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820.xml" ContentType="application/vnd.openxmlformats-officedocument.presentationml.slide+xml"/>
  <Override PartName="/ppt/slides/slide218.xml" ContentType="application/vnd.openxmlformats-officedocument.presentationml.slide+xml"/>
  <Override PartName="/ppt/slides/slide549.xml" ContentType="application/vnd.openxmlformats-officedocument.presentationml.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735.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574.xml" ContentType="application/vnd.openxmlformats-officedocument.presentationml.slide+xml"/>
  <Override PartName="/ppt/slides/slide760.xml" ContentType="application/vnd.openxmlformats-officedocument.presentationml.slide+xml"/>
  <Override PartName="/ppt/slides/slide319.xml" ContentType="application/vnd.openxmlformats-officedocument.presentationml.slide+xml"/>
  <Override PartName="/ppt/slides/slide505.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slides/slide675.xml" ContentType="application/vnd.openxmlformats-officedocument.presentationml.slide+xml"/>
  <Override PartName="/ppt/slides/slide183.xml" ContentType="application/vnd.openxmlformats-officedocument.presentationml.slide+xml"/>
  <Override PartName="/ppt/slides/slide530.xml" ContentType="application/vnd.openxmlformats-officedocument.presentationml.slide+xml"/>
  <Override PartName="/ppt/notesSlides/notesSlide7.xml" ContentType="application/vnd.openxmlformats-officedocument.presentationml.notesSlide+xml"/>
  <Override PartName="/ppt/slides/slide259.xml" ContentType="application/vnd.openxmlformats-officedocument.presentationml.slide+xml"/>
  <Override PartName="/ppt/slides/slide606.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Override PartName="/ppt/slides/slide776.xml" ContentType="application/vnd.openxmlformats-officedocument.presentationml.slide+xml"/>
  <Default Extension="png" ContentType="image/png"/>
  <Override PartName="/ppt/slides/slide284.xml" ContentType="application/vnd.openxmlformats-officedocument.presentationml.slide+xml"/>
  <Override PartName="/ppt/slides/slide47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732.xml" ContentType="application/vnd.openxmlformats-officedocument.presentationml.slide+xml"/>
  <Override PartName="/ppt/slides/slide240.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slides/slide808.xml" ContentType="application/vnd.openxmlformats-officedocument.presentationml.slide+xml"/>
  <Override PartName="/ppt/slides/slide316.xml" ContentType="application/vnd.openxmlformats-officedocument.presentationml.slide+xml"/>
  <Override PartName="/ppt/slides/slide647.xml" ContentType="application/vnd.openxmlformats-officedocument.presentationml.slide+xml"/>
  <Override PartName="/ppt/slides/slide155.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341.xml" ContentType="application/vnd.openxmlformats-officedocument.presentationml.slide+xml"/>
  <Override PartName="/ppt/slides/slide672.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603.xml" ContentType="application/vnd.openxmlformats-officedocument.presentationml.slide+xml"/>
  <Override PartName="/ppt/slides/slide748.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s/slide726.xml" ContentType="application/vnd.openxmlformats-officedocument.presentationml.slide+xml"/>
  <Override PartName="/ppt/slides/slide773.xml" ContentType="application/vnd.openxmlformats-officedocument.presentationml.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565.xml" ContentType="application/vnd.openxmlformats-officedocument.presentationml.slide+xml"/>
  <Override PartName="/ppt/slides/slide704.xml" ContentType="application/vnd.openxmlformats-officedocument.presentationml.slide+xml"/>
  <Override PartName="/ppt/slides/slide751.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590.xml" ContentType="application/vnd.openxmlformats-officedocument.presentationml.slide+xml"/>
  <Override PartName="/ppt/slides/slide688.xml" ContentType="application/vnd.openxmlformats-officedocument.presentationml.slide+xml"/>
  <Override PartName="/ppt/slides/slide827.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666.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slides/slide789.xml" ContentType="application/vnd.openxmlformats-officedocument.presentationml.slide+xml"/>
  <Override PartName="/ppt/slides/slide805.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s/slide644.xml" ContentType="application/vnd.openxmlformats-officedocument.presentationml.slide+xml"/>
  <Override PartName="/ppt/slides/slide691.xml" ContentType="application/vnd.openxmlformats-officedocument.presentationml.slide+xml"/>
  <Override PartName="/ppt/slides/slide83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slides/slide622.xml" ContentType="application/vnd.openxmlformats-officedocument.presentationml.slide+xml"/>
  <Override PartName="/ppt/slides/slide767.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559.xml" ContentType="application/vnd.openxmlformats-officedocument.presentationml.slide+xml"/>
  <Override PartName="/ppt/slides/slide745.xml" ContentType="application/vnd.openxmlformats-officedocument.presentationml.slide+xml"/>
  <Override PartName="/ppt/slides/slide792.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723.xml" ContentType="application/vnd.openxmlformats-officedocument.presentationml.slide+xml"/>
  <Override PartName="/ppt/slides/slide770.xml" ContentType="application/vnd.openxmlformats-officedocument.presentationml.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562.xml" ContentType="application/vnd.openxmlformats-officedocument.presentationml.slide+xml"/>
  <Override PartName="/ppt/slides/slide701.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638.xml" ContentType="application/vnd.openxmlformats-officedocument.presentationml.slide+xml"/>
  <Override PartName="/ppt/slides/slide685.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824.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616.xml" ContentType="application/vnd.openxmlformats-officedocument.presentationml.slide+xml"/>
  <Override PartName="/ppt/slides/slide663.xml" ContentType="application/vnd.openxmlformats-officedocument.presentationml.slide+xml"/>
  <Override PartName="/ppt/slides/slide80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slides/slide739.xml" ContentType="application/vnd.openxmlformats-officedocument.presentationml.slide+xml"/>
  <Override PartName="/ppt/slides/slide786.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s/slide578.xml" ContentType="application/vnd.openxmlformats-officedocument.presentationml.slide+xml"/>
  <Override PartName="/ppt/slides/slide717.xml" ContentType="application/vnd.openxmlformats-officedocument.presentationml.slide+xml"/>
  <Override PartName="/ppt/slides/slide764.xml" ContentType="application/vnd.openxmlformats-officedocument.presentationml.slide+xml"/>
  <Override PartName="/ppt/slideLayouts/slideLayout6.xml" ContentType="application/vnd.openxmlformats-officedocument.presentationml.slideLayout+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slides/slide556.xml" ContentType="application/vnd.openxmlformats-officedocument.presentationml.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679.xml" ContentType="application/vnd.openxmlformats-officedocument.presentationml.slide+xml"/>
  <Override PartName="/ppt/slides/slide742.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534.xml" ContentType="application/vnd.openxmlformats-officedocument.presentationml.slide+xml"/>
  <Override PartName="/ppt/slides/slide581.xml" ContentType="application/vnd.openxmlformats-officedocument.presentationml.slide+xml"/>
  <Override PartName="/ppt/slides/slide720.xml" ContentType="application/vnd.openxmlformats-officedocument.presentationml.slide+xml"/>
  <Override PartName="/ppt/slides/slide818.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657.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slides/slide682.xml" ContentType="application/vnd.openxmlformats-officedocument.presentationml.slide+xml"/>
  <Override PartName="/ppt/slides/slide821.xml" ContentType="application/vnd.openxmlformats-officedocument.presentationml.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s/slide613.xml" ContentType="application/vnd.openxmlformats-officedocument.presentationml.slide+xml"/>
  <Override PartName="/ppt/slides/slide660.xml" ContentType="application/vnd.openxmlformats-officedocument.presentationml.slide+xml"/>
  <Override PartName="/ppt/slides/slide758.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97.xml" ContentType="application/vnd.openxmlformats-officedocument.presentationml.slide+xml"/>
  <Override PartName="/ppt/slides/slide736.xml" ContentType="application/vnd.openxmlformats-officedocument.presentationml.slide+xml"/>
  <Override PartName="/ppt/slides/slide783.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s/slide575.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s/slide761.xml" ContentType="application/vnd.openxmlformats-officedocument.presentationml.slide+xml"/>
  <Override PartName="/ppt/slides/slide159.xml" ContentType="application/vnd.openxmlformats-officedocument.presentationml.slide+xml"/>
  <Override PartName="/ppt/slides/slide222.xml" ContentType="application/vnd.openxmlformats-officedocument.presentationml.slide+xml"/>
  <Override PartName="/ppt/slides/slide506.xml" ContentType="application/vnd.openxmlformats-officedocument.presentationml.slide+xml"/>
  <Override PartName="/ppt/slides/slide553.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531.xml" ContentType="application/vnd.openxmlformats-officedocument.presentationml.slide+xml"/>
  <Override PartName="/ppt/slides/slide629.xml" ContentType="application/vnd.openxmlformats-officedocument.presentationml.slide+xml"/>
  <Override PartName="/ppt/slides/slide676.xml" ContentType="application/vnd.openxmlformats-officedocument.presentationml.slide+xml"/>
  <Override PartName="/ppt/slides/slide815.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slides/slide607.xml" ContentType="application/vnd.openxmlformats-officedocument.presentationml.slide+xml"/>
  <Override PartName="/ppt/slides/slide654.xml" ContentType="application/vnd.openxmlformats-officedocument.presentationml.slide+xml"/>
  <Override PartName="/ppt/slides/slide799.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slides/slide777.xml" ContentType="application/vnd.openxmlformats-officedocument.presentationml.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69.xml" ContentType="application/vnd.openxmlformats-officedocument.presentationml.slide+xml"/>
  <Override PartName="/ppt/slides/slide708.xml" ContentType="application/vnd.openxmlformats-officedocument.presentationml.slide+xml"/>
  <Override PartName="/ppt/slides/slide755.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733.xml" ContentType="application/vnd.openxmlformats-officedocument.presentationml.slide+xml"/>
  <Override PartName="/ppt/slides/slide780.xml" ContentType="application/vnd.openxmlformats-officedocument.presentationml.slide+xml"/>
  <Override PartName="/ppt/slides/slide178.xml" ContentType="application/vnd.openxmlformats-officedocument.presentationml.slide+xml"/>
  <Override PartName="/ppt/slides/slide525.xml" ContentType="application/vnd.openxmlformats-officedocument.presentationml.slide+xml"/>
  <Override PartName="/ppt/slides/slide572.xml" ContentType="application/vnd.openxmlformats-officedocument.presentationml.slide+xml"/>
  <Override PartName="/ppt/slides/slide711.xml" ContentType="application/vnd.openxmlformats-officedocument.presentationml.slide+xml"/>
  <Override PartName="/ppt/slides/slide809.xml" ContentType="application/vnd.openxmlformats-officedocument.presentationml.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648.xml" ContentType="application/vnd.openxmlformats-officedocument.presentationml.slide+xml"/>
  <Override PartName="/ppt/slides/slide695.xml" ContentType="application/vnd.openxmlformats-officedocument.presentationml.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26.xml" ContentType="application/vnd.openxmlformats-officedocument.presentationml.slide+xml"/>
  <Override PartName="/ppt/slides/slide673.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slides/slide812.xml" ContentType="application/vnd.openxmlformats-officedocument.presentationml.slide+xml"/>
  <Override PartName="/ppt/notesSlides/notesSlide5.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slides/slide604.xml" ContentType="application/vnd.openxmlformats-officedocument.presentationml.slide+xml"/>
  <Override PartName="/ppt/slides/slide651.xml" ContentType="application/vnd.openxmlformats-officedocument.presentationml.slide+xml"/>
  <Override PartName="/ppt/slides/slide749.xml" ContentType="application/vnd.openxmlformats-officedocument.presentationml.slide+xml"/>
  <Override PartName="/ppt/slides/slide796.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88.xml" ContentType="application/vnd.openxmlformats-officedocument.presentationml.slide+xml"/>
  <Override PartName="/ppt/slides/slide727.xml" ContentType="application/vnd.openxmlformats-officedocument.presentationml.slide+xml"/>
  <Override PartName="/ppt/slides/slide774.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752.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591.xml" ContentType="application/vnd.openxmlformats-officedocument.presentationml.slide+xml"/>
  <Override PartName="/ppt/slides/slide730.xml" ContentType="application/vnd.openxmlformats-officedocument.presentationml.slide+xml"/>
  <Override PartName="/ppt/slides/slide828.xml" ContentType="application/vnd.openxmlformats-officedocument.presentationml.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667.xml" ContentType="application/vnd.openxmlformats-officedocument.presentationml.slide+xml"/>
  <Override PartName="/ppt/slides/slide806.xml" ContentType="application/vnd.openxmlformats-officedocument.presentationml.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slides/slide692.xml" ContentType="application/vnd.openxmlformats-officedocument.presentationml.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768.xml" ContentType="application/vnd.openxmlformats-officedocument.presentationml.slide+xml"/>
  <Override PartName="/ppt/slides/slide831.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623.xml" ContentType="application/vnd.openxmlformats-officedocument.presentationml.slide+xml"/>
  <Override PartName="/ppt/slides/slide670.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601.xml" ContentType="application/vnd.openxmlformats-officedocument.presentationml.slide+xml"/>
  <Override PartName="/ppt/slides/slide746.xml" ContentType="application/vnd.openxmlformats-officedocument.presentationml.slide+xml"/>
  <Override PartName="/ppt/slides/slide793.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slides/slide724.xml" ContentType="application/vnd.openxmlformats-officedocument.presentationml.slide+xml"/>
  <Override PartName="/ppt/slides/slide771.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slides/slide702.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39.xml" ContentType="application/vnd.openxmlformats-officedocument.presentationml.slide+xml"/>
  <Override PartName="/ppt/slides/slide686.xml" ContentType="application/vnd.openxmlformats-officedocument.presentationml.slide+xml"/>
  <Override PartName="/ppt/slides/slide825.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617.xml" ContentType="application/vnd.openxmlformats-officedocument.presentationml.slide+xml"/>
  <Override PartName="/ppt/slides/slide664.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787.xml" ContentType="application/vnd.openxmlformats-officedocument.presentationml.slide+xml"/>
  <Override PartName="/ppt/slides/slide803.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s/slide642.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620.xml" ContentType="application/vnd.openxmlformats-officedocument.presentationml.slide+xml"/>
  <Override PartName="/ppt/slides/slide718.xml" ContentType="application/vnd.openxmlformats-officedocument.presentationml.slide+xml"/>
  <Override PartName="/ppt/slides/slide765.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slides/slide743.xml" ContentType="application/vnd.openxmlformats-officedocument.presentationml.slide+xml"/>
  <Override PartName="/ppt/slides/slide790.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721.xml" ContentType="application/vnd.openxmlformats-officedocument.presentationml.slide+xml"/>
  <Override PartName="/ppt/slides/slide819.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s/slide658.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36.xml" ContentType="application/vnd.openxmlformats-officedocument.presentationml.slide+xml"/>
  <Override PartName="/ppt/slides/slide683.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759.xml" ContentType="application/vnd.openxmlformats-officedocument.presentationml.slide+xml"/>
  <Override PartName="/ppt/slides/slide822.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661.xml" ContentType="application/vnd.openxmlformats-officedocument.presentationml.slide+xml"/>
  <Override PartName="/ppt/slides/slide80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s/slide737.xml" ContentType="application/vnd.openxmlformats-officedocument.presentationml.slide+xml"/>
  <Override PartName="/ppt/slides/slide78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Override PartName="/ppt/slides/slide715.xml" ContentType="application/vnd.openxmlformats-officedocument.presentationml.slide+xml"/>
  <Override PartName="/ppt/slides/slide762.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slides/slide699.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677.xml" ContentType="application/vnd.openxmlformats-officedocument.presentationml.slide+xml"/>
  <Override PartName="/ppt/slides/slide740.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slides/slide816.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08.xml" ContentType="application/vnd.openxmlformats-officedocument.presentationml.slide+xml"/>
  <Override PartName="/ppt/slides/slide655.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778.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633.xml" ContentType="application/vnd.openxmlformats-officedocument.presentationml.slide+xml"/>
  <Override PartName="/ppt/slides/slide680.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slides/slide709.xml" ContentType="application/vnd.openxmlformats-officedocument.presentationml.slide+xml"/>
  <Override PartName="/ppt/slides/slide756.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595.xml" ContentType="application/vnd.openxmlformats-officedocument.presentationml.slide+xml"/>
  <Override PartName="/ppt/slides/slide734.xml" ContentType="application/vnd.openxmlformats-officedocument.presentationml.slide+xml"/>
  <Override PartName="/ppt/slides/slide781.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649.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674.xml" ContentType="application/vnd.openxmlformats-officedocument.presentationml.slide+xml"/>
  <Override PartName="/ppt/slides/slide81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605.xml" ContentType="application/vnd.openxmlformats-officedocument.presentationml.slide+xml"/>
  <Override PartName="/ppt/slides/slide652.xml" ContentType="application/vnd.openxmlformats-officedocument.presentationml.slide+xml"/>
  <Override PartName="/ppt/slides/slide797.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630.xml" ContentType="application/vnd.openxmlformats-officedocument.presentationml.slide+xml"/>
  <Override PartName="/ppt/slides/slide728.xml" ContentType="application/vnd.openxmlformats-officedocument.presentationml.slide+xml"/>
  <Override PartName="/ppt/slides/slide775.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slides/slide706.xml" ContentType="application/vnd.openxmlformats-officedocument.presentationml.slide+xml"/>
  <Override PartName="/ppt/slides/slide753.xml" ContentType="application/vnd.openxmlformats-officedocument.presentationml.slide+xml"/>
  <Override PartName="/ppt/theme/theme1.xml" ContentType="application/vnd.openxmlformats-officedocument.them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592.xml" ContentType="application/vnd.openxmlformats-officedocument.presentationml.slide+xml"/>
  <Override PartName="/ppt/slides/slide829.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668.xml" ContentType="application/vnd.openxmlformats-officedocument.presentationml.slide+xml"/>
  <Override PartName="/ppt/slides/slide731.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slides/slide807.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slides/slide69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slides/slide624.xml" ContentType="application/vnd.openxmlformats-officedocument.presentationml.slide+xml"/>
  <Override PartName="/ppt/slides/slide671.xml" ContentType="application/vnd.openxmlformats-officedocument.presentationml.slide+xml"/>
  <Override PartName="/ppt/slides/slide769.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slides/slide747.xml" ContentType="application/vnd.openxmlformats-officedocument.presentationml.slide+xml"/>
  <Override PartName="/ppt/slides/slide794.xml" ContentType="application/vnd.openxmlformats-officedocument.presentationml.slide+xml"/>
  <Override PartName="/ppt/slides/slide810.xml" ContentType="application/vnd.openxmlformats-officedocument.presentationml.slide+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presProps.xml" ContentType="application/vnd.openxmlformats-officedocument.presentationml.presProp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slides/slide725.xml" ContentType="application/vnd.openxmlformats-officedocument.presentationml.slide+xml"/>
  <Override PartName="/ppt/slides/slide772.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750.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slides/slide542.xml" ContentType="application/vnd.openxmlformats-officedocument.presentationml.slide+xml"/>
  <Override PartName="/ppt/slides/slide826.xml" ContentType="application/vnd.openxmlformats-officedocument.presentationml.slide+xml"/>
  <Default Extension="vml" ContentType="application/vnd.openxmlformats-officedocument.vmlDrawing"/>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slides/slide618.xml" ContentType="application/vnd.openxmlformats-officedocument.presentationml.slide+xml"/>
  <Override PartName="/ppt/slides/slide665.xml" ContentType="application/vnd.openxmlformats-officedocument.presentationml.slide+xml"/>
  <Override PartName="/ppt/slides/slide804.xml" ContentType="application/vnd.openxmlformats-officedocument.presentationml.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slides/slide690.xml" ContentType="application/vnd.openxmlformats-officedocument.presentationml.slide+xml"/>
  <Override PartName="/ppt/slides/slide78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s/slide76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slides/slide558.xml" ContentType="application/vnd.openxmlformats-officedocument.presentationml.slide+xml"/>
  <Override PartName="/ppt/slides/slide621.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744.xml" ContentType="application/vnd.openxmlformats-officedocument.presentationml.slide+xml"/>
  <Override PartName="/ppt/slides/slide791.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slides/slide722.xml" ContentType="application/vnd.openxmlformats-officedocument.presentationml.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61.xml" ContentType="application/vnd.openxmlformats-officedocument.presentationml.slide+xml"/>
  <Override PartName="/ppt/slides/slide659.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slides/slide700.xml" ContentType="application/vnd.openxmlformats-officedocument.presentationml.slide+xml"/>
  <Override PartName="/ppt/slides/slide145.xml" ContentType="application/vnd.openxmlformats-officedocument.presentationml.slide+xml"/>
  <Override PartName="/ppt/slides/slide192.xml" ContentType="application/vnd.openxmlformats-officedocument.presentationml.slide+xml"/>
  <Override PartName="/ppt/slides/slide637.xml" ContentType="application/vnd.openxmlformats-officedocument.presentationml.slide+xml"/>
  <Override PartName="/ppt/slides/slide684.xml" ContentType="application/vnd.openxmlformats-officedocument.presentationml.slide+xml"/>
  <Override PartName="/ppt/slides/slide823.xml" ContentType="application/vnd.openxmlformats-officedocument.presentationml.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slides/slide615.xml" ContentType="application/vnd.openxmlformats-officedocument.presentationml.slide+xml"/>
  <Override PartName="/ppt/slides/slide662.xml" ContentType="application/vnd.openxmlformats-officedocument.presentationml.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738.xml" ContentType="application/vnd.openxmlformats-officedocument.presentationml.slide+xml"/>
  <Override PartName="/ppt/slides/slide785.xml" ContentType="application/vnd.openxmlformats-officedocument.presentationml.slide+xml"/>
  <Override PartName="/ppt/slides/slide801.xml" ContentType="application/vnd.openxmlformats-officedocument.presentationml.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577.xml" ContentType="application/vnd.openxmlformats-officedocument.presentationml.slide+xml"/>
  <Override PartName="/ppt/slides/slide640.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slides/slide716.xml" ContentType="application/vnd.openxmlformats-officedocument.presentationml.slide+xml"/>
  <Override PartName="/ppt/slides/slide763.xml" ContentType="application/vnd.openxmlformats-officedocument.presentationml.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slides/slide741.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80.xml" ContentType="application/vnd.openxmlformats-officedocument.presentationml.slide+xml"/>
  <Override PartName="/ppt/slides/slide678.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817.xml" ContentType="application/vnd.openxmlformats-officedocument.presentationml.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634.xml" ContentType="application/vnd.openxmlformats-officedocument.presentationml.slide+xml"/>
  <Override PartName="/ppt/slides/slide681.xml" ContentType="application/vnd.openxmlformats-officedocument.presentationml.slide+xml"/>
  <Override PartName="/ppt/slides/slide779.xml" ContentType="application/vnd.openxmlformats-officedocument.presentationml.slide+xml"/>
  <Override PartName="/ppt/slides/slide47.xml" ContentType="application/vnd.openxmlformats-officedocument.presentationml.slide+xml"/>
  <Override PartName="/ppt/slides/slide426.xml" ContentType="application/vnd.openxmlformats-officedocument.presentationml.slide+xml"/>
  <Override PartName="/ppt/slides/slide757.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s/slide72.xml" ContentType="application/vnd.openxmlformats-officedocument.presentationml.slide+xml"/>
  <Override PartName="/ppt/slides/slide451.xml" ContentType="application/vnd.openxmlformats-officedocument.presentationml.slide+xml"/>
  <Override PartName="/ppt/slides/slide782.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713.xml" ContentType="application/vnd.openxmlformats-officedocument.presentationml.slide+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697.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slides/slide814.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slides/slide798.xml" ContentType="application/vnd.openxmlformats-officedocument.presentationml.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Default Extension="emf" ContentType="image/x-emf"/>
  <Override PartName="/ppt/slides/slide593.xml" ContentType="application/vnd.openxmlformats-officedocument.presentationml.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slides/slide177.xml" ContentType="application/vnd.openxmlformats-officedocument.presentationml.slide+xml"/>
  <Override PartName="/ppt/slides/slide363.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8.xml" ContentType="application/vnd.openxmlformats-officedocument.presentationml.slide+xml"/>
  <Override PartName="/ppt/slides/slide439.xml" ContentType="application/vnd.openxmlformats-officedocument.presentationml.slide+xml"/>
  <Override PartName="/ppt/slides/slide278.xml" ContentType="application/vnd.openxmlformats-officedocument.presentationml.slide+xml"/>
  <Override PartName="/ppt/slides/slide625.xml" ContentType="application/vnd.openxmlformats-officedocument.presentationml.slide+xml"/>
  <Override PartName="/ppt/slides/slide811.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s/slide79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33"/>
  </p:notesMasterIdLst>
  <p:sldIdLst>
    <p:sldId id="323" r:id="rId2"/>
    <p:sldId id="256" r:id="rId3"/>
    <p:sldId id="318" r:id="rId4"/>
    <p:sldId id="302" r:id="rId5"/>
    <p:sldId id="304" r:id="rId6"/>
    <p:sldId id="257" r:id="rId7"/>
    <p:sldId id="258" r:id="rId8"/>
    <p:sldId id="280" r:id="rId9"/>
    <p:sldId id="259" r:id="rId10"/>
    <p:sldId id="260" r:id="rId11"/>
    <p:sldId id="261" r:id="rId12"/>
    <p:sldId id="267" r:id="rId13"/>
    <p:sldId id="268" r:id="rId14"/>
    <p:sldId id="269" r:id="rId15"/>
    <p:sldId id="262" r:id="rId16"/>
    <p:sldId id="263" r:id="rId17"/>
    <p:sldId id="264" r:id="rId18"/>
    <p:sldId id="265" r:id="rId19"/>
    <p:sldId id="271" r:id="rId20"/>
    <p:sldId id="272" r:id="rId21"/>
    <p:sldId id="303" r:id="rId22"/>
    <p:sldId id="273" r:id="rId23"/>
    <p:sldId id="274" r:id="rId24"/>
    <p:sldId id="276" r:id="rId25"/>
    <p:sldId id="277" r:id="rId26"/>
    <p:sldId id="278" r:id="rId27"/>
    <p:sldId id="279" r:id="rId28"/>
    <p:sldId id="266" r:id="rId29"/>
    <p:sldId id="281" r:id="rId30"/>
    <p:sldId id="282" r:id="rId31"/>
    <p:sldId id="291" r:id="rId32"/>
    <p:sldId id="292" r:id="rId33"/>
    <p:sldId id="293" r:id="rId34"/>
    <p:sldId id="305" r:id="rId35"/>
    <p:sldId id="294" r:id="rId36"/>
    <p:sldId id="295" r:id="rId37"/>
    <p:sldId id="296" r:id="rId38"/>
    <p:sldId id="297" r:id="rId39"/>
    <p:sldId id="298" r:id="rId40"/>
    <p:sldId id="299" r:id="rId41"/>
    <p:sldId id="300" r:id="rId42"/>
    <p:sldId id="283" r:id="rId43"/>
    <p:sldId id="284" r:id="rId44"/>
    <p:sldId id="285" r:id="rId45"/>
    <p:sldId id="321" r:id="rId46"/>
    <p:sldId id="319" r:id="rId47"/>
    <p:sldId id="286" r:id="rId48"/>
    <p:sldId id="287" r:id="rId49"/>
    <p:sldId id="288" r:id="rId50"/>
    <p:sldId id="289" r:id="rId51"/>
    <p:sldId id="290" r:id="rId52"/>
    <p:sldId id="306" r:id="rId53"/>
    <p:sldId id="307" r:id="rId54"/>
    <p:sldId id="308" r:id="rId55"/>
    <p:sldId id="309" r:id="rId56"/>
    <p:sldId id="310" r:id="rId57"/>
    <p:sldId id="311" r:id="rId58"/>
    <p:sldId id="317" r:id="rId59"/>
    <p:sldId id="312" r:id="rId60"/>
    <p:sldId id="313" r:id="rId61"/>
    <p:sldId id="314" r:id="rId62"/>
    <p:sldId id="320"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4" r:id="rId164"/>
    <p:sldId id="425" r:id="rId165"/>
    <p:sldId id="426" r:id="rId166"/>
    <p:sldId id="427" r:id="rId167"/>
    <p:sldId id="428" r:id="rId168"/>
    <p:sldId id="429" r:id="rId169"/>
    <p:sldId id="430" r:id="rId170"/>
    <p:sldId id="431" r:id="rId171"/>
    <p:sldId id="432" r:id="rId172"/>
    <p:sldId id="433" r:id="rId173"/>
    <p:sldId id="434" r:id="rId174"/>
    <p:sldId id="435" r:id="rId175"/>
    <p:sldId id="436" r:id="rId176"/>
    <p:sldId id="437" r:id="rId177"/>
    <p:sldId id="438" r:id="rId178"/>
    <p:sldId id="439" r:id="rId179"/>
    <p:sldId id="440" r:id="rId180"/>
    <p:sldId id="441" r:id="rId181"/>
    <p:sldId id="442" r:id="rId182"/>
    <p:sldId id="443" r:id="rId183"/>
    <p:sldId id="444" r:id="rId184"/>
    <p:sldId id="445"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461" r:id="rId201"/>
    <p:sldId id="462" r:id="rId202"/>
    <p:sldId id="463" r:id="rId203"/>
    <p:sldId id="464" r:id="rId204"/>
    <p:sldId id="465" r:id="rId205"/>
    <p:sldId id="466" r:id="rId206"/>
    <p:sldId id="467"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 id="484" r:id="rId224"/>
    <p:sldId id="485" r:id="rId225"/>
    <p:sldId id="486" r:id="rId226"/>
    <p:sldId id="487" r:id="rId227"/>
    <p:sldId id="488" r:id="rId228"/>
    <p:sldId id="489" r:id="rId229"/>
    <p:sldId id="490" r:id="rId230"/>
    <p:sldId id="491" r:id="rId231"/>
    <p:sldId id="492" r:id="rId232"/>
    <p:sldId id="493" r:id="rId233"/>
    <p:sldId id="494" r:id="rId234"/>
    <p:sldId id="495" r:id="rId235"/>
    <p:sldId id="496" r:id="rId236"/>
    <p:sldId id="497" r:id="rId237"/>
    <p:sldId id="498" r:id="rId238"/>
    <p:sldId id="499" r:id="rId239"/>
    <p:sldId id="500" r:id="rId240"/>
    <p:sldId id="501" r:id="rId241"/>
    <p:sldId id="502" r:id="rId242"/>
    <p:sldId id="503" r:id="rId243"/>
    <p:sldId id="504" r:id="rId244"/>
    <p:sldId id="505" r:id="rId245"/>
    <p:sldId id="506" r:id="rId246"/>
    <p:sldId id="507" r:id="rId247"/>
    <p:sldId id="508" r:id="rId248"/>
    <p:sldId id="509" r:id="rId249"/>
    <p:sldId id="510" r:id="rId250"/>
    <p:sldId id="511" r:id="rId251"/>
    <p:sldId id="512" r:id="rId252"/>
    <p:sldId id="513" r:id="rId253"/>
    <p:sldId id="514" r:id="rId254"/>
    <p:sldId id="515" r:id="rId255"/>
    <p:sldId id="516" r:id="rId256"/>
    <p:sldId id="517" r:id="rId257"/>
    <p:sldId id="518" r:id="rId258"/>
    <p:sldId id="519" r:id="rId259"/>
    <p:sldId id="520" r:id="rId260"/>
    <p:sldId id="521" r:id="rId261"/>
    <p:sldId id="522" r:id="rId262"/>
    <p:sldId id="523" r:id="rId263"/>
    <p:sldId id="524" r:id="rId264"/>
    <p:sldId id="525" r:id="rId265"/>
    <p:sldId id="526" r:id="rId266"/>
    <p:sldId id="527" r:id="rId267"/>
    <p:sldId id="528" r:id="rId268"/>
    <p:sldId id="529" r:id="rId269"/>
    <p:sldId id="530" r:id="rId270"/>
    <p:sldId id="531" r:id="rId271"/>
    <p:sldId id="532" r:id="rId272"/>
    <p:sldId id="533" r:id="rId273"/>
    <p:sldId id="534" r:id="rId274"/>
    <p:sldId id="535" r:id="rId275"/>
    <p:sldId id="536" r:id="rId276"/>
    <p:sldId id="537" r:id="rId277"/>
    <p:sldId id="538" r:id="rId278"/>
    <p:sldId id="539" r:id="rId279"/>
    <p:sldId id="540" r:id="rId280"/>
    <p:sldId id="541" r:id="rId281"/>
    <p:sldId id="542" r:id="rId282"/>
    <p:sldId id="543" r:id="rId283"/>
    <p:sldId id="544" r:id="rId284"/>
    <p:sldId id="545" r:id="rId285"/>
    <p:sldId id="546" r:id="rId286"/>
    <p:sldId id="547" r:id="rId287"/>
    <p:sldId id="548" r:id="rId288"/>
    <p:sldId id="549" r:id="rId289"/>
    <p:sldId id="550" r:id="rId290"/>
    <p:sldId id="551" r:id="rId291"/>
    <p:sldId id="552" r:id="rId292"/>
    <p:sldId id="553" r:id="rId293"/>
    <p:sldId id="554" r:id="rId294"/>
    <p:sldId id="555" r:id="rId295"/>
    <p:sldId id="556" r:id="rId296"/>
    <p:sldId id="557" r:id="rId297"/>
    <p:sldId id="558" r:id="rId298"/>
    <p:sldId id="559" r:id="rId299"/>
    <p:sldId id="560" r:id="rId300"/>
    <p:sldId id="561" r:id="rId301"/>
    <p:sldId id="562" r:id="rId302"/>
    <p:sldId id="563" r:id="rId303"/>
    <p:sldId id="564" r:id="rId304"/>
    <p:sldId id="565" r:id="rId305"/>
    <p:sldId id="566" r:id="rId306"/>
    <p:sldId id="567" r:id="rId307"/>
    <p:sldId id="568" r:id="rId308"/>
    <p:sldId id="569" r:id="rId309"/>
    <p:sldId id="570" r:id="rId310"/>
    <p:sldId id="571" r:id="rId311"/>
    <p:sldId id="572" r:id="rId312"/>
    <p:sldId id="573" r:id="rId313"/>
    <p:sldId id="574" r:id="rId314"/>
    <p:sldId id="575" r:id="rId315"/>
    <p:sldId id="576" r:id="rId316"/>
    <p:sldId id="577" r:id="rId317"/>
    <p:sldId id="578" r:id="rId318"/>
    <p:sldId id="579" r:id="rId319"/>
    <p:sldId id="580" r:id="rId320"/>
    <p:sldId id="581" r:id="rId321"/>
    <p:sldId id="582" r:id="rId322"/>
    <p:sldId id="583" r:id="rId323"/>
    <p:sldId id="584" r:id="rId324"/>
    <p:sldId id="585" r:id="rId325"/>
    <p:sldId id="586" r:id="rId326"/>
    <p:sldId id="587" r:id="rId327"/>
    <p:sldId id="588" r:id="rId328"/>
    <p:sldId id="589" r:id="rId329"/>
    <p:sldId id="590" r:id="rId330"/>
    <p:sldId id="591" r:id="rId331"/>
    <p:sldId id="592" r:id="rId332"/>
    <p:sldId id="593" r:id="rId333"/>
    <p:sldId id="594" r:id="rId334"/>
    <p:sldId id="595" r:id="rId335"/>
    <p:sldId id="596" r:id="rId336"/>
    <p:sldId id="597" r:id="rId337"/>
    <p:sldId id="598" r:id="rId338"/>
    <p:sldId id="599" r:id="rId339"/>
    <p:sldId id="600" r:id="rId340"/>
    <p:sldId id="601" r:id="rId341"/>
    <p:sldId id="602" r:id="rId342"/>
    <p:sldId id="603" r:id="rId343"/>
    <p:sldId id="604" r:id="rId344"/>
    <p:sldId id="605" r:id="rId345"/>
    <p:sldId id="606" r:id="rId346"/>
    <p:sldId id="607" r:id="rId347"/>
    <p:sldId id="608" r:id="rId348"/>
    <p:sldId id="609" r:id="rId349"/>
    <p:sldId id="610" r:id="rId350"/>
    <p:sldId id="611" r:id="rId351"/>
    <p:sldId id="612" r:id="rId352"/>
    <p:sldId id="613" r:id="rId353"/>
    <p:sldId id="614" r:id="rId354"/>
    <p:sldId id="615" r:id="rId355"/>
    <p:sldId id="616" r:id="rId356"/>
    <p:sldId id="617" r:id="rId357"/>
    <p:sldId id="618" r:id="rId358"/>
    <p:sldId id="619" r:id="rId359"/>
    <p:sldId id="620" r:id="rId360"/>
    <p:sldId id="621" r:id="rId361"/>
    <p:sldId id="622" r:id="rId362"/>
    <p:sldId id="623" r:id="rId363"/>
    <p:sldId id="624" r:id="rId364"/>
    <p:sldId id="625" r:id="rId365"/>
    <p:sldId id="626" r:id="rId366"/>
    <p:sldId id="627" r:id="rId367"/>
    <p:sldId id="628" r:id="rId368"/>
    <p:sldId id="629" r:id="rId369"/>
    <p:sldId id="630" r:id="rId370"/>
    <p:sldId id="631" r:id="rId371"/>
    <p:sldId id="632" r:id="rId372"/>
    <p:sldId id="633" r:id="rId373"/>
    <p:sldId id="634" r:id="rId374"/>
    <p:sldId id="635" r:id="rId375"/>
    <p:sldId id="636" r:id="rId376"/>
    <p:sldId id="637" r:id="rId377"/>
    <p:sldId id="638" r:id="rId378"/>
    <p:sldId id="639" r:id="rId379"/>
    <p:sldId id="640" r:id="rId380"/>
    <p:sldId id="641" r:id="rId381"/>
    <p:sldId id="642" r:id="rId382"/>
    <p:sldId id="643" r:id="rId383"/>
    <p:sldId id="644" r:id="rId384"/>
    <p:sldId id="645" r:id="rId385"/>
    <p:sldId id="646" r:id="rId386"/>
    <p:sldId id="647" r:id="rId387"/>
    <p:sldId id="648" r:id="rId388"/>
    <p:sldId id="649" r:id="rId389"/>
    <p:sldId id="650" r:id="rId390"/>
    <p:sldId id="651" r:id="rId391"/>
    <p:sldId id="652" r:id="rId392"/>
    <p:sldId id="653" r:id="rId393"/>
    <p:sldId id="654" r:id="rId394"/>
    <p:sldId id="655" r:id="rId395"/>
    <p:sldId id="656" r:id="rId396"/>
    <p:sldId id="657" r:id="rId397"/>
    <p:sldId id="658" r:id="rId398"/>
    <p:sldId id="659" r:id="rId399"/>
    <p:sldId id="660" r:id="rId400"/>
    <p:sldId id="661" r:id="rId401"/>
    <p:sldId id="662" r:id="rId402"/>
    <p:sldId id="663" r:id="rId403"/>
    <p:sldId id="664" r:id="rId404"/>
    <p:sldId id="665" r:id="rId405"/>
    <p:sldId id="666" r:id="rId406"/>
    <p:sldId id="667" r:id="rId407"/>
    <p:sldId id="668" r:id="rId408"/>
    <p:sldId id="669" r:id="rId409"/>
    <p:sldId id="670" r:id="rId410"/>
    <p:sldId id="671" r:id="rId411"/>
    <p:sldId id="672" r:id="rId412"/>
    <p:sldId id="673" r:id="rId413"/>
    <p:sldId id="674" r:id="rId414"/>
    <p:sldId id="675" r:id="rId415"/>
    <p:sldId id="676" r:id="rId416"/>
    <p:sldId id="677" r:id="rId417"/>
    <p:sldId id="678" r:id="rId418"/>
    <p:sldId id="679" r:id="rId419"/>
    <p:sldId id="680" r:id="rId420"/>
    <p:sldId id="681" r:id="rId421"/>
    <p:sldId id="682" r:id="rId422"/>
    <p:sldId id="683" r:id="rId423"/>
    <p:sldId id="684" r:id="rId424"/>
    <p:sldId id="685" r:id="rId425"/>
    <p:sldId id="686" r:id="rId426"/>
    <p:sldId id="687" r:id="rId427"/>
    <p:sldId id="688" r:id="rId428"/>
    <p:sldId id="689" r:id="rId429"/>
    <p:sldId id="690" r:id="rId430"/>
    <p:sldId id="691" r:id="rId431"/>
    <p:sldId id="692" r:id="rId432"/>
    <p:sldId id="693" r:id="rId433"/>
    <p:sldId id="694" r:id="rId434"/>
    <p:sldId id="695" r:id="rId435"/>
    <p:sldId id="696" r:id="rId436"/>
    <p:sldId id="697" r:id="rId437"/>
    <p:sldId id="698" r:id="rId438"/>
    <p:sldId id="699" r:id="rId439"/>
    <p:sldId id="700" r:id="rId440"/>
    <p:sldId id="701" r:id="rId441"/>
    <p:sldId id="702" r:id="rId442"/>
    <p:sldId id="703" r:id="rId443"/>
    <p:sldId id="704" r:id="rId444"/>
    <p:sldId id="705" r:id="rId445"/>
    <p:sldId id="706" r:id="rId446"/>
    <p:sldId id="707" r:id="rId447"/>
    <p:sldId id="708" r:id="rId448"/>
    <p:sldId id="709" r:id="rId449"/>
    <p:sldId id="710" r:id="rId450"/>
    <p:sldId id="711" r:id="rId451"/>
    <p:sldId id="712" r:id="rId452"/>
    <p:sldId id="713" r:id="rId453"/>
    <p:sldId id="714" r:id="rId454"/>
    <p:sldId id="715" r:id="rId455"/>
    <p:sldId id="716" r:id="rId456"/>
    <p:sldId id="717" r:id="rId457"/>
    <p:sldId id="718" r:id="rId458"/>
    <p:sldId id="719" r:id="rId459"/>
    <p:sldId id="720" r:id="rId460"/>
    <p:sldId id="721" r:id="rId461"/>
    <p:sldId id="722" r:id="rId462"/>
    <p:sldId id="723" r:id="rId463"/>
    <p:sldId id="724" r:id="rId464"/>
    <p:sldId id="725" r:id="rId465"/>
    <p:sldId id="726" r:id="rId466"/>
    <p:sldId id="727" r:id="rId467"/>
    <p:sldId id="728" r:id="rId468"/>
    <p:sldId id="729" r:id="rId469"/>
    <p:sldId id="730" r:id="rId470"/>
    <p:sldId id="731" r:id="rId471"/>
    <p:sldId id="732" r:id="rId472"/>
    <p:sldId id="733" r:id="rId473"/>
    <p:sldId id="734" r:id="rId474"/>
    <p:sldId id="735" r:id="rId475"/>
    <p:sldId id="736" r:id="rId476"/>
    <p:sldId id="737" r:id="rId477"/>
    <p:sldId id="738" r:id="rId478"/>
    <p:sldId id="739" r:id="rId479"/>
    <p:sldId id="740" r:id="rId480"/>
    <p:sldId id="741" r:id="rId481"/>
    <p:sldId id="742" r:id="rId482"/>
    <p:sldId id="743" r:id="rId483"/>
    <p:sldId id="744" r:id="rId484"/>
    <p:sldId id="745" r:id="rId485"/>
    <p:sldId id="746" r:id="rId486"/>
    <p:sldId id="747" r:id="rId487"/>
    <p:sldId id="748" r:id="rId488"/>
    <p:sldId id="749" r:id="rId489"/>
    <p:sldId id="750" r:id="rId490"/>
    <p:sldId id="751" r:id="rId491"/>
    <p:sldId id="752" r:id="rId492"/>
    <p:sldId id="753" r:id="rId493"/>
    <p:sldId id="754" r:id="rId494"/>
    <p:sldId id="755" r:id="rId495"/>
    <p:sldId id="756" r:id="rId496"/>
    <p:sldId id="757" r:id="rId497"/>
    <p:sldId id="758" r:id="rId498"/>
    <p:sldId id="759" r:id="rId499"/>
    <p:sldId id="760" r:id="rId500"/>
    <p:sldId id="761" r:id="rId501"/>
    <p:sldId id="762" r:id="rId502"/>
    <p:sldId id="763" r:id="rId503"/>
    <p:sldId id="764" r:id="rId504"/>
    <p:sldId id="765" r:id="rId505"/>
    <p:sldId id="766" r:id="rId506"/>
    <p:sldId id="767" r:id="rId507"/>
    <p:sldId id="768" r:id="rId508"/>
    <p:sldId id="769" r:id="rId509"/>
    <p:sldId id="770" r:id="rId510"/>
    <p:sldId id="771" r:id="rId511"/>
    <p:sldId id="772" r:id="rId512"/>
    <p:sldId id="773" r:id="rId513"/>
    <p:sldId id="774" r:id="rId514"/>
    <p:sldId id="775" r:id="rId515"/>
    <p:sldId id="776" r:id="rId516"/>
    <p:sldId id="777" r:id="rId517"/>
    <p:sldId id="778" r:id="rId518"/>
    <p:sldId id="779" r:id="rId519"/>
    <p:sldId id="780" r:id="rId520"/>
    <p:sldId id="781" r:id="rId521"/>
    <p:sldId id="782" r:id="rId522"/>
    <p:sldId id="783" r:id="rId523"/>
    <p:sldId id="784" r:id="rId524"/>
    <p:sldId id="785" r:id="rId525"/>
    <p:sldId id="786" r:id="rId526"/>
    <p:sldId id="787" r:id="rId527"/>
    <p:sldId id="788" r:id="rId528"/>
    <p:sldId id="789" r:id="rId529"/>
    <p:sldId id="790" r:id="rId530"/>
    <p:sldId id="791" r:id="rId531"/>
    <p:sldId id="792" r:id="rId532"/>
    <p:sldId id="793" r:id="rId533"/>
    <p:sldId id="794" r:id="rId534"/>
    <p:sldId id="795" r:id="rId535"/>
    <p:sldId id="796" r:id="rId536"/>
    <p:sldId id="797" r:id="rId537"/>
    <p:sldId id="798" r:id="rId538"/>
    <p:sldId id="799" r:id="rId539"/>
    <p:sldId id="800" r:id="rId540"/>
    <p:sldId id="801" r:id="rId541"/>
    <p:sldId id="802" r:id="rId542"/>
    <p:sldId id="803" r:id="rId543"/>
    <p:sldId id="804" r:id="rId544"/>
    <p:sldId id="805" r:id="rId545"/>
    <p:sldId id="806" r:id="rId546"/>
    <p:sldId id="807" r:id="rId547"/>
    <p:sldId id="808" r:id="rId548"/>
    <p:sldId id="809" r:id="rId549"/>
    <p:sldId id="810" r:id="rId550"/>
    <p:sldId id="811" r:id="rId551"/>
    <p:sldId id="812" r:id="rId552"/>
    <p:sldId id="813" r:id="rId553"/>
    <p:sldId id="814" r:id="rId554"/>
    <p:sldId id="815" r:id="rId555"/>
    <p:sldId id="816" r:id="rId556"/>
    <p:sldId id="817" r:id="rId557"/>
    <p:sldId id="818" r:id="rId558"/>
    <p:sldId id="819" r:id="rId559"/>
    <p:sldId id="820" r:id="rId560"/>
    <p:sldId id="821" r:id="rId561"/>
    <p:sldId id="822" r:id="rId562"/>
    <p:sldId id="823" r:id="rId563"/>
    <p:sldId id="824" r:id="rId564"/>
    <p:sldId id="825" r:id="rId565"/>
    <p:sldId id="826" r:id="rId566"/>
    <p:sldId id="827" r:id="rId567"/>
    <p:sldId id="828" r:id="rId568"/>
    <p:sldId id="829" r:id="rId569"/>
    <p:sldId id="830" r:id="rId570"/>
    <p:sldId id="831" r:id="rId571"/>
    <p:sldId id="832" r:id="rId572"/>
    <p:sldId id="833" r:id="rId573"/>
    <p:sldId id="834" r:id="rId574"/>
    <p:sldId id="835" r:id="rId575"/>
    <p:sldId id="836" r:id="rId576"/>
    <p:sldId id="837" r:id="rId577"/>
    <p:sldId id="838" r:id="rId578"/>
    <p:sldId id="839" r:id="rId579"/>
    <p:sldId id="840" r:id="rId580"/>
    <p:sldId id="841" r:id="rId581"/>
    <p:sldId id="842" r:id="rId582"/>
    <p:sldId id="843" r:id="rId583"/>
    <p:sldId id="844" r:id="rId584"/>
    <p:sldId id="845" r:id="rId585"/>
    <p:sldId id="846" r:id="rId586"/>
    <p:sldId id="847" r:id="rId587"/>
    <p:sldId id="848" r:id="rId588"/>
    <p:sldId id="849" r:id="rId589"/>
    <p:sldId id="850" r:id="rId590"/>
    <p:sldId id="851" r:id="rId591"/>
    <p:sldId id="852" r:id="rId592"/>
    <p:sldId id="853" r:id="rId593"/>
    <p:sldId id="854" r:id="rId594"/>
    <p:sldId id="855" r:id="rId595"/>
    <p:sldId id="856" r:id="rId596"/>
    <p:sldId id="857" r:id="rId597"/>
    <p:sldId id="858" r:id="rId598"/>
    <p:sldId id="859" r:id="rId599"/>
    <p:sldId id="860" r:id="rId600"/>
    <p:sldId id="861" r:id="rId601"/>
    <p:sldId id="862" r:id="rId602"/>
    <p:sldId id="863" r:id="rId603"/>
    <p:sldId id="864" r:id="rId604"/>
    <p:sldId id="865" r:id="rId605"/>
    <p:sldId id="866" r:id="rId606"/>
    <p:sldId id="867" r:id="rId607"/>
    <p:sldId id="868" r:id="rId608"/>
    <p:sldId id="869" r:id="rId609"/>
    <p:sldId id="870" r:id="rId610"/>
    <p:sldId id="871" r:id="rId611"/>
    <p:sldId id="872" r:id="rId612"/>
    <p:sldId id="873" r:id="rId613"/>
    <p:sldId id="874" r:id="rId614"/>
    <p:sldId id="875" r:id="rId615"/>
    <p:sldId id="876" r:id="rId616"/>
    <p:sldId id="877" r:id="rId617"/>
    <p:sldId id="878" r:id="rId618"/>
    <p:sldId id="879" r:id="rId619"/>
    <p:sldId id="880" r:id="rId620"/>
    <p:sldId id="881" r:id="rId621"/>
    <p:sldId id="882" r:id="rId622"/>
    <p:sldId id="883" r:id="rId623"/>
    <p:sldId id="884" r:id="rId624"/>
    <p:sldId id="885" r:id="rId625"/>
    <p:sldId id="886" r:id="rId626"/>
    <p:sldId id="887" r:id="rId627"/>
    <p:sldId id="888" r:id="rId628"/>
    <p:sldId id="889" r:id="rId629"/>
    <p:sldId id="890" r:id="rId630"/>
    <p:sldId id="891" r:id="rId631"/>
    <p:sldId id="892" r:id="rId632"/>
    <p:sldId id="893" r:id="rId633"/>
    <p:sldId id="894" r:id="rId634"/>
    <p:sldId id="895" r:id="rId635"/>
    <p:sldId id="896" r:id="rId636"/>
    <p:sldId id="897" r:id="rId637"/>
    <p:sldId id="898" r:id="rId638"/>
    <p:sldId id="899" r:id="rId639"/>
    <p:sldId id="900" r:id="rId640"/>
    <p:sldId id="901" r:id="rId641"/>
    <p:sldId id="902" r:id="rId642"/>
    <p:sldId id="903" r:id="rId643"/>
    <p:sldId id="904" r:id="rId644"/>
    <p:sldId id="905" r:id="rId645"/>
    <p:sldId id="906" r:id="rId646"/>
    <p:sldId id="907" r:id="rId647"/>
    <p:sldId id="908" r:id="rId648"/>
    <p:sldId id="909" r:id="rId649"/>
    <p:sldId id="910" r:id="rId650"/>
    <p:sldId id="911" r:id="rId651"/>
    <p:sldId id="912" r:id="rId652"/>
    <p:sldId id="913" r:id="rId653"/>
    <p:sldId id="914" r:id="rId654"/>
    <p:sldId id="915" r:id="rId655"/>
    <p:sldId id="916" r:id="rId656"/>
    <p:sldId id="917" r:id="rId657"/>
    <p:sldId id="918" r:id="rId658"/>
    <p:sldId id="919" r:id="rId659"/>
    <p:sldId id="920" r:id="rId660"/>
    <p:sldId id="921" r:id="rId661"/>
    <p:sldId id="923" r:id="rId662"/>
    <p:sldId id="924" r:id="rId663"/>
    <p:sldId id="925" r:id="rId664"/>
    <p:sldId id="926" r:id="rId665"/>
    <p:sldId id="927" r:id="rId666"/>
    <p:sldId id="928" r:id="rId667"/>
    <p:sldId id="929" r:id="rId668"/>
    <p:sldId id="930" r:id="rId669"/>
    <p:sldId id="931" r:id="rId670"/>
    <p:sldId id="932" r:id="rId671"/>
    <p:sldId id="933" r:id="rId672"/>
    <p:sldId id="934" r:id="rId673"/>
    <p:sldId id="935" r:id="rId674"/>
    <p:sldId id="936" r:id="rId675"/>
    <p:sldId id="937" r:id="rId676"/>
    <p:sldId id="938" r:id="rId677"/>
    <p:sldId id="939" r:id="rId678"/>
    <p:sldId id="940" r:id="rId679"/>
    <p:sldId id="941" r:id="rId680"/>
    <p:sldId id="942" r:id="rId681"/>
    <p:sldId id="943" r:id="rId682"/>
    <p:sldId id="944" r:id="rId683"/>
    <p:sldId id="945" r:id="rId684"/>
    <p:sldId id="946" r:id="rId685"/>
    <p:sldId id="947" r:id="rId686"/>
    <p:sldId id="948" r:id="rId687"/>
    <p:sldId id="949" r:id="rId688"/>
    <p:sldId id="950" r:id="rId689"/>
    <p:sldId id="951" r:id="rId690"/>
    <p:sldId id="952" r:id="rId691"/>
    <p:sldId id="953" r:id="rId692"/>
    <p:sldId id="954" r:id="rId693"/>
    <p:sldId id="955" r:id="rId694"/>
    <p:sldId id="956" r:id="rId695"/>
    <p:sldId id="957" r:id="rId696"/>
    <p:sldId id="958" r:id="rId697"/>
    <p:sldId id="959" r:id="rId698"/>
    <p:sldId id="960" r:id="rId699"/>
    <p:sldId id="961" r:id="rId700"/>
    <p:sldId id="962" r:id="rId701"/>
    <p:sldId id="963" r:id="rId702"/>
    <p:sldId id="964" r:id="rId703"/>
    <p:sldId id="965" r:id="rId704"/>
    <p:sldId id="966" r:id="rId705"/>
    <p:sldId id="967" r:id="rId706"/>
    <p:sldId id="968" r:id="rId707"/>
    <p:sldId id="969" r:id="rId708"/>
    <p:sldId id="970" r:id="rId709"/>
    <p:sldId id="971" r:id="rId710"/>
    <p:sldId id="972" r:id="rId711"/>
    <p:sldId id="973" r:id="rId712"/>
    <p:sldId id="974" r:id="rId713"/>
    <p:sldId id="975" r:id="rId714"/>
    <p:sldId id="976" r:id="rId715"/>
    <p:sldId id="977" r:id="rId716"/>
    <p:sldId id="978" r:id="rId717"/>
    <p:sldId id="979" r:id="rId718"/>
    <p:sldId id="980" r:id="rId719"/>
    <p:sldId id="981" r:id="rId720"/>
    <p:sldId id="982" r:id="rId721"/>
    <p:sldId id="983" r:id="rId722"/>
    <p:sldId id="984" r:id="rId723"/>
    <p:sldId id="985" r:id="rId724"/>
    <p:sldId id="986" r:id="rId725"/>
    <p:sldId id="987" r:id="rId726"/>
    <p:sldId id="988" r:id="rId727"/>
    <p:sldId id="989" r:id="rId728"/>
    <p:sldId id="990" r:id="rId729"/>
    <p:sldId id="991" r:id="rId730"/>
    <p:sldId id="992" r:id="rId731"/>
    <p:sldId id="993" r:id="rId732"/>
    <p:sldId id="994" r:id="rId733"/>
    <p:sldId id="995" r:id="rId734"/>
    <p:sldId id="996" r:id="rId735"/>
    <p:sldId id="997" r:id="rId736"/>
    <p:sldId id="998" r:id="rId737"/>
    <p:sldId id="999" r:id="rId738"/>
    <p:sldId id="1000" r:id="rId739"/>
    <p:sldId id="1001" r:id="rId740"/>
    <p:sldId id="1002" r:id="rId741"/>
    <p:sldId id="1003" r:id="rId742"/>
    <p:sldId id="1004" r:id="rId743"/>
    <p:sldId id="1005" r:id="rId744"/>
    <p:sldId id="1006" r:id="rId745"/>
    <p:sldId id="1007" r:id="rId746"/>
    <p:sldId id="1008" r:id="rId747"/>
    <p:sldId id="1009" r:id="rId748"/>
    <p:sldId id="1010" r:id="rId749"/>
    <p:sldId id="1011" r:id="rId750"/>
    <p:sldId id="1012" r:id="rId751"/>
    <p:sldId id="1013" r:id="rId752"/>
    <p:sldId id="1014" r:id="rId753"/>
    <p:sldId id="1015" r:id="rId754"/>
    <p:sldId id="1016" r:id="rId755"/>
    <p:sldId id="1017" r:id="rId756"/>
    <p:sldId id="1018" r:id="rId757"/>
    <p:sldId id="1019" r:id="rId758"/>
    <p:sldId id="1020" r:id="rId759"/>
    <p:sldId id="1021" r:id="rId760"/>
    <p:sldId id="1022" r:id="rId761"/>
    <p:sldId id="1023" r:id="rId762"/>
    <p:sldId id="1024" r:id="rId763"/>
    <p:sldId id="1025" r:id="rId764"/>
    <p:sldId id="1026" r:id="rId765"/>
    <p:sldId id="1027" r:id="rId766"/>
    <p:sldId id="1028" r:id="rId767"/>
    <p:sldId id="1029" r:id="rId768"/>
    <p:sldId id="1030" r:id="rId769"/>
    <p:sldId id="1031" r:id="rId770"/>
    <p:sldId id="1032" r:id="rId771"/>
    <p:sldId id="1033" r:id="rId772"/>
    <p:sldId id="1034" r:id="rId773"/>
    <p:sldId id="1035" r:id="rId774"/>
    <p:sldId id="1036" r:id="rId775"/>
    <p:sldId id="1037" r:id="rId776"/>
    <p:sldId id="1038" r:id="rId777"/>
    <p:sldId id="1039" r:id="rId778"/>
    <p:sldId id="1040" r:id="rId779"/>
    <p:sldId id="1041" r:id="rId780"/>
    <p:sldId id="1042" r:id="rId781"/>
    <p:sldId id="1043" r:id="rId782"/>
    <p:sldId id="1044" r:id="rId783"/>
    <p:sldId id="1045" r:id="rId784"/>
    <p:sldId id="1046" r:id="rId785"/>
    <p:sldId id="1047" r:id="rId786"/>
    <p:sldId id="1048" r:id="rId787"/>
    <p:sldId id="1049" r:id="rId788"/>
    <p:sldId id="1050" r:id="rId789"/>
    <p:sldId id="1051" r:id="rId790"/>
    <p:sldId id="1052" r:id="rId791"/>
    <p:sldId id="1053" r:id="rId792"/>
    <p:sldId id="1054" r:id="rId793"/>
    <p:sldId id="1055" r:id="rId794"/>
    <p:sldId id="1056" r:id="rId795"/>
    <p:sldId id="1057" r:id="rId796"/>
    <p:sldId id="1058" r:id="rId797"/>
    <p:sldId id="1059" r:id="rId798"/>
    <p:sldId id="1060" r:id="rId799"/>
    <p:sldId id="1061" r:id="rId800"/>
    <p:sldId id="1062" r:id="rId801"/>
    <p:sldId id="1063" r:id="rId802"/>
    <p:sldId id="1064" r:id="rId803"/>
    <p:sldId id="1065" r:id="rId804"/>
    <p:sldId id="1066" r:id="rId805"/>
    <p:sldId id="1067" r:id="rId806"/>
    <p:sldId id="1068" r:id="rId807"/>
    <p:sldId id="1069" r:id="rId808"/>
    <p:sldId id="1070" r:id="rId809"/>
    <p:sldId id="1071" r:id="rId810"/>
    <p:sldId id="1072" r:id="rId811"/>
    <p:sldId id="1073" r:id="rId812"/>
    <p:sldId id="1074" r:id="rId813"/>
    <p:sldId id="1075" r:id="rId814"/>
    <p:sldId id="1076" r:id="rId815"/>
    <p:sldId id="1077" r:id="rId816"/>
    <p:sldId id="1078" r:id="rId817"/>
    <p:sldId id="1079" r:id="rId818"/>
    <p:sldId id="1080" r:id="rId819"/>
    <p:sldId id="1081" r:id="rId820"/>
    <p:sldId id="1082" r:id="rId821"/>
    <p:sldId id="1083" r:id="rId822"/>
    <p:sldId id="1084" r:id="rId823"/>
    <p:sldId id="1085" r:id="rId824"/>
    <p:sldId id="1086" r:id="rId825"/>
    <p:sldId id="1087" r:id="rId826"/>
    <p:sldId id="1088" r:id="rId827"/>
    <p:sldId id="1089" r:id="rId828"/>
    <p:sldId id="1090" r:id="rId829"/>
    <p:sldId id="1091" r:id="rId830"/>
    <p:sldId id="1092" r:id="rId831"/>
    <p:sldId id="1093" r:id="rId8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theme" Target="theme/theme1.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631" Type="http://schemas.openxmlformats.org/officeDocument/2006/relationships/slide" Target="slides/slide630.xml"/><Relationship Id="rId673" Type="http://schemas.openxmlformats.org/officeDocument/2006/relationships/slide" Target="slides/slide672.xml"/><Relationship Id="rId729" Type="http://schemas.openxmlformats.org/officeDocument/2006/relationships/slide" Target="slides/slide72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40" Type="http://schemas.openxmlformats.org/officeDocument/2006/relationships/slide" Target="slides/slide739.xml"/><Relationship Id="rId782" Type="http://schemas.openxmlformats.org/officeDocument/2006/relationships/slide" Target="slides/slide781.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684" Type="http://schemas.openxmlformats.org/officeDocument/2006/relationships/slide" Target="slides/slide683.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51" Type="http://schemas.openxmlformats.org/officeDocument/2006/relationships/slide" Target="slides/slide750.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720" Type="http://schemas.openxmlformats.org/officeDocument/2006/relationships/slide" Target="slides/slide719.xml"/><Relationship Id="rId762" Type="http://schemas.openxmlformats.org/officeDocument/2006/relationships/slide" Target="slides/slide761.xml"/><Relationship Id="rId818" Type="http://schemas.openxmlformats.org/officeDocument/2006/relationships/slide" Target="slides/slide81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731" Type="http://schemas.openxmlformats.org/officeDocument/2006/relationships/slide" Target="slides/slide730.xml"/><Relationship Id="rId773" Type="http://schemas.openxmlformats.org/officeDocument/2006/relationships/slide" Target="slides/slide772.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784" Type="http://schemas.openxmlformats.org/officeDocument/2006/relationships/slide" Target="slides/slide783.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53" Type="http://schemas.openxmlformats.org/officeDocument/2006/relationships/slide" Target="slides/slide752.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820" Type="http://schemas.openxmlformats.org/officeDocument/2006/relationships/slide" Target="slides/slide819.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831" Type="http://schemas.openxmlformats.org/officeDocument/2006/relationships/slide" Target="slides/slide830.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33" Type="http://schemas.openxmlformats.org/officeDocument/2006/relationships/notesMaster" Target="notesMasters/notesMaster1.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slide" Target="slides/slide812.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viewProps" Target="viewProps.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tableStyles" Target="tableStyles.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presProps" Target="presProps.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32CF5-B0E0-4FBA-8DCF-0F4D78B4EBF2}" type="datetimeFigureOut">
              <a:rPr lang="en-US" smtClean="0"/>
              <a:pPr/>
              <a:t>5/13/2020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7EA6F-2854-4EBF-9399-BB1603445EDC}"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297EA6F-2854-4EBF-9399-BB1603445EDC}"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297EA6F-2854-4EBF-9399-BB1603445ED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297EA6F-2854-4EBF-9399-BB1603445EDC}"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Do de </a:t>
            </a:r>
            <a:r>
              <a:rPr lang="es-AR" dirty="0" err="1" smtClean="0"/>
              <a:t>conmorienci</a:t>
            </a:r>
            <a:endParaRPr lang="en-US" dirty="0"/>
          </a:p>
        </p:txBody>
      </p:sp>
      <p:sp>
        <p:nvSpPr>
          <p:cNvPr id="4" name="3 Marcador de número de diapositiva"/>
          <p:cNvSpPr>
            <a:spLocks noGrp="1"/>
          </p:cNvSpPr>
          <p:nvPr>
            <p:ph type="sldNum" sz="quarter" idx="10"/>
          </p:nvPr>
        </p:nvSpPr>
        <p:spPr/>
        <p:txBody>
          <a:bodyPr/>
          <a:lstStyle/>
          <a:p>
            <a:fld id="{1938FD13-837B-45DA-9563-DDA046C9A3B9}" type="slidenum">
              <a:rPr lang="en-US" smtClean="0"/>
              <a:pPr/>
              <a:t>165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Do de </a:t>
            </a:r>
            <a:r>
              <a:rPr lang="es-AR" dirty="0" err="1" smtClean="0"/>
              <a:t>conmorienci</a:t>
            </a:r>
            <a:endParaRPr lang="en-US" dirty="0"/>
          </a:p>
        </p:txBody>
      </p:sp>
      <p:sp>
        <p:nvSpPr>
          <p:cNvPr id="4" name="3 Marcador de número de diapositiva"/>
          <p:cNvSpPr>
            <a:spLocks noGrp="1"/>
          </p:cNvSpPr>
          <p:nvPr>
            <p:ph type="sldNum" sz="quarter" idx="10"/>
          </p:nvPr>
        </p:nvSpPr>
        <p:spPr/>
        <p:txBody>
          <a:bodyPr/>
          <a:lstStyle/>
          <a:p>
            <a:fld id="{1938FD13-837B-45DA-9563-DDA046C9A3B9}" type="slidenum">
              <a:rPr lang="en-US" smtClean="0"/>
              <a:pPr/>
              <a:t>166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EAB60C1E-67FC-4F20-900B-279A93D0FE3F}" type="slidenum">
              <a:rPr lang="en-US" smtClean="0"/>
              <a:pPr/>
              <a:t>479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65AC378D-FCFF-4FE1-BC95-F4EA3D8959BA}" type="slidenum">
              <a:rPr lang="en-US" smtClean="0"/>
              <a:pPr/>
              <a:t>590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0990DE33-D7F7-4B8E-87E3-AB18CC87016D}" type="slidenum">
              <a:rPr lang="en-US" smtClean="0"/>
              <a:pPr/>
              <a:t>644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36C1C4F7-A315-4AD9-8E5C-6A34EE0B318C}" type="datetimeFigureOut">
              <a:rPr lang="en-US" smtClean="0"/>
              <a:pPr/>
              <a:t>5/13/2020</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11392368-AD34-4F92-B954-D96B0A6AFEFB}" type="slidenum">
              <a:rPr lang="en-US" smtClean="0"/>
              <a:pPr/>
              <a:t>‹Nº›</a:t>
            </a:fld>
            <a:endParaRPr lang="en-U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C1C4F7-A315-4AD9-8E5C-6A34EE0B318C}" type="datetimeFigureOut">
              <a:rPr lang="en-US" smtClean="0"/>
              <a:pPr/>
              <a:t>5/13/2020</a:t>
            </a:fld>
            <a:endParaRPr lang="en-U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1392368-AD34-4F92-B954-D96B0A6AFEFB}" type="slidenum">
              <a:rPr lang="en-US" smtClean="0"/>
              <a:pPr/>
              <a:t>‹Nº›</a:t>
            </a:fld>
            <a:endParaRPr lang="en-U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7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0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a:spLocks noGrp="1"/>
          </p:cNvSpPr>
          <p:nvPr>
            <p:ph type="ctrTitle"/>
          </p:nvPr>
        </p:nvSpPr>
        <p:spPr>
          <a:xfrm>
            <a:off x="457200" y="2667000"/>
            <a:ext cx="8229600" cy="707886"/>
          </a:xfrm>
          <a:solidFill>
            <a:schemeClr val="tx1"/>
          </a:solidFill>
          <a:ln w="28575">
            <a:solidFill>
              <a:schemeClr val="tx1"/>
            </a:solidFill>
          </a:ln>
        </p:spPr>
        <p:txBody>
          <a:bodyPr wrap="square" anchor="b">
            <a:spAutoFit/>
          </a:bodyPr>
          <a:lstStyle/>
          <a:p>
            <a:pPr algn="ctr">
              <a:spcBef>
                <a:spcPts val="0"/>
              </a:spcBef>
              <a:defRPr/>
            </a:pPr>
            <a:r>
              <a:rPr lang="es-AR" sz="4000" b="1" dirty="0" smtClean="0">
                <a:solidFill>
                  <a:schemeClr val="bg1"/>
                </a:solidFill>
                <a:latin typeface="Times New Roman" pitchFamily="18" charset="0"/>
                <a:cs typeface="Times New Roman" pitchFamily="18" charset="0"/>
              </a:rPr>
              <a:t>FORMACIÓN BÁSICA</a:t>
            </a:r>
            <a:endParaRPr lang="en-US"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788855"/>
            <a:ext cx="8229600" cy="2554545"/>
          </a:xfrm>
          <a:prstGeom prst="rect">
            <a:avLst/>
          </a:prstGeom>
          <a:solidFill>
            <a:schemeClr val="tx1"/>
          </a:solidFill>
          <a:ln>
            <a:solidFill>
              <a:schemeClr val="tx1"/>
            </a:solidFill>
          </a:ln>
        </p:spPr>
        <p:txBody>
          <a:bodyPr wrap="square" anchor="b">
            <a:spAutoFit/>
          </a:bodyPr>
          <a:lstStyle/>
          <a:p>
            <a:pPr algn="ctr">
              <a:defRPr/>
            </a:pPr>
            <a:r>
              <a:rPr lang="es-AR" sz="32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NORMAS</a:t>
            </a:r>
            <a:r>
              <a:rPr lang="es-AR" sz="32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RELIGIOSAS, MORALES </a:t>
            </a:r>
            <a:r>
              <a:rPr lang="es-AR" sz="32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Y </a:t>
            </a:r>
            <a:r>
              <a:rPr lang="es-AR" sz="32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 TRATO </a:t>
            </a:r>
            <a:r>
              <a:rPr lang="es-AR" sz="32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SOCIAL</a:t>
            </a:r>
          </a:p>
          <a:p>
            <a:pPr algn="ctr">
              <a:defRPr/>
            </a:pPr>
            <a:endParaRPr lang="es-AR" sz="32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defRPr/>
            </a:pPr>
            <a:r>
              <a:rPr lang="es-AR" sz="32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DIFERENCIAS CON LAS NORMAS JURÍDICAS</a:t>
            </a:r>
            <a:endParaRPr lang="es-AR" sz="32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295400"/>
            <a:ext cx="8229600" cy="3810000"/>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000" b="1" dirty="0">
                <a:solidFill>
                  <a:srgbClr val="FFFFFF"/>
                </a:solidFill>
                <a:latin typeface="Calibri" pitchFamily="34" charset="0"/>
              </a:rPr>
              <a:t> </a:t>
            </a:r>
            <a:r>
              <a:rPr lang="es-ES" altLang="es-ES" sz="2400" b="1" dirty="0">
                <a:latin typeface="Times New Roman" pitchFamily="18" charset="0"/>
              </a:rPr>
              <a:t>Desde un aspecto jurídico se entiende por capacidad a la aptitud de poder actuar, esto es, adquirir derechos y contraer obligaciones, constituyendo un atributo inherente a la personalidad.</a:t>
            </a:r>
          </a:p>
          <a:p>
            <a:pPr algn="ctr"/>
            <a:endParaRPr lang="es-ES" altLang="es-ES" sz="2400" b="1" dirty="0">
              <a:latin typeface="Times New Roman" pitchFamily="18" charset="0"/>
            </a:endParaRPr>
          </a:p>
          <a:p>
            <a:pPr algn="ctr"/>
            <a:r>
              <a:rPr lang="es-ES" altLang="es-ES" sz="2400" b="1" dirty="0">
                <a:latin typeface="Times New Roman" pitchFamily="18" charset="0"/>
              </a:rPr>
              <a:t>Hay dos clases de capacidad, la de ejercicio y la de </a:t>
            </a:r>
            <a:r>
              <a:rPr lang="es-ES" altLang="es-ES" sz="2400" b="1" dirty="0" smtClean="0">
                <a:latin typeface="Times New Roman" pitchFamily="18" charset="0"/>
              </a:rPr>
              <a:t>derecho.</a:t>
            </a:r>
          </a:p>
          <a:p>
            <a:pPr algn="ctr"/>
            <a:endParaRPr lang="es-ES" altLang="es-ES" sz="2400" b="1" dirty="0" smtClean="0">
              <a:latin typeface="Times New Roman" pitchFamily="18" charset="0"/>
            </a:endParaRPr>
          </a:p>
          <a:p>
            <a:pPr algn="ctr"/>
            <a:r>
              <a:rPr lang="es-ES" altLang="es-ES" sz="2400" b="1" dirty="0">
                <a:latin typeface="Times New Roman" pitchFamily="18" charset="0"/>
              </a:rPr>
              <a:t> </a:t>
            </a:r>
            <a:r>
              <a:rPr lang="es-ES" altLang="es-ES" sz="2400" b="1" dirty="0" smtClean="0">
                <a:latin typeface="Times New Roman" pitchFamily="18" charset="0"/>
              </a:rPr>
              <a:t>En el anterior Código Civil se mencionaba capacidad de hecho y de derecho.</a:t>
            </a: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143000"/>
            <a:ext cx="8229600" cy="523875"/>
          </a:xfrm>
          <a:prstGeom prst="rect">
            <a:avLst/>
          </a:prstGeom>
          <a:solidFill>
            <a:schemeClr val="bg2">
              <a:lumMod val="50000"/>
            </a:schemeClr>
          </a:solidFill>
          <a:ln>
            <a:solidFill>
              <a:srgbClr val="FFFFFF"/>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CAPACIDAD DE EJERCICIO</a:t>
            </a:r>
          </a:p>
        </p:txBody>
      </p:sp>
      <p:sp>
        <p:nvSpPr>
          <p:cNvPr id="7" name="Rectangle 2"/>
          <p:cNvSpPr>
            <a:spLocks noChangeArrowheads="1"/>
          </p:cNvSpPr>
          <p:nvPr/>
        </p:nvSpPr>
        <p:spPr bwMode="auto">
          <a:xfrm>
            <a:off x="457200" y="2951163"/>
            <a:ext cx="8229600" cy="2078037"/>
          </a:xfrm>
          <a:prstGeom prst="rect">
            <a:avLst/>
          </a:prstGeom>
          <a:solidFill>
            <a:schemeClr val="bg2">
              <a:lumMod val="50000"/>
            </a:schemeClr>
          </a:solidFill>
          <a:ln w="3175">
            <a:solidFill>
              <a:srgbClr val="FFFFFF"/>
            </a:solidFill>
            <a:miter lim="800000"/>
            <a:headEnd/>
            <a:tailEnd/>
          </a:ln>
        </p:spPr>
        <p:txBody>
          <a:bodyPr anchor="ctr" anchorCtr="1"/>
          <a:lstStyle/>
          <a:p>
            <a:pPr algn="ctr"/>
            <a:r>
              <a:rPr lang="es-ES" altLang="es-ES" sz="2400" b="1" dirty="0">
                <a:latin typeface="Times New Roman" pitchFamily="18" charset="0"/>
              </a:rPr>
              <a:t>La capacidad de ejercicio es la aptitud de las personas humanas para actuar por sí mismas en la vida civil, requiriendo para ello la mayoría de edad (o emancipación) y no tener insuficiencia psicológica o física que le impida ejercer esos derechos.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457200"/>
            <a:ext cx="8229600" cy="928688"/>
          </a:xfrm>
          <a:prstGeom prst="rect">
            <a:avLst/>
          </a:prstGeom>
          <a:solidFill>
            <a:schemeClr val="bg2">
              <a:lumMod val="50000"/>
            </a:schemeClr>
          </a:solidFill>
          <a:ln w="3175">
            <a:solidFill>
              <a:srgbClr val="FFFFFF"/>
            </a:solidFill>
            <a:miter lim="800000"/>
            <a:headEnd/>
            <a:tailEnd/>
          </a:ln>
        </p:spPr>
        <p:txBody>
          <a:bodyPr anchor="ctr" anchorCtr="1"/>
          <a:lstStyle/>
          <a:p>
            <a:pPr algn="ctr">
              <a:tabLst>
                <a:tab pos="1250950" algn="l"/>
              </a:tabLst>
            </a:pPr>
            <a:r>
              <a:rPr lang="es-ES" altLang="es-ES" sz="2800" b="1" dirty="0">
                <a:latin typeface="Times New Roman" pitchFamily="18" charset="0"/>
              </a:rPr>
              <a:t>NO TIENEN CAPACIDAD DE EJERCICIO</a:t>
            </a:r>
          </a:p>
        </p:txBody>
      </p:sp>
      <p:sp>
        <p:nvSpPr>
          <p:cNvPr id="7" name="Rectangle 1"/>
          <p:cNvSpPr>
            <a:spLocks noChangeArrowheads="1"/>
          </p:cNvSpPr>
          <p:nvPr/>
        </p:nvSpPr>
        <p:spPr bwMode="auto">
          <a:xfrm>
            <a:off x="457200" y="1816100"/>
            <a:ext cx="8229600" cy="1993900"/>
          </a:xfrm>
          <a:prstGeom prst="rect">
            <a:avLst/>
          </a:prstGeom>
          <a:solidFill>
            <a:schemeClr val="bg2">
              <a:lumMod val="50000"/>
            </a:schemeClr>
          </a:solidFill>
          <a:ln w="3175">
            <a:solidFill>
              <a:srgbClr val="FFFFFF"/>
            </a:solidFill>
            <a:miter lim="800000"/>
            <a:headEnd/>
            <a:tailEnd/>
          </a:ln>
        </p:spPr>
        <p:txBody>
          <a:bodyPr wrap="square" anchor="ctr">
            <a:spAutoFit/>
          </a:bodyPr>
          <a:lstStyle/>
          <a:p>
            <a:pPr algn="just">
              <a:buFont typeface="Arial" pitchFamily="34" charset="0"/>
              <a:buChar cha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smtClean="0">
                <a:latin typeface="Times New Roman" pitchFamily="18" charset="0"/>
              </a:rPr>
              <a:t> </a:t>
            </a:r>
            <a:r>
              <a:rPr lang="es-ES" altLang="es-ES" sz="2000" b="1" dirty="0" smtClean="0">
                <a:solidFill>
                  <a:srgbClr val="FFFFFF"/>
                </a:solidFill>
                <a:latin typeface="Times New Roman" pitchFamily="18" charset="0"/>
              </a:rPr>
              <a:t> </a:t>
            </a:r>
            <a:r>
              <a:rPr lang="es-ES" altLang="es-ES" sz="2400" b="1" dirty="0">
                <a:latin typeface="Times New Roman" pitchFamily="18" charset="0"/>
              </a:rPr>
              <a:t>las personas por nacer;</a:t>
            </a:r>
          </a:p>
          <a:p>
            <a:pPr algn="just" eaLnBrk="0" hangingPunct="0">
              <a:buFontTx/>
              <a:buChar cha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 las personas que no cuentan con la edad y grado de </a:t>
            </a:r>
          </a:p>
          <a:p>
            <a:pPr algn="just"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  madurez suficiente; </a:t>
            </a:r>
          </a:p>
          <a:p>
            <a:pPr algn="just" eaLnBrk="0" hangingPunct="0">
              <a:buFontTx/>
              <a:buChar cha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 las personas declaradas incapaces por sentencia judicial, </a:t>
            </a:r>
          </a:p>
          <a:p>
            <a:pPr algn="just"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  en la extensión dispuesta en esa decisión.  </a:t>
            </a:r>
          </a:p>
        </p:txBody>
      </p:sp>
      <p:sp>
        <p:nvSpPr>
          <p:cNvPr id="8" name="Rectangle 1"/>
          <p:cNvSpPr>
            <a:spLocks noChangeArrowheads="1"/>
          </p:cNvSpPr>
          <p:nvPr/>
        </p:nvSpPr>
        <p:spPr bwMode="auto">
          <a:xfrm>
            <a:off x="457200" y="4233208"/>
            <a:ext cx="8229600" cy="1938992"/>
          </a:xfrm>
          <a:prstGeom prst="rect">
            <a:avLst/>
          </a:prstGeom>
          <a:solidFill>
            <a:schemeClr val="bg2">
              <a:lumMod val="50000"/>
            </a:schemeClr>
          </a:solidFill>
          <a:ln w="3175">
            <a:solidFill>
              <a:srgbClr val="FFFFFF"/>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Comparándolo con el </a:t>
            </a:r>
            <a:r>
              <a:rPr lang="es-ES" altLang="es-ES" sz="2400" b="1" dirty="0" smtClean="0">
                <a:latin typeface="Times New Roman" pitchFamily="18" charset="0"/>
              </a:rPr>
              <a:t> anterior Código Civil </a:t>
            </a:r>
            <a:r>
              <a:rPr lang="es-ES" altLang="es-ES" sz="2400" b="1" dirty="0">
                <a:latin typeface="Times New Roman" pitchFamily="18" charset="0"/>
              </a:rPr>
              <a:t>se han eliminado como incapaces los sordomudos que no sepan darse a entender por escrito y la denominación “</a:t>
            </a:r>
            <a:r>
              <a:rPr lang="es-ES" altLang="es-ES" sz="2400" b="1" dirty="0" smtClean="0">
                <a:latin typeface="Times New Roman" pitchFamily="18" charset="0"/>
              </a:rPr>
              <a:t>dementes”</a:t>
            </a:r>
            <a:r>
              <a:rPr lang="es-ES" altLang="es-ES" sz="2400" b="1" dirty="0" smtClean="0">
                <a:solidFill>
                  <a:srgbClr val="FFFFFF"/>
                </a:solidFill>
                <a:latin typeface="Times New Roman" pitchFamily="18" charset="0"/>
              </a:rPr>
              <a:t>”</a:t>
            </a:r>
          </a:p>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smtClean="0">
                <a:latin typeface="Times New Roman" pitchFamily="18" charset="0"/>
              </a:rPr>
              <a:t>Se incorporaron también disposiciones  sobre menores de edad y adolescentes.</a:t>
            </a: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990600"/>
            <a:ext cx="8229600" cy="119062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sz="2400" b="1" dirty="0">
                <a:latin typeface="Times New Roman" pitchFamily="18" charset="0"/>
              </a:rPr>
              <a:t>Se considera menor de edad la persona que no haya cumplido dieciocho años.  El menor de edad puede ejercer sus derechos a través de sus representantes legales.</a:t>
            </a:r>
            <a:endParaRPr lang="es-ES" sz="2400" dirty="0">
              <a:latin typeface="Times New Roman" pitchFamily="18" charset="0"/>
            </a:endParaRPr>
          </a:p>
        </p:txBody>
      </p:sp>
      <p:sp>
        <p:nvSpPr>
          <p:cNvPr id="7" name="Rectangle 2"/>
          <p:cNvSpPr>
            <a:spLocks noChangeArrowheads="1"/>
          </p:cNvSpPr>
          <p:nvPr/>
        </p:nvSpPr>
        <p:spPr bwMode="auto">
          <a:xfrm>
            <a:off x="457200" y="266700"/>
            <a:ext cx="8229600" cy="571500"/>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PERSONA MENOR DE EDAD</a:t>
            </a:r>
          </a:p>
        </p:txBody>
      </p:sp>
      <p:sp>
        <p:nvSpPr>
          <p:cNvPr id="8" name="Rectangle 2"/>
          <p:cNvSpPr>
            <a:spLocks noChangeArrowheads="1"/>
          </p:cNvSpPr>
          <p:nvPr/>
        </p:nvSpPr>
        <p:spPr bwMode="auto">
          <a:xfrm>
            <a:off x="457200" y="2286000"/>
            <a:ext cx="8229600" cy="4057650"/>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TRATAMIENTOS NO INVASIVOS</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endParaRPr lang="es-ES" altLang="es-ES" sz="2000" b="1" dirty="0">
              <a:latin typeface="Times New Roman" pitchFamily="18" charset="0"/>
            </a:endParaRP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Se presume que el adolescente entre trece y dieciséis años tiene aptitud para decidir por sí respecto de aquellos tratamientos que no resultan invasivos, ni comprometen su estado de salud o provocan un riesgo grave en su vida o integridad física.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endParaRPr lang="es-ES" altLang="es-ES" sz="2000" b="1" dirty="0">
              <a:latin typeface="Times New Roman" pitchFamily="18" charset="0"/>
            </a:endParaRP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TRATAMIENTOS INVASIVOS</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endParaRPr lang="es-ES" altLang="es-ES" sz="2000" b="1" dirty="0">
              <a:latin typeface="Times New Roman" pitchFamily="18" charset="0"/>
            </a:endParaRP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El  adolescente debe prestar su consentimiento con la asistencia de sus progenitores, resolviéndose en caso de conflicto teniendo en cuenta su interés superior, sobre la base de la opinión médica respecto de las consecuencias de la realización o no del acto médico. </a:t>
            </a:r>
            <a:endParaRPr lang="es-ES" altLang="es-E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2954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ADOLESCENTE</a:t>
            </a:r>
          </a:p>
        </p:txBody>
      </p:sp>
      <p:sp>
        <p:nvSpPr>
          <p:cNvPr id="7" name="Rectangle 1"/>
          <p:cNvSpPr>
            <a:spLocks noChangeArrowheads="1"/>
          </p:cNvSpPr>
          <p:nvPr/>
        </p:nvSpPr>
        <p:spPr bwMode="auto">
          <a:xfrm>
            <a:off x="457200" y="3048000"/>
            <a:ext cx="8229600" cy="830263"/>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sz="2400" b="1" dirty="0">
                <a:latin typeface="Times New Roman" pitchFamily="18" charset="0"/>
              </a:rPr>
              <a:t>Se considera </a:t>
            </a:r>
            <a:r>
              <a:rPr lang="es-ES" sz="2400" b="1" dirty="0" smtClean="0">
                <a:latin typeface="Times New Roman" pitchFamily="18" charset="0"/>
              </a:rPr>
              <a:t>adolescente </a:t>
            </a:r>
            <a:r>
              <a:rPr lang="es-ES" sz="2400" b="1" dirty="0">
                <a:latin typeface="Times New Roman" pitchFamily="18" charset="0"/>
              </a:rPr>
              <a:t>a la persona menor de edad que haya cumplido trece años.  </a:t>
            </a:r>
            <a:endParaRPr lang="es-ES" sz="2400" dirty="0">
              <a:latin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752600"/>
            <a:ext cx="8229600" cy="205740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4" algn="l"/>
              </a:tabLst>
              <a:defRPr sz="1800" b="0" i="0" u="none" strike="noStrike" kern="0" cap="none" spc="0" baseline="0">
                <a:solidFill>
                  <a:srgbClr val="000000"/>
                </a:solidFill>
                <a:uFillTx/>
              </a:defRPr>
            </a:pPr>
            <a:r>
              <a:rPr lang="es-AR" sz="2400" b="1" dirty="0" smtClean="0">
                <a:latin typeface="Times New Roman" pitchFamily="18" charset="0"/>
                <a:cs typeface="Times New Roman" pitchFamily="18" charset="0"/>
              </a:rPr>
              <a:t>Toda persona humana goza de la aptitud para ser titular de derechos y deberes jurídicos. La ley puede  privar o limitar esta capacidad respecto de hechos, simples actos o actos o actos jurídicos determinados. </a:t>
            </a:r>
            <a:endParaRPr lang="es-ES" sz="2800" b="1" kern="0" dirty="0">
              <a:latin typeface="Times New Roman" pitchFamily="18"/>
              <a:cs typeface="Times New Roman" pitchFamily="18"/>
            </a:endParaRPr>
          </a:p>
        </p:txBody>
      </p:sp>
      <p:sp>
        <p:nvSpPr>
          <p:cNvPr id="7" name="Rectangle 1"/>
          <p:cNvSpPr>
            <a:spLocks noChangeArrowheads="1"/>
          </p:cNvSpPr>
          <p:nvPr/>
        </p:nvSpPr>
        <p:spPr bwMode="auto">
          <a:xfrm>
            <a:off x="457200" y="4041775"/>
            <a:ext cx="8229600" cy="235902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El juez puede restringir la capacidad para determinados actos de una persona mayor de trece años que padece una adicción o una alteración mental permanente o prolongada, de suficiente gravedad, siempre que estime que del ejercicio de su plena capacidad puede resultar un daño a su persona o a sus bienes. </a:t>
            </a:r>
          </a:p>
        </p:txBody>
      </p:sp>
      <p:sp>
        <p:nvSpPr>
          <p:cNvPr id="9" name="8 CuadroTexto"/>
          <p:cNvSpPr txBox="1"/>
          <p:nvPr/>
        </p:nvSpPr>
        <p:spPr>
          <a:xfrm>
            <a:off x="457200" y="493693"/>
            <a:ext cx="8229600" cy="954107"/>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smtClean="0">
                <a:latin typeface="Times New Roman" pitchFamily="18" charset="0"/>
                <a:cs typeface="Times New Roman" pitchFamily="18" charset="0"/>
              </a:rPr>
              <a:t>PERSONAS CON CAPACIDAD RESTRINGIDA Y CON INCAPACIDAD</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981200"/>
            <a:ext cx="8229600" cy="205740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4" algn="l"/>
              </a:tabLst>
              <a:defRPr sz="1800" b="0" i="0" u="none" strike="noStrike" kern="0" cap="none" spc="0" baseline="0">
                <a:solidFill>
                  <a:srgbClr val="000000"/>
                </a:solidFill>
                <a:uFillTx/>
              </a:defRPr>
            </a:pPr>
            <a:r>
              <a:rPr lang="es-AR" sz="2800" b="1" dirty="0" smtClean="0">
                <a:latin typeface="Times New Roman" pitchFamily="18" charset="0"/>
                <a:cs typeface="Times New Roman" pitchFamily="18" charset="0"/>
              </a:rPr>
              <a:t>TODOS TENEMOS CAPACIDAD DE DERECHO PERO EN ALGUNOS CASOS NO SE TIENE CAPACIDAD DE EJERCICIO</a:t>
            </a:r>
            <a:r>
              <a:rPr lang="es-AR" sz="2400" b="1" dirty="0" smtClean="0">
                <a:latin typeface="Times New Roman" pitchFamily="18" charset="0"/>
                <a:cs typeface="Times New Roman" pitchFamily="18" charset="0"/>
              </a:rPr>
              <a:t>.</a:t>
            </a:r>
            <a:endParaRPr lang="es-ES" sz="2800" b="1" kern="0" dirty="0">
              <a:latin typeface="Times New Roman" pitchFamily="18"/>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609600"/>
            <a:ext cx="8229599" cy="571500"/>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EMANCIPACIÓN</a:t>
            </a:r>
          </a:p>
        </p:txBody>
      </p:sp>
      <p:sp>
        <p:nvSpPr>
          <p:cNvPr id="7" name="Rectangle 1"/>
          <p:cNvSpPr>
            <a:spLocks noChangeArrowheads="1"/>
          </p:cNvSpPr>
          <p:nvPr/>
        </p:nvSpPr>
        <p:spPr bwMode="auto">
          <a:xfrm>
            <a:off x="457200" y="1744663"/>
            <a:ext cx="8229599" cy="162877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La celebración del matrimonio antes de los dieciocho años emancipa a la persona menor de edad, gozando de plena capacidad de ejercicio con las limitaciones previstas en el código.</a:t>
            </a:r>
          </a:p>
        </p:txBody>
      </p:sp>
      <p:sp>
        <p:nvSpPr>
          <p:cNvPr id="8" name="Rectangle 2"/>
          <p:cNvSpPr>
            <a:spLocks noChangeArrowheads="1"/>
          </p:cNvSpPr>
          <p:nvPr/>
        </p:nvSpPr>
        <p:spPr bwMode="auto">
          <a:xfrm>
            <a:off x="457200" y="3813175"/>
            <a:ext cx="8229599" cy="235902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400" b="1" dirty="0">
                <a:latin typeface="Times New Roman" pitchFamily="18" charset="0"/>
              </a:rPr>
              <a:t>La persona menor de edad que haya obtenido título habilitante para el ejercicio de una profesión  puede ejercerla por cuenta propia sin necesidad de previa autorización. Tiene la administración y disposición de los bienes que adquiere con el producto de su profesión y puede estar en juicio civil o penal por cuestiones vinculadas a ella.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5429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PRODIGABILIDAD</a:t>
            </a:r>
          </a:p>
        </p:txBody>
      </p:sp>
      <p:sp>
        <p:nvSpPr>
          <p:cNvPr id="7" name="Rectangle 1"/>
          <p:cNvSpPr>
            <a:spLocks noChangeArrowheads="1"/>
          </p:cNvSpPr>
          <p:nvPr/>
        </p:nvSpPr>
        <p:spPr bwMode="auto">
          <a:xfrm>
            <a:off x="457201" y="1384300"/>
            <a:ext cx="8270308" cy="5016500"/>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Encuadran en la definición de pródigos aquellas personas que en forma reiterada e injustificada dilapidan su  patrimonio en detrimento de su propia familia.</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endParaRPr lang="es-ES" altLang="es-ES" sz="2000" b="1" dirty="0">
              <a:latin typeface="Times New Roman" pitchFamily="18" charset="0"/>
            </a:endParaRP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Pueden  ser inhabilitados  quienes por la </a:t>
            </a:r>
            <a:r>
              <a:rPr lang="es-ES" altLang="es-ES" sz="2000" b="1" dirty="0" err="1">
                <a:latin typeface="Times New Roman" pitchFamily="18" charset="0"/>
              </a:rPr>
              <a:t>prodigabilidad</a:t>
            </a:r>
            <a:r>
              <a:rPr lang="es-ES" altLang="es-ES" sz="2000" b="1" dirty="0">
                <a:latin typeface="Times New Roman" pitchFamily="18" charset="0"/>
              </a:rPr>
              <a:t> en la gestión de sus bienes expongan a su cónyuge, conviviente o a sus hijos menores de edad o con discapacidad a la pérdida de su patrimonio.  Define en ese caso a quien se considera persona con discapacidad.</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endParaRPr lang="es-ES" altLang="es-ES" sz="2000" b="1" dirty="0">
              <a:latin typeface="Times New Roman" pitchFamily="18" charset="0"/>
            </a:endParaRP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Solo para los casos de personas que tuvieran cónyuge,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ascendientes o descendientes y hubieran dilapidado una parte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importante de su patrimonio en forma reiterada e injustificada.  En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otras palabras, quien malgasta su patrimonio con ligereza, poniendo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en peligro su propia subsistencia o la de sus familiares directos. Debe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ser declarado como tal por un juez competente mediante una  </a:t>
            </a:r>
          </a:p>
          <a:p>
            <a:pPr algn="ctr" eaLnBrk="0" hangingPunct="0">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     sentencia judicial firme, designándose a un curador.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0001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DERECHOS Y ACTOS PERSONALÍSIMOS</a:t>
            </a:r>
          </a:p>
        </p:txBody>
      </p:sp>
      <p:sp>
        <p:nvSpPr>
          <p:cNvPr id="7" name="Rectangle 1"/>
          <p:cNvSpPr>
            <a:spLocks noChangeArrowheads="1"/>
          </p:cNvSpPr>
          <p:nvPr/>
        </p:nvSpPr>
        <p:spPr bwMode="auto">
          <a:xfrm>
            <a:off x="457200" y="2362200"/>
            <a:ext cx="8229600" cy="291147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La persona humana es inviolable y en cualquier circunstancia tiene derecho al reconocimiento y respeto de su dignidad. Quienes vean lesionada su intimidad personal o familia, honra o reputación, imagen o identidad o que, de cualquier modo resulte menoscabada su dignidad personal, puede reclamar la prevención y reparación de los daños sufridos.</a:t>
            </a:r>
          </a:p>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endParaRPr lang="es-ES" altLang="es-ES" sz="2000" b="1" dirty="0">
              <a:latin typeface="Times New Roman" pitchFamily="18" charset="0"/>
            </a:endParaRPr>
          </a:p>
          <a:p>
            <a:pPr algn="ctr">
              <a:tabLst>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Lst>
            </a:pPr>
            <a:r>
              <a:rPr lang="es-ES" altLang="es-ES" sz="2000" b="1" dirty="0">
                <a:latin typeface="Times New Roman" pitchFamily="18" charset="0"/>
              </a:rPr>
              <a:t>Por ejemplo el derecho a la imagen que requiere el consentimiento con determinadas excepciones como ser la participación en actos públicos.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2 Rectángulo"/>
          <p:cNvSpPr>
            <a:spLocks noChangeArrowheads="1"/>
          </p:cNvSpPr>
          <p:nvPr/>
        </p:nvSpPr>
        <p:spPr bwMode="auto">
          <a:xfrm>
            <a:off x="457200" y="1752600"/>
            <a:ext cx="8229600" cy="2677656"/>
          </a:xfrm>
          <a:prstGeom prst="rect">
            <a:avLst/>
          </a:prstGeom>
          <a:solidFill>
            <a:schemeClr val="tx1"/>
          </a:solidFill>
          <a:ln w="3175">
            <a:solidFill>
              <a:schemeClr val="tx1"/>
            </a:solidFill>
            <a:miter lim="800000"/>
            <a:headEnd/>
            <a:tailEnd/>
          </a:ln>
        </p:spPr>
        <p:txBody>
          <a:bodyPr wrap="square" anchorCtr="1">
            <a:spAutoFit/>
          </a:bodyPr>
          <a:lstStyle/>
          <a:p>
            <a:pPr algn="ctr"/>
            <a:r>
              <a:rPr lang="es-ES" altLang="es-ES" sz="2800" b="1" dirty="0" smtClean="0">
                <a:solidFill>
                  <a:schemeClr val="bg1"/>
                </a:solidFill>
                <a:latin typeface="Times New Roman" pitchFamily="18" charset="0"/>
              </a:rPr>
              <a:t>Las normas religiosas, morales y de trato social son imperativas dado que imponen deberes, pero su incumplimiento no implica la aplicación de sanciones, como sí lo hacen las normas jurídicas. </a:t>
            </a:r>
          </a:p>
          <a:p>
            <a:pPr algn="ctr"/>
            <a:endParaRPr lang="es-ES" altLang="es-ES" sz="2800" b="1" dirty="0">
              <a:solidFill>
                <a:schemeClr val="bg1"/>
              </a:solidFill>
              <a:latin typeface="Times New Roman" pitchFamily="18" charset="0"/>
            </a:endParaRPr>
          </a:p>
          <a:p>
            <a:pPr algn="ctr"/>
            <a:r>
              <a:rPr lang="es-ES" altLang="es-ES" sz="2800" b="1" dirty="0" smtClean="0">
                <a:solidFill>
                  <a:schemeClr val="bg1"/>
                </a:solidFill>
                <a:latin typeface="Times New Roman" pitchFamily="18" charset="0"/>
              </a:rPr>
              <a:t>Estas últimas son de cumplimiento </a:t>
            </a:r>
            <a:r>
              <a:rPr lang="es-ES" altLang="es-ES" sz="2800" b="1" dirty="0">
                <a:solidFill>
                  <a:schemeClr val="bg1"/>
                </a:solidFill>
                <a:latin typeface="Times New Roman" pitchFamily="18" charset="0"/>
              </a:rPr>
              <a:t>coactivo. </a:t>
            </a:r>
          </a:p>
        </p:txBody>
      </p:sp>
    </p:spTree>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914400"/>
            <a:ext cx="8229600" cy="954107"/>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smtClean="0">
                <a:latin typeface="Times New Roman" pitchFamily="18" charset="0"/>
                <a:cs typeface="Times New Roman" pitchFamily="18" charset="0"/>
              </a:rPr>
              <a:t>ATRIBUTOS </a:t>
            </a:r>
            <a:r>
              <a:rPr lang="es-AR" sz="2800" b="1" dirty="0">
                <a:latin typeface="Times New Roman" pitchFamily="18" charset="0"/>
                <a:cs typeface="Times New Roman" pitchFamily="18" charset="0"/>
              </a:rPr>
              <a:t>Y DERECHOS DE LA PERSONALIDAD</a:t>
            </a:r>
          </a:p>
        </p:txBody>
      </p:sp>
      <p:sp>
        <p:nvSpPr>
          <p:cNvPr id="7" name="Rectangle 2"/>
          <p:cNvSpPr>
            <a:spLocks noChangeArrowheads="1"/>
          </p:cNvSpPr>
          <p:nvPr/>
        </p:nvSpPr>
        <p:spPr bwMode="auto">
          <a:xfrm>
            <a:off x="457200" y="2667000"/>
            <a:ext cx="8229600" cy="2552700"/>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dirty="0">
                <a:latin typeface="Times New Roman" pitchFamily="18" charset="0"/>
              </a:rPr>
              <a:t>Son derechos de la personalidad aquellos que se encuentran íntimamente ligados al ser humano por su calidad como tal y cuya negación determinaría su inexistencia como persona. </a:t>
            </a:r>
          </a:p>
          <a:p>
            <a:pPr algn="ctr"/>
            <a:endParaRPr lang="es-ES" altLang="es-ES" sz="2400" b="1" dirty="0">
              <a:latin typeface="Times New Roman" pitchFamily="18" charset="0"/>
            </a:endParaRPr>
          </a:p>
          <a:p>
            <a:pPr algn="ctr"/>
            <a:r>
              <a:rPr lang="es-ES" altLang="es-ES" sz="2400" b="1" dirty="0">
                <a:latin typeface="Times New Roman" pitchFamily="18" charset="0"/>
              </a:rPr>
              <a:t>Ellos son: el derecho a la vida, a la libertad, a la integridad física,  a la honra, a la intimidad,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762000"/>
            <a:ext cx="8229600" cy="1131887"/>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800" b="1" dirty="0">
                <a:solidFill>
                  <a:srgbClr val="FFFFFF"/>
                </a:solidFill>
                <a:latin typeface="Times New Roman" pitchFamily="18" charset="0"/>
              </a:rPr>
              <a:t> </a:t>
            </a:r>
            <a:r>
              <a:rPr lang="es-ES" altLang="es-ES" sz="2800" b="1" dirty="0">
                <a:latin typeface="Times New Roman" pitchFamily="18" charset="0"/>
              </a:rPr>
              <a:t>CARACTERÍSTICAS </a:t>
            </a:r>
            <a:r>
              <a:rPr lang="es-ES" altLang="es-ES" sz="2800" b="1" dirty="0" smtClean="0">
                <a:latin typeface="Times New Roman" pitchFamily="18" charset="0"/>
              </a:rPr>
              <a:t> DE LOS DERECHOS </a:t>
            </a:r>
            <a:r>
              <a:rPr lang="es-ES" altLang="es-ES" sz="2800" b="1" dirty="0">
                <a:latin typeface="Times New Roman" pitchFamily="18" charset="0"/>
              </a:rPr>
              <a:t>DE LA PERSONALIDAD</a:t>
            </a:r>
          </a:p>
        </p:txBody>
      </p:sp>
      <p:sp>
        <p:nvSpPr>
          <p:cNvPr id="7" name="Rectangle 2"/>
          <p:cNvSpPr>
            <a:spLocks noChangeArrowheads="1"/>
          </p:cNvSpPr>
          <p:nvPr/>
        </p:nvSpPr>
        <p:spPr bwMode="auto">
          <a:xfrm>
            <a:off x="457200" y="2514600"/>
            <a:ext cx="8229600" cy="3311525"/>
          </a:xfrm>
          <a:prstGeom prst="rect">
            <a:avLst/>
          </a:prstGeom>
          <a:solidFill>
            <a:schemeClr val="bg2">
              <a:lumMod val="50000"/>
            </a:schemeClr>
          </a:solidFill>
          <a:ln w="3175">
            <a:solidFill>
              <a:schemeClr val="tx1"/>
            </a:solidFill>
            <a:miter lim="800000"/>
            <a:headEnd/>
            <a:tailEnd/>
          </a:ln>
        </p:spPr>
        <p:txBody>
          <a:bodyPr anchor="ctr" anchorCtr="1"/>
          <a:lstStyle/>
          <a:p>
            <a:pPr marL="342900" indent="-342900">
              <a:buFontTx/>
              <a:buChar char="•"/>
              <a:tabLst>
                <a:tab pos="1250950" algn="l"/>
              </a:tabLst>
            </a:pPr>
            <a:r>
              <a:rPr lang="es-ES" altLang="es-ES" sz="2400" b="1" dirty="0">
                <a:latin typeface="Times New Roman" pitchFamily="18" charset="0"/>
              </a:rPr>
              <a:t>Son únicos (no se puede ser casado y soltero, capaz e </a:t>
            </a:r>
            <a:r>
              <a:rPr lang="es-ES" altLang="es-ES" sz="2400" b="1" dirty="0" smtClean="0">
                <a:latin typeface="Times New Roman" pitchFamily="18" charset="0"/>
              </a:rPr>
              <a:t>incapaz);</a:t>
            </a:r>
            <a:endParaRPr lang="es-ES" altLang="es-ES" sz="2400" b="1" dirty="0">
              <a:latin typeface="Times New Roman" pitchFamily="18" charset="0"/>
            </a:endParaRPr>
          </a:p>
          <a:p>
            <a:pPr marL="342900" indent="-342900">
              <a:buFontTx/>
              <a:buChar char="•"/>
              <a:tabLst>
                <a:tab pos="1250950" algn="l"/>
              </a:tabLst>
            </a:pPr>
            <a:r>
              <a:rPr lang="es-ES" altLang="es-ES" sz="2400" b="1" dirty="0">
                <a:latin typeface="Times New Roman" pitchFamily="18" charset="0"/>
              </a:rPr>
              <a:t>Son inmutables (no se modifican si no hay cambio normativo);</a:t>
            </a:r>
          </a:p>
          <a:p>
            <a:pPr marL="342900" indent="-342900">
              <a:buFontTx/>
              <a:buChar char="•"/>
              <a:tabLst>
                <a:tab pos="1250950" algn="l"/>
              </a:tabLst>
            </a:pPr>
            <a:r>
              <a:rPr lang="es-ES" altLang="es-ES" sz="2400" b="1" dirty="0">
                <a:latin typeface="Times New Roman" pitchFamily="18" charset="0"/>
              </a:rPr>
              <a:t>Son imprescriptibles (no se adquieren ni se pierden por el transcurso del tiempo);</a:t>
            </a:r>
          </a:p>
          <a:p>
            <a:pPr marL="342900" indent="-342900">
              <a:buFontTx/>
              <a:buChar char="•"/>
              <a:tabLst>
                <a:tab pos="1250950" algn="l"/>
              </a:tabLst>
            </a:pPr>
            <a:r>
              <a:rPr lang="es-ES" altLang="es-ES" sz="2400" b="1" dirty="0" smtClean="0">
                <a:latin typeface="Times New Roman" pitchFamily="18" charset="0"/>
              </a:rPr>
              <a:t>Son </a:t>
            </a:r>
            <a:r>
              <a:rPr lang="es-ES" altLang="es-ES" sz="2400" b="1" dirty="0">
                <a:latin typeface="Times New Roman" pitchFamily="18" charset="0"/>
              </a:rPr>
              <a:t>innatos (corresponden a su titular</a:t>
            </a:r>
            <a:r>
              <a:rPr lang="es-ES" altLang="es-ES" sz="2400" b="1" dirty="0" smtClean="0">
                <a:latin typeface="Times New Roman" pitchFamily="18" charset="0"/>
              </a:rPr>
              <a:t>);</a:t>
            </a:r>
            <a:endParaRPr lang="es-ES" altLang="es-ES" sz="2400" b="1" dirty="0">
              <a:latin typeface="Times New Roman" pitchFamily="18" charset="0"/>
            </a:endParaRPr>
          </a:p>
          <a:p>
            <a:pPr marL="342900" indent="-342900">
              <a:buFontTx/>
              <a:buChar char="•"/>
              <a:tabLst>
                <a:tab pos="1250950" algn="l"/>
              </a:tabLst>
            </a:pPr>
            <a:r>
              <a:rPr lang="es-ES" altLang="es-ES" sz="2400" b="1" dirty="0">
                <a:latin typeface="Times New Roman" pitchFamily="18" charset="0"/>
              </a:rPr>
              <a:t>Son inalienables (no se pueden enajenar ni transmitir de un individuo a otro</a:t>
            </a:r>
            <a:r>
              <a:rPr lang="es-ES" altLang="es-ES" sz="2400" b="1" dirty="0" smtClean="0">
                <a:latin typeface="Times New Roman" pitchFamily="18" charset="0"/>
              </a:rPr>
              <a:t>).</a:t>
            </a: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ppt_h/2"/>
                                          </p:val>
                                        </p:tav>
                                        <p:tav tm="100000">
                                          <p:val>
                                            <p:strVal val="#ppt_y"/>
                                          </p:val>
                                        </p:tav>
                                      </p:tavLst>
                                    </p:anim>
                                    <p:anim calcmode="lin" valueType="num">
                                      <p:cBhvr>
                                        <p:cTn id="16" dur="500" fill="hold"/>
                                        <p:tgtEl>
                                          <p:spTgt spid="7"/>
                                        </p:tgtEl>
                                        <p:attrNameLst>
                                          <p:attrName>ppt_w</p:attrName>
                                        </p:attrNameLst>
                                      </p:cBhvr>
                                      <p:tavLst>
                                        <p:tav tm="0">
                                          <p:val>
                                            <p:strVal val="#ppt_w"/>
                                          </p:val>
                                        </p:tav>
                                        <p:tav tm="100000">
                                          <p:val>
                                            <p:strVal val="#ppt_w"/>
                                          </p:val>
                                        </p:tav>
                                      </p:tavLst>
                                    </p:anim>
                                    <p:anim calcmode="lin" valueType="num">
                                      <p:cBhvr>
                                        <p:cTn id="17"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381000" y="2667000"/>
            <a:ext cx="83058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ATRIBUTOS DE LA PERSONA HUMANA</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600200"/>
            <a:ext cx="8229600" cy="3200400"/>
          </a:xfrm>
          <a:prstGeom prst="rect">
            <a:avLst/>
          </a:prstGeom>
          <a:solidFill>
            <a:schemeClr val="bg2">
              <a:lumMod val="50000"/>
            </a:schemeClr>
          </a:solidFill>
          <a:ln w="3175">
            <a:solidFill>
              <a:schemeClr val="tx1"/>
            </a:solidFill>
            <a:miter lim="800000"/>
            <a:headEnd/>
            <a:tailEnd/>
          </a:ln>
        </p:spPr>
        <p:txBody>
          <a:bodyPr anchor="ctr" anchorCtr="1"/>
          <a:lstStyle/>
          <a:p>
            <a:r>
              <a:rPr lang="es-ES" altLang="es-ES" sz="2800" b="1" dirty="0">
                <a:latin typeface="Times New Roman" pitchFamily="18" charset="0"/>
              </a:rPr>
              <a:t>Son atributos de las personas humanas:</a:t>
            </a:r>
          </a:p>
          <a:p>
            <a:endParaRPr lang="es-ES" altLang="es-ES" sz="2400" b="1" dirty="0">
              <a:latin typeface="Times New Roman" pitchFamily="18" charset="0"/>
            </a:endParaRPr>
          </a:p>
          <a:p>
            <a:pPr>
              <a:buSzPct val="100000"/>
              <a:buFont typeface="Wingdings" pitchFamily="2" charset="2"/>
              <a:buChar char="§"/>
            </a:pPr>
            <a:r>
              <a:rPr lang="es-ES" altLang="es-ES" sz="2400" b="1" dirty="0">
                <a:latin typeface="Times New Roman" pitchFamily="18" charset="0"/>
              </a:rPr>
              <a:t> el nombre.</a:t>
            </a:r>
          </a:p>
          <a:p>
            <a:pPr>
              <a:buSzPct val="100000"/>
              <a:buFont typeface="Wingdings" pitchFamily="2" charset="2"/>
              <a:buChar char="§"/>
            </a:pPr>
            <a:r>
              <a:rPr lang="es-ES" altLang="es-ES" sz="2400" b="1" dirty="0">
                <a:latin typeface="Times New Roman" pitchFamily="18" charset="0"/>
              </a:rPr>
              <a:t> el domicilio.</a:t>
            </a:r>
          </a:p>
          <a:p>
            <a:pPr>
              <a:buSzPct val="100000"/>
              <a:buFont typeface="Wingdings" pitchFamily="2" charset="2"/>
              <a:buChar char="§"/>
            </a:pPr>
            <a:r>
              <a:rPr lang="es-ES" altLang="es-ES" sz="2400" b="1" dirty="0">
                <a:latin typeface="Times New Roman" pitchFamily="18" charset="0"/>
              </a:rPr>
              <a:t> el estado.</a:t>
            </a:r>
          </a:p>
          <a:p>
            <a:pPr>
              <a:buSzPct val="100000"/>
              <a:buFont typeface="Wingdings" pitchFamily="2" charset="2"/>
              <a:buChar char="§"/>
            </a:pPr>
            <a:r>
              <a:rPr lang="es-ES" altLang="es-ES" sz="2400" b="1" dirty="0">
                <a:latin typeface="Times New Roman" pitchFamily="18" charset="0"/>
              </a:rPr>
              <a:t> la </a:t>
            </a:r>
            <a:r>
              <a:rPr lang="es-ES" altLang="es-ES" sz="2400" b="1" dirty="0" smtClean="0">
                <a:latin typeface="Times New Roman" pitchFamily="18" charset="0"/>
              </a:rPr>
              <a:t>nacionalidad.</a:t>
            </a:r>
          </a:p>
          <a:p>
            <a:pPr>
              <a:buSzPct val="100000"/>
              <a:buFont typeface="Wingdings" pitchFamily="2" charset="2"/>
              <a:buChar char="§"/>
            </a:pPr>
            <a:r>
              <a:rPr lang="es-ES" altLang="es-ES" sz="2400" b="1" dirty="0" smtClean="0">
                <a:latin typeface="Times New Roman" pitchFamily="18" charset="0"/>
              </a:rPr>
              <a:t> el patrimonio.</a:t>
            </a:r>
            <a:r>
              <a:rPr lang="es-ES" altLang="es-ES" sz="2400" b="1" dirty="0" smtClean="0">
                <a:solidFill>
                  <a:srgbClr val="FFFFFF"/>
                </a:solidFill>
                <a:latin typeface="Times New Roman" pitchFamily="18" charset="0"/>
              </a:rPr>
              <a:t>  </a:t>
            </a:r>
            <a:endParaRPr lang="es-ES" altLang="es-ES" sz="2400" b="1" dirty="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04775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NOMBRE </a:t>
            </a:r>
          </a:p>
        </p:txBody>
      </p:sp>
      <p:sp>
        <p:nvSpPr>
          <p:cNvPr id="7" name="Rectangle 2"/>
          <p:cNvSpPr>
            <a:spLocks noChangeArrowheads="1"/>
          </p:cNvSpPr>
          <p:nvPr/>
        </p:nvSpPr>
        <p:spPr bwMode="auto">
          <a:xfrm>
            <a:off x="457200" y="2349500"/>
            <a:ext cx="8229600" cy="3024188"/>
          </a:xfrm>
          <a:prstGeom prst="rect">
            <a:avLst/>
          </a:prstGeom>
          <a:solidFill>
            <a:schemeClr val="bg2">
              <a:lumMod val="50000"/>
            </a:schemeClr>
          </a:solidFill>
          <a:ln w="3175">
            <a:solidFill>
              <a:schemeClr val="tx1"/>
            </a:solidFill>
            <a:miter lim="800000"/>
            <a:headEnd/>
            <a:tailEnd/>
          </a:ln>
        </p:spPr>
        <p:txBody>
          <a:bodyPr anchor="ctr" anchorCtr="1"/>
          <a:lstStyle/>
          <a:p>
            <a:endParaRPr lang="es-ES" altLang="es-ES" sz="2000" dirty="0">
              <a:latin typeface="Times New Roman" pitchFamily="18" charset="0"/>
            </a:endParaRPr>
          </a:p>
          <a:p>
            <a:pPr algn="ctr"/>
            <a:r>
              <a:rPr lang="es-ES" altLang="es-ES" sz="2400" b="1" dirty="0">
                <a:latin typeface="Times New Roman" pitchFamily="18" charset="0"/>
              </a:rPr>
              <a:t>Se define al nombre como la denominación que se da a una persona, que permite identificarla y distinguirla de las demás.  Es un derecho y una obligación. </a:t>
            </a:r>
            <a:r>
              <a:rPr lang="es-ES" altLang="es-ES" sz="2400" dirty="0">
                <a:latin typeface="Calibri" pitchFamily="34" charset="0"/>
              </a:rPr>
              <a:t>  </a:t>
            </a:r>
            <a:r>
              <a:rPr lang="es-ES" altLang="es-ES" sz="2400" b="1" dirty="0">
                <a:latin typeface="Times New Roman" pitchFamily="18" charset="0"/>
              </a:rPr>
              <a:t>Es la forma por la cual se individualiza a una persona en la vida en sociedad. </a:t>
            </a:r>
          </a:p>
          <a:p>
            <a:pPr algn="ctr"/>
            <a:endParaRPr lang="es-ES" altLang="es-ES" sz="2400" b="1" dirty="0">
              <a:latin typeface="Times New Roman" pitchFamily="18" charset="0"/>
            </a:endParaRPr>
          </a:p>
          <a:p>
            <a:pPr algn="ctr"/>
            <a:r>
              <a:rPr lang="es-ES" altLang="es-ES" sz="2400" b="1" dirty="0">
                <a:latin typeface="Times New Roman" pitchFamily="18" charset="0"/>
              </a:rPr>
              <a:t>Son sus caracteres necesario, único, inalienable, inembargable, imprescriptible e inmutable.</a:t>
            </a:r>
          </a:p>
          <a:p>
            <a:pPr algn="ct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371600"/>
            <a:ext cx="8229600" cy="3313112"/>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dirty="0">
                <a:latin typeface="Times New Roman" pitchFamily="18" charset="0"/>
              </a:rPr>
              <a:t>Tiene dos elementos diferenciales.</a:t>
            </a:r>
          </a:p>
          <a:p>
            <a:pPr algn="ctr"/>
            <a:endParaRPr lang="es-ES" altLang="es-ES" sz="2800" b="1" dirty="0">
              <a:latin typeface="Times New Roman" pitchFamily="18" charset="0"/>
            </a:endParaRPr>
          </a:p>
          <a:p>
            <a:pPr algn="ctr"/>
            <a:r>
              <a:rPr lang="es-ES" altLang="es-ES" sz="2800" b="1" dirty="0">
                <a:latin typeface="Times New Roman" pitchFamily="18" charset="0"/>
              </a:rPr>
              <a:t>El prenombre y el apellido.</a:t>
            </a:r>
          </a:p>
          <a:p>
            <a:pPr algn="ctr"/>
            <a:endParaRPr lang="es-ES" altLang="es-ES" sz="2400" b="1" dirty="0">
              <a:latin typeface="Times New Roman" pitchFamily="18" charset="0"/>
            </a:endParaRPr>
          </a:p>
          <a:p>
            <a:pPr algn="ctr"/>
            <a:r>
              <a:rPr lang="es-ES" altLang="es-ES" sz="2400" b="1" dirty="0">
                <a:latin typeface="Times New Roman" pitchFamily="18" charset="0"/>
              </a:rPr>
              <a:t>El prenombre es el elemento individual, característico del sujeto  y elegido por quienes tienen la facultad de imponerlo. Se le conocía como nombre de pila (por la pila bautismal)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143000"/>
            <a:ext cx="8229600" cy="381635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423988" algn="l"/>
              </a:tabLst>
            </a:pPr>
            <a:r>
              <a:rPr lang="es-ES" altLang="es-ES" sz="2400" b="1" dirty="0">
                <a:latin typeface="Times New Roman" pitchFamily="18" charset="0"/>
              </a:rPr>
              <a:t>DISPOSICIONES SOBRE EL PRENOMBRE</a:t>
            </a:r>
          </a:p>
          <a:p>
            <a:pPr algn="ctr">
              <a:tabLst>
                <a:tab pos="1423988" algn="l"/>
              </a:tabLst>
            </a:pPr>
            <a:endParaRPr lang="es-ES" altLang="es-ES" sz="2400" b="1" dirty="0">
              <a:latin typeface="Times New Roman" pitchFamily="18" charset="0"/>
            </a:endParaRPr>
          </a:p>
          <a:p>
            <a:pPr algn="ctr">
              <a:tabLst>
                <a:tab pos="1423988" algn="l"/>
              </a:tabLst>
            </a:pPr>
            <a:r>
              <a:rPr lang="es-ES" altLang="es-ES" sz="2400" b="1" dirty="0">
                <a:latin typeface="Times New Roman" pitchFamily="18" charset="0"/>
              </a:rPr>
              <a:t>No pueden inscribirse más de tres prenombres, apellidos como prenombres, primeros prenombres idénticos a primeros prenombres de hermanos vivos ni prenombres extravagantes.</a:t>
            </a:r>
          </a:p>
          <a:p>
            <a:pPr algn="ctr">
              <a:tabLst>
                <a:tab pos="1423988" algn="l"/>
              </a:tabLst>
            </a:pPr>
            <a:endParaRPr lang="es-ES" altLang="es-ES" sz="2400" b="1" dirty="0">
              <a:latin typeface="Times New Roman" pitchFamily="18" charset="0"/>
            </a:endParaRPr>
          </a:p>
          <a:p>
            <a:pPr algn="ctr">
              <a:tabLst>
                <a:tab pos="1423988" algn="l"/>
              </a:tabLst>
            </a:pPr>
            <a:r>
              <a:rPr lang="es-ES" altLang="es-ES" sz="2400" b="1" dirty="0">
                <a:latin typeface="Times New Roman" pitchFamily="18" charset="0"/>
              </a:rPr>
              <a:t>Pueden inscribirse nombres aborígenes o derivados de voces  aborígenes autóctonas y latinoamericanas.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066800"/>
            <a:ext cx="8229600" cy="642937"/>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SOBRENOMBRE  </a:t>
            </a:r>
          </a:p>
        </p:txBody>
      </p:sp>
      <p:sp>
        <p:nvSpPr>
          <p:cNvPr id="7" name="Rectangle 2"/>
          <p:cNvSpPr>
            <a:spLocks noChangeArrowheads="1"/>
          </p:cNvSpPr>
          <p:nvPr/>
        </p:nvSpPr>
        <p:spPr bwMode="auto">
          <a:xfrm>
            <a:off x="457200" y="2819400"/>
            <a:ext cx="8229600" cy="187325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Se entiende por sobrenombre a la denominación que se le da a una persona humana en el  ámbito de su hogar o de sus relaciones  de amistad o íntimas, no existiendo ninguna regulación legal.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ppt_h/2"/>
                                          </p:val>
                                        </p:tav>
                                        <p:tav tm="100000">
                                          <p:val>
                                            <p:strVal val="#ppt_y"/>
                                          </p:val>
                                        </p:tav>
                                      </p:tavLst>
                                    </p:anim>
                                    <p:anim calcmode="lin" valueType="num">
                                      <p:cBhvr>
                                        <p:cTn id="16" dur="500" fill="hold"/>
                                        <p:tgtEl>
                                          <p:spTgt spid="7"/>
                                        </p:tgtEl>
                                        <p:attrNameLst>
                                          <p:attrName>ppt_w</p:attrName>
                                        </p:attrNameLst>
                                      </p:cBhvr>
                                      <p:tavLst>
                                        <p:tav tm="0">
                                          <p:val>
                                            <p:strVal val="#ppt_w"/>
                                          </p:val>
                                        </p:tav>
                                        <p:tav tm="100000">
                                          <p:val>
                                            <p:strVal val="#ppt_w"/>
                                          </p:val>
                                        </p:tav>
                                      </p:tavLst>
                                    </p:anim>
                                    <p:anim calcmode="lin" valueType="num">
                                      <p:cBhvr>
                                        <p:cTn id="17"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692150"/>
            <a:ext cx="8229600" cy="642938"/>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SEUDÓNIMO  </a:t>
            </a:r>
          </a:p>
        </p:txBody>
      </p:sp>
      <p:sp>
        <p:nvSpPr>
          <p:cNvPr id="7" name="3 Rectángulo"/>
          <p:cNvSpPr>
            <a:spLocks noChangeArrowheads="1"/>
          </p:cNvSpPr>
          <p:nvPr/>
        </p:nvSpPr>
        <p:spPr bwMode="auto">
          <a:xfrm>
            <a:off x="457200" y="1628775"/>
            <a:ext cx="8229600" cy="1816100"/>
          </a:xfrm>
          <a:prstGeom prst="rect">
            <a:avLst/>
          </a:prstGeom>
          <a:solidFill>
            <a:schemeClr val="bg2">
              <a:lumMod val="50000"/>
            </a:schemeClr>
          </a:solidFill>
          <a:ln w="3175">
            <a:solidFill>
              <a:schemeClr val="tx1"/>
            </a:solidFill>
            <a:miter lim="800000"/>
            <a:headEnd/>
            <a:tailEnd/>
          </a:ln>
        </p:spPr>
        <p:txBody>
          <a:bodyPr wrap="square">
            <a:spAutoFit/>
          </a:bodyPr>
          <a:lstStyle/>
          <a:p>
            <a:pPr algn="ctr">
              <a:tabLst>
                <a:tab pos="1250950" algn="l"/>
              </a:tabLst>
            </a:pPr>
            <a:r>
              <a:rPr lang="es-ES" altLang="es-ES" b="1" dirty="0">
                <a:latin typeface="Times New Roman" pitchFamily="18" charset="0"/>
              </a:rPr>
              <a:t>El seudónimo  (falso nombre) es la denominación ficticia elegida por una persona para identificarse en una actividad. Por ejemplo de  carácter artístico o literario. A diferencia del sobrenombre es elegido por el propio interesado.</a:t>
            </a:r>
          </a:p>
          <a:p>
            <a:pPr algn="ctr">
              <a:tabLst>
                <a:tab pos="1250950" algn="l"/>
              </a:tabLst>
            </a:pPr>
            <a:endParaRPr lang="es-ES" altLang="es-ES" b="1" dirty="0">
              <a:latin typeface="Times New Roman" pitchFamily="18" charset="0"/>
            </a:endParaRPr>
          </a:p>
          <a:p>
            <a:pPr algn="ctr">
              <a:tabLst>
                <a:tab pos="1250950" algn="l"/>
              </a:tabLst>
            </a:pPr>
            <a:r>
              <a:rPr lang="es-ES" altLang="es-ES" b="1" dirty="0">
                <a:latin typeface="Times New Roman" pitchFamily="18" charset="0"/>
              </a:rPr>
              <a:t>Se clasifican en  transparentes donde la identidad es conocida por todos y  cerrados donde no se conoce al verdadero autor o autores. </a:t>
            </a:r>
          </a:p>
        </p:txBody>
      </p:sp>
      <p:sp>
        <p:nvSpPr>
          <p:cNvPr id="8" name="4 Rectángulo"/>
          <p:cNvSpPr>
            <a:spLocks noChangeArrowheads="1"/>
          </p:cNvSpPr>
          <p:nvPr/>
        </p:nvSpPr>
        <p:spPr bwMode="auto">
          <a:xfrm>
            <a:off x="457200" y="3798888"/>
            <a:ext cx="8229600" cy="2090737"/>
          </a:xfrm>
          <a:prstGeom prst="rect">
            <a:avLst/>
          </a:prstGeom>
          <a:solidFill>
            <a:schemeClr val="bg2">
              <a:lumMod val="50000"/>
            </a:schemeClr>
          </a:solidFill>
          <a:ln w="3175">
            <a:solidFill>
              <a:schemeClr val="tx1"/>
            </a:solidFill>
            <a:miter lim="800000"/>
            <a:headEnd/>
            <a:tailEnd/>
          </a:ln>
        </p:spPr>
        <p:txBody>
          <a:bodyPr wrap="square">
            <a:spAutoFit/>
          </a:bodyPr>
          <a:lstStyle/>
          <a:p>
            <a:pPr algn="ctr"/>
            <a:r>
              <a:rPr lang="es-ES" altLang="es-ES" b="1" dirty="0">
                <a:latin typeface="Times New Roman" pitchFamily="18" charset="0"/>
              </a:rPr>
              <a:t>Gozan de protección por diversos instrumentos de la propiedad intelectual por lo cual para su registro debe observarse ciertas formalidades tanto en la marca como en la protección del seudónimo. (Ley 11.723 de Propiedad Intelectual) </a:t>
            </a:r>
          </a:p>
          <a:p>
            <a:pPr algn="ctr"/>
            <a:endParaRPr lang="es-ES" altLang="es-ES" b="1" dirty="0">
              <a:latin typeface="Times New Roman" pitchFamily="18" charset="0"/>
            </a:endParaRPr>
          </a:p>
          <a:p>
            <a:pPr algn="ctr"/>
            <a:r>
              <a:rPr lang="es-ES" altLang="es-ES" b="1" dirty="0">
                <a:latin typeface="Times New Roman" pitchFamily="18" charset="0"/>
              </a:rPr>
              <a:t>“Cuando el seudónimo hubiere adquirido notoriedad, goza de la tutela del nombre” dando así características del nombre con todos sus atributos. </a:t>
            </a:r>
          </a:p>
          <a:p>
            <a:pPr algn="ctr"/>
            <a:r>
              <a:rPr lang="es-ES" altLang="es-ES" b="1" dirty="0">
                <a:latin typeface="Times New Roman" pitchFamily="18" charset="0"/>
              </a:rPr>
              <a:t>(artículo 72 del Código Civil y Comercial)</a:t>
            </a:r>
            <a:endParaRPr lang="es-AR" altLang="es-E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0668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APELLIDO </a:t>
            </a:r>
          </a:p>
        </p:txBody>
      </p:sp>
      <p:sp>
        <p:nvSpPr>
          <p:cNvPr id="7" name="Rectangle 2"/>
          <p:cNvSpPr>
            <a:spLocks noChangeArrowheads="1"/>
          </p:cNvSpPr>
          <p:nvPr/>
        </p:nvSpPr>
        <p:spPr bwMode="auto">
          <a:xfrm>
            <a:off x="457200" y="2819400"/>
            <a:ext cx="8229600" cy="1512887"/>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dirty="0">
                <a:latin typeface="Times New Roman" pitchFamily="18" charset="0"/>
              </a:rPr>
              <a:t>Es la denominación que corresponde a los miembros de una misma familia. Proviene de las raíces de procedencia y es heredada a través de las distintas generaciones.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4 Rectángulo"/>
          <p:cNvSpPr>
            <a:spLocks noChangeArrowheads="1"/>
          </p:cNvSpPr>
          <p:nvPr/>
        </p:nvSpPr>
        <p:spPr bwMode="auto">
          <a:xfrm>
            <a:off x="457200" y="1676400"/>
            <a:ext cx="8229600" cy="3108543"/>
          </a:xfrm>
          <a:prstGeom prst="rect">
            <a:avLst/>
          </a:prstGeom>
          <a:solidFill>
            <a:schemeClr val="tx1"/>
          </a:solidFill>
          <a:ln w="3175">
            <a:solidFill>
              <a:schemeClr val="tx1"/>
            </a:solidFill>
            <a:miter lim="800000"/>
            <a:headEnd/>
            <a:tailEnd/>
          </a:ln>
        </p:spPr>
        <p:txBody>
          <a:bodyPr wrap="square" anchorCtr="1">
            <a:spAutoFit/>
          </a:bodyPr>
          <a:lstStyle/>
          <a:p>
            <a:pPr algn="ctr"/>
            <a:r>
              <a:rPr lang="es-ES" altLang="es-ES" sz="2800" b="1" dirty="0">
                <a:solidFill>
                  <a:schemeClr val="bg1"/>
                </a:solidFill>
                <a:latin typeface="Times New Roman" pitchFamily="18" charset="0"/>
              </a:rPr>
              <a:t>Las normas religiosas imponen mandatos de la divinidad, tendiendo a la perfección del individuo señalando los actos humanos que se aproximan a él (virtudes) y los que se alejan (defectos). </a:t>
            </a:r>
            <a:endParaRPr lang="es-ES" altLang="es-ES" sz="2800" b="1" dirty="0" smtClean="0">
              <a:solidFill>
                <a:schemeClr val="bg1"/>
              </a:solidFill>
              <a:latin typeface="Times New Roman" pitchFamily="18" charset="0"/>
            </a:endParaRPr>
          </a:p>
          <a:p>
            <a:pPr algn="ctr"/>
            <a:endParaRPr lang="es-ES" altLang="es-ES" sz="2800" b="1" dirty="0">
              <a:solidFill>
                <a:schemeClr val="bg1"/>
              </a:solidFill>
              <a:latin typeface="Times New Roman" pitchFamily="18" charset="0"/>
            </a:endParaRPr>
          </a:p>
          <a:p>
            <a:pPr algn="ctr"/>
            <a:r>
              <a:rPr lang="es-ES" altLang="es-ES" sz="2800" b="1" dirty="0" smtClean="0">
                <a:solidFill>
                  <a:schemeClr val="bg1"/>
                </a:solidFill>
                <a:latin typeface="Times New Roman" pitchFamily="18" charset="0"/>
              </a:rPr>
              <a:t>Por ejemplo asistir </a:t>
            </a:r>
            <a:r>
              <a:rPr lang="es-ES" altLang="es-ES" sz="2800" b="1" dirty="0">
                <a:solidFill>
                  <a:schemeClr val="bg1"/>
                </a:solidFill>
                <a:latin typeface="Times New Roman" pitchFamily="18" charset="0"/>
              </a:rPr>
              <a:t>al templo, no ingerir determinados alimentos en días especiales, etc</a:t>
            </a:r>
            <a:r>
              <a:rPr lang="es-ES" altLang="es-ES" sz="2800" b="1" dirty="0" smtClean="0">
                <a:solidFill>
                  <a:schemeClr val="bg1"/>
                </a:solidFill>
                <a:latin typeface="Times New Roman" pitchFamily="18" charset="0"/>
              </a:rPr>
              <a:t>.</a:t>
            </a:r>
            <a:endParaRPr lang="es-ES" altLang="es-ES" sz="28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533400"/>
            <a:ext cx="8229600" cy="5486400"/>
          </a:xfrm>
          <a:prstGeom prst="rect">
            <a:avLst/>
          </a:prstGeom>
          <a:solidFill>
            <a:schemeClr val="bg2">
              <a:lumMod val="50000"/>
            </a:schemeClr>
          </a:solidFill>
          <a:ln w="3175">
            <a:solidFill>
              <a:schemeClr val="tx1"/>
            </a:solidFill>
            <a:miter lim="800000"/>
            <a:headEnd/>
            <a:tailEnd/>
          </a:ln>
        </p:spPr>
        <p:txBody>
          <a:bodyPr anchor="ctr" anchorCtr="1"/>
          <a:lstStyle/>
          <a:p>
            <a:pPr algn="ctr"/>
            <a:endParaRPr lang="es-ES" altLang="es-ES" sz="2400" b="1" dirty="0" smtClean="0">
              <a:latin typeface="Times New Roman" pitchFamily="18" charset="0"/>
            </a:endParaRPr>
          </a:p>
          <a:p>
            <a:pPr algn="ctr"/>
            <a:endParaRPr lang="es-ES" altLang="es-ES" sz="2400" b="1" dirty="0" smtClean="0">
              <a:latin typeface="Times New Roman" pitchFamily="18" charset="0"/>
            </a:endParaRPr>
          </a:p>
          <a:p>
            <a:pPr algn="ctr"/>
            <a:r>
              <a:rPr lang="es-ES" altLang="es-ES" sz="2400" b="1" dirty="0" smtClean="0">
                <a:latin typeface="Times New Roman" pitchFamily="18" charset="0"/>
              </a:rPr>
              <a:t>SE </a:t>
            </a:r>
            <a:r>
              <a:rPr lang="es-ES" altLang="es-ES" sz="2400" b="1" dirty="0">
                <a:latin typeface="Times New Roman" pitchFamily="18" charset="0"/>
              </a:rPr>
              <a:t>PUEDEN CLASIFICAR EN:</a:t>
            </a:r>
          </a:p>
          <a:p>
            <a:endParaRPr lang="es-ES" altLang="es-ES" sz="2000" b="1" dirty="0">
              <a:latin typeface="Times New Roman" pitchFamily="18" charset="0"/>
            </a:endParaRPr>
          </a:p>
          <a:p>
            <a:r>
              <a:rPr lang="es-ES" altLang="es-ES" sz="2800" b="1" dirty="0">
                <a:latin typeface="Times New Roman" pitchFamily="18" charset="0"/>
              </a:rPr>
              <a:t>Patronímicos</a:t>
            </a:r>
            <a:r>
              <a:rPr lang="es-ES" altLang="es-ES" sz="2400" b="1" dirty="0">
                <a:latin typeface="Times New Roman" pitchFamily="18" charset="0"/>
              </a:rPr>
              <a:t>,</a:t>
            </a:r>
            <a:r>
              <a:rPr lang="es-ES" altLang="es-ES" sz="2000" b="1" dirty="0">
                <a:latin typeface="Times New Roman" pitchFamily="18" charset="0"/>
              </a:rPr>
              <a:t> originados por el propio nombre. Por ejemplo en el idioma español adicionando la expresión “</a:t>
            </a:r>
            <a:r>
              <a:rPr lang="es-ES" altLang="es-ES" sz="2000" b="1" dirty="0" err="1">
                <a:latin typeface="Times New Roman" pitchFamily="18" charset="0"/>
              </a:rPr>
              <a:t>ez</a:t>
            </a:r>
            <a:r>
              <a:rPr lang="es-ES" altLang="es-ES" sz="2000" b="1" dirty="0">
                <a:latin typeface="Times New Roman" pitchFamily="18" charset="0"/>
              </a:rPr>
              <a:t>” representativa de quien era hijo. (</a:t>
            </a:r>
            <a:r>
              <a:rPr lang="es-ES" altLang="es-ES" sz="2000" b="1" dirty="0" err="1">
                <a:latin typeface="Times New Roman" pitchFamily="18" charset="0"/>
              </a:rPr>
              <a:t>Gonzalez</a:t>
            </a:r>
            <a:r>
              <a:rPr lang="es-ES" altLang="es-ES" sz="2000" b="1" dirty="0">
                <a:latin typeface="Times New Roman" pitchFamily="18" charset="0"/>
              </a:rPr>
              <a:t> de Gonzalo, </a:t>
            </a:r>
            <a:r>
              <a:rPr lang="es-ES" altLang="es-ES" sz="2000" b="1" dirty="0" err="1">
                <a:latin typeface="Times New Roman" pitchFamily="18" charset="0"/>
              </a:rPr>
              <a:t>Rodriguez</a:t>
            </a:r>
            <a:r>
              <a:rPr lang="es-ES" altLang="es-ES" sz="2000" b="1" dirty="0">
                <a:latin typeface="Times New Roman" pitchFamily="18" charset="0"/>
              </a:rPr>
              <a:t> de Rodrigo, </a:t>
            </a:r>
            <a:r>
              <a:rPr lang="es-ES" altLang="es-ES" sz="2000" b="1" dirty="0" err="1">
                <a:latin typeface="Times New Roman" pitchFamily="18" charset="0"/>
              </a:rPr>
              <a:t>Dominguez</a:t>
            </a:r>
            <a:r>
              <a:rPr lang="es-ES" altLang="es-ES" sz="2000" b="1" dirty="0">
                <a:latin typeface="Times New Roman" pitchFamily="18" charset="0"/>
              </a:rPr>
              <a:t> de Domingo, </a:t>
            </a:r>
            <a:r>
              <a:rPr lang="es-ES" altLang="es-ES" sz="2000" b="1" dirty="0" err="1">
                <a:latin typeface="Times New Roman" pitchFamily="18" charset="0"/>
              </a:rPr>
              <a:t>Alvarez</a:t>
            </a:r>
            <a:r>
              <a:rPr lang="es-ES" altLang="es-ES" sz="2000" b="1" dirty="0">
                <a:latin typeface="Times New Roman" pitchFamily="18" charset="0"/>
              </a:rPr>
              <a:t> de </a:t>
            </a:r>
            <a:r>
              <a:rPr lang="es-ES" altLang="es-ES" sz="2000" b="1" dirty="0" err="1">
                <a:latin typeface="Times New Roman" pitchFamily="18" charset="0"/>
              </a:rPr>
              <a:t>Alvaro</a:t>
            </a:r>
            <a:r>
              <a:rPr lang="es-ES" altLang="es-ES" sz="2000" b="1" dirty="0">
                <a:latin typeface="Times New Roman" pitchFamily="18" charset="0"/>
              </a:rPr>
              <a:t>, </a:t>
            </a:r>
            <a:r>
              <a:rPr lang="es-ES" altLang="es-ES" sz="2000" b="1" dirty="0" err="1">
                <a:latin typeface="Times New Roman" pitchFamily="18" charset="0"/>
              </a:rPr>
              <a:t>Ramirez</a:t>
            </a:r>
            <a:r>
              <a:rPr lang="es-ES" altLang="es-ES" sz="2000" b="1" dirty="0">
                <a:latin typeface="Times New Roman" pitchFamily="18" charset="0"/>
              </a:rPr>
              <a:t> de Ramiro, etc.) </a:t>
            </a:r>
          </a:p>
          <a:p>
            <a:endParaRPr lang="es-ES" altLang="es-ES" sz="2000" b="1" dirty="0">
              <a:latin typeface="Times New Roman" pitchFamily="18" charset="0"/>
            </a:endParaRPr>
          </a:p>
          <a:p>
            <a:r>
              <a:rPr lang="es-ES" altLang="es-ES" sz="2800" b="1" dirty="0">
                <a:latin typeface="Times New Roman" pitchFamily="18" charset="0"/>
              </a:rPr>
              <a:t>Toponímicos,</a:t>
            </a:r>
            <a:r>
              <a:rPr lang="es-ES" altLang="es-ES" sz="2000" b="1" dirty="0">
                <a:latin typeface="Times New Roman" pitchFamily="18" charset="0"/>
              </a:rPr>
              <a:t> que derivan del lugar donde vivían (Prado, Huerta, Asturias, Lagos, Fuentes, Puentes, Arroyo, Del Campo, Plaza, etc.) </a:t>
            </a:r>
            <a:endParaRPr lang="es-ES" altLang="es-ES" sz="2000" b="1" dirty="0" smtClean="0">
              <a:latin typeface="Times New Roman" pitchFamily="18" charset="0"/>
            </a:endParaRPr>
          </a:p>
          <a:p>
            <a:endParaRPr lang="es-ES" altLang="es-ES" sz="2000" b="1" dirty="0" smtClean="0">
              <a:latin typeface="Times New Roman" pitchFamily="18" charset="0"/>
            </a:endParaRPr>
          </a:p>
          <a:p>
            <a:pPr>
              <a:tabLst>
                <a:tab pos="1250950" algn="l"/>
              </a:tabLst>
            </a:pPr>
            <a:r>
              <a:rPr lang="es-ES" altLang="es-ES" sz="2800" b="1" dirty="0" smtClean="0">
                <a:latin typeface="Times New Roman" pitchFamily="18" charset="0"/>
              </a:rPr>
              <a:t>Del oficio de la familia: </a:t>
            </a:r>
            <a:r>
              <a:rPr lang="es-ES" altLang="es-ES" sz="2000" b="1" dirty="0" smtClean="0">
                <a:latin typeface="Times New Roman" pitchFamily="18" charset="0"/>
              </a:rPr>
              <a:t>Herrero, Alcalde, Capitán, Ovejero,  Zapatero, Sastre,  Molinero, etc. </a:t>
            </a:r>
          </a:p>
          <a:p>
            <a:pPr>
              <a:tabLst>
                <a:tab pos="1250950" algn="l"/>
              </a:tabLst>
            </a:pPr>
            <a:endParaRPr lang="es-ES" altLang="es-ES" sz="2000" b="1" dirty="0" smtClean="0">
              <a:latin typeface="Times New Roman" pitchFamily="18" charset="0"/>
            </a:endParaRPr>
          </a:p>
          <a:p>
            <a:pPr>
              <a:tabLst>
                <a:tab pos="1250950" algn="l"/>
              </a:tabLst>
            </a:pPr>
            <a:r>
              <a:rPr lang="es-ES" altLang="es-ES" sz="2800" b="1" dirty="0" smtClean="0">
                <a:latin typeface="Times New Roman" pitchFamily="18" charset="0"/>
              </a:rPr>
              <a:t>De la descripción o del apodo que tenían: </a:t>
            </a:r>
            <a:r>
              <a:rPr lang="es-ES" altLang="es-ES" sz="2000" b="1" dirty="0" smtClean="0">
                <a:latin typeface="Times New Roman" pitchFamily="18" charset="0"/>
              </a:rPr>
              <a:t>Alegre,  Blanco,  Moreno, etc.</a:t>
            </a:r>
          </a:p>
          <a:p>
            <a:r>
              <a:rPr lang="es-ES" altLang="es-ES" sz="2000" b="1" dirty="0" smtClean="0">
                <a:latin typeface="Times New Roman" pitchFamily="18" charset="0"/>
              </a:rPr>
              <a:t> </a:t>
            </a:r>
            <a:endParaRPr lang="es-ES" altLang="es-E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76525"/>
            <a:ext cx="83058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DOMICILIO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0001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DEFINICIÓN</a:t>
            </a:r>
          </a:p>
        </p:txBody>
      </p:sp>
      <p:sp>
        <p:nvSpPr>
          <p:cNvPr id="7" name="Rectangle 2"/>
          <p:cNvSpPr>
            <a:spLocks noChangeArrowheads="1"/>
          </p:cNvSpPr>
          <p:nvPr/>
        </p:nvSpPr>
        <p:spPr bwMode="auto">
          <a:xfrm>
            <a:off x="457200" y="2500312"/>
            <a:ext cx="8229600" cy="2833688"/>
          </a:xfrm>
          <a:prstGeom prst="rect">
            <a:avLst/>
          </a:prstGeom>
          <a:solidFill>
            <a:schemeClr val="bg2">
              <a:lumMod val="50000"/>
            </a:schemeClr>
          </a:solidFill>
          <a:ln w="3175">
            <a:solidFill>
              <a:schemeClr val="tx1"/>
            </a:solidFill>
            <a:miter lim="800000"/>
            <a:headEnd/>
            <a:tailEnd/>
          </a:ln>
        </p:spPr>
        <p:txBody>
          <a:bodyPr anchor="ctr" anchorCtr="1"/>
          <a:lstStyle/>
          <a:p>
            <a:r>
              <a:rPr lang="es-ES" altLang="es-ES" sz="2000" b="1" dirty="0">
                <a:solidFill>
                  <a:srgbClr val="FFFFFF"/>
                </a:solidFill>
                <a:latin typeface="Calibri" pitchFamily="34" charset="0"/>
              </a:rPr>
              <a:t> </a:t>
            </a:r>
            <a:endParaRPr lang="es-ES" altLang="es-ES" sz="2000" dirty="0">
              <a:solidFill>
                <a:srgbClr val="FFFFFF"/>
              </a:solidFill>
              <a:latin typeface="Calibri" pitchFamily="34" charset="0"/>
            </a:endParaRPr>
          </a:p>
          <a:p>
            <a:pPr algn="ctr"/>
            <a:r>
              <a:rPr lang="es-ES" altLang="es-ES" sz="2400" b="1" dirty="0">
                <a:latin typeface="Times New Roman" pitchFamily="18" charset="0"/>
              </a:rPr>
              <a:t>El domicilio (del latín “</a:t>
            </a:r>
            <a:r>
              <a:rPr lang="es-ES" altLang="es-ES" sz="2400" b="1" dirty="0" err="1">
                <a:latin typeface="Times New Roman" pitchFamily="18" charset="0"/>
              </a:rPr>
              <a:t>domus</a:t>
            </a:r>
            <a:r>
              <a:rPr lang="es-ES" altLang="es-ES" sz="2400" b="1" dirty="0">
                <a:latin typeface="Times New Roman" pitchFamily="18" charset="0"/>
              </a:rPr>
              <a:t>”, que significa casa) es, con carácter general, el lugar donde una persona tiene su morada fija y permanente, esto es la sede legal de una persona o su asiento jurídico.</a:t>
            </a:r>
          </a:p>
          <a:p>
            <a:pPr algn="ctr"/>
            <a:endParaRPr lang="es-ES" altLang="es-ES" sz="2400" b="1" dirty="0">
              <a:latin typeface="Times New Roman" pitchFamily="18" charset="0"/>
            </a:endParaRPr>
          </a:p>
          <a:p>
            <a:pPr algn="ctr"/>
            <a:r>
              <a:rPr lang="es-ES" altLang="es-ES" sz="2400" b="1" dirty="0">
                <a:latin typeface="Times New Roman" pitchFamily="18" charset="0"/>
              </a:rPr>
              <a:t>Es cambiable a voluntad</a:t>
            </a:r>
            <a:r>
              <a:rPr lang="es-ES" altLang="es-ES" sz="2400" b="1" dirty="0" smtClean="0">
                <a:latin typeface="Times New Roman" pitchFamily="18" charset="0"/>
              </a:rPr>
              <a:t>.</a:t>
            </a:r>
            <a:r>
              <a:rPr lang="es-ES" altLang="es-ES" sz="2400"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9906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CLASES</a:t>
            </a:r>
          </a:p>
        </p:txBody>
      </p:sp>
      <p:sp>
        <p:nvSpPr>
          <p:cNvPr id="7" name="6 CuadroTexto"/>
          <p:cNvSpPr txBox="1"/>
          <p:nvPr/>
        </p:nvSpPr>
        <p:spPr>
          <a:xfrm>
            <a:off x="457200" y="2743200"/>
            <a:ext cx="8229600" cy="2246313"/>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a:latin typeface="Times New Roman" pitchFamily="18" charset="0"/>
                <a:cs typeface="Times New Roman" pitchFamily="18" charset="0"/>
              </a:rPr>
              <a:t>Se consideran clases de domicilio:</a:t>
            </a:r>
          </a:p>
          <a:p>
            <a:pPr algn="ctr" fontAlgn="auto">
              <a:spcBef>
                <a:spcPts val="0"/>
              </a:spcBef>
              <a:spcAft>
                <a:spcPts val="0"/>
              </a:spcAft>
              <a:defRPr/>
            </a:pPr>
            <a:endParaRPr lang="es-AR" sz="2800" b="1">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Domicilio real.</a:t>
            </a: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Domicilio legal.</a:t>
            </a: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Domicilio especial.</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0668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DOMICILIO REAL</a:t>
            </a:r>
          </a:p>
        </p:txBody>
      </p:sp>
      <p:sp>
        <p:nvSpPr>
          <p:cNvPr id="7" name="2 Rectángulo"/>
          <p:cNvSpPr>
            <a:spLocks noChangeArrowheads="1"/>
          </p:cNvSpPr>
          <p:nvPr/>
        </p:nvSpPr>
        <p:spPr bwMode="auto">
          <a:xfrm>
            <a:off x="457200" y="2862262"/>
            <a:ext cx="8229600" cy="1938338"/>
          </a:xfrm>
          <a:prstGeom prst="rect">
            <a:avLst/>
          </a:prstGeom>
          <a:solidFill>
            <a:schemeClr val="bg2">
              <a:lumMod val="50000"/>
            </a:schemeClr>
          </a:solidFill>
          <a:ln w="9525">
            <a:solidFill>
              <a:schemeClr val="tx1"/>
            </a:solidFill>
            <a:miter lim="800000"/>
            <a:headEnd/>
            <a:tailEnd/>
          </a:ln>
        </p:spPr>
        <p:txBody>
          <a:bodyPr wrap="square">
            <a:spAutoFit/>
          </a:bodyPr>
          <a:lstStyle/>
          <a:p>
            <a:pPr algn="ctr"/>
            <a:r>
              <a:rPr lang="es-ES" altLang="es-ES" sz="2400" b="1" dirty="0">
                <a:latin typeface="Times New Roman" pitchFamily="18" charset="0"/>
              </a:rPr>
              <a:t>La persona humana tiene domicilio real en el lugar de su residencia habitual. Si ejerce actividad profesional o económica lo tiene en el lugar donde la desempeña para el cumplimiento de las obligaciones emergentes de dicha actividad.</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533400" y="1071563"/>
            <a:ext cx="81534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DOMICILIO LEGAL</a:t>
            </a:r>
          </a:p>
        </p:txBody>
      </p:sp>
      <p:sp>
        <p:nvSpPr>
          <p:cNvPr id="7" name="2 Rectángulo"/>
          <p:cNvSpPr>
            <a:spLocks noChangeArrowheads="1"/>
          </p:cNvSpPr>
          <p:nvPr/>
        </p:nvSpPr>
        <p:spPr bwMode="auto">
          <a:xfrm>
            <a:off x="457200" y="2846388"/>
            <a:ext cx="8229600" cy="2297112"/>
          </a:xfrm>
          <a:prstGeom prst="rect">
            <a:avLst/>
          </a:prstGeom>
          <a:solidFill>
            <a:schemeClr val="bg2">
              <a:lumMod val="50000"/>
            </a:schemeClr>
          </a:solidFill>
          <a:ln w="9525">
            <a:solidFill>
              <a:schemeClr val="tx1"/>
            </a:solidFill>
            <a:miter lim="800000"/>
            <a:headEnd/>
            <a:tailEnd/>
          </a:ln>
        </p:spPr>
        <p:txBody>
          <a:bodyPr wrap="square">
            <a:spAutoFit/>
          </a:bodyPr>
          <a:lstStyle/>
          <a:p>
            <a:pPr algn="ctr"/>
            <a:r>
              <a:rPr lang="es-ES" altLang="es-ES" sz="2400" b="1" dirty="0">
                <a:latin typeface="Times New Roman" pitchFamily="18" charset="0"/>
              </a:rPr>
              <a:t>El domicilio legal es el lugar donde la ley presume, sin admitir prueba en contrario, que una persona reside de manera permanente para el ejercicio de sus derechos y cumplimiento de sus obligaciones, aunque de hecho no esté allí presente. Es de tipo forzoso, independientemente de la voluntad de las personas</a:t>
            </a:r>
            <a:r>
              <a:rPr lang="es-ES" altLang="es-ES" sz="2400" dirty="0">
                <a:latin typeface="Calibri" pitchFamily="34" charset="0"/>
              </a:rPr>
              <a:t>.</a:t>
            </a:r>
            <a:endParaRPr lang="es-ES" altLang="es-ES" sz="2400" b="1" dirty="0">
              <a:latin typeface="Times New Roman" pitchFamily="18"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836613"/>
            <a:ext cx="8229600" cy="665162"/>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EJEMPLOS DE DOMICILIO LEGAL</a:t>
            </a:r>
          </a:p>
        </p:txBody>
      </p:sp>
      <p:sp>
        <p:nvSpPr>
          <p:cNvPr id="7" name="Rectangle 2"/>
          <p:cNvSpPr>
            <a:spLocks noChangeArrowheads="1"/>
          </p:cNvSpPr>
          <p:nvPr/>
        </p:nvSpPr>
        <p:spPr bwMode="auto">
          <a:xfrm>
            <a:off x="457200" y="2362200"/>
            <a:ext cx="8229600" cy="3200400"/>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i="1" dirty="0" smtClean="0">
                <a:latin typeface="Times New Roman" pitchFamily="18" charset="0"/>
              </a:rPr>
              <a:t>“… </a:t>
            </a:r>
            <a:r>
              <a:rPr lang="es-ES" altLang="es-ES" sz="2400" b="1" i="1" dirty="0">
                <a:latin typeface="Times New Roman" pitchFamily="18" charset="0"/>
              </a:rPr>
              <a:t>Los funcionarios públicos, tienen su domicilio en el lugar en que deben llenar sus </a:t>
            </a:r>
            <a:r>
              <a:rPr lang="es-ES" altLang="es-ES" sz="2400" b="1" dirty="0">
                <a:latin typeface="Times New Roman" pitchFamily="18" charset="0"/>
              </a:rPr>
              <a:t>funciones</a:t>
            </a:r>
            <a:r>
              <a:rPr lang="es-ES" altLang="es-ES" sz="2400" b="1" i="1" dirty="0">
                <a:latin typeface="Times New Roman" pitchFamily="18" charset="0"/>
              </a:rPr>
              <a:t>, no siendo éstas temporarias, periódicas o de simple comisión; los militares en servicio activo tienen su domicilio en el lugar en que lo está prestando los incapaces en el domicilio de sus representantes; los transeúntes o personas de ejercicio ambulante en el lugar de su residencia actual  etc</a:t>
            </a:r>
            <a:r>
              <a:rPr lang="es-ES" altLang="es-ES" sz="2400" b="1" i="1" dirty="0" smtClean="0">
                <a:latin typeface="Times New Roman" pitchFamily="18" charset="0"/>
              </a:rPr>
              <a:t>.”</a:t>
            </a: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ppt_h/2"/>
                                          </p:val>
                                        </p:tav>
                                        <p:tav tm="100000">
                                          <p:val>
                                            <p:strVal val="#ppt_y"/>
                                          </p:val>
                                        </p:tav>
                                      </p:tavLst>
                                    </p:anim>
                                    <p:anim calcmode="lin" valueType="num">
                                      <p:cBhvr>
                                        <p:cTn id="16" dur="500" fill="hold"/>
                                        <p:tgtEl>
                                          <p:spTgt spid="7"/>
                                        </p:tgtEl>
                                        <p:attrNameLst>
                                          <p:attrName>ppt_w</p:attrName>
                                        </p:attrNameLst>
                                      </p:cBhvr>
                                      <p:tavLst>
                                        <p:tav tm="0">
                                          <p:val>
                                            <p:strVal val="#ppt_w"/>
                                          </p:val>
                                        </p:tav>
                                        <p:tav tm="100000">
                                          <p:val>
                                            <p:strVal val="#ppt_w"/>
                                          </p:val>
                                        </p:tav>
                                      </p:tavLst>
                                    </p:anim>
                                    <p:anim calcmode="lin" valueType="num">
                                      <p:cBhvr>
                                        <p:cTn id="17"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1430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DOMICILIO ESPECIAL</a:t>
            </a:r>
          </a:p>
        </p:txBody>
      </p:sp>
      <p:sp>
        <p:nvSpPr>
          <p:cNvPr id="7" name="4 Rectángulo"/>
          <p:cNvSpPr>
            <a:spLocks noChangeArrowheads="1"/>
          </p:cNvSpPr>
          <p:nvPr/>
        </p:nvSpPr>
        <p:spPr bwMode="auto">
          <a:xfrm>
            <a:off x="457200" y="3019425"/>
            <a:ext cx="8229600" cy="1569660"/>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También puede pactarse </a:t>
            </a:r>
            <a:r>
              <a:rPr lang="es-ES" sz="2400" b="1" i="1" kern="0" dirty="0">
                <a:latin typeface="Times New Roman" pitchFamily="18"/>
                <a:cs typeface="Times New Roman" pitchFamily="18"/>
              </a:rPr>
              <a:t>“domicilio especial”</a:t>
            </a:r>
            <a:r>
              <a:rPr lang="es-ES" sz="2400" b="1" kern="0" dirty="0">
                <a:latin typeface="Times New Roman" pitchFamily="18"/>
                <a:cs typeface="Times New Roman" pitchFamily="18"/>
              </a:rPr>
              <a:t> para producir efectos sobre determinadas relaciones jurídicas (por ejemplo el domicilio contractual) siendo el elegido para todas las notificaciones e intimaciones judiciales o extrajudiciales.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5908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ESTADO</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600200"/>
            <a:ext cx="8229600" cy="3000375"/>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defRPr sz="1800" b="0" i="0" u="none" strike="noStrike" kern="0" cap="none" spc="0" baseline="0">
                <a:solidFill>
                  <a:srgbClr val="000000"/>
                </a:solidFill>
                <a:uFillTx/>
              </a:defRPr>
            </a:pPr>
            <a:endParaRPr lang="es-ES" sz="2000" kern="0" dirty="0">
              <a:solidFill>
                <a:srgbClr val="FFFFFF"/>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Es la posición jurídica que una persona ocupa en sociedad, de la cual se deriva un conjunto de derechos y obligaciones.</a:t>
            </a: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Es el lugar en el que cada uno ocupa en la esfera social.</a:t>
            </a: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Estado de hijo, de padre, de soltero, viudo, casado, divorciado, etc.</a:t>
            </a: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4 Rectángulo"/>
          <p:cNvSpPr>
            <a:spLocks noChangeArrowheads="1"/>
          </p:cNvSpPr>
          <p:nvPr/>
        </p:nvSpPr>
        <p:spPr bwMode="auto">
          <a:xfrm>
            <a:off x="457200" y="1752600"/>
            <a:ext cx="8229600" cy="2438399"/>
          </a:xfrm>
          <a:prstGeom prst="rect">
            <a:avLst/>
          </a:prstGeom>
          <a:solidFill>
            <a:schemeClr val="tx1"/>
          </a:solidFill>
          <a:ln w="3175">
            <a:solidFill>
              <a:schemeClr val="tx1"/>
            </a:solidFill>
            <a:miter lim="800000"/>
            <a:headEnd/>
            <a:tailEnd/>
          </a:ln>
        </p:spPr>
        <p:txBody>
          <a:bodyPr wrap="square" anchorCtr="1">
            <a:noAutofit/>
          </a:bodyPr>
          <a:lstStyle/>
          <a:p>
            <a:pPr algn="ctr"/>
            <a:r>
              <a:rPr lang="es-ES" altLang="es-ES" sz="2800" b="1" dirty="0" smtClean="0">
                <a:solidFill>
                  <a:schemeClr val="bg1"/>
                </a:solidFill>
                <a:latin typeface="Times New Roman" pitchFamily="18" charset="0"/>
              </a:rPr>
              <a:t>Las </a:t>
            </a:r>
            <a:r>
              <a:rPr lang="es-ES" altLang="es-ES" sz="2800" b="1" dirty="0">
                <a:solidFill>
                  <a:schemeClr val="bg1"/>
                </a:solidFill>
                <a:latin typeface="Times New Roman" pitchFamily="18" charset="0"/>
              </a:rPr>
              <a:t>normas morales establecen deberes </a:t>
            </a:r>
            <a:r>
              <a:rPr lang="es-ES" altLang="es-ES" sz="2800" b="1" dirty="0" smtClean="0">
                <a:solidFill>
                  <a:schemeClr val="bg1"/>
                </a:solidFill>
                <a:latin typeface="Times New Roman" pitchFamily="18" charset="0"/>
              </a:rPr>
              <a:t>como:</a:t>
            </a:r>
          </a:p>
          <a:p>
            <a:pPr algn="ctr"/>
            <a:endParaRPr lang="es-ES" altLang="es-ES" sz="2800" b="1" dirty="0" smtClean="0">
              <a:solidFill>
                <a:schemeClr val="bg1"/>
              </a:solidFill>
              <a:latin typeface="Times New Roman" pitchFamily="18" charset="0"/>
            </a:endParaRPr>
          </a:p>
          <a:p>
            <a:pPr algn="ctr">
              <a:buFont typeface="Wingdings" pitchFamily="2" charset="2"/>
              <a:buChar char="ü"/>
            </a:pPr>
            <a:r>
              <a:rPr lang="es-ES" altLang="es-ES" sz="2800" b="1" dirty="0" smtClean="0">
                <a:solidFill>
                  <a:schemeClr val="bg1"/>
                </a:solidFill>
                <a:latin typeface="Times New Roman" pitchFamily="18" charset="0"/>
              </a:rPr>
              <a:t>ayudar </a:t>
            </a:r>
            <a:r>
              <a:rPr lang="es-ES" altLang="es-ES" sz="2800" b="1" dirty="0">
                <a:solidFill>
                  <a:schemeClr val="bg1"/>
                </a:solidFill>
                <a:latin typeface="Times New Roman" pitchFamily="18" charset="0"/>
              </a:rPr>
              <a:t>al </a:t>
            </a:r>
            <a:r>
              <a:rPr lang="es-ES" altLang="es-ES" sz="2800" b="1" dirty="0" smtClean="0">
                <a:solidFill>
                  <a:schemeClr val="bg1"/>
                </a:solidFill>
                <a:latin typeface="Times New Roman" pitchFamily="18" charset="0"/>
              </a:rPr>
              <a:t>prójimo</a:t>
            </a:r>
          </a:p>
          <a:p>
            <a:pPr algn="ctr">
              <a:buFont typeface="Wingdings" pitchFamily="2" charset="2"/>
              <a:buChar char="ü"/>
            </a:pPr>
            <a:r>
              <a:rPr lang="es-ES" altLang="es-ES" sz="2800" b="1" dirty="0" smtClean="0">
                <a:solidFill>
                  <a:schemeClr val="bg1"/>
                </a:solidFill>
                <a:latin typeface="Times New Roman" pitchFamily="18" charset="0"/>
              </a:rPr>
              <a:t>visitar enfermos</a:t>
            </a:r>
          </a:p>
          <a:p>
            <a:pPr algn="ctr">
              <a:buFont typeface="Wingdings" pitchFamily="2" charset="2"/>
              <a:buChar char="ü"/>
            </a:pPr>
            <a:r>
              <a:rPr lang="es-ES" altLang="es-ES" sz="2800" b="1" dirty="0" smtClean="0">
                <a:solidFill>
                  <a:schemeClr val="bg1"/>
                </a:solidFill>
                <a:latin typeface="Times New Roman" pitchFamily="18" charset="0"/>
              </a:rPr>
              <a:t>a </a:t>
            </a:r>
            <a:r>
              <a:rPr lang="es-ES" altLang="es-ES" sz="2800" b="1" dirty="0">
                <a:solidFill>
                  <a:schemeClr val="bg1"/>
                </a:solidFill>
                <a:latin typeface="Times New Roman" pitchFamily="18" charset="0"/>
              </a:rPr>
              <a:t>quienes se encuentren en prisión, etc. </a:t>
            </a:r>
            <a:endParaRPr lang="es-ES" altLang="es-ES" sz="2800" b="1" dirty="0" smtClean="0">
              <a:solidFill>
                <a:schemeClr val="bg1"/>
              </a:solidFill>
              <a:latin typeface="Times New Roman" pitchFamily="18" charset="0"/>
            </a:endParaRPr>
          </a:p>
          <a:p>
            <a:pPr algn="ctr">
              <a:buFont typeface="Wingdings" pitchFamily="2" charset="2"/>
              <a:buChar char="ü"/>
            </a:pPr>
            <a:endParaRPr lang="es-ES" altLang="es-ES" sz="2800" b="1" dirty="0" smtClean="0">
              <a:solidFill>
                <a:schemeClr val="bg1"/>
              </a:solidFill>
              <a:latin typeface="Times New Roman" pitchFamily="18" charset="0"/>
            </a:endParaRPr>
          </a:p>
          <a:p>
            <a:pPr algn="ctr">
              <a:buFont typeface="Wingdings" pitchFamily="2" charset="2"/>
              <a:buChar char="ü"/>
            </a:pPr>
            <a:endParaRPr lang="es-ES" altLang="es-ES" sz="28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5908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NACIONALIDAD</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752600"/>
            <a:ext cx="8229600" cy="2863850"/>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solidFill>
                  <a:srgbClr val="FFFFFF"/>
                </a:solidFill>
                <a:latin typeface="Times New Roman" pitchFamily="18"/>
                <a:cs typeface="Times New Roman" pitchFamily="18"/>
              </a:rPr>
              <a:t> </a:t>
            </a:r>
            <a:r>
              <a:rPr lang="es-ES" sz="2400" b="1" kern="0" dirty="0">
                <a:latin typeface="Times New Roman" pitchFamily="18"/>
                <a:cs typeface="Times New Roman" pitchFamily="18"/>
              </a:rPr>
              <a:t>Vínculo jurídico y político establecido entre un individuo y el Estado. </a:t>
            </a:r>
          </a:p>
          <a:p>
            <a:pPr algn="ctr" fontAlgn="auto">
              <a:spcBef>
                <a:spcPts val="0"/>
              </a:spcBef>
              <a:spcAft>
                <a:spcPts val="0"/>
              </a:spcAft>
              <a:tabLst>
                <a:tab pos="1250954" algn="l"/>
              </a:tabLs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400" b="1" kern="0" dirty="0">
                <a:latin typeface="Times New Roman" pitchFamily="18"/>
                <a:cs typeface="Times New Roman" pitchFamily="18"/>
              </a:rPr>
              <a:t>La persona goza de los derechos que puede exigir (protección y posibilidad de ejercer sus derechos, pero también se compromete a cumplir con los deberes y obligaciones que las leyes pueden imponerle.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590800"/>
            <a:ext cx="83058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PATRIMONIO</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2357438"/>
            <a:ext cx="8229600" cy="1571625"/>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solidFill>
                  <a:srgbClr val="FFFFFF"/>
                </a:solidFill>
                <a:latin typeface="Times New Roman" pitchFamily="18"/>
                <a:cs typeface="Times New Roman" pitchFamily="18"/>
              </a:rPr>
              <a:t> </a:t>
            </a:r>
            <a:r>
              <a:rPr lang="es-ES" sz="2800" b="1" kern="0" dirty="0">
                <a:latin typeface="Times New Roman" pitchFamily="18"/>
                <a:cs typeface="Times New Roman" pitchFamily="18"/>
              </a:rPr>
              <a:t>Está constituido por cosas y derechos de valor económico, apreciables en dinero (incluyendo derechos personales, reales e intelectuales)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90813"/>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RELACIONES DE FAMILIA</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2190750"/>
            <a:ext cx="8229600" cy="360045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Se realiza entre dos personas del mismo o distinto sexo ante las autoridad competente con las formalidades previstas.</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Los esposos se comprometen a desarrollar un proyecto de vida en común basado en la cooperación, la convivencia y del DEBER MORAL de fidelidad.</a:t>
            </a:r>
          </a:p>
          <a:p>
            <a:pPr algn="ctr">
              <a:tabLst>
                <a:tab pos="1250950" algn="l"/>
              </a:tabLst>
            </a:pPr>
            <a:endParaRPr lang="es-ES" altLang="es-ES" sz="2400" b="1" dirty="0">
              <a:latin typeface="Times New Roman" pitchFamily="18" charset="0"/>
            </a:endParaRPr>
          </a:p>
          <a:p>
            <a:pPr algn="ctr">
              <a:tabLst>
                <a:tab pos="1250950" algn="l"/>
              </a:tabLst>
            </a:pPr>
            <a:r>
              <a:rPr lang="es-ES" altLang="es-ES" sz="2800" b="1" dirty="0">
                <a:latin typeface="Times New Roman" pitchFamily="18" charset="0"/>
              </a:rPr>
              <a:t>La fidelidad no constituye un deber </a:t>
            </a:r>
            <a:r>
              <a:rPr lang="es-ES" altLang="es-ES" sz="2800" b="1" dirty="0" smtClean="0">
                <a:latin typeface="Times New Roman" pitchFamily="18" charset="0"/>
              </a:rPr>
              <a:t>jurídico.  </a:t>
            </a:r>
            <a:endParaRPr lang="es-ES" altLang="es-ES" sz="2800" b="1" dirty="0">
              <a:latin typeface="Times New Roman" pitchFamily="18" charset="0"/>
            </a:endParaRPr>
          </a:p>
        </p:txBody>
      </p:sp>
      <p:sp>
        <p:nvSpPr>
          <p:cNvPr id="7" name="6 CuadroTexto"/>
          <p:cNvSpPr txBox="1"/>
          <p:nvPr/>
        </p:nvSpPr>
        <p:spPr>
          <a:xfrm>
            <a:off x="457200" y="10001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MATRIMONIO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90487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CONVENCIONES MATRIMONIALES</a:t>
            </a:r>
          </a:p>
        </p:txBody>
      </p:sp>
      <p:sp>
        <p:nvSpPr>
          <p:cNvPr id="7" name="Rectangle 2"/>
          <p:cNvSpPr>
            <a:spLocks noChangeArrowheads="1"/>
          </p:cNvSpPr>
          <p:nvPr/>
        </p:nvSpPr>
        <p:spPr bwMode="auto">
          <a:xfrm>
            <a:off x="457200" y="2271712"/>
            <a:ext cx="8229600" cy="3214688"/>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Los contrayentes pueden optar por el régimen de separación de bienes (avalúo de bienes, enunciación de deudas, donaciones, etc.) o el tradicional de comunidad de bienes.</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Si no se acordara un régimen en particular, se aplicará el régimen de comunidad de bienes.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9239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UNIONES CONVIVENCIALES</a:t>
            </a:r>
          </a:p>
        </p:txBody>
      </p:sp>
      <p:sp>
        <p:nvSpPr>
          <p:cNvPr id="7" name="Rectangle 2"/>
          <p:cNvSpPr>
            <a:spLocks noChangeArrowheads="1"/>
          </p:cNvSpPr>
          <p:nvPr/>
        </p:nvSpPr>
        <p:spPr bwMode="auto">
          <a:xfrm>
            <a:off x="457200" y="2228850"/>
            <a:ext cx="8229600" cy="340995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Situación de las parejas que conviven de un modo estable, comparten un proyecto de vida en común, pero no se hallan unidas en matrimonio.</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Pueden estar constituidas por un hombre y una mujer o por personas del mismo sexo, vinculadas por razones afectivas de carácter singular, resultando indiferente el hecho de tener o no hijos.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752600"/>
            <a:ext cx="8153400" cy="274320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Son requisitos ser mayores de edad, no estar unidos por vínculos de parentesco y mantengan la convivencia por un periodo no inferior a dos años.</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Existen disposiciones específicas en caso de ruptura del vínculo.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5908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DISOLUCIÓN DEL MATRIMONIO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2548812"/>
            <a:ext cx="9144000" cy="4385388"/>
          </a:xfrm>
          <a:prstGeom prst="rect">
            <a:avLst/>
          </a:prstGeom>
          <a:noFill/>
          <a:ln w="9525">
            <a:noFill/>
            <a:miter lim="800000"/>
            <a:headEnd/>
            <a:tailEnd/>
          </a:ln>
        </p:spPr>
      </p:pic>
      <p:sp>
        <p:nvSpPr>
          <p:cNvPr id="5" name="4 Rectángulo"/>
          <p:cNvSpPr/>
          <p:nvPr/>
        </p:nvSpPr>
        <p:spPr>
          <a:xfrm>
            <a:off x="457200" y="1219200"/>
            <a:ext cx="8229600" cy="2677656"/>
          </a:xfrm>
          <a:prstGeom prst="rect">
            <a:avLst/>
          </a:prstGeom>
          <a:solidFill>
            <a:schemeClr val="tx1"/>
          </a:solidFill>
          <a:ln w="3175">
            <a:solidFill>
              <a:schemeClr val="tx1"/>
            </a:solidFill>
            <a:miter lim="800000"/>
            <a:headEnd/>
            <a:tailEnd/>
          </a:ln>
        </p:spPr>
        <p:txBody>
          <a:bodyPr wrap="square" anchorCtr="1">
            <a:spAutoFit/>
          </a:bodyPr>
          <a:lstStyle/>
          <a:p>
            <a:pPr algn="ctr"/>
            <a:r>
              <a:rPr lang="es-ES" altLang="es-ES" sz="2800" b="1" dirty="0">
                <a:solidFill>
                  <a:schemeClr val="bg1"/>
                </a:solidFill>
                <a:latin typeface="Times New Roman" pitchFamily="18" charset="0"/>
              </a:rPr>
              <a:t>Las de trato social, de urbanidad o cortesía existen para una convivencia pacífica y agradable entre los integrantes de una comunidad.</a:t>
            </a:r>
          </a:p>
          <a:p>
            <a:pPr algn="ctr"/>
            <a:endParaRPr lang="es-ES" altLang="es-ES" sz="2800" b="1" dirty="0" smtClean="0">
              <a:solidFill>
                <a:schemeClr val="bg1"/>
              </a:solidFill>
              <a:latin typeface="Times New Roman" pitchFamily="18" charset="0"/>
            </a:endParaRPr>
          </a:p>
          <a:p>
            <a:pPr algn="ctr"/>
            <a:r>
              <a:rPr lang="es-ES" altLang="es-ES" sz="2800" b="1" dirty="0" smtClean="0">
                <a:solidFill>
                  <a:schemeClr val="bg1"/>
                </a:solidFill>
                <a:latin typeface="Times New Roman" pitchFamily="18" charset="0"/>
              </a:rPr>
              <a:t>Por ejemplo: no </a:t>
            </a:r>
            <a:r>
              <a:rPr lang="es-ES" altLang="es-ES" sz="2800" b="1" dirty="0">
                <a:solidFill>
                  <a:schemeClr val="bg1"/>
                </a:solidFill>
                <a:latin typeface="Times New Roman" pitchFamily="18" charset="0"/>
              </a:rPr>
              <a:t>saludar, no respetar un lugar en la fila del transporte público, etc</a:t>
            </a:r>
            <a:r>
              <a:rPr lang="es-ES" altLang="es-ES" sz="2800" b="1" dirty="0" smtClean="0">
                <a:solidFill>
                  <a:schemeClr val="bg1"/>
                </a:solidFill>
                <a:latin typeface="Times New Roman" pitchFamily="18" charset="0"/>
              </a:rPr>
              <a:t>.</a:t>
            </a:r>
            <a:endParaRPr lang="es-ES" altLang="es-ES" sz="28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533400" y="1981200"/>
            <a:ext cx="8153400" cy="2220913"/>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800" b="1" dirty="0">
                <a:latin typeface="Times New Roman" pitchFamily="18" charset="0"/>
              </a:rPr>
              <a:t>El matrimonio se disuelve por la muerte de uno de los cónyuges, sentencia firme de ausencia con presunción de fallecimiento o por divorcio declarado judicialmente.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2270125"/>
            <a:ext cx="8229600" cy="3216275"/>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Cualquiera de los cónyuges, puede pedir, en cualquier tiempo, la declaración de divorcio, sin necesidad de aducir motivo alguno, ni una separación de hecho prolongada, ni la conformidad del otro cónyuge.</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Resulta nulo todo pacto o cláusula que restrinja la posibilidad de pedir el divorcio.</a:t>
            </a:r>
          </a:p>
        </p:txBody>
      </p:sp>
      <p:sp>
        <p:nvSpPr>
          <p:cNvPr id="7" name="6 CuadroTexto"/>
          <p:cNvSpPr txBox="1"/>
          <p:nvPr/>
        </p:nvSpPr>
        <p:spPr>
          <a:xfrm>
            <a:off x="457200" y="9906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a:latin typeface="Times New Roman" pitchFamily="18" charset="0"/>
                <a:cs typeface="Times New Roman" pitchFamily="18" charset="0"/>
              </a:rPr>
              <a:t>DIVORCIO</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533400" y="2590800"/>
            <a:ext cx="81534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RESPONSABILIDAD PARENTAL</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914400"/>
            <a:ext cx="8229600" cy="4946650"/>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Con esta denominación se abarcan las disposiciones referidas a la anterior denominación de “patria potestad”</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Conjunto de deberes y derechos que corresponden a los progenitores sobre la persona y bienes del hijo, para su protección desarrollo y formación integral mientras sea menor de edad y no se haya emancipado,</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Se elimina, comparado con el régimen anterior la denominación de “padres” por la de “progenitores” y la de “tenencia”  (propiedad) por la de “cuidado personal”. </a:t>
            </a:r>
            <a:r>
              <a:rPr lang="es-ES" altLang="es-ES" sz="2800"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15625"/>
            <a:ext cx="8229600" cy="5847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3200" b="1" dirty="0">
                <a:latin typeface="Times New Roman" pitchFamily="18" charset="0"/>
                <a:cs typeface="Times New Roman" pitchFamily="18" charset="0"/>
              </a:rPr>
              <a:t>PERSONA </a:t>
            </a:r>
            <a:r>
              <a:rPr lang="es-AR" sz="3200" b="1" dirty="0" smtClean="0">
                <a:latin typeface="Times New Roman" pitchFamily="18" charset="0"/>
                <a:cs typeface="Times New Roman" pitchFamily="18" charset="0"/>
              </a:rPr>
              <a:t>JURÍDICA</a:t>
            </a:r>
            <a:endParaRPr lang="es-A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119188"/>
            <a:ext cx="81534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DEFINICIÓN</a:t>
            </a:r>
          </a:p>
        </p:txBody>
      </p:sp>
      <p:sp>
        <p:nvSpPr>
          <p:cNvPr id="7" name="Rectangle 1"/>
          <p:cNvSpPr>
            <a:spLocks noChangeArrowheads="1"/>
          </p:cNvSpPr>
          <p:nvPr/>
        </p:nvSpPr>
        <p:spPr bwMode="auto">
          <a:xfrm>
            <a:off x="457200" y="2867134"/>
            <a:ext cx="8229600" cy="1815882"/>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r>
              <a:rPr lang="es-ES" altLang="es-ES" sz="2800" b="1" dirty="0">
                <a:latin typeface="Times New Roman" pitchFamily="18" charset="0"/>
              </a:rPr>
              <a:t>Son personas jurídicas todos los entes a los cuales el ordenamiento jurídico les </a:t>
            </a:r>
            <a:r>
              <a:rPr lang="es-ES" altLang="es-ES" sz="2800" b="1" dirty="0" err="1">
                <a:latin typeface="Times New Roman" pitchFamily="18" charset="0"/>
              </a:rPr>
              <a:t>conﬁere</a:t>
            </a:r>
            <a:r>
              <a:rPr lang="es-ES" altLang="es-ES" sz="2800" b="1" dirty="0">
                <a:latin typeface="Times New Roman" pitchFamily="18" charset="0"/>
              </a:rPr>
              <a:t> aptitud para adquirir derechos y contraer obligaciones para el cumplimiento de su objeto y los fines de su creación.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1430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CLASIFICACIÓN</a:t>
            </a:r>
          </a:p>
        </p:txBody>
      </p:sp>
      <p:sp>
        <p:nvSpPr>
          <p:cNvPr id="7" name="6 CuadroTexto"/>
          <p:cNvSpPr txBox="1"/>
          <p:nvPr/>
        </p:nvSpPr>
        <p:spPr>
          <a:xfrm>
            <a:off x="457200" y="3144838"/>
            <a:ext cx="8229600" cy="1692771"/>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400" b="1" dirty="0">
                <a:latin typeface="Times New Roman" pitchFamily="18" charset="0"/>
                <a:cs typeface="Times New Roman" pitchFamily="18" charset="0"/>
              </a:rPr>
              <a:t>Las personas jurídicas se clasifican en:</a:t>
            </a:r>
          </a:p>
          <a:p>
            <a:pPr algn="ctr" fontAlgn="auto">
              <a:spcBef>
                <a:spcPts val="0"/>
              </a:spcBef>
              <a:spcAft>
                <a:spcPts val="0"/>
              </a:spcAft>
              <a:defRPr/>
            </a:pPr>
            <a:endParaRPr lang="es-AR" sz="2400" b="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400" b="1" dirty="0">
                <a:latin typeface="Times New Roman" pitchFamily="18" charset="0"/>
                <a:cs typeface="Times New Roman" pitchFamily="18" charset="0"/>
              </a:rPr>
              <a:t>  </a:t>
            </a:r>
            <a:r>
              <a:rPr lang="es-AR" sz="2800" b="1" dirty="0">
                <a:latin typeface="Times New Roman" pitchFamily="18" charset="0"/>
                <a:cs typeface="Times New Roman" pitchFamily="18" charset="0"/>
              </a:rPr>
              <a:t>de carácter público.</a:t>
            </a:r>
          </a:p>
          <a:p>
            <a:pPr fontAlgn="auto">
              <a:spcBef>
                <a:spcPts val="0"/>
              </a:spcBef>
              <a:spcAft>
                <a:spcPts val="0"/>
              </a:spcAft>
              <a:buFont typeface="Arial" pitchFamily="34" charset="0"/>
              <a:buChar char="•"/>
              <a:defRPr/>
            </a:pPr>
            <a:r>
              <a:rPr lang="es-AR" sz="2800" b="1" dirty="0">
                <a:latin typeface="Times New Roman" pitchFamily="18" charset="0"/>
                <a:cs typeface="Times New Roman" pitchFamily="18" charset="0"/>
              </a:rPr>
              <a:t>  de carácter privado.</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857250"/>
            <a:ext cx="8229600" cy="676275"/>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DE CARÁCTER PÚBLICO</a:t>
            </a:r>
          </a:p>
        </p:txBody>
      </p:sp>
      <p:sp>
        <p:nvSpPr>
          <p:cNvPr id="7" name="Rectangle 1"/>
          <p:cNvSpPr>
            <a:spLocks noChangeArrowheads="1"/>
          </p:cNvSpPr>
          <p:nvPr/>
        </p:nvSpPr>
        <p:spPr bwMode="auto">
          <a:xfrm>
            <a:off x="457200" y="2209800"/>
            <a:ext cx="8229600" cy="352107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r>
              <a:rPr lang="es-ES" altLang="es-ES" sz="2400" b="1" dirty="0">
                <a:latin typeface="Times New Roman" pitchFamily="18" charset="0"/>
              </a:rPr>
              <a:t>Son personas jurídicas públicas:</a:t>
            </a:r>
          </a:p>
          <a:p>
            <a:pPr algn="ctr"/>
            <a:endParaRPr lang="es-ES" altLang="es-ES" sz="2000" b="1" dirty="0">
              <a:latin typeface="Times New Roman" pitchFamily="18" charset="0"/>
            </a:endParaRPr>
          </a:p>
          <a:p>
            <a:pPr eaLnBrk="0" hangingPunct="0">
              <a:buFontTx/>
              <a:buAutoNum type="alphaLcParenR"/>
            </a:pPr>
            <a:r>
              <a:rPr lang="es-ES" altLang="es-ES" sz="2000" b="1" dirty="0">
                <a:latin typeface="Times New Roman" pitchFamily="18" charset="0"/>
              </a:rPr>
              <a:t>    el Estado nacional, las Provincias, la Ciudad Autónoma de Buenos </a:t>
            </a:r>
          </a:p>
          <a:p>
            <a:pPr eaLnBrk="0" hangingPunct="0"/>
            <a:r>
              <a:rPr lang="es-ES" altLang="es-ES" sz="2000" b="1" dirty="0">
                <a:latin typeface="Times New Roman" pitchFamily="18" charset="0"/>
              </a:rPr>
              <a:t>       Aires, los municipios, las entidades autárquicas y las demás </a:t>
            </a:r>
          </a:p>
          <a:p>
            <a:pPr eaLnBrk="0" hangingPunct="0"/>
            <a:r>
              <a:rPr lang="es-ES" altLang="es-ES" sz="2000" b="1" dirty="0">
                <a:latin typeface="Times New Roman" pitchFamily="18" charset="0"/>
              </a:rPr>
              <a:t>       organizaciones constituidas en la República a las que el   </a:t>
            </a:r>
          </a:p>
          <a:p>
            <a:pPr eaLnBrk="0" hangingPunct="0"/>
            <a:r>
              <a:rPr lang="es-ES" altLang="es-ES" sz="2000" b="1" dirty="0">
                <a:latin typeface="Times New Roman" pitchFamily="18" charset="0"/>
              </a:rPr>
              <a:t>       ordenamiento jurídico atribuya ese carácter;</a:t>
            </a:r>
          </a:p>
          <a:p>
            <a:pPr eaLnBrk="0" hangingPunct="0">
              <a:buFontTx/>
              <a:buAutoNum type="alphaLcParenR" startAt="2"/>
            </a:pPr>
            <a:r>
              <a:rPr lang="es-ES" altLang="es-ES" sz="2000" b="1" dirty="0">
                <a:latin typeface="Times New Roman" pitchFamily="18" charset="0"/>
              </a:rPr>
              <a:t>    los Estados extranjeros, las organizaciones a las que el derecho </a:t>
            </a:r>
          </a:p>
          <a:p>
            <a:pPr eaLnBrk="0" hangingPunct="0"/>
            <a:r>
              <a:rPr lang="es-ES" altLang="es-ES" sz="2000" b="1" dirty="0">
                <a:latin typeface="Times New Roman" pitchFamily="18" charset="0"/>
              </a:rPr>
              <a:t>        internacional público reconozca personalidad jurídica y toda otra  </a:t>
            </a:r>
          </a:p>
          <a:p>
            <a:pPr eaLnBrk="0" hangingPunct="0"/>
            <a:r>
              <a:rPr lang="es-ES" altLang="es-ES" sz="2000" b="1" dirty="0">
                <a:latin typeface="Times New Roman" pitchFamily="18" charset="0"/>
              </a:rPr>
              <a:t>       persona jurídica constituida en el extranjero cuyo carácter público </a:t>
            </a:r>
          </a:p>
          <a:p>
            <a:pPr eaLnBrk="0" hangingPunct="0"/>
            <a:r>
              <a:rPr lang="es-ES" altLang="es-ES" sz="2000" b="1" dirty="0">
                <a:latin typeface="Times New Roman" pitchFamily="18" charset="0"/>
              </a:rPr>
              <a:t>       resulte de su derecho aplicable;</a:t>
            </a:r>
          </a:p>
          <a:p>
            <a:pPr eaLnBrk="0" hangingPunct="0"/>
            <a:r>
              <a:rPr lang="es-ES" altLang="es-ES" sz="2000" b="1" dirty="0">
                <a:latin typeface="Times New Roman" pitchFamily="18" charset="0"/>
              </a:rPr>
              <a:t>c)     la Iglesia Católica.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725487"/>
            <a:ext cx="8229600" cy="722313"/>
          </a:xfrm>
          <a:prstGeom prst="rect">
            <a:avLst/>
          </a:prstGeom>
          <a:solidFill>
            <a:schemeClr val="bg2">
              <a:lumMod val="50000"/>
            </a:schemeClr>
          </a:solidFill>
          <a:ln w="3175">
            <a:solidFill>
              <a:schemeClr val="tx1"/>
            </a:solidFill>
            <a:miter lim="800000"/>
            <a:headEnd/>
            <a:tailEnd/>
          </a:ln>
        </p:spPr>
        <p:txBody>
          <a:bodyPr anchor="ctr" anchorCtr="1"/>
          <a:lstStyle/>
          <a:p>
            <a:pPr algn="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DE CARÁCTER PRIVADO</a:t>
            </a:r>
          </a:p>
        </p:txBody>
      </p:sp>
      <p:sp>
        <p:nvSpPr>
          <p:cNvPr id="7" name="Rectangle 1"/>
          <p:cNvSpPr>
            <a:spLocks noChangeArrowheads="1"/>
          </p:cNvSpPr>
          <p:nvPr/>
        </p:nvSpPr>
        <p:spPr bwMode="auto">
          <a:xfrm>
            <a:off x="457200" y="1860550"/>
            <a:ext cx="8229600" cy="4464050"/>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marL="371475" indent="-371475" eaLnBrk="0" hangingPunct="0"/>
            <a:endParaRPr lang="es-ES" altLang="es-ES" sz="2000" b="1" dirty="0">
              <a:latin typeface="Times New Roman" pitchFamily="18" charset="0"/>
            </a:endParaRPr>
          </a:p>
          <a:p>
            <a:pPr marL="371475" indent="-371475" algn="ctr" eaLnBrk="0" hangingPunct="0"/>
            <a:r>
              <a:rPr lang="es-ES" altLang="es-ES" sz="2400" b="1" dirty="0">
                <a:latin typeface="Times New Roman" pitchFamily="18" charset="0"/>
              </a:rPr>
              <a:t>Son personas jurídicas de carácter privado:</a:t>
            </a:r>
          </a:p>
          <a:p>
            <a:pPr marL="371475" indent="-371475" eaLnBrk="0" hangingPunct="0"/>
            <a:endParaRPr lang="es-ES" altLang="es-ES" sz="2000" b="1" dirty="0">
              <a:latin typeface="Times New Roman" pitchFamily="18" charset="0"/>
            </a:endParaRP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sociedades;</a:t>
            </a: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asociaciones civiles;</a:t>
            </a: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simples asociaciones;</a:t>
            </a: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fundaciones;</a:t>
            </a: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iglesias, confesiones, comunidades o entidades religiosas;</a:t>
            </a: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mutuales;</a:t>
            </a:r>
          </a:p>
          <a:p>
            <a:pPr marL="457200" indent="-457200" eaLnBrk="0" hangingPunct="0">
              <a:buFont typeface="+mj-lt"/>
              <a:buAutoNum type="alphaLcParenR"/>
            </a:pPr>
            <a:r>
              <a:rPr lang="es-ES" altLang="es-ES" sz="2000" b="1" dirty="0" smtClean="0">
                <a:latin typeface="Times New Roman" pitchFamily="18" charset="0"/>
              </a:rPr>
              <a:t>las </a:t>
            </a:r>
            <a:r>
              <a:rPr lang="es-ES" altLang="es-ES" sz="2000" b="1" dirty="0">
                <a:latin typeface="Times New Roman" pitchFamily="18" charset="0"/>
              </a:rPr>
              <a:t>cooperativas;</a:t>
            </a:r>
          </a:p>
          <a:p>
            <a:pPr marL="457200" indent="-457200" eaLnBrk="0" hangingPunct="0">
              <a:buFont typeface="+mj-lt"/>
              <a:buAutoNum type="alphaLcParenR"/>
            </a:pPr>
            <a:r>
              <a:rPr lang="es-ES" altLang="es-ES" sz="2000" b="1" dirty="0" smtClean="0">
                <a:latin typeface="Times New Roman" pitchFamily="18" charset="0"/>
              </a:rPr>
              <a:t>el </a:t>
            </a:r>
            <a:r>
              <a:rPr lang="es-ES" altLang="es-ES" sz="2000" b="1" dirty="0">
                <a:latin typeface="Times New Roman" pitchFamily="18" charset="0"/>
              </a:rPr>
              <a:t>consorcio de propiedad horizontal;</a:t>
            </a:r>
          </a:p>
          <a:p>
            <a:pPr marL="457200" indent="-457200" eaLnBrk="0" hangingPunct="0">
              <a:buFont typeface="+mj-lt"/>
              <a:buAutoNum type="alphaLcParenR"/>
            </a:pPr>
            <a:r>
              <a:rPr lang="es-ES" altLang="es-ES" sz="2000" b="1" dirty="0">
                <a:latin typeface="Times New Roman" pitchFamily="18" charset="0"/>
              </a:rPr>
              <a:t>toda otra contemplada en disposiciones de este Código o en otras    </a:t>
            </a:r>
          </a:p>
          <a:p>
            <a:pPr marL="457200" indent="-457200" eaLnBrk="0" hangingPunct="0"/>
            <a:r>
              <a:rPr lang="es-ES" altLang="es-ES" sz="2000" b="1" dirty="0">
                <a:latin typeface="Times New Roman" pitchFamily="18" charset="0"/>
              </a:rPr>
              <a:t>    </a:t>
            </a:r>
            <a:r>
              <a:rPr lang="es-ES" altLang="es-ES" sz="2000" b="1" dirty="0" smtClean="0">
                <a:latin typeface="Times New Roman" pitchFamily="18" charset="0"/>
              </a:rPr>
              <a:t>   leyes  </a:t>
            </a:r>
            <a:r>
              <a:rPr lang="es-ES" altLang="es-ES" sz="2000" b="1" dirty="0">
                <a:latin typeface="Times New Roman" pitchFamily="18" charset="0"/>
              </a:rPr>
              <a:t>y cuyo carácter de tal se establece o resulta de su finalidad y normas de funcionamiento.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2954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COMIENZO DE SU EXISTENCIA</a:t>
            </a:r>
          </a:p>
        </p:txBody>
      </p:sp>
      <p:sp>
        <p:nvSpPr>
          <p:cNvPr id="7" name="Rectangle 2"/>
          <p:cNvSpPr>
            <a:spLocks noChangeArrowheads="1"/>
          </p:cNvSpPr>
          <p:nvPr/>
        </p:nvSpPr>
        <p:spPr bwMode="auto">
          <a:xfrm>
            <a:off x="457200" y="3286125"/>
            <a:ext cx="8229600" cy="1497013"/>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Según el Código Civil y Comercial comienza la existencia de las personas jurídicas desde que fueron autorizadas por la ley o por el gobierno con aprobación de sus estatutos.</a:t>
            </a:r>
            <a:r>
              <a:rPr lang="es-ES" sz="2800" b="1" kern="0" dirty="0">
                <a:latin typeface="Times New Roman" pitchFamily="18"/>
                <a:cs typeface="Times New Roman" pitchFamily="1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antigua_roma.jpg"/>
          <p:cNvPicPr>
            <a:picLocks noChangeAspect="1"/>
          </p:cNvPicPr>
          <p:nvPr/>
        </p:nvPicPr>
        <p:blipFill>
          <a:blip r:embed="rId2" cstate="print"/>
          <a:stretch>
            <a:fillRect/>
          </a:stretch>
        </p:blipFill>
        <p:spPr>
          <a:xfrm>
            <a:off x="0" y="1143001"/>
            <a:ext cx="9144000" cy="5715000"/>
          </a:xfrm>
          <a:prstGeom prst="rect">
            <a:avLst/>
          </a:prstGeom>
        </p:spPr>
      </p:pic>
      <p:sp>
        <p:nvSpPr>
          <p:cNvPr id="6" name="1 CuadroTexto"/>
          <p:cNvSpPr txBox="1">
            <a:spLocks noChangeArrowheads="1"/>
          </p:cNvSpPr>
          <p:nvPr/>
        </p:nvSpPr>
        <p:spPr bwMode="auto">
          <a:xfrm>
            <a:off x="457200" y="304800"/>
            <a:ext cx="8229600" cy="646331"/>
          </a:xfrm>
          <a:prstGeom prst="rect">
            <a:avLst/>
          </a:prstGeom>
          <a:solidFill>
            <a:schemeClr val="tx1"/>
          </a:solidFill>
          <a:ln>
            <a:solidFill>
              <a:schemeClr val="tx1"/>
            </a:solidFill>
          </a:ln>
        </p:spPr>
        <p:txBody>
          <a:bodyPr wrap="square" anchor="b">
            <a:spAutoFit/>
          </a:bodyPr>
          <a:lstStyle/>
          <a:p>
            <a:pPr algn="ctr">
              <a:defRPr/>
            </a:pPr>
            <a:r>
              <a:rPr lang="es-AR" sz="36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ORÍGENES DEL DERECHO </a:t>
            </a:r>
          </a:p>
        </p:txBody>
      </p:sp>
    </p:spTree>
  </p:cSld>
  <p:clrMapOvr>
    <a:masterClrMapping/>
  </p:clrMapOvr>
  <p:transition>
    <p:fade thruBlk="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833438"/>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FIN DE SU EXISTENCIA</a:t>
            </a:r>
          </a:p>
        </p:txBody>
      </p:sp>
      <p:sp>
        <p:nvSpPr>
          <p:cNvPr id="7" name="Rectangle 1"/>
          <p:cNvSpPr>
            <a:spLocks noChangeArrowheads="1"/>
          </p:cNvSpPr>
          <p:nvPr/>
        </p:nvSpPr>
        <p:spPr bwMode="auto">
          <a:xfrm>
            <a:off x="457200" y="1887538"/>
            <a:ext cx="8229600" cy="4248150"/>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r>
              <a:rPr lang="es-ES" altLang="es-ES" b="1" dirty="0">
                <a:latin typeface="Times New Roman" pitchFamily="18" charset="0"/>
              </a:rPr>
              <a:t>La persona jurídica se disuelve por:</a:t>
            </a:r>
          </a:p>
          <a:p>
            <a:endParaRPr lang="es-ES" altLang="es-ES" dirty="0">
              <a:latin typeface="Times New Roman" pitchFamily="18" charset="0"/>
            </a:endParaRPr>
          </a:p>
          <a:p>
            <a:pPr eaLnBrk="0" hangingPunct="0">
              <a:buFontTx/>
              <a:buChar char="•"/>
            </a:pPr>
            <a:r>
              <a:rPr lang="es-ES" altLang="es-ES" b="1" dirty="0">
                <a:latin typeface="Times New Roman" pitchFamily="18" charset="0"/>
              </a:rPr>
              <a:t> la decisión de sus miembros adoptada por unanimidad o por la mayoría </a:t>
            </a:r>
          </a:p>
          <a:p>
            <a:pPr eaLnBrk="0" hangingPunct="0"/>
            <a:r>
              <a:rPr lang="es-ES" altLang="es-ES" b="1" dirty="0">
                <a:latin typeface="Times New Roman" pitchFamily="18" charset="0"/>
              </a:rPr>
              <a:t>  establecida por el estatuto o disposición especial;</a:t>
            </a:r>
          </a:p>
          <a:p>
            <a:pPr eaLnBrk="0" hangingPunct="0">
              <a:buFontTx/>
              <a:buChar char="•"/>
            </a:pPr>
            <a:r>
              <a:rPr lang="es-ES" altLang="es-ES" b="1" dirty="0">
                <a:latin typeface="Times New Roman" pitchFamily="18" charset="0"/>
              </a:rPr>
              <a:t> el cumplimiento de la condición resolutoria a la que el acto constitutivo </a:t>
            </a:r>
          </a:p>
          <a:p>
            <a:pPr eaLnBrk="0" hangingPunct="0"/>
            <a:r>
              <a:rPr lang="es-ES" altLang="es-ES" b="1" dirty="0">
                <a:latin typeface="Times New Roman" pitchFamily="18" charset="0"/>
              </a:rPr>
              <a:t>  subordinó su existencia;</a:t>
            </a:r>
          </a:p>
          <a:p>
            <a:pPr eaLnBrk="0" hangingPunct="0">
              <a:buFontTx/>
              <a:buChar char="•"/>
            </a:pPr>
            <a:r>
              <a:rPr lang="es-ES" altLang="es-ES" b="1" dirty="0">
                <a:latin typeface="Times New Roman" pitchFamily="18" charset="0"/>
              </a:rPr>
              <a:t> la consecución del objeto para el cual la persona jurídica se formó, o la </a:t>
            </a:r>
          </a:p>
          <a:p>
            <a:pPr eaLnBrk="0" hangingPunct="0"/>
            <a:r>
              <a:rPr lang="es-ES" altLang="es-ES" b="1" dirty="0">
                <a:latin typeface="Times New Roman" pitchFamily="18" charset="0"/>
              </a:rPr>
              <a:t>  imposibilidad sobreviniente de cumplirlo;</a:t>
            </a:r>
          </a:p>
          <a:p>
            <a:pPr eaLnBrk="0" hangingPunct="0">
              <a:buFontTx/>
              <a:buChar char="•"/>
            </a:pPr>
            <a:r>
              <a:rPr lang="es-ES" altLang="es-ES" b="1" dirty="0">
                <a:latin typeface="Times New Roman" pitchFamily="18" charset="0"/>
              </a:rPr>
              <a:t> el vencimiento del plazo;</a:t>
            </a:r>
          </a:p>
          <a:p>
            <a:pPr eaLnBrk="0" hangingPunct="0">
              <a:buFontTx/>
              <a:buChar char="•"/>
            </a:pPr>
            <a:r>
              <a:rPr lang="es-ES" altLang="es-ES" b="1" dirty="0">
                <a:latin typeface="Times New Roman" pitchFamily="18" charset="0"/>
              </a:rPr>
              <a:t> la declaración de quiebra; la disolución queda sin efecto si la quiebra </a:t>
            </a:r>
          </a:p>
          <a:p>
            <a:pPr eaLnBrk="0" hangingPunct="0"/>
            <a:r>
              <a:rPr lang="es-ES" altLang="es-ES" b="1" dirty="0">
                <a:latin typeface="Times New Roman" pitchFamily="18" charset="0"/>
              </a:rPr>
              <a:t>   concluye  por avenimiento o se dispone la conversión del trámite en concurso </a:t>
            </a:r>
          </a:p>
          <a:p>
            <a:pPr eaLnBrk="0" hangingPunct="0"/>
            <a:r>
              <a:rPr lang="es-ES" altLang="es-ES" b="1" dirty="0">
                <a:latin typeface="Times New Roman" pitchFamily="18" charset="0"/>
              </a:rPr>
              <a:t>   preventivo, o si la ley especial prevé un régimen distinto;</a:t>
            </a:r>
          </a:p>
          <a:p>
            <a:pPr eaLnBrk="0" hangingPunct="0">
              <a:buFontTx/>
              <a:buChar char="•"/>
            </a:pPr>
            <a:r>
              <a:rPr lang="es-ES" altLang="es-ES" b="1" dirty="0">
                <a:latin typeface="Times New Roman" pitchFamily="18" charset="0"/>
              </a:rPr>
              <a:t> la fusión respecto de las personas jurídicas que se fusionan o la persona o </a:t>
            </a:r>
          </a:p>
          <a:p>
            <a:pPr eaLnBrk="0" hangingPunct="0"/>
            <a:r>
              <a:rPr lang="es-ES" altLang="es-ES" b="1" dirty="0">
                <a:latin typeface="Times New Roman" pitchFamily="18" charset="0"/>
              </a:rPr>
              <a:t>  personas jurídicas cuyo patrimonio es absorbido; y la escisión respecto de la </a:t>
            </a:r>
          </a:p>
          <a:p>
            <a:pPr eaLnBrk="0" hangingPunct="0"/>
            <a:r>
              <a:rPr lang="es-ES" altLang="es-ES" b="1" dirty="0">
                <a:latin typeface="Times New Roman" pitchFamily="18" charset="0"/>
              </a:rPr>
              <a:t>  persona jurídica que se divide y destina todo su patrimonio;</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1763713"/>
            <a:ext cx="8229600" cy="3189287"/>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la reducción a uno del número de miembros, si la ley especial exige pluralidad </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de ellos y ésta no es restablecida dentro de los tres meses;</a:t>
            </a:r>
          </a:p>
          <a:p>
            <a:pPr eaLnBrk="0"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la denegatoria o revocación </a:t>
            </a:r>
            <a:r>
              <a:rPr lang="es-ES" altLang="es-ES" b="1" dirty="0" err="1">
                <a:latin typeface="Times New Roman" pitchFamily="18" charset="0"/>
              </a:rPr>
              <a:t>ﬁrme</a:t>
            </a:r>
            <a:r>
              <a:rPr lang="es-ES" altLang="es-ES" b="1" dirty="0">
                <a:latin typeface="Times New Roman" pitchFamily="18" charset="0"/>
              </a:rPr>
              <a:t> de la autorización estatal para funcionar, </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cuando ésta sea requerida;</a:t>
            </a:r>
          </a:p>
          <a:p>
            <a:pPr eaLnBrk="0"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el agotamiento de los bienes destinados a sostenerla;</a:t>
            </a:r>
          </a:p>
          <a:p>
            <a:pPr eaLnBrk="0"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cualquier otra causa prevista en el estatuto o en otras disposiciones del </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   Código Civil y Comercial o de ley especial.</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b="1" dirty="0">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b="1" dirty="0">
                <a:latin typeface="Times New Roman" pitchFamily="18" charset="0"/>
              </a:rPr>
              <a:t>NO TERMINAN POR EL FALLECIMIENTO DE SUS MIEMBROS, AUNQUE SEAN EN NÚMERO TAL QUE QUEDARAN REDUCIDOS A NO PODER CUMPLIR CON EL FIN DE SU INSTITUCIÓN.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1525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PERSONALIDAD DIFERENCIADA</a:t>
            </a:r>
          </a:p>
        </p:txBody>
      </p:sp>
      <p:sp>
        <p:nvSpPr>
          <p:cNvPr id="7" name="6 CuadroTexto"/>
          <p:cNvSpPr txBox="1"/>
          <p:nvPr/>
        </p:nvSpPr>
        <p:spPr>
          <a:xfrm>
            <a:off x="457200" y="2786062"/>
            <a:ext cx="8229600" cy="1938338"/>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400" b="1" dirty="0">
                <a:latin typeface="Times New Roman" pitchFamily="18" charset="0"/>
                <a:cs typeface="Times New Roman" pitchFamily="18" charset="0"/>
              </a:rPr>
              <a:t>La persona jurídica tiene una personalidad distinta a la de sus miembros. Los miembros no responden por las obligaciones de la persona </a:t>
            </a:r>
            <a:r>
              <a:rPr lang="es-AR" sz="2400" b="1" dirty="0" smtClean="0">
                <a:latin typeface="Times New Roman" pitchFamily="18" charset="0"/>
                <a:cs typeface="Times New Roman" pitchFamily="18" charset="0"/>
              </a:rPr>
              <a:t>jurídica</a:t>
            </a:r>
            <a:r>
              <a:rPr lang="es-AR" sz="2400" b="1" dirty="0">
                <a:latin typeface="Times New Roman" pitchFamily="18" charset="0"/>
                <a:cs typeface="Times New Roman" pitchFamily="18" charset="0"/>
              </a:rPr>
              <a:t>, excepto en los supuestos que expresamente se prevén en el Código Civil y Comercial y lo que disponga la ley especial.</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590800"/>
            <a:ext cx="83058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ATRIBUTOS DE LA PERSONA JURÍDICA</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714500"/>
            <a:ext cx="8305800" cy="310832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a:latin typeface="Times New Roman" pitchFamily="18" charset="0"/>
                <a:cs typeface="Times New Roman" pitchFamily="18" charset="0"/>
              </a:rPr>
              <a:t>Son atributos de la persona jurídica:</a:t>
            </a:r>
          </a:p>
          <a:p>
            <a:pPr algn="ctr" fontAlgn="auto">
              <a:spcBef>
                <a:spcPts val="0"/>
              </a:spcBef>
              <a:spcAft>
                <a:spcPts val="0"/>
              </a:spcAft>
              <a:defRPr/>
            </a:pPr>
            <a:endParaRPr lang="es-AR" sz="2800" b="1">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nombre.</a:t>
            </a: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domicilio y sede social.</a:t>
            </a: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patrimonio.</a:t>
            </a: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duración.</a:t>
            </a:r>
          </a:p>
          <a:p>
            <a:pPr fontAlgn="auto">
              <a:spcBef>
                <a:spcPts val="0"/>
              </a:spcBef>
              <a:spcAft>
                <a:spcPts val="0"/>
              </a:spcAft>
              <a:buFont typeface="Arial" pitchFamily="34" charset="0"/>
              <a:buChar char="•"/>
              <a:defRPr/>
            </a:pPr>
            <a:r>
              <a:rPr lang="es-AR" sz="2800" b="1">
                <a:latin typeface="Times New Roman" pitchFamily="18" charset="0"/>
                <a:cs typeface="Times New Roman" pitchFamily="18" charset="0"/>
              </a:rPr>
              <a:t>   objeto.</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457200" y="620713"/>
            <a:ext cx="8229600" cy="528637"/>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NOMBRE</a:t>
            </a:r>
          </a:p>
        </p:txBody>
      </p:sp>
      <p:sp>
        <p:nvSpPr>
          <p:cNvPr id="8" name="Rectangle 1"/>
          <p:cNvSpPr>
            <a:spLocks noChangeArrowheads="1"/>
          </p:cNvSpPr>
          <p:nvPr/>
        </p:nvSpPr>
        <p:spPr bwMode="auto">
          <a:xfrm>
            <a:off x="456872" y="1545897"/>
            <a:ext cx="8262258" cy="440120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eaLnBrk="0" hangingPunct="0"/>
            <a:r>
              <a:rPr lang="es-ES" altLang="es-ES" sz="2000" b="1">
                <a:latin typeface="Times New Roman" pitchFamily="18" charset="0"/>
              </a:rPr>
              <a:t>La persona jurídica debe tener un nombre que la identifique como tal, con el aditamento indicativo de la forma jurídica adoptada. La persona  jurídica en liquidación debe aclarar esta circunstancia en la utilización de su nombre. El nombre debe satisfacer recaudos de veracidad, novedad y aptitud distintiva, tanto respecto de otros nombres, como de marcas, nombres de fantasía u otras formas de referencia a bienes o servicios, se relacionen o no con el objeto de la persona jurídica. </a:t>
            </a:r>
          </a:p>
          <a:p>
            <a:pPr algn="ctr" eaLnBrk="0" hangingPunct="0"/>
            <a:endParaRPr lang="es-ES" altLang="es-ES" sz="2000" b="1">
              <a:latin typeface="Times New Roman" pitchFamily="18" charset="0"/>
            </a:endParaRPr>
          </a:p>
          <a:p>
            <a:pPr algn="ctr" eaLnBrk="0" hangingPunct="0"/>
            <a:r>
              <a:rPr lang="es-ES" altLang="es-ES" sz="2000" b="1">
                <a:latin typeface="Times New Roman" pitchFamily="18" charset="0"/>
              </a:rPr>
              <a:t>No puede contener términos o expresiones contrarios a la ley, el orden público o las buenas costumbres ni inducir a error sobre la clase u objeto de la persona jurídica. La inclusión en el nombre de la persona jurídica del nombre de personas humanas requiere la conformidad de éstas, que se presume si son miembros. Sus herederos pueden oponerse a la continuación del uso, si acreditan perjuicios materiales o morales.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6858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DOMICILIO Y SEDE SOCIAL</a:t>
            </a:r>
          </a:p>
        </p:txBody>
      </p:sp>
      <p:sp>
        <p:nvSpPr>
          <p:cNvPr id="7" name="Rectangle 2"/>
          <p:cNvSpPr>
            <a:spLocks noChangeArrowheads="1"/>
          </p:cNvSpPr>
          <p:nvPr/>
        </p:nvSpPr>
        <p:spPr bwMode="auto">
          <a:xfrm>
            <a:off x="457200" y="1848396"/>
            <a:ext cx="8229600" cy="4154984"/>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eaLnBrk="0" hangingPunct="0"/>
            <a:r>
              <a:rPr lang="es-ES" altLang="es-ES" sz="2400" b="1" dirty="0">
                <a:latin typeface="Times New Roman" pitchFamily="18" charset="0"/>
              </a:rPr>
              <a:t>El domicilio de la persona jurídica es el fijado en sus estatutos o en la autorización que se le dio para funcionar. </a:t>
            </a:r>
          </a:p>
          <a:p>
            <a:pPr algn="ctr" eaLnBrk="0" hangingPunct="0"/>
            <a:endParaRPr lang="es-ES" altLang="es-ES" sz="2400" b="1" dirty="0">
              <a:latin typeface="Times New Roman" pitchFamily="18" charset="0"/>
            </a:endParaRPr>
          </a:p>
          <a:p>
            <a:pPr algn="ctr" eaLnBrk="0" hangingPunct="0"/>
            <a:r>
              <a:rPr lang="es-ES" altLang="es-ES" sz="2400" b="1" dirty="0">
                <a:latin typeface="Times New Roman" pitchFamily="18" charset="0"/>
              </a:rPr>
              <a:t>La persona jurídica que posee muchos establecimientos o sucursales tiene su domicilio especial en el lugar de dichos establecimientos sólo para la ejecución de las obligaciones allí contraídas. </a:t>
            </a:r>
          </a:p>
          <a:p>
            <a:pPr algn="ctr" eaLnBrk="0" hangingPunct="0"/>
            <a:endParaRPr lang="es-ES" altLang="es-ES" sz="2400" b="1" dirty="0">
              <a:latin typeface="Times New Roman" pitchFamily="18" charset="0"/>
            </a:endParaRPr>
          </a:p>
          <a:p>
            <a:pPr algn="ctr" eaLnBrk="0" hangingPunct="0"/>
            <a:r>
              <a:rPr lang="es-ES" altLang="es-ES" sz="2400" b="1" dirty="0">
                <a:latin typeface="Times New Roman" pitchFamily="18" charset="0"/>
              </a:rPr>
              <a:t>El cambio de domicilio requiere modificación del estatuto. El cambio de sede, si no forma parte del estatuto, puede ser resuelto por el órgano de administración.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143000"/>
            <a:ext cx="83058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PATRIMONIO</a:t>
            </a:r>
          </a:p>
        </p:txBody>
      </p:sp>
      <p:sp>
        <p:nvSpPr>
          <p:cNvPr id="7" name="Rectangle 1"/>
          <p:cNvSpPr>
            <a:spLocks noChangeArrowheads="1"/>
          </p:cNvSpPr>
          <p:nvPr/>
        </p:nvSpPr>
        <p:spPr bwMode="auto">
          <a:xfrm>
            <a:off x="457200" y="2667000"/>
            <a:ext cx="8229600" cy="2246312"/>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eaLnBrk="0" hangingPunct="0"/>
            <a:endParaRPr lang="es-ES" sz="2000" dirty="0">
              <a:latin typeface="Times New Roman" pitchFamily="18" charset="0"/>
              <a:cs typeface="Times New Roman" pitchFamily="18" charset="0"/>
            </a:endParaRPr>
          </a:p>
          <a:p>
            <a:pPr algn="ctr" eaLnBrk="0" hangingPunct="0"/>
            <a:r>
              <a:rPr lang="es-ES" sz="2400" b="1" dirty="0">
                <a:latin typeface="Times New Roman" pitchFamily="18" charset="0"/>
                <a:cs typeface="Times New Roman" pitchFamily="18" charset="0"/>
              </a:rPr>
              <a:t>La persona jurídica debe tener un patrimonio. </a:t>
            </a:r>
          </a:p>
          <a:p>
            <a:pPr algn="ctr" eaLnBrk="0" hangingPunct="0"/>
            <a:endParaRPr lang="es-ES" sz="2400" b="1" dirty="0">
              <a:latin typeface="Times New Roman" pitchFamily="18" charset="0"/>
            </a:endParaRPr>
          </a:p>
          <a:p>
            <a:pPr algn="ctr" eaLnBrk="0" hangingPunct="0"/>
            <a:r>
              <a:rPr lang="es-ES" sz="2400" b="1" dirty="0">
                <a:latin typeface="Times New Roman" pitchFamily="18" charset="0"/>
              </a:rPr>
              <a:t>Está constituido por los bienes y derechos de los cuales es titular, salvo prohibiciones o restricciones impuestas por la ley. </a:t>
            </a:r>
            <a:r>
              <a:rPr lang="es-ES" sz="2400" dirty="0">
                <a:latin typeface="Calibri" pitchFamily="34" charset="0"/>
              </a:rPr>
              <a:t> </a:t>
            </a:r>
            <a:endParaRPr lang="es-ES" sz="2400" b="1" dirty="0">
              <a:latin typeface="Times New Roman" pitchFamily="18"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357313"/>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DURACIÓN</a:t>
            </a:r>
          </a:p>
        </p:txBody>
      </p:sp>
      <p:sp>
        <p:nvSpPr>
          <p:cNvPr id="7" name="Rectangle 1"/>
          <p:cNvSpPr>
            <a:spLocks noChangeArrowheads="1"/>
          </p:cNvSpPr>
          <p:nvPr/>
        </p:nvSpPr>
        <p:spPr bwMode="auto">
          <a:xfrm>
            <a:off x="457200" y="3048000"/>
            <a:ext cx="8305800" cy="1384300"/>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eaLnBrk="0" hangingPunct="0"/>
            <a:r>
              <a:rPr lang="es-ES" altLang="es-ES" sz="2800" b="1" dirty="0">
                <a:latin typeface="Times New Roman" pitchFamily="18" charset="0"/>
              </a:rPr>
              <a:t>La duración de la persona jurídica es ilimitada en el tiempo, excepto que la ley o el estatuto dispongan lo contrario.</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3335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OBJETO</a:t>
            </a:r>
          </a:p>
        </p:txBody>
      </p:sp>
      <p:sp>
        <p:nvSpPr>
          <p:cNvPr id="7" name="Rectangle 1"/>
          <p:cNvSpPr>
            <a:spLocks noChangeArrowheads="1"/>
          </p:cNvSpPr>
          <p:nvPr/>
        </p:nvSpPr>
        <p:spPr bwMode="auto">
          <a:xfrm>
            <a:off x="457200" y="3322628"/>
            <a:ext cx="8229600" cy="954107"/>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r>
              <a:rPr lang="es-ES" altLang="es-ES" sz="2800" b="1" dirty="0">
                <a:latin typeface="Times New Roman" pitchFamily="18" charset="0"/>
              </a:rPr>
              <a:t>El objeto de la persona jurídica debe ser preciso y determinado.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Rectángulo"/>
          <p:cNvSpPr>
            <a:spLocks noChangeArrowheads="1"/>
          </p:cNvSpPr>
          <p:nvPr/>
        </p:nvSpPr>
        <p:spPr bwMode="auto">
          <a:xfrm>
            <a:off x="457200" y="1524000"/>
            <a:ext cx="8229599" cy="4524315"/>
          </a:xfrm>
          <a:prstGeom prst="rect">
            <a:avLst/>
          </a:prstGeom>
          <a:solidFill>
            <a:schemeClr val="tx1"/>
          </a:solidFill>
          <a:ln w="3175">
            <a:solidFill>
              <a:schemeClr val="tx1"/>
            </a:solidFill>
            <a:miter lim="800000"/>
            <a:headEnd/>
            <a:tailEnd/>
          </a:ln>
        </p:spPr>
        <p:txBody>
          <a:bodyPr wrap="square" anchorCtr="1">
            <a:spAutoFit/>
          </a:bodyPr>
          <a:lstStyle/>
          <a:p>
            <a:pPr fontAlgn="auto">
              <a:spcBef>
                <a:spcPts val="0"/>
              </a:spcBef>
              <a:spcAft>
                <a:spcPts val="0"/>
              </a:spcAft>
              <a:buFont typeface="Wingdings" pitchFamily="2" charset="2"/>
              <a:buChar char="ü"/>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 Venganza </a:t>
            </a:r>
            <a:r>
              <a:rPr lang="es-ES" sz="2400" b="1" kern="0" dirty="0">
                <a:solidFill>
                  <a:schemeClr val="bg1"/>
                </a:solidFill>
                <a:latin typeface="Times New Roman" pitchFamily="18"/>
                <a:cs typeface="Times New Roman" pitchFamily="18"/>
              </a:rPr>
              <a:t>por el propio damnificado</a:t>
            </a:r>
            <a:r>
              <a:rPr lang="es-ES" sz="2400" b="1" kern="0" dirty="0" smtClean="0">
                <a:solidFill>
                  <a:schemeClr val="bg1"/>
                </a:solidFill>
                <a:latin typeface="Times New Roman" pitchFamily="18"/>
                <a:cs typeface="Times New Roman" pitchFamily="18"/>
              </a:rPr>
              <a:t>.</a:t>
            </a: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Venganza de sangre (reacción colectiva de los </a:t>
            </a:r>
            <a:r>
              <a:rPr lang="es-ES" sz="2400" b="1" kern="0" dirty="0" smtClean="0">
                <a:solidFill>
                  <a:schemeClr val="bg1"/>
                </a:solidFill>
                <a:latin typeface="Times New Roman" pitchFamily="18"/>
                <a:cs typeface="Times New Roman" pitchFamily="18"/>
              </a:rPr>
              <a:t>miembros</a:t>
            </a:r>
          </a:p>
          <a:p>
            <a:pP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     de un clan contra otro al que pertenecía el infractor).</a:t>
            </a: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Si era del propio clan se lo expulsaba y quedaba sin </a:t>
            </a:r>
          </a:p>
          <a:p>
            <a:pP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a:t>
            </a:r>
            <a:r>
              <a:rPr lang="es-ES" sz="2400" b="1" kern="0" dirty="0" smtClean="0">
                <a:solidFill>
                  <a:schemeClr val="bg1"/>
                </a:solidFill>
                <a:latin typeface="Times New Roman" pitchFamily="18"/>
                <a:cs typeface="Times New Roman" pitchFamily="18"/>
              </a:rPr>
              <a:t>  protección </a:t>
            </a:r>
            <a:r>
              <a:rPr lang="es-ES" sz="2400" b="1" kern="0" dirty="0">
                <a:solidFill>
                  <a:schemeClr val="bg1"/>
                </a:solidFill>
                <a:latin typeface="Times New Roman" pitchFamily="18"/>
                <a:cs typeface="Times New Roman" pitchFamily="18"/>
              </a:rPr>
              <a:t>a merced de los integrantes del otro clan. </a:t>
            </a:r>
            <a:endParaRPr lang="es-ES" sz="2400" b="1" kern="0" dirty="0" smtClean="0">
              <a:solidFill>
                <a:schemeClr val="bg1"/>
              </a:solidFill>
              <a:latin typeface="Times New Roman" pitchFamily="18"/>
              <a:cs typeface="Times New Roman" pitchFamily="18"/>
            </a:endParaRP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Ley del Talión (ojo por ojo, diente por diente</a:t>
            </a:r>
            <a:r>
              <a:rPr lang="es-ES" sz="2400" b="1" kern="0" dirty="0" smtClean="0">
                <a:solidFill>
                  <a:schemeClr val="bg1"/>
                </a:solidFill>
                <a:latin typeface="Times New Roman" pitchFamily="18"/>
                <a:cs typeface="Times New Roman" pitchFamily="18"/>
              </a:rPr>
              <a:t>).</a:t>
            </a: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fontAlgn="auto">
              <a:spcBef>
                <a:spcPts val="0"/>
              </a:spcBef>
              <a:spcAft>
                <a:spcPts val="0"/>
              </a:spcAft>
              <a:buFont typeface="Wingdings" pitchFamily="2" charset="2"/>
              <a:buChar char="ü"/>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Composición (pago de dinero al principio voluntario y </a:t>
            </a:r>
          </a:p>
          <a:p>
            <a:pP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a:t>
            </a:r>
            <a:r>
              <a:rPr lang="es-ES" sz="2400" b="1" kern="0" dirty="0" smtClean="0">
                <a:solidFill>
                  <a:schemeClr val="bg1"/>
                </a:solidFill>
                <a:latin typeface="Times New Roman" pitchFamily="18"/>
                <a:cs typeface="Times New Roman" pitchFamily="18"/>
              </a:rPr>
              <a:t>   </a:t>
            </a:r>
            <a:r>
              <a:rPr lang="es-ES" sz="2400" b="1" kern="0" dirty="0">
                <a:solidFill>
                  <a:schemeClr val="bg1"/>
                </a:solidFill>
                <a:latin typeface="Times New Roman" pitchFamily="18"/>
                <a:cs typeface="Times New Roman" pitchFamily="18"/>
              </a:rPr>
              <a:t>luego obligatorio)</a:t>
            </a:r>
          </a:p>
        </p:txBody>
      </p:sp>
      <p:sp>
        <p:nvSpPr>
          <p:cNvPr id="9" name="5 CuadroTexto"/>
          <p:cNvSpPr txBox="1">
            <a:spLocks noChangeArrowheads="1"/>
          </p:cNvSpPr>
          <p:nvPr/>
        </p:nvSpPr>
        <p:spPr bwMode="auto">
          <a:xfrm>
            <a:off x="457200" y="6096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SANCIONES ANTE UN HECHO REPROBADO</a:t>
            </a:r>
          </a:p>
        </p:txBody>
      </p:sp>
    </p:spTree>
  </p:cSld>
  <p:clrMapOvr>
    <a:masterClrMapping/>
  </p:clrMapOvr>
  <p:transition>
    <p:fade thruBlk="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43188"/>
            <a:ext cx="8229600" cy="954087"/>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DEBER DE LEALTAD Y DILIGENCIA</a:t>
            </a:r>
          </a:p>
          <a:p>
            <a:pPr algn="ctr" fontAlgn="auto">
              <a:spcBef>
                <a:spcPts val="0"/>
              </a:spcBef>
              <a:spcAft>
                <a:spcPts val="0"/>
              </a:spcAft>
              <a:defRPr/>
            </a:pPr>
            <a:r>
              <a:rPr lang="es-AR" sz="2800" b="1" dirty="0">
                <a:latin typeface="Times New Roman" pitchFamily="18" charset="0"/>
                <a:cs typeface="Times New Roman" pitchFamily="18" charset="0"/>
              </a:rPr>
              <a:t>INTERÉS CONTRARIO</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973137"/>
            <a:ext cx="8229600" cy="4894263"/>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r>
              <a:rPr lang="es-ES" altLang="es-ES" sz="2400" b="1">
                <a:latin typeface="Times New Roman" pitchFamily="18" charset="0"/>
              </a:rPr>
              <a:t>Los administradores de las personas jurídicas deben obrar con lealtad y diligencia. No pueden perseguir ni favorecer intereses contrarios a los de la persona jurídica. </a:t>
            </a:r>
          </a:p>
          <a:p>
            <a:pPr algn="ctr"/>
            <a:endParaRPr lang="es-ES" altLang="es-ES" sz="2400" b="1">
              <a:latin typeface="Times New Roman" pitchFamily="18" charset="0"/>
            </a:endParaRPr>
          </a:p>
          <a:p>
            <a:pPr algn="ctr"/>
            <a:r>
              <a:rPr lang="es-ES" altLang="es-ES" sz="2400" b="1">
                <a:latin typeface="Times New Roman" pitchFamily="18" charset="0"/>
              </a:rPr>
              <a:t>Si en determinada operación los tuvieran por sí o por interpósita persona, deben hacerlo saber a los demás miembros del órgano de administración o en su caso al órgano de gobierno y abstenerse de cualquier intervención relacionada con dicha operación. </a:t>
            </a:r>
          </a:p>
          <a:p>
            <a:pPr algn="ctr"/>
            <a:endParaRPr lang="es-ES" altLang="es-ES" sz="2400" b="1">
              <a:latin typeface="Times New Roman" pitchFamily="18" charset="0"/>
            </a:endParaRPr>
          </a:p>
          <a:p>
            <a:pPr algn="ctr"/>
            <a:r>
              <a:rPr lang="es-ES" altLang="es-ES" sz="2400" b="1">
                <a:latin typeface="Times New Roman" pitchFamily="18" charset="0"/>
              </a:rPr>
              <a:t>Les corresponde implementar sistemas y medios preventivos que reduzcan el riesgo de conflictos de intereses en sus relaciones con la persona jurídica.</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533400" y="1189038"/>
            <a:ext cx="8153400" cy="954087"/>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RESPONSABILIDAD DE LOS ADMINISTRADORES</a:t>
            </a:r>
          </a:p>
        </p:txBody>
      </p:sp>
      <p:sp>
        <p:nvSpPr>
          <p:cNvPr id="7" name="Rectangle 1"/>
          <p:cNvSpPr>
            <a:spLocks noChangeArrowheads="1"/>
          </p:cNvSpPr>
          <p:nvPr/>
        </p:nvSpPr>
        <p:spPr bwMode="auto">
          <a:xfrm>
            <a:off x="457200" y="3300413"/>
            <a:ext cx="8229600" cy="162877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r>
              <a:rPr lang="es-ES" altLang="es-ES" sz="2400" b="1" dirty="0">
                <a:latin typeface="Times New Roman" pitchFamily="18" charset="0"/>
              </a:rPr>
              <a:t>Los administradores responden en forma ilimitada y solidaria frente a la persona jurídica, sus miembros y terceros, por los daños causados por su culpa en el ejercicio o con ocasión de sus funciones, por acción u omisión.</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9906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RÉGIMEN DE CAPACIDAD</a:t>
            </a:r>
          </a:p>
        </p:txBody>
      </p:sp>
      <p:sp>
        <p:nvSpPr>
          <p:cNvPr id="7" name="Rectangle 1"/>
          <p:cNvSpPr>
            <a:spLocks noChangeArrowheads="1"/>
          </p:cNvSpPr>
          <p:nvPr/>
        </p:nvSpPr>
        <p:spPr bwMode="auto">
          <a:xfrm>
            <a:off x="457200" y="2305041"/>
            <a:ext cx="8229600" cy="3416320"/>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latin typeface="Times New Roman" pitchFamily="18" charset="0"/>
              </a:rPr>
              <a:t>La capacidad de derecho de las personas jurídicas se refiere a actos que no estén prohibidos por las leyes y dentro de los límites fijados por los estatutos al momento de su creación o por modificaciones posteriores.</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latin typeface="Times New Roman" pitchFamily="18" charset="0"/>
              </a:rPr>
              <a:t>No tienen capacidad de ejercicio dado que actúan por medio de sus representantes, dentro del marco legal fijado en el estatuto al momento de su creación o por modificaciones posteriores.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161163"/>
            <a:ext cx="8229600" cy="1877437"/>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676400"/>
            <a:ext cx="8229600" cy="2677656"/>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¿Cuáles son las fuentes del derecho?</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caracteres de la ley?</a:t>
            </a:r>
          </a:p>
          <a:p>
            <a:pPr algn="ctr" fontAlgn="auto">
              <a:spcBef>
                <a:spcPts val="0"/>
              </a:spcBef>
              <a:spcAft>
                <a:spcPts val="0"/>
              </a:spcAft>
              <a:defRPr/>
            </a:pPr>
            <a:r>
              <a:rPr lang="es-AR" sz="2400" b="1" dirty="0" smtClean="0">
                <a:latin typeface="Times New Roman" pitchFamily="18" charset="0"/>
                <a:cs typeface="Times New Roman" pitchFamily="18" charset="0"/>
              </a:rPr>
              <a:t>¿Cuándo se aplica como fuente del derecho la costumbre?</a:t>
            </a:r>
          </a:p>
          <a:p>
            <a:pPr algn="ctr" fontAlgn="auto">
              <a:spcBef>
                <a:spcPts val="0"/>
              </a:spcBef>
              <a:spcAft>
                <a:spcPts val="0"/>
              </a:spcAft>
              <a:defRPr/>
            </a:pPr>
            <a:r>
              <a:rPr lang="es-AR" sz="2400" b="1" dirty="0" smtClean="0">
                <a:latin typeface="Times New Roman" pitchFamily="18" charset="0"/>
                <a:cs typeface="Times New Roman" pitchFamily="18" charset="0"/>
              </a:rPr>
              <a:t>¿Desde cuándo son exigibles las leyes?</a:t>
            </a:r>
          </a:p>
          <a:p>
            <a:pPr algn="ctr" fontAlgn="auto">
              <a:spcBef>
                <a:spcPts val="0"/>
              </a:spcBef>
              <a:spcAft>
                <a:spcPts val="0"/>
              </a:spcAft>
              <a:defRPr/>
            </a:pPr>
            <a:r>
              <a:rPr lang="es-AR" sz="2400" b="1" dirty="0" smtClean="0">
                <a:latin typeface="Times New Roman" pitchFamily="18" charset="0"/>
                <a:cs typeface="Times New Roman" pitchFamily="18" charset="0"/>
              </a:rPr>
              <a:t>¿Cuál es el concepto de jurisprudencia?</a:t>
            </a:r>
          </a:p>
          <a:p>
            <a:pPr algn="ctr" fontAlgn="auto">
              <a:spcBef>
                <a:spcPts val="0"/>
              </a:spcBef>
              <a:spcAft>
                <a:spcPts val="0"/>
              </a:spcAft>
              <a:defRPr/>
            </a:pPr>
            <a:r>
              <a:rPr lang="es-AR" sz="2400" b="1" dirty="0" smtClean="0">
                <a:latin typeface="Times New Roman" pitchFamily="18" charset="0"/>
                <a:cs typeface="Times New Roman" pitchFamily="18" charset="0"/>
              </a:rPr>
              <a:t>¿Cuál es el concepto de doctrina?</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la persona?</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295400"/>
            <a:ext cx="8229600" cy="4154984"/>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¿Cómo se denomina actualmente a la persona física?</a:t>
            </a:r>
          </a:p>
          <a:p>
            <a:pPr algn="ctr" fontAlgn="auto">
              <a:spcBef>
                <a:spcPts val="0"/>
              </a:spcBef>
              <a:spcAft>
                <a:spcPts val="0"/>
              </a:spcAft>
              <a:defRPr/>
            </a:pPr>
            <a:r>
              <a:rPr lang="es-AR" sz="2400" b="1" dirty="0" smtClean="0">
                <a:latin typeface="Times New Roman" pitchFamily="18" charset="0"/>
                <a:cs typeface="Times New Roman" pitchFamily="18" charset="0"/>
              </a:rPr>
              <a:t>¿Qué otra clase de persona contempla el Código Civil y Comercial?</a:t>
            </a:r>
          </a:p>
          <a:p>
            <a:pPr algn="ctr" fontAlgn="auto">
              <a:spcBef>
                <a:spcPts val="0"/>
              </a:spcBef>
              <a:spcAft>
                <a:spcPts val="0"/>
              </a:spcAft>
              <a:defRPr/>
            </a:pPr>
            <a:r>
              <a:rPr lang="es-AR" sz="2400" b="1" dirty="0" smtClean="0">
                <a:latin typeface="Times New Roman" pitchFamily="18" charset="0"/>
                <a:cs typeface="Times New Roman" pitchFamily="18" charset="0"/>
              </a:rPr>
              <a:t>¿Cuándo comienza su existencia la persona humana?</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atributos de la persona humana? Enumérelos e indique el </a:t>
            </a:r>
          </a:p>
          <a:p>
            <a:pPr algn="ctr" fontAlgn="auto">
              <a:spcBef>
                <a:spcPts val="0"/>
              </a:spcBef>
              <a:spcAft>
                <a:spcPts val="0"/>
              </a:spcAft>
              <a:defRPr/>
            </a:pPr>
            <a:r>
              <a:rPr lang="es-AR" sz="2400" b="1" dirty="0" smtClean="0">
                <a:latin typeface="Times New Roman" pitchFamily="18" charset="0"/>
                <a:cs typeface="Times New Roman" pitchFamily="18" charset="0"/>
              </a:rPr>
              <a:t>   alcance como definición de cada uno.</a:t>
            </a:r>
          </a:p>
          <a:p>
            <a:pPr algn="ctr" fontAlgn="auto">
              <a:spcBef>
                <a:spcPts val="0"/>
              </a:spcBef>
              <a:spcAft>
                <a:spcPts val="0"/>
              </a:spcAft>
              <a:defRPr/>
            </a:pPr>
            <a:r>
              <a:rPr lang="es-AR" sz="2400" b="1" dirty="0" smtClean="0">
                <a:latin typeface="Times New Roman" pitchFamily="18" charset="0"/>
                <a:cs typeface="Times New Roman" pitchFamily="18" charset="0"/>
              </a:rPr>
              <a:t>¿Cuándo termina su existencia la persona humana?</a:t>
            </a:r>
          </a:p>
          <a:p>
            <a:pPr algn="ctr" fontAlgn="auto">
              <a:spcBef>
                <a:spcPts val="0"/>
              </a:spcBef>
              <a:spcAft>
                <a:spcPts val="0"/>
              </a:spcAft>
              <a:defRPr/>
            </a:pPr>
            <a:r>
              <a:rPr lang="es-AR" sz="2400" b="1" dirty="0" smtClean="0">
                <a:latin typeface="Times New Roman" pitchFamily="18" charset="0"/>
                <a:cs typeface="Times New Roman" pitchFamily="18" charset="0"/>
              </a:rPr>
              <a:t>¿Cuál es el significado de </a:t>
            </a:r>
            <a:r>
              <a:rPr lang="es-AR" sz="2400" b="1" dirty="0" err="1" smtClean="0">
                <a:latin typeface="Times New Roman" pitchFamily="18" charset="0"/>
                <a:cs typeface="Times New Roman" pitchFamily="18" charset="0"/>
              </a:rPr>
              <a:t>conmoriencia</a:t>
            </a:r>
            <a:r>
              <a:rPr lang="es-AR" sz="2400" b="1" dirty="0" smtClean="0">
                <a:latin typeface="Times New Roman" pitchFamily="18" charset="0"/>
                <a:cs typeface="Times New Roman" pitchFamily="18" charset="0"/>
              </a:rPr>
              <a:t>?</a:t>
            </a:r>
          </a:p>
          <a:p>
            <a:pPr algn="ctr" fontAlgn="auto">
              <a:spcBef>
                <a:spcPts val="0"/>
              </a:spcBef>
              <a:spcAft>
                <a:spcPts val="0"/>
              </a:spcAft>
              <a:defRPr/>
            </a:pPr>
            <a:r>
              <a:rPr lang="es-AR" sz="2400" b="1" dirty="0" smtClean="0">
                <a:latin typeface="Times New Roman" pitchFamily="18" charset="0"/>
                <a:cs typeface="Times New Roman" pitchFamily="18" charset="0"/>
              </a:rPr>
              <a:t>¿Qué situaciones se contemplan respecto a la muerte presunta</a:t>
            </a:r>
            <a:r>
              <a:rPr lang="es-AR" sz="2000" b="1" dirty="0" smtClean="0">
                <a:latin typeface="Times New Roman" pitchFamily="18" charset="0"/>
                <a:cs typeface="Times New Roman" pitchFamily="18" charset="0"/>
              </a:rPr>
              <a:t>?</a:t>
            </a:r>
            <a:endParaRPr lang="es-A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371600"/>
            <a:ext cx="8229600" cy="3785652"/>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¿Cuál es el régimen de capacidad de las personas humanas?</a:t>
            </a:r>
          </a:p>
          <a:p>
            <a:pPr algn="ctr" fontAlgn="auto">
              <a:spcBef>
                <a:spcPts val="0"/>
              </a:spcBef>
              <a:spcAft>
                <a:spcPts val="0"/>
              </a:spcAft>
              <a:defRPr/>
            </a:pPr>
            <a:r>
              <a:rPr lang="es-AR" sz="2400" b="1" dirty="0" smtClean="0">
                <a:latin typeface="Times New Roman" pitchFamily="18" charset="0"/>
                <a:cs typeface="Times New Roman" pitchFamily="18" charset="0"/>
              </a:rPr>
              <a:t>¿Qué se entiende por menor de edad y adolescente en el Código Civil y Comercial?</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atributos y derechos de la personalidad?</a:t>
            </a:r>
          </a:p>
          <a:p>
            <a:pPr algn="ctr" fontAlgn="auto">
              <a:spcBef>
                <a:spcPts val="0"/>
              </a:spcBef>
              <a:spcAft>
                <a:spcPts val="0"/>
              </a:spcAft>
              <a:defRPr/>
            </a:pPr>
            <a:r>
              <a:rPr lang="es-AR" sz="2400" b="1" dirty="0" smtClean="0">
                <a:latin typeface="Times New Roman" pitchFamily="18" charset="0"/>
                <a:cs typeface="Times New Roman" pitchFamily="18" charset="0"/>
              </a:rPr>
              <a:t>¿Cuál es el concepto de persona jurídica?</a:t>
            </a:r>
          </a:p>
          <a:p>
            <a:pPr algn="ctr" fontAlgn="auto">
              <a:spcBef>
                <a:spcPts val="0"/>
              </a:spcBef>
              <a:spcAft>
                <a:spcPts val="0"/>
              </a:spcAft>
              <a:defRPr/>
            </a:pPr>
            <a:r>
              <a:rPr lang="es-AR" sz="2400" b="1" dirty="0" smtClean="0">
                <a:latin typeface="Times New Roman" pitchFamily="18" charset="0"/>
                <a:cs typeface="Times New Roman" pitchFamily="18" charset="0"/>
              </a:rPr>
              <a:t>¿Cuándo comienzan y finalizan su existencia las personas jurídicas?  </a:t>
            </a:r>
          </a:p>
          <a:p>
            <a:pPr algn="ctr" fontAlgn="auto">
              <a:spcBef>
                <a:spcPts val="0"/>
              </a:spcBef>
              <a:spcAft>
                <a:spcPts val="0"/>
              </a:spcAft>
              <a:defRPr/>
            </a:pPr>
            <a:r>
              <a:rPr lang="es-AR" sz="2400" b="1" dirty="0" smtClean="0">
                <a:latin typeface="Times New Roman" pitchFamily="18" charset="0"/>
                <a:cs typeface="Times New Roman" pitchFamily="18" charset="0"/>
              </a:rPr>
              <a:t>¿Cuál es su régimen de capacidad?</a:t>
            </a:r>
          </a:p>
          <a:p>
            <a:pPr algn="ctr" fontAlgn="auto">
              <a:spcBef>
                <a:spcPts val="0"/>
              </a:spcBef>
              <a:spcAft>
                <a:spcPts val="0"/>
              </a:spcAft>
              <a:defRPr/>
            </a:pPr>
            <a:r>
              <a:rPr lang="es-AR" sz="2400" b="1" dirty="0" smtClean="0">
                <a:latin typeface="Times New Roman" pitchFamily="18" charset="0"/>
                <a:cs typeface="Times New Roman" pitchFamily="18" charset="0"/>
              </a:rPr>
              <a:t>¿A qué se refiere el deber de lealtad y diligencia? </a:t>
            </a:r>
          </a:p>
          <a:p>
            <a:pPr algn="ctr" fontAlgn="auto">
              <a:spcBef>
                <a:spcPts val="0"/>
              </a:spcBef>
              <a:spcAft>
                <a:spcPts val="0"/>
              </a:spcAft>
              <a:defRPr/>
            </a:pPr>
            <a:r>
              <a:rPr lang="es-AR" sz="2400" b="1" dirty="0" smtClean="0">
                <a:latin typeface="Times New Roman" pitchFamily="18" charset="0"/>
                <a:cs typeface="Times New Roman" pitchFamily="18" charset="0"/>
              </a:rPr>
              <a:t>¿Cómo es la responsabilidad de los administradores?</a:t>
            </a:r>
            <a:endParaRPr lang="es-A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57200" y="2209800"/>
            <a:ext cx="8229600" cy="1470025"/>
          </a:xfrm>
          <a:solidFill>
            <a:schemeClr val="tx1"/>
          </a:solidFill>
        </p:spPr>
        <p:txBody>
          <a:bodyPr>
            <a:normAutofit/>
          </a:bodyPr>
          <a:lstStyle/>
          <a:p>
            <a:pPr algn="ctr"/>
            <a:r>
              <a:rPr lang="es-AR" sz="3600" b="1" dirty="0" smtClean="0">
                <a:solidFill>
                  <a:schemeClr val="bg1"/>
                </a:solidFill>
                <a:latin typeface="Times New Roman" pitchFamily="18" charset="0"/>
                <a:cs typeface="Times New Roman" pitchFamily="18" charset="0"/>
              </a:rPr>
              <a:t>INTRODUCCIÓN AL DERECHO</a:t>
            </a:r>
            <a:br>
              <a:rPr lang="es-AR" sz="3600" b="1" dirty="0" smtClean="0">
                <a:solidFill>
                  <a:schemeClr val="bg1"/>
                </a:solidFill>
                <a:latin typeface="Times New Roman" pitchFamily="18" charset="0"/>
                <a:cs typeface="Times New Roman" pitchFamily="18" charset="0"/>
              </a:rPr>
            </a:br>
            <a:r>
              <a:rPr lang="es-AR" sz="3600" b="1" dirty="0" smtClean="0">
                <a:solidFill>
                  <a:schemeClr val="bg1"/>
                </a:solidFill>
                <a:latin typeface="Times New Roman" pitchFamily="18" charset="0"/>
                <a:cs typeface="Times New Roman" pitchFamily="18" charset="0"/>
              </a:rPr>
              <a:t>TERCERA PARTE</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a:t>
            </a:r>
            <a:endParaRPr lang="en-US" dirty="0"/>
          </a:p>
        </p:txBody>
      </p:sp>
      <p:sp>
        <p:nvSpPr>
          <p:cNvPr id="7" name="1 Título"/>
          <p:cNvSpPr>
            <a:spLocks noGrp="1"/>
          </p:cNvSpPr>
          <p:nvPr>
            <p:ph type="ctrTitle"/>
          </p:nvPr>
        </p:nvSpPr>
        <p:spPr>
          <a:xfrm>
            <a:off x="457200" y="838200"/>
            <a:ext cx="8229600" cy="685800"/>
          </a:xfrm>
          <a:solidFill>
            <a:schemeClr val="tx1"/>
          </a:solidFill>
        </p:spPr>
        <p:txBody>
          <a:bodyPr>
            <a:normAutofit/>
          </a:bodyPr>
          <a:lstStyle/>
          <a:p>
            <a:pPr algn="ctr"/>
            <a:r>
              <a:rPr lang="es-AR" sz="2800" b="1" dirty="0" smtClean="0">
                <a:solidFill>
                  <a:schemeClr val="bg1"/>
                </a:solidFill>
                <a:latin typeface="Times New Roman" pitchFamily="18" charset="0"/>
                <a:cs typeface="Times New Roman" pitchFamily="18" charset="0"/>
              </a:rPr>
              <a:t>TEMARIO</a:t>
            </a:r>
            <a:endParaRPr lang="en-US" sz="2800" b="1" dirty="0">
              <a:solidFill>
                <a:schemeClr val="bg1"/>
              </a:solidFill>
              <a:latin typeface="Times New Roman" pitchFamily="18" charset="0"/>
              <a:cs typeface="Times New Roman" pitchFamily="18" charset="0"/>
            </a:endParaRPr>
          </a:p>
        </p:txBody>
      </p:sp>
      <p:sp>
        <p:nvSpPr>
          <p:cNvPr id="8" name="7 CuadroTexto"/>
          <p:cNvSpPr txBox="1"/>
          <p:nvPr/>
        </p:nvSpPr>
        <p:spPr>
          <a:xfrm>
            <a:off x="457200" y="2316301"/>
            <a:ext cx="8229600" cy="3170099"/>
          </a:xfrm>
          <a:prstGeom prst="rect">
            <a:avLst/>
          </a:prstGeom>
          <a:solidFill>
            <a:schemeClr val="tx1"/>
          </a:solidFill>
          <a:ln>
            <a:solidFill>
              <a:schemeClr val="tx1"/>
            </a:solidFill>
          </a:ln>
        </p:spPr>
        <p:txBody>
          <a:bodyPr wrap="square">
            <a:spAutoFit/>
          </a:bodyPr>
          <a:lstStyle/>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Objeto del derecho.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BIENES: Definición y clasificación. Bienes fuera del comercio. Bienes pertenecientes al dominio público. Bienes del dominio privado del Estado. Bienes de particulares. Diferencia entre bienes y cosas. </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COSAS: Definición y clasificación.</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FRUTOS Y PRODUCTOS.</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HECHO Y HECHO JURÍDICO.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ACTO JURÍDICO: Definición  y clasificación. Manifestación de la voluntad. Elementos de los actos jurídicos. Vicios de los actos jurídicos. Vicios del consentimiento. Error. Violencia. Dolo. Clases de dolo.</a:t>
            </a:r>
            <a:endParaRPr lang="es-AR"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las-leyes-del-codigo-de-hammurabi-1024x576.jpg"/>
          <p:cNvPicPr>
            <a:picLocks noChangeAspect="1"/>
          </p:cNvPicPr>
          <p:nvPr/>
        </p:nvPicPr>
        <p:blipFill>
          <a:blip r:embed="rId2" cstate="print"/>
          <a:stretch>
            <a:fillRect/>
          </a:stretch>
        </p:blipFill>
        <p:spPr>
          <a:xfrm>
            <a:off x="0" y="2514600"/>
            <a:ext cx="9144000" cy="4343400"/>
          </a:xfrm>
          <a:prstGeom prst="rect">
            <a:avLst/>
          </a:prstGeom>
        </p:spPr>
      </p:pic>
      <p:sp>
        <p:nvSpPr>
          <p:cNvPr id="4" name="3 Marcador de número de diapositiva"/>
          <p:cNvSpPr>
            <a:spLocks noGrp="1"/>
          </p:cNvSpPr>
          <p:nvPr>
            <p:ph type="sldNum" sz="quarter" idx="4294967295"/>
          </p:nvPr>
        </p:nvSpPr>
        <p:spPr>
          <a:xfrm>
            <a:off x="8613648" y="6305550"/>
            <a:ext cx="457200" cy="476250"/>
          </a:xfrm>
        </p:spPr>
        <p:txBody>
          <a:bodyPr/>
          <a:lstStyle/>
          <a:p>
            <a:fld id="{11392368-AD34-4F92-B954-D96B0A6AFEFB}" type="slidenum">
              <a:rPr lang="en-US" smtClean="0"/>
              <a:pPr/>
              <a:t>17</a:t>
            </a:fld>
            <a:endParaRPr lang="en-US"/>
          </a:p>
        </p:txBody>
      </p:sp>
      <p:sp>
        <p:nvSpPr>
          <p:cNvPr id="7" name="6 Rectángulo"/>
          <p:cNvSpPr>
            <a:spLocks noChangeArrowheads="1"/>
          </p:cNvSpPr>
          <p:nvPr/>
        </p:nvSpPr>
        <p:spPr bwMode="auto">
          <a:xfrm>
            <a:off x="457200" y="2743200"/>
            <a:ext cx="8153400" cy="46166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AÑO 1760 AC POR EL ENTONCES REY DE BABILONIA</a:t>
            </a:r>
          </a:p>
        </p:txBody>
      </p:sp>
      <p:pic>
        <p:nvPicPr>
          <p:cNvPr id="11" name="10 Imagen" descr="descarga (2)sss.jpg"/>
          <p:cNvPicPr>
            <a:picLocks noChangeAspect="1"/>
          </p:cNvPicPr>
          <p:nvPr/>
        </p:nvPicPr>
        <p:blipFill>
          <a:blip r:embed="rId3" cstate="print"/>
          <a:stretch>
            <a:fillRect/>
          </a:stretch>
        </p:blipFill>
        <p:spPr>
          <a:xfrm>
            <a:off x="0" y="27333"/>
            <a:ext cx="1676400" cy="2487267"/>
          </a:xfrm>
          <a:prstGeom prst="rect">
            <a:avLst/>
          </a:prstGeom>
        </p:spPr>
      </p:pic>
      <p:sp>
        <p:nvSpPr>
          <p:cNvPr id="8" name="7 Rectángulo"/>
          <p:cNvSpPr>
            <a:spLocks noChangeArrowheads="1"/>
          </p:cNvSpPr>
          <p:nvPr/>
        </p:nvSpPr>
        <p:spPr bwMode="auto">
          <a:xfrm>
            <a:off x="457200" y="4027488"/>
            <a:ext cx="8229600" cy="138430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Disposiciones escritas en piedra y publicadas en distintos lugares de la ciudad para conocimiento de sus habitantes.</a:t>
            </a:r>
          </a:p>
        </p:txBody>
      </p:sp>
      <p:sp>
        <p:nvSpPr>
          <p:cNvPr id="6" name="5 CuadroTexto"/>
          <p:cNvSpPr txBox="1"/>
          <p:nvPr/>
        </p:nvSpPr>
        <p:spPr>
          <a:xfrm>
            <a:off x="1828800" y="838200"/>
            <a:ext cx="68580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CÓDIGO DE HAMMURABI</a:t>
            </a:r>
          </a:p>
        </p:txBody>
      </p:sp>
    </p:spTree>
  </p:cSld>
  <p:clrMapOvr>
    <a:masterClrMapping/>
  </p:clrMapOvr>
  <p:transition>
    <p:fade thruBlk="1"/>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3 Rectángulo"/>
          <p:cNvSpPr>
            <a:spLocks noChangeArrowheads="1"/>
          </p:cNvSpPr>
          <p:nvPr/>
        </p:nvSpPr>
        <p:spPr bwMode="auto">
          <a:xfrm>
            <a:off x="457200" y="2057400"/>
            <a:ext cx="8229600" cy="3785652"/>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dirty="0">
                <a:solidFill>
                  <a:schemeClr val="bg1"/>
                </a:solidFill>
                <a:latin typeface="Times New Roman" pitchFamily="18" charset="0"/>
              </a:rPr>
              <a:t>Se define al objeto de derecho como todo aquello que es susceptible de constituir materia de relación o protección jurídica.</a:t>
            </a:r>
          </a:p>
          <a:p>
            <a:pPr algn="ctr"/>
            <a:endParaRPr lang="es-ES" altLang="es-ES" sz="2400" b="1" dirty="0">
              <a:solidFill>
                <a:schemeClr val="bg1"/>
              </a:solidFill>
              <a:latin typeface="Times New Roman" pitchFamily="18" charset="0"/>
            </a:endParaRPr>
          </a:p>
          <a:p>
            <a:pPr algn="ctr"/>
            <a:r>
              <a:rPr lang="es-ES" altLang="es-ES" sz="2400" b="1" dirty="0" smtClean="0">
                <a:solidFill>
                  <a:schemeClr val="bg1"/>
                </a:solidFill>
                <a:latin typeface="Times New Roman" pitchFamily="18" charset="0"/>
              </a:rPr>
              <a:t>Son objetos </a:t>
            </a:r>
            <a:r>
              <a:rPr lang="es-ES" altLang="es-ES" sz="2400" b="1" dirty="0">
                <a:solidFill>
                  <a:schemeClr val="bg1"/>
                </a:solidFill>
                <a:latin typeface="Times New Roman" pitchFamily="18" charset="0"/>
              </a:rPr>
              <a:t>del derecho:</a:t>
            </a:r>
          </a:p>
          <a:p>
            <a:pPr algn="ctr"/>
            <a:endParaRPr lang="es-ES" altLang="es-ES" sz="2400" b="1" dirty="0">
              <a:solidFill>
                <a:schemeClr val="bg1"/>
              </a:solidFill>
              <a:latin typeface="Times New Roman" pitchFamily="18" charset="0"/>
            </a:endParaRPr>
          </a:p>
          <a:p>
            <a:pPr>
              <a:buSzPct val="100000"/>
              <a:buFont typeface="Wingdings" pitchFamily="2" charset="2"/>
              <a:buChar char="§"/>
            </a:pPr>
            <a:r>
              <a:rPr lang="es-ES" altLang="es-ES" sz="2400" b="1" dirty="0">
                <a:solidFill>
                  <a:schemeClr val="bg1"/>
                </a:solidFill>
                <a:latin typeface="Times New Roman" pitchFamily="18" charset="0"/>
              </a:rPr>
              <a:t> los bienes; </a:t>
            </a:r>
          </a:p>
          <a:p>
            <a:pPr>
              <a:buSzPct val="100000"/>
              <a:buFont typeface="Wingdings" pitchFamily="2" charset="2"/>
              <a:buChar char="§"/>
            </a:pPr>
            <a:r>
              <a:rPr lang="es-ES" altLang="es-ES" sz="2400" b="1" dirty="0">
                <a:solidFill>
                  <a:schemeClr val="bg1"/>
                </a:solidFill>
                <a:latin typeface="Times New Roman" pitchFamily="18" charset="0"/>
              </a:rPr>
              <a:t> los hechos y actos jurídicos; </a:t>
            </a:r>
          </a:p>
          <a:p>
            <a:pPr>
              <a:buSzPct val="100000"/>
              <a:buFont typeface="Wingdings" pitchFamily="2" charset="2"/>
              <a:buChar char="§"/>
            </a:pPr>
            <a:r>
              <a:rPr lang="es-ES" altLang="es-ES" sz="2400" b="1" dirty="0">
                <a:solidFill>
                  <a:schemeClr val="bg1"/>
                </a:solidFill>
                <a:latin typeface="Times New Roman" pitchFamily="18" charset="0"/>
              </a:rPr>
              <a:t> los valores adscritos a la personalidad humana: (la </a:t>
            </a:r>
          </a:p>
          <a:p>
            <a:pPr>
              <a:buSzPct val="100000"/>
              <a:buFont typeface="Wingdings" pitchFamily="2" charset="2"/>
              <a:buNone/>
            </a:pPr>
            <a:r>
              <a:rPr lang="es-ES" altLang="es-ES" sz="2400" b="1" dirty="0">
                <a:solidFill>
                  <a:schemeClr val="bg1"/>
                </a:solidFill>
                <a:latin typeface="Times New Roman" pitchFamily="18" charset="0"/>
              </a:rPr>
              <a:t>   libertad, el honor, la buena fama, etc.) </a:t>
            </a:r>
          </a:p>
        </p:txBody>
      </p:sp>
      <p:sp>
        <p:nvSpPr>
          <p:cNvPr id="8" name="1 Título"/>
          <p:cNvSpPr>
            <a:spLocks noGrp="1"/>
          </p:cNvSpPr>
          <p:nvPr>
            <p:ph type="ctrTitle"/>
          </p:nvPr>
        </p:nvSpPr>
        <p:spPr>
          <a:xfrm>
            <a:off x="457200" y="838200"/>
            <a:ext cx="8229600" cy="685800"/>
          </a:xfrm>
          <a:solidFill>
            <a:schemeClr val="tx1"/>
          </a:solidFill>
        </p:spPr>
        <p:txBody>
          <a:bodyPr>
            <a:normAutofit/>
          </a:bodyPr>
          <a:lstStyle/>
          <a:p>
            <a:pPr algn="ctr"/>
            <a:r>
              <a:rPr lang="es-AR" sz="2800" b="1" dirty="0" smtClean="0">
                <a:solidFill>
                  <a:schemeClr val="bg1"/>
                </a:solidFill>
                <a:latin typeface="Times New Roman" pitchFamily="18" charset="0"/>
                <a:cs typeface="Times New Roman" pitchFamily="18" charset="0"/>
              </a:rPr>
              <a:t>OBJETO DEL DERECHO</a:t>
            </a:r>
            <a:endParaRPr lang="en-U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a:spLocks noGrp="1"/>
          </p:cNvSpPr>
          <p:nvPr>
            <p:ph type="ctrTitle"/>
          </p:nvPr>
        </p:nvSpPr>
        <p:spPr>
          <a:xfrm>
            <a:off x="457200" y="685800"/>
            <a:ext cx="8229600" cy="533400"/>
          </a:xfrm>
          <a:solidFill>
            <a:schemeClr val="tx1"/>
          </a:solidFill>
        </p:spPr>
        <p:txBody>
          <a:bodyPr>
            <a:normAutofit/>
          </a:bodyPr>
          <a:lstStyle/>
          <a:p>
            <a:pPr algn="ctr"/>
            <a:r>
              <a:rPr lang="es-AR" sz="2800" b="1" dirty="0" smtClean="0">
                <a:solidFill>
                  <a:schemeClr val="bg1"/>
                </a:solidFill>
                <a:latin typeface="Times New Roman" pitchFamily="18" charset="0"/>
                <a:cs typeface="Times New Roman" pitchFamily="18" charset="0"/>
              </a:rPr>
              <a:t>BIENES</a:t>
            </a:r>
            <a:endParaRPr lang="en-US" sz="2800" b="1" dirty="0">
              <a:solidFill>
                <a:schemeClr val="bg1"/>
              </a:solidFill>
              <a:latin typeface="Times New Roman" pitchFamily="18" charset="0"/>
              <a:cs typeface="Times New Roman" pitchFamily="18" charset="0"/>
            </a:endParaRPr>
          </a:p>
        </p:txBody>
      </p:sp>
      <p:sp>
        <p:nvSpPr>
          <p:cNvPr id="4" name="3 CuadroTexto"/>
          <p:cNvSpPr txBox="1"/>
          <p:nvPr/>
        </p:nvSpPr>
        <p:spPr>
          <a:xfrm>
            <a:off x="457200" y="1897082"/>
            <a:ext cx="8229600" cy="397031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 carácter general, se consideran bienes aquellas cosas cuya propiedad puede ser adquirida por alguien, ya sea por el poder público o particulares.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Para este último caso, hay bienes que están fuera del comercio.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Se les puede clasificar en:</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71500" y="1047750"/>
            <a:ext cx="8001000" cy="523875"/>
          </a:xfrm>
          <a:prstGeom prst="rect">
            <a:avLst/>
          </a:prstGeom>
          <a:solidFill>
            <a:schemeClr val="tx1"/>
          </a:solidFill>
          <a:ln>
            <a:solidFill>
              <a:schemeClr val="tx1"/>
            </a:solidFill>
          </a:ln>
        </p:spPr>
        <p:txBody>
          <a:bodyPr>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INMUEBLES POR SU NATURALEZA</a:t>
            </a:r>
          </a:p>
        </p:txBody>
      </p:sp>
      <p:sp>
        <p:nvSpPr>
          <p:cNvPr id="4" name="3 Rectángulo"/>
          <p:cNvSpPr>
            <a:spLocks noChangeArrowheads="1"/>
          </p:cNvSpPr>
          <p:nvPr/>
        </p:nvSpPr>
        <p:spPr bwMode="auto">
          <a:xfrm>
            <a:off x="571500" y="2632075"/>
            <a:ext cx="8001000" cy="2092325"/>
          </a:xfrm>
          <a:prstGeom prst="rect">
            <a:avLst/>
          </a:prstGeom>
          <a:solidFill>
            <a:schemeClr val="tx1"/>
          </a:solidFill>
          <a:ln w="9525">
            <a:solidFill>
              <a:schemeClr val="tx1"/>
            </a:solidFill>
            <a:miter lim="800000"/>
            <a:headEnd/>
            <a:tailEnd/>
          </a:ln>
        </p:spPr>
        <p:txBody>
          <a:bodyPr>
            <a:spAutoFit/>
          </a:bodyPr>
          <a:lstStyle/>
          <a:p>
            <a:r>
              <a:rPr lang="es-ES" altLang="es-ES" b="1">
                <a:solidFill>
                  <a:schemeClr val="bg1"/>
                </a:solidFill>
                <a:latin typeface="Times New Roman" pitchFamily="18" charset="0"/>
              </a:rPr>
              <a:t> </a:t>
            </a:r>
            <a:endParaRPr lang="es-ES" altLang="es-ES">
              <a:solidFill>
                <a:schemeClr val="bg1"/>
              </a:solidFill>
              <a:latin typeface="Times New Roman" pitchFamily="18" charset="0"/>
            </a:endParaRPr>
          </a:p>
          <a:p>
            <a:pPr algn="ctr"/>
            <a:r>
              <a:rPr lang="es-ES" altLang="es-ES" sz="2800" b="1">
                <a:solidFill>
                  <a:schemeClr val="bg1"/>
                </a:solidFill>
                <a:latin typeface="Times New Roman" pitchFamily="18" charset="0"/>
              </a:rPr>
              <a:t>Son inmuebles por su naturaleza el suelo, las cosas incorporadas a él de una manera orgánica y las que se encuentran bajo el suelo sin el hecho del hombre.</a:t>
            </a:r>
          </a:p>
          <a:p>
            <a:r>
              <a:rPr lang="es-ES" altLang="es-ES" sz="2800">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9750" y="773113"/>
            <a:ext cx="8001000" cy="528637"/>
          </a:xfrm>
          <a:prstGeom prst="rect">
            <a:avLst/>
          </a:prstGeom>
          <a:solidFill>
            <a:schemeClr val="tx1"/>
          </a:solidFill>
          <a:ln>
            <a:solidFill>
              <a:schemeClr val="tx1"/>
            </a:solidFill>
          </a:ln>
        </p:spPr>
        <p:txBody>
          <a:bodyPr>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INMUEBLES POR ACCESIÓN</a:t>
            </a:r>
          </a:p>
        </p:txBody>
      </p:sp>
      <p:sp>
        <p:nvSpPr>
          <p:cNvPr id="4" name="2 Rectángulo"/>
          <p:cNvSpPr>
            <a:spLocks noChangeArrowheads="1"/>
          </p:cNvSpPr>
          <p:nvPr/>
        </p:nvSpPr>
        <p:spPr bwMode="auto">
          <a:xfrm>
            <a:off x="571500" y="1981200"/>
            <a:ext cx="8001000" cy="3752850"/>
          </a:xfrm>
          <a:prstGeom prst="rect">
            <a:avLst/>
          </a:prstGeom>
          <a:solidFill>
            <a:schemeClr val="tx1"/>
          </a:solidFill>
          <a:ln w="9525">
            <a:solidFill>
              <a:schemeClr val="tx1"/>
            </a:solidFill>
            <a:miter lim="800000"/>
            <a:headEnd/>
            <a:tailEnd/>
          </a:ln>
        </p:spPr>
        <p:txBody>
          <a:bodyPr>
            <a:spAutoFit/>
          </a:bodyPr>
          <a:lstStyle/>
          <a:p>
            <a:pPr algn="ctr"/>
            <a:r>
              <a:rPr lang="es-ES" altLang="es-ES" sz="2400" b="1">
                <a:solidFill>
                  <a:schemeClr val="bg1"/>
                </a:solidFill>
                <a:latin typeface="Times New Roman" pitchFamily="18" charset="0"/>
              </a:rPr>
              <a:t>Son inmuebles por accesión las cosas muebles que se encuentran inmovilizadas por su adhesión física al suelo, con carácter perdurable.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En este caso, los muebles forman un todo con el inmueble y no pueden ser objeto de un derecho separado sin la voluntad del propietario. No se consideran inmuebles por accesión las cosas afectadas a la explotación del inmueble o a la actividad del propietario. (por ejemplo la carpa de un circo, un pabellón de exposición, etc.)</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BIENES FUERA DEL COMERCIO</a:t>
            </a:r>
          </a:p>
        </p:txBody>
      </p:sp>
      <p:sp>
        <p:nvSpPr>
          <p:cNvPr id="4" name="3 Rectángulo"/>
          <p:cNvSpPr>
            <a:spLocks noChangeArrowheads="1"/>
          </p:cNvSpPr>
          <p:nvPr/>
        </p:nvSpPr>
        <p:spPr bwMode="auto">
          <a:xfrm>
            <a:off x="457200" y="2590800"/>
            <a:ext cx="8229600" cy="2308225"/>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Están fuera del comercio los bienes cuya transmisión está expresamente prohibida:</a:t>
            </a:r>
          </a:p>
          <a:p>
            <a:pPr algn="ctr"/>
            <a:r>
              <a:rPr lang="es-ES" sz="2400" b="1" dirty="0">
                <a:solidFill>
                  <a:schemeClr val="bg1"/>
                </a:solidFill>
                <a:latin typeface="Times New Roman" pitchFamily="18" charset="0"/>
              </a:rPr>
              <a:t> </a:t>
            </a:r>
          </a:p>
          <a:p>
            <a:r>
              <a:rPr lang="es-ES" sz="2400" b="1" dirty="0">
                <a:solidFill>
                  <a:schemeClr val="bg1"/>
                </a:solidFill>
                <a:latin typeface="Times New Roman" pitchFamily="18" charset="0"/>
              </a:rPr>
              <a:t>a) por la ley;</a:t>
            </a:r>
          </a:p>
          <a:p>
            <a:r>
              <a:rPr lang="es-ES" sz="2400" b="1" dirty="0">
                <a:solidFill>
                  <a:schemeClr val="bg1"/>
                </a:solidFill>
                <a:latin typeface="Times New Roman" pitchFamily="18" charset="0"/>
              </a:rPr>
              <a:t>b) por actos jurídicos, en cuanto el Código Civil y </a:t>
            </a:r>
          </a:p>
          <a:p>
            <a:r>
              <a:rPr lang="es-ES" sz="2400" b="1" dirty="0">
                <a:solidFill>
                  <a:schemeClr val="bg1"/>
                </a:solidFill>
                <a:latin typeface="Times New Roman" pitchFamily="18" charset="0"/>
              </a:rPr>
              <a:t>    Comercial permita tales prohibiciones.</a:t>
            </a:r>
            <a:endParaRPr lang="es-ES" sz="24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88975"/>
            <a:ext cx="8229600" cy="9540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BIENES PERTENECIENTES AL DOMINIO PÚBLICO</a:t>
            </a:r>
          </a:p>
        </p:txBody>
      </p:sp>
      <p:sp>
        <p:nvSpPr>
          <p:cNvPr id="4" name="Rectangle 2"/>
          <p:cNvSpPr>
            <a:spLocks noChangeArrowheads="1"/>
          </p:cNvSpPr>
          <p:nvPr/>
        </p:nvSpPr>
        <p:spPr bwMode="auto">
          <a:xfrm>
            <a:off x="457200" y="1989138"/>
            <a:ext cx="8229600" cy="3744912"/>
          </a:xfrm>
          <a:prstGeom prst="rect">
            <a:avLst/>
          </a:prstGeom>
          <a:solidFill>
            <a:schemeClr val="tx1"/>
          </a:solidFill>
          <a:ln w="3175">
            <a:solidFill>
              <a:schemeClr val="tx1"/>
            </a:solidFill>
            <a:miter lim="800000"/>
            <a:headEnd/>
            <a:tailEnd/>
          </a:ln>
        </p:spPr>
        <p:txBody>
          <a:bodyPr anchor="ctr" anchorCtr="1"/>
          <a:lstStyle/>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Mar territorial</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Aguas interiores</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Ríos, estuarios y arroyos</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Islas</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Espacio Aéreo</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Calles, plazas, caminos, canales y puentes</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Documentos oficiales del Estado.</a:t>
            </a:r>
          </a:p>
          <a:p>
            <a:pPr algn="ctr" fontAlgn="auto">
              <a:spcBef>
                <a:spcPts val="0"/>
              </a:spcBef>
              <a:spcAft>
                <a:spcPts val="0"/>
              </a:spcAft>
              <a:buFont typeface="Arial" pitchFamily="34" charset="0"/>
              <a:buChar char="•"/>
              <a:tabLst>
                <a:tab pos="1250954" algn="l"/>
              </a:tabLs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 Ruinas y yacimientos arqueológicos y paleontológicos.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543580"/>
            <a:ext cx="82296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BIENES DEL DOMINIO PRIVADO DEL ESTADO</a:t>
            </a:r>
          </a:p>
        </p:txBody>
      </p:sp>
      <p:sp>
        <p:nvSpPr>
          <p:cNvPr id="4" name="Rectangle 2"/>
          <p:cNvSpPr>
            <a:spLocks noChangeArrowheads="1"/>
          </p:cNvSpPr>
          <p:nvPr/>
        </p:nvSpPr>
        <p:spPr bwMode="auto">
          <a:xfrm>
            <a:off x="457200" y="1371600"/>
            <a:ext cx="8229600" cy="4735513"/>
          </a:xfrm>
          <a:prstGeom prst="rect">
            <a:avLst/>
          </a:prstGeom>
          <a:solidFill>
            <a:schemeClr val="tx1"/>
          </a:solidFill>
          <a:ln w="3175">
            <a:solidFill>
              <a:schemeClr val="tx1"/>
            </a:solidFill>
            <a:miter lim="800000"/>
            <a:headEnd/>
            <a:tailEnd/>
          </a:ln>
        </p:spPr>
        <p:txBody>
          <a:bodyPr anchor="ctr" anchorCtr="1"/>
          <a:lstStyle/>
          <a:p>
            <a:r>
              <a:rPr lang="es-ES" altLang="es-ES" sz="2400" b="1" dirty="0">
                <a:solidFill>
                  <a:schemeClr val="bg1"/>
                </a:solidFill>
                <a:latin typeface="Times New Roman" pitchFamily="18" charset="0"/>
              </a:rPr>
              <a:t>Pertenecen al Estado nacional, provincial o municipal, sin perjuicio de lo dispuesto en leyes especiales:</a:t>
            </a:r>
          </a:p>
          <a:p>
            <a:r>
              <a:rPr lang="es-ES" altLang="es-ES" sz="2400" b="1" dirty="0">
                <a:solidFill>
                  <a:schemeClr val="bg1"/>
                </a:solidFill>
                <a:latin typeface="Times New Roman" pitchFamily="18" charset="0"/>
              </a:rPr>
              <a:t> </a:t>
            </a:r>
          </a:p>
          <a:p>
            <a:r>
              <a:rPr lang="es-ES" altLang="es-ES" b="1" dirty="0">
                <a:solidFill>
                  <a:schemeClr val="bg1"/>
                </a:solidFill>
                <a:latin typeface="Times New Roman" pitchFamily="18" charset="0"/>
              </a:rPr>
              <a:t>a) los inmuebles que carecen de dueño;</a:t>
            </a:r>
          </a:p>
          <a:p>
            <a:r>
              <a:rPr lang="es-ES" altLang="es-ES" b="1" dirty="0">
                <a:solidFill>
                  <a:schemeClr val="bg1"/>
                </a:solidFill>
                <a:latin typeface="Times New Roman" pitchFamily="18" charset="0"/>
              </a:rPr>
              <a:t> </a:t>
            </a:r>
          </a:p>
          <a:p>
            <a:r>
              <a:rPr lang="es-ES" altLang="es-ES" b="1" dirty="0">
                <a:solidFill>
                  <a:schemeClr val="bg1"/>
                </a:solidFill>
                <a:latin typeface="Times New Roman" pitchFamily="18" charset="0"/>
              </a:rPr>
              <a:t>b) las minas de oro, plata, cobre, piedras preciosas, sustancias fósiles y toda otra de interés similar, según lo normado por el Código de Minería;</a:t>
            </a:r>
          </a:p>
          <a:p>
            <a:r>
              <a:rPr lang="es-ES" altLang="es-ES" b="1" dirty="0">
                <a:solidFill>
                  <a:schemeClr val="bg1"/>
                </a:solidFill>
                <a:latin typeface="Times New Roman" pitchFamily="18" charset="0"/>
              </a:rPr>
              <a:t> </a:t>
            </a:r>
          </a:p>
          <a:p>
            <a:r>
              <a:rPr lang="es-ES" altLang="es-ES" b="1" dirty="0">
                <a:solidFill>
                  <a:schemeClr val="bg1"/>
                </a:solidFill>
                <a:latin typeface="Times New Roman" pitchFamily="18" charset="0"/>
              </a:rPr>
              <a:t>c) los lagos no navegables que carecen de dueño;</a:t>
            </a:r>
          </a:p>
          <a:p>
            <a:r>
              <a:rPr lang="es-ES" altLang="es-ES" b="1" dirty="0">
                <a:solidFill>
                  <a:schemeClr val="bg1"/>
                </a:solidFill>
                <a:latin typeface="Times New Roman" pitchFamily="18" charset="0"/>
              </a:rPr>
              <a:t> </a:t>
            </a:r>
          </a:p>
          <a:p>
            <a:r>
              <a:rPr lang="es-ES" altLang="es-ES" b="1" dirty="0">
                <a:solidFill>
                  <a:schemeClr val="bg1"/>
                </a:solidFill>
                <a:latin typeface="Times New Roman" pitchFamily="18" charset="0"/>
              </a:rPr>
              <a:t>d) las cosas muebles de dueño desconocido que no sean abandonadas, excepto los tesoros;</a:t>
            </a:r>
          </a:p>
          <a:p>
            <a:r>
              <a:rPr lang="es-ES" altLang="es-ES" b="1" dirty="0">
                <a:solidFill>
                  <a:schemeClr val="bg1"/>
                </a:solidFill>
                <a:latin typeface="Times New Roman" pitchFamily="18" charset="0"/>
              </a:rPr>
              <a:t> </a:t>
            </a:r>
          </a:p>
          <a:p>
            <a:r>
              <a:rPr lang="es-ES" altLang="es-ES" b="1" dirty="0">
                <a:solidFill>
                  <a:schemeClr val="bg1"/>
                </a:solidFill>
                <a:latin typeface="Times New Roman" pitchFamily="18" charset="0"/>
              </a:rPr>
              <a:t>e) los bienes adquiridos por el Estado nacional, provincial o municipal por cualquier título.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066800"/>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BIENES DE LOS PARTICULARES</a:t>
            </a:r>
          </a:p>
        </p:txBody>
      </p:sp>
      <p:sp>
        <p:nvSpPr>
          <p:cNvPr id="4" name="Rectangle 2"/>
          <p:cNvSpPr>
            <a:spLocks noChangeArrowheads="1"/>
          </p:cNvSpPr>
          <p:nvPr/>
        </p:nvSpPr>
        <p:spPr bwMode="auto">
          <a:xfrm>
            <a:off x="457200" y="2438400"/>
            <a:ext cx="8229600" cy="2519363"/>
          </a:xfrm>
          <a:prstGeom prst="rect">
            <a:avLst/>
          </a:prstGeom>
          <a:solidFill>
            <a:schemeClr val="tx1"/>
          </a:solidFill>
          <a:ln w="3175">
            <a:solidFill>
              <a:schemeClr val="tx1"/>
            </a:solidFill>
            <a:miter lim="800000"/>
            <a:headEnd/>
            <a:tailEnd/>
          </a:ln>
        </p:spPr>
        <p:txBody>
          <a:bodyPr anchor="ctr" anchorCtr="1"/>
          <a:lstStyle/>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algn="ctr" fontAlgn="auto">
              <a:spcBef>
                <a:spcPts val="0"/>
              </a:spcBef>
              <a:spcAft>
                <a:spcPts val="0"/>
              </a:spcAft>
              <a:defRPr/>
            </a:pPr>
            <a:r>
              <a:rPr lang="es-ES" sz="2400" b="1" dirty="0">
                <a:solidFill>
                  <a:schemeClr val="bg1"/>
                </a:solidFill>
                <a:latin typeface="Times New Roman" panose="02020603050405020304" pitchFamily="18" charset="0"/>
                <a:cs typeface="+mn-cs"/>
              </a:rPr>
              <a:t>Los bienes que no son del Estado nacional, provincial, de la Ciudad Autónoma de Buenos Aires o municipal, son bienes de los particulares sin distinción de las personas que tengan derecho sobre ellos, salvo aquellas establecidas por leyes especiales.</a:t>
            </a: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fontAlgn="auto">
              <a:spcBef>
                <a:spcPts val="0"/>
              </a:spcBef>
              <a:spcAft>
                <a:spcPts val="0"/>
              </a:spcAft>
              <a:defRPr/>
            </a:pPr>
            <a:endParaRPr lang="es-ES" sz="2800" dirty="0">
              <a:solidFill>
                <a:schemeClr val="bg1"/>
              </a:solidFill>
              <a:latin typeface="+mn-lt"/>
              <a:cs typeface="+mn-cs"/>
            </a:endParaRPr>
          </a:p>
          <a:p>
            <a:pPr algn="ctr" fontAlgn="auto">
              <a:spcBef>
                <a:spcPts val="0"/>
              </a:spcBef>
              <a:spcAft>
                <a:spcPts val="0"/>
              </a:spcAft>
              <a:tabLst>
                <a:tab pos="1250954" algn="l"/>
              </a:tabLst>
              <a:defRPr sz="1800" b="0" i="0" u="none" strike="noStrike" kern="0" cap="none" spc="0" baseline="0">
                <a:solidFill>
                  <a:srgbClr val="000000"/>
                </a:solidFill>
                <a:uFillTx/>
              </a:defRPr>
            </a:pPr>
            <a:endParaRPr lang="es-ES" sz="28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5908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476375"/>
            <a:ext cx="81153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DEFINICIÓN</a:t>
            </a:r>
          </a:p>
        </p:txBody>
      </p:sp>
      <p:sp>
        <p:nvSpPr>
          <p:cNvPr id="5" name="4 CuadroTexto"/>
          <p:cNvSpPr txBox="1"/>
          <p:nvPr/>
        </p:nvSpPr>
        <p:spPr>
          <a:xfrm>
            <a:off x="457200" y="3117850"/>
            <a:ext cx="8229600" cy="9540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 carácter general se denominan “cosas” a todos los objetos materiales susceptibles de tener valor.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1 CuadroTexto"/>
          <p:cNvSpPr txBox="1">
            <a:spLocks noChangeArrowheads="1"/>
          </p:cNvSpPr>
          <p:nvPr/>
        </p:nvSpPr>
        <p:spPr bwMode="auto">
          <a:xfrm>
            <a:off x="457200" y="10668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CLASIFICACIÓN  DEL  DERECHO </a:t>
            </a:r>
          </a:p>
        </p:txBody>
      </p:sp>
      <p:sp>
        <p:nvSpPr>
          <p:cNvPr id="5" name="4 CuadroTexto"/>
          <p:cNvSpPr txBox="1"/>
          <p:nvPr/>
        </p:nvSpPr>
        <p:spPr>
          <a:xfrm>
            <a:off x="457200" y="2743200"/>
            <a:ext cx="8229600" cy="278537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500" b="1" dirty="0">
                <a:solidFill>
                  <a:schemeClr val="bg1"/>
                </a:solidFill>
                <a:latin typeface="Times New Roman" pitchFamily="18" charset="0"/>
                <a:cs typeface="Times New Roman" pitchFamily="18" charset="0"/>
              </a:rPr>
              <a:t>El derecho se puede clasificar en:</a:t>
            </a:r>
          </a:p>
          <a:p>
            <a:pPr algn="ctr" fontAlgn="auto">
              <a:spcBef>
                <a:spcPts val="0"/>
              </a:spcBef>
              <a:spcAft>
                <a:spcPts val="0"/>
              </a:spcAft>
              <a:buFont typeface="Arial" pitchFamily="34" charset="0"/>
              <a:buChar char="•"/>
              <a:defRPr/>
            </a:pPr>
            <a:endParaRPr lang="es-AR" sz="2800" b="1" dirty="0">
              <a:solidFill>
                <a:schemeClr val="bg1"/>
              </a:solidFill>
              <a:latin typeface="Times New Roman" pitchFamily="18" charset="0"/>
              <a:cs typeface="Times New Roman" pitchFamily="18" charset="0"/>
            </a:endParaRPr>
          </a:p>
          <a:p>
            <a:pPr fontAlgn="auto">
              <a:spcBef>
                <a:spcPts val="0"/>
              </a:spcBef>
              <a:spcAft>
                <a:spcPts val="0"/>
              </a:spcAft>
              <a:buFont typeface="Wingdings" pitchFamily="2" charset="2"/>
              <a:buChar char="ü"/>
              <a:defRPr/>
            </a:pPr>
            <a:r>
              <a:rPr lang="es-AR" sz="2800" b="1" dirty="0">
                <a:solidFill>
                  <a:schemeClr val="bg1"/>
                </a:solidFill>
                <a:latin typeface="Times New Roman" pitchFamily="18" charset="0"/>
                <a:cs typeface="Times New Roman" pitchFamily="18" charset="0"/>
              </a:rPr>
              <a:t>  Derecho objetivo.</a:t>
            </a:r>
          </a:p>
          <a:p>
            <a:pPr fontAlgn="auto">
              <a:spcBef>
                <a:spcPts val="0"/>
              </a:spcBef>
              <a:spcAft>
                <a:spcPts val="0"/>
              </a:spcAft>
              <a:buFont typeface="Wingdings" pitchFamily="2" charset="2"/>
              <a:buChar char="ü"/>
              <a:defRPr/>
            </a:pPr>
            <a:r>
              <a:rPr lang="es-AR" sz="2800" b="1" dirty="0">
                <a:solidFill>
                  <a:schemeClr val="bg1"/>
                </a:solidFill>
                <a:latin typeface="Times New Roman" pitchFamily="18" charset="0"/>
                <a:cs typeface="Times New Roman" pitchFamily="18" charset="0"/>
              </a:rPr>
              <a:t>  Derecho subjetivo.</a:t>
            </a:r>
          </a:p>
          <a:p>
            <a:pPr fontAlgn="auto">
              <a:spcBef>
                <a:spcPts val="0"/>
              </a:spcBef>
              <a:spcAft>
                <a:spcPts val="0"/>
              </a:spcAft>
              <a:buFont typeface="Wingdings" pitchFamily="2" charset="2"/>
              <a:buChar char="ü"/>
              <a:defRPr/>
            </a:pPr>
            <a:r>
              <a:rPr lang="es-AR" sz="2800" b="1" dirty="0">
                <a:solidFill>
                  <a:schemeClr val="bg1"/>
                </a:solidFill>
                <a:latin typeface="Times New Roman" pitchFamily="18" charset="0"/>
                <a:cs typeface="Times New Roman" pitchFamily="18" charset="0"/>
              </a:rPr>
              <a:t>  Derecho natural.</a:t>
            </a:r>
          </a:p>
          <a:p>
            <a:pPr fontAlgn="auto">
              <a:spcBef>
                <a:spcPts val="0"/>
              </a:spcBef>
              <a:spcAft>
                <a:spcPts val="0"/>
              </a:spcAft>
              <a:buFont typeface="Wingdings" pitchFamily="2" charset="2"/>
              <a:buChar char="ü"/>
              <a:defRPr/>
            </a:pPr>
            <a:r>
              <a:rPr lang="es-AR" sz="2800" b="1" dirty="0">
                <a:solidFill>
                  <a:schemeClr val="bg1"/>
                </a:solidFill>
                <a:latin typeface="Times New Roman" pitchFamily="18" charset="0"/>
                <a:cs typeface="Times New Roman" pitchFamily="18" charset="0"/>
              </a:rPr>
              <a:t>  Derecho positivo. </a:t>
            </a:r>
          </a:p>
        </p:txBody>
      </p:sp>
    </p:spTree>
  </p:cSld>
  <p:clrMapOvr>
    <a:masterClrMapping/>
  </p:clrMapOvr>
  <p:transition>
    <p:fade thruBlk="1"/>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4293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CLASIFICACIÓN</a:t>
            </a:r>
          </a:p>
        </p:txBody>
      </p:sp>
      <p:sp>
        <p:nvSpPr>
          <p:cNvPr id="4" name="3 CuadroTexto"/>
          <p:cNvSpPr txBox="1">
            <a:spLocks noChangeArrowheads="1"/>
          </p:cNvSpPr>
          <p:nvPr/>
        </p:nvSpPr>
        <p:spPr bwMode="auto">
          <a:xfrm>
            <a:off x="457200" y="1484313"/>
            <a:ext cx="8229600" cy="4462760"/>
          </a:xfrm>
          <a:prstGeom prst="rect">
            <a:avLst/>
          </a:prstGeom>
          <a:solidFill>
            <a:schemeClr val="tx1"/>
          </a:solidFill>
          <a:ln w="3175">
            <a:solidFill>
              <a:schemeClr val="tx1"/>
            </a:solidFill>
            <a:miter lim="800000"/>
            <a:headEnd/>
            <a:tailEnd/>
          </a:ln>
        </p:spPr>
        <p:txBody>
          <a:bodyPr wrap="square">
            <a:spAutoFit/>
          </a:bodyPr>
          <a:lstStyle/>
          <a:p>
            <a:pPr marL="342900" indent="-342900">
              <a:buSzPct val="100000"/>
            </a:pPr>
            <a:r>
              <a:rPr lang="es-ES" sz="2400" dirty="0">
                <a:solidFill>
                  <a:srgbClr val="FFFFFF"/>
                </a:solidFill>
                <a:latin typeface="Times New Roman" pitchFamily="18" charset="0"/>
                <a:cs typeface="Times New Roman" pitchFamily="18" charset="0"/>
              </a:rPr>
              <a:t> </a:t>
            </a:r>
            <a:r>
              <a:rPr lang="es-ES" sz="2400" b="1" dirty="0">
                <a:solidFill>
                  <a:schemeClr val="bg1"/>
                </a:solidFill>
                <a:latin typeface="Times New Roman" pitchFamily="18" charset="0"/>
                <a:cs typeface="Times New Roman" pitchFamily="18" charset="0"/>
              </a:rPr>
              <a:t>Las cosas se clasifican en:</a:t>
            </a:r>
          </a:p>
          <a:p>
            <a:pPr marL="342900" indent="-342900">
              <a:buSzPct val="100000"/>
            </a:pPr>
            <a:endParaRPr lang="es-ES" sz="2000" dirty="0">
              <a:solidFill>
                <a:schemeClr val="bg1"/>
              </a:solidFill>
              <a:latin typeface="Times New Roman" pitchFamily="18" charset="0"/>
              <a:cs typeface="Times New Roman" pitchFamily="18" charset="0"/>
            </a:endParaRP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Muebles;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Inmuebles;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Divisibles;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Indivisibles;   </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Principales;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Accesorias: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Consumibles;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No consumibles;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Fungibles;</a:t>
            </a:r>
          </a:p>
          <a:p>
            <a:pPr marL="342900" indent="-342900">
              <a:buSzPct val="100000"/>
              <a:buFont typeface="Wingdings" pitchFamily="2" charset="2"/>
              <a:buChar char="§"/>
            </a:pPr>
            <a:r>
              <a:rPr lang="es-ES" sz="2400" b="1" dirty="0">
                <a:solidFill>
                  <a:schemeClr val="bg1"/>
                </a:solidFill>
                <a:latin typeface="Times New Roman" pitchFamily="18" charset="0"/>
                <a:cs typeface="Times New Roman" pitchFamily="18" charset="0"/>
              </a:rPr>
              <a:t>No fungibles.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a:spLocks noChangeArrowheads="1"/>
          </p:cNvSpPr>
          <p:nvPr/>
        </p:nvSpPr>
        <p:spPr bwMode="auto">
          <a:xfrm>
            <a:off x="457200" y="2286000"/>
            <a:ext cx="8229600" cy="1569660"/>
          </a:xfrm>
          <a:prstGeom prst="rect">
            <a:avLst/>
          </a:prstGeom>
          <a:solidFill>
            <a:schemeClr val="tx1"/>
          </a:solidFill>
          <a:ln w="3175">
            <a:solidFill>
              <a:schemeClr val="tx1"/>
            </a:solidFill>
            <a:miter lim="800000"/>
            <a:headEnd/>
            <a:tailEnd/>
          </a:ln>
        </p:spPr>
        <p:txBody>
          <a:bodyPr wrap="square">
            <a:spAutoFit/>
          </a:bodyPr>
          <a:lstStyle/>
          <a:p>
            <a:pPr marL="342900" indent="-342900" fontAlgn="auto">
              <a:spcBef>
                <a:spcPts val="0"/>
              </a:spcBef>
              <a:spcAft>
                <a:spcPts val="0"/>
              </a:spcAft>
              <a:buSzPct val="100000"/>
              <a:buFont typeface="Wingdings" pitchFamily="2" charset="2"/>
              <a:buChar char="§"/>
              <a:defRPr sz="1800" b="0" i="0" u="none" strike="noStrike" kern="0" cap="none" spc="0" baseline="0">
                <a:solidFill>
                  <a:srgbClr val="000000"/>
                </a:solidFill>
                <a:uFillTx/>
              </a:defRPr>
            </a:pPr>
            <a:r>
              <a:rPr lang="es-ES" sz="2400" kern="0" dirty="0">
                <a:solidFill>
                  <a:srgbClr val="FFFFFF"/>
                </a:solidFill>
                <a:latin typeface="Times New Roman" pitchFamily="18"/>
                <a:cs typeface="Times New Roman" pitchFamily="18"/>
              </a:rPr>
              <a:t> </a:t>
            </a:r>
            <a:r>
              <a:rPr lang="es-ES" sz="2400" b="1" kern="0" dirty="0" smtClean="0">
                <a:solidFill>
                  <a:srgbClr val="FFFFFF"/>
                </a:solidFill>
                <a:latin typeface="Times New Roman" pitchFamily="18"/>
                <a:cs typeface="Times New Roman" pitchFamily="18"/>
              </a:rPr>
              <a:t>Corporales </a:t>
            </a:r>
            <a:r>
              <a:rPr lang="es-ES" sz="2400" b="1" kern="0" dirty="0">
                <a:solidFill>
                  <a:srgbClr val="FFFFFF"/>
                </a:solidFill>
                <a:latin typeface="Times New Roman" pitchFamily="18"/>
                <a:cs typeface="Times New Roman" pitchFamily="18"/>
              </a:rPr>
              <a:t>e incorporales;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FFFFFF"/>
                </a:solidFill>
                <a:latin typeface="Times New Roman" pitchFamily="18"/>
                <a:cs typeface="Times New Roman" pitchFamily="18"/>
              </a:rPr>
              <a:t>Específicas o genéricas: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FFFFFF"/>
                </a:solidFill>
                <a:latin typeface="Times New Roman" pitchFamily="18"/>
                <a:cs typeface="Times New Roman" pitchFamily="18"/>
              </a:rPr>
              <a:t>Presentes o futuras;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FFFFFF"/>
                </a:solidFill>
                <a:latin typeface="Times New Roman" pitchFamily="18"/>
                <a:cs typeface="Times New Roman" pitchFamily="18"/>
              </a:rPr>
              <a:t>De dominio público o privado. </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858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MUEBLES</a:t>
            </a:r>
          </a:p>
        </p:txBody>
      </p:sp>
      <p:sp>
        <p:nvSpPr>
          <p:cNvPr id="4" name="2 Rectángulo"/>
          <p:cNvSpPr>
            <a:spLocks noChangeArrowheads="1"/>
          </p:cNvSpPr>
          <p:nvPr/>
        </p:nvSpPr>
        <p:spPr bwMode="auto">
          <a:xfrm>
            <a:off x="457200" y="1752600"/>
            <a:ext cx="8229600" cy="4184650"/>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Son cosas muebles las que pueden transportarse de un lugar a otro, sea moviéndose por sí mismas, sea que sólo se muevan por una fuerza externa, con excepción de las que sean accesorias a los inmuebles.</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Cuando se pueden trasladar por sí mismas (por ejemplo el ganado) se denominan semovientes y locomóvil cuando se realiza sobre ruedas o vías.</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Los materiales de construcción se consideran bienes muebles hasta que sean incorporados a la construcción. </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COSAS INMUEBLES</a:t>
            </a:r>
            <a:endParaRPr lang="es-AR" sz="2800" b="1" dirty="0">
              <a:solidFill>
                <a:schemeClr val="bg1"/>
              </a:solidFill>
              <a:latin typeface="Times New Roman" pitchFamily="18" charset="0"/>
              <a:cs typeface="Times New Roman" pitchFamily="18" charset="0"/>
            </a:endParaRPr>
          </a:p>
        </p:txBody>
      </p:sp>
      <p:sp>
        <p:nvSpPr>
          <p:cNvPr id="4" name="2 Rectángulo"/>
          <p:cNvSpPr>
            <a:spLocks noChangeArrowheads="1"/>
          </p:cNvSpPr>
          <p:nvPr/>
        </p:nvSpPr>
        <p:spPr bwMode="auto">
          <a:xfrm>
            <a:off x="457200" y="2971800"/>
            <a:ext cx="8229600" cy="1200329"/>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Se consideran inmuebles todos aquellos que tienen de común la circunstancia de estar íntimamente ligados al suelo, unidos de modo inseparable, física o jurídicamente al terreno.</a:t>
            </a:r>
            <a:endParaRPr lang="es-AR"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7631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DIVISIBLES</a:t>
            </a:r>
          </a:p>
        </p:txBody>
      </p:sp>
      <p:sp>
        <p:nvSpPr>
          <p:cNvPr id="4" name="2 Rectángulo"/>
          <p:cNvSpPr>
            <a:spLocks noChangeArrowheads="1"/>
          </p:cNvSpPr>
          <p:nvPr/>
        </p:nvSpPr>
        <p:spPr bwMode="auto">
          <a:xfrm>
            <a:off x="457200" y="2590800"/>
            <a:ext cx="8229600" cy="2724150"/>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Son cosas divisibles las que pueden ser divididas en porciones reales sin ser destruidas, cada una de las cuales forma un todo homogéneo y análogo tanto a las otras partes como a la cosa misma.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Las cosas no pueden ser divididas si su fraccionamiento convierte en antieconómico su uso y aprovechamiento.</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62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INDIVISIBLES</a:t>
            </a:r>
          </a:p>
        </p:txBody>
      </p:sp>
      <p:sp>
        <p:nvSpPr>
          <p:cNvPr id="4" name="2 Rectángulo"/>
          <p:cNvSpPr>
            <a:spLocks noChangeArrowheads="1"/>
          </p:cNvSpPr>
          <p:nvPr/>
        </p:nvSpPr>
        <p:spPr bwMode="auto">
          <a:xfrm>
            <a:off x="457200" y="1905000"/>
            <a:ext cx="8229600" cy="3819525"/>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Indivisible se refiere a que no puede dividirse sin que se altere su esencia.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Una mesa es indivisible ya que, si se corta al medio, se rompe y no puede cumplir su función. Dividir un terreno en parcelas de un metro cuadrado.</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Un ser humano también es indivisible. Una persona puede sufrir alguna amputación y seguirá siendo una persona, aunque tendrá su integridad física mermada. </a:t>
            </a:r>
            <a:endParaRPr lang="es-AR" sz="24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PRINCIPALES</a:t>
            </a:r>
          </a:p>
        </p:txBody>
      </p:sp>
      <p:sp>
        <p:nvSpPr>
          <p:cNvPr id="4" name="2 Rectángulo"/>
          <p:cNvSpPr>
            <a:spLocks noChangeArrowheads="1"/>
          </p:cNvSpPr>
          <p:nvPr/>
        </p:nvSpPr>
        <p:spPr bwMode="auto">
          <a:xfrm>
            <a:off x="457200" y="2438400"/>
            <a:ext cx="8229600" cy="2678113"/>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Son cosas principales las que pueden existir para sí mismas y por si mismas.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un árbol.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En materia contractual el contrato de compra venta y el de permuta.</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572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ACCESORIAS</a:t>
            </a:r>
          </a:p>
        </p:txBody>
      </p:sp>
      <p:sp>
        <p:nvSpPr>
          <p:cNvPr id="4" name="2 Rectángulo"/>
          <p:cNvSpPr>
            <a:spLocks noChangeArrowheads="1"/>
          </p:cNvSpPr>
          <p:nvPr/>
        </p:nvSpPr>
        <p:spPr bwMode="auto">
          <a:xfrm>
            <a:off x="457654" y="2057400"/>
            <a:ext cx="8196942" cy="3454400"/>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Son cosas accesorias aquellas cuya existencia y naturaleza son determinadas por otra cosa de la cual dependen o a la cual están adheridas.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Su régimen jurídico es el de la cosa principal, excepto disposición legal en contrario.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En materia de contratos se consideran accesorios la fianza, la prenda y la hipoteca.</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976313"/>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CONSUMIBLES</a:t>
            </a:r>
          </a:p>
        </p:txBody>
      </p:sp>
      <p:sp>
        <p:nvSpPr>
          <p:cNvPr id="4" name="2 Rectángulo"/>
          <p:cNvSpPr>
            <a:spLocks noChangeArrowheads="1"/>
          </p:cNvSpPr>
          <p:nvPr/>
        </p:nvSpPr>
        <p:spPr bwMode="auto">
          <a:xfrm>
            <a:off x="501650" y="2060575"/>
            <a:ext cx="8153400" cy="3511550"/>
          </a:xfrm>
          <a:prstGeom prst="rect">
            <a:avLst/>
          </a:prstGeom>
          <a:solidFill>
            <a:schemeClr val="tx1"/>
          </a:solidFill>
          <a:ln w="3175">
            <a:solidFill>
              <a:schemeClr val="tx1"/>
            </a:solidFill>
            <a:miter lim="800000"/>
            <a:headEnd/>
            <a:tailEnd/>
          </a:ln>
        </p:spPr>
        <p:txBody>
          <a:bodyPr wrap="square">
            <a:spAutoFit/>
          </a:bodyPr>
          <a:lstStyle/>
          <a:p>
            <a:pPr algn="ctr"/>
            <a:r>
              <a:rPr lang="es-ES" sz="2800" b="1">
                <a:solidFill>
                  <a:schemeClr val="bg1"/>
                </a:solidFill>
                <a:latin typeface="Times New Roman" pitchFamily="18" charset="0"/>
              </a:rPr>
              <a:t>Son cosas consumibles aquellas cuya existencia termina con ese primer uso.</a:t>
            </a:r>
          </a:p>
          <a:p>
            <a:pPr algn="ctr"/>
            <a:endParaRPr lang="es-ES" sz="2800" b="1">
              <a:solidFill>
                <a:schemeClr val="bg1"/>
              </a:solidFill>
              <a:latin typeface="Times New Roman" pitchFamily="18" charset="0"/>
            </a:endParaRPr>
          </a:p>
          <a:p>
            <a:pPr algn="ctr"/>
            <a:r>
              <a:rPr lang="es-ES" sz="2800" b="1">
                <a:solidFill>
                  <a:schemeClr val="bg1"/>
                </a:solidFill>
                <a:latin typeface="Times New Roman" pitchFamily="18" charset="0"/>
              </a:rPr>
              <a:t>(alimentos, cereales, bebidas, dinero, combustibles, tintas, etc.)</a:t>
            </a:r>
          </a:p>
          <a:p>
            <a:pPr algn="ctr"/>
            <a:endParaRPr lang="es-ES" sz="2800" b="1">
              <a:solidFill>
                <a:schemeClr val="bg1"/>
              </a:solidFill>
              <a:latin typeface="Times New Roman" pitchFamily="18" charset="0"/>
            </a:endParaRPr>
          </a:p>
          <a:p>
            <a:pPr algn="ctr"/>
            <a:r>
              <a:rPr lang="es-ES" sz="2800" b="1">
                <a:solidFill>
                  <a:schemeClr val="bg1"/>
                </a:solidFill>
                <a:latin typeface="Times New Roman" pitchFamily="18" charset="0"/>
              </a:rPr>
              <a:t>No se considera consumible por ejemplo una torta elaborada para exhibición. </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91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NO CONSUMIBLES</a:t>
            </a:r>
          </a:p>
        </p:txBody>
      </p:sp>
      <p:sp>
        <p:nvSpPr>
          <p:cNvPr id="4" name="2 Rectángulo"/>
          <p:cNvSpPr>
            <a:spLocks noChangeArrowheads="1"/>
          </p:cNvSpPr>
          <p:nvPr/>
        </p:nvSpPr>
        <p:spPr bwMode="auto">
          <a:xfrm>
            <a:off x="457200" y="2819400"/>
            <a:ext cx="8275766" cy="1993900"/>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Son cosas no consumibles las que no dejan de existir por el primer uso que de ellas se hace, aunque sean susceptibles de consumirse o de deteriorarse después  de algún tiempo.</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Por ejemplo una máquina, un libro, etc.</a:t>
            </a:r>
            <a:r>
              <a:rPr lang="es-ES" dirty="0">
                <a:solidFill>
                  <a:schemeClr val="bg1"/>
                </a:solidFill>
                <a:latin typeface="Calibri"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838200"/>
            <a:ext cx="8229600" cy="1015663"/>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OBJETIVO </a:t>
            </a:r>
          </a:p>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DEFINICIÓN</a:t>
            </a:r>
          </a:p>
        </p:txBody>
      </p:sp>
      <p:sp>
        <p:nvSpPr>
          <p:cNvPr id="7" name="2 Rectángulo"/>
          <p:cNvSpPr>
            <a:spLocks noChangeArrowheads="1"/>
          </p:cNvSpPr>
          <p:nvPr/>
        </p:nvSpPr>
        <p:spPr bwMode="auto">
          <a:xfrm>
            <a:off x="457200" y="2971800"/>
            <a:ext cx="8229600" cy="2308324"/>
          </a:xfrm>
          <a:prstGeom prst="rect">
            <a:avLst/>
          </a:prstGeom>
          <a:solidFill>
            <a:schemeClr val="tx1"/>
          </a:solidFill>
          <a:ln w="9525">
            <a:solidFill>
              <a:schemeClr val="tx1"/>
            </a:solidFill>
            <a:miter lim="800000"/>
            <a:headEnd/>
            <a:tailEnd/>
          </a:ln>
        </p:spPr>
        <p:txBody>
          <a:bodyPr wrap="square">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400" b="1" dirty="0">
                <a:solidFill>
                  <a:schemeClr val="bg1"/>
                </a:solidFill>
                <a:latin typeface="Times New Roman" pitchFamily="18" charset="0"/>
              </a:rPr>
              <a:t>Se define el derecho objetivo como el conjunto de normas que regulan la conducta humana y las relaciones entre las personas (físicas o jurídicas). </a:t>
            </a:r>
            <a:endParaRPr lang="es-ES" sz="2400" b="1" dirty="0" smtClean="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400" b="1" dirty="0" smtClean="0">
                <a:solidFill>
                  <a:schemeClr val="bg1"/>
                </a:solidFill>
                <a:latin typeface="Times New Roman" pitchFamily="18" charset="0"/>
              </a:rPr>
              <a:t>Son </a:t>
            </a:r>
            <a:r>
              <a:rPr lang="es-ES" sz="2400" b="1" dirty="0">
                <a:solidFill>
                  <a:schemeClr val="bg1"/>
                </a:solidFill>
                <a:latin typeface="Times New Roman" pitchFamily="18" charset="0"/>
              </a:rPr>
              <a:t>obligatorias y coercitivas, vale decir obligan a actuar en un sentido determinado. </a:t>
            </a:r>
            <a:endParaRPr lang="es-AR" sz="2400" dirty="0">
              <a:solidFill>
                <a:schemeClr val="bg1"/>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287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FUNGIBLES</a:t>
            </a:r>
          </a:p>
        </p:txBody>
      </p:sp>
      <p:sp>
        <p:nvSpPr>
          <p:cNvPr id="4" name="2 Rectángulo"/>
          <p:cNvSpPr>
            <a:spLocks noChangeArrowheads="1"/>
          </p:cNvSpPr>
          <p:nvPr/>
        </p:nvSpPr>
        <p:spPr bwMode="auto">
          <a:xfrm>
            <a:off x="457200" y="2895600"/>
            <a:ext cx="8229600" cy="1628775"/>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Son cosas fungibles aquellas en que todo individuo de la especie equivale a otro individuo de la misma especie, y pueden sustituirse por otras de la misma calidad y en igual cantidad.</a:t>
            </a:r>
            <a:r>
              <a:rPr lang="es-ES" sz="2400">
                <a:solidFill>
                  <a:schemeClr val="bg1"/>
                </a:solidFill>
                <a:latin typeface="Times New Roman" pitchFamily="18" charset="0"/>
              </a:rPr>
              <a:t>  </a:t>
            </a:r>
            <a:r>
              <a:rPr lang="es-ES" sz="2400" b="1">
                <a:solidFill>
                  <a:schemeClr val="bg1"/>
                </a:solidFill>
                <a:latin typeface="Times New Roman" pitchFamily="18" charset="0"/>
              </a:rPr>
              <a:t>Por ejemplo el dinero.</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NO FUNGIBLES</a:t>
            </a:r>
          </a:p>
        </p:txBody>
      </p:sp>
      <p:sp>
        <p:nvSpPr>
          <p:cNvPr id="4" name="2 Rectángulo"/>
          <p:cNvSpPr>
            <a:spLocks noChangeArrowheads="1"/>
          </p:cNvSpPr>
          <p:nvPr/>
        </p:nvSpPr>
        <p:spPr bwMode="auto">
          <a:xfrm>
            <a:off x="457200" y="2879725"/>
            <a:ext cx="8229600" cy="1920875"/>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Infungibles  o no fungibles son las cosas con individualidad propia que no pueden ser objeto de sustitución.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un objeto de arte, una pieza de colección, un libro dedicado, un caballo de carrera, etc. </a:t>
            </a:r>
            <a:endParaRPr lang="es-AR" sz="24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62063"/>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CORPORALES E INCORPORALES</a:t>
            </a:r>
          </a:p>
        </p:txBody>
      </p:sp>
      <p:sp>
        <p:nvSpPr>
          <p:cNvPr id="4" name="3 CuadroTexto"/>
          <p:cNvSpPr txBox="1"/>
          <p:nvPr/>
        </p:nvSpPr>
        <p:spPr>
          <a:xfrm>
            <a:off x="456169" y="3236912"/>
            <a:ext cx="8380627" cy="9540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Según la posibilidad o no de percibirlas por los sentidos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763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ESPECÍFICAS O GENÉRICAS</a:t>
            </a:r>
          </a:p>
        </p:txBody>
      </p:sp>
      <p:sp>
        <p:nvSpPr>
          <p:cNvPr id="4" name="3 CuadroTexto"/>
          <p:cNvSpPr txBox="1"/>
          <p:nvPr/>
        </p:nvSpPr>
        <p:spPr>
          <a:xfrm>
            <a:off x="457200" y="3405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Según tengan o no caracteres propios o comunes.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524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PRESENTES O FUTURAS</a:t>
            </a:r>
          </a:p>
        </p:txBody>
      </p:sp>
      <p:sp>
        <p:nvSpPr>
          <p:cNvPr id="4" name="3 CuadroTexto"/>
          <p:cNvSpPr txBox="1"/>
          <p:nvPr/>
        </p:nvSpPr>
        <p:spPr>
          <a:xfrm>
            <a:off x="457200" y="3429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Considerando su existencia actual o futura.</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763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COSAS DE DOMINIO PÚBLICO O PRIVADO</a:t>
            </a:r>
          </a:p>
        </p:txBody>
      </p:sp>
      <p:sp>
        <p:nvSpPr>
          <p:cNvPr id="4" name="3 CuadroTexto"/>
          <p:cNvSpPr txBox="1"/>
          <p:nvPr/>
        </p:nvSpPr>
        <p:spPr>
          <a:xfrm>
            <a:off x="457200" y="3405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Según el uso al que se destinen.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a:t>
            </a:r>
            <a:endParaRPr lang="en-US" dirty="0"/>
          </a:p>
        </p:txBody>
      </p:sp>
      <p:sp>
        <p:nvSpPr>
          <p:cNvPr id="4" name="3 CuadroTexto"/>
          <p:cNvSpPr txBox="1"/>
          <p:nvPr/>
        </p:nvSpPr>
        <p:spPr>
          <a:xfrm>
            <a:off x="457200" y="762000"/>
            <a:ext cx="82296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DIFERENCIAS ENTRE BIENES Y COSAS </a:t>
            </a:r>
            <a:endParaRPr lang="es-AR" sz="2800" b="1" dirty="0">
              <a:solidFill>
                <a:schemeClr val="bg1"/>
              </a:solidFill>
              <a:latin typeface="Times New Roman" pitchFamily="18" charset="0"/>
              <a:cs typeface="Times New Roman" pitchFamily="18" charset="0"/>
            </a:endParaRPr>
          </a:p>
        </p:txBody>
      </p:sp>
      <p:sp>
        <p:nvSpPr>
          <p:cNvPr id="5" name="4 Rectángulo"/>
          <p:cNvSpPr>
            <a:spLocks noChangeArrowheads="1"/>
          </p:cNvSpPr>
          <p:nvPr/>
        </p:nvSpPr>
        <p:spPr bwMode="auto">
          <a:xfrm>
            <a:off x="457200" y="1752600"/>
            <a:ext cx="8305800" cy="4062651"/>
          </a:xfrm>
          <a:prstGeom prst="rect">
            <a:avLst/>
          </a:prstGeom>
          <a:solidFill>
            <a:schemeClr val="tx1"/>
          </a:solidFill>
          <a:ln w="3175">
            <a:solidFill>
              <a:schemeClr val="tx1"/>
            </a:solidFill>
            <a:miter lim="800000"/>
            <a:headEnd/>
            <a:tailEnd/>
          </a:ln>
        </p:spPr>
        <p:txBody>
          <a:bodyPr wrap="square">
            <a:spAutoFit/>
          </a:bodyPr>
          <a:lstStyle/>
          <a:p>
            <a:pPr algn="ctr" fontAlgn="auto">
              <a:spcBef>
                <a:spcPts val="0"/>
              </a:spcBef>
              <a:spcAft>
                <a:spcPts val="0"/>
              </a:spcAft>
              <a:defRPr sz="1800" b="0" i="0" u="none" strike="noStrike" kern="0" cap="none" spc="0" baseline="0">
                <a:solidFill>
                  <a:srgbClr val="000000"/>
                </a:solidFill>
                <a:uFillTx/>
              </a:defRPr>
            </a:pPr>
            <a:r>
              <a:rPr lang="es-ES" b="1" kern="0" dirty="0">
                <a:solidFill>
                  <a:schemeClr val="bg1"/>
                </a:solidFill>
                <a:latin typeface="Times New Roman" pitchFamily="18"/>
                <a:cs typeface="Times New Roman" pitchFamily="18"/>
              </a:rPr>
              <a:t>  </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Todo lo que existe en la naturaleza y se pueden tocar y apreciar materialmente son cosas. (objetos materiales susceptibles de tener un valor)</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Son bienes aquellas cosas de las que el hombre puede apropiarse y le sirven para satisfacer sus necesidades y además que no estén excluidas del comercio.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El agua del mar, el sol, y una casa, son cosas, pero solo la última es considerada un bien.</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9051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FRUTOS Y PRODUCTOS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1137821"/>
            <a:ext cx="8229600" cy="5262979"/>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Frutos son los objetos que un bien produce, de modo renovable, sin que se altere o disminuya su sustancia.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Frutos naturales son las producciones espontáneas de la naturaleza.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Frutos industriales son los que se producen por la industria del hombre o la cultura de la tierra.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Frutos civiles son las rentas que la cosa produce. Por ejemplo el alquiler de una propiedad.</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Las remuneraciones del trabajo se asimilan a los frutos civiles.</a:t>
            </a:r>
          </a:p>
        </p:txBody>
      </p:sp>
      <p:sp>
        <p:nvSpPr>
          <p:cNvPr id="4" name="3 CuadroTexto"/>
          <p:cNvSpPr txBox="1"/>
          <p:nvPr/>
        </p:nvSpPr>
        <p:spPr>
          <a:xfrm>
            <a:off x="457652" y="500063"/>
            <a:ext cx="8229148"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FRUTOS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0629" y="0"/>
            <a:ext cx="9405258"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443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PRODUCTOS</a:t>
            </a:r>
            <a:endParaRPr lang="es-AR" sz="2800" b="1" dirty="0">
              <a:solidFill>
                <a:schemeClr val="bg1"/>
              </a:solidFill>
              <a:latin typeface="Times New Roman" pitchFamily="18" charset="0"/>
              <a:cs typeface="Times New Roman" pitchFamily="18" charset="0"/>
            </a:endParaRPr>
          </a:p>
        </p:txBody>
      </p:sp>
      <p:sp>
        <p:nvSpPr>
          <p:cNvPr id="4" name="2 Rectángulo"/>
          <p:cNvSpPr>
            <a:spLocks noChangeArrowheads="1"/>
          </p:cNvSpPr>
          <p:nvPr/>
        </p:nvSpPr>
        <p:spPr bwMode="auto">
          <a:xfrm>
            <a:off x="457171" y="2971800"/>
            <a:ext cx="8229658" cy="1947863"/>
          </a:xfrm>
          <a:prstGeom prst="rect">
            <a:avLst/>
          </a:prstGeom>
          <a:solidFill>
            <a:schemeClr val="tx1"/>
          </a:solidFill>
          <a:ln w="3175">
            <a:solidFill>
              <a:srgbClr val="FFFFFF"/>
            </a:solidFill>
            <a:miter lim="800000"/>
            <a:headEnd/>
            <a:tailEnd/>
          </a:ln>
        </p:spPr>
        <p:txBody>
          <a:bodyPr wrap="square">
            <a:spAutoFit/>
          </a:bodyPr>
          <a:lstStyle/>
          <a:p>
            <a:pPr algn="ctr"/>
            <a:r>
              <a:rPr lang="es-ES" sz="2400" b="1" dirty="0">
                <a:solidFill>
                  <a:schemeClr val="bg1"/>
                </a:solidFill>
                <a:latin typeface="Times New Roman" pitchFamily="18" charset="0"/>
              </a:rPr>
              <a:t>Productos son los objetos no renovables que, separados o sacados de la cosa, alteran o disminuyen su sustancia. Los frutos naturales e industriales y los productos forman un todo con la cosa, si no son separados</a:t>
            </a:r>
            <a:r>
              <a:rPr lang="es-ES" dirty="0">
                <a:solidFill>
                  <a:schemeClr val="bg1"/>
                </a:solidFill>
                <a:latin typeface="Calibri" pitchFamily="34" charset="0"/>
              </a:rPr>
              <a:t>.  </a:t>
            </a:r>
            <a:r>
              <a:rPr lang="es-ES" sz="2400" b="1" dirty="0">
                <a:solidFill>
                  <a:schemeClr val="bg1"/>
                </a:solidFill>
                <a:latin typeface="Times New Roman" pitchFamily="18" charset="0"/>
              </a:rPr>
              <a:t>Por ejemplo el mineral de un yacimiento.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57200" y="1578114"/>
            <a:ext cx="8229600" cy="707886"/>
          </a:xfrm>
          <a:solidFill>
            <a:schemeClr val="tx1"/>
          </a:solidFill>
          <a:ln w="28575">
            <a:solidFill>
              <a:schemeClr val="tx1"/>
            </a:solidFill>
          </a:ln>
        </p:spPr>
        <p:txBody>
          <a:bodyPr wrap="square" anchor="b">
            <a:spAutoFit/>
          </a:bodyPr>
          <a:lstStyle/>
          <a:p>
            <a:pPr algn="ctr">
              <a:spcBef>
                <a:spcPts val="0"/>
              </a:spcBef>
              <a:defRPr/>
            </a:pPr>
            <a:r>
              <a:rPr lang="es-AR" sz="4000" b="1" dirty="0" smtClean="0">
                <a:solidFill>
                  <a:schemeClr val="bg1"/>
                </a:solidFill>
                <a:latin typeface="Times New Roman" pitchFamily="18" charset="0"/>
                <a:cs typeface="Times New Roman" pitchFamily="18" charset="0"/>
              </a:rPr>
              <a:t>INTRODUCCIÓN AL DERECHO</a:t>
            </a:r>
            <a:endParaRPr lang="en-US" sz="4000" b="1" dirty="0">
              <a:solidFill>
                <a:schemeClr val="bg1"/>
              </a:solidFill>
              <a:latin typeface="Times New Roman" pitchFamily="18" charset="0"/>
              <a:cs typeface="Times New Roman" pitchFamily="18" charset="0"/>
            </a:endParaRPr>
          </a:p>
        </p:txBody>
      </p:sp>
      <p:sp>
        <p:nvSpPr>
          <p:cNvPr id="5" name="1 Título"/>
          <p:cNvSpPr txBox="1">
            <a:spLocks/>
          </p:cNvSpPr>
          <p:nvPr/>
        </p:nvSpPr>
        <p:spPr>
          <a:xfrm>
            <a:off x="4648200" y="3911025"/>
            <a:ext cx="4038600" cy="584775"/>
          </a:xfrm>
          <a:prstGeom prst="rect">
            <a:avLst/>
          </a:prstGeom>
          <a:solidFill>
            <a:schemeClr val="tx1"/>
          </a:solidFill>
          <a:ln>
            <a:solidFill>
              <a:schemeClr val="tx1"/>
            </a:solidFill>
          </a:ln>
        </p:spPr>
        <p:txBody>
          <a:bodyPr wrap="square" anchor="b">
            <a:spAutoFit/>
          </a:bodyPr>
          <a:lstStyle/>
          <a:p>
            <a:pPr marL="0" marR="0" lvl="0" indent="0" algn="r" defTabSz="914400" fontAlgn="auto">
              <a:lnSpc>
                <a:spcPct val="100000"/>
              </a:lnSpc>
              <a:spcAft>
                <a:spcPts val="0"/>
              </a:spcAft>
              <a:buClrTx/>
              <a:buSzTx/>
              <a:tabLst/>
              <a:defRPr/>
            </a:pPr>
            <a:r>
              <a:rPr lang="es-AR" sz="32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PRIMERA PARTE</a:t>
            </a:r>
            <a:endParaRPr lang="en-US" sz="32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14400"/>
            <a:ext cx="8229600" cy="1015663"/>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OBJETIVO </a:t>
            </a:r>
          </a:p>
          <a:p>
            <a:pPr algn="ctr">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CLASIFICACIÓN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6 CuadroTexto"/>
          <p:cNvSpPr txBox="1"/>
          <p:nvPr/>
        </p:nvSpPr>
        <p:spPr>
          <a:xfrm>
            <a:off x="457200" y="3276600"/>
            <a:ext cx="8229600" cy="1815882"/>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SE CLASIFICA EN </a:t>
            </a:r>
          </a:p>
          <a:p>
            <a:pPr algn="ctr" fontAlgn="auto">
              <a:spcBef>
                <a:spcPts val="0"/>
              </a:spcBef>
              <a:spcAft>
                <a:spcPts val="0"/>
              </a:spcAft>
              <a:buFont typeface="Wingdings" pitchFamily="2" charset="2"/>
              <a:buChar char="ü"/>
              <a:defRPr/>
            </a:pPr>
            <a:endParaRPr lang="es-AR" sz="2800" b="1" dirty="0">
              <a:solidFill>
                <a:schemeClr val="bg1"/>
              </a:solidFill>
              <a:latin typeface="Times New Roman" pitchFamily="18" charset="0"/>
              <a:cs typeface="Times New Roman" pitchFamily="18" charset="0"/>
            </a:endParaRPr>
          </a:p>
          <a:p>
            <a:pPr fontAlgn="auto">
              <a:spcBef>
                <a:spcPts val="0"/>
              </a:spcBef>
              <a:spcAft>
                <a:spcPts val="0"/>
              </a:spcAft>
              <a:buFont typeface="Wingdings" pitchFamily="2" charset="2"/>
              <a:buChar char="ü"/>
              <a:defRPr/>
            </a:pPr>
            <a:r>
              <a:rPr lang="es-AR" sz="2800" b="1" dirty="0" smtClean="0">
                <a:solidFill>
                  <a:schemeClr val="bg1"/>
                </a:solidFill>
                <a:latin typeface="Times New Roman" pitchFamily="18" charset="0"/>
                <a:cs typeface="Times New Roman" pitchFamily="18" charset="0"/>
              </a:rPr>
              <a:t>  PRIVADO.</a:t>
            </a:r>
          </a:p>
          <a:p>
            <a:pPr fontAlgn="auto">
              <a:spcBef>
                <a:spcPts val="0"/>
              </a:spcBef>
              <a:spcAft>
                <a:spcPts val="0"/>
              </a:spcAft>
              <a:buFont typeface="Wingdings" pitchFamily="2" charset="2"/>
              <a:buChar char="ü"/>
              <a:defRPr/>
            </a:pPr>
            <a:r>
              <a:rPr lang="es-AR" sz="2800" b="1" dirty="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 PÚBLICO. </a:t>
            </a:r>
            <a:endParaRPr lang="es-AR" sz="28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29580"/>
            <a:ext cx="82296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 </a:t>
            </a:r>
            <a:r>
              <a:rPr lang="es-AR" sz="2800" b="1" dirty="0">
                <a:solidFill>
                  <a:schemeClr val="bg1"/>
                </a:solidFill>
                <a:latin typeface="Times New Roman" pitchFamily="18" charset="0"/>
                <a:cs typeface="Times New Roman" pitchFamily="18" charset="0"/>
              </a:rPr>
              <a:t>HECHO Y HECHO JURÍDICO</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
          <p:cNvSpPr txBox="1">
            <a:spLocks noChangeArrowheads="1"/>
          </p:cNvSpPr>
          <p:nvPr/>
        </p:nvSpPr>
        <p:spPr bwMode="auto">
          <a:xfrm>
            <a:off x="457200" y="990600"/>
            <a:ext cx="8229600" cy="4693593"/>
          </a:xfrm>
          <a:prstGeom prst="rect">
            <a:avLst/>
          </a:prstGeom>
          <a:solidFill>
            <a:schemeClr val="tx1"/>
          </a:solidFill>
          <a:ln w="3175">
            <a:solidFill>
              <a:schemeClr val="tx1"/>
            </a:solidFill>
            <a:miter lim="800000"/>
            <a:headEnd/>
            <a:tailEnd/>
          </a:ln>
        </p:spPr>
        <p:txBody>
          <a:bodyPr wrap="square" anchorCtr="1">
            <a:spAutoFit/>
          </a:bodyPr>
          <a:lstStyle/>
          <a:p>
            <a:pPr algn="ctr" hangingPunct="0">
              <a:spcBef>
                <a:spcPts val="1400"/>
              </a:spcBef>
            </a:pPr>
            <a:r>
              <a:rPr lang="es-ES" altLang="es-ES" sz="2400" b="1" dirty="0">
                <a:solidFill>
                  <a:schemeClr val="bg1"/>
                </a:solidFill>
                <a:latin typeface="Times New Roman" pitchFamily="18" charset="0"/>
              </a:rPr>
              <a:t>Hecho: es todo fenómeno que produce algún cambio en el mundo físico o social.</a:t>
            </a:r>
          </a:p>
          <a:p>
            <a:pPr algn="ctr" hangingPunct="0">
              <a:spcBef>
                <a:spcPts val="1400"/>
              </a:spcBef>
            </a:pPr>
            <a:r>
              <a:rPr lang="es-ES" altLang="es-ES" sz="2400" b="1" dirty="0">
                <a:solidFill>
                  <a:schemeClr val="bg1"/>
                </a:solidFill>
                <a:latin typeface="Times New Roman" pitchFamily="18" charset="0"/>
              </a:rPr>
              <a:t>Si esos hechos no afectan al orden jurídico son de naturaleza neutra. Por ejemplo el amanecer, el anochecer, la puesta del sol, etc.</a:t>
            </a:r>
          </a:p>
          <a:p>
            <a:pPr algn="ctr" hangingPunct="0">
              <a:spcBef>
                <a:spcPts val="1400"/>
              </a:spcBef>
            </a:pPr>
            <a:r>
              <a:rPr lang="es-ES" altLang="es-ES" sz="2400" b="1" dirty="0">
                <a:solidFill>
                  <a:schemeClr val="bg1"/>
                </a:solidFill>
                <a:latin typeface="Times New Roman" pitchFamily="18" charset="0"/>
              </a:rPr>
              <a:t>Si esos hechos producen la adquisición, modificación, transferencia de derechos y obligaciones de denominan “Hechos jurídicos”.</a:t>
            </a:r>
          </a:p>
          <a:p>
            <a:pPr algn="ctr" hangingPunct="0">
              <a:spcBef>
                <a:spcPts val="1400"/>
              </a:spcBef>
            </a:pPr>
            <a:r>
              <a:rPr lang="es-ES" altLang="es-ES" sz="2400" b="1" dirty="0">
                <a:solidFill>
                  <a:schemeClr val="bg1"/>
                </a:solidFill>
                <a:latin typeface="Times New Roman" pitchFamily="18" charset="0"/>
              </a:rPr>
              <a:t>Los hechos jurídicos pueden ser voluntarios (realizados con discernimiento, intención y libertad) o involuntarios cuando no cuentan con esas facultades.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743200"/>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ACTOS JURÍDICOS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7"/>
          <p:cNvSpPr>
            <a:spLocks noChangeArrowheads="1"/>
          </p:cNvSpPr>
          <p:nvPr/>
        </p:nvSpPr>
        <p:spPr bwMode="auto">
          <a:xfrm>
            <a:off x="468313" y="1123950"/>
            <a:ext cx="8280400" cy="661988"/>
          </a:xfrm>
          <a:prstGeom prst="rect">
            <a:avLst/>
          </a:prstGeom>
          <a:solidFill>
            <a:schemeClr val="tx1"/>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FFFFFF"/>
                </a:solidFill>
                <a:latin typeface="Times New Roman" pitchFamily="18"/>
                <a:cs typeface="Times New Roman" pitchFamily="18"/>
              </a:rPr>
              <a:t>DEFINICIÓN</a:t>
            </a:r>
            <a:endParaRPr lang="es-ES" sz="2800" b="1" kern="0" dirty="0">
              <a:solidFill>
                <a:srgbClr val="FFFFFF"/>
              </a:solidFill>
              <a:latin typeface="Times New Roman" pitchFamily="18"/>
              <a:cs typeface="Times New Roman" pitchFamily="18"/>
            </a:endParaRPr>
          </a:p>
        </p:txBody>
      </p:sp>
      <p:sp>
        <p:nvSpPr>
          <p:cNvPr id="4" name="Text Box 8"/>
          <p:cNvSpPr txBox="1">
            <a:spLocks noChangeArrowheads="1"/>
          </p:cNvSpPr>
          <p:nvPr/>
        </p:nvSpPr>
        <p:spPr bwMode="auto">
          <a:xfrm>
            <a:off x="468313" y="3073400"/>
            <a:ext cx="8280400" cy="1570038"/>
          </a:xfrm>
          <a:prstGeom prst="rect">
            <a:avLst/>
          </a:prstGeom>
          <a:solidFill>
            <a:schemeClr val="tx1"/>
          </a:solidFill>
          <a:ln w="3175">
            <a:solidFill>
              <a:schemeClr val="tx1"/>
            </a:solidFill>
            <a:miter lim="800000"/>
            <a:headEnd/>
            <a:tailEnd/>
          </a:ln>
        </p:spPr>
        <p:txBody>
          <a:bodyPr anchorCtr="1">
            <a:spAutoFit/>
          </a:bodyPr>
          <a:lstStyle/>
          <a:p>
            <a:pPr algn="ctr" hangingPunct="0">
              <a:spcBef>
                <a:spcPts val="1400"/>
              </a:spcBef>
            </a:pPr>
            <a:r>
              <a:rPr lang="es-ES" altLang="es-ES" sz="2400" b="1">
                <a:solidFill>
                  <a:srgbClr val="FFFFFF"/>
                </a:solidFill>
                <a:latin typeface="Times New Roman" pitchFamily="18" charset="0"/>
              </a:rPr>
              <a:t>Son actos jurídicos los actos voluntarios lícitos, que tengan por fin inmediato, establecer entre las personas relaciones jurídicas, crear, modificar, transferir, conservar o aniquilar derechos.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677180"/>
            <a:ext cx="82296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CLASIFICACIÓN DE LOS ACTOS JURÍDICOS</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0629" y="0"/>
            <a:ext cx="9405258"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0493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VOLUNTARIOS</a:t>
            </a:r>
          </a:p>
        </p:txBody>
      </p:sp>
      <p:sp>
        <p:nvSpPr>
          <p:cNvPr id="4" name="2 Rectángulo"/>
          <p:cNvSpPr>
            <a:spLocks noChangeArrowheads="1"/>
          </p:cNvSpPr>
          <p:nvPr/>
        </p:nvSpPr>
        <p:spPr bwMode="auto">
          <a:xfrm>
            <a:off x="457200" y="3527425"/>
            <a:ext cx="8229600" cy="830263"/>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dirty="0">
                <a:solidFill>
                  <a:schemeClr val="bg1"/>
                </a:solidFill>
                <a:latin typeface="Times New Roman" pitchFamily="18" charset="0"/>
              </a:rPr>
              <a:t>Cuando es  ejecutado con discernimiento, intención y libertad, que se manifiesta por un hecho exterior.  </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0629" y="0"/>
            <a:ext cx="9405258"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8581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INVOLUNTARIOS</a:t>
            </a:r>
          </a:p>
        </p:txBody>
      </p:sp>
      <p:sp>
        <p:nvSpPr>
          <p:cNvPr id="4" name="3 Rectángulo"/>
          <p:cNvSpPr>
            <a:spLocks noChangeArrowheads="1"/>
          </p:cNvSpPr>
          <p:nvPr/>
        </p:nvSpPr>
        <p:spPr bwMode="auto">
          <a:xfrm>
            <a:off x="457200" y="1905000"/>
            <a:ext cx="8229600" cy="3786187"/>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dirty="0">
                <a:solidFill>
                  <a:srgbClr val="FFFFFF"/>
                </a:solidFill>
                <a:latin typeface="Times New Roman" pitchFamily="18" charset="0"/>
              </a:rPr>
              <a:t>Cuando exista falta de discernimiento.  En este último supuesto encuadra:</a:t>
            </a:r>
          </a:p>
          <a:p>
            <a:pPr algn="ctr"/>
            <a:endParaRPr lang="es-ES" altLang="es-ES" sz="2400" b="1" dirty="0">
              <a:solidFill>
                <a:srgbClr val="FFFFFF"/>
              </a:solidFill>
              <a:latin typeface="Times New Roman" pitchFamily="18" charset="0"/>
            </a:endParaRPr>
          </a:p>
          <a:p>
            <a:pPr eaLnBrk="0" hangingPunct="0"/>
            <a:r>
              <a:rPr lang="es-ES" altLang="es-ES" sz="2400" b="1" dirty="0">
                <a:solidFill>
                  <a:srgbClr val="FFFFFF"/>
                </a:solidFill>
                <a:latin typeface="Times New Roman" pitchFamily="18" charset="0"/>
              </a:rPr>
              <a:t>a) el acto de quien, al momento de realizarlo, está privado de la razón;</a:t>
            </a:r>
          </a:p>
          <a:p>
            <a:pPr eaLnBrk="0" hangingPunct="0"/>
            <a:r>
              <a:rPr lang="es-ES" altLang="es-ES" sz="2400" b="1" dirty="0">
                <a:solidFill>
                  <a:srgbClr val="FFFFFF"/>
                </a:solidFill>
                <a:latin typeface="Times New Roman" pitchFamily="18" charset="0"/>
              </a:rPr>
              <a:t>b) el acto ilícito de la persona menor de edad que no ha cumplido diez años;</a:t>
            </a:r>
          </a:p>
          <a:p>
            <a:pPr eaLnBrk="0" hangingPunct="0"/>
            <a:r>
              <a:rPr lang="es-ES" altLang="es-ES" sz="2400" b="1" dirty="0">
                <a:solidFill>
                  <a:srgbClr val="FFFFFF"/>
                </a:solidFill>
                <a:latin typeface="Times New Roman" pitchFamily="18" charset="0"/>
              </a:rPr>
              <a:t>c) el acto lícito de la persona menor de edad que no ha cumplido trece años, sin perjuicio de lo establecido en disposiciones especiales. </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UNILATERALES</a:t>
            </a:r>
          </a:p>
        </p:txBody>
      </p:sp>
      <p:sp>
        <p:nvSpPr>
          <p:cNvPr id="4" name="2 Rectángulo"/>
          <p:cNvSpPr>
            <a:spLocks noChangeArrowheads="1"/>
          </p:cNvSpPr>
          <p:nvPr/>
        </p:nvSpPr>
        <p:spPr bwMode="auto">
          <a:xfrm>
            <a:off x="457200" y="3124200"/>
            <a:ext cx="8229600" cy="1200150"/>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Basta la voluntad de una sola persona.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el testamento.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BILATERALES</a:t>
            </a:r>
          </a:p>
        </p:txBody>
      </p:sp>
      <p:sp>
        <p:nvSpPr>
          <p:cNvPr id="4" name="2 Rectángulo"/>
          <p:cNvSpPr>
            <a:spLocks noChangeArrowheads="1"/>
          </p:cNvSpPr>
          <p:nvPr/>
        </p:nvSpPr>
        <p:spPr bwMode="auto">
          <a:xfrm>
            <a:off x="457200" y="3086100"/>
            <a:ext cx="8229600" cy="1200329"/>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Cuando se requiere el consentimiento de dos o más personas.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el contrato de alquiler, el de seguros, etc.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906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ENTRE VIVOS</a:t>
            </a:r>
          </a:p>
        </p:txBody>
      </p:sp>
      <p:sp>
        <p:nvSpPr>
          <p:cNvPr id="4" name="2 Rectángulo"/>
          <p:cNvSpPr>
            <a:spLocks noChangeArrowheads="1"/>
          </p:cNvSpPr>
          <p:nvPr/>
        </p:nvSpPr>
        <p:spPr bwMode="auto">
          <a:xfrm>
            <a:off x="458211" y="2971800"/>
            <a:ext cx="8156771" cy="1201738"/>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Cuya eficacia no depende del fallecimiento de la persona.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la compraventa.</a:t>
            </a:r>
            <a:endParaRPr lang="es-AR"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798802"/>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a:t>
            </a: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PRIVADO</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954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DE  ÚLTIMA VOLUNTAD</a:t>
            </a:r>
          </a:p>
        </p:txBody>
      </p:sp>
      <p:sp>
        <p:nvSpPr>
          <p:cNvPr id="4" name="2 Rectángulo"/>
          <p:cNvSpPr>
            <a:spLocks noChangeArrowheads="1"/>
          </p:cNvSpPr>
          <p:nvPr/>
        </p:nvSpPr>
        <p:spPr bwMode="auto">
          <a:xfrm>
            <a:off x="457200" y="2971800"/>
            <a:ext cx="8229600" cy="1201738"/>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Cuando producen efecto después del fallecimiento.</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el testamento,  el legado, etc. </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95400"/>
            <a:ext cx="8229599"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GRATUITOS</a:t>
            </a:r>
          </a:p>
        </p:txBody>
      </p:sp>
      <p:sp>
        <p:nvSpPr>
          <p:cNvPr id="4" name="2 Rectángulo"/>
          <p:cNvSpPr>
            <a:spLocks noChangeArrowheads="1"/>
          </p:cNvSpPr>
          <p:nvPr/>
        </p:nvSpPr>
        <p:spPr bwMode="auto">
          <a:xfrm>
            <a:off x="529016" y="3300413"/>
            <a:ext cx="8156772" cy="1200150"/>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Cuando la obligación está a cargo de solo una de las partes.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el testamento, la donación, etc.</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047750"/>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ONEROSOS</a:t>
            </a:r>
          </a:p>
        </p:txBody>
      </p:sp>
      <p:sp>
        <p:nvSpPr>
          <p:cNvPr id="4" name="2 Rectángulo"/>
          <p:cNvSpPr>
            <a:spLocks noChangeArrowheads="1"/>
          </p:cNvSpPr>
          <p:nvPr/>
        </p:nvSpPr>
        <p:spPr bwMode="auto">
          <a:xfrm>
            <a:off x="533400" y="2819400"/>
            <a:ext cx="8153400" cy="1570037"/>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Cuando las obligaciones son recíprocas y hay una prestación económica por medio.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la compraventa, el contrato de seguro, etc.</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CuadroTexto"/>
          <p:cNvSpPr txBox="1"/>
          <p:nvPr/>
        </p:nvSpPr>
        <p:spPr>
          <a:xfrm>
            <a:off x="457200" y="10668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POSITIVOS</a:t>
            </a:r>
          </a:p>
        </p:txBody>
      </p:sp>
      <p:sp>
        <p:nvSpPr>
          <p:cNvPr id="4" name="2 Rectángulo"/>
          <p:cNvSpPr>
            <a:spLocks noChangeArrowheads="1"/>
          </p:cNvSpPr>
          <p:nvPr/>
        </p:nvSpPr>
        <p:spPr bwMode="auto">
          <a:xfrm>
            <a:off x="457200" y="2819400"/>
            <a:ext cx="8229600" cy="1570038"/>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Son los que requieren la realización del acto.  (obligación de hacer).</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un contrato de servicio.</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NEGATIVOS</a:t>
            </a:r>
          </a:p>
        </p:txBody>
      </p:sp>
      <p:sp>
        <p:nvSpPr>
          <p:cNvPr id="4" name="2 Rectángulo"/>
          <p:cNvSpPr>
            <a:spLocks noChangeArrowheads="1"/>
          </p:cNvSpPr>
          <p:nvPr/>
        </p:nvSpPr>
        <p:spPr bwMode="auto">
          <a:xfrm>
            <a:off x="457200" y="2743200"/>
            <a:ext cx="8229600" cy="1570037"/>
          </a:xfrm>
          <a:prstGeom prst="rect">
            <a:avLst/>
          </a:prstGeom>
          <a:solidFill>
            <a:schemeClr val="tx1"/>
          </a:solidFill>
          <a:ln w="9525">
            <a:solidFill>
              <a:schemeClr val="tx1"/>
            </a:solidFill>
            <a:miter lim="800000"/>
            <a:headEnd/>
            <a:tailEnd/>
          </a:ln>
        </p:spPr>
        <p:txBody>
          <a:bodyPr wrap="square">
            <a:spAutoFit/>
          </a:bodyPr>
          <a:lstStyle/>
          <a:p>
            <a:pPr algn="ctr" eaLnBrk="0" hangingPunct="0"/>
            <a:r>
              <a:rPr lang="es-ES" sz="2400" b="1" dirty="0">
                <a:solidFill>
                  <a:schemeClr val="bg1"/>
                </a:solidFill>
                <a:latin typeface="Times New Roman" pitchFamily="18" charset="0"/>
              </a:rPr>
              <a:t>Requieren la obligación de no hacer.</a:t>
            </a:r>
          </a:p>
          <a:p>
            <a:pPr algn="ctr" eaLnBrk="0" hangingPunct="0"/>
            <a:endParaRPr lang="es-ES" sz="2400" b="1" dirty="0">
              <a:solidFill>
                <a:schemeClr val="bg1"/>
              </a:solidFill>
              <a:latin typeface="Times New Roman" pitchFamily="18" charset="0"/>
            </a:endParaRPr>
          </a:p>
          <a:p>
            <a:pPr algn="ctr" eaLnBrk="0" hangingPunct="0"/>
            <a:r>
              <a:rPr lang="es-ES" sz="2400" b="1" dirty="0">
                <a:solidFill>
                  <a:schemeClr val="bg1"/>
                </a:solidFill>
                <a:latin typeface="Times New Roman" pitchFamily="18" charset="0"/>
              </a:rPr>
              <a:t>Por ejemplo no levantar una pared, no molestar el propietario al inquilino, etc.</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PATRIMONIALES</a:t>
            </a:r>
          </a:p>
        </p:txBody>
      </p:sp>
      <p:sp>
        <p:nvSpPr>
          <p:cNvPr id="4" name="2 Rectángulo"/>
          <p:cNvSpPr>
            <a:spLocks noChangeArrowheads="1"/>
          </p:cNvSpPr>
          <p:nvPr/>
        </p:nvSpPr>
        <p:spPr bwMode="auto">
          <a:xfrm>
            <a:off x="457200" y="3048000"/>
            <a:ext cx="8229600" cy="1201738"/>
          </a:xfrm>
          <a:prstGeom prst="rect">
            <a:avLst/>
          </a:prstGeom>
          <a:solidFill>
            <a:schemeClr val="tx1"/>
          </a:solidFill>
          <a:ln w="9525">
            <a:solidFill>
              <a:schemeClr val="tx1"/>
            </a:solidFill>
            <a:miter lim="800000"/>
            <a:headEnd/>
            <a:tailEnd/>
          </a:ln>
        </p:spPr>
        <p:txBody>
          <a:bodyPr wrap="square">
            <a:spAutoFit/>
          </a:bodyPr>
          <a:lstStyle/>
          <a:p>
            <a:pPr algn="ctr" eaLnBrk="0" hangingPunct="0"/>
            <a:r>
              <a:rPr lang="es-ES" sz="2400" b="1">
                <a:solidFill>
                  <a:schemeClr val="bg1"/>
                </a:solidFill>
                <a:latin typeface="Times New Roman" pitchFamily="18" charset="0"/>
              </a:rPr>
              <a:t>Aquellos que tienen sentido económico. </a:t>
            </a:r>
          </a:p>
          <a:p>
            <a:pPr algn="ctr" eaLnBrk="0" hangingPunct="0"/>
            <a:endParaRPr lang="es-ES" sz="2400" b="1">
              <a:solidFill>
                <a:schemeClr val="bg1"/>
              </a:solidFill>
              <a:latin typeface="Times New Roman" pitchFamily="18" charset="0"/>
            </a:endParaRPr>
          </a:p>
          <a:p>
            <a:pPr algn="ctr" eaLnBrk="0" hangingPunct="0"/>
            <a:r>
              <a:rPr lang="es-ES" sz="2400" b="1">
                <a:solidFill>
                  <a:schemeClr val="bg1"/>
                </a:solidFill>
                <a:latin typeface="Times New Roman" pitchFamily="18" charset="0"/>
              </a:rPr>
              <a:t>Por ejemplo la compra venta.</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0629" y="0"/>
            <a:ext cx="9405258"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3335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PERSONALES</a:t>
            </a:r>
          </a:p>
        </p:txBody>
      </p:sp>
      <p:sp>
        <p:nvSpPr>
          <p:cNvPr id="4" name="2 Rectángulo"/>
          <p:cNvSpPr>
            <a:spLocks noChangeArrowheads="1"/>
          </p:cNvSpPr>
          <p:nvPr/>
        </p:nvSpPr>
        <p:spPr bwMode="auto">
          <a:xfrm>
            <a:off x="457200" y="2967038"/>
            <a:ext cx="8229600" cy="1570037"/>
          </a:xfrm>
          <a:prstGeom prst="rect">
            <a:avLst/>
          </a:prstGeom>
          <a:solidFill>
            <a:schemeClr val="tx1"/>
          </a:solidFill>
          <a:ln w="9525">
            <a:solidFill>
              <a:schemeClr val="tx1"/>
            </a:solidFill>
            <a:miter lim="800000"/>
            <a:headEnd/>
            <a:tailEnd/>
          </a:ln>
        </p:spPr>
        <p:txBody>
          <a:bodyPr wrap="square">
            <a:spAutoFit/>
          </a:bodyPr>
          <a:lstStyle/>
          <a:p>
            <a:pPr algn="ctr" eaLnBrk="0" hangingPunct="0"/>
            <a:r>
              <a:rPr lang="es-ES" sz="2400" b="1" dirty="0">
                <a:solidFill>
                  <a:srgbClr val="FFFFFF"/>
                </a:solidFill>
                <a:latin typeface="Times New Roman" pitchFamily="18" charset="0"/>
              </a:rPr>
              <a:t>Referidos a las relaciones de familia. </a:t>
            </a:r>
          </a:p>
          <a:p>
            <a:pPr algn="ctr" eaLnBrk="0" hangingPunct="0"/>
            <a:endParaRPr lang="es-ES" sz="2400" b="1" dirty="0">
              <a:solidFill>
                <a:srgbClr val="FFFFFF"/>
              </a:solidFill>
              <a:latin typeface="Times New Roman" pitchFamily="18" charset="0"/>
            </a:endParaRPr>
          </a:p>
          <a:p>
            <a:pPr algn="ctr" eaLnBrk="0" hangingPunct="0"/>
            <a:r>
              <a:rPr lang="es-ES" sz="2400" b="1" dirty="0">
                <a:solidFill>
                  <a:srgbClr val="FFFFFF"/>
                </a:solidFill>
                <a:latin typeface="Times New Roman" pitchFamily="18" charset="0"/>
              </a:rPr>
              <a:t>Por ejemplo la responsabilidad parental (ex patria potestad),  la adopción,  etc.</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9188"/>
            <a:ext cx="81153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FORMALES</a:t>
            </a:r>
          </a:p>
        </p:txBody>
      </p:sp>
      <p:sp>
        <p:nvSpPr>
          <p:cNvPr id="4" name="3 Rectángulo"/>
          <p:cNvSpPr>
            <a:spLocks noChangeArrowheads="1"/>
          </p:cNvSpPr>
          <p:nvPr/>
        </p:nvSpPr>
        <p:spPr bwMode="auto">
          <a:xfrm>
            <a:off x="457200" y="2967038"/>
            <a:ext cx="8115300" cy="1570037"/>
          </a:xfrm>
          <a:prstGeom prst="rect">
            <a:avLst/>
          </a:prstGeom>
          <a:solidFill>
            <a:schemeClr val="tx1"/>
          </a:solidFill>
          <a:ln w="9525">
            <a:solidFill>
              <a:schemeClr val="tx1"/>
            </a:solidFill>
            <a:miter lim="800000"/>
            <a:headEnd/>
            <a:tailEnd/>
          </a:ln>
        </p:spPr>
        <p:txBody>
          <a:bodyPr wrap="square">
            <a:spAutoFit/>
          </a:bodyPr>
          <a:lstStyle/>
          <a:p>
            <a:pPr algn="ctr" eaLnBrk="0" hangingPunct="0"/>
            <a:r>
              <a:rPr lang="es-ES" sz="2400" b="1" dirty="0">
                <a:solidFill>
                  <a:schemeClr val="bg1"/>
                </a:solidFill>
                <a:latin typeface="Times New Roman" pitchFamily="18" charset="0"/>
              </a:rPr>
              <a:t>La ley requiere una forma preestablecida. </a:t>
            </a:r>
          </a:p>
          <a:p>
            <a:pPr algn="ctr" eaLnBrk="0" hangingPunct="0"/>
            <a:endParaRPr lang="es-ES" sz="2400" b="1" dirty="0">
              <a:solidFill>
                <a:schemeClr val="bg1"/>
              </a:solidFill>
              <a:latin typeface="Times New Roman" pitchFamily="18" charset="0"/>
            </a:endParaRPr>
          </a:p>
          <a:p>
            <a:pPr algn="ctr" eaLnBrk="0" hangingPunct="0"/>
            <a:r>
              <a:rPr lang="es-ES" sz="2400" b="1" dirty="0">
                <a:solidFill>
                  <a:schemeClr val="bg1"/>
                </a:solidFill>
                <a:latin typeface="Times New Roman" pitchFamily="18" charset="0"/>
              </a:rPr>
              <a:t>Por ejemplo contrato de seguro, compra o venta de un inmueble, etc.</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90625"/>
            <a:ext cx="80772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NO FORMALES</a:t>
            </a:r>
          </a:p>
        </p:txBody>
      </p:sp>
      <p:sp>
        <p:nvSpPr>
          <p:cNvPr id="4" name="2 Rectángulo"/>
          <p:cNvSpPr>
            <a:spLocks noChangeArrowheads="1"/>
          </p:cNvSpPr>
          <p:nvPr/>
        </p:nvSpPr>
        <p:spPr bwMode="auto">
          <a:xfrm>
            <a:off x="449579" y="3313113"/>
            <a:ext cx="8237221" cy="830262"/>
          </a:xfrm>
          <a:prstGeom prst="rect">
            <a:avLst/>
          </a:prstGeom>
          <a:solidFill>
            <a:schemeClr val="tx1"/>
          </a:solidFill>
          <a:ln w="9525">
            <a:solidFill>
              <a:schemeClr val="tx1"/>
            </a:solidFill>
            <a:miter lim="800000"/>
            <a:headEnd/>
            <a:tailEnd/>
          </a:ln>
        </p:spPr>
        <p:txBody>
          <a:bodyPr wrap="square">
            <a:spAutoFit/>
          </a:bodyPr>
          <a:lstStyle/>
          <a:p>
            <a:pPr algn="ctr" eaLnBrk="0" hangingPunct="0"/>
            <a:r>
              <a:rPr lang="es-ES" sz="2400" b="1" dirty="0">
                <a:solidFill>
                  <a:schemeClr val="bg1"/>
                </a:solidFill>
                <a:latin typeface="Times New Roman" pitchFamily="18" charset="0"/>
              </a:rPr>
              <a:t>No hay forma preestablecida. Se pueden utilizar las que se consideren pertinentes. </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304800" y="12620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PRINCIPALES</a:t>
            </a:r>
          </a:p>
        </p:txBody>
      </p:sp>
      <p:sp>
        <p:nvSpPr>
          <p:cNvPr id="7" name="2 Rectángulo"/>
          <p:cNvSpPr>
            <a:spLocks noChangeArrowheads="1"/>
          </p:cNvSpPr>
          <p:nvPr/>
        </p:nvSpPr>
        <p:spPr bwMode="auto">
          <a:xfrm>
            <a:off x="304800" y="3429000"/>
            <a:ext cx="8229600" cy="461962"/>
          </a:xfrm>
          <a:prstGeom prst="rect">
            <a:avLst/>
          </a:prstGeom>
          <a:solidFill>
            <a:schemeClr val="tx1"/>
          </a:solidFill>
          <a:ln w="952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Tienen existencia por sí mismos. No dependen de otros.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427202"/>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DEFINICIÓN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6 CuadroTexto"/>
          <p:cNvSpPr txBox="1"/>
          <p:nvPr/>
        </p:nvSpPr>
        <p:spPr>
          <a:xfrm>
            <a:off x="457200" y="3124200"/>
            <a:ext cx="8229600" cy="138430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Es la rama del derecho que se ocupa preferentemente de las relaciones entre los particulares y el Estado (como sujeto del derecho).</a:t>
            </a:r>
          </a:p>
        </p:txBody>
      </p:sp>
    </p:spTree>
  </p:cSld>
  <p:clrMapOvr>
    <a:masterClrMapping/>
  </p:clrMapOvr>
  <p:transition>
    <p:fade thruBlk="1"/>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04800" y="11191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ACCESORIOS</a:t>
            </a:r>
          </a:p>
        </p:txBody>
      </p:sp>
      <p:sp>
        <p:nvSpPr>
          <p:cNvPr id="4" name="2 Rectángulo"/>
          <p:cNvSpPr>
            <a:spLocks noChangeArrowheads="1"/>
          </p:cNvSpPr>
          <p:nvPr/>
        </p:nvSpPr>
        <p:spPr bwMode="auto">
          <a:xfrm>
            <a:off x="304800" y="3105150"/>
            <a:ext cx="8231641" cy="1570038"/>
          </a:xfrm>
          <a:prstGeom prst="rect">
            <a:avLst/>
          </a:prstGeom>
          <a:solidFill>
            <a:schemeClr val="tx1"/>
          </a:solidFill>
          <a:ln w="952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Dependen de otro.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Por ejemplo la prenda, la hipoteca, la fianza, el seguro de caución, etc.</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81000" y="12620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NOMINADOS</a:t>
            </a:r>
          </a:p>
        </p:txBody>
      </p:sp>
      <p:sp>
        <p:nvSpPr>
          <p:cNvPr id="4" name="2 Rectángulo"/>
          <p:cNvSpPr>
            <a:spLocks noChangeArrowheads="1"/>
          </p:cNvSpPr>
          <p:nvPr/>
        </p:nvSpPr>
        <p:spPr bwMode="auto">
          <a:xfrm>
            <a:off x="381000" y="3200400"/>
            <a:ext cx="8229600" cy="1200150"/>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Previstos y regulados por la ley. La ley le asigna un nombre.</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contrato de seguro.</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81000" y="1143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INNOMINADOS</a:t>
            </a:r>
          </a:p>
        </p:txBody>
      </p:sp>
      <p:sp>
        <p:nvSpPr>
          <p:cNvPr id="4" name="2 Rectángulo"/>
          <p:cNvSpPr>
            <a:spLocks noChangeArrowheads="1"/>
          </p:cNvSpPr>
          <p:nvPr/>
        </p:nvSpPr>
        <p:spPr bwMode="auto">
          <a:xfrm>
            <a:off x="381000" y="2828925"/>
            <a:ext cx="8229600" cy="1938338"/>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Cuando la ley no le otorga una denominación específica.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En el Código Civil y Comercial se fijan disposiciones sobre los contratos de tiempo compartido y cementerios privados, los que antes se consideraban innominados.</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81000" y="1262063"/>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CONSENSUALES</a:t>
            </a:r>
          </a:p>
        </p:txBody>
      </p:sp>
      <p:sp>
        <p:nvSpPr>
          <p:cNvPr id="4" name="2 Rectángulo"/>
          <p:cNvSpPr>
            <a:spLocks noChangeArrowheads="1"/>
          </p:cNvSpPr>
          <p:nvPr/>
        </p:nvSpPr>
        <p:spPr bwMode="auto">
          <a:xfrm>
            <a:off x="381000" y="2971800"/>
            <a:ext cx="8153400" cy="1200329"/>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Se perfeccionan por medio del consentimiento  de las partes.</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los de compra venta, seguros, alquileres,  etc.</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04800" y="11906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INSTANTÁNEOS</a:t>
            </a:r>
          </a:p>
        </p:txBody>
      </p:sp>
      <p:sp>
        <p:nvSpPr>
          <p:cNvPr id="4" name="2 Rectángulo"/>
          <p:cNvSpPr>
            <a:spLocks noChangeArrowheads="1"/>
          </p:cNvSpPr>
          <p:nvPr/>
        </p:nvSpPr>
        <p:spPr bwMode="auto">
          <a:xfrm>
            <a:off x="304800" y="2819400"/>
            <a:ext cx="8229600" cy="1570037"/>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 También denominados de  tracto único.  Se cumplen en el mismo momento en el que se celebran.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la compra venta.</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04800" y="1119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DE TRACTO SUCESIVO</a:t>
            </a:r>
          </a:p>
        </p:txBody>
      </p:sp>
      <p:sp>
        <p:nvSpPr>
          <p:cNvPr id="4" name="2 Rectángulo"/>
          <p:cNvSpPr>
            <a:spLocks noChangeArrowheads="1"/>
          </p:cNvSpPr>
          <p:nvPr/>
        </p:nvSpPr>
        <p:spPr bwMode="auto">
          <a:xfrm>
            <a:off x="304800" y="2514600"/>
            <a:ext cx="8229600" cy="2308225"/>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También denominados de ejecución continuada. Cuando el cumplimiento de las prestaciones se realiza en un periodo determinado.</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el contrato de seguro, la  renta vitalicia, depósitos bancarios, etc. </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81000" y="97631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CONMUTATIVOS</a:t>
            </a:r>
          </a:p>
        </p:txBody>
      </p:sp>
      <p:sp>
        <p:nvSpPr>
          <p:cNvPr id="4" name="2 Rectángulo"/>
          <p:cNvSpPr>
            <a:spLocks noChangeArrowheads="1"/>
          </p:cNvSpPr>
          <p:nvPr/>
        </p:nvSpPr>
        <p:spPr bwMode="auto">
          <a:xfrm>
            <a:off x="381000" y="2590800"/>
            <a:ext cx="8229600" cy="1569660"/>
          </a:xfrm>
          <a:prstGeom prst="rect">
            <a:avLst/>
          </a:prstGeom>
          <a:solidFill>
            <a:schemeClr val="tx1"/>
          </a:solidFill>
          <a:ln w="9525">
            <a:solidFill>
              <a:schemeClr val="tx1"/>
            </a:solidFill>
            <a:miter lim="800000"/>
            <a:headEnd/>
            <a:tailEnd/>
          </a:ln>
        </p:spPr>
        <p:txBody>
          <a:bodyPr wrap="square">
            <a:spAutoFit/>
          </a:bodyPr>
          <a:lstStyle/>
          <a:p>
            <a:pPr algn="ctr" eaLnBrk="0" hangingPunct="0"/>
            <a:r>
              <a:rPr lang="es-ES" sz="2400" b="1" dirty="0">
                <a:solidFill>
                  <a:schemeClr val="bg1"/>
                </a:solidFill>
                <a:latin typeface="Times New Roman" pitchFamily="18" charset="0"/>
              </a:rPr>
              <a:t>Desde el momento de su concreción quedan establecidas las obligaciones y cargas  equivalentes de las partes. </a:t>
            </a:r>
          </a:p>
          <a:p>
            <a:pPr algn="ctr" eaLnBrk="0" hangingPunct="0"/>
            <a:endParaRPr lang="es-ES" sz="2400" b="1" dirty="0">
              <a:solidFill>
                <a:schemeClr val="bg1"/>
              </a:solidFill>
              <a:latin typeface="Times New Roman" pitchFamily="18" charset="0"/>
            </a:endParaRPr>
          </a:p>
          <a:p>
            <a:pPr algn="ctr" eaLnBrk="0" hangingPunct="0"/>
            <a:r>
              <a:rPr lang="es-ES" sz="2400" b="1" dirty="0">
                <a:solidFill>
                  <a:schemeClr val="bg1"/>
                </a:solidFill>
                <a:latin typeface="Times New Roman" pitchFamily="18" charset="0"/>
              </a:rPr>
              <a:t>Por ejemplo la compra venta</a:t>
            </a:r>
            <a:r>
              <a:rPr lang="es-ES" sz="2400" b="1" dirty="0" smtClean="0">
                <a:solidFill>
                  <a:schemeClr val="bg1"/>
                </a:solidFill>
                <a:latin typeface="Times New Roman" pitchFamily="18" charset="0"/>
              </a:rPr>
              <a:t>. </a:t>
            </a:r>
            <a:endParaRPr lang="es-AR" sz="2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9337" y="0"/>
            <a:ext cx="92833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81000" y="13335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ALEATORIOS</a:t>
            </a:r>
          </a:p>
        </p:txBody>
      </p:sp>
      <p:sp>
        <p:nvSpPr>
          <p:cNvPr id="4" name="2 Rectángulo"/>
          <p:cNvSpPr>
            <a:spLocks noChangeArrowheads="1"/>
          </p:cNvSpPr>
          <p:nvPr/>
        </p:nvSpPr>
        <p:spPr bwMode="auto">
          <a:xfrm>
            <a:off x="381000" y="2819400"/>
            <a:ext cx="8229600" cy="1570038"/>
          </a:xfrm>
          <a:prstGeom prst="rect">
            <a:avLst/>
          </a:prstGeom>
          <a:solidFill>
            <a:schemeClr val="tx1"/>
          </a:solidFill>
          <a:ln w="952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Aquellos en los que la prestación depende de un acontecimiento futuro e incierto.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Por ejemplo  el contrato de seguro.</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30937"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DE ADHESIÓN</a:t>
            </a:r>
          </a:p>
        </p:txBody>
      </p:sp>
      <p:sp>
        <p:nvSpPr>
          <p:cNvPr id="4" name="2 Rectángulo"/>
          <p:cNvSpPr>
            <a:spLocks noChangeArrowheads="1"/>
          </p:cNvSpPr>
          <p:nvPr/>
        </p:nvSpPr>
        <p:spPr bwMode="auto">
          <a:xfrm>
            <a:off x="457200" y="2514600"/>
            <a:ext cx="8229600" cy="1938338"/>
          </a:xfrm>
          <a:prstGeom prst="rect">
            <a:avLst/>
          </a:prstGeom>
          <a:solidFill>
            <a:schemeClr val="tx1"/>
          </a:solidFill>
          <a:ln w="952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Son aquellos redactados por una sola de las partes y la otra decide o no adherirse al mismo, pero no puede modificar su contenido.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Por ejemplo el contrato de seguro. </a:t>
            </a:r>
            <a:endParaRPr lang="es-AR" sz="2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762250"/>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MANIFESTACIÓN DE LA VOLUNTAD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0" y="0"/>
            <a:ext cx="9144000" cy="68580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685800"/>
            <a:ext cx="8229600" cy="1015663"/>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RAMAS </a:t>
            </a: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QUE </a:t>
            </a: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COMPRENDE Y SU DEFINICIÓN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5" name="Text Box 5"/>
          <p:cNvSpPr txBox="1">
            <a:spLocks noChangeArrowheads="1"/>
          </p:cNvSpPr>
          <p:nvPr/>
        </p:nvSpPr>
        <p:spPr bwMode="auto">
          <a:xfrm>
            <a:off x="457200" y="2209800"/>
            <a:ext cx="8229600" cy="3816429"/>
          </a:xfrm>
          <a:prstGeom prst="rect">
            <a:avLst/>
          </a:prstGeom>
          <a:solidFill>
            <a:schemeClr val="tx1"/>
          </a:solidFill>
          <a:ln w="3175">
            <a:solidFill>
              <a:schemeClr val="tx1"/>
            </a:solidFill>
            <a:miter lim="800000"/>
            <a:headEnd/>
            <a:tailEnd/>
          </a:ln>
        </p:spPr>
        <p:txBody>
          <a:bodyPr wrap="square" anchorCtr="1">
            <a:spAutoFit/>
          </a:bodyPr>
          <a:lstStyle/>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800" b="1" kern="0" dirty="0">
                <a:solidFill>
                  <a:schemeClr val="bg1"/>
                </a:solidFill>
                <a:latin typeface="Times New Roman" pitchFamily="18"/>
                <a:cs typeface="+mn-cs"/>
              </a:rPr>
              <a:t> </a:t>
            </a:r>
            <a:r>
              <a:rPr lang="es-ES" sz="2400" b="1" kern="0" dirty="0" smtClean="0">
                <a:solidFill>
                  <a:schemeClr val="bg1"/>
                </a:solidFill>
                <a:latin typeface="Times New Roman" pitchFamily="18"/>
                <a:cs typeface="+mn-cs"/>
              </a:rPr>
              <a:t>DERECHO CIVIL</a:t>
            </a:r>
          </a:p>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mn-cs"/>
              </a:rPr>
              <a:t> DERECHO DE MINERÍA</a:t>
            </a:r>
          </a:p>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mn-cs"/>
              </a:rPr>
              <a:t> DERECHO AGRARIO</a:t>
            </a:r>
          </a:p>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mn-cs"/>
              </a:rPr>
              <a:t> DERECHO DE LA NAVEGACIÓN</a:t>
            </a:r>
          </a:p>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mn-cs"/>
              </a:rPr>
              <a:t> DERECHO AERONÁUTICO Y ESPACIAL</a:t>
            </a:r>
          </a:p>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mn-cs"/>
              </a:rPr>
              <a:t> DERECHO INTERNACIONAL  PRIVADO</a:t>
            </a:r>
          </a:p>
          <a:p>
            <a:pPr fontAlgn="auto" hangingPunct="0">
              <a:spcBef>
                <a:spcPts val="1400"/>
              </a:spcBef>
              <a:spcAft>
                <a:spcPts val="0"/>
              </a:spcAft>
              <a:buFont typeface="Wingdings" pitchFamily="2" charset="2"/>
              <a:buChar char="ü"/>
              <a:tabLst>
                <a:tab pos="4040188" algn="l"/>
                <a:tab pos="6551613" algn="l"/>
              </a:tabLs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mn-cs"/>
              </a:rPr>
              <a:t> DERECHO COMERCIAL </a:t>
            </a:r>
            <a:endParaRPr lang="es-ES" sz="2400" b="1" kern="0" dirty="0">
              <a:solidFill>
                <a:schemeClr val="bg1"/>
              </a:solidFill>
              <a:latin typeface="Times New Roman" pitchFamily="18"/>
              <a:cs typeface="+mn-cs"/>
            </a:endParaRPr>
          </a:p>
        </p:txBody>
      </p:sp>
    </p:spTree>
  </p:cSld>
  <p:clrMapOvr>
    <a:masterClrMapping/>
  </p:clrMapOvr>
  <p:transition>
    <p:fade thruBlk="1"/>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4488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609600" y="831850"/>
            <a:ext cx="8229600" cy="9540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SILENCIO COMO MANIFESTACIÓN DE LA VOLUNTAD</a:t>
            </a:r>
          </a:p>
        </p:txBody>
      </p:sp>
      <p:sp>
        <p:nvSpPr>
          <p:cNvPr id="4" name="3 Rectángulo"/>
          <p:cNvSpPr>
            <a:spLocks noChangeArrowheads="1"/>
          </p:cNvSpPr>
          <p:nvPr/>
        </p:nvSpPr>
        <p:spPr bwMode="auto">
          <a:xfrm>
            <a:off x="609600" y="2214563"/>
            <a:ext cx="8294743" cy="3662362"/>
          </a:xfrm>
          <a:prstGeom prst="rect">
            <a:avLst/>
          </a:prstGeom>
          <a:solidFill>
            <a:schemeClr val="tx1"/>
          </a:solidFill>
          <a:ln w="3175">
            <a:solidFill>
              <a:schemeClr val="tx1"/>
            </a:solidFill>
            <a:miter lim="800000"/>
            <a:headEnd/>
            <a:tailEnd/>
          </a:ln>
        </p:spPr>
        <p:txBody>
          <a:bodyPr wrap="square" anchorCtr="1">
            <a:spAutoFit/>
          </a:bodyPr>
          <a:lstStyle/>
          <a:p>
            <a:endParaRPr lang="es-ES" altLang="es-ES" sz="2000"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Los actos pueden exteriorizarse oralmente, por escrito, por signos inequívocos o por la ejecución de un hecho materia</a:t>
            </a:r>
            <a:r>
              <a:rPr lang="es-ES" altLang="es-ES" sz="2000" b="1" dirty="0">
                <a:solidFill>
                  <a:schemeClr val="bg1"/>
                </a:solidFill>
                <a:latin typeface="Times New Roman" pitchFamily="18" charset="0"/>
              </a:rPr>
              <a:t>l. </a:t>
            </a:r>
          </a:p>
          <a:p>
            <a:pPr algn="ctr"/>
            <a:r>
              <a:rPr lang="es-ES" altLang="es-ES" sz="2000" b="1" dirty="0">
                <a:solidFill>
                  <a:schemeClr val="bg1"/>
                </a:solidFill>
                <a:latin typeface="Times New Roman" pitchFamily="18" charset="0"/>
              </a:rPr>
              <a:t> </a:t>
            </a:r>
          </a:p>
          <a:p>
            <a:pPr algn="ctr"/>
            <a:r>
              <a:rPr lang="es-ES" altLang="es-ES" sz="2400" b="1" dirty="0">
                <a:solidFill>
                  <a:schemeClr val="bg1"/>
                </a:solidFill>
                <a:latin typeface="Times New Roman" pitchFamily="18" charset="0"/>
              </a:rPr>
              <a:t>El silencio opuesto a actos o a una interrogación no es considerado como una manifestación de voluntad conforme al acto o la interrogación, excepto en los casos en que haya un deber de expedirse que puede resultar de la ley, de la voluntad de las partes, de los usos y prácticas, o de una relación entre el silencio actual y las declaraciones </a:t>
            </a:r>
            <a:r>
              <a:rPr lang="es-ES" altLang="es-ES" sz="2400" b="1" dirty="0">
                <a:latin typeface="Times New Roman" pitchFamily="18" charset="0"/>
              </a:rPr>
              <a:t>precedentes.</a:t>
            </a:r>
            <a:r>
              <a:rPr lang="es-ES" altLang="es-ES" sz="2000" b="1" dirty="0">
                <a:latin typeface="Times New Roman" pitchFamily="18" charset="0"/>
              </a:rPr>
              <a:t> </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330326"/>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MANIFESTACIÓN TÁCITA</a:t>
            </a:r>
          </a:p>
        </p:txBody>
      </p:sp>
      <p:sp>
        <p:nvSpPr>
          <p:cNvPr id="4" name="2 Rectángulo"/>
          <p:cNvSpPr>
            <a:spLocks noChangeArrowheads="1"/>
          </p:cNvSpPr>
          <p:nvPr/>
        </p:nvSpPr>
        <p:spPr bwMode="auto">
          <a:xfrm>
            <a:off x="457200" y="2971800"/>
            <a:ext cx="8229600" cy="1570038"/>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dirty="0">
                <a:solidFill>
                  <a:schemeClr val="bg1"/>
                </a:solidFill>
                <a:latin typeface="Times New Roman" pitchFamily="18" charset="0"/>
              </a:rPr>
              <a:t>La manifestación tácita de la voluntad resulta de los actos por los cuales se la puede conocer con certidumbre. Carece de </a:t>
            </a:r>
            <a:r>
              <a:rPr lang="es-ES" altLang="es-ES" sz="2400" b="1" dirty="0" err="1">
                <a:solidFill>
                  <a:schemeClr val="bg1"/>
                </a:solidFill>
                <a:latin typeface="Times New Roman" pitchFamily="18" charset="0"/>
              </a:rPr>
              <a:t>eﬁcacia</a:t>
            </a:r>
            <a:r>
              <a:rPr lang="es-ES" altLang="es-ES" sz="2400" b="1" dirty="0">
                <a:solidFill>
                  <a:schemeClr val="bg1"/>
                </a:solidFill>
                <a:latin typeface="Times New Roman" pitchFamily="18" charset="0"/>
              </a:rPr>
              <a:t> cuando la ley o la convención exigen una manifestación expresa. </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Rectángulo"/>
          <p:cNvSpPr>
            <a:spLocks noChangeArrowheads="1"/>
          </p:cNvSpPr>
          <p:nvPr/>
        </p:nvSpPr>
        <p:spPr bwMode="auto">
          <a:xfrm>
            <a:off x="457200" y="3382963"/>
            <a:ext cx="8229600" cy="1570037"/>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El error de hecho esencial vicia la voluntad y causa la nulidad del acto. Si el acto es bilateral o unilateral el error debe, además, ser reconocible por el destinatario para causar la nulidad.</a:t>
            </a:r>
          </a:p>
        </p:txBody>
      </p:sp>
      <p:sp>
        <p:nvSpPr>
          <p:cNvPr id="7" name="6 CuadroTexto"/>
          <p:cNvSpPr txBox="1"/>
          <p:nvPr/>
        </p:nvSpPr>
        <p:spPr>
          <a:xfrm>
            <a:off x="457200" y="1119188"/>
            <a:ext cx="8229600" cy="9540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ERROR COMO VICIO DE LA VOLUNTAD. ERROR DE HECHO</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981980"/>
            <a:ext cx="82296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ELEMENTOS DE LOS ACTOS JURÍDICOS</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Rectángulo"/>
          <p:cNvSpPr>
            <a:spLocks noChangeArrowheads="1"/>
          </p:cNvSpPr>
          <p:nvPr/>
        </p:nvSpPr>
        <p:spPr bwMode="auto">
          <a:xfrm>
            <a:off x="457200" y="1752600"/>
            <a:ext cx="8229600" cy="3167062"/>
          </a:xfrm>
          <a:prstGeom prst="rect">
            <a:avLst/>
          </a:prstGeom>
          <a:solidFill>
            <a:schemeClr val="tx1"/>
          </a:solidFill>
          <a:ln w="3175">
            <a:solidFill>
              <a:schemeClr val="tx1"/>
            </a:solidFill>
            <a:miter lim="800000"/>
            <a:headEnd/>
            <a:tailEnd/>
          </a:ln>
        </p:spPr>
        <p:txBody>
          <a:bodyPr wrap="square" anchorCtr="1">
            <a:spAutoFit/>
          </a:bodyPr>
          <a:lstStyle/>
          <a:p>
            <a:pPr>
              <a:spcBef>
                <a:spcPts val="1700"/>
              </a:spcBef>
            </a:pPr>
            <a:r>
              <a:rPr lang="es-ES" sz="2800" b="1" dirty="0">
                <a:solidFill>
                  <a:schemeClr val="bg1"/>
                </a:solidFill>
                <a:latin typeface="Times New Roman" pitchFamily="18" charset="0"/>
              </a:rPr>
              <a:t>Son elementos de los actos jurídicos:</a:t>
            </a:r>
          </a:p>
          <a:p>
            <a:pPr>
              <a:spcBef>
                <a:spcPts val="1700"/>
              </a:spcBef>
              <a:buFont typeface="Arial" charset="0"/>
              <a:buChar char="•"/>
            </a:pPr>
            <a:r>
              <a:rPr lang="es-ES" sz="2800" b="1" dirty="0">
                <a:solidFill>
                  <a:schemeClr val="bg1"/>
                </a:solidFill>
                <a:latin typeface="Times New Roman" pitchFamily="18" charset="0"/>
              </a:rPr>
              <a:t>  el sujeto.</a:t>
            </a:r>
          </a:p>
          <a:p>
            <a:pPr>
              <a:spcBef>
                <a:spcPts val="1700"/>
              </a:spcBef>
              <a:buFont typeface="Arial" charset="0"/>
              <a:buChar char="•"/>
            </a:pPr>
            <a:r>
              <a:rPr lang="es-ES" sz="2800" b="1" dirty="0">
                <a:solidFill>
                  <a:schemeClr val="bg1"/>
                </a:solidFill>
                <a:latin typeface="Times New Roman" pitchFamily="18" charset="0"/>
              </a:rPr>
              <a:t>  el objeto.</a:t>
            </a:r>
          </a:p>
          <a:p>
            <a:pPr>
              <a:spcBef>
                <a:spcPts val="1700"/>
              </a:spcBef>
              <a:buFont typeface="Arial" charset="0"/>
              <a:buChar char="•"/>
            </a:pPr>
            <a:r>
              <a:rPr lang="es-ES" sz="2800" b="1" dirty="0">
                <a:solidFill>
                  <a:schemeClr val="bg1"/>
                </a:solidFill>
                <a:latin typeface="Times New Roman" pitchFamily="18" charset="0"/>
              </a:rPr>
              <a:t>  la causa.</a:t>
            </a:r>
          </a:p>
          <a:p>
            <a:pPr>
              <a:spcBef>
                <a:spcPts val="1700"/>
              </a:spcBef>
              <a:buFont typeface="Arial" charset="0"/>
              <a:buChar char="•"/>
            </a:pPr>
            <a:r>
              <a:rPr lang="es-ES" sz="2800" b="1" dirty="0">
                <a:solidFill>
                  <a:schemeClr val="bg1"/>
                </a:solidFill>
                <a:latin typeface="Times New Roman" pitchFamily="18" charset="0"/>
              </a:rPr>
              <a:t>  la forma. </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476375"/>
            <a:ext cx="80391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SUJETO</a:t>
            </a:r>
          </a:p>
        </p:txBody>
      </p:sp>
      <p:sp>
        <p:nvSpPr>
          <p:cNvPr id="4" name="3 Rectángulo"/>
          <p:cNvSpPr>
            <a:spLocks noChangeArrowheads="1"/>
          </p:cNvSpPr>
          <p:nvPr/>
        </p:nvSpPr>
        <p:spPr bwMode="auto">
          <a:xfrm>
            <a:off x="457200" y="3352800"/>
            <a:ext cx="8229600" cy="52322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itchFamily="18"/>
                <a:cs typeface="+mn-cs"/>
              </a:rPr>
              <a:t>Es la persona que hace la declaración de la voluntad.</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3335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OBJETO</a:t>
            </a:r>
          </a:p>
        </p:txBody>
      </p:sp>
      <p:sp>
        <p:nvSpPr>
          <p:cNvPr id="4" name="2 Rectángulo"/>
          <p:cNvSpPr>
            <a:spLocks noChangeArrowheads="1"/>
          </p:cNvSpPr>
          <p:nvPr/>
        </p:nvSpPr>
        <p:spPr bwMode="auto">
          <a:xfrm>
            <a:off x="498022" y="2971800"/>
            <a:ext cx="8147957" cy="1628775"/>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El objeto del acto jurídico no debe ser un hecho imposible o prohibido por la ley, contrario a la moral, a las buenas costumbres, al orden público o lesivo de los derechos ajenos o de la dignidad humana. </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0493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CAUSA</a:t>
            </a:r>
          </a:p>
        </p:txBody>
      </p:sp>
      <p:sp>
        <p:nvSpPr>
          <p:cNvPr id="4" name="2 Rectángulo"/>
          <p:cNvSpPr>
            <a:spLocks noChangeArrowheads="1"/>
          </p:cNvSpPr>
          <p:nvPr/>
        </p:nvSpPr>
        <p:spPr bwMode="auto">
          <a:xfrm>
            <a:off x="457200" y="3276600"/>
            <a:ext cx="8229600" cy="830997"/>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Es el fin inmediato autorizado por el ordenamiento jurídico que ha sido determinante de la voluntad.</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191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FORMA</a:t>
            </a:r>
          </a:p>
        </p:txBody>
      </p:sp>
      <p:sp>
        <p:nvSpPr>
          <p:cNvPr id="4" name="2 Rectángulo"/>
          <p:cNvSpPr>
            <a:spLocks noChangeArrowheads="1"/>
          </p:cNvSpPr>
          <p:nvPr/>
        </p:nvSpPr>
        <p:spPr bwMode="auto">
          <a:xfrm>
            <a:off x="498022" y="1603375"/>
            <a:ext cx="8147957" cy="4611688"/>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LIBERTAD DE FORMAS</a:t>
            </a:r>
            <a:endParaRPr lang="es-ES" sz="2400">
              <a:solidFill>
                <a:schemeClr val="bg1"/>
              </a:solidFill>
              <a:latin typeface="Times New Roman" pitchFamily="18" charset="0"/>
            </a:endParaRPr>
          </a:p>
          <a:p>
            <a:pPr algn="ctr"/>
            <a:r>
              <a:rPr lang="es-ES" sz="2800">
                <a:solidFill>
                  <a:schemeClr val="bg1"/>
                </a:solidFill>
                <a:latin typeface="Times New Roman" pitchFamily="18" charset="0"/>
              </a:rPr>
              <a:t> </a:t>
            </a:r>
          </a:p>
          <a:p>
            <a:pPr algn="ctr"/>
            <a:r>
              <a:rPr lang="es-ES" sz="2400" b="1">
                <a:solidFill>
                  <a:schemeClr val="bg1"/>
                </a:solidFill>
                <a:latin typeface="Times New Roman" pitchFamily="18" charset="0"/>
              </a:rPr>
              <a:t>Si la ley no designa una forma determinada para la exteriorización de la voluntad, las partes pueden utilizar la que estimen conveniente. Las partes pueden convenir una forma más exigente que la impuesta por la ley.</a:t>
            </a:r>
          </a:p>
          <a:p>
            <a:pPr algn="ctr"/>
            <a:r>
              <a:rPr lang="es-ES" sz="2400" b="1">
                <a:solidFill>
                  <a:schemeClr val="bg1"/>
                </a:solidFill>
                <a:latin typeface="Times New Roman" pitchFamily="18" charset="0"/>
              </a:rPr>
              <a:t> </a:t>
            </a:r>
          </a:p>
          <a:p>
            <a:pPr algn="ctr"/>
            <a:r>
              <a:rPr lang="es-ES" sz="2400" b="1">
                <a:solidFill>
                  <a:schemeClr val="bg1"/>
                </a:solidFill>
                <a:latin typeface="Times New Roman" pitchFamily="18" charset="0"/>
              </a:rPr>
              <a:t>Los instrumentos privados son aquellos elegidos por las partes para la realización de los actos jurídicos.  Es un  instrumento  no formal, dado que las  partes tienen libertad en su confección, incluso en cuanto al idioma, requiriendo solo la firma como consentimiento.  </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620713"/>
            <a:ext cx="8229600" cy="3454400"/>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FIRMA</a:t>
            </a:r>
            <a:endParaRPr lang="es-ES" sz="2400">
              <a:solidFill>
                <a:schemeClr val="bg1"/>
              </a:solidFill>
              <a:latin typeface="Times New Roman" pitchFamily="18" charset="0"/>
            </a:endParaRPr>
          </a:p>
          <a:p>
            <a:r>
              <a:rPr lang="es-ES" sz="2400">
                <a:solidFill>
                  <a:schemeClr val="bg1"/>
                </a:solidFill>
                <a:latin typeface="Times New Roman" pitchFamily="18" charset="0"/>
              </a:rPr>
              <a:t> </a:t>
            </a:r>
          </a:p>
          <a:p>
            <a:pPr algn="ctr"/>
            <a:r>
              <a:rPr lang="es-ES" sz="2400" b="1">
                <a:solidFill>
                  <a:schemeClr val="bg1"/>
                </a:solidFill>
                <a:latin typeface="Times New Roman" pitchFamily="18" charset="0"/>
              </a:rPr>
              <a:t>La firma prueba la autoría de la declaración de voluntad expresada en el texto al cual corresponde. Debe consistir en el nombre del firmante o en un signo. En los instrumentos generados por medios electrónicos, el requisito de la firma de una persona queda satisfecho si se utiliza una firma digital, que asegure indubitablemente la autoría e integridad del instrumento. </a:t>
            </a:r>
          </a:p>
        </p:txBody>
      </p:sp>
      <p:sp>
        <p:nvSpPr>
          <p:cNvPr id="4" name="2 Rectángulo"/>
          <p:cNvSpPr>
            <a:spLocks noChangeArrowheads="1"/>
          </p:cNvSpPr>
          <p:nvPr/>
        </p:nvSpPr>
        <p:spPr bwMode="auto">
          <a:xfrm>
            <a:off x="457200" y="4392613"/>
            <a:ext cx="8229600" cy="1628775"/>
          </a:xfrm>
          <a:prstGeom prst="rect">
            <a:avLst/>
          </a:prstGeom>
          <a:solidFill>
            <a:schemeClr val="tx1"/>
          </a:solidFill>
          <a:ln w="3175">
            <a:solidFill>
              <a:schemeClr val="tx1"/>
            </a:solidFill>
            <a:miter lim="800000"/>
            <a:headEnd/>
            <a:tailEnd/>
          </a:ln>
        </p:spPr>
        <p:txBody>
          <a:bodyPr wrap="square">
            <a:spAutoFit/>
          </a:bodyPr>
          <a:lstStyle/>
          <a:p>
            <a:pPr algn="ctr"/>
            <a:r>
              <a:rPr lang="es-ES">
                <a:solidFill>
                  <a:schemeClr val="bg1"/>
                </a:solidFill>
                <a:latin typeface="Calibri" pitchFamily="34" charset="0"/>
              </a:rPr>
              <a:t> </a:t>
            </a:r>
            <a:r>
              <a:rPr lang="es-ES" sz="2400" b="1">
                <a:solidFill>
                  <a:schemeClr val="bg1"/>
                </a:solidFill>
                <a:latin typeface="Times New Roman" pitchFamily="18" charset="0"/>
              </a:rPr>
              <a:t>Si alguno de los firmantes de un instrumento privado no sabe o no puede firmar, puede dejarse constancia de la impresión digital o mediante la presencia de dos testigos que deben suscribir también el instrumento.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6858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CIVIL</a:t>
            </a:r>
          </a:p>
        </p:txBody>
      </p:sp>
      <p:sp>
        <p:nvSpPr>
          <p:cNvPr id="7" name="Text Box 2"/>
          <p:cNvSpPr txBox="1">
            <a:spLocks noChangeArrowheads="1"/>
          </p:cNvSpPr>
          <p:nvPr/>
        </p:nvSpPr>
        <p:spPr bwMode="auto">
          <a:xfrm>
            <a:off x="457200" y="1905000"/>
            <a:ext cx="8229600" cy="4067175"/>
          </a:xfrm>
          <a:prstGeom prst="rect">
            <a:avLst/>
          </a:prstGeom>
          <a:solidFill>
            <a:schemeClr val="tx1"/>
          </a:solidFill>
          <a:ln w="3175">
            <a:solidFill>
              <a:schemeClr val="tx1"/>
            </a:solidFill>
            <a:miter lim="800000"/>
            <a:headEnd/>
            <a:tailEnd/>
          </a:ln>
        </p:spPr>
        <p:txBody>
          <a:bodyPr wrap="square">
            <a:spAutoFit/>
          </a:bodyPr>
          <a:lstStyle/>
          <a:p>
            <a:pPr algn="ctr">
              <a:spcBef>
                <a:spcPts val="1100"/>
              </a:spcBef>
            </a:pPr>
            <a:r>
              <a:rPr lang="es-AR" altLang="es-ES" sz="2000" b="1" dirty="0">
                <a:solidFill>
                  <a:schemeClr val="bg1"/>
                </a:solidFill>
                <a:latin typeface="Times New Roman" pitchFamily="18" charset="0"/>
              </a:rPr>
              <a:t>Rama del derecho que se ocupa del estudio de las relaciones civiles de los individuos entre sí como particulares, su estado, su capacidad, la organización de la familia, el régimen de los bienes y el estudio de los contratos.</a:t>
            </a:r>
          </a:p>
          <a:p>
            <a:pPr algn="ctr">
              <a:spcBef>
                <a:spcPts val="1100"/>
              </a:spcBef>
            </a:pPr>
            <a:r>
              <a:rPr lang="es-AR" altLang="es-ES" sz="2000" b="1" dirty="0">
                <a:solidFill>
                  <a:schemeClr val="bg1"/>
                </a:solidFill>
                <a:latin typeface="Times New Roman" pitchFamily="18" charset="0"/>
              </a:rPr>
              <a:t>Comprende a su vez:</a:t>
            </a:r>
          </a:p>
          <a:p>
            <a:pPr algn="ctr">
              <a:spcBef>
                <a:spcPts val="1100"/>
              </a:spcBef>
            </a:pPr>
            <a:endParaRPr lang="es-AR" altLang="es-ES" sz="2000" b="1" dirty="0">
              <a:solidFill>
                <a:schemeClr val="bg1"/>
              </a:solidFill>
              <a:latin typeface="Times New Roman" pitchFamily="18" charset="0"/>
            </a:endParaRPr>
          </a:p>
          <a:p>
            <a:pPr>
              <a:buFont typeface="Wingdings" pitchFamily="2" charset="2"/>
              <a:buChar char="ü"/>
            </a:pPr>
            <a:r>
              <a:rPr lang="es-AR" altLang="es-ES" sz="2000" b="1" dirty="0">
                <a:solidFill>
                  <a:schemeClr val="bg1"/>
                </a:solidFill>
                <a:latin typeface="Times New Roman" pitchFamily="18" charset="0"/>
              </a:rPr>
              <a:t>  el derecho de las personas (capacidad, domicilio, estado civil, etc.);</a:t>
            </a:r>
          </a:p>
          <a:p>
            <a:pPr>
              <a:buSzPct val="100000"/>
              <a:buFont typeface="Wingdings" pitchFamily="2" charset="2"/>
              <a:buChar char="ü"/>
            </a:pPr>
            <a:r>
              <a:rPr lang="es-AR" altLang="es-ES" sz="2000" b="1" dirty="0">
                <a:solidFill>
                  <a:schemeClr val="bg1"/>
                </a:solidFill>
                <a:latin typeface="Times New Roman" pitchFamily="18" charset="0"/>
              </a:rPr>
              <a:t>  derecho de familia (matrimonio, divorcio, adopción tutela, etc.);</a:t>
            </a:r>
          </a:p>
          <a:p>
            <a:pPr>
              <a:buSzPct val="100000"/>
              <a:buFont typeface="Wingdings" pitchFamily="2" charset="2"/>
              <a:buChar char="ü"/>
            </a:pPr>
            <a:r>
              <a:rPr lang="es-AR" altLang="es-ES" sz="2000" b="1" dirty="0">
                <a:solidFill>
                  <a:schemeClr val="bg1"/>
                </a:solidFill>
                <a:latin typeface="Times New Roman" pitchFamily="18" charset="0"/>
              </a:rPr>
              <a:t>  derecho sucesorio (testamentos, legados, etc.);</a:t>
            </a:r>
          </a:p>
          <a:p>
            <a:pPr>
              <a:buSzPct val="100000"/>
              <a:buFont typeface="Wingdings" pitchFamily="2" charset="2"/>
              <a:buChar char="ü"/>
            </a:pPr>
            <a:r>
              <a:rPr lang="es-AR" altLang="es-ES" sz="2000" b="1" dirty="0">
                <a:solidFill>
                  <a:schemeClr val="bg1"/>
                </a:solidFill>
                <a:latin typeface="Times New Roman" pitchFamily="18" charset="0"/>
              </a:rPr>
              <a:t>  derecho de las obligaciones (hechos y actos jurídicos);</a:t>
            </a:r>
          </a:p>
          <a:p>
            <a:pPr>
              <a:buSzPct val="100000"/>
              <a:buFont typeface="Wingdings" pitchFamily="2" charset="2"/>
              <a:buChar char="ü"/>
            </a:pPr>
            <a:r>
              <a:rPr lang="es-AR" altLang="es-ES" sz="2000" b="1" dirty="0">
                <a:solidFill>
                  <a:schemeClr val="bg1"/>
                </a:solidFill>
                <a:latin typeface="Times New Roman" pitchFamily="18" charset="0"/>
              </a:rPr>
              <a:t>  derecho contractual (relaciones contractuales, su forma y modo);</a:t>
            </a:r>
          </a:p>
          <a:p>
            <a:pPr>
              <a:buSzPct val="100000"/>
              <a:buFont typeface="Wingdings" pitchFamily="2" charset="2"/>
              <a:buChar char="ü"/>
            </a:pPr>
            <a:r>
              <a:rPr lang="es-AR" altLang="es-ES" sz="2000" b="1" dirty="0">
                <a:solidFill>
                  <a:schemeClr val="bg1"/>
                </a:solidFill>
                <a:latin typeface="Times New Roman" pitchFamily="18" charset="0"/>
              </a:rPr>
              <a:t>  derecho real (bienes, posesión, derecho de la propiedad, etc.)</a:t>
            </a:r>
          </a:p>
        </p:txBody>
      </p:sp>
    </p:spTree>
  </p:cSld>
  <p:clrMapOvr>
    <a:masterClrMapping/>
  </p:clrMapOvr>
  <p:transition>
    <p:fade thruBlk="1"/>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1295400"/>
            <a:ext cx="8229599" cy="4308475"/>
          </a:xfrm>
          <a:prstGeom prst="rect">
            <a:avLst/>
          </a:prstGeom>
          <a:solidFill>
            <a:schemeClr val="tx1"/>
          </a:solidFill>
          <a:ln w="3175">
            <a:solidFill>
              <a:schemeClr val="tx1"/>
            </a:solidFill>
            <a:miter lim="800000"/>
            <a:headEnd/>
            <a:tailEnd/>
          </a:ln>
        </p:spPr>
        <p:txBody>
          <a:bodyPr wrap="square">
            <a:spAutoFit/>
          </a:bodyPr>
          <a:lstStyle/>
          <a:p>
            <a:pPr algn="ctr"/>
            <a:r>
              <a:rPr lang="es-ES" sz="2800" b="1">
                <a:solidFill>
                  <a:schemeClr val="bg1"/>
                </a:solidFill>
                <a:latin typeface="Times New Roman" pitchFamily="18" charset="0"/>
              </a:rPr>
              <a:t>INSTRUMENTOS PRIVADOS Y PARTICULARES NO FIRMADOS</a:t>
            </a:r>
            <a:endParaRPr lang="es-ES" sz="2800">
              <a:solidFill>
                <a:schemeClr val="bg1"/>
              </a:solidFill>
              <a:latin typeface="Times New Roman" pitchFamily="18" charset="0"/>
            </a:endParaRPr>
          </a:p>
          <a:p>
            <a:pPr algn="ctr"/>
            <a:r>
              <a:rPr lang="es-ES" sz="2400" b="1">
                <a:solidFill>
                  <a:schemeClr val="bg1"/>
                </a:solidFill>
                <a:latin typeface="Times New Roman" pitchFamily="18" charset="0"/>
              </a:rPr>
              <a:t> </a:t>
            </a:r>
            <a:endParaRPr lang="es-ES" sz="2400">
              <a:solidFill>
                <a:schemeClr val="bg1"/>
              </a:solidFill>
              <a:latin typeface="Times New Roman" pitchFamily="18" charset="0"/>
            </a:endParaRPr>
          </a:p>
          <a:p>
            <a:pPr algn="ctr"/>
            <a:r>
              <a:rPr lang="es-ES" sz="2400" b="1">
                <a:solidFill>
                  <a:schemeClr val="bg1"/>
                </a:solidFill>
                <a:latin typeface="Times New Roman" pitchFamily="18" charset="0"/>
              </a:rPr>
              <a:t>Los instrumentos particulares pueden estar ﬁrmados o no. </a:t>
            </a:r>
          </a:p>
          <a:p>
            <a:pPr algn="ctr"/>
            <a:r>
              <a:rPr lang="es-ES" sz="2400" b="1">
                <a:solidFill>
                  <a:schemeClr val="bg1"/>
                </a:solidFill>
                <a:latin typeface="Times New Roman" pitchFamily="18" charset="0"/>
              </a:rPr>
              <a:t>Si lo están, se llaman instrumentos privados. </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Si no lo están, se los denomina instrumentos particulares no ﬁrmados; esta categoría comprende todo escrito no ﬁrmado, entre otros, los impresos, los registros visuales o auditivos de cosas o hechos y, cualquiera que sea el medio empleado, los registros de la palabra y de información.</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905125"/>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VICIOS DE LOS ACTOS JURÍDICOS</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071688"/>
            <a:ext cx="8186738" cy="2246312"/>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Son vicios de los actos jurídicos:</a:t>
            </a:r>
          </a:p>
          <a:p>
            <a:pPr algn="ctr" fontAlgn="auto">
              <a:spcBef>
                <a:spcPts val="0"/>
              </a:spcBef>
              <a:spcAft>
                <a:spcPts val="0"/>
              </a:spcAft>
              <a:defRPr/>
            </a:pPr>
            <a:endParaRPr lang="es-AR" sz="2800" b="1">
              <a:solidFill>
                <a:schemeClr val="bg1"/>
              </a:solidFill>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Lesión.</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Simulación.</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Fraude.</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9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LESIÓN</a:t>
            </a:r>
          </a:p>
        </p:txBody>
      </p:sp>
      <p:sp>
        <p:nvSpPr>
          <p:cNvPr id="4" name="3 Rectángulo"/>
          <p:cNvSpPr>
            <a:spLocks noChangeArrowheads="1"/>
          </p:cNvSpPr>
          <p:nvPr/>
        </p:nvSpPr>
        <p:spPr bwMode="auto">
          <a:xfrm>
            <a:off x="457200" y="2819400"/>
            <a:ext cx="8229600" cy="1938337"/>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Puede demandarse la nulidad o la modificación del acto jurídico cuando una de las partes, explotando la necesidad, debilidad psíquica o inexperiencia de la otra, obtuviera por medio de ellos una ventaja patrimonial evidentemente desproporcionada y sin justificación.</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SIMULACIÓN</a:t>
            </a:r>
          </a:p>
        </p:txBody>
      </p:sp>
      <p:sp>
        <p:nvSpPr>
          <p:cNvPr id="4" name="2 Rectángulo"/>
          <p:cNvSpPr>
            <a:spLocks noChangeArrowheads="1"/>
          </p:cNvSpPr>
          <p:nvPr/>
        </p:nvSpPr>
        <p:spPr bwMode="auto">
          <a:xfrm>
            <a:off x="455141" y="2971800"/>
            <a:ext cx="8377881" cy="1570037"/>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Cuando se encubre el carácter jurídico  de un acto bajo la apariencia de otro, o cuando contiene cláusulas que no sean sinceras o fechas no verdaderas o transferencia a personas interpuestas. </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048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FRAUDE</a:t>
            </a:r>
          </a:p>
        </p:txBody>
      </p:sp>
      <p:sp>
        <p:nvSpPr>
          <p:cNvPr id="4" name="2 Rectángulo"/>
          <p:cNvSpPr>
            <a:spLocks noChangeArrowheads="1"/>
          </p:cNvSpPr>
          <p:nvPr/>
        </p:nvSpPr>
        <p:spPr bwMode="auto">
          <a:xfrm>
            <a:off x="457200" y="2514600"/>
            <a:ext cx="8229600" cy="2308324"/>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Se puede solicitar la nulidad de los actos celebrados mediante fraude. Cuando, bajo la protección de otra norma que no es prohibitiva, se logra un acto aparentemente válido.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cuando un deudor se libera falsamente de su patrimonio para no cumplir con su obligación. </a:t>
            </a:r>
            <a:endParaRPr lang="es-AR" sz="2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9813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VICIOS DEL CONSENTIMIENTO</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057400"/>
            <a:ext cx="8305800" cy="2246313"/>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Son vicios del consentimiento:</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Error.</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Violencia.</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Dolo.</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Simulación.</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715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ERROR</a:t>
            </a:r>
          </a:p>
        </p:txBody>
      </p:sp>
      <p:sp>
        <p:nvSpPr>
          <p:cNvPr id="4" name="Rectangle 1"/>
          <p:cNvSpPr>
            <a:spLocks noChangeArrowheads="1"/>
          </p:cNvSpPr>
          <p:nvPr/>
        </p:nvSpPr>
        <p:spPr bwMode="auto">
          <a:xfrm>
            <a:off x="425450" y="1861840"/>
            <a:ext cx="8229600" cy="4462760"/>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dirty="0">
                <a:solidFill>
                  <a:schemeClr val="bg1"/>
                </a:solidFill>
                <a:latin typeface="Times New Roman" pitchFamily="18" charset="0"/>
              </a:rPr>
              <a:t> </a:t>
            </a:r>
          </a:p>
          <a:p>
            <a:pPr algn="ctr"/>
            <a:r>
              <a:rPr lang="es-ES" altLang="es-ES" sz="2000" b="1" dirty="0">
                <a:solidFill>
                  <a:schemeClr val="bg1"/>
                </a:solidFill>
                <a:latin typeface="Times New Roman" pitchFamily="18" charset="0"/>
              </a:rPr>
              <a:t>Como regla general se lo define como un pensamiento, idea u opinión contraria a la verdad. Puede ser accidental o indiferente, culpable o inculpable. Por ejemplo en el primer caso la compra de un inmueble pensando que era una donación, aceptarla permuta de un bien por otro, resultando distinto al que se pretendía, etc.</a:t>
            </a:r>
          </a:p>
          <a:p>
            <a:pPr algn="ctr"/>
            <a:endParaRPr lang="es-ES" altLang="es-ES" sz="2000" b="1" dirty="0">
              <a:solidFill>
                <a:schemeClr val="bg1"/>
              </a:solidFill>
              <a:latin typeface="Times New Roman" pitchFamily="18" charset="0"/>
            </a:endParaRPr>
          </a:p>
          <a:p>
            <a:pPr algn="ctr"/>
            <a:r>
              <a:rPr lang="es-ES" altLang="es-ES" sz="2000" b="1" dirty="0">
                <a:solidFill>
                  <a:schemeClr val="bg1"/>
                </a:solidFill>
                <a:latin typeface="Times New Roman" pitchFamily="18" charset="0"/>
              </a:rPr>
              <a:t>El error de hecho vicia la voluntad y causa la nulidad del acto.</a:t>
            </a:r>
          </a:p>
          <a:p>
            <a:pPr algn="ctr"/>
            <a:endParaRPr lang="es-ES" altLang="es-ES" sz="2000" b="1" dirty="0">
              <a:solidFill>
                <a:schemeClr val="bg1"/>
              </a:solidFill>
              <a:latin typeface="Times New Roman" pitchFamily="18" charset="0"/>
            </a:endParaRPr>
          </a:p>
          <a:p>
            <a:pPr algn="ctr"/>
            <a:r>
              <a:rPr lang="es-ES" altLang="es-ES" sz="2000" b="1" dirty="0">
                <a:solidFill>
                  <a:schemeClr val="bg1"/>
                </a:solidFill>
                <a:latin typeface="Times New Roman" pitchFamily="18" charset="0"/>
              </a:rPr>
              <a:t>No se reconoce el error de derecho  que hace al desconocimiento de las normas jurídicas.</a:t>
            </a:r>
          </a:p>
          <a:p>
            <a:pPr algn="ctr"/>
            <a:endParaRPr lang="es-ES" altLang="es-ES" sz="2000" b="1" dirty="0">
              <a:solidFill>
                <a:schemeClr val="bg1"/>
              </a:solidFill>
              <a:latin typeface="Times New Roman" pitchFamily="18" charset="0"/>
            </a:endParaRPr>
          </a:p>
          <a:p>
            <a:pPr algn="ctr"/>
            <a:r>
              <a:rPr lang="es-ES" altLang="es-ES" sz="2000" b="1" dirty="0">
                <a:solidFill>
                  <a:schemeClr val="bg1"/>
                </a:solidFill>
                <a:latin typeface="Times New Roman" pitchFamily="18" charset="0"/>
              </a:rPr>
              <a:t>La ignorancia de las leyes no es excusa para su cumplimiento, si la excepción no está autorizada por  el ordenamiento  jurídico. </a:t>
            </a:r>
            <a:endParaRPr lang="es-ES" altLang="es-ES" sz="20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000125"/>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DOLO</a:t>
            </a:r>
          </a:p>
        </p:txBody>
      </p:sp>
      <p:sp>
        <p:nvSpPr>
          <p:cNvPr id="4" name="Rectangle 1"/>
          <p:cNvSpPr>
            <a:spLocks noChangeArrowheads="1"/>
          </p:cNvSpPr>
          <p:nvPr/>
        </p:nvSpPr>
        <p:spPr bwMode="auto">
          <a:xfrm>
            <a:off x="533400" y="2713038"/>
            <a:ext cx="8153400" cy="2359025"/>
          </a:xfrm>
          <a:prstGeom prst="rect">
            <a:avLst/>
          </a:prstGeom>
          <a:solidFill>
            <a:schemeClr val="tx1"/>
          </a:solidFill>
          <a:ln w="3175">
            <a:solidFill>
              <a:schemeClr val="tx1"/>
            </a:solidFill>
            <a:miter lim="800000"/>
            <a:headEnd/>
            <a:tailEnd/>
          </a:ln>
        </p:spPr>
        <p:txBody>
          <a:bodyPr wrap="square" anchor="ctr">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Se considera acción dolosa para conseguir la ejecución de un acto a toda aserción de lo que es falso o simulación de lo verdadero, cualquier artificio, astucia o maquinación que se emplee con ese fin. Esto es, actuar mediante maniobras engañosas con intención manifiesta y  propósito deliberado de perjudicar a otros.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8382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DE  MINERÍA</a:t>
            </a:r>
          </a:p>
        </p:txBody>
      </p:sp>
      <p:sp>
        <p:nvSpPr>
          <p:cNvPr id="7" name="2 Rectángulo"/>
          <p:cNvSpPr>
            <a:spLocks noChangeArrowheads="1"/>
          </p:cNvSpPr>
          <p:nvPr/>
        </p:nvSpPr>
        <p:spPr bwMode="auto">
          <a:xfrm>
            <a:off x="455511" y="2346325"/>
            <a:ext cx="8304415" cy="2911475"/>
          </a:xfrm>
          <a:prstGeom prst="rect">
            <a:avLst/>
          </a:prstGeom>
          <a:solidFill>
            <a:schemeClr val="tx1"/>
          </a:solidFill>
          <a:ln w="3175">
            <a:solidFill>
              <a:schemeClr val="tx1"/>
            </a:solidFill>
            <a:miter lim="800000"/>
            <a:headEnd/>
            <a:tailEnd/>
          </a:ln>
        </p:spPr>
        <p:txBody>
          <a:bodyPr wrap="square">
            <a:spAutoFit/>
          </a:bodyPr>
          <a:lstStyle/>
          <a:p>
            <a:pPr algn="ctr"/>
            <a:r>
              <a:rPr lang="es-ES" sz="2000" b="1" dirty="0">
                <a:solidFill>
                  <a:schemeClr val="bg1"/>
                </a:solidFill>
                <a:latin typeface="Times New Roman" pitchFamily="18" charset="0"/>
              </a:rPr>
              <a:t>Conjunto de principios y preceptos especiales que rigen las concesiones exclusivas para explorar o para explotar las sustancias minerales susceptibles de aprovechamiento para cualquier persona, regulando su constitución, naturaleza, ejercicio y extinción, como también algunos de los actos, contratos y litigios que se refieren a ellas (sustancias minerales) y a la industria minera o actividad minera. </a:t>
            </a:r>
          </a:p>
          <a:p>
            <a:pPr algn="ctr"/>
            <a:endParaRPr lang="es-ES" sz="2000" b="1" dirty="0">
              <a:solidFill>
                <a:schemeClr val="bg1"/>
              </a:solidFill>
              <a:latin typeface="Times New Roman" pitchFamily="18" charset="0"/>
            </a:endParaRPr>
          </a:p>
          <a:p>
            <a:pPr algn="ctr"/>
            <a:r>
              <a:rPr lang="es-ES" sz="2000" b="1" dirty="0">
                <a:solidFill>
                  <a:schemeClr val="bg1"/>
                </a:solidFill>
                <a:latin typeface="Times New Roman" pitchFamily="18" charset="0"/>
              </a:rPr>
              <a:t>Es la rama del derecho que regula las actividades que el hombre desarrolla en torno a la industria minera.</a:t>
            </a:r>
          </a:p>
        </p:txBody>
      </p:sp>
    </p:spTree>
  </p:cSld>
  <p:clrMapOvr>
    <a:masterClrMapping/>
  </p:clrMapOvr>
  <p:transition>
    <p:fade thruBlk="1"/>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642938"/>
            <a:ext cx="8229600" cy="523875"/>
          </a:xfrm>
          <a:prstGeom prst="rect">
            <a:avLst/>
          </a:prstGeom>
          <a:solidFill>
            <a:schemeClr val="tx1"/>
          </a:solidFill>
          <a:ln w="3175">
            <a:solidFill>
              <a:schemeClr val="tx1"/>
            </a:solidFill>
            <a:miter lim="800000"/>
            <a:headEnd/>
            <a:tailEnd/>
          </a:ln>
        </p:spPr>
        <p:txBody>
          <a:bodyPr wrap="square" anchor="ctr">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DOLO ESENCIAL Y DOLO INCIDENTAL</a:t>
            </a:r>
          </a:p>
        </p:txBody>
      </p:sp>
      <p:sp>
        <p:nvSpPr>
          <p:cNvPr id="4" name="3 Rectángulo"/>
          <p:cNvSpPr>
            <a:spLocks noChangeArrowheads="1"/>
          </p:cNvSpPr>
          <p:nvPr/>
        </p:nvSpPr>
        <p:spPr bwMode="auto">
          <a:xfrm>
            <a:off x="425450" y="3943350"/>
            <a:ext cx="8229600" cy="2228850"/>
          </a:xfrm>
          <a:prstGeom prst="rect">
            <a:avLst/>
          </a:prstGeom>
          <a:solidFill>
            <a:schemeClr val="tx1"/>
          </a:solidFill>
          <a:ln w="3175">
            <a:solidFill>
              <a:schemeClr val="tx1"/>
            </a:solidFill>
            <a:miter lim="800000"/>
            <a:headEnd/>
            <a:tailEnd/>
          </a:ln>
        </p:spPr>
        <p:txBody>
          <a:bodyPr wrap="square">
            <a:spAutoFit/>
          </a:bodyPr>
          <a:lstStyle/>
          <a:p>
            <a:pPr algn="ctr"/>
            <a:r>
              <a:rPr lang="es-ES" sz="2000" b="1">
                <a:solidFill>
                  <a:schemeClr val="bg1"/>
                </a:solidFill>
                <a:latin typeface="Times New Roman" pitchFamily="18" charset="0"/>
              </a:rPr>
              <a:t>La omisión dolosa causa los mismos efectos que la acción dolosa, cuando el acto no se habría realizado sin la reticencia u ocultación.  </a:t>
            </a:r>
          </a:p>
          <a:p>
            <a:pPr algn="ctr"/>
            <a:endParaRPr lang="es-ES" sz="2000" b="1">
              <a:solidFill>
                <a:schemeClr val="bg1"/>
              </a:solidFill>
              <a:latin typeface="Times New Roman" pitchFamily="18" charset="0"/>
            </a:endParaRPr>
          </a:p>
          <a:p>
            <a:pPr algn="ctr"/>
            <a:r>
              <a:rPr lang="es-ES" sz="2000" b="1">
                <a:solidFill>
                  <a:schemeClr val="bg1"/>
                </a:solidFill>
                <a:latin typeface="Times New Roman" pitchFamily="18" charset="0"/>
              </a:rPr>
              <a:t>El dolo es esencial  y causa la nulidad del acto si es grave, es determinante de la voluntad, causa un daño importante y no ha habido dolo por ambas partes. El dolo incidental no es determinante de la voluntad y no afecta la validez del acto.</a:t>
            </a:r>
          </a:p>
        </p:txBody>
      </p:sp>
      <p:sp>
        <p:nvSpPr>
          <p:cNvPr id="5" name="Rectangle 1"/>
          <p:cNvSpPr>
            <a:spLocks noChangeArrowheads="1"/>
          </p:cNvSpPr>
          <p:nvPr/>
        </p:nvSpPr>
        <p:spPr bwMode="auto">
          <a:xfrm>
            <a:off x="425450" y="1600200"/>
            <a:ext cx="8229600" cy="1924050"/>
          </a:xfrm>
          <a:prstGeom prst="rect">
            <a:avLst/>
          </a:prstGeom>
          <a:solidFill>
            <a:schemeClr val="tx1"/>
          </a:solidFill>
          <a:ln w="3175">
            <a:solidFill>
              <a:schemeClr val="tx1"/>
            </a:solidFill>
            <a:miter lim="800000"/>
            <a:headEnd/>
            <a:tailEnd/>
          </a:ln>
        </p:spPr>
        <p:txBody>
          <a:bodyPr wrap="square" anchor="ctr">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a:solidFill>
                  <a:schemeClr val="bg1"/>
                </a:solidFill>
                <a:latin typeface="Times New Roman" pitchFamily="18" charset="0"/>
              </a:rPr>
              <a:t>El dolo esencial es el engaño o astucia que determina la voluntad del sujeto al que va dirigido.</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a:solidFill>
                  <a:schemeClr val="bg1"/>
                </a:solidFill>
                <a:latin typeface="Times New Roman" pitchFamily="18" charset="0"/>
              </a:rPr>
              <a:t>El incidental es una actitud engañosa que obliga a aceptar una determinada situación.  (Ej. hotel que aumenta el precio bajo la excusa que no se conseguirá otro mejor)  </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8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DOLO  EVENTUAL</a:t>
            </a:r>
          </a:p>
        </p:txBody>
      </p:sp>
      <p:sp>
        <p:nvSpPr>
          <p:cNvPr id="4" name="3 Rectángulo"/>
          <p:cNvSpPr>
            <a:spLocks noChangeArrowheads="1"/>
          </p:cNvSpPr>
          <p:nvPr/>
        </p:nvSpPr>
        <p:spPr bwMode="auto">
          <a:xfrm>
            <a:off x="425450" y="2057400"/>
            <a:ext cx="8229600" cy="3786188"/>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Es el conocimiento y la aceptación previa por parte de una persona de la posibilidad de que se produzca una determinada consecuencia como consecuencia de su actuación</a:t>
            </a:r>
            <a:r>
              <a:rPr lang="es-ES" sz="2400">
                <a:solidFill>
                  <a:schemeClr val="bg1"/>
                </a:solidFill>
                <a:latin typeface="Calibri" pitchFamily="34" charset="0"/>
              </a:rPr>
              <a:t>. </a:t>
            </a:r>
          </a:p>
          <a:p>
            <a:pPr algn="ctr"/>
            <a:endParaRPr lang="es-ES" sz="2400">
              <a:solidFill>
                <a:schemeClr val="bg1"/>
              </a:solidFill>
              <a:latin typeface="Calibri" pitchFamily="34" charset="0"/>
            </a:endParaRPr>
          </a:p>
          <a:p>
            <a:pPr algn="ctr"/>
            <a:r>
              <a:rPr lang="es-ES" sz="2400" b="1">
                <a:solidFill>
                  <a:schemeClr val="bg1"/>
                </a:solidFill>
                <a:latin typeface="Times New Roman" pitchFamily="18" charset="0"/>
              </a:rPr>
              <a:t>Si por ejemplo, en un accidente de tránsito alguien provocó un homicidio cuando tenía que haberse representado  lo que sucedería al  conducir a excesiva velocidad corriendo picadas en un automóvil preparado para competencias en lugares no habilitados para ello</a:t>
            </a:r>
            <a:r>
              <a:rPr lang="es-ES" sz="2000" b="1">
                <a:solidFill>
                  <a:schemeClr val="bg1"/>
                </a:solidFill>
                <a:latin typeface="Times New Roman" pitchFamily="18" charset="0"/>
              </a:rPr>
              <a:t>.</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82" y="1927225"/>
            <a:ext cx="8075531" cy="4094163"/>
          </a:xfrm>
          <a:prstGeom prst="rect">
            <a:avLst/>
          </a:prstGeom>
          <a:solidFill>
            <a:schemeClr val="tx1"/>
          </a:solidFill>
          <a:ln w="3175">
            <a:solidFill>
              <a:schemeClr val="tx1"/>
            </a:solidFill>
            <a:miter lim="800000"/>
            <a:headEnd/>
            <a:tailEnd/>
          </a:ln>
        </p:spPr>
        <p:txBody>
          <a:bodyPr wrap="square">
            <a:spAutoFit/>
          </a:bodyPr>
          <a:lstStyle/>
          <a:p>
            <a:pPr algn="ctr"/>
            <a:r>
              <a:rPr lang="es-ES" b="1" dirty="0">
                <a:solidFill>
                  <a:schemeClr val="bg1"/>
                </a:solidFill>
                <a:latin typeface="Times New Roman" pitchFamily="18" charset="0"/>
              </a:rPr>
              <a:t> </a:t>
            </a:r>
          </a:p>
          <a:p>
            <a:pPr algn="ctr"/>
            <a:r>
              <a:rPr lang="es-ES" sz="2400" b="1" dirty="0">
                <a:solidFill>
                  <a:schemeClr val="bg1"/>
                </a:solidFill>
                <a:latin typeface="Times New Roman" pitchFamily="18" charset="0"/>
              </a:rPr>
              <a:t>La simulación tiene lugar cuando se encubre el carácter de un acto bajo la apariencia de otro, cuando el contrato contenga cláusulas que no sean sinceras o fechas no verdaderas o cuando se constituyen o transmiten derechos a personas interpuestas que no sean aquellas a las que en realidad se constituyen o transmiten.</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En otras palabras, tiene un carácter ficticio de la voluntad de las partes, aparentando un negocio jurídico que no existe o es distinto a aquel que se ha llevado a cabo.</a:t>
            </a:r>
          </a:p>
        </p:txBody>
      </p:sp>
      <p:sp>
        <p:nvSpPr>
          <p:cNvPr id="4" name="Rectangle 7"/>
          <p:cNvSpPr>
            <a:spLocks noChangeArrowheads="1"/>
          </p:cNvSpPr>
          <p:nvPr/>
        </p:nvSpPr>
        <p:spPr bwMode="auto">
          <a:xfrm>
            <a:off x="457200" y="692150"/>
            <a:ext cx="8083550" cy="785813"/>
          </a:xfrm>
          <a:prstGeom prst="rect">
            <a:avLst/>
          </a:prstGeom>
          <a:solidFill>
            <a:schemeClr val="tx1"/>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SIMULACIÓN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44225"/>
            <a:ext cx="8229600" cy="5847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EVALUACIÓN DE LA TERCERA PARTE</a:t>
            </a:r>
            <a:endParaRPr lang="es-AR"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161163"/>
            <a:ext cx="8229600" cy="187743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14400"/>
            <a:ext cx="8229600" cy="501675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clasifican los objetos del derecho?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diferencias existen entre bienes y cosas?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disposiciones existen respecto a bienes pertenecientes al dominio público?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disposiciones existen respecto a bienes privados del Estado?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cosas muebles e inmuebles?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cosas fungibles y no fungibles?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cosas consumibles y no consumibles?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cosas divisibles e indivisibles?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cosas principales y accesorias?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define a los frutos y productos?</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08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676400"/>
            <a:ext cx="8229600" cy="34163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“hecho” y “hecho jurídico”?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clasifican los hechos jurídicos?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es un acto jurídico?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los elementos de los actos jurídicos?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clasifican los actos jurídicos y cuál es el concepto de cada uno de ellos?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instrumentos públicos y privados?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vicios del consentimiento y cuál es el concepto de cada uno?</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p:cNvSpPr>
            <a:spLocks noGrp="1"/>
          </p:cNvSpPr>
          <p:nvPr>
            <p:ph type="ctrTitle"/>
          </p:nvPr>
        </p:nvSpPr>
        <p:spPr>
          <a:xfrm>
            <a:off x="457200" y="2263775"/>
            <a:ext cx="8229600" cy="1470025"/>
          </a:xfrm>
          <a:solidFill>
            <a:schemeClr val="tx1"/>
          </a:solidFill>
        </p:spPr>
        <p:txBody>
          <a:bodyPr>
            <a:normAutofit/>
          </a:bodyPr>
          <a:lstStyle/>
          <a:p>
            <a:pPr algn="ctr"/>
            <a:r>
              <a:rPr lang="es-AR" sz="3600" b="1" dirty="0" smtClean="0">
                <a:solidFill>
                  <a:schemeClr val="bg1"/>
                </a:solidFill>
                <a:latin typeface="Times New Roman" pitchFamily="18" charset="0"/>
                <a:cs typeface="Times New Roman" pitchFamily="18" charset="0"/>
              </a:rPr>
              <a:t>INTRODUCCIÓN AL DERECHO</a:t>
            </a:r>
            <a:br>
              <a:rPr lang="es-AR" sz="3600" b="1" dirty="0" smtClean="0">
                <a:solidFill>
                  <a:schemeClr val="bg1"/>
                </a:solidFill>
                <a:latin typeface="Times New Roman" pitchFamily="18" charset="0"/>
                <a:cs typeface="Times New Roman" pitchFamily="18" charset="0"/>
              </a:rPr>
            </a:br>
            <a:r>
              <a:rPr lang="es-AR" sz="3600" b="1" dirty="0" smtClean="0">
                <a:solidFill>
                  <a:schemeClr val="bg1"/>
                </a:solidFill>
                <a:latin typeface="Times New Roman" pitchFamily="18" charset="0"/>
                <a:cs typeface="Times New Roman" pitchFamily="18" charset="0"/>
              </a:rPr>
              <a:t>CUARTA PARTE</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p:cNvSpPr txBox="1">
            <a:spLocks/>
          </p:cNvSpPr>
          <p:nvPr/>
        </p:nvSpPr>
        <p:spPr>
          <a:xfrm>
            <a:off x="457200" y="609600"/>
            <a:ext cx="8229600" cy="685800"/>
          </a:xfrm>
          <a:prstGeom prst="rect">
            <a:avLst/>
          </a:prstGeom>
          <a:solidFill>
            <a:schemeClr val="tx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TEMARIO</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4 CuadroTexto"/>
          <p:cNvSpPr txBox="1"/>
          <p:nvPr/>
        </p:nvSpPr>
        <p:spPr>
          <a:xfrm>
            <a:off x="457200" y="1694795"/>
            <a:ext cx="8229600" cy="4401205"/>
          </a:xfrm>
          <a:prstGeom prst="rect">
            <a:avLst/>
          </a:prstGeom>
          <a:solidFill>
            <a:schemeClr val="tx1"/>
          </a:solidFill>
          <a:ln>
            <a:solidFill>
              <a:schemeClr val="tx1"/>
            </a:solidFill>
          </a:ln>
        </p:spPr>
        <p:txBody>
          <a:bodyPr wrap="square">
            <a:spAutoFit/>
          </a:bodyPr>
          <a:lstStyle/>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OBLIGACIONES: Definición y clases. De dar. De hacer y de no hacer. Alternativas. Facultativas. Con cláusula penal. Divisibles e indivisibles. De sujeto plural. Mancomunadas y Solidarias. Concurrentes y disyuntivas. Principales y accesorias. De medios y de resultado. De trato único o ejecución continuada. De trato sucesivo. Unilaterales. Bilaterales. Pecuniarias. No pecuniarias. Puras. Condicionales. Suspensivas. Resolutorias. Fuente de las obligaciones. Efectos de las obligaciones. Modo de extinción de las obligaciones. La imprevisión. Intereses. Mora.</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DAÑO:  Concepto. Clases de daños. Actual. Futuro. Pérdida de chance. Requisitos para la indemnización. Reparación plena.</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RESPONSABILIDAD: Concepto. Civil y Penal. La responsabilidad civil en el Código Civil y  Comercial.  Prevención y reparación. Culpa. Definición. Atributos  de la culpa. Negligencia. Imprudencia. Impericia. Clases de culpa. Culpa leve. Culpa grave. Culpa concurrente.   </a:t>
            </a:r>
            <a:endParaRPr lang="es-AR"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457200" y="1447800"/>
            <a:ext cx="8229600" cy="3785652"/>
          </a:xfrm>
          <a:prstGeom prst="rect">
            <a:avLst/>
          </a:prstGeom>
          <a:solidFill>
            <a:schemeClr val="tx1"/>
          </a:solidFill>
          <a:ln>
            <a:solidFill>
              <a:schemeClr val="tx1"/>
            </a:solidFill>
          </a:ln>
        </p:spPr>
        <p:txBody>
          <a:bodyPr wrap="square">
            <a:spAutoFit/>
          </a:bodyPr>
          <a:lstStyle/>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Eximición de la culpa.  Caso fortuito y fuerza mayor. Responsabilidad por el hecho de las cosas y actividades riesgosas. Uniformidad de las órbitas contractual y extracontractual en la prescripción. Responsabilidad penal.</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CONTRATOS: Definición y clases. Elementos de los contratos. Objeto. Causa. Forma. Prueba.</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NULIDAD: Concepto.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CADUCIDAD: Concepto.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RESCISIÓN: Concepto.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SUSPENSIÓN: Concepto. </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SUBROGACIÓN: Concepto.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PRESCRIPCIÓN: Concepto.</a:t>
            </a:r>
          </a:p>
          <a:p>
            <a:pPr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EL DERECHO COMERCIAL: Evolución histórica. </a:t>
            </a:r>
            <a:endParaRPr lang="es-AR"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144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AGRARIO</a:t>
            </a:r>
          </a:p>
        </p:txBody>
      </p:sp>
      <p:sp>
        <p:nvSpPr>
          <p:cNvPr id="7" name="Text Box 2"/>
          <p:cNvSpPr txBox="1">
            <a:spLocks noChangeArrowheads="1"/>
          </p:cNvSpPr>
          <p:nvPr/>
        </p:nvSpPr>
        <p:spPr bwMode="auto">
          <a:xfrm>
            <a:off x="457201" y="2790825"/>
            <a:ext cx="8229600" cy="1628775"/>
          </a:xfrm>
          <a:prstGeom prst="rect">
            <a:avLst/>
          </a:prstGeom>
          <a:solidFill>
            <a:schemeClr val="tx1"/>
          </a:solidFill>
          <a:ln w="3175">
            <a:solidFill>
              <a:schemeClr val="tx1"/>
            </a:solidFill>
            <a:miter lim="800000"/>
            <a:headEnd/>
            <a:tailEnd/>
          </a:ln>
        </p:spPr>
        <p:txBody>
          <a:bodyPr wrap="square" anchorCtr="1">
            <a:spAutoFit/>
          </a:bodyPr>
          <a:lstStyle/>
          <a:p>
            <a:pPr algn="ctr">
              <a:spcBef>
                <a:spcPts val="1700"/>
              </a:spcBef>
            </a:pPr>
            <a:r>
              <a:rPr lang="es-AR" altLang="es-ES" sz="2400" b="1" dirty="0">
                <a:solidFill>
                  <a:schemeClr val="bg1"/>
                </a:solidFill>
                <a:latin typeface="Times New Roman" pitchFamily="18" charset="0"/>
              </a:rPr>
              <a:t>Conjunto de normas, </a:t>
            </a:r>
            <a:r>
              <a:rPr lang="es-ES" altLang="es-ES" sz="2400" b="1" dirty="0">
                <a:solidFill>
                  <a:schemeClr val="bg1"/>
                </a:solidFill>
                <a:latin typeface="Times New Roman" pitchFamily="18" charset="0"/>
              </a:rPr>
              <a:t>reglamentos,  leyes y  disposiciones que regulan la propiedad y organización territorial rústica y las explotaciones agrícolas</a:t>
            </a:r>
            <a:r>
              <a:rPr lang="es-ES" altLang="es-ES" sz="2400" dirty="0">
                <a:solidFill>
                  <a:schemeClr val="bg1"/>
                </a:solidFill>
                <a:latin typeface="Times New Roman" pitchFamily="18" charset="0"/>
              </a:rPr>
              <a:t>. </a:t>
            </a:r>
            <a:r>
              <a:rPr lang="es-ES" altLang="es-ES" sz="2400" b="1" dirty="0">
                <a:solidFill>
                  <a:schemeClr val="bg1"/>
                </a:solidFill>
                <a:latin typeface="Times New Roman" pitchFamily="18" charset="0"/>
              </a:rPr>
              <a:t>También se le denomina derecho rural.</a:t>
            </a:r>
            <a:endParaRPr lang="es-AR" altLang="es-ES" sz="24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336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62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a:t>
            </a:r>
          </a:p>
        </p:txBody>
      </p:sp>
      <p:sp>
        <p:nvSpPr>
          <p:cNvPr id="4" name="1 CuadroTexto"/>
          <p:cNvSpPr txBox="1">
            <a:spLocks noChangeArrowheads="1"/>
          </p:cNvSpPr>
          <p:nvPr/>
        </p:nvSpPr>
        <p:spPr bwMode="auto">
          <a:xfrm>
            <a:off x="425450" y="1928813"/>
            <a:ext cx="8229600" cy="1628775"/>
          </a:xfrm>
          <a:prstGeom prst="rect">
            <a:avLst/>
          </a:prstGeom>
          <a:solidFill>
            <a:schemeClr val="tx1"/>
          </a:solidFill>
          <a:ln w="3175">
            <a:solidFill>
              <a:schemeClr val="tx1"/>
            </a:solidFill>
            <a:miter lim="800000"/>
            <a:headEnd/>
            <a:tailEnd/>
          </a:ln>
        </p:spPr>
        <p:txBody>
          <a:bodyPr wrap="square" anchorCtr="1">
            <a:spAutoFit/>
          </a:bodyPr>
          <a:lstStyle/>
          <a:p>
            <a:pPr algn="ctr"/>
            <a:r>
              <a:rPr lang="es-ES" sz="2400" b="1">
                <a:solidFill>
                  <a:schemeClr val="bg1"/>
                </a:solidFill>
                <a:latin typeface="Times New Roman" pitchFamily="18" charset="0"/>
              </a:rPr>
              <a:t>Una obligación es la relación jurídica mediante el cual una persona (denominada deudor) se compromete a realizar una prestación a otra (denominada acreedor), teniendo derecho este último a exigir el cumplimiento. </a:t>
            </a:r>
          </a:p>
        </p:txBody>
      </p:sp>
      <p:sp>
        <p:nvSpPr>
          <p:cNvPr id="5" name="3 Rectángulo"/>
          <p:cNvSpPr>
            <a:spLocks noChangeArrowheads="1"/>
          </p:cNvSpPr>
          <p:nvPr/>
        </p:nvSpPr>
        <p:spPr bwMode="auto">
          <a:xfrm>
            <a:off x="385763" y="4005262"/>
            <a:ext cx="8229600" cy="1938338"/>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El Código Civil y Comercial define a la obligación como una  relación jurídica en virtud de la cual el acreedor tiene el derecho a exigir del deudor una prestación destinada a satisfacer un interés lícito y, ante el incumplimiento, a obtener forzadamente la satisfacción de dicho interés.</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336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CLASES  DE OBLIGACIONES</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57200" y="1247775"/>
            <a:ext cx="8229600" cy="4314825"/>
          </a:xfrm>
          <a:prstGeom prst="rect">
            <a:avLst/>
          </a:prstGeom>
          <a:solidFill>
            <a:schemeClr val="tx1"/>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Obligaciones de dar</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Obligaciones de hacer y de no hacer</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Alternativas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Facultativas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Con cláusula penal y sanciones conminatorias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Divisibles y no divisibles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De sujeto plural (mancomunadas y solidarias)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Concurrentes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Disyuntivas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Principales y Accesorias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Rendición de cuentas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905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DAR</a:t>
            </a:r>
          </a:p>
        </p:txBody>
      </p:sp>
      <p:sp>
        <p:nvSpPr>
          <p:cNvPr id="4" name="1 Rectángulo"/>
          <p:cNvSpPr>
            <a:spLocks noChangeArrowheads="1"/>
          </p:cNvSpPr>
          <p:nvPr/>
        </p:nvSpPr>
        <p:spPr bwMode="auto">
          <a:xfrm>
            <a:off x="424543" y="1803400"/>
            <a:ext cx="8294914" cy="4216400"/>
          </a:xfrm>
          <a:prstGeom prst="rect">
            <a:avLst/>
          </a:prstGeom>
          <a:solidFill>
            <a:schemeClr val="tx1"/>
          </a:solidFill>
          <a:ln w="3175">
            <a:solidFill>
              <a:schemeClr val="tx1"/>
            </a:solidFill>
            <a:miter lim="800000"/>
            <a:headEnd/>
            <a:tailEnd/>
          </a:ln>
        </p:spPr>
        <p:txBody>
          <a:bodyPr wrap="square">
            <a:spAutoFit/>
          </a:bodyPr>
          <a:lstStyle/>
          <a:p>
            <a:pPr algn="ctr"/>
            <a:endParaRPr lang="es-MX" altLang="es-ES" sz="2000" b="1">
              <a:solidFill>
                <a:schemeClr val="bg1"/>
              </a:solidFill>
              <a:latin typeface="Times New Roman" pitchFamily="18" charset="0"/>
            </a:endParaRPr>
          </a:p>
          <a:p>
            <a:pPr algn="ctr"/>
            <a:r>
              <a:rPr lang="es-MX" altLang="es-ES" sz="2000" b="1">
                <a:solidFill>
                  <a:schemeClr val="bg1"/>
                </a:solidFill>
                <a:latin typeface="Times New Roman" pitchFamily="18" charset="0"/>
              </a:rPr>
              <a:t>Son aquellas en que el objeto de la obligación consiste en transferir el dominio de una cosa, constituir un derecho real o simplemente entregar su mera tenencia. (Ej. compra venta una casa, etc.)</a:t>
            </a:r>
          </a:p>
          <a:p>
            <a:pPr algn="ctr"/>
            <a:endParaRPr lang="es-MX" altLang="es-ES" sz="2000" b="1">
              <a:solidFill>
                <a:schemeClr val="bg1"/>
              </a:solidFill>
              <a:latin typeface="Times New Roman" pitchFamily="18" charset="0"/>
            </a:endParaRPr>
          </a:p>
          <a:p>
            <a:pPr algn="ctr"/>
            <a:r>
              <a:rPr lang="es-MX" altLang="es-ES" sz="2400" b="1">
                <a:solidFill>
                  <a:schemeClr val="bg1"/>
                </a:solidFill>
                <a:latin typeface="Times New Roman" pitchFamily="18" charset="0"/>
              </a:rPr>
              <a:t>Obligación de dar dinero</a:t>
            </a:r>
          </a:p>
          <a:p>
            <a:pPr algn="ctr"/>
            <a:endParaRPr lang="es-MX" altLang="es-ES" sz="2400" b="1">
              <a:solidFill>
                <a:schemeClr val="bg1"/>
              </a:solidFill>
              <a:latin typeface="Times New Roman" pitchFamily="18" charset="0"/>
            </a:endParaRPr>
          </a:p>
          <a:p>
            <a:pPr algn="ctr"/>
            <a:r>
              <a:rPr lang="es-MX" altLang="es-ES" sz="2000" b="1">
                <a:solidFill>
                  <a:schemeClr val="bg1"/>
                </a:solidFill>
                <a:latin typeface="Times New Roman" pitchFamily="18" charset="0"/>
              </a:rPr>
              <a:t>La obligación es de dar dinero si el deudor debe cierta cantidad de moneda, determinada o determinable, al momento de la constitución de la  obligación. Si por el acto por el que se ha constituido la obligación se estipuló dar moneda que no sea de curso legal en a República, la obligación debe considerarse como de dar cantidades de cosas y el deudor puede liberarse dando el equivalente en moneda de curso legal.</a:t>
            </a:r>
            <a:endParaRPr lang="es-ES" altLang="es-ES" sz="20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1913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HACER</a:t>
            </a:r>
          </a:p>
        </p:txBody>
      </p:sp>
      <p:sp>
        <p:nvSpPr>
          <p:cNvPr id="4" name="1 Rectángulo"/>
          <p:cNvSpPr>
            <a:spLocks noChangeArrowheads="1"/>
          </p:cNvSpPr>
          <p:nvPr/>
        </p:nvSpPr>
        <p:spPr bwMode="auto">
          <a:xfrm>
            <a:off x="424543" y="1712913"/>
            <a:ext cx="8294914" cy="4216400"/>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Son aquellas cuyo objeto consiste en la prestación de un servicio o en la realización de un hecho, en el tiempo, lugar y modo acordados por las partes.</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Consiste en un hecho acción positiva que no sea entrega de la cosa.</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El hecho puede ser ejecutado por otro, aunque no sea el obligado, salvo que se trate de condiciones personales (por ejemplo el caso de pintores, músicos, etc.)  </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89600" y="914400"/>
            <a:ext cx="8164800" cy="5222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NO HACER</a:t>
            </a:r>
          </a:p>
        </p:txBody>
      </p:sp>
      <p:sp>
        <p:nvSpPr>
          <p:cNvPr id="4" name="1 Rectángulo"/>
          <p:cNvSpPr>
            <a:spLocks noChangeArrowheads="1"/>
          </p:cNvSpPr>
          <p:nvPr/>
        </p:nvSpPr>
        <p:spPr bwMode="auto">
          <a:xfrm>
            <a:off x="457200" y="1951038"/>
            <a:ext cx="8229600" cy="3478212"/>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Obligación negativa, es la que lo que se debe es una abstención del deudor de realizar algo. Por ejemplo la prohibición de vender alcohol a menores, no levantar una pared que impida la visión de un vecino, jugadores de futbol que no pueden jugar contra el club al que pertenecían, etc.</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Su incumplimiento imputable permite reclamar la destrucción física de lo hecho y los daños y perjuicios.</a:t>
            </a:r>
            <a:endParaRPr lang="es-ES" altLang="es-ES" sz="28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14413"/>
            <a:ext cx="8229600" cy="5222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ALTERNATIVAS</a:t>
            </a:r>
          </a:p>
        </p:txBody>
      </p:sp>
      <p:sp>
        <p:nvSpPr>
          <p:cNvPr id="4" name="1 Rectángulo"/>
          <p:cNvSpPr>
            <a:spLocks noChangeArrowheads="1"/>
          </p:cNvSpPr>
          <p:nvPr/>
        </p:nvSpPr>
        <p:spPr bwMode="auto">
          <a:xfrm>
            <a:off x="424543" y="2454057"/>
            <a:ext cx="8294914" cy="3108543"/>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Son aquellas que tienen por objeto una prestación entre  varias que son independientes y distintas entre sí. El deudor está obligado a cumplir una sola de ellas. La ejecución de alguna de ellas exonera al deudor. Por ejemplo el compromiso de entregar una motocicleta o un auto, una propiedad más grande en la costa o un departamento más chico en Buenos Aires</a:t>
            </a:r>
            <a:r>
              <a:rPr lang="es-ES" altLang="es-ES" sz="2400" b="1" dirty="0" smtClean="0">
                <a:solidFill>
                  <a:schemeClr val="bg1"/>
                </a:solidFill>
                <a:latin typeface="Times New Roman" pitchFamily="18" charset="0"/>
              </a:rPr>
              <a:t>.</a:t>
            </a:r>
            <a:endParaRPr lang="es-ES" altLang="es-ES"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FACULTATIVAS</a:t>
            </a:r>
          </a:p>
        </p:txBody>
      </p:sp>
      <p:sp>
        <p:nvSpPr>
          <p:cNvPr id="4" name="1 Rectángulo"/>
          <p:cNvSpPr>
            <a:spLocks noChangeArrowheads="1"/>
          </p:cNvSpPr>
          <p:nvPr/>
        </p:nvSpPr>
        <p:spPr bwMode="auto">
          <a:xfrm>
            <a:off x="424543" y="2308225"/>
            <a:ext cx="8294914" cy="3478213"/>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Son aquellas que, aunque tengan por objeto una prestación determinada, se le concede al deudor la facultad de liberarse del compromiso mediante el pago de una suma de dinero u otra forma convenida.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en reemplazo de la entrega de un bien material puede sustituirse por el pago de dinero.</a:t>
            </a:r>
          </a:p>
          <a:p>
            <a:pPr algn="ctr"/>
            <a:endParaRPr lang="es-ES" altLang="es-ES" sz="24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CON CLÁUSULA PENAL</a:t>
            </a:r>
          </a:p>
        </p:txBody>
      </p:sp>
      <p:sp>
        <p:nvSpPr>
          <p:cNvPr id="4" name="1 Rectángulo"/>
          <p:cNvSpPr>
            <a:spLocks noChangeArrowheads="1"/>
          </p:cNvSpPr>
          <p:nvPr/>
        </p:nvSpPr>
        <p:spPr bwMode="auto">
          <a:xfrm>
            <a:off x="424543" y="2971800"/>
            <a:ext cx="8294914" cy="1570037"/>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Son aquellas por la cual una persona, para asegurar el cumplimiento de una obligación, se sujeta a una pena o multa en caso de retardar o de no ejecutar una obligación. (artículo 790 CCC)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7620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DEL  TRABAJO</a:t>
            </a:r>
          </a:p>
        </p:txBody>
      </p:sp>
      <p:sp>
        <p:nvSpPr>
          <p:cNvPr id="7" name="2 Rectángulo"/>
          <p:cNvSpPr>
            <a:spLocks noChangeArrowheads="1"/>
          </p:cNvSpPr>
          <p:nvPr/>
        </p:nvSpPr>
        <p:spPr bwMode="auto">
          <a:xfrm>
            <a:off x="457200" y="1905000"/>
            <a:ext cx="8229600" cy="2308225"/>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Es el derecho fundamental humano por el que toda persona tiene derecho al trabajo, a la libre elección del mismo, a condiciones equitativas y satisfactorias de trabajo, a la protección contra el desempleo, sin discriminación, con igualdad salarial, remuneración digna, protección social, y derecho de sindicación.</a:t>
            </a:r>
            <a:endParaRPr lang="es-AR" sz="2400" b="1">
              <a:solidFill>
                <a:schemeClr val="bg1"/>
              </a:solidFill>
              <a:latin typeface="Times New Roman" pitchFamily="18" charset="0"/>
            </a:endParaRPr>
          </a:p>
        </p:txBody>
      </p:sp>
      <p:sp>
        <p:nvSpPr>
          <p:cNvPr id="8" name="Text Box 2"/>
          <p:cNvSpPr txBox="1">
            <a:spLocks noChangeArrowheads="1"/>
          </p:cNvSpPr>
          <p:nvPr/>
        </p:nvSpPr>
        <p:spPr bwMode="auto">
          <a:xfrm>
            <a:off x="457200" y="4648200"/>
            <a:ext cx="8229600" cy="138499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Conjunto de normas que regulan las relaciones jurídico </a:t>
            </a:r>
            <a:r>
              <a:rPr lang="es-AR" sz="2800" b="1" kern="0" dirty="0" smtClean="0">
                <a:solidFill>
                  <a:schemeClr val="bg1"/>
                </a:solidFill>
                <a:latin typeface="Times New Roman" pitchFamily="18"/>
                <a:cs typeface="+mn-cs"/>
              </a:rPr>
              <a:t>laborales (salario</a:t>
            </a:r>
            <a:r>
              <a:rPr lang="es-AR" sz="2800" b="1" kern="0" dirty="0">
                <a:solidFill>
                  <a:schemeClr val="bg1"/>
                </a:solidFill>
                <a:latin typeface="Times New Roman" pitchFamily="18"/>
                <a:cs typeface="+mn-cs"/>
              </a:rPr>
              <a:t>, suspensión, despidos, riesgos del trabajo, etc.)</a:t>
            </a:r>
          </a:p>
        </p:txBody>
      </p:sp>
    </p:spTree>
  </p:cSld>
  <p:clrMapOvr>
    <a:masterClrMapping/>
  </p:clrMapOvr>
  <p:transition>
    <p:fade thruBlk="1"/>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DIVISIBLES</a:t>
            </a:r>
          </a:p>
        </p:txBody>
      </p:sp>
      <p:sp>
        <p:nvSpPr>
          <p:cNvPr id="4" name="2 Rectángulo"/>
          <p:cNvSpPr>
            <a:spLocks noChangeArrowheads="1"/>
          </p:cNvSpPr>
          <p:nvPr/>
        </p:nvSpPr>
        <p:spPr bwMode="auto">
          <a:xfrm>
            <a:off x="457200" y="3048000"/>
            <a:ext cx="8229600" cy="1570037"/>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Son las que tienen por objeto prestaciones de cumplimiento parcial.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el pago de una deuda en cuotas.</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INDIVISIBLES</a:t>
            </a:r>
          </a:p>
        </p:txBody>
      </p:sp>
      <p:sp>
        <p:nvSpPr>
          <p:cNvPr id="4" name="2 Rectángulo"/>
          <p:cNvSpPr>
            <a:spLocks noChangeArrowheads="1"/>
          </p:cNvSpPr>
          <p:nvPr/>
        </p:nvSpPr>
        <p:spPr bwMode="auto">
          <a:xfrm>
            <a:off x="457200" y="3124200"/>
            <a:ext cx="8229600" cy="1200150"/>
          </a:xfrm>
          <a:prstGeom prst="rect">
            <a:avLst/>
          </a:prstGeom>
          <a:solidFill>
            <a:schemeClr val="tx1"/>
          </a:solidFill>
          <a:ln w="952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Cuando la obligación no puede ser de cumplimiento parcial.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la entrega de animales o de un vehículo</a:t>
            </a:r>
            <a:endParaRPr lang="es-AR"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28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MANCOMUNADAS</a:t>
            </a:r>
          </a:p>
        </p:txBody>
      </p:sp>
      <p:sp>
        <p:nvSpPr>
          <p:cNvPr id="4" name="3 CuadroTexto"/>
          <p:cNvSpPr txBox="1"/>
          <p:nvPr/>
        </p:nvSpPr>
        <p:spPr>
          <a:xfrm>
            <a:off x="457200" y="5000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SUJETO PLURAL</a:t>
            </a:r>
          </a:p>
        </p:txBody>
      </p:sp>
      <p:sp>
        <p:nvSpPr>
          <p:cNvPr id="5" name="1 Rectángulo"/>
          <p:cNvSpPr>
            <a:spLocks noChangeArrowheads="1"/>
          </p:cNvSpPr>
          <p:nvPr/>
        </p:nvSpPr>
        <p:spPr bwMode="auto">
          <a:xfrm>
            <a:off x="456746" y="2357438"/>
            <a:ext cx="8262258" cy="3786187"/>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Son aquellas en las que el crédito de la deuda se fracciona en tantas relaciones particulares independientes entre sí como acreedores o deudores haya. Si la prestación es divisible se divide entre todos los deudores. Solo se puede exigir a cada deudor una parte de la obligación.</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en una deuda de $ 1.000.000 contraída por una sociedad de cuatro personas solo se puede exigir a cada deudor $ 250.000</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345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SUJETO PLURAL</a:t>
            </a:r>
          </a:p>
        </p:txBody>
      </p:sp>
      <p:sp>
        <p:nvSpPr>
          <p:cNvPr id="4" name="3 CuadroTexto"/>
          <p:cNvSpPr txBox="1"/>
          <p:nvPr/>
        </p:nvSpPr>
        <p:spPr>
          <a:xfrm>
            <a:off x="456170" y="2143125"/>
            <a:ext cx="830374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SOLIDARIAS</a:t>
            </a:r>
          </a:p>
        </p:txBody>
      </p:sp>
      <p:sp>
        <p:nvSpPr>
          <p:cNvPr id="5" name="1 Rectángulo"/>
          <p:cNvSpPr>
            <a:spLocks noChangeArrowheads="1"/>
          </p:cNvSpPr>
          <p:nvPr/>
        </p:nvSpPr>
        <p:spPr bwMode="auto">
          <a:xfrm>
            <a:off x="423505" y="3482975"/>
            <a:ext cx="8369643" cy="2308225"/>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Cuando la  obligación puede ser exigida en su totalidad a cada uno de los deudores.</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En el ejemplo anterior se puede exigir $ 1.000.000 a cualquiera de los socios </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71500" y="1190625"/>
            <a:ext cx="7929563" cy="523875"/>
          </a:xfrm>
          <a:prstGeom prst="rect">
            <a:avLst/>
          </a:prstGeom>
          <a:solidFill>
            <a:schemeClr val="tx1"/>
          </a:solidFill>
          <a:ln>
            <a:solidFill>
              <a:schemeClr val="tx1"/>
            </a:solidFill>
          </a:ln>
        </p:spPr>
        <p:txBody>
          <a:bodyPr>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CONCURRENTES</a:t>
            </a:r>
          </a:p>
        </p:txBody>
      </p:sp>
      <p:sp>
        <p:nvSpPr>
          <p:cNvPr id="3" name="1 Rectángulo"/>
          <p:cNvSpPr>
            <a:spLocks noChangeArrowheads="1"/>
          </p:cNvSpPr>
          <p:nvPr/>
        </p:nvSpPr>
        <p:spPr bwMode="auto">
          <a:xfrm>
            <a:off x="539750" y="2895600"/>
            <a:ext cx="8064500" cy="1938992"/>
          </a:xfrm>
          <a:prstGeom prst="rect">
            <a:avLst/>
          </a:prstGeom>
          <a:solidFill>
            <a:schemeClr val="tx1"/>
          </a:solidFill>
          <a:ln w="3175">
            <a:solidFill>
              <a:schemeClr val="tx1"/>
            </a:solidFill>
            <a:miter lim="800000"/>
            <a:headEnd/>
            <a:tailEnd/>
          </a:ln>
        </p:spPr>
        <p:txBody>
          <a:bodyPr>
            <a:spAutoFit/>
          </a:bodyPr>
          <a:lstStyle/>
          <a:p>
            <a:pPr algn="ctr"/>
            <a:r>
              <a:rPr lang="es-ES" altLang="es-ES" sz="2400" b="1" dirty="0">
                <a:solidFill>
                  <a:schemeClr val="bg1"/>
                </a:solidFill>
                <a:latin typeface="Times New Roman" pitchFamily="18" charset="0"/>
              </a:rPr>
              <a:t>Son aquellas en las que varios deudores deben el mismo objeto en razón de causas diferentes. </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Cada uno de los deudores se obliga en forma integra por el total. </a:t>
            </a:r>
            <a:r>
              <a:rPr lang="es-ES" altLang="es-ES" sz="2400" b="1" dirty="0" smtClean="0">
                <a:solidFill>
                  <a:schemeClr val="bg1"/>
                </a:solidFill>
                <a:latin typeface="Times New Roman" pitchFamily="18" charset="0"/>
              </a:rPr>
              <a:t> </a:t>
            </a:r>
            <a:endParaRPr lang="es-ES" altLang="es-ES"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DISYUNTIVAS</a:t>
            </a:r>
          </a:p>
        </p:txBody>
      </p:sp>
      <p:sp>
        <p:nvSpPr>
          <p:cNvPr id="4" name="1 Rectángulo"/>
          <p:cNvSpPr>
            <a:spLocks noChangeArrowheads="1"/>
          </p:cNvSpPr>
          <p:nvPr/>
        </p:nvSpPr>
        <p:spPr bwMode="auto">
          <a:xfrm>
            <a:off x="457200" y="2514600"/>
            <a:ext cx="8229600" cy="3046412"/>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dirty="0">
                <a:solidFill>
                  <a:schemeClr val="bg1"/>
                </a:solidFill>
                <a:latin typeface="Times New Roman" pitchFamily="18" charset="0"/>
              </a:rPr>
              <a:t>Si la obligación debe ser cumplida por uno o varios sujetos, excepto  estipulación en contrario, el acreedor elige cual de ellos debe realizar el pago. </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El que paga no tiene derecho a exigir contribución o  reembolso de los otros sujetos obligados. </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Por ejemplo una cuenta bancaria con varios titulares. </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PRINCIPALES</a:t>
            </a:r>
          </a:p>
        </p:txBody>
      </p:sp>
      <p:sp>
        <p:nvSpPr>
          <p:cNvPr id="4" name="1 Rectángulo"/>
          <p:cNvSpPr>
            <a:spLocks noChangeArrowheads="1"/>
          </p:cNvSpPr>
          <p:nvPr/>
        </p:nvSpPr>
        <p:spPr bwMode="auto">
          <a:xfrm>
            <a:off x="424543" y="3048000"/>
            <a:ext cx="8294914" cy="1200150"/>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Son principales las obligaciones que existen y subsisten por sí mismas, sin depender de otro. Por ejemplo las que surgen de un contrato de locación.</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620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ACCESORIAS</a:t>
            </a:r>
          </a:p>
        </p:txBody>
      </p:sp>
      <p:sp>
        <p:nvSpPr>
          <p:cNvPr id="4" name="1 Rectángulo"/>
          <p:cNvSpPr>
            <a:spLocks noChangeArrowheads="1"/>
          </p:cNvSpPr>
          <p:nvPr/>
        </p:nvSpPr>
        <p:spPr bwMode="auto">
          <a:xfrm>
            <a:off x="423505" y="3154363"/>
            <a:ext cx="8369643" cy="1570037"/>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Son aquellas cuya existencia depende de la obligación principal.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el seguro de caución o una situación de fianza.</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SOBRE RENDICIÓN DE CUENTAS</a:t>
            </a:r>
          </a:p>
        </p:txBody>
      </p:sp>
      <p:sp>
        <p:nvSpPr>
          <p:cNvPr id="4" name="1 Rectángulo"/>
          <p:cNvSpPr>
            <a:spLocks noChangeArrowheads="1"/>
          </p:cNvSpPr>
          <p:nvPr/>
        </p:nvSpPr>
        <p:spPr bwMode="auto">
          <a:xfrm>
            <a:off x="424543" y="3124200"/>
            <a:ext cx="8294914" cy="1570037"/>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Por ejemplo las inherentes a todo administrador  o mandatario, administradores de consorcio frente a los consorcistas, el administrador judicial, el síndico de una quiebra, etc.</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620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MEDIOS</a:t>
            </a:r>
          </a:p>
        </p:txBody>
      </p:sp>
      <p:sp>
        <p:nvSpPr>
          <p:cNvPr id="4" name="2 Rectángulo"/>
          <p:cNvSpPr>
            <a:spLocks noChangeArrowheads="1"/>
          </p:cNvSpPr>
          <p:nvPr/>
        </p:nvSpPr>
        <p:spPr bwMode="auto">
          <a:xfrm>
            <a:off x="456746" y="3049588"/>
            <a:ext cx="8262258" cy="2055812"/>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Son aquellas en las que quien las realiza compromete su desempeño inteligente en busca de un resultado esperado, pero no puede garantizar el mismo.</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los profesionales médicos</a:t>
            </a:r>
            <a:r>
              <a:rPr lang="es-ES" altLang="es-ES" sz="2800" b="1">
                <a:solidFill>
                  <a:schemeClr val="bg1"/>
                </a:solidFill>
                <a:latin typeface="Times New Roman"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906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DE  LA  NAVEGACIÓN</a:t>
            </a:r>
          </a:p>
        </p:txBody>
      </p:sp>
      <p:sp>
        <p:nvSpPr>
          <p:cNvPr id="7" name="2 Rectángulo"/>
          <p:cNvSpPr>
            <a:spLocks noChangeArrowheads="1"/>
          </p:cNvSpPr>
          <p:nvPr/>
        </p:nvSpPr>
        <p:spPr bwMode="auto">
          <a:xfrm>
            <a:off x="457200" y="2882206"/>
            <a:ext cx="8229600" cy="1938992"/>
          </a:xfrm>
          <a:prstGeom prst="rect">
            <a:avLst/>
          </a:prstGeom>
          <a:solidFill>
            <a:schemeClr val="tx1"/>
          </a:solidFill>
          <a:ln w="3175">
            <a:solidFill>
              <a:schemeClr val="tx1"/>
            </a:solidFill>
            <a:miter lim="800000"/>
            <a:headEnd/>
            <a:tailEnd/>
          </a:ln>
        </p:spPr>
        <p:txBody>
          <a:bodyPr wrap="square">
            <a:spAutoFit/>
          </a:bodyPr>
          <a:lstStyle/>
          <a:p>
            <a:pPr algn="ctr"/>
            <a:r>
              <a:rPr lang="es-AR" altLang="es-ES" sz="2400" b="1" dirty="0">
                <a:solidFill>
                  <a:schemeClr val="bg1"/>
                </a:solidFill>
                <a:latin typeface="Times New Roman" pitchFamily="18" charset="0"/>
              </a:rPr>
              <a:t>Referido a las relaciones jurídicas derivadas de esta actividad. </a:t>
            </a:r>
          </a:p>
          <a:p>
            <a:pPr algn="ctr"/>
            <a:endParaRPr lang="es-AR" altLang="es-ES" sz="2400" b="1" dirty="0">
              <a:solidFill>
                <a:schemeClr val="bg1"/>
              </a:solidFill>
              <a:latin typeface="Times New Roman" pitchFamily="18" charset="0"/>
            </a:endParaRPr>
          </a:p>
          <a:p>
            <a:pPr algn="ctr"/>
            <a:r>
              <a:rPr lang="es-AR" altLang="es-ES" sz="2400" b="1" dirty="0">
                <a:solidFill>
                  <a:schemeClr val="bg1"/>
                </a:solidFill>
                <a:latin typeface="Times New Roman" pitchFamily="18" charset="0"/>
              </a:rPr>
              <a:t>Si bien tiene carácter internacional, en nuestro país, existe una ley específica (20.094) </a:t>
            </a:r>
          </a:p>
        </p:txBody>
      </p:sp>
    </p:spTree>
  </p:cSld>
  <p:clrMapOvr>
    <a:masterClrMapping/>
  </p:clrMapOvr>
  <p:transition>
    <p:fade thruBlk="1"/>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620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RESULTADOS</a:t>
            </a:r>
          </a:p>
        </p:txBody>
      </p:sp>
      <p:sp>
        <p:nvSpPr>
          <p:cNvPr id="4" name="2 Rectángulo"/>
          <p:cNvSpPr>
            <a:spLocks noChangeArrowheads="1"/>
          </p:cNvSpPr>
          <p:nvPr/>
        </p:nvSpPr>
        <p:spPr bwMode="auto">
          <a:xfrm>
            <a:off x="457200" y="2895600"/>
            <a:ext cx="8229600" cy="2359025"/>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dirty="0">
                <a:solidFill>
                  <a:schemeClr val="bg1"/>
                </a:solidFill>
                <a:latin typeface="Times New Roman" pitchFamily="18" charset="0"/>
              </a:rPr>
              <a:t>Son las que tienden a la obtención de un resultado determinado, el cual deberá lograrse.</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Por ejemplo transportar viajeros o mercancías a un determinado destino, pintar una casa, la actuación de un escribano, etc.</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6163"/>
            <a:ext cx="8229600" cy="9540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DE TRACTO ÚNICO O DE EJECUCIÓN INSTANTÁNEA</a:t>
            </a:r>
          </a:p>
        </p:txBody>
      </p:sp>
      <p:sp>
        <p:nvSpPr>
          <p:cNvPr id="4" name="2 Rectángulo"/>
          <p:cNvSpPr>
            <a:spLocks noChangeArrowheads="1"/>
          </p:cNvSpPr>
          <p:nvPr/>
        </p:nvSpPr>
        <p:spPr bwMode="auto">
          <a:xfrm>
            <a:off x="424543" y="2857500"/>
            <a:ext cx="8294914" cy="2482850"/>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Cuando las obligaciones se cumplen de una sola vez, en forma inmediata.</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la entrega de un electrodoméstico.</a:t>
            </a:r>
          </a:p>
          <a:p>
            <a:pPr algn="ctr"/>
            <a:endParaRPr lang="es-ES" altLang="es-ES" sz="28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143000"/>
            <a:ext cx="8229600" cy="523875"/>
          </a:xfrm>
          <a:prstGeom prst="rect">
            <a:avLst/>
          </a:prstGeom>
          <a:solidFill>
            <a:schemeClr val="tx1"/>
          </a:solidFill>
          <a:ln w="9525">
            <a:solidFill>
              <a:schemeClr val="tx1"/>
            </a:solidFill>
            <a:miter lim="800000"/>
            <a:headEnd/>
            <a:tailEnd/>
          </a:ln>
        </p:spPr>
        <p:txBody>
          <a:bodyPr wrap="square">
            <a:spAutoFit/>
          </a:bodyPr>
          <a:lstStyle/>
          <a:p>
            <a:pPr algn="ctr"/>
            <a:r>
              <a:rPr lang="es-AR" sz="2800" b="1">
                <a:solidFill>
                  <a:schemeClr val="bg1"/>
                </a:solidFill>
                <a:latin typeface="Times New Roman" pitchFamily="18" charset="0"/>
                <a:cs typeface="Times New Roman" pitchFamily="18" charset="0"/>
              </a:rPr>
              <a:t>OBLIGACIONES DE TRACTO SUCESIVO</a:t>
            </a:r>
          </a:p>
        </p:txBody>
      </p:sp>
      <p:sp>
        <p:nvSpPr>
          <p:cNvPr id="4" name="2 Rectángulo"/>
          <p:cNvSpPr>
            <a:spLocks noChangeArrowheads="1"/>
          </p:cNvSpPr>
          <p:nvPr/>
        </p:nvSpPr>
        <p:spPr bwMode="auto">
          <a:xfrm>
            <a:off x="423505" y="2898775"/>
            <a:ext cx="8369643" cy="2359025"/>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Cuando las obligaciones se extienden a través de un determinado tiempo.</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un contrato de alquiler, el suministro eléctrico, de agua, telefónico, el contrato de seguro, los contratos de trabajo, etc. </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UNILATERALES</a:t>
            </a:r>
          </a:p>
        </p:txBody>
      </p:sp>
      <p:sp>
        <p:nvSpPr>
          <p:cNvPr id="4" name="2 Rectángulo"/>
          <p:cNvSpPr>
            <a:spLocks noChangeArrowheads="1"/>
          </p:cNvSpPr>
          <p:nvPr/>
        </p:nvSpPr>
        <p:spPr bwMode="auto">
          <a:xfrm>
            <a:off x="424543" y="3068638"/>
            <a:ext cx="8294914" cy="2055812"/>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Cuando el vínculo obligacional es solo de una de las partes.</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la donación.</a:t>
            </a:r>
          </a:p>
          <a:p>
            <a:pPr algn="ctr"/>
            <a:endParaRPr lang="es-ES" altLang="es-ES" sz="24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62063"/>
            <a:ext cx="81153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BILATERALES</a:t>
            </a:r>
          </a:p>
        </p:txBody>
      </p:sp>
      <p:sp>
        <p:nvSpPr>
          <p:cNvPr id="4" name="2 Rectángulo"/>
          <p:cNvSpPr>
            <a:spLocks noChangeArrowheads="1"/>
          </p:cNvSpPr>
          <p:nvPr/>
        </p:nvSpPr>
        <p:spPr bwMode="auto">
          <a:xfrm>
            <a:off x="424543" y="3173413"/>
            <a:ext cx="8179707" cy="2055812"/>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Cuando la obligación deviene de dos o más partes.</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los contratos de compra venta, el contrato de seguro, etc. </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9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PECUNIARIAS</a:t>
            </a:r>
          </a:p>
        </p:txBody>
      </p:sp>
      <p:sp>
        <p:nvSpPr>
          <p:cNvPr id="4" name="2 Rectángulo"/>
          <p:cNvSpPr>
            <a:spLocks noChangeArrowheads="1"/>
          </p:cNvSpPr>
          <p:nvPr/>
        </p:nvSpPr>
        <p:spPr bwMode="auto">
          <a:xfrm>
            <a:off x="424543" y="2836863"/>
            <a:ext cx="8294914" cy="2420937"/>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Consiste en la entrega de una suma de dinero (determinada cantidad de signos monetarios).</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El dinero es el instrumento de la intermediación.</a:t>
            </a:r>
          </a:p>
          <a:p>
            <a:pPr algn="ctr"/>
            <a:endParaRPr lang="es-ES" altLang="es-ES" sz="24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219200"/>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NO PECUNIARIAS</a:t>
            </a:r>
          </a:p>
        </p:txBody>
      </p:sp>
      <p:sp>
        <p:nvSpPr>
          <p:cNvPr id="4" name="2 Rectángulo"/>
          <p:cNvSpPr>
            <a:spLocks noChangeArrowheads="1"/>
          </p:cNvSpPr>
          <p:nvPr/>
        </p:nvSpPr>
        <p:spPr bwMode="auto">
          <a:xfrm>
            <a:off x="457200" y="3276600"/>
            <a:ext cx="8229600" cy="830263"/>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dirty="0">
                <a:solidFill>
                  <a:schemeClr val="bg1"/>
                </a:solidFill>
                <a:latin typeface="Times New Roman" pitchFamily="18" charset="0"/>
              </a:rPr>
              <a:t>Cuando la obligación surge de la entrega de un bien material y </a:t>
            </a:r>
            <a:r>
              <a:rPr lang="es-ES" altLang="es-ES" sz="2400" b="1" dirty="0" smtClean="0">
                <a:solidFill>
                  <a:schemeClr val="bg1"/>
                </a:solidFill>
                <a:latin typeface="Times New Roman" pitchFamily="18" charset="0"/>
              </a:rPr>
              <a:t>no </a:t>
            </a:r>
            <a:r>
              <a:rPr lang="es-ES" altLang="es-ES" sz="2400" b="1" dirty="0">
                <a:solidFill>
                  <a:schemeClr val="bg1"/>
                </a:solidFill>
                <a:latin typeface="Times New Roman" pitchFamily="18" charset="0"/>
              </a:rPr>
              <a:t>de una suma de dinero.</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371600"/>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PURAS</a:t>
            </a:r>
          </a:p>
        </p:txBody>
      </p:sp>
      <p:sp>
        <p:nvSpPr>
          <p:cNvPr id="4" name="2 Rectángulo"/>
          <p:cNvSpPr>
            <a:spLocks noChangeArrowheads="1"/>
          </p:cNvSpPr>
          <p:nvPr/>
        </p:nvSpPr>
        <p:spPr bwMode="auto">
          <a:xfrm>
            <a:off x="501347" y="3588603"/>
            <a:ext cx="8218109" cy="830997"/>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dirty="0" smtClean="0">
                <a:solidFill>
                  <a:schemeClr val="bg1"/>
                </a:solidFill>
                <a:latin typeface="Times New Roman" pitchFamily="18" charset="0"/>
              </a:rPr>
              <a:t>Son </a:t>
            </a:r>
            <a:r>
              <a:rPr lang="es-ES" altLang="es-ES" sz="2400" b="1" dirty="0">
                <a:solidFill>
                  <a:schemeClr val="bg1"/>
                </a:solidFill>
                <a:latin typeface="Times New Roman" pitchFamily="18" charset="0"/>
              </a:rPr>
              <a:t>las que no están sujetas a ninguna condición o modalidad (como puede ser el plazo o el modo de cumplimentarla)</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295400"/>
            <a:ext cx="81153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CONDICIONALES</a:t>
            </a:r>
          </a:p>
        </p:txBody>
      </p:sp>
      <p:sp>
        <p:nvSpPr>
          <p:cNvPr id="4" name="2 Rectángulo"/>
          <p:cNvSpPr>
            <a:spLocks noChangeArrowheads="1"/>
          </p:cNvSpPr>
          <p:nvPr/>
        </p:nvSpPr>
        <p:spPr bwMode="auto">
          <a:xfrm>
            <a:off x="501764" y="2895600"/>
            <a:ext cx="8107250" cy="1993900"/>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Son aquellas que están sujetas a determinadas condiciones.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Pueden ser positivas (sujeta a la realización de un determinado acontecimiento) o negativas cuando la misma está sujeta a la no concreción del mismo.</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00063" y="1214422"/>
            <a:ext cx="8072437" cy="523875"/>
          </a:xfrm>
          <a:prstGeom prst="rect">
            <a:avLst/>
          </a:prstGeom>
          <a:solidFill>
            <a:schemeClr val="tx1"/>
          </a:solidFill>
          <a:ln>
            <a:solidFill>
              <a:schemeClr val="tx1"/>
            </a:solidFill>
          </a:ln>
        </p:spPr>
        <p:txBody>
          <a:bodyPr>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SUSPENSIVAS</a:t>
            </a:r>
          </a:p>
        </p:txBody>
      </p:sp>
      <p:sp>
        <p:nvSpPr>
          <p:cNvPr id="4" name="2 Rectángulo"/>
          <p:cNvSpPr>
            <a:spLocks noChangeArrowheads="1"/>
          </p:cNvSpPr>
          <p:nvPr/>
        </p:nvSpPr>
        <p:spPr bwMode="auto">
          <a:xfrm>
            <a:off x="539750" y="2667000"/>
            <a:ext cx="8064500" cy="2847975"/>
          </a:xfrm>
          <a:prstGeom prst="rect">
            <a:avLst/>
          </a:prstGeom>
          <a:solidFill>
            <a:schemeClr val="tx1"/>
          </a:solidFill>
          <a:ln w="3175">
            <a:solidFill>
              <a:schemeClr val="tx1"/>
            </a:solidFill>
            <a:miter lim="800000"/>
            <a:headEnd/>
            <a:tailEnd/>
          </a:ln>
        </p:spPr>
        <p:txBody>
          <a:bodyPr>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Mientras no se cumpla la obligación se suspende la adquisición de un derecho.</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participará en un viaje al exterior (convención de productores) si se arriba a un determinado primaje.</a:t>
            </a:r>
          </a:p>
          <a:p>
            <a:pPr algn="ctr"/>
            <a:endParaRPr lang="es-ES" altLang="es-ES" sz="28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3" name="Picture 5"/>
          <p:cNvPicPr>
            <a:picLocks noChangeAspect="1" noChangeArrowheads="1"/>
          </p:cNvPicPr>
          <p:nvPr/>
        </p:nvPicPr>
        <p:blipFill>
          <a:blip r:embed="rId3" cstate="print"/>
          <a:srcRect l="5648" t="-159027"/>
          <a:stretch>
            <a:fillRect/>
          </a:stretch>
        </p:blipFill>
        <p:spPr bwMode="auto">
          <a:xfrm>
            <a:off x="0" y="2667000"/>
            <a:ext cx="9144000" cy="4191001"/>
          </a:xfrm>
          <a:prstGeom prst="rect">
            <a:avLst/>
          </a:prstGeom>
          <a:noFill/>
          <a:ln w="9525">
            <a:noFill/>
            <a:miter lim="800000"/>
            <a:headEnd/>
            <a:tailEnd/>
          </a:ln>
        </p:spPr>
      </p:pic>
      <p:sp>
        <p:nvSpPr>
          <p:cNvPr id="8" name="7 CuadroTexto"/>
          <p:cNvSpPr txBox="1"/>
          <p:nvPr/>
        </p:nvSpPr>
        <p:spPr>
          <a:xfrm>
            <a:off x="533400" y="685800"/>
            <a:ext cx="81534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AERONÁUTICO  Y  ESPACIAL</a:t>
            </a:r>
          </a:p>
        </p:txBody>
      </p:sp>
      <p:sp>
        <p:nvSpPr>
          <p:cNvPr id="9" name="2 Rectángulo"/>
          <p:cNvSpPr>
            <a:spLocks noChangeArrowheads="1"/>
          </p:cNvSpPr>
          <p:nvPr/>
        </p:nvSpPr>
        <p:spPr bwMode="auto">
          <a:xfrm>
            <a:off x="533400" y="1828800"/>
            <a:ext cx="8153400" cy="2446824"/>
          </a:xfrm>
          <a:prstGeom prst="rect">
            <a:avLst/>
          </a:prstGeom>
          <a:solidFill>
            <a:schemeClr val="tx1"/>
          </a:solidFill>
          <a:ln w="3175">
            <a:solidFill>
              <a:schemeClr val="tx1"/>
            </a:solidFill>
            <a:miter lim="800000"/>
            <a:headEnd/>
            <a:tailEnd/>
          </a:ln>
        </p:spPr>
        <p:txBody>
          <a:bodyPr wrap="square">
            <a:spAutoFit/>
          </a:bodyPr>
          <a:lstStyle/>
          <a:p>
            <a:pPr algn="ctr"/>
            <a:r>
              <a:rPr lang="es-AR" altLang="es-ES" sz="2800" b="1" dirty="0">
                <a:solidFill>
                  <a:schemeClr val="bg1"/>
                </a:solidFill>
                <a:latin typeface="Times New Roman" pitchFamily="18" charset="0"/>
              </a:rPr>
              <a:t>Con disposiciones específicas de la actividad aeroespacial. </a:t>
            </a:r>
            <a:endParaRPr lang="es-AR" altLang="es-ES" sz="2800" b="1" dirty="0" smtClean="0">
              <a:solidFill>
                <a:schemeClr val="bg1"/>
              </a:solidFill>
              <a:latin typeface="Times New Roman" pitchFamily="18" charset="0"/>
            </a:endParaRPr>
          </a:p>
          <a:p>
            <a:pPr algn="ctr"/>
            <a:endParaRPr lang="es-AR" altLang="es-ES" sz="2800" b="1" dirty="0">
              <a:solidFill>
                <a:schemeClr val="bg1"/>
              </a:solidFill>
              <a:latin typeface="Times New Roman" pitchFamily="18" charset="0"/>
            </a:endParaRPr>
          </a:p>
          <a:p>
            <a:pPr algn="ctr"/>
            <a:r>
              <a:rPr lang="es-ES" sz="2300" b="1" dirty="0" smtClean="0">
                <a:solidFill>
                  <a:schemeClr val="bg1"/>
                </a:solidFill>
                <a:latin typeface="Times New Roman" pitchFamily="18" charset="0"/>
                <a:cs typeface="Times New Roman" pitchFamily="18" charset="0"/>
              </a:rPr>
              <a:t>(construcción </a:t>
            </a:r>
            <a:r>
              <a:rPr lang="es-ES" sz="2300" b="1" dirty="0">
                <a:solidFill>
                  <a:schemeClr val="bg1"/>
                </a:solidFill>
                <a:latin typeface="Times New Roman" pitchFamily="18" charset="0"/>
                <a:cs typeface="Times New Roman" pitchFamily="18" charset="0"/>
              </a:rPr>
              <a:t>de aeropuertos, el diseño y operación de redes de transporte aeronáutico y la fabricación de equipos y materiales especiales como armamento, satélites o cohetes </a:t>
            </a:r>
            <a:r>
              <a:rPr lang="es-ES" sz="2300" b="1" dirty="0" smtClean="0">
                <a:solidFill>
                  <a:schemeClr val="bg1"/>
                </a:solidFill>
                <a:latin typeface="Times New Roman" pitchFamily="18" charset="0"/>
                <a:cs typeface="Times New Roman" pitchFamily="18" charset="0"/>
              </a:rPr>
              <a:t>espaciales)</a:t>
            </a:r>
            <a:endParaRPr lang="es-AR" altLang="es-ES" sz="23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6746" y="2786063"/>
            <a:ext cx="8262258" cy="2369880"/>
          </a:xfrm>
          <a:prstGeom prst="rect">
            <a:avLst/>
          </a:prstGeom>
          <a:solidFill>
            <a:schemeClr val="tx1"/>
          </a:solidFill>
          <a:ln w="3175">
            <a:solidFill>
              <a:schemeClr val="tx1"/>
            </a:solidFill>
            <a:miter lim="800000"/>
            <a:headEnd/>
            <a:tailEnd/>
          </a:ln>
        </p:spPr>
        <p:txBody>
          <a:bodyPr wrap="square">
            <a:spAutoFit/>
          </a:bodyPr>
          <a:lstStyle/>
          <a:p>
            <a:pPr algn="ctr"/>
            <a:endParaRPr lang="es-ES" altLang="es-ES" sz="2800" b="1">
              <a:solidFill>
                <a:schemeClr val="bg1"/>
              </a:solidFill>
              <a:latin typeface="Times New Roman" pitchFamily="18" charset="0"/>
            </a:endParaRPr>
          </a:p>
          <a:p>
            <a:pPr algn="ctr"/>
            <a:r>
              <a:rPr lang="es-ES" altLang="es-ES" sz="2400" b="1">
                <a:solidFill>
                  <a:schemeClr val="bg1"/>
                </a:solidFill>
                <a:latin typeface="Times New Roman" pitchFamily="18" charset="0"/>
              </a:rPr>
              <a:t>Cuando se cumple con la obligación se extingue un derecho.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Desparece cuando la obligación se cumple.</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Por ejemplo si logró ese primaje participará de la convención.</a:t>
            </a:r>
            <a:endParaRPr lang="es-ES" altLang="es-ES" sz="2800" b="1">
              <a:solidFill>
                <a:schemeClr val="bg1"/>
              </a:solidFill>
              <a:latin typeface="Times New Roman" pitchFamily="18" charset="0"/>
            </a:endParaRPr>
          </a:p>
        </p:txBody>
      </p:sp>
      <p:sp>
        <p:nvSpPr>
          <p:cNvPr id="4" name="3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OBLIGACIONES  RESOLUTORIAS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527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EFECTOS DE LAS OBLIGACIONES</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Rectángulo"/>
          <p:cNvSpPr>
            <a:spLocks noChangeArrowheads="1"/>
          </p:cNvSpPr>
          <p:nvPr/>
        </p:nvSpPr>
        <p:spPr bwMode="auto">
          <a:xfrm>
            <a:off x="457200" y="1828800"/>
            <a:ext cx="8229600" cy="2677656"/>
          </a:xfrm>
          <a:prstGeom prst="rect">
            <a:avLst/>
          </a:prstGeom>
          <a:solidFill>
            <a:schemeClr val="tx1"/>
          </a:solidFill>
          <a:ln w="3175">
            <a:solidFill>
              <a:schemeClr val="tx1"/>
            </a:solidFill>
            <a:miter lim="800000"/>
            <a:headEnd/>
            <a:tailEnd/>
          </a:ln>
        </p:spPr>
        <p:txBody>
          <a:bodyPr wrap="square">
            <a:spAutoFit/>
          </a:bodyPr>
          <a:lstStyle/>
          <a:p>
            <a:pPr algn="ctr"/>
            <a:r>
              <a:rPr lang="es-ES" sz="2800" b="1" dirty="0">
                <a:solidFill>
                  <a:schemeClr val="bg1"/>
                </a:solidFill>
                <a:latin typeface="Times New Roman" pitchFamily="18" charset="0"/>
              </a:rPr>
              <a:t>Los efectos de las obligaciones son las consecuencias jurídicas que nacen de la misma, consistentes en la necesidad de que se cumpla la obligación ya sea voluntariamente o a través de los medios judiciales que otorga ley. El efecto se traduce en la ejecución  de la obligación.</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53380"/>
            <a:ext cx="83058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MODO DE EXTINCIÓN DE LAS OBLIGACIONES</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533400" y="1600200"/>
            <a:ext cx="8229600" cy="3521075"/>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Las obligaciones se pueden extinguir:</a:t>
            </a:r>
          </a:p>
          <a:p>
            <a:endParaRPr lang="es-ES" altLang="es-ES" sz="2000" b="1">
              <a:solidFill>
                <a:schemeClr val="bg1"/>
              </a:solidFill>
              <a:latin typeface="Times New Roman" pitchFamily="18" charset="0"/>
            </a:endParaRPr>
          </a:p>
          <a:p>
            <a:pPr>
              <a:buFont typeface="Wingdings" pitchFamily="2" charset="2"/>
              <a:buChar char="§"/>
            </a:pPr>
            <a:r>
              <a:rPr lang="es-ES" altLang="es-ES" sz="2000" b="1">
                <a:solidFill>
                  <a:schemeClr val="bg1"/>
                </a:solidFill>
                <a:latin typeface="Times New Roman" pitchFamily="18" charset="0"/>
              </a:rPr>
              <a:t> por medio del pago o cumpliendo lo comprometido </a:t>
            </a:r>
          </a:p>
          <a:p>
            <a:pPr>
              <a:buFont typeface="Wingdings" pitchFamily="2" charset="2"/>
              <a:buNone/>
            </a:pPr>
            <a:r>
              <a:rPr lang="es-ES" altLang="es-ES" sz="2000" b="1">
                <a:solidFill>
                  <a:schemeClr val="bg1"/>
                </a:solidFill>
                <a:latin typeface="Times New Roman" pitchFamily="18" charset="0"/>
              </a:rPr>
              <a:t>  (obligación de dar, de hacer, de no hacer, etc.).</a:t>
            </a:r>
          </a:p>
          <a:p>
            <a:pPr>
              <a:buFont typeface="Wingdings" pitchFamily="2" charset="2"/>
              <a:buChar char="§"/>
            </a:pPr>
            <a:r>
              <a:rPr lang="es-ES" altLang="es-ES" sz="2000" b="1">
                <a:solidFill>
                  <a:schemeClr val="bg1"/>
                </a:solidFill>
                <a:latin typeface="Times New Roman" pitchFamily="18" charset="0"/>
              </a:rPr>
              <a:t> por medio del pago por consignación, haciendo un </a:t>
            </a:r>
          </a:p>
          <a:p>
            <a:pPr>
              <a:buFont typeface="Wingdings" pitchFamily="2" charset="2"/>
              <a:buNone/>
            </a:pPr>
            <a:r>
              <a:rPr lang="es-ES" altLang="es-ES" sz="2000" b="1">
                <a:solidFill>
                  <a:schemeClr val="bg1"/>
                </a:solidFill>
                <a:latin typeface="Times New Roman" pitchFamily="18" charset="0"/>
              </a:rPr>
              <a:t>  depósito judicial (cuando el  acreedor se niega a recibirlo, </a:t>
            </a:r>
          </a:p>
          <a:p>
            <a:pPr>
              <a:buFont typeface="Wingdings" pitchFamily="2" charset="2"/>
              <a:buNone/>
            </a:pPr>
            <a:r>
              <a:rPr lang="es-ES" altLang="es-ES" sz="2000" b="1">
                <a:solidFill>
                  <a:schemeClr val="bg1"/>
                </a:solidFill>
                <a:latin typeface="Times New Roman" pitchFamily="18" charset="0"/>
              </a:rPr>
              <a:t>  a dar recibo, fuere dudoso el derecho de ese acreedor o </a:t>
            </a:r>
          </a:p>
          <a:p>
            <a:pPr>
              <a:buFont typeface="Wingdings" pitchFamily="2" charset="2"/>
              <a:buNone/>
            </a:pPr>
            <a:r>
              <a:rPr lang="es-ES" altLang="es-ES" sz="2000" b="1">
                <a:solidFill>
                  <a:schemeClr val="bg1"/>
                </a:solidFill>
                <a:latin typeface="Times New Roman" pitchFamily="18" charset="0"/>
              </a:rPr>
              <a:t>  más de una persona lo pretenda).</a:t>
            </a:r>
          </a:p>
          <a:p>
            <a:pPr>
              <a:buFont typeface="Wingdings" pitchFamily="2" charset="2"/>
              <a:buChar char="§"/>
            </a:pPr>
            <a:r>
              <a:rPr lang="es-ES" altLang="es-ES" sz="2000" b="1">
                <a:solidFill>
                  <a:schemeClr val="bg1"/>
                </a:solidFill>
                <a:latin typeface="Times New Roman" pitchFamily="18" charset="0"/>
              </a:rPr>
              <a:t> por medio de pago con subrogación (cuando se lo hace a </a:t>
            </a:r>
          </a:p>
          <a:p>
            <a:pPr>
              <a:buFont typeface="Wingdings" pitchFamily="2" charset="2"/>
              <a:buNone/>
            </a:pPr>
            <a:r>
              <a:rPr lang="es-ES" altLang="es-ES" sz="2000" b="1">
                <a:solidFill>
                  <a:schemeClr val="bg1"/>
                </a:solidFill>
                <a:latin typeface="Times New Roman" pitchFamily="18" charset="0"/>
              </a:rPr>
              <a:t>  un tercero al que se le transmiten los derechos del </a:t>
            </a:r>
          </a:p>
          <a:p>
            <a:pPr>
              <a:buFont typeface="Wingdings" pitchFamily="2" charset="2"/>
              <a:buNone/>
            </a:pPr>
            <a:r>
              <a:rPr lang="es-ES" altLang="es-ES" sz="2000" b="1">
                <a:solidFill>
                  <a:schemeClr val="bg1"/>
                </a:solidFill>
                <a:latin typeface="Times New Roman" pitchFamily="18" charset="0"/>
              </a:rPr>
              <a:t>  acreedor). </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9750" y="1676400"/>
            <a:ext cx="8072438" cy="3170099"/>
          </a:xfrm>
          <a:prstGeom prst="rect">
            <a:avLst/>
          </a:prstGeom>
          <a:solidFill>
            <a:schemeClr val="tx1"/>
          </a:solidFill>
          <a:ln w="3175">
            <a:solidFill>
              <a:schemeClr val="tx1"/>
            </a:solidFill>
            <a:miter lim="800000"/>
            <a:headEnd/>
            <a:tailEnd/>
          </a:ln>
        </p:spPr>
        <p:txBody>
          <a:bodyPr anchorCtr="1">
            <a:spAutoFit/>
          </a:bodyPr>
          <a:lstStyle/>
          <a:p>
            <a:pPr marL="342900" indent="-342900">
              <a:buFont typeface="Wingdings" pitchFamily="2" charset="2"/>
              <a:buChar char="§"/>
            </a:pPr>
            <a:endParaRPr lang="es-ES" sz="2000" b="1">
              <a:solidFill>
                <a:schemeClr val="bg1"/>
              </a:solidFill>
              <a:latin typeface="Times New Roman" pitchFamily="18" charset="0"/>
            </a:endParaRPr>
          </a:p>
          <a:p>
            <a:pPr marL="342900" indent="-342900">
              <a:buFont typeface="Wingdings" pitchFamily="2" charset="2"/>
              <a:buChar char="§"/>
            </a:pPr>
            <a:r>
              <a:rPr lang="es-ES" altLang="es-ES" sz="2000" b="1">
                <a:solidFill>
                  <a:schemeClr val="bg1"/>
                </a:solidFill>
                <a:latin typeface="Times New Roman" pitchFamily="18" charset="0"/>
              </a:rPr>
              <a:t>por novación (cuando se transforma una obligación en </a:t>
            </a:r>
          </a:p>
          <a:p>
            <a:pPr marL="342900" indent="-342900">
              <a:buFont typeface="Wingdings" pitchFamily="2" charset="2"/>
              <a:buNone/>
            </a:pPr>
            <a:r>
              <a:rPr lang="es-ES" altLang="es-ES" sz="2000" b="1">
                <a:solidFill>
                  <a:schemeClr val="bg1"/>
                </a:solidFill>
                <a:latin typeface="Times New Roman" pitchFamily="18" charset="0"/>
              </a:rPr>
              <a:t>     otra, extinguiéndose la obligación anterior, creándose una </a:t>
            </a:r>
          </a:p>
          <a:p>
            <a:pPr marL="342900" indent="-342900">
              <a:buFont typeface="Wingdings" pitchFamily="2" charset="2"/>
              <a:buNone/>
            </a:pPr>
            <a:r>
              <a:rPr lang="es-ES" altLang="es-ES" sz="2000" b="1">
                <a:solidFill>
                  <a:schemeClr val="bg1"/>
                </a:solidFill>
                <a:latin typeface="Times New Roman" pitchFamily="18" charset="0"/>
              </a:rPr>
              <a:t>     nueva).</a:t>
            </a:r>
            <a:endParaRPr lang="es-ES" sz="2000" b="1">
              <a:solidFill>
                <a:schemeClr val="bg1"/>
              </a:solidFill>
              <a:latin typeface="Times New Roman" pitchFamily="18" charset="0"/>
            </a:endParaRPr>
          </a:p>
          <a:p>
            <a:pPr marL="342900" indent="-342900">
              <a:buFont typeface="Wingdings" pitchFamily="2" charset="2"/>
              <a:buChar char="§"/>
            </a:pPr>
            <a:r>
              <a:rPr lang="es-ES" sz="2000" b="1">
                <a:solidFill>
                  <a:schemeClr val="bg1"/>
                </a:solidFill>
                <a:latin typeface="Times New Roman" pitchFamily="18" charset="0"/>
              </a:rPr>
              <a:t>por compensación (cuando ambas partes deciden compensar sus deudas).</a:t>
            </a:r>
          </a:p>
          <a:p>
            <a:pPr marL="342900" indent="-342900">
              <a:buFont typeface="Wingdings" pitchFamily="2" charset="2"/>
              <a:buChar char="§"/>
            </a:pPr>
            <a:r>
              <a:rPr lang="es-ES" sz="2000" b="1">
                <a:solidFill>
                  <a:schemeClr val="bg1"/>
                </a:solidFill>
                <a:latin typeface="Times New Roman" pitchFamily="18" charset="0"/>
              </a:rPr>
              <a:t>por transacción (cuando ambas partes hacen concesiones recíprocas).</a:t>
            </a:r>
          </a:p>
          <a:p>
            <a:pPr marL="342900" indent="-342900">
              <a:buFont typeface="Wingdings" pitchFamily="2" charset="2"/>
              <a:buChar char="§"/>
            </a:pPr>
            <a:r>
              <a:rPr lang="es-ES" sz="2000" b="1">
                <a:solidFill>
                  <a:schemeClr val="bg1"/>
                </a:solidFill>
                <a:latin typeface="Times New Roman" pitchFamily="18" charset="0"/>
              </a:rPr>
              <a:t>por renuncia del acreedor al cobro,</a:t>
            </a:r>
          </a:p>
          <a:p>
            <a:pPr marL="342900" indent="-342900">
              <a:buFont typeface="Wingdings" pitchFamily="2" charset="2"/>
              <a:buChar char="§"/>
            </a:pPr>
            <a:r>
              <a:rPr lang="es-ES" sz="2000" b="1">
                <a:solidFill>
                  <a:schemeClr val="bg1"/>
                </a:solidFill>
                <a:latin typeface="Times New Roman" pitchFamily="18" charset="0"/>
              </a:rPr>
              <a:t>por imposibilidad de pago cuando la prestación se hace imposible, debiendo el acreedor restituir lo que hubiere recibido del deudor. </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LA IMPREVISIÓN</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2209800"/>
            <a:ext cx="8229600" cy="1993900"/>
          </a:xfrm>
          <a:prstGeom prst="rect">
            <a:avLst/>
          </a:prstGeom>
          <a:solidFill>
            <a:schemeClr val="tx1"/>
          </a:solidFill>
          <a:ln w="3175">
            <a:solidFill>
              <a:schemeClr val="tx1"/>
            </a:solidFill>
            <a:miter lim="800000"/>
            <a:headEnd/>
            <a:tailEnd/>
          </a:ln>
        </p:spPr>
        <p:txBody>
          <a:bodyPr wrap="square">
            <a:spAutoFit/>
          </a:bodyPr>
          <a:lstStyle/>
          <a:p>
            <a:pPr algn="ctr"/>
            <a:r>
              <a:rPr lang="es-ES" sz="2400" b="1">
                <a:solidFill>
                  <a:schemeClr val="bg1"/>
                </a:solidFill>
                <a:latin typeface="Times New Roman" pitchFamily="18" charset="0"/>
              </a:rPr>
              <a:t>Se alega cuando la prestación a cargo de una de las partes se tornara excesivamente onerosa por acontecimientos extraordinarios e imprevisibles, siempre que no hubiera obrado con culpa ni estuviere en mora, pudiendo reclamar la resolución del contrato.</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527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INTERESES</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a:spLocks noChangeArrowheads="1"/>
          </p:cNvSpPr>
          <p:nvPr/>
        </p:nvSpPr>
        <p:spPr bwMode="auto">
          <a:xfrm>
            <a:off x="457200" y="1676400"/>
            <a:ext cx="8305799" cy="3454400"/>
          </a:xfrm>
          <a:prstGeom prst="rect">
            <a:avLst/>
          </a:prstGeom>
          <a:solidFill>
            <a:schemeClr val="tx1"/>
          </a:solidFill>
          <a:ln w="3175">
            <a:solidFill>
              <a:schemeClr val="tx1"/>
            </a:solidFill>
            <a:miter lim="800000"/>
            <a:headEnd/>
            <a:tailEnd/>
          </a:ln>
        </p:spPr>
        <p:txBody>
          <a:bodyPr wrap="square" anchorCtr="1">
            <a:spAutoFit/>
          </a:bodyPr>
          <a:lstStyle/>
          <a:p>
            <a:pPr algn="ctr"/>
            <a:r>
              <a:rPr lang="es-ES" sz="2400" b="1">
                <a:solidFill>
                  <a:schemeClr val="bg1"/>
                </a:solidFill>
                <a:latin typeface="Times New Roman" pitchFamily="18" charset="0"/>
              </a:rPr>
              <a:t>Es una prestación accesoria a favor del acreedor de una suma de dinero. Pueden cumplir diversas funciones:</a:t>
            </a:r>
          </a:p>
          <a:p>
            <a:pPr algn="ctr"/>
            <a:endParaRPr lang="es-ES" sz="2400" b="1">
              <a:solidFill>
                <a:schemeClr val="bg1"/>
              </a:solidFill>
              <a:latin typeface="Times New Roman" pitchFamily="18" charset="0"/>
            </a:endParaRPr>
          </a:p>
          <a:p>
            <a:pPr algn="ctr"/>
            <a:r>
              <a:rPr lang="es-ES" sz="2400" b="1">
                <a:solidFill>
                  <a:schemeClr val="bg1"/>
                </a:solidFill>
                <a:latin typeface="Times New Roman" pitchFamily="18" charset="0"/>
              </a:rPr>
              <a:t>Pueden ser compensatorios (como compensación por el uso del capital o privación de liquidez durante un determinado tiempo); moratorios (por la mora o retardo en la devolución) y punitorios (pactados como multa o pena adicional en caso de incumplimiento de la  obligación. (Por ejemplo el contrato de alquiler.)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6 Título"/>
          <p:cNvSpPr txBox="1">
            <a:spLocks noGrp="1"/>
          </p:cNvSpPr>
          <p:nvPr>
            <p:ph type="ctrTitle"/>
          </p:nvPr>
        </p:nvSpPr>
        <p:spPr>
          <a:xfrm>
            <a:off x="685800" y="2644914"/>
            <a:ext cx="7772400" cy="707886"/>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4000" b="1" dirty="0" smtClean="0">
                <a:solidFill>
                  <a:schemeClr val="bg1"/>
                </a:solidFill>
                <a:latin typeface="Times New Roman" pitchFamily="18" charset="0"/>
                <a:cs typeface="Times New Roman" pitchFamily="18" charset="0"/>
              </a:rPr>
              <a:t>TEMARIO</a:t>
            </a:r>
            <a:endParaRPr lang="es-AR" sz="40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0668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INTERNACIONAL  PRIVADO</a:t>
            </a:r>
          </a:p>
        </p:txBody>
      </p:sp>
      <p:sp>
        <p:nvSpPr>
          <p:cNvPr id="7" name="Text Box 2"/>
          <p:cNvSpPr txBox="1">
            <a:spLocks noChangeArrowheads="1"/>
          </p:cNvSpPr>
          <p:nvPr/>
        </p:nvSpPr>
        <p:spPr bwMode="auto">
          <a:xfrm>
            <a:off x="457200" y="2743200"/>
            <a:ext cx="8229600" cy="120015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400" b="1" kern="0" dirty="0">
                <a:solidFill>
                  <a:schemeClr val="bg1"/>
                </a:solidFill>
                <a:latin typeface="Times New Roman" pitchFamily="18"/>
                <a:cs typeface="+mn-cs"/>
              </a:rPr>
              <a:t>Conjunto de normas que resuelven conflictos entre particulares cuando se reúnen en una relación jurídica una pluralidad de legislaciones.</a:t>
            </a:r>
          </a:p>
        </p:txBody>
      </p:sp>
    </p:spTree>
  </p:cSld>
  <p:clrMapOvr>
    <a:masterClrMapping/>
  </p:clrMapOvr>
  <p:transition>
    <p:fade thruBlk="1"/>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765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MORA</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381000" y="1219200"/>
            <a:ext cx="8305800" cy="4524375"/>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Las obligaciones deben ser cumplidas en tiempo oportuno. Caso contrario, el deudor es moroso.</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En las obligaciones a plazo, si éste es expreso, la mora se produce por su solo vencimiento.</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Si el plazo resultare tácitamente de la naturaleza o circunstancia, el acreedor deberá interpelar o intimar al deudor.</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Si no hubiere plazo, éste deberá ser fijado judicialmente y la mora se producirá desde la fecha indicada en la sentencia.</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289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285875"/>
            <a:ext cx="8229600" cy="1628775"/>
          </a:xfrm>
          <a:prstGeom prst="rect">
            <a:avLst/>
          </a:prstGeom>
          <a:solidFill>
            <a:schemeClr val="tx1"/>
          </a:solidFill>
          <a:ln w="3175">
            <a:solidFill>
              <a:schemeClr val="tx1"/>
            </a:solidFill>
            <a:miter lim="800000"/>
            <a:headEnd/>
            <a:tailEnd/>
          </a:ln>
        </p:spPr>
        <p:txBody>
          <a:bodyPr wrap="square" anchor="ctr">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El término “daño” significa detrimento, perjuicio o menoscabo o que una persona sufre a  consecuencia de la acción u omisión de otra y que afecta a sus bienes, derechos o intereses.</a:t>
            </a:r>
          </a:p>
        </p:txBody>
      </p:sp>
      <p:sp>
        <p:nvSpPr>
          <p:cNvPr id="4" name="Rectangle 1"/>
          <p:cNvSpPr>
            <a:spLocks noChangeArrowheads="1"/>
          </p:cNvSpPr>
          <p:nvPr/>
        </p:nvSpPr>
        <p:spPr bwMode="auto">
          <a:xfrm>
            <a:off x="425450" y="3440579"/>
            <a:ext cx="8229600" cy="1938992"/>
          </a:xfrm>
          <a:prstGeom prst="rect">
            <a:avLst/>
          </a:prstGeom>
          <a:solidFill>
            <a:schemeClr val="tx1"/>
          </a:solidFill>
          <a:ln w="3175">
            <a:solidFill>
              <a:schemeClr val="tx1"/>
            </a:solidFill>
            <a:miter lim="800000"/>
            <a:headEnd/>
            <a:tailEnd/>
          </a:ln>
        </p:spPr>
        <p:txBody>
          <a:bodyPr wrap="square" anchor="ctr">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i="1">
                <a:solidFill>
                  <a:schemeClr val="bg1"/>
                </a:solidFill>
                <a:latin typeface="Times New Roman" pitchFamily="18" charset="0"/>
              </a:rPr>
              <a:t>“…Hay daño cuando se lesiona un derecho o un interés no reprobado por el ordenamiento jurídico, que tenga por objeto la persona, el patrimonio, o un derecho de incidencia colectiva…”</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i="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(artículo 1737 CCC)</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289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CLASES DE DAÑOS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525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 ACTUAL</a:t>
            </a:r>
          </a:p>
        </p:txBody>
      </p:sp>
      <p:sp>
        <p:nvSpPr>
          <p:cNvPr id="4" name="2 Rectángulo"/>
          <p:cNvSpPr>
            <a:spLocks noChangeArrowheads="1"/>
          </p:cNvSpPr>
          <p:nvPr/>
        </p:nvSpPr>
        <p:spPr bwMode="auto">
          <a:xfrm>
            <a:off x="457200" y="3448050"/>
            <a:ext cx="8229600" cy="1200150"/>
          </a:xfrm>
          <a:prstGeom prst="rect">
            <a:avLst/>
          </a:prstGeom>
          <a:solidFill>
            <a:schemeClr val="tx1"/>
          </a:solidFill>
          <a:ln w="9525">
            <a:solidFill>
              <a:schemeClr val="tx1"/>
            </a:solidFill>
            <a:miter lim="800000"/>
            <a:headEnd/>
            <a:tailEnd/>
          </a:ln>
        </p:spPr>
        <p:txBody>
          <a:bodyPr wrap="square">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Daño actual o presente es el ya acaecido y que se verifica antes de la sentencia (por ejemplo en un accidente de tránsito las lesiones sufridas, el lucro cesante, etc.).</a:t>
            </a:r>
          </a:p>
        </p:txBody>
      </p:sp>
      <p:sp>
        <p:nvSpPr>
          <p:cNvPr id="5" name="4 CuadroTexto"/>
          <p:cNvSpPr txBox="1"/>
          <p:nvPr/>
        </p:nvSpPr>
        <p:spPr>
          <a:xfrm>
            <a:off x="457200" y="1219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 ACTUAL</a:t>
            </a:r>
          </a:p>
        </p:txBody>
      </p:sp>
      <p:sp>
        <p:nvSpPr>
          <p:cNvPr id="6" name="2 Rectángulo"/>
          <p:cNvSpPr>
            <a:spLocks noChangeArrowheads="1"/>
          </p:cNvSpPr>
          <p:nvPr/>
        </p:nvSpPr>
        <p:spPr bwMode="auto">
          <a:xfrm>
            <a:off x="457200" y="3514725"/>
            <a:ext cx="8229600" cy="1200150"/>
          </a:xfrm>
          <a:prstGeom prst="rect">
            <a:avLst/>
          </a:prstGeom>
          <a:solidFill>
            <a:schemeClr val="tx1"/>
          </a:solidFill>
          <a:ln w="9525">
            <a:solidFill>
              <a:schemeClr val="tx1"/>
            </a:solidFill>
            <a:miter lim="800000"/>
            <a:headEnd/>
            <a:tailEnd/>
          </a:ln>
        </p:spPr>
        <p:txBody>
          <a:bodyPr wrap="square">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Daño actual o presente es el ya acaecido y que se verifica antes de la sentencia (por ejemplo en un accidente de tránsito las lesiones sufridas, el lucro cesante, etc.).</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119188"/>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 FUTURO</a:t>
            </a:r>
          </a:p>
        </p:txBody>
      </p:sp>
      <p:sp>
        <p:nvSpPr>
          <p:cNvPr id="4" name="2 Rectángulo"/>
          <p:cNvSpPr>
            <a:spLocks noChangeArrowheads="1"/>
          </p:cNvSpPr>
          <p:nvPr/>
        </p:nvSpPr>
        <p:spPr bwMode="auto">
          <a:xfrm>
            <a:off x="457200" y="3154363"/>
            <a:ext cx="8229599" cy="1570037"/>
          </a:xfrm>
          <a:prstGeom prst="rect">
            <a:avLst/>
          </a:prstGeom>
          <a:solidFill>
            <a:schemeClr val="tx1"/>
          </a:solidFill>
          <a:ln w="9525">
            <a:solidFill>
              <a:schemeClr val="tx1"/>
            </a:solidFill>
            <a:miter lim="800000"/>
            <a:headEnd/>
            <a:tailEnd/>
          </a:ln>
        </p:spPr>
        <p:txBody>
          <a:bodyPr wrap="square">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Daño futuro es la estimación de ese daño que habrá de prolongarse en el futuro (por ejemplo la contaminación ambiental, daños por medicamentos que puedan manifestarse en la descendencia de la víctima, etc.).</a:t>
            </a: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525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PÉRDIDA DE CHANCE</a:t>
            </a:r>
          </a:p>
        </p:txBody>
      </p:sp>
      <p:sp>
        <p:nvSpPr>
          <p:cNvPr id="4" name="2 Rectángulo"/>
          <p:cNvSpPr>
            <a:spLocks noChangeArrowheads="1"/>
          </p:cNvSpPr>
          <p:nvPr/>
        </p:nvSpPr>
        <p:spPr bwMode="auto">
          <a:xfrm>
            <a:off x="457200" y="2608263"/>
            <a:ext cx="8229600" cy="2678112"/>
          </a:xfrm>
          <a:prstGeom prst="rect">
            <a:avLst/>
          </a:prstGeom>
          <a:solidFill>
            <a:schemeClr val="tx1"/>
          </a:solidFill>
          <a:ln w="9525">
            <a:solidFill>
              <a:schemeClr val="tx1"/>
            </a:solidFill>
            <a:miter lim="800000"/>
            <a:headEnd/>
            <a:tailEnd/>
          </a:ln>
        </p:spPr>
        <p:txBody>
          <a:bodyPr wrap="square">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Es el grado de incertidumbre con un balance razonable de probabilidades objetivas en pro y en contra.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Por ejemplo el abogado que no contesta una demanda en tiempo y forma, la pérdida de chance matrimonial por un daño estético importante, un caballo de carrera que se accidenta en tránsito al hipódromo donde iba a correr, etc.</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763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 MATERIAL</a:t>
            </a:r>
          </a:p>
        </p:txBody>
      </p:sp>
      <p:sp>
        <p:nvSpPr>
          <p:cNvPr id="4" name="2 Rectángulo"/>
          <p:cNvSpPr>
            <a:spLocks noChangeArrowheads="1"/>
          </p:cNvSpPr>
          <p:nvPr/>
        </p:nvSpPr>
        <p:spPr bwMode="auto">
          <a:xfrm>
            <a:off x="457200" y="2692400"/>
            <a:ext cx="8229600" cy="2308225"/>
          </a:xfrm>
          <a:prstGeom prst="rect">
            <a:avLst/>
          </a:prstGeom>
          <a:solidFill>
            <a:schemeClr val="tx1"/>
          </a:solidFill>
          <a:ln w="9525">
            <a:solidFill>
              <a:schemeClr val="tx1"/>
            </a:solidFill>
            <a:miter lim="800000"/>
            <a:headEnd/>
            <a:tailEnd/>
          </a:ln>
        </p:spPr>
        <p:txBody>
          <a:bodyPr wrap="square">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El daño material es el daño referido a la integridad física o al patrimonio de una persona.</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Puede clasificarse en daño emergente que se refiere al valor de la pérdida sufrida y al lucro cesante, entendiéndose por éste al valor de la utilidad dejada de percibir.</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144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 MORAL</a:t>
            </a:r>
          </a:p>
        </p:txBody>
      </p:sp>
      <p:sp>
        <p:nvSpPr>
          <p:cNvPr id="4" name="2 Rectángulo"/>
          <p:cNvSpPr>
            <a:spLocks noChangeArrowheads="1"/>
          </p:cNvSpPr>
          <p:nvPr/>
        </p:nvSpPr>
        <p:spPr bwMode="auto">
          <a:xfrm>
            <a:off x="456170" y="2581275"/>
            <a:ext cx="8303740" cy="2676525"/>
          </a:xfrm>
          <a:prstGeom prst="rect">
            <a:avLst/>
          </a:prstGeom>
          <a:solidFill>
            <a:schemeClr val="tx1"/>
          </a:solidFill>
          <a:ln w="9525">
            <a:solidFill>
              <a:schemeClr val="tx1"/>
            </a:solidFill>
            <a:miter lim="800000"/>
            <a:headEnd/>
            <a:tailEnd/>
          </a:ln>
        </p:spPr>
        <p:txBody>
          <a:bodyPr wrap="square">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El daño moral , que no es tangible como ocurre con el daño emergente o el lucro cesante es la alteración del bienestar psicofísico o la desestabilización espiritual de una persona, por una acción atribuible a otra. Considera entre otros elementos la lesión al honor (reputación  y buena fama).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En el CCC no se menciona  el término “moral”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6096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COMERCIAL</a:t>
            </a:r>
          </a:p>
        </p:txBody>
      </p:sp>
      <p:sp>
        <p:nvSpPr>
          <p:cNvPr id="7" name="Text Box 2"/>
          <p:cNvSpPr txBox="1">
            <a:spLocks noChangeArrowheads="1"/>
          </p:cNvSpPr>
          <p:nvPr/>
        </p:nvSpPr>
        <p:spPr bwMode="auto">
          <a:xfrm>
            <a:off x="425427" y="1600200"/>
            <a:ext cx="8231234" cy="1570038"/>
          </a:xfrm>
          <a:prstGeom prst="rect">
            <a:avLst/>
          </a:prstGeom>
          <a:solidFill>
            <a:schemeClr val="tx1"/>
          </a:solidFill>
          <a:ln w="3175">
            <a:solidFill>
              <a:schemeClr val="tx1"/>
            </a:solidFill>
            <a:miter lim="800000"/>
            <a:headEnd/>
            <a:tailEnd/>
          </a:ln>
        </p:spPr>
        <p:txBody>
          <a:bodyPr wrap="square" anchorCtr="1">
            <a:spAutoFit/>
          </a:bodyPr>
          <a:lstStyle/>
          <a:p>
            <a:pPr algn="ctr">
              <a:spcBef>
                <a:spcPts val="1700"/>
              </a:spcBef>
            </a:pPr>
            <a:r>
              <a:rPr lang="es-AR" altLang="es-ES" sz="2400" b="1" dirty="0">
                <a:solidFill>
                  <a:schemeClr val="bg1"/>
                </a:solidFill>
                <a:latin typeface="Times New Roman" pitchFamily="18" charset="0"/>
              </a:rPr>
              <a:t>Conjunto de normas relativas a los comerciantes en el ejercicio de su profesión, a los actos de comercio legalmente calificados como tales y a las relaciones jurídicas derivadas de la realización de éstos.</a:t>
            </a:r>
          </a:p>
        </p:txBody>
      </p:sp>
      <p:sp>
        <p:nvSpPr>
          <p:cNvPr id="8" name="6 CuadroTexto"/>
          <p:cNvSpPr txBox="1">
            <a:spLocks noChangeArrowheads="1"/>
          </p:cNvSpPr>
          <p:nvPr/>
        </p:nvSpPr>
        <p:spPr bwMode="auto">
          <a:xfrm>
            <a:off x="425427" y="3733800"/>
            <a:ext cx="8231234" cy="2678113"/>
          </a:xfrm>
          <a:prstGeom prst="rect">
            <a:avLst/>
          </a:prstGeom>
          <a:solidFill>
            <a:schemeClr val="tx1"/>
          </a:solidFill>
          <a:ln w="3175">
            <a:solidFill>
              <a:schemeClr val="tx1"/>
            </a:solidFill>
            <a:miter lim="800000"/>
            <a:headEnd/>
            <a:tailEnd/>
          </a:ln>
        </p:spPr>
        <p:txBody>
          <a:bodyPr wrap="square" anchorCtr="1">
            <a:spAutoFit/>
          </a:bodyPr>
          <a:lstStyle/>
          <a:p>
            <a:pPr algn="ctr"/>
            <a:r>
              <a:rPr lang="es-ES" altLang="es-ES" sz="2400" b="1" dirty="0">
                <a:solidFill>
                  <a:schemeClr val="bg1"/>
                </a:solidFill>
                <a:latin typeface="Times New Roman" pitchFamily="18" charset="0"/>
              </a:rPr>
              <a:t>Es la rama del derecho que regula los actos de comercio y establece el status legal del comerciante.</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Se refiere a las actividades económicas secundarias (industria y comercio) y algunas terciarias como la transformación y circulación de los bienes y servicios que complementan esos procesos.</a:t>
            </a:r>
          </a:p>
        </p:txBody>
      </p:sp>
    </p:spTree>
  </p:cSld>
  <p:clrMapOvr>
    <a:masterClrMapping/>
  </p:clrMapOvr>
  <p:transition>
    <p:fade thruBlk="1"/>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906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REQUISITOS PARA LA INDEMNIZACIÓN</a:t>
            </a:r>
          </a:p>
        </p:txBody>
      </p:sp>
      <p:sp>
        <p:nvSpPr>
          <p:cNvPr id="4" name="1 Rectángulo"/>
          <p:cNvSpPr>
            <a:spLocks noChangeArrowheads="1"/>
          </p:cNvSpPr>
          <p:nvPr/>
        </p:nvSpPr>
        <p:spPr bwMode="auto">
          <a:xfrm>
            <a:off x="497001" y="2628900"/>
            <a:ext cx="8221436" cy="3324225"/>
          </a:xfrm>
          <a:prstGeom prst="rect">
            <a:avLst/>
          </a:prstGeom>
          <a:solidFill>
            <a:schemeClr val="tx1"/>
          </a:solidFill>
          <a:ln w="3175">
            <a:solidFill>
              <a:schemeClr val="tx1"/>
            </a:solidFill>
            <a:miter lim="800000"/>
            <a:headEnd/>
            <a:tailEnd/>
          </a:ln>
        </p:spPr>
        <p:txBody>
          <a:bodyPr wrap="square">
            <a:spAutoFit/>
          </a:bodyPr>
          <a:lstStyle/>
          <a:p>
            <a:pPr algn="ctr" eaLnBrk="0" hangingPunct="0"/>
            <a:endParaRPr lang="es-ES" altLang="es-ES">
              <a:solidFill>
                <a:schemeClr val="bg1"/>
              </a:solidFill>
              <a:latin typeface="Times New Roman" pitchFamily="18" charset="0"/>
            </a:endParaRPr>
          </a:p>
          <a:p>
            <a:pPr algn="ctr" eaLnBrk="0" hangingPunct="0"/>
            <a:r>
              <a:rPr lang="es-ES" altLang="es-ES" sz="2400" b="1">
                <a:solidFill>
                  <a:schemeClr val="bg1"/>
                </a:solidFill>
                <a:latin typeface="Times New Roman" pitchFamily="18" charset="0"/>
              </a:rPr>
              <a:t>Para la procedencia de la indemnización debe existir un perjuicio directo o indirecto, actual o futuro, cierto y subsistente. </a:t>
            </a:r>
          </a:p>
          <a:p>
            <a:pPr algn="ctr" eaLnBrk="0" hangingPunct="0"/>
            <a:endParaRPr lang="es-ES" altLang="es-ES" sz="2400" b="1">
              <a:solidFill>
                <a:schemeClr val="bg1"/>
              </a:solidFill>
              <a:latin typeface="Times New Roman" pitchFamily="18" charset="0"/>
            </a:endParaRPr>
          </a:p>
          <a:p>
            <a:pPr algn="ctr" eaLnBrk="0" hangingPunct="0"/>
            <a:r>
              <a:rPr lang="es-ES" altLang="es-ES" sz="2400" b="1">
                <a:solidFill>
                  <a:schemeClr val="bg1"/>
                </a:solidFill>
                <a:latin typeface="Times New Roman" pitchFamily="18" charset="0"/>
              </a:rPr>
              <a:t>La pérdida de chance es indemnizable en la medida en que su contingencia sea razonable y guarde una adecuada relación de causalidad con el hecho generador. </a:t>
            </a:r>
          </a:p>
          <a:p>
            <a:pPr eaLnBrk="0" hangingPunct="0"/>
            <a:endParaRPr lang="es-ES" altLang="es-ES"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85800"/>
            <a:ext cx="8229600" cy="52863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REPARACIÓN PLENA</a:t>
            </a:r>
          </a:p>
        </p:txBody>
      </p:sp>
      <p:sp>
        <p:nvSpPr>
          <p:cNvPr id="4" name="1 Rectángulo"/>
          <p:cNvSpPr>
            <a:spLocks noChangeArrowheads="1"/>
          </p:cNvSpPr>
          <p:nvPr/>
        </p:nvSpPr>
        <p:spPr bwMode="auto">
          <a:xfrm>
            <a:off x="424920" y="1571685"/>
            <a:ext cx="8254384" cy="4524315"/>
          </a:xfrm>
          <a:prstGeom prst="rect">
            <a:avLst/>
          </a:prstGeom>
          <a:solidFill>
            <a:schemeClr val="tx1"/>
          </a:solidFill>
          <a:ln w="3175">
            <a:solidFill>
              <a:schemeClr val="tx1"/>
            </a:solidFill>
            <a:miter lim="800000"/>
            <a:headEnd/>
            <a:tailEnd/>
          </a:ln>
        </p:spPr>
        <p:txBody>
          <a:bodyPr wrap="square">
            <a:spAutoFit/>
          </a:bodyPr>
          <a:lstStyle/>
          <a:p>
            <a:pPr algn="ctr"/>
            <a:r>
              <a:rPr lang="es-ES" altLang="es-ES" sz="2400" b="1">
                <a:solidFill>
                  <a:schemeClr val="bg1"/>
                </a:solidFill>
                <a:latin typeface="Times New Roman" pitchFamily="18" charset="0"/>
              </a:rPr>
              <a:t>La reparación del daño debe ser plena. Consiste en la restitución de la situación del damnificado al estado anterior al hecho dañoso, sea por el pago en dinero o en especie.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La víctima puede optar por el reintegro específico, excepto que sea parcial o totalmente imposible, excesivamente oneroso o abusivo, en cuyo caso se debe fijar en dinero. </a:t>
            </a:r>
          </a:p>
          <a:p>
            <a:pPr algn="ctr"/>
            <a:endParaRPr lang="es-ES" altLang="es-ES" sz="2400" b="1">
              <a:solidFill>
                <a:schemeClr val="bg1"/>
              </a:solidFill>
              <a:latin typeface="Times New Roman" pitchFamily="18" charset="0"/>
            </a:endParaRPr>
          </a:p>
          <a:p>
            <a:pPr algn="ctr"/>
            <a:r>
              <a:rPr lang="es-ES" altLang="es-ES" sz="2400" b="1">
                <a:solidFill>
                  <a:schemeClr val="bg1"/>
                </a:solidFill>
                <a:latin typeface="Times New Roman" pitchFamily="18" charset="0"/>
              </a:rPr>
              <a:t>En el caso de daños derivados de la lesión del honor, la intimidad o la identidad personal, el juez puede, a pedido de parte, ordenar la publicación de la sentencia, o de sus partes pertinentes, a costa del responsable.  </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289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RESPONSABILIDAD</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2287012"/>
            <a:ext cx="8229600" cy="30469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En la esfera del derecho se entiende por responsabilidad a la capacidad de un sujeto de reconocer y admitir los efectos de una acción que pudo haber realizado con libertad y discernimiento.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Compromiso u obligación de tipo moral que surge de la posible equivocación cometida por un individuo en un asunto específico.  (Diccionario de la Real Academia Española)</a:t>
            </a:r>
          </a:p>
        </p:txBody>
      </p:sp>
      <p:sp>
        <p:nvSpPr>
          <p:cNvPr id="4" name="3 CuadroTexto"/>
          <p:cNvSpPr txBox="1"/>
          <p:nvPr/>
        </p:nvSpPr>
        <p:spPr>
          <a:xfrm>
            <a:off x="457200" y="100010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CONCEPTO</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194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RESPONSABILIDAD CIVIL</a:t>
            </a: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27313"/>
            <a:ext cx="8305800" cy="9540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LA RESPONSABILIDAD CIVIL EN EL CÓDIGO CIVIL Y COMERCIAL</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752600"/>
            <a:ext cx="8229600" cy="3108543"/>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Por la responsabilidad civil quien comete un hecho (por acción u omisión) está obligado a resarcir a la víctima, situándolo en la misma situación en que se encontraba antes  de la ocurrencia del mismo.</a:t>
            </a:r>
          </a:p>
          <a:p>
            <a:pPr algn="ctr" fontAlgn="auto">
              <a:spcBef>
                <a:spcPts val="0"/>
              </a:spcBef>
              <a:spcAft>
                <a:spcPts val="0"/>
              </a:spcAft>
              <a:defRPr sz="1800" b="0" i="0" u="none" strike="noStrike" kern="0" cap="none" spc="0" baseline="0">
                <a:solidFill>
                  <a:srgbClr val="000000"/>
                </a:solidFill>
                <a:uFillTx/>
              </a:defRPr>
            </a:pPr>
            <a:endParaRPr lang="es-ES" sz="28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La función es indemnizatoria, compensando el daño causado.  </a:t>
            </a: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524000"/>
            <a:ext cx="8083550" cy="341630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Para que exista responsabilidad civil es menester que:</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fontAlgn="auto">
              <a:spcBef>
                <a:spcPts val="0"/>
              </a:spcBef>
              <a:spcAft>
                <a:spcPts val="0"/>
              </a:spcAft>
              <a:buFontTx/>
              <a:buChar char="-"/>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Exista un hecho;</a:t>
            </a:r>
          </a:p>
          <a:p>
            <a:pPr fontAlgn="auto">
              <a:spcBef>
                <a:spcPts val="0"/>
              </a:spcBef>
              <a:spcAft>
                <a:spcPts val="0"/>
              </a:spcAft>
              <a:buFontTx/>
              <a:buChar char="-"/>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Que ese hecho sea ilícito;</a:t>
            </a:r>
          </a:p>
          <a:p>
            <a:pPr fontAlgn="auto">
              <a:spcBef>
                <a:spcPts val="0"/>
              </a:spcBef>
              <a:spcAft>
                <a:spcPts val="0"/>
              </a:spcAft>
              <a:buFontTx/>
              <a:buChar char="-"/>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Que cause un daño;</a:t>
            </a:r>
          </a:p>
          <a:p>
            <a:pPr fontAlgn="auto">
              <a:spcBef>
                <a:spcPts val="0"/>
              </a:spcBef>
              <a:spcAft>
                <a:spcPts val="0"/>
              </a:spcAft>
              <a:buFontTx/>
              <a:buChar char="-"/>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Que exista causalidad (nexo entre el antecedente y la </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consecuencia)</a:t>
            </a:r>
          </a:p>
          <a:p>
            <a:pPr fontAlgn="auto">
              <a:spcBef>
                <a:spcPts val="0"/>
              </a:spcBef>
              <a:spcAft>
                <a:spcPts val="0"/>
              </a:spcAft>
              <a:buFontTx/>
              <a:buChar char="-"/>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Que ese hecho resulte imputable al autor (posibilidad de </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discernir y actuar con voluntad)</a:t>
            </a: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857375"/>
            <a:ext cx="8229600" cy="2678113"/>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Los hechos ilícitos tienen dos categorías: los delitos y los cuasidelitos.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Los primeros son ejecutados con dolo (deliberada intención). Los segundos tienen como elemento subjetivo a la culpa con sus ingredientes de imprudencia, impericia y negligencia, no existiendo la intención de provocar el hecho. </a:t>
            </a: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2760663"/>
            <a:ext cx="8229600" cy="52322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PREVENCIÓN Y REPARACIÓN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_100065_8059_NuevoC__digoCivil_11r.jpg"/>
          <p:cNvPicPr>
            <a:picLocks noChangeAspect="1"/>
          </p:cNvPicPr>
          <p:nvPr/>
        </p:nvPicPr>
        <p:blipFill>
          <a:blip r:embed="rId2" cstate="print"/>
          <a:stretch>
            <a:fillRect/>
          </a:stretch>
        </p:blipFill>
        <p:spPr>
          <a:xfrm>
            <a:off x="990600" y="1478084"/>
            <a:ext cx="8153400" cy="5379915"/>
          </a:xfrm>
          <a:prstGeom prst="rect">
            <a:avLst/>
          </a:prstGeom>
        </p:spPr>
      </p:pic>
      <p:sp>
        <p:nvSpPr>
          <p:cNvPr id="6" name="5 CuadroTexto"/>
          <p:cNvSpPr txBox="1"/>
          <p:nvPr/>
        </p:nvSpPr>
        <p:spPr>
          <a:xfrm>
            <a:off x="533400" y="457200"/>
            <a:ext cx="81534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NUEVO CÓDIGO CIVIL Y COMERCIAL</a:t>
            </a:r>
          </a:p>
        </p:txBody>
      </p:sp>
    </p:spTree>
  </p:cSld>
  <p:clrMapOvr>
    <a:masterClrMapping/>
  </p:clrMapOvr>
  <p:transition>
    <p:fade thruBlk="1"/>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71500" y="500063"/>
            <a:ext cx="8001000" cy="523875"/>
          </a:xfrm>
          <a:prstGeom prst="rect">
            <a:avLst/>
          </a:prstGeom>
          <a:solidFill>
            <a:schemeClr val="tx1"/>
          </a:solidFill>
          <a:ln>
            <a:solidFill>
              <a:schemeClr val="tx1"/>
            </a:solidFill>
          </a:ln>
        </p:spPr>
        <p:txBody>
          <a:bodyPr>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PREVENCIÓN</a:t>
            </a:r>
          </a:p>
        </p:txBody>
      </p:sp>
      <p:sp>
        <p:nvSpPr>
          <p:cNvPr id="4" name="3 CuadroTexto"/>
          <p:cNvSpPr txBox="1">
            <a:spLocks noChangeArrowheads="1"/>
          </p:cNvSpPr>
          <p:nvPr/>
        </p:nvSpPr>
        <p:spPr bwMode="auto">
          <a:xfrm>
            <a:off x="539750" y="1295400"/>
            <a:ext cx="8001000" cy="3381375"/>
          </a:xfrm>
          <a:prstGeom prst="rect">
            <a:avLst/>
          </a:prstGeom>
          <a:solidFill>
            <a:schemeClr val="tx1"/>
          </a:solidFill>
          <a:ln w="3175">
            <a:solidFill>
              <a:schemeClr val="tx1"/>
            </a:solidFill>
            <a:miter lim="800000"/>
            <a:headEnd/>
            <a:tailEn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Toda persona tiene el “deber”, en cuanto de ella dependa, de evitar causar un daño no justificado, y de adoptar de buena fe y conforme a las circunstancias, las medidas razonables para evitar que se produzca un daño o disminuir su magnitud.</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La función de la responsabilidad civil no es solo resarcitoria como indicaba el artículo 1109 del anterior código sino que, además, se destaca la función preventiva. </a:t>
            </a:r>
          </a:p>
        </p:txBody>
      </p:sp>
      <p:sp>
        <p:nvSpPr>
          <p:cNvPr id="5" name="4 CuadroTexto"/>
          <p:cNvSpPr txBox="1">
            <a:spLocks noChangeArrowheads="1"/>
          </p:cNvSpPr>
          <p:nvPr/>
        </p:nvSpPr>
        <p:spPr bwMode="auto">
          <a:xfrm>
            <a:off x="539750" y="4905375"/>
            <a:ext cx="8001000" cy="1190625"/>
          </a:xfrm>
          <a:prstGeom prst="rect">
            <a:avLst/>
          </a:prstGeom>
          <a:solidFill>
            <a:schemeClr val="tx1"/>
          </a:solidFill>
          <a:ln w="3175">
            <a:solidFill>
              <a:schemeClr val="tx1"/>
            </a:solidFill>
            <a:miter lim="800000"/>
            <a:headEnd/>
            <a:tailEn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El tema “prevención” ya estaba considerado en leyes especiales como la de Defensa del Consumidor, Riesgos del Trabajo y la General del Ambiente.</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048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REPARACIÓN</a:t>
            </a:r>
          </a:p>
        </p:txBody>
      </p:sp>
      <p:sp>
        <p:nvSpPr>
          <p:cNvPr id="4" name="3 CuadroTexto"/>
          <p:cNvSpPr txBox="1">
            <a:spLocks noChangeArrowheads="1"/>
          </p:cNvSpPr>
          <p:nvPr/>
        </p:nvSpPr>
        <p:spPr bwMode="auto">
          <a:xfrm>
            <a:off x="424420" y="2060575"/>
            <a:ext cx="8303740" cy="13858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anose="02020603050405020304" pitchFamily="18" charset="0"/>
                <a:cs typeface="+mn-cs"/>
              </a:rPr>
              <a:t>La violación del deber de no dañar a otro, o el incumplimiento de una obligación da lugar a la reparación del daño causado. (Artículo 1716 CCC)</a:t>
            </a:r>
          </a:p>
        </p:txBody>
      </p:sp>
      <p:sp>
        <p:nvSpPr>
          <p:cNvPr id="5" name="4 CuadroTexto"/>
          <p:cNvSpPr txBox="1">
            <a:spLocks noChangeArrowheads="1"/>
          </p:cNvSpPr>
          <p:nvPr/>
        </p:nvSpPr>
        <p:spPr bwMode="auto">
          <a:xfrm>
            <a:off x="424420" y="4060825"/>
            <a:ext cx="8303740" cy="138430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anose="02020603050405020304" pitchFamily="18" charset="0"/>
                <a:cs typeface="+mn-cs"/>
              </a:rPr>
              <a:t>Existen causales de justificación del daño, como ser legítima defensa propia o de terceros, para evitar un mal actual o inminente, etc.</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6309" y="641197"/>
            <a:ext cx="8230491" cy="535141"/>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FACTORES DE ATRIBUCIÓN </a:t>
            </a:r>
          </a:p>
        </p:txBody>
      </p:sp>
      <p:sp>
        <p:nvSpPr>
          <p:cNvPr id="4" name="3 CuadroTexto"/>
          <p:cNvSpPr txBox="1"/>
          <p:nvPr/>
        </p:nvSpPr>
        <p:spPr>
          <a:xfrm>
            <a:off x="457200" y="1598459"/>
            <a:ext cx="8166804" cy="535141"/>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FACTORES OBJETIVOS Y SUBJETIVOS</a:t>
            </a:r>
          </a:p>
        </p:txBody>
      </p:sp>
      <p:sp>
        <p:nvSpPr>
          <p:cNvPr id="5" name="4 CuadroTexto"/>
          <p:cNvSpPr txBox="1">
            <a:spLocks noChangeArrowheads="1"/>
          </p:cNvSpPr>
          <p:nvPr/>
        </p:nvSpPr>
        <p:spPr bwMode="auto">
          <a:xfrm>
            <a:off x="456766" y="2480453"/>
            <a:ext cx="8197830" cy="3615547"/>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8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anose="02020603050405020304" pitchFamily="18" charset="0"/>
                <a:cs typeface="+mn-cs"/>
              </a:rPr>
              <a:t>Es objetivo cuando la culpa del agente es irrelevante a los efectos de atribuir responsabilidad. El responsable se libera demostrando la culpa ajena, excepto disposición legal en contrario. </a:t>
            </a:r>
          </a:p>
          <a:p>
            <a:pPr algn="ctr" fontAlgn="auto">
              <a:spcBef>
                <a:spcPts val="0"/>
              </a:spcBef>
              <a:spcAft>
                <a:spcPts val="0"/>
              </a:spcAft>
              <a:defRPr sz="1800" b="0" i="0" u="none" strike="noStrike" kern="0" cap="none" spc="0" baseline="0">
                <a:solidFill>
                  <a:srgbClr val="000000"/>
                </a:solidFill>
                <a:uFillTx/>
              </a:defRPr>
            </a:pPr>
            <a:endParaRPr lang="es-ES" sz="28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anose="02020603050405020304" pitchFamily="18" charset="0"/>
                <a:cs typeface="+mn-cs"/>
              </a:rPr>
              <a:t>Son factores subjetivos de atribución la culpa y el dolo.</a:t>
            </a: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60425"/>
            <a:ext cx="8229600" cy="5222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CULPA</a:t>
            </a:r>
            <a:endParaRPr lang="es-AR" sz="2800" b="1" dirty="0">
              <a:solidFill>
                <a:schemeClr val="bg1"/>
              </a:solidFill>
              <a:latin typeface="Times New Roman" pitchFamily="18" charset="0"/>
              <a:cs typeface="Times New Roman" pitchFamily="18" charset="0"/>
            </a:endParaRPr>
          </a:p>
        </p:txBody>
      </p:sp>
      <p:sp>
        <p:nvSpPr>
          <p:cNvPr id="4" name="3 CuadroTexto"/>
          <p:cNvSpPr txBox="1">
            <a:spLocks noChangeArrowheads="1"/>
          </p:cNvSpPr>
          <p:nvPr/>
        </p:nvSpPr>
        <p:spPr bwMode="auto">
          <a:xfrm>
            <a:off x="457200" y="1917700"/>
            <a:ext cx="8229600" cy="41544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Se la define como la omisión de la diligencia debida  según la naturaleza de la obligación y las circunstancias de las personas, el tiempo y el lugar.</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Existe culpa cuando una determinada conducta viola el deber de actuar con precaución, diligencia y lealtad en las relaciones con sus semejantes.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Comprende la imprudencia, la negligencia y la impericia en el arte o profesión.</a:t>
            </a: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7631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ATRIBUTOS DE LA CULPA</a:t>
            </a:r>
            <a:endParaRPr lang="es-AR" sz="2800" b="1" dirty="0">
              <a:solidFill>
                <a:schemeClr val="bg1"/>
              </a:solidFill>
              <a:latin typeface="Times New Roman" pitchFamily="18" charset="0"/>
              <a:cs typeface="Times New Roman" pitchFamily="18" charset="0"/>
            </a:endParaRPr>
          </a:p>
        </p:txBody>
      </p:sp>
      <p:sp>
        <p:nvSpPr>
          <p:cNvPr id="4" name="3 CuadroTexto"/>
          <p:cNvSpPr txBox="1"/>
          <p:nvPr/>
        </p:nvSpPr>
        <p:spPr>
          <a:xfrm>
            <a:off x="457200" y="2393950"/>
            <a:ext cx="8229600" cy="2677656"/>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Son atributos de la culpa:</a:t>
            </a:r>
          </a:p>
          <a:p>
            <a:pPr fontAlgn="auto">
              <a:spcBef>
                <a:spcPts val="0"/>
              </a:spcBef>
              <a:spcAft>
                <a:spcPts val="0"/>
              </a:spcAft>
              <a:buFont typeface="Arial" pitchFamily="34" charset="0"/>
              <a:buChar char="•"/>
              <a:defRPr/>
            </a:pPr>
            <a:endParaRPr lang="es-AR" sz="2800" b="1" dirty="0">
              <a:solidFill>
                <a:schemeClr val="bg1"/>
              </a:solidFill>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la negligencia.</a:t>
            </a: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la imprudencia. </a:t>
            </a: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la impericia</a:t>
            </a:r>
            <a:r>
              <a:rPr lang="es-AR" sz="2800" b="1" dirty="0" smtClean="0">
                <a:solidFill>
                  <a:schemeClr val="bg1"/>
                </a:solidFill>
                <a:latin typeface="Times New Roman" pitchFamily="18" charset="0"/>
                <a:cs typeface="Times New Roman" pitchFamily="18" charset="0"/>
              </a:rPr>
              <a:t>.</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88950" y="9048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NEGLIGENCIA</a:t>
            </a:r>
          </a:p>
        </p:txBody>
      </p:sp>
      <p:sp>
        <p:nvSpPr>
          <p:cNvPr id="4" name="3 CuadroTexto"/>
          <p:cNvSpPr txBox="1">
            <a:spLocks noChangeArrowheads="1"/>
          </p:cNvSpPr>
          <p:nvPr/>
        </p:nvSpPr>
        <p:spPr bwMode="auto">
          <a:xfrm>
            <a:off x="457200" y="2438400"/>
            <a:ext cx="8229600" cy="30469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Implica la falta de empeño necesario para evitar o atenuar un daño. Cuando se actúa con indiferencia por el acto que se realiza.  Falta de cuidado o interés al desempeñar una obligación.</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anose="02020603050405020304" pitchFamily="18" charset="0"/>
                <a:cs typeface="+mn-cs"/>
              </a:rPr>
              <a:t>Descuido </a:t>
            </a:r>
            <a:r>
              <a:rPr lang="es-ES" sz="2400" b="1" kern="0" dirty="0">
                <a:solidFill>
                  <a:schemeClr val="bg1"/>
                </a:solidFill>
                <a:latin typeface="Times New Roman" panose="02020603050405020304" pitchFamily="18" charset="0"/>
                <a:cs typeface="+mn-cs"/>
              </a:rPr>
              <a:t>voluntario y consciente en la tarea que se despliega en el ejercicio de una profesión a través de la realización de un acto contrario a lo que esa persona debía realizar.</a:t>
            </a: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rgbClr val="FFFFFF"/>
                </a:solidFill>
                <a:latin typeface="Times New Roman" pitchFamily="18" charset="0"/>
                <a:cs typeface="Times New Roman" pitchFamily="18" charset="0"/>
              </a:rPr>
              <a:t>IMPRUDENCIA</a:t>
            </a:r>
          </a:p>
        </p:txBody>
      </p:sp>
      <p:sp>
        <p:nvSpPr>
          <p:cNvPr id="4" name="3 CuadroTexto"/>
          <p:cNvSpPr txBox="1">
            <a:spLocks noChangeArrowheads="1"/>
          </p:cNvSpPr>
          <p:nvPr/>
        </p:nvSpPr>
        <p:spPr bwMode="auto">
          <a:xfrm>
            <a:off x="425450" y="2990850"/>
            <a:ext cx="8229600" cy="193833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Se incurre en ella cuando se emprenden actos fuera de lo corriente, acusando efectos dañosos</a:t>
            </a:r>
            <a:r>
              <a:rPr lang="es-ES" sz="2400" b="1" kern="0">
                <a:solidFill>
                  <a:srgbClr val="FFFFFF"/>
                </a:solidFill>
                <a:latin typeface="Times New Roman" panose="02020603050405020304" pitchFamily="18" charset="0"/>
                <a:cs typeface="+mn-cs"/>
              </a:rPr>
              <a:t>. </a:t>
            </a:r>
          </a:p>
          <a:p>
            <a:pPr algn="ctr" fontAlgn="auto">
              <a:spcBef>
                <a:spcPts val="0"/>
              </a:spcBef>
              <a:spcAft>
                <a:spcPts val="0"/>
              </a:spcAft>
              <a:defRPr sz="1800" b="0" i="0" u="none" strike="noStrike" kern="0" cap="none" spc="0" baseline="0">
                <a:solidFill>
                  <a:srgbClr val="000000"/>
                </a:solidFill>
                <a:uFillTx/>
              </a:defRPr>
            </a:pPr>
            <a:endParaRPr lang="es-ES" sz="2400" b="1" kern="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a:solidFill>
                  <a:srgbClr val="FFFFFF"/>
                </a:solidFill>
                <a:latin typeface="Times New Roman" panose="02020603050405020304" pitchFamily="18" charset="0"/>
                <a:cs typeface="+mn-cs"/>
              </a:rPr>
              <a:t>Por </a:t>
            </a:r>
            <a:r>
              <a:rPr lang="es-ES" sz="2400" b="1" kern="0" dirty="0">
                <a:solidFill>
                  <a:srgbClr val="FFFFFF"/>
                </a:solidFill>
                <a:latin typeface="Times New Roman" panose="02020603050405020304" pitchFamily="18" charset="0"/>
                <a:cs typeface="+mn-cs"/>
              </a:rPr>
              <a:t>ejemplo por no actuar con previsión y la debida diligencia.</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9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IMPERICIA</a:t>
            </a:r>
          </a:p>
        </p:txBody>
      </p:sp>
      <p:sp>
        <p:nvSpPr>
          <p:cNvPr id="4" name="3 CuadroTexto"/>
          <p:cNvSpPr txBox="1">
            <a:spLocks noChangeArrowheads="1"/>
          </p:cNvSpPr>
          <p:nvPr/>
        </p:nvSpPr>
        <p:spPr bwMode="auto">
          <a:xfrm>
            <a:off x="425450" y="2692400"/>
            <a:ext cx="8229600" cy="230822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Falta o insuficiencia de aptitudes para el ejercicio de una profesión. Cuando los actos se realizan con ignorancia a las reglas respectiva (inobservancia de los reglamentos).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Muy común en las responsabilidades profesionales, como ser las de médicos, abogados, contadores, etc.</a:t>
            </a: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048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CLASES DE CULPA</a:t>
            </a:r>
          </a:p>
        </p:txBody>
      </p:sp>
      <p:sp>
        <p:nvSpPr>
          <p:cNvPr id="4" name="3 CuadroTexto"/>
          <p:cNvSpPr txBox="1"/>
          <p:nvPr/>
        </p:nvSpPr>
        <p:spPr>
          <a:xfrm>
            <a:off x="457200" y="2536825"/>
            <a:ext cx="8229600" cy="2678113"/>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endParaRPr lang="es-AR" sz="2800" b="1" u="sng">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Se suele clasificar a la culpa en:</a:t>
            </a:r>
          </a:p>
          <a:p>
            <a:pPr algn="ctr" fontAlgn="auto">
              <a:spcBef>
                <a:spcPts val="0"/>
              </a:spcBef>
              <a:spcAft>
                <a:spcPts val="0"/>
              </a:spcAft>
              <a:defRPr/>
            </a:pPr>
            <a:endParaRPr lang="es-AR" sz="2800" b="1">
              <a:solidFill>
                <a:schemeClr val="bg1"/>
              </a:solidFill>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Culpa leve.</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Culpa grave.</a:t>
            </a:r>
          </a:p>
          <a:p>
            <a:pPr fontAlgn="auto">
              <a:spcBef>
                <a:spcPts val="0"/>
              </a:spcBef>
              <a:spcAft>
                <a:spcPts val="0"/>
              </a:spcAft>
              <a:buFont typeface="Arial" pitchFamily="34" charset="0"/>
              <a:buChar char="•"/>
              <a:defRPr/>
            </a:pPr>
            <a:r>
              <a:rPr lang="es-AR" sz="2800" b="1">
                <a:solidFill>
                  <a:schemeClr val="bg1"/>
                </a:solidFill>
                <a:latin typeface="Times New Roman" pitchFamily="18" charset="0"/>
                <a:cs typeface="Times New Roman" pitchFamily="18" charset="0"/>
              </a:rPr>
              <a:t>  Culpa concurrente.</a:t>
            </a: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90563"/>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CULPA LEVE</a:t>
            </a:r>
          </a:p>
        </p:txBody>
      </p:sp>
      <p:sp>
        <p:nvSpPr>
          <p:cNvPr id="4" name="3 CuadroTexto"/>
          <p:cNvSpPr txBox="1">
            <a:spLocks noChangeArrowheads="1"/>
          </p:cNvSpPr>
          <p:nvPr/>
        </p:nvSpPr>
        <p:spPr bwMode="auto">
          <a:xfrm>
            <a:off x="457200" y="1628775"/>
            <a:ext cx="8197850" cy="4154984"/>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Se la define, generalmente  en el ámbito comercial, como la falta de la diligencia mínima que debería haber realizado  un buen padre de familia.</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 los administradores y representantes de la sociedad deben obrar con lealtad y con la diligencia de un buen hombre de negocios. Los que faltaren a sus obligaciones son responsables, ilimitada y solidariamente, por los daños y perjuicios que resultaren de su acción u omisión</a:t>
            </a:r>
            <a:r>
              <a:rPr lang="es-ES" sz="2400" b="1" kern="0" dirty="0" smtClean="0">
                <a:solidFill>
                  <a:schemeClr val="bg1"/>
                </a:solidFill>
                <a:latin typeface="Times New Roman" panose="02020603050405020304" pitchFamily="18" charset="0"/>
                <a:cs typeface="+mn-cs"/>
              </a:rPr>
              <a:t>…” </a:t>
            </a: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anose="02020603050405020304" pitchFamily="18" charset="0"/>
                <a:cs typeface="+mn-cs"/>
              </a:rPr>
              <a:t>(Ley  19.550 de </a:t>
            </a:r>
            <a:r>
              <a:rPr lang="es-ES" sz="2400" b="1" kern="0" dirty="0">
                <a:solidFill>
                  <a:schemeClr val="bg1"/>
                </a:solidFill>
                <a:latin typeface="Times New Roman" panose="02020603050405020304" pitchFamily="18" charset="0"/>
                <a:cs typeface="+mn-cs"/>
              </a:rPr>
              <a:t>sociedades comerciales)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 Box 5"/>
          <p:cNvSpPr txBox="1">
            <a:spLocks noChangeArrowheads="1"/>
          </p:cNvSpPr>
          <p:nvPr/>
        </p:nvSpPr>
        <p:spPr bwMode="auto">
          <a:xfrm>
            <a:off x="457200" y="2590800"/>
            <a:ext cx="8229600" cy="1938992"/>
          </a:xfrm>
          <a:prstGeom prst="rect">
            <a:avLst/>
          </a:prstGeom>
          <a:solidFill>
            <a:schemeClr val="tx1"/>
          </a:solidFill>
          <a:ln w="3175">
            <a:solidFill>
              <a:schemeClr val="tx1"/>
            </a:solidFill>
            <a:miter lim="800000"/>
            <a:headEnd/>
            <a:tailEnd/>
          </a:ln>
        </p:spPr>
        <p:txBody>
          <a:bodyPr wrap="square">
            <a:spAutoFit/>
          </a:bodyPr>
          <a:lstStyle/>
          <a:p>
            <a:pPr>
              <a:spcBef>
                <a:spcPct val="50000"/>
              </a:spcBef>
            </a:pPr>
            <a:r>
              <a:rPr lang="es-MX" altLang="es-ES" sz="2400" b="1" dirty="0">
                <a:solidFill>
                  <a:schemeClr val="bg1"/>
                </a:solidFill>
                <a:latin typeface="Times New Roman" pitchFamily="18" charset="0"/>
              </a:rPr>
              <a:t>CÓDIGO CIVIL: </a:t>
            </a:r>
            <a:r>
              <a:rPr lang="es-MX" altLang="es-ES" sz="2400" b="1" dirty="0" err="1">
                <a:solidFill>
                  <a:schemeClr val="bg1"/>
                </a:solidFill>
                <a:latin typeface="Times New Roman" pitchFamily="18" charset="0"/>
              </a:rPr>
              <a:t>Dalmacio</a:t>
            </a:r>
            <a:r>
              <a:rPr lang="es-MX" altLang="es-ES" sz="2400" b="1" dirty="0">
                <a:solidFill>
                  <a:schemeClr val="bg1"/>
                </a:solidFill>
                <a:latin typeface="Times New Roman" pitchFamily="18" charset="0"/>
              </a:rPr>
              <a:t> </a:t>
            </a:r>
            <a:r>
              <a:rPr lang="es-MX" altLang="es-ES" sz="2400" b="1" dirty="0" err="1">
                <a:solidFill>
                  <a:schemeClr val="bg1"/>
                </a:solidFill>
                <a:latin typeface="Times New Roman" pitchFamily="18" charset="0"/>
              </a:rPr>
              <a:t>Velez</a:t>
            </a:r>
            <a:r>
              <a:rPr lang="es-MX" altLang="es-ES" sz="2400" b="1" dirty="0">
                <a:solidFill>
                  <a:schemeClr val="bg1"/>
                </a:solidFill>
                <a:latin typeface="Times New Roman" pitchFamily="18" charset="0"/>
              </a:rPr>
              <a:t> Sarsfield 1871</a:t>
            </a:r>
          </a:p>
          <a:p>
            <a:pPr>
              <a:spcBef>
                <a:spcPct val="50000"/>
              </a:spcBef>
            </a:pPr>
            <a:r>
              <a:rPr lang="es-MX" altLang="es-ES" sz="2400" b="1" dirty="0">
                <a:solidFill>
                  <a:schemeClr val="bg1"/>
                </a:solidFill>
                <a:latin typeface="Times New Roman" pitchFamily="18" charset="0"/>
              </a:rPr>
              <a:t>CÓDIGO DE COMERCIO: Eduardo Acevedo </a:t>
            </a:r>
            <a:r>
              <a:rPr lang="es-MX" altLang="es-ES" sz="2400" b="1" dirty="0" smtClean="0">
                <a:solidFill>
                  <a:schemeClr val="bg1"/>
                </a:solidFill>
                <a:latin typeface="Times New Roman" pitchFamily="18" charset="0"/>
              </a:rPr>
              <a:t>1869</a:t>
            </a:r>
            <a:endParaRPr lang="es-MX" altLang="es-ES" sz="2400" b="1" dirty="0">
              <a:solidFill>
                <a:schemeClr val="bg1"/>
              </a:solidFill>
              <a:latin typeface="Times New Roman" pitchFamily="18" charset="0"/>
            </a:endParaRPr>
          </a:p>
          <a:p>
            <a:pPr algn="ctr">
              <a:spcBef>
                <a:spcPct val="50000"/>
              </a:spcBef>
            </a:pPr>
            <a:r>
              <a:rPr lang="es-MX" altLang="es-ES" sz="2400" b="1" dirty="0">
                <a:solidFill>
                  <a:schemeClr val="bg1"/>
                </a:solidFill>
                <a:latin typeface="Times New Roman" pitchFamily="18" charset="0"/>
              </a:rPr>
              <a:t>146 o 144 años después  (a partir del 1-8-2015)  se </a:t>
            </a:r>
            <a:r>
              <a:rPr lang="es-MX" altLang="es-ES" sz="2400" b="1" dirty="0" smtClean="0">
                <a:solidFill>
                  <a:schemeClr val="bg1"/>
                </a:solidFill>
                <a:latin typeface="Times New Roman" pitchFamily="18" charset="0"/>
              </a:rPr>
              <a:t>unificaron </a:t>
            </a:r>
            <a:r>
              <a:rPr lang="es-MX" altLang="es-ES" sz="2400" b="1" dirty="0">
                <a:solidFill>
                  <a:schemeClr val="bg1"/>
                </a:solidFill>
                <a:latin typeface="Times New Roman" pitchFamily="18" charset="0"/>
              </a:rPr>
              <a:t>ambos códigos.</a:t>
            </a:r>
          </a:p>
        </p:txBody>
      </p:sp>
      <p:sp>
        <p:nvSpPr>
          <p:cNvPr id="6" name="5 CuadroTexto"/>
          <p:cNvSpPr txBox="1"/>
          <p:nvPr/>
        </p:nvSpPr>
        <p:spPr>
          <a:xfrm>
            <a:off x="457200" y="9906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ANTECEDENTES</a:t>
            </a:r>
          </a:p>
        </p:txBody>
      </p:sp>
    </p:spTree>
  </p:cSld>
  <p:clrMapOvr>
    <a:masterClrMapping/>
  </p:clrMapOvr>
  <p:transition>
    <p:fade thruBlk="1"/>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000125"/>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CULPA GRAVE</a:t>
            </a:r>
          </a:p>
        </p:txBody>
      </p:sp>
      <p:sp>
        <p:nvSpPr>
          <p:cNvPr id="4" name="3 CuadroTexto"/>
          <p:cNvSpPr txBox="1">
            <a:spLocks noChangeArrowheads="1"/>
          </p:cNvSpPr>
          <p:nvPr/>
        </p:nvSpPr>
        <p:spPr bwMode="auto">
          <a:xfrm>
            <a:off x="457200" y="2620963"/>
            <a:ext cx="8229600" cy="230822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Se la define como error, negligencia o imprudencia grosera,  pero cometida sin malicia.</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Está excluida de las coberturas de seguros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 </a:t>
            </a: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0487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CULPA CONCURRENTE</a:t>
            </a:r>
          </a:p>
        </p:txBody>
      </p:sp>
      <p:sp>
        <p:nvSpPr>
          <p:cNvPr id="4" name="3 CuadroTexto"/>
          <p:cNvSpPr txBox="1">
            <a:spLocks noChangeArrowheads="1"/>
          </p:cNvSpPr>
          <p:nvPr/>
        </p:nvSpPr>
        <p:spPr bwMode="auto">
          <a:xfrm>
            <a:off x="457200" y="2720975"/>
            <a:ext cx="8229600" cy="230822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Cuando el daño resulta de la conexión de la culpa del damnificado con la culpa del autor de un hecho.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Po ejemplo:  Motociclista arrollado que carecía de casco protector.</a:t>
            </a: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143000"/>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EXIMICIÓN DE LA CULPA</a:t>
            </a:r>
          </a:p>
        </p:txBody>
      </p:sp>
      <p:sp>
        <p:nvSpPr>
          <p:cNvPr id="4" name="3 CuadroTexto"/>
          <p:cNvSpPr txBox="1">
            <a:spLocks noChangeArrowheads="1"/>
          </p:cNvSpPr>
          <p:nvPr/>
        </p:nvSpPr>
        <p:spPr bwMode="auto">
          <a:xfrm>
            <a:off x="457200" y="3124200"/>
            <a:ext cx="8229600" cy="193833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Para poder eximirse de la culpa debe probarse la falta de relación de causalidad, que dicha culpa provenga de la víctima o de un tercero por el cual no deba responder o que se trate de un caso fortuito o de fuerza mayor, imposible de prever e inevitable.</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2362200"/>
            <a:ext cx="8229600" cy="30469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Se considera caso fortuito o fuerza mayor  al hecho que no ha podido ser previsto, o habiendo sido previsto, no ha podido ser evitado.</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(artículo 1730 CCC</a:t>
            </a:r>
            <a:r>
              <a:rPr lang="es-ES" sz="2400" b="1" kern="0" dirty="0" smtClean="0">
                <a:solidFill>
                  <a:srgbClr val="FFFFFF"/>
                </a:solidFill>
                <a:latin typeface="Times New Roman" panose="02020603050405020304" pitchFamily="18" charset="0"/>
                <a:cs typeface="+mn-cs"/>
              </a:rPr>
              <a:t>)</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rgbClr val="FFFFFF"/>
              </a:solidFill>
              <a:latin typeface="Times New Roman" panose="02020603050405020304" pitchFamily="18" charset="0"/>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rgbClr val="FFFFFF"/>
                </a:solidFill>
                <a:latin typeface="Times New Roman" panose="02020603050405020304" pitchFamily="18" charset="0"/>
                <a:cs typeface="+mn-cs"/>
              </a:rPr>
              <a:t>Por ejemplo un huracán  en la zona del </a:t>
            </a:r>
            <a:r>
              <a:rPr lang="es-ES" sz="2400" b="1" kern="0" dirty="0" err="1" smtClean="0">
                <a:solidFill>
                  <a:srgbClr val="FFFFFF"/>
                </a:solidFill>
                <a:latin typeface="Times New Roman" panose="02020603050405020304" pitchFamily="18" charset="0"/>
                <a:cs typeface="+mn-cs"/>
              </a:rPr>
              <a:t>caribe</a:t>
            </a:r>
            <a:r>
              <a:rPr lang="es-ES" sz="2400" b="1" kern="0" dirty="0" smtClean="0">
                <a:solidFill>
                  <a:srgbClr val="FFFFFF"/>
                </a:solidFill>
                <a:latin typeface="Times New Roman" panose="02020603050405020304" pitchFamily="18" charset="0"/>
                <a:cs typeface="+mn-cs"/>
              </a:rPr>
              <a:t> para una empresa de turismo permite anular el viaje y devolver el dinero.</a:t>
            </a:r>
            <a:endParaRPr lang="es-ES" sz="2400" b="1" kern="0" dirty="0">
              <a:solidFill>
                <a:srgbClr val="FFFFFF"/>
              </a:solidFill>
              <a:latin typeface="Times New Roman" panose="02020603050405020304" pitchFamily="18" charset="0"/>
              <a:cs typeface="+mn-cs"/>
            </a:endParaRPr>
          </a:p>
        </p:txBody>
      </p:sp>
      <p:sp>
        <p:nvSpPr>
          <p:cNvPr id="4" name="3 CuadroTexto"/>
          <p:cNvSpPr txBox="1">
            <a:spLocks noChangeArrowheads="1"/>
          </p:cNvSpPr>
          <p:nvPr/>
        </p:nvSpPr>
        <p:spPr bwMode="auto">
          <a:xfrm>
            <a:off x="457200" y="923925"/>
            <a:ext cx="8229600"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CASO FORTUITO O FUERZA MAYOR </a:t>
            </a: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143000"/>
            <a:ext cx="8305800" cy="522287"/>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anose="02020603050405020304" pitchFamily="18" charset="0"/>
                <a:cs typeface="+mn-cs"/>
              </a:rPr>
              <a:t>VALORACIÓN DE LA CONDUCTA</a:t>
            </a:r>
          </a:p>
        </p:txBody>
      </p:sp>
      <p:sp>
        <p:nvSpPr>
          <p:cNvPr id="4" name="3 CuadroTexto"/>
          <p:cNvSpPr txBox="1">
            <a:spLocks noChangeArrowheads="1"/>
          </p:cNvSpPr>
          <p:nvPr/>
        </p:nvSpPr>
        <p:spPr bwMode="auto">
          <a:xfrm>
            <a:off x="457200" y="2819400"/>
            <a:ext cx="8229600" cy="157003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Cuanto mayor sea el deber de obrar con prudencia y pleno conocimiento de las cosas, mayor es la diligencia exigible al agente y la valoración de la previsibilidad de las consecuencias.</a:t>
            </a: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474663"/>
            <a:ext cx="8229600" cy="9540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RESPONSABILIDAD POR EL HECHO DE LAS COSAS Y ACTIVIDADES RIESGOSAS</a:t>
            </a:r>
          </a:p>
        </p:txBody>
      </p:sp>
      <p:sp>
        <p:nvSpPr>
          <p:cNvPr id="4" name="3 CuadroTexto"/>
          <p:cNvSpPr txBox="1">
            <a:spLocks noChangeArrowheads="1"/>
          </p:cNvSpPr>
          <p:nvPr/>
        </p:nvSpPr>
        <p:spPr bwMode="auto">
          <a:xfrm>
            <a:off x="457200" y="1981200"/>
            <a:ext cx="8229600" cy="41544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Toda persona responde por el daño causado por el riesgo o vicio de las cosas, o de las actividades que sean resgosas o peligrosas por su naturaleza, por los medios empleados o por las circunstancias de su realización.</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El dueño y el guardián son responsables concurrentes del daño causado a las cosas. Se considera guardián a quien ejerce, por sí o por terceros, el uso, la dirección y el control de la cosa, o a quien obtiene provecho de ella. El dueño y el guardián no responden si prueban que la cosa fue usada en contra de su voluntad expresa o presunta. </a:t>
            </a: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112838"/>
            <a:ext cx="8229600" cy="522287"/>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RESPONSABILIDAD DEL PRINCIPAL</a:t>
            </a:r>
          </a:p>
        </p:txBody>
      </p:sp>
      <p:sp>
        <p:nvSpPr>
          <p:cNvPr id="4" name="3 CuadroTexto"/>
          <p:cNvSpPr txBox="1">
            <a:spLocks noChangeArrowheads="1"/>
          </p:cNvSpPr>
          <p:nvPr/>
        </p:nvSpPr>
        <p:spPr bwMode="auto">
          <a:xfrm>
            <a:off x="457200" y="2609850"/>
            <a:ext cx="8229600" cy="267652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TEORÍA DE LA CULPA</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“In </a:t>
            </a:r>
            <a:r>
              <a:rPr lang="es-ES" sz="2400" b="1" kern="0" dirty="0" err="1">
                <a:solidFill>
                  <a:srgbClr val="FFFFFF"/>
                </a:solidFill>
                <a:latin typeface="Times New Roman" panose="02020603050405020304" pitchFamily="18" charset="0"/>
                <a:cs typeface="+mn-cs"/>
              </a:rPr>
              <a:t>eligendo</a:t>
            </a:r>
            <a:r>
              <a:rPr lang="es-ES" sz="2400" b="1" kern="0" dirty="0">
                <a:solidFill>
                  <a:srgbClr val="FFFFFF"/>
                </a:solidFill>
                <a:latin typeface="Times New Roman" panose="02020603050405020304" pitchFamily="18" charset="0"/>
                <a:cs typeface="+mn-cs"/>
              </a:rPr>
              <a:t>” por la mala elección del dependiente.</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“In vigilando” por la falta de la vigilancia adecuada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o por la concurrencia de ambas.</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773112"/>
            <a:ext cx="8229600" cy="5222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RESPONSABILIDAD DEL PRINCIPAL</a:t>
            </a:r>
          </a:p>
        </p:txBody>
      </p:sp>
      <p:sp>
        <p:nvSpPr>
          <p:cNvPr id="4" name="3 CuadroTexto"/>
          <p:cNvSpPr txBox="1">
            <a:spLocks noChangeArrowheads="1"/>
          </p:cNvSpPr>
          <p:nvPr/>
        </p:nvSpPr>
        <p:spPr bwMode="auto">
          <a:xfrm>
            <a:off x="457200" y="1981200"/>
            <a:ext cx="8229600" cy="4154488"/>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TEORÍA DEL RIESGO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El principal asume responsabilidad  porque utiliza para su conveniencia la actividad en la cual su empleado generó un daño.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TEORÍA DE GARANTÍA</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Siendo por lo general el dependiente insolvente, no existiría la posibilidad de resarcir económicamente al damnificado. </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1850"/>
            <a:ext cx="8229600" cy="9540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UNIFICACIÓN DE LAS ÓRBITAS CONTRACTUAL Y EXTRACONTRACTUAL </a:t>
            </a:r>
          </a:p>
        </p:txBody>
      </p:sp>
      <p:sp>
        <p:nvSpPr>
          <p:cNvPr id="4" name="3 CuadroTexto"/>
          <p:cNvSpPr txBox="1">
            <a:spLocks noChangeArrowheads="1"/>
          </p:cNvSpPr>
          <p:nvPr/>
        </p:nvSpPr>
        <p:spPr bwMode="auto">
          <a:xfrm>
            <a:off x="457200" y="2565400"/>
            <a:ext cx="8229600" cy="3046413"/>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En la nueva legislación desaparece la separación anterior de responsabilidad extracontractual y contractual.</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La contractual nacía del incumplimiento de una obligación preexistente (contrato).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La extracontractual no derivaba de un contrato. Por ejemplo un accidente con el automotor.  </a:t>
            </a: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22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PRESCRIPCIÓN  EN RESPONSABILIDAD CIVIL</a:t>
            </a:r>
            <a:endParaRPr lang="es-AR" sz="2800" b="1" dirty="0">
              <a:solidFill>
                <a:schemeClr val="bg1"/>
              </a:solidFill>
              <a:latin typeface="Times New Roman" pitchFamily="18" charset="0"/>
              <a:cs typeface="Times New Roman" pitchFamily="18" charset="0"/>
            </a:endParaRPr>
          </a:p>
        </p:txBody>
      </p:sp>
      <p:sp>
        <p:nvSpPr>
          <p:cNvPr id="4" name="3 CuadroTexto"/>
          <p:cNvSpPr txBox="1">
            <a:spLocks noChangeArrowheads="1"/>
          </p:cNvSpPr>
          <p:nvPr/>
        </p:nvSpPr>
        <p:spPr bwMode="auto">
          <a:xfrm>
            <a:off x="457200" y="2720876"/>
            <a:ext cx="8229600" cy="2308324"/>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En el régimen anterior el plazo de prescripción dependía de la órbita,</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Extracontractual: 2 años.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Contractual diez años.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anose="02020603050405020304" pitchFamily="18" charset="0"/>
                <a:cs typeface="+mn-cs"/>
              </a:rPr>
              <a:t>ACTUALMENTE SE UNIFICAN AMBAS EN TRES AÑOS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7 CuadroTexto"/>
          <p:cNvSpPr txBox="1"/>
          <p:nvPr/>
        </p:nvSpPr>
        <p:spPr>
          <a:xfrm>
            <a:off x="457200" y="6096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ESTRUCTURA  ACTUAL</a:t>
            </a:r>
          </a:p>
        </p:txBody>
      </p:sp>
      <p:sp>
        <p:nvSpPr>
          <p:cNvPr id="9" name="Text Box 3"/>
          <p:cNvSpPr txBox="1">
            <a:spLocks noChangeArrowheads="1"/>
          </p:cNvSpPr>
          <p:nvPr/>
        </p:nvSpPr>
        <p:spPr bwMode="auto">
          <a:xfrm>
            <a:off x="457200" y="1828800"/>
            <a:ext cx="8229600" cy="4340225"/>
          </a:xfrm>
          <a:prstGeom prst="rect">
            <a:avLst/>
          </a:prstGeom>
          <a:solidFill>
            <a:schemeClr val="tx1"/>
          </a:solidFill>
          <a:ln w="3175">
            <a:solidFill>
              <a:schemeClr val="tx1"/>
            </a:solidFill>
            <a:miter lim="800000"/>
            <a:headEnd/>
            <a:tailEnd/>
          </a:ln>
        </p:spPr>
        <p:txBody>
          <a:bodyPr wrap="square">
            <a:spAutoFit/>
          </a:bodyPr>
          <a:lstStyle/>
          <a:p>
            <a:pPr>
              <a:spcBef>
                <a:spcPct val="50000"/>
              </a:spcBef>
              <a:buFont typeface="Wingdings" pitchFamily="2" charset="2"/>
              <a:buChar char="ü"/>
            </a:pPr>
            <a:r>
              <a:rPr lang="es-MX" altLang="es-ES" sz="2400" b="1" dirty="0">
                <a:solidFill>
                  <a:schemeClr val="bg1"/>
                </a:solidFill>
                <a:latin typeface="Times New Roman" pitchFamily="18" charset="0"/>
              </a:rPr>
              <a:t> Título preliminar.</a:t>
            </a:r>
          </a:p>
          <a:p>
            <a:pPr>
              <a:spcBef>
                <a:spcPct val="50000"/>
              </a:spcBef>
              <a:buFont typeface="Wingdings" pitchFamily="2" charset="2"/>
              <a:buChar char="ü"/>
            </a:pPr>
            <a:r>
              <a:rPr lang="es-MX" altLang="es-ES" sz="2400" b="1" dirty="0">
                <a:solidFill>
                  <a:schemeClr val="bg1"/>
                </a:solidFill>
                <a:latin typeface="Times New Roman" pitchFamily="18" charset="0"/>
              </a:rPr>
              <a:t> Parte general.</a:t>
            </a:r>
          </a:p>
          <a:p>
            <a:pPr>
              <a:spcBef>
                <a:spcPct val="50000"/>
              </a:spcBef>
              <a:buFont typeface="Wingdings" pitchFamily="2" charset="2"/>
              <a:buChar char="ü"/>
            </a:pPr>
            <a:r>
              <a:rPr lang="es-MX" altLang="es-ES" sz="2400" b="1" dirty="0">
                <a:solidFill>
                  <a:schemeClr val="bg1"/>
                </a:solidFill>
                <a:latin typeface="Times New Roman" pitchFamily="18" charset="0"/>
              </a:rPr>
              <a:t> Relaciones de familia.</a:t>
            </a:r>
          </a:p>
          <a:p>
            <a:pPr>
              <a:spcBef>
                <a:spcPct val="50000"/>
              </a:spcBef>
              <a:buFont typeface="Wingdings" pitchFamily="2" charset="2"/>
              <a:buChar char="ü"/>
            </a:pPr>
            <a:r>
              <a:rPr lang="es-MX" altLang="es-ES" sz="2400" b="1" dirty="0">
                <a:solidFill>
                  <a:schemeClr val="bg1"/>
                </a:solidFill>
                <a:latin typeface="Times New Roman" pitchFamily="18" charset="0"/>
              </a:rPr>
              <a:t> Derechos personales.</a:t>
            </a:r>
          </a:p>
          <a:p>
            <a:pPr>
              <a:spcBef>
                <a:spcPct val="50000"/>
              </a:spcBef>
              <a:buFont typeface="Wingdings" pitchFamily="2" charset="2"/>
              <a:buChar char="ü"/>
            </a:pPr>
            <a:r>
              <a:rPr lang="es-MX" altLang="es-ES" sz="2400" b="1" dirty="0">
                <a:solidFill>
                  <a:schemeClr val="bg1"/>
                </a:solidFill>
                <a:latin typeface="Times New Roman" pitchFamily="18" charset="0"/>
              </a:rPr>
              <a:t> Derechos reales.</a:t>
            </a:r>
          </a:p>
          <a:p>
            <a:pPr>
              <a:spcBef>
                <a:spcPct val="50000"/>
              </a:spcBef>
              <a:buFont typeface="Wingdings" pitchFamily="2" charset="2"/>
              <a:buChar char="ü"/>
            </a:pPr>
            <a:r>
              <a:rPr lang="es-MX" altLang="es-ES" sz="2400" b="1" dirty="0">
                <a:solidFill>
                  <a:schemeClr val="bg1"/>
                </a:solidFill>
                <a:latin typeface="Times New Roman" pitchFamily="18" charset="0"/>
              </a:rPr>
              <a:t> Transmisión de derechos por causa de muerte.</a:t>
            </a:r>
          </a:p>
          <a:p>
            <a:pPr>
              <a:spcBef>
                <a:spcPct val="50000"/>
              </a:spcBef>
              <a:buFont typeface="Wingdings" pitchFamily="2" charset="2"/>
              <a:buChar char="ü"/>
            </a:pPr>
            <a:r>
              <a:rPr lang="es-MX" altLang="es-ES" sz="2400" b="1" dirty="0">
                <a:solidFill>
                  <a:schemeClr val="bg1"/>
                </a:solidFill>
                <a:latin typeface="Times New Roman" pitchFamily="18" charset="0"/>
              </a:rPr>
              <a:t> Disposiciones comunes a los derechos personales y </a:t>
            </a:r>
          </a:p>
          <a:p>
            <a:pPr>
              <a:spcBef>
                <a:spcPct val="50000"/>
              </a:spcBef>
              <a:buFont typeface="Wingdings" pitchFamily="2" charset="2"/>
              <a:buChar char="ü"/>
            </a:pPr>
            <a:r>
              <a:rPr lang="es-MX" altLang="es-ES" sz="2400" b="1" dirty="0">
                <a:solidFill>
                  <a:schemeClr val="bg1"/>
                </a:solidFill>
                <a:latin typeface="Times New Roman" pitchFamily="18" charset="0"/>
              </a:rPr>
              <a:t>  reales.</a:t>
            </a:r>
          </a:p>
        </p:txBody>
      </p:sp>
    </p:spTree>
  </p:cSld>
  <p:clrMapOvr>
    <a:masterClrMapping/>
  </p:clrMapOvr>
  <p:transition>
    <p:fade thruBlk="1"/>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9051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RESPONSABILIDAD PENAL</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3400" y="973753"/>
            <a:ext cx="8153400" cy="4893647"/>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Por la responsabilidad penal el sujeto se obliga frente a la sociedad. No se cubren por ejemplo las multas porque la razón de la sanción tiene un carácter recriminatorio por ese accionar.</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El artículo 112 de la Ley de seguros aclara:</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 la indemnización debida por el asegurador no incluye las penas aplicadas por autoridad judicial o administrativa…”</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FFFFFF"/>
              </a:solidFill>
              <a:latin typeface="Times New Roman" panose="02020603050405020304" pitchFamily="18" charset="0"/>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FFFFFF"/>
                </a:solidFill>
                <a:latin typeface="Times New Roman" panose="02020603050405020304" pitchFamily="18" charset="0"/>
                <a:cs typeface="+mn-cs"/>
              </a:rPr>
              <a:t>La pena puede ser aflictiva (privación de la libertad, aplicación de multas pecuniarias o trabajos en beneficio de la comunidad)</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336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CONTRATOS</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691202"/>
            <a:ext cx="8229600" cy="523220"/>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FFFFFF"/>
                </a:solidFill>
                <a:latin typeface="Times New Roman" panose="02020603050405020304" pitchFamily="18" charset="0"/>
                <a:cs typeface="+mn-cs"/>
              </a:rPr>
              <a:t>DEFINICIÓN</a:t>
            </a:r>
            <a:endParaRPr lang="es-ES" sz="2800" b="1" kern="0" dirty="0">
              <a:solidFill>
                <a:srgbClr val="FFFFFF"/>
              </a:solidFill>
              <a:latin typeface="Times New Roman" panose="02020603050405020304" pitchFamily="18" charset="0"/>
              <a:cs typeface="+mn-cs"/>
            </a:endParaRPr>
          </a:p>
        </p:txBody>
      </p:sp>
      <p:sp>
        <p:nvSpPr>
          <p:cNvPr id="4" name="Rectangle 1"/>
          <p:cNvSpPr>
            <a:spLocks noChangeArrowheads="1"/>
          </p:cNvSpPr>
          <p:nvPr/>
        </p:nvSpPr>
        <p:spPr bwMode="auto">
          <a:xfrm>
            <a:off x="457200" y="1484313"/>
            <a:ext cx="8229600" cy="708025"/>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rgbClr val="FFFFFF"/>
                </a:solidFill>
                <a:latin typeface="Times New Roman" pitchFamily="18" charset="0"/>
              </a:rPr>
              <a:t>Hay contrato cuando dos o más personas se ponen de acuerdo sobre una declaración de voluntad común, destinada a reglar sus derechos.</a:t>
            </a:r>
            <a:endParaRPr lang="es-ES" altLang="es-ES" sz="2000" dirty="0">
              <a:solidFill>
                <a:srgbClr val="FFFFFF"/>
              </a:solidFill>
              <a:latin typeface="Calibri" pitchFamily="34" charset="0"/>
            </a:endParaRPr>
          </a:p>
        </p:txBody>
      </p:sp>
      <p:sp>
        <p:nvSpPr>
          <p:cNvPr id="5" name="Rectangle 1"/>
          <p:cNvSpPr>
            <a:spLocks noChangeArrowheads="1"/>
          </p:cNvSpPr>
          <p:nvPr/>
        </p:nvSpPr>
        <p:spPr bwMode="auto">
          <a:xfrm>
            <a:off x="457200" y="2420938"/>
            <a:ext cx="8229600" cy="3752850"/>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i="1" dirty="0">
                <a:solidFill>
                  <a:srgbClr val="FFFFFF"/>
                </a:solidFill>
                <a:latin typeface="Times New Roman" pitchFamily="18" charset="0"/>
              </a:rPr>
              <a:t>Es el acto jurídico mediante el cual dos o más partes manifiestan su consentimiento para crear, regular, modificar, transferir o extinguir relaciones jurídicas patrimoniales.</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i="1" dirty="0">
              <a:solidFill>
                <a:srgbClr val="FFFFFF"/>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i="1" dirty="0">
                <a:solidFill>
                  <a:srgbClr val="FFFFFF"/>
                </a:solidFill>
                <a:latin typeface="Times New Roman" pitchFamily="18" charset="0"/>
              </a:rPr>
              <a:t>Las partes son libres para celebrar un contrato y determinar su contenido, dentro de los límites impuestos por la ley, el orden público, la moral y las buenas costumbres. Solo puede ser modificado o extinguido por acuerdo de partes. Los jueces no tienen facultades para modificar las estipulaciones de los contratos, excepto a pedido de una de las partes cuando lo autoriza la ley, o de oficio cuando afecta, de modo manifiesto, el orden público.</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i="1" dirty="0">
              <a:solidFill>
                <a:srgbClr val="FFFFFF"/>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rgbClr val="FFFFFF"/>
                </a:solidFill>
                <a:latin typeface="Times New Roman" pitchFamily="18" charset="0"/>
              </a:rPr>
              <a:t>(artículo 957 CCC)</a:t>
            </a: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2136775"/>
            <a:ext cx="8229600" cy="2359025"/>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Se acentúa la importancia de la condición  de “”buena fe” que debe imperar en todo contrato, ya sea en la celebración,  interpretación y ejecución, teniendo en cuenta además, las consecuencias que puedan considerarse comprendidas en ellos, con los alcances en que, razonablemente, se habría obligado un contratante cuidadoso y previsor. </a:t>
            </a: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743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CLASES DE CONTRATOS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859859"/>
            <a:ext cx="8229600" cy="5139869"/>
          </a:xfrm>
          <a:prstGeom prst="rect">
            <a:avLst/>
          </a:prstGeom>
          <a:solidFill>
            <a:schemeClr val="tx1"/>
          </a:solidFill>
          <a:ln w="3175">
            <a:solidFill>
              <a:schemeClr val="tx1"/>
            </a:solidFill>
            <a:miter lim="800000"/>
            <a:headEnd/>
            <a:tailEnd/>
          </a:ln>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Unilaterales: </a:t>
            </a:r>
            <a:r>
              <a:rPr lang="es-ES" altLang="es-ES" sz="2000" b="1">
                <a:solidFill>
                  <a:schemeClr val="bg1"/>
                </a:solidFill>
                <a:latin typeface="Times New Roman" pitchFamily="18" charset="0"/>
              </a:rPr>
              <a:t>donde una sola de las partes se obliga hacia la otra sin que la otra quede obligada. Por ejemplo la donación.</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a:solidFill>
                  <a:schemeClr val="bg1"/>
                </a:solidFill>
                <a:latin typeface="Times New Roman" pitchFamily="18" charset="0"/>
              </a:rPr>
              <a:t>Bilaterales: donde existen obligaciones recíprocas de las partes. Por ejemplo el contrato de seguro, el de compraventa, el de locación, etc. </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A título oneroso: </a:t>
            </a:r>
            <a:r>
              <a:rPr lang="es-ES" altLang="es-ES" sz="2000" b="1">
                <a:solidFill>
                  <a:schemeClr val="bg1"/>
                </a:solidFill>
                <a:latin typeface="Times New Roman" pitchFamily="18" charset="0"/>
              </a:rPr>
              <a:t>cuando existe una prestación económica en las partes involucradas. (la ventaja que procuran a una u otra de las partes no le es concedida sino por una prestación que ella le ha hecho, o que se obliga a hacerle).</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A título gratuito: </a:t>
            </a:r>
            <a:r>
              <a:rPr lang="es-ES" altLang="es-ES" sz="2000" b="1">
                <a:solidFill>
                  <a:schemeClr val="bg1"/>
                </a:solidFill>
                <a:latin typeface="Times New Roman" pitchFamily="18" charset="0"/>
              </a:rPr>
              <a:t>donde una sola de las partes se obliga económicamente. Por ejemplo el caso de la donación. </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Conmutativos: </a:t>
            </a:r>
            <a:r>
              <a:rPr lang="es-ES" altLang="es-ES" sz="2000" b="1">
                <a:solidFill>
                  <a:schemeClr val="bg1"/>
                </a:solidFill>
                <a:latin typeface="Times New Roman" pitchFamily="18" charset="0"/>
              </a:rPr>
              <a:t>en los que aparece la  relación existente entre las partes sobre situaciones concretas. Por ejemplo en el contrato de locación. </a:t>
            </a: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612775"/>
            <a:ext cx="8229600" cy="5570538"/>
          </a:xfrm>
          <a:prstGeom prst="rect">
            <a:avLst/>
          </a:prstGeom>
          <a:solidFill>
            <a:schemeClr val="tx1"/>
          </a:solidFill>
          <a:ln w="3175">
            <a:solidFill>
              <a:schemeClr val="tx1"/>
            </a:solidFill>
            <a:miter lim="800000"/>
            <a:headEnd/>
            <a:tailEnd/>
          </a:ln>
        </p:spPr>
        <p:txBody>
          <a:bodyPr wrap="square" anchor="ctr">
            <a:spAutoFit/>
          </a:bodyPr>
          <a:lstStyle/>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Aleatorios: </a:t>
            </a:r>
            <a:r>
              <a:rPr lang="es-ES" altLang="es-ES" sz="2000" b="1" dirty="0">
                <a:solidFill>
                  <a:schemeClr val="bg1"/>
                </a:solidFill>
                <a:latin typeface="Times New Roman" pitchFamily="18" charset="0"/>
              </a:rPr>
              <a:t>porque la existencia o inexistencia de la prestación dependerá de la ocurrencia o no de un acontecimiento incierto. </a:t>
            </a: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Formales: </a:t>
            </a:r>
            <a:r>
              <a:rPr lang="es-ES" altLang="es-ES" sz="2000" b="1" dirty="0">
                <a:solidFill>
                  <a:schemeClr val="bg1"/>
                </a:solidFill>
                <a:latin typeface="Times New Roman" pitchFamily="18" charset="0"/>
              </a:rPr>
              <a:t>porque la ley exige como medio de prueba la escritura del acto. </a:t>
            </a: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No formales: </a:t>
            </a:r>
            <a:r>
              <a:rPr lang="es-ES" altLang="es-ES" sz="2000" b="1" dirty="0">
                <a:solidFill>
                  <a:schemeClr val="bg1"/>
                </a:solidFill>
                <a:latin typeface="Times New Roman" pitchFamily="18" charset="0"/>
              </a:rPr>
              <a:t>porque las partes pueden recurrir a cualquier medio de prueba para probar su existencia.</a:t>
            </a: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Consensuales: </a:t>
            </a:r>
            <a:r>
              <a:rPr lang="es-ES" altLang="es-ES" sz="2000" b="1" dirty="0">
                <a:solidFill>
                  <a:schemeClr val="bg1"/>
                </a:solidFill>
                <a:latin typeface="Times New Roman" pitchFamily="18" charset="0"/>
              </a:rPr>
              <a:t>Porque se perfecciona con el consentimiento de las partes. Hay recíproca expresión de la voluntad.</a:t>
            </a: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dirty="0">
              <a:solidFill>
                <a:schemeClr val="bg1"/>
              </a:solidFill>
              <a:latin typeface="Times New Roman" pitchFamily="18" charset="0"/>
            </a:endParaRP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Nominados</a:t>
            </a:r>
            <a:r>
              <a:rPr lang="es-ES" altLang="es-ES" sz="2400" dirty="0">
                <a:solidFill>
                  <a:schemeClr val="bg1"/>
                </a:solidFill>
                <a:latin typeface="Times New Roman" pitchFamily="18" charset="0"/>
              </a:rPr>
              <a:t>: </a:t>
            </a:r>
            <a:r>
              <a:rPr lang="es-ES" altLang="es-ES" sz="2000" b="1" dirty="0">
                <a:solidFill>
                  <a:schemeClr val="bg1"/>
                </a:solidFill>
                <a:latin typeface="Times New Roman" pitchFamily="18" charset="0"/>
              </a:rPr>
              <a:t>porque la ley le otorga un nombre específico. Por ejemplo: contrato de seguro, contrato de locación, etc. </a:t>
            </a: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dirty="0">
                <a:solidFill>
                  <a:schemeClr val="bg1"/>
                </a:solidFill>
                <a:latin typeface="Times New Roman" pitchFamily="18" charset="0"/>
              </a:rPr>
              <a:t>  </a:t>
            </a:r>
          </a:p>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Innominados: </a:t>
            </a:r>
            <a:r>
              <a:rPr lang="es-ES" altLang="es-ES" sz="2000" b="1" dirty="0">
                <a:solidFill>
                  <a:schemeClr val="bg1"/>
                </a:solidFill>
                <a:latin typeface="Times New Roman" pitchFamily="18" charset="0"/>
              </a:rPr>
              <a:t>porque la ley no le asigna un nombre determinado. </a:t>
            </a:r>
            <a:endParaRPr lang="es-ES" altLang="es-ES"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1" y="1928802"/>
            <a:ext cx="8115300" cy="2370138"/>
          </a:xfrm>
          <a:prstGeom prst="rect">
            <a:avLst/>
          </a:prstGeom>
          <a:solidFill>
            <a:schemeClr val="tx1"/>
          </a:solidFill>
          <a:ln w="3175">
            <a:solidFill>
              <a:schemeClr val="tx1"/>
            </a:solidFill>
            <a:miter lim="800000"/>
            <a:headEnd/>
            <a:tailEnd/>
          </a:ln>
        </p:spPr>
        <p:txBody>
          <a:bodyPr wrap="square" anchor="ctr">
            <a:spAutoFit/>
          </a:bodyPr>
          <a:lstStyle/>
          <a:p>
            <a:pPr algn="just"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dirty="0">
                <a:solidFill>
                  <a:schemeClr val="bg1"/>
                </a:solidFill>
                <a:latin typeface="Times New Roman" pitchFamily="18" charset="0"/>
              </a:rPr>
              <a:t> </a:t>
            </a:r>
            <a:r>
              <a:rPr lang="es-ES" altLang="es-ES" sz="2400" b="1" dirty="0">
                <a:solidFill>
                  <a:schemeClr val="bg1"/>
                </a:solidFill>
                <a:latin typeface="Times New Roman" pitchFamily="18" charset="0"/>
              </a:rPr>
              <a:t>De adhesión: </a:t>
            </a:r>
            <a:r>
              <a:rPr lang="es-ES" altLang="es-ES" sz="2000" b="1" dirty="0">
                <a:solidFill>
                  <a:schemeClr val="bg1"/>
                </a:solidFill>
                <a:latin typeface="Times New Roman" pitchFamily="18" charset="0"/>
              </a:rPr>
              <a:t>donde una de las partes impone las cláusulas sin que la otra pueda modificarlas antes de prestar su consentimiento. Ejemplo: el contrato de cuenta corriente bancaria, el de seguro, etc. </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De trato sucesivo o de ejecución continuada: </a:t>
            </a:r>
            <a:r>
              <a:rPr lang="es-ES" altLang="es-ES" sz="2000" b="1" dirty="0">
                <a:solidFill>
                  <a:schemeClr val="bg1"/>
                </a:solidFill>
                <a:latin typeface="Times New Roman" pitchFamily="18" charset="0"/>
              </a:rPr>
              <a:t>cuando las prestaciones son de cumplimiento continuo durante el plazo de vigencia del contrato</a:t>
            </a:r>
            <a:r>
              <a:rPr lang="es-ES" altLang="es-ES" sz="2000" b="1" dirty="0" smtClean="0">
                <a:solidFill>
                  <a:schemeClr val="bg1"/>
                </a:solidFill>
                <a:latin typeface="Times New Roman" pitchFamily="18" charset="0"/>
              </a:rPr>
              <a:t>. Por ejemplo el contrato de seguro, un plazo fijo, etc.</a:t>
            </a:r>
            <a:endParaRPr lang="es-ES" altLang="es-ES" sz="2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76325"/>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ELEMENTOS DE LOS CONTRATOS</a:t>
            </a:r>
          </a:p>
        </p:txBody>
      </p:sp>
      <p:sp>
        <p:nvSpPr>
          <p:cNvPr id="4" name="3 CuadroTexto"/>
          <p:cNvSpPr txBox="1"/>
          <p:nvPr/>
        </p:nvSpPr>
        <p:spPr>
          <a:xfrm>
            <a:off x="457200" y="2732088"/>
            <a:ext cx="8229600" cy="2678112"/>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Son elementos de los contratos: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el objeto.</a:t>
            </a: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la causa.</a:t>
            </a: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la forma.</a:t>
            </a:r>
          </a:p>
          <a:p>
            <a:pPr fontAlgn="auto">
              <a:spcBef>
                <a:spcPts val="0"/>
              </a:spcBef>
              <a:spcAft>
                <a:spcPts val="0"/>
              </a:spcAft>
              <a:buFont typeface="Arial" pitchFamily="34" charset="0"/>
              <a:buChar char="•"/>
              <a:defRPr/>
            </a:pPr>
            <a:r>
              <a:rPr lang="es-AR" sz="2800" b="1" dirty="0">
                <a:solidFill>
                  <a:schemeClr val="bg1"/>
                </a:solidFill>
                <a:latin typeface="Times New Roman" pitchFamily="18" charset="0"/>
                <a:cs typeface="Times New Roman" pitchFamily="18" charset="0"/>
              </a:rPr>
              <a:t>  la prueba.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819400"/>
            <a:ext cx="83058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a:t>
            </a: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PÚBLICO</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00034" y="619125"/>
            <a:ext cx="8186766"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OBJETO</a:t>
            </a:r>
          </a:p>
        </p:txBody>
      </p:sp>
      <p:sp>
        <p:nvSpPr>
          <p:cNvPr id="4" name="2 CuadroTexto"/>
          <p:cNvSpPr txBox="1">
            <a:spLocks noChangeArrowheads="1"/>
          </p:cNvSpPr>
          <p:nvPr/>
        </p:nvSpPr>
        <p:spPr bwMode="auto">
          <a:xfrm>
            <a:off x="500062" y="1647885"/>
            <a:ext cx="8186737" cy="4524315"/>
          </a:xfrm>
          <a:prstGeom prst="rect">
            <a:avLst/>
          </a:prstGeom>
          <a:solidFill>
            <a:schemeClr val="tx1"/>
          </a:solidFill>
          <a:ln w="3175">
            <a:solidFill>
              <a:schemeClr val="tx1"/>
            </a:solidFill>
            <a:miter lim="800000"/>
            <a:headEnd/>
            <a:tailEnd/>
          </a:ln>
        </p:spPr>
        <p:txBody>
          <a:bodyPr wrap="square" anchorCtr="1">
            <a:spAutoFit/>
          </a:bodyPr>
          <a:lstStyle/>
          <a:p>
            <a:pPr algn="ctr"/>
            <a:r>
              <a:rPr lang="es-ES" altLang="es-ES" sz="2400" b="1" dirty="0">
                <a:solidFill>
                  <a:schemeClr val="bg1"/>
                </a:solidFill>
                <a:latin typeface="Times New Roman" pitchFamily="18" charset="0"/>
              </a:rPr>
              <a:t>El objeto hace referencia a las prestaciones a cargo de las partes, por ejemplo obligaciones de dar, hacer o no hacer. Ese objeto debe ser susceptible de valoración económica y lícito.</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No pueden ser objeto de los contratos los hechos que sean imposibles o están prohibidos por la leyes, sean contrarios a la moral, al orden público, a la dignidad de la persona humana o lesivos de los derechos ajenos ni los bienes que, por  un motivo especial, se prohíbe que lo sean.</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Se prohíbe también contratos sobre derechos sobre el cuerpo humano.  </a:t>
            </a: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4572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rgbClr val="FFFFFF"/>
                </a:solidFill>
                <a:latin typeface="Times New Roman" pitchFamily="18" charset="0"/>
                <a:cs typeface="Times New Roman" pitchFamily="18" charset="0"/>
              </a:rPr>
              <a:t>CAUSA</a:t>
            </a:r>
          </a:p>
        </p:txBody>
      </p:sp>
      <p:sp>
        <p:nvSpPr>
          <p:cNvPr id="4" name="2 CuadroTexto"/>
          <p:cNvSpPr txBox="1">
            <a:spLocks noChangeArrowheads="1"/>
          </p:cNvSpPr>
          <p:nvPr/>
        </p:nvSpPr>
        <p:spPr bwMode="auto">
          <a:xfrm>
            <a:off x="457200" y="1143000"/>
            <a:ext cx="8229600" cy="3089275"/>
          </a:xfrm>
          <a:prstGeom prst="rect">
            <a:avLst/>
          </a:prstGeom>
          <a:solidFill>
            <a:schemeClr val="tx1"/>
          </a:solidFill>
          <a:ln w="3175">
            <a:solidFill>
              <a:schemeClr val="tx1"/>
            </a:solidFill>
            <a:miter lim="800000"/>
            <a:headEnd/>
            <a:tailEnd/>
          </a:ln>
        </p:spPr>
        <p:txBody>
          <a:bodyPr wrap="square" anchorCtr="1">
            <a:spAutoFit/>
          </a:bodyPr>
          <a:lstStyle/>
          <a:p>
            <a:pPr algn="ctr"/>
            <a:r>
              <a:rPr lang="es-ES" sz="2400" b="1" dirty="0">
                <a:solidFill>
                  <a:srgbClr val="FFFFFF"/>
                </a:solidFill>
                <a:latin typeface="Times New Roman" pitchFamily="18" charset="0"/>
              </a:rPr>
              <a:t>Constituye la finalidad directa e inmediata que se persigue con la celebración del contrato.</a:t>
            </a:r>
          </a:p>
          <a:p>
            <a:pPr algn="ctr"/>
            <a:endParaRPr lang="es-ES" sz="2400" b="1" dirty="0">
              <a:solidFill>
                <a:srgbClr val="FFFFFF"/>
              </a:solidFill>
              <a:latin typeface="Times New Roman" pitchFamily="18" charset="0"/>
            </a:endParaRPr>
          </a:p>
          <a:p>
            <a:pPr algn="ctr"/>
            <a:r>
              <a:rPr lang="es-ES" sz="2400" b="1" dirty="0">
                <a:solidFill>
                  <a:srgbClr val="FFFFFF"/>
                </a:solidFill>
                <a:latin typeface="Times New Roman" pitchFamily="18" charset="0"/>
              </a:rPr>
              <a:t>Debe existir en la formación, durante su celebración y subsistir durante la ejecución.</a:t>
            </a:r>
          </a:p>
          <a:p>
            <a:pPr algn="ctr"/>
            <a:endParaRPr lang="es-ES" sz="2400" b="1" dirty="0">
              <a:solidFill>
                <a:srgbClr val="FFFFFF"/>
              </a:solidFill>
              <a:latin typeface="Times New Roman" pitchFamily="18" charset="0"/>
            </a:endParaRPr>
          </a:p>
          <a:p>
            <a:pPr algn="ctr"/>
            <a:r>
              <a:rPr lang="es-ES" sz="2400" b="1" dirty="0">
                <a:solidFill>
                  <a:srgbClr val="FFFFFF"/>
                </a:solidFill>
                <a:latin typeface="Times New Roman" pitchFamily="18" charset="0"/>
              </a:rPr>
              <a:t>La falta de causa puede dar lugar a la nulidad, adecuación o extinción del contrato.</a:t>
            </a:r>
          </a:p>
        </p:txBody>
      </p:sp>
      <p:sp>
        <p:nvSpPr>
          <p:cNvPr id="6" name="2 CuadroTexto"/>
          <p:cNvSpPr txBox="1">
            <a:spLocks noChangeArrowheads="1"/>
          </p:cNvSpPr>
          <p:nvPr/>
        </p:nvSpPr>
        <p:spPr bwMode="auto">
          <a:xfrm>
            <a:off x="457200" y="4572000"/>
            <a:ext cx="8229600" cy="1569660"/>
          </a:xfrm>
          <a:prstGeom prst="rect">
            <a:avLst/>
          </a:prstGeom>
          <a:solidFill>
            <a:schemeClr val="tx1"/>
          </a:solidFill>
          <a:ln w="3175">
            <a:solidFill>
              <a:schemeClr val="tx1"/>
            </a:solidFill>
            <a:miter lim="800000"/>
            <a:headEnd/>
            <a:tailEnd/>
          </a:ln>
        </p:spPr>
        <p:txBody>
          <a:bodyPr wrap="square" anchorCtr="1">
            <a:spAutoFit/>
          </a:bodyPr>
          <a:lstStyle/>
          <a:p>
            <a:pPr algn="ctr"/>
            <a:r>
              <a:rPr lang="es-ES" sz="2400" b="1" dirty="0" smtClean="0">
                <a:solidFill>
                  <a:srgbClr val="FFFFFF"/>
                </a:solidFill>
                <a:latin typeface="Times New Roman" pitchFamily="18" charset="0"/>
              </a:rPr>
              <a:t>La causa es el motivo que induce al acto y también debe ser lícita.</a:t>
            </a:r>
          </a:p>
          <a:p>
            <a:pPr algn="ctr"/>
            <a:r>
              <a:rPr lang="es-ES" sz="2400" b="1" dirty="0" smtClean="0">
                <a:solidFill>
                  <a:srgbClr val="FFFFFF"/>
                </a:solidFill>
                <a:latin typeface="Times New Roman" pitchFamily="18" charset="0"/>
              </a:rPr>
              <a:t>Es ilícita la que está prohibida por la ley o contraria a las buenas costumbres o al orden público.</a:t>
            </a:r>
            <a:endParaRPr lang="es-ES" sz="2400" b="1"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4775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FORMA</a:t>
            </a:r>
          </a:p>
        </p:txBody>
      </p:sp>
      <p:sp>
        <p:nvSpPr>
          <p:cNvPr id="4" name="2 CuadroTexto"/>
          <p:cNvSpPr txBox="1">
            <a:spLocks noChangeArrowheads="1"/>
          </p:cNvSpPr>
          <p:nvPr/>
        </p:nvSpPr>
        <p:spPr bwMode="auto">
          <a:xfrm>
            <a:off x="457200" y="3076575"/>
            <a:ext cx="8229600" cy="1876425"/>
          </a:xfrm>
          <a:prstGeom prst="rect">
            <a:avLst/>
          </a:prstGeom>
          <a:solidFill>
            <a:schemeClr val="tx1"/>
          </a:solidFill>
          <a:ln w="3175">
            <a:solidFill>
              <a:schemeClr val="tx1"/>
            </a:solidFill>
            <a:miter lim="800000"/>
            <a:headEnd/>
            <a:tailEnd/>
          </a:ln>
        </p:spPr>
        <p:txBody>
          <a:bodyPr wrap="square" anchorCtr="1">
            <a:spAutoFit/>
          </a:bodyPr>
          <a:lstStyle/>
          <a:p>
            <a:pPr algn="ctr"/>
            <a:r>
              <a:rPr lang="es-ES" sz="2800" b="1" dirty="0">
                <a:solidFill>
                  <a:srgbClr val="FFFFFF"/>
                </a:solidFill>
                <a:latin typeface="Times New Roman" pitchFamily="18" charset="0"/>
              </a:rPr>
              <a:t>Conjunto de formalidades o solemnidades establecidas por la ley. Solo son formales los contratos a los cuales la ley les impone una forma determinada.</a:t>
            </a: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PRUEBA</a:t>
            </a:r>
          </a:p>
        </p:txBody>
      </p:sp>
      <p:sp>
        <p:nvSpPr>
          <p:cNvPr id="4" name="Rectangle 1"/>
          <p:cNvSpPr>
            <a:spLocks noChangeArrowheads="1"/>
          </p:cNvSpPr>
          <p:nvPr/>
        </p:nvSpPr>
        <p:spPr bwMode="auto">
          <a:xfrm>
            <a:off x="457200" y="2806700"/>
            <a:ext cx="8229600" cy="1993900"/>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Los contratos se pueden probar  por instrumentos públicos; </a:t>
            </a:r>
            <a:r>
              <a:rPr lang="pt-BR" altLang="es-ES" sz="2400" b="1" dirty="0">
                <a:solidFill>
                  <a:schemeClr val="bg1"/>
                </a:solidFill>
                <a:latin typeface="Times New Roman" pitchFamily="18" charset="0"/>
              </a:rPr>
              <a:t>por instrumentos particulares, firmados o no firmados; </a:t>
            </a:r>
            <a:r>
              <a:rPr lang="es-ES" altLang="es-ES" sz="2400" b="1" dirty="0">
                <a:solidFill>
                  <a:schemeClr val="bg1"/>
                </a:solidFill>
                <a:latin typeface="Times New Roman" pitchFamily="18" charset="0"/>
              </a:rPr>
              <a:t>por confesión de partes (judicial o extrajudicial) (absolución de posiciones); por presunciones legales o judiciales y por testigos.</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91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INSTRUMENTOS PÚBLICOS</a:t>
            </a:r>
          </a:p>
        </p:txBody>
      </p:sp>
      <p:sp>
        <p:nvSpPr>
          <p:cNvPr id="4" name="2 Rectángulo"/>
          <p:cNvSpPr>
            <a:spLocks noChangeArrowheads="1"/>
          </p:cNvSpPr>
          <p:nvPr/>
        </p:nvSpPr>
        <p:spPr bwMode="auto">
          <a:xfrm>
            <a:off x="457200" y="2580144"/>
            <a:ext cx="8229600" cy="2677656"/>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Son aquellos que reuniendo los requisitos de forma impuestos legalmente, cuentan con la intervención de un oficial público capaz, en razón de haber sido nombrado para el desempeño de su cargo por autoridad pública competente.</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El instrumento público hace plena fe hasta se pruebe su falsedad por medio de querella.</a:t>
            </a:r>
            <a:endParaRPr lang="es-AR"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Rectángulo"/>
          <p:cNvSpPr>
            <a:spLocks noChangeArrowheads="1"/>
          </p:cNvSpPr>
          <p:nvPr/>
        </p:nvSpPr>
        <p:spPr bwMode="auto">
          <a:xfrm>
            <a:off x="533400" y="904875"/>
            <a:ext cx="8153400" cy="5038725"/>
          </a:xfrm>
          <a:prstGeom prst="rect">
            <a:avLst/>
          </a:prstGeom>
          <a:solidFill>
            <a:schemeClr val="tx1"/>
          </a:solidFill>
          <a:ln w="3175">
            <a:solidFill>
              <a:schemeClr val="tx1"/>
            </a:solidFill>
            <a:miter lim="800000"/>
            <a:headEnd/>
            <a:tailEnd/>
          </a:ln>
        </p:spPr>
        <p:txBody>
          <a:bodyPr wrap="square">
            <a:spAutoFit/>
          </a:bodyPr>
          <a:lstStyle/>
          <a:p>
            <a:pPr>
              <a:tabLst>
                <a:tab pos="2868613" algn="l"/>
              </a:tabLst>
            </a:pPr>
            <a:r>
              <a:rPr lang="es-ES" altLang="es-ES" b="1" dirty="0">
                <a:solidFill>
                  <a:schemeClr val="bg1"/>
                </a:solidFill>
                <a:latin typeface="Times New Roman" pitchFamily="18" charset="0"/>
              </a:rPr>
              <a:t>Las escrituras públicas, realizadas en los libros de protocolo por los escribanos públicos o por funcionarios con facultades equivalentes. </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Cualquier otro instrumento emanado de los antes mencionados, en la forma que la ley establezca.</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Los asientos en los libros de los corredores, en la forma establecida por el Código Civil y Comercial.</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Las actas judiciales que realicen los escribanos (secretarios del tribunal) con firma de las partes.</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Las letras aceptadas por las autoridades gubernamentales, los billetes, y cualquier otro título crediticio que emane del tesoro público, y las cuentas extraídas de los libros fiscales, autorizadas por el encargado.</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Las letras de particulares pertenecientes al tesoro público dadas en pago de derechos aduaneros.</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Los bonos o títulos de empréstitos públicos, nacionales o provinciales.</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Las acciones de las Sociedades Anónimas y En Comandita por Acciones.</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Los billetes, libretas y cédulas que emitan los bancos autorizados.</a:t>
            </a:r>
            <a:br>
              <a:rPr lang="es-ES" altLang="es-ES" b="1" dirty="0">
                <a:solidFill>
                  <a:schemeClr val="bg1"/>
                </a:solidFill>
                <a:latin typeface="Times New Roman" pitchFamily="18" charset="0"/>
              </a:rPr>
            </a:br>
            <a:r>
              <a:rPr lang="es-ES" altLang="es-ES" b="1" dirty="0">
                <a:solidFill>
                  <a:schemeClr val="bg1"/>
                </a:solidFill>
                <a:latin typeface="Times New Roman" pitchFamily="18" charset="0"/>
              </a:rPr>
              <a:t>Los asientos en los que consten los matrimonios, en los libros parroquiales o en el Registro Civil, a partir de su creación.</a:t>
            </a:r>
            <a:endParaRPr lang="es-AR" altLang="es-ES"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4293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INSTRUMENTOS PRIVADOS</a:t>
            </a:r>
          </a:p>
        </p:txBody>
      </p:sp>
      <p:sp>
        <p:nvSpPr>
          <p:cNvPr id="4" name="2 Rectángulo"/>
          <p:cNvSpPr>
            <a:spLocks noChangeArrowheads="1"/>
          </p:cNvSpPr>
          <p:nvPr/>
        </p:nvSpPr>
        <p:spPr bwMode="auto">
          <a:xfrm>
            <a:off x="457200" y="1647825"/>
            <a:ext cx="8229600" cy="4524375"/>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Los instrumentos privados no requieren formalidades rigiendo el principio de libertad de formas pero con la exigencia de la firma de las partes y el doble ejemplar. Los instrumentos privados deben ser probados </a:t>
            </a:r>
            <a:r>
              <a:rPr lang="es-ES" sz="2400" b="1" dirty="0" smtClean="0">
                <a:solidFill>
                  <a:schemeClr val="bg1"/>
                </a:solidFill>
                <a:latin typeface="Times New Roman" pitchFamily="18" charset="0"/>
              </a:rPr>
              <a:t>a </a:t>
            </a:r>
            <a:r>
              <a:rPr lang="es-ES" sz="2400" b="1" dirty="0">
                <a:solidFill>
                  <a:schemeClr val="bg1"/>
                </a:solidFill>
                <a:latin typeface="Times New Roman" pitchFamily="18" charset="0"/>
              </a:rPr>
              <a:t>diferencia de los públicos que hacen plena fe por sí mismos.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Para que sea válido contra terceros debe tener fecha cierta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Los instrumentos privados no firmados como los </a:t>
            </a:r>
            <a:r>
              <a:rPr lang="es-ES" sz="2400" b="1" dirty="0" err="1">
                <a:solidFill>
                  <a:schemeClr val="bg1"/>
                </a:solidFill>
                <a:latin typeface="Times New Roman" pitchFamily="18" charset="0"/>
              </a:rPr>
              <a:t>tíckets</a:t>
            </a:r>
            <a:r>
              <a:rPr lang="es-ES" sz="2400" b="1" dirty="0">
                <a:solidFill>
                  <a:schemeClr val="bg1"/>
                </a:solidFill>
                <a:latin typeface="Times New Roman" pitchFamily="18" charset="0"/>
              </a:rPr>
              <a:t> o los registros informáticos se consideran medios de prueba importante y principio de prueba de la existencia de un contrato.</a:t>
            </a:r>
            <a:endParaRPr lang="es-AR"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695325"/>
            <a:ext cx="8229600"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anose="02020603050405020304" pitchFamily="18" charset="0"/>
                <a:cs typeface="+mn-cs"/>
              </a:rPr>
              <a:t>CONFESIÓN DE PARTES</a:t>
            </a:r>
          </a:p>
        </p:txBody>
      </p:sp>
      <p:sp>
        <p:nvSpPr>
          <p:cNvPr id="4" name="Rectangle 1"/>
          <p:cNvSpPr>
            <a:spLocks noChangeArrowheads="1"/>
          </p:cNvSpPr>
          <p:nvPr/>
        </p:nvSpPr>
        <p:spPr bwMode="auto">
          <a:xfrm>
            <a:off x="457200" y="1680150"/>
            <a:ext cx="8229600" cy="4339650"/>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dirty="0">
                <a:solidFill>
                  <a:schemeClr val="bg1"/>
                </a:solidFill>
                <a:latin typeface="Times New Roman" pitchFamily="18" charset="0"/>
              </a:rPr>
              <a:t>La confesión es la declaración de la parte reconociendo la verdad de un hecho personal que produce efectos desfavorables para ella y favorables para la otra parte. </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Es la declaración de una persona contra sí misma </a:t>
            </a:r>
            <a:r>
              <a:rPr lang="es-ES" altLang="es-ES" sz="2400" b="1" i="1" dirty="0">
                <a:solidFill>
                  <a:schemeClr val="bg1"/>
                </a:solidFill>
                <a:latin typeface="Times New Roman" pitchFamily="18" charset="0"/>
              </a:rPr>
              <a:t>(“a confesión de parte relevo de prueba</a:t>
            </a:r>
            <a:r>
              <a:rPr lang="es-ES" altLang="es-ES" sz="2400" b="1" i="1" dirty="0" smtClean="0">
                <a:solidFill>
                  <a:schemeClr val="bg1"/>
                </a:solidFill>
                <a:latin typeface="Times New Roman" pitchFamily="18" charset="0"/>
              </a:rPr>
              <a:t>”).</a:t>
            </a:r>
          </a:p>
          <a:p>
            <a:pPr algn="ctr"/>
            <a:endParaRPr lang="es-ES" altLang="es-ES" sz="2400" b="1" i="1" dirty="0" smtClean="0">
              <a:solidFill>
                <a:schemeClr val="bg1"/>
              </a:solidFill>
              <a:latin typeface="Times New Roman" pitchFamily="18" charset="0"/>
            </a:endParaRPr>
          </a:p>
          <a:p>
            <a:pPr algn="ctr"/>
            <a:r>
              <a:rPr lang="es-ES" altLang="es-ES" sz="2400" b="1" i="1" dirty="0">
                <a:solidFill>
                  <a:schemeClr val="bg1"/>
                </a:solidFill>
                <a:latin typeface="Times New Roman" pitchFamily="18" charset="0"/>
              </a:rPr>
              <a:t> </a:t>
            </a:r>
            <a:r>
              <a:rPr lang="es-ES" altLang="es-ES" sz="2400" b="1" dirty="0">
                <a:solidFill>
                  <a:schemeClr val="bg1"/>
                </a:solidFill>
                <a:latin typeface="Times New Roman" pitchFamily="18" charset="0"/>
              </a:rPr>
              <a:t>La confesión puede ser</a:t>
            </a:r>
            <a:r>
              <a:rPr lang="es-ES" altLang="es-ES" sz="2400" b="1" dirty="0" smtClean="0">
                <a:solidFill>
                  <a:schemeClr val="bg1"/>
                </a:solidFill>
                <a:latin typeface="Times New Roman" pitchFamily="18" charset="0"/>
              </a:rPr>
              <a:t>:</a:t>
            </a:r>
          </a:p>
          <a:p>
            <a:pPr eaLnBrk="0" hangingPunct="0">
              <a:buFontTx/>
              <a:buChar char="•"/>
            </a:pPr>
            <a:r>
              <a:rPr lang="es-ES" altLang="es-ES" sz="2400" b="1" dirty="0" smtClean="0">
                <a:solidFill>
                  <a:schemeClr val="bg1"/>
                </a:solidFill>
                <a:latin typeface="Times New Roman" pitchFamily="18" charset="0"/>
              </a:rPr>
              <a:t>  </a:t>
            </a:r>
            <a:r>
              <a:rPr lang="es-ES" altLang="es-ES" sz="2000" b="1" dirty="0">
                <a:solidFill>
                  <a:schemeClr val="bg1"/>
                </a:solidFill>
                <a:latin typeface="Times New Roman" pitchFamily="18" charset="0"/>
              </a:rPr>
              <a:t>Judicial: cuando se presenta dentro del proceso. Es la </a:t>
            </a:r>
            <a:r>
              <a:rPr lang="es-ES" altLang="es-ES" sz="2000" b="1" dirty="0" smtClean="0">
                <a:solidFill>
                  <a:schemeClr val="bg1"/>
                </a:solidFill>
                <a:latin typeface="Times New Roman" pitchFamily="18" charset="0"/>
              </a:rPr>
              <a:t>absolución </a:t>
            </a:r>
            <a:r>
              <a:rPr lang="es-ES" altLang="es-ES" sz="2000" b="1" dirty="0">
                <a:solidFill>
                  <a:schemeClr val="bg1"/>
                </a:solidFill>
                <a:latin typeface="Times New Roman" pitchFamily="18" charset="0"/>
              </a:rPr>
              <a:t>de </a:t>
            </a:r>
            <a:endParaRPr lang="es-ES" altLang="es-ES" sz="2000" b="1" dirty="0" smtClean="0">
              <a:solidFill>
                <a:schemeClr val="bg1"/>
              </a:solidFill>
              <a:latin typeface="Times New Roman" pitchFamily="18" charset="0"/>
            </a:endParaRPr>
          </a:p>
          <a:p>
            <a:pPr eaLnBrk="0" hangingPunct="0"/>
            <a:r>
              <a:rPr lang="es-ES" altLang="es-ES" sz="2000" b="1" dirty="0" smtClean="0">
                <a:solidFill>
                  <a:schemeClr val="bg1"/>
                </a:solidFill>
                <a:latin typeface="Times New Roman" pitchFamily="18" charset="0"/>
              </a:rPr>
              <a:t>   posiciones </a:t>
            </a:r>
            <a:r>
              <a:rPr lang="es-ES" altLang="es-ES" sz="2000" b="1" dirty="0">
                <a:solidFill>
                  <a:schemeClr val="bg1"/>
                </a:solidFill>
                <a:latin typeface="Times New Roman" pitchFamily="18" charset="0"/>
              </a:rPr>
              <a:t>del proceso civil.</a:t>
            </a:r>
          </a:p>
          <a:p>
            <a:pPr eaLnBrk="0" hangingPunct="0">
              <a:buFontTx/>
              <a:buChar char="•"/>
            </a:pPr>
            <a:r>
              <a:rPr lang="es-ES" altLang="es-ES" sz="2000" b="1" dirty="0">
                <a:solidFill>
                  <a:schemeClr val="bg1"/>
                </a:solidFill>
                <a:latin typeface="Times New Roman" pitchFamily="18" charset="0"/>
              </a:rPr>
              <a:t>  Extrajudicial: cuando se presta fuera de un proceso, no </a:t>
            </a:r>
            <a:r>
              <a:rPr lang="es-ES" altLang="es-ES" sz="2000" b="1" dirty="0" smtClean="0">
                <a:solidFill>
                  <a:schemeClr val="bg1"/>
                </a:solidFill>
                <a:latin typeface="Times New Roman" pitchFamily="18" charset="0"/>
              </a:rPr>
              <a:t> se </a:t>
            </a:r>
            <a:r>
              <a:rPr lang="es-ES" altLang="es-ES" sz="2000" b="1" dirty="0">
                <a:solidFill>
                  <a:schemeClr val="bg1"/>
                </a:solidFill>
                <a:latin typeface="Times New Roman" pitchFamily="18" charset="0"/>
              </a:rPr>
              <a:t>realiza ante </a:t>
            </a:r>
            <a:endParaRPr lang="es-ES" altLang="es-ES" sz="2000" b="1" dirty="0" smtClean="0">
              <a:solidFill>
                <a:schemeClr val="bg1"/>
              </a:solidFill>
              <a:latin typeface="Times New Roman" pitchFamily="18" charset="0"/>
            </a:endParaRPr>
          </a:p>
          <a:p>
            <a:pPr eaLnBrk="0" hangingPunct="0"/>
            <a:r>
              <a:rPr lang="es-ES" altLang="es-ES" sz="2000" b="1" dirty="0" smtClean="0">
                <a:solidFill>
                  <a:schemeClr val="bg1"/>
                </a:solidFill>
                <a:latin typeface="Times New Roman" pitchFamily="18" charset="0"/>
              </a:rPr>
              <a:t>   un </a:t>
            </a:r>
            <a:r>
              <a:rPr lang="es-ES" altLang="es-ES" sz="2000" b="1" dirty="0">
                <a:solidFill>
                  <a:schemeClr val="bg1"/>
                </a:solidFill>
                <a:latin typeface="Times New Roman" pitchFamily="18" charset="0"/>
              </a:rPr>
              <a:t>juez. </a:t>
            </a:r>
            <a:endParaRPr lang="es-ES" altLang="es-ES" sz="20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990600"/>
            <a:ext cx="8229600"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PRESUNCIONES</a:t>
            </a:r>
          </a:p>
        </p:txBody>
      </p:sp>
      <p:sp>
        <p:nvSpPr>
          <p:cNvPr id="4" name="2 CuadroTexto"/>
          <p:cNvSpPr txBox="1">
            <a:spLocks noChangeArrowheads="1"/>
          </p:cNvSpPr>
          <p:nvPr/>
        </p:nvSpPr>
        <p:spPr bwMode="auto">
          <a:xfrm>
            <a:off x="457200" y="2573338"/>
            <a:ext cx="8229600" cy="3170099"/>
          </a:xfrm>
          <a:prstGeom prst="rect">
            <a:avLst/>
          </a:prstGeom>
          <a:solidFill>
            <a:schemeClr val="tx1"/>
          </a:solidFill>
          <a:ln w="3175">
            <a:solidFill>
              <a:schemeClr val="tx1"/>
            </a:solidFill>
            <a:miter lim="800000"/>
            <a:headEnd/>
            <a:tailEnd/>
          </a:ln>
        </p:spPr>
        <p:txBody>
          <a:bodyPr wrap="square" anchorCtr="1">
            <a:spAutoFit/>
          </a:bodyPr>
          <a:lstStyle/>
          <a:p>
            <a:pPr algn="ctr"/>
            <a:r>
              <a:rPr lang="es-ES" sz="2400" b="1" dirty="0">
                <a:solidFill>
                  <a:srgbClr val="FFFFFF"/>
                </a:solidFill>
                <a:latin typeface="Times New Roman" pitchFamily="18" charset="0"/>
              </a:rPr>
              <a:t>Las presunciones son las consecuencias que la ley o el Juez deducen de un hecho conocido para afirmar un hecho desconocido. </a:t>
            </a:r>
          </a:p>
          <a:p>
            <a:pPr algn="ctr"/>
            <a:endParaRPr lang="es-ES" sz="2400" b="1" dirty="0">
              <a:solidFill>
                <a:srgbClr val="FFFFFF"/>
              </a:solidFill>
              <a:latin typeface="Times New Roman" pitchFamily="18" charset="0"/>
            </a:endParaRPr>
          </a:p>
          <a:p>
            <a:pPr algn="ctr"/>
            <a:r>
              <a:rPr lang="es-ES" sz="2400" b="1" dirty="0">
                <a:solidFill>
                  <a:srgbClr val="FFFFFF"/>
                </a:solidFill>
                <a:latin typeface="Times New Roman" pitchFamily="18" charset="0"/>
              </a:rPr>
              <a:t>Pueden ser de dos clases:</a:t>
            </a:r>
          </a:p>
          <a:p>
            <a:pPr algn="ctr"/>
            <a:endParaRPr lang="es-ES" sz="2400" b="1" dirty="0">
              <a:solidFill>
                <a:srgbClr val="FFFFFF"/>
              </a:solidFill>
              <a:latin typeface="Times New Roman" pitchFamily="18" charset="0"/>
            </a:endParaRPr>
          </a:p>
          <a:p>
            <a:pPr>
              <a:buFont typeface="Arial" charset="0"/>
              <a:buChar char="•"/>
            </a:pPr>
            <a:r>
              <a:rPr lang="es-ES" sz="2400" b="1" dirty="0" smtClean="0">
                <a:solidFill>
                  <a:srgbClr val="FFFFFF"/>
                </a:solidFill>
                <a:latin typeface="Times New Roman" pitchFamily="18" charset="0"/>
              </a:rPr>
              <a:t>  </a:t>
            </a:r>
            <a:r>
              <a:rPr lang="es-ES" sz="2800" b="1" dirty="0">
                <a:solidFill>
                  <a:srgbClr val="FFFFFF"/>
                </a:solidFill>
                <a:latin typeface="Times New Roman" pitchFamily="18" charset="0"/>
              </a:rPr>
              <a:t>Legales.</a:t>
            </a:r>
          </a:p>
          <a:p>
            <a:pPr>
              <a:buFont typeface="Arial" charset="0"/>
              <a:buChar char="•"/>
            </a:pPr>
            <a:r>
              <a:rPr lang="es-ES" sz="2800" b="1" dirty="0">
                <a:solidFill>
                  <a:srgbClr val="FFFFFF"/>
                </a:solidFill>
                <a:latin typeface="Times New Roman" pitchFamily="18" charset="0"/>
              </a:rPr>
              <a:t> Judiciales.</a:t>
            </a: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219200"/>
            <a:ext cx="8153400"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PRESUNCIONES LEGALES</a:t>
            </a:r>
          </a:p>
        </p:txBody>
      </p:sp>
      <p:sp>
        <p:nvSpPr>
          <p:cNvPr id="4" name="2 Rectángulo"/>
          <p:cNvSpPr>
            <a:spLocks noChangeArrowheads="1"/>
          </p:cNvSpPr>
          <p:nvPr/>
        </p:nvSpPr>
        <p:spPr bwMode="auto">
          <a:xfrm>
            <a:off x="457200" y="3090863"/>
            <a:ext cx="8305800" cy="1993900"/>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rgbClr val="FFFFFF"/>
                </a:solidFill>
                <a:latin typeface="Times New Roman" pitchFamily="18" charset="0"/>
              </a:rPr>
              <a:t>Son establecidas por la ley y se dividen en dos:</a:t>
            </a:r>
          </a:p>
          <a:p>
            <a:endParaRPr lang="es-ES" sz="2400" b="1" dirty="0">
              <a:solidFill>
                <a:srgbClr val="FFFFFF"/>
              </a:solidFill>
              <a:latin typeface="Times New Roman" pitchFamily="18" charset="0"/>
            </a:endParaRPr>
          </a:p>
          <a:p>
            <a:pPr>
              <a:buFont typeface="Arial" charset="0"/>
              <a:buChar char="•"/>
            </a:pPr>
            <a:r>
              <a:rPr lang="es-ES" sz="2400" b="1" dirty="0">
                <a:solidFill>
                  <a:srgbClr val="FFFFFF"/>
                </a:solidFill>
                <a:latin typeface="Times New Roman" pitchFamily="18" charset="0"/>
              </a:rPr>
              <a:t>  Iure et de iure: no admiten prueba en contrario. </a:t>
            </a:r>
          </a:p>
          <a:p>
            <a:pPr>
              <a:buFont typeface="Arial" charset="0"/>
              <a:buChar char="•"/>
            </a:pPr>
            <a:r>
              <a:rPr lang="es-ES" sz="2400" b="1" dirty="0">
                <a:solidFill>
                  <a:srgbClr val="FFFFFF"/>
                </a:solidFill>
                <a:latin typeface="Times New Roman" pitchFamily="18" charset="0"/>
              </a:rPr>
              <a:t>  Iuris Tantum: admite prueba en contrario a cargo de </a:t>
            </a:r>
          </a:p>
          <a:p>
            <a:r>
              <a:rPr lang="es-ES" sz="2400" b="1" dirty="0">
                <a:solidFill>
                  <a:srgbClr val="FFFFFF"/>
                </a:solidFill>
                <a:latin typeface="Times New Roman" pitchFamily="18" charset="0"/>
              </a:rPr>
              <a:t>   quien pretenda destruirla.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1430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DEFINICIÓN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6 CuadroTexto"/>
          <p:cNvSpPr txBox="1"/>
          <p:nvPr/>
        </p:nvSpPr>
        <p:spPr>
          <a:xfrm>
            <a:off x="457200" y="2959100"/>
            <a:ext cx="8229600" cy="1384300"/>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Hace referencia a las normas que regulan las relaciones entre el Estado y los particulares y entre los Estados entre sí. </a:t>
            </a:r>
          </a:p>
        </p:txBody>
      </p:sp>
    </p:spTree>
  </p:cSld>
  <p:clrMapOvr>
    <a:masterClrMapping/>
  </p:clrMapOvr>
  <p:transition>
    <p:fade thruBlk="1"/>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052513"/>
            <a:ext cx="8229600"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PRESUNCIONES JUDICIALES</a:t>
            </a:r>
          </a:p>
        </p:txBody>
      </p:sp>
      <p:sp>
        <p:nvSpPr>
          <p:cNvPr id="4" name="2 Rectángulo"/>
          <p:cNvSpPr>
            <a:spLocks noChangeArrowheads="1"/>
          </p:cNvSpPr>
          <p:nvPr/>
        </p:nvSpPr>
        <p:spPr bwMode="auto">
          <a:xfrm>
            <a:off x="457200" y="2919413"/>
            <a:ext cx="8305800" cy="1938337"/>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rgbClr val="FFFFFF"/>
                </a:solidFill>
                <a:latin typeface="Times New Roman" pitchFamily="18" charset="0"/>
              </a:rPr>
              <a:t>Son las que el Juez establece por examen de los indicios según su criterio. Para evitar la discrecionalidad judicial la ley exige que para tener fuerza probatoria las presunciones judiciales deben fundarse en hechos reales y probados y además ser varias, graves, precisas y concordantes.</a:t>
            </a:r>
            <a:r>
              <a:rPr lang="es-ES" dirty="0">
                <a:solidFill>
                  <a:srgbClr val="FFFFFF"/>
                </a:solidFill>
                <a:latin typeface="Calibri" pitchFamily="34" charset="0"/>
              </a:rPr>
              <a:t>.</a:t>
            </a:r>
            <a:endParaRPr lang="es-AR" dirty="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143000"/>
            <a:ext cx="8229600"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TESTIGOS</a:t>
            </a:r>
          </a:p>
        </p:txBody>
      </p:sp>
      <p:sp>
        <p:nvSpPr>
          <p:cNvPr id="4" name="2 Rectángulo"/>
          <p:cNvSpPr>
            <a:spLocks noChangeArrowheads="1"/>
          </p:cNvSpPr>
          <p:nvPr/>
        </p:nvSpPr>
        <p:spPr bwMode="auto">
          <a:xfrm>
            <a:off x="457200" y="3048000"/>
            <a:ext cx="8305800" cy="1200150"/>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rgbClr val="FFFFFF"/>
                </a:solidFill>
                <a:latin typeface="Times New Roman" pitchFamily="18" charset="0"/>
              </a:rPr>
              <a:t>Un testigo es un tercero extraño al juicio que declara acerca de los hechos percibidos por sus sentidos que tengan relevancia a efectos de la prueba en la causa en cuestión.</a:t>
            </a:r>
            <a:endParaRPr lang="es-AR" sz="2400" b="1"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336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 DE NULIDAD</a:t>
            </a: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548348"/>
            <a:ext cx="8229600" cy="3785652"/>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La nulidad es la ineficacia de un acto jurídico para producir sus efectos. Jurídicamente como si nunca hubiera existido.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Ausencia de una de las condiciones de fondo o de forma requeridas para su validez.</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Los actos son nulos cuando se llevan a cabo mediante vicios del consentimiento (error, violencia, dolo o simulación) o cuando no se tiene en cuenta las formas requeridas por el acto (acto solemne) o cuando su objeto fuese ilícito. </a:t>
            </a: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336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 DE CADUCIDAD</a:t>
            </a:r>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028700"/>
            <a:ext cx="8229600" cy="4914900"/>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Caducidad es la pérdida o extinción de una acción o de un derecho a modo de sanción ante el incumplimiento de cargas u obligaciones (deberes de conducta)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Si bien ambos son deberes jurídicos, se diferencian en que el incumplimiento de una obligación da derecho a una ejecución forzada.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En cambio el incumplimiento de una carga produce la pérdida de un derecho.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La caducidad afecta a un hecho puntual y no a todo el contrato. </a:t>
            </a:r>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CuadroTexto"/>
          <p:cNvSpPr txBox="1"/>
          <p:nvPr/>
        </p:nvSpPr>
        <p:spPr>
          <a:xfrm>
            <a:off x="457200" y="28336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 DE RESCISIÓN</a:t>
            </a: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689100"/>
            <a:ext cx="8305800" cy="3416300"/>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Se incurre en rescisión cuando una de las partes decide no continuar con el contrato, teniendo en consecuencia efecto futuro.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Si las partes tuvieron la vocación de celebrar un contrato, también tienen el derecho de rescindirlo.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Si  es por la acción de ambas partes, se le denomina “retracto”.</a:t>
            </a:r>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33688"/>
            <a:ext cx="83058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 DE SUSPENSIÓN</a:t>
            </a:r>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727200"/>
            <a:ext cx="8115300" cy="3416300"/>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Se entiende por suspensión la cesación temporaria de algo previsto por incumplimiento de un deber de conducta, vale decir, que interrumpe los efectos jurídicos del contrato.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Queda sin efecto cuando se soluciona el motivo que la ocasionó.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Por ejemplo en el contrato de seguro la falta de pago de la póliza o una agravación del riesgo.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838200"/>
            <a:ext cx="8305800" cy="553998"/>
          </a:xfrm>
          <a:prstGeom prst="rect">
            <a:avLst/>
          </a:prstGeom>
          <a:solidFill>
            <a:schemeClr val="tx1"/>
          </a:solidFill>
          <a:ln>
            <a:solidFill>
              <a:schemeClr val="tx1"/>
            </a:solidFill>
          </a:ln>
        </p:spPr>
        <p:txBody>
          <a:bodyPr wrap="square" anchor="b">
            <a:spAutoFit/>
          </a:bodyPr>
          <a:lstStyle/>
          <a:p>
            <a:pPr algn="ctr">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RAMAS </a:t>
            </a: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QUE COMPRENDE</a:t>
            </a:r>
          </a:p>
        </p:txBody>
      </p:sp>
      <p:sp>
        <p:nvSpPr>
          <p:cNvPr id="7" name="6 CuadroTexto"/>
          <p:cNvSpPr txBox="1"/>
          <p:nvPr/>
        </p:nvSpPr>
        <p:spPr>
          <a:xfrm>
            <a:off x="457200" y="2057400"/>
            <a:ext cx="8305800" cy="3816429"/>
          </a:xfrm>
          <a:prstGeom prst="rect">
            <a:avLst/>
          </a:prstGeom>
          <a:solidFill>
            <a:schemeClr val="tx1"/>
          </a:solidFill>
          <a:ln w="3175">
            <a:solidFill>
              <a:schemeClr val="tx1"/>
            </a:solidFill>
            <a:miter lim="800000"/>
            <a:headEnd/>
            <a:tailEnd/>
          </a:ln>
        </p:spPr>
        <p:txBody>
          <a:bodyPr wrap="square" anchorCtr="1">
            <a:spAutoFit/>
          </a:bodyPr>
          <a:lstStyle/>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800" b="1" kern="0" dirty="0">
                <a:solidFill>
                  <a:schemeClr val="bg1"/>
                </a:solidFill>
                <a:latin typeface="Times New Roman" pitchFamily="18"/>
              </a:rPr>
              <a:t> </a:t>
            </a:r>
            <a:r>
              <a:rPr lang="es-AR" sz="2400" b="1" kern="0" dirty="0">
                <a:solidFill>
                  <a:schemeClr val="bg1"/>
                </a:solidFill>
                <a:latin typeface="Times New Roman" pitchFamily="18"/>
              </a:rPr>
              <a:t>DERECHO CONSTITUCIONAL</a:t>
            </a:r>
          </a:p>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400" b="1" kern="0" dirty="0">
                <a:solidFill>
                  <a:schemeClr val="bg1"/>
                </a:solidFill>
                <a:latin typeface="Times New Roman" pitchFamily="18"/>
              </a:rPr>
              <a:t> DERECHO ADMINISTRATIVO</a:t>
            </a:r>
          </a:p>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400" b="1" kern="0" dirty="0">
                <a:solidFill>
                  <a:schemeClr val="bg1"/>
                </a:solidFill>
                <a:latin typeface="Times New Roman" pitchFamily="18"/>
              </a:rPr>
              <a:t> DERECHO PROCESAL</a:t>
            </a:r>
          </a:p>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400" b="1" kern="0" dirty="0">
                <a:solidFill>
                  <a:schemeClr val="bg1"/>
                </a:solidFill>
                <a:latin typeface="Times New Roman" pitchFamily="18"/>
              </a:rPr>
              <a:t> DERECHO INTERNACIONAL PÚBLICO</a:t>
            </a:r>
          </a:p>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400" b="1" kern="0" dirty="0">
                <a:solidFill>
                  <a:schemeClr val="bg1"/>
                </a:solidFill>
                <a:latin typeface="Times New Roman" pitchFamily="18"/>
              </a:rPr>
              <a:t> DERECHO SOCIAL</a:t>
            </a:r>
          </a:p>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400" b="1" kern="0" dirty="0">
                <a:solidFill>
                  <a:schemeClr val="bg1"/>
                </a:solidFill>
                <a:latin typeface="Times New Roman" pitchFamily="18"/>
              </a:rPr>
              <a:t> DERECHO MIGRATORIO</a:t>
            </a:r>
          </a:p>
          <a:p>
            <a:pPr hangingPunct="0">
              <a:spcBef>
                <a:spcPts val="1400"/>
              </a:spcBef>
              <a:buFont typeface="Wingdings" pitchFamily="2" charset="2"/>
              <a:buChar char="ü"/>
              <a:tabLst>
                <a:tab pos="4040188" algn="l"/>
                <a:tab pos="6551613" algn="l"/>
              </a:tabLst>
              <a:defRPr sz="1800" b="0" i="0" u="none" strike="noStrike" kern="0" cap="none" spc="0" baseline="0">
                <a:solidFill>
                  <a:srgbClr val="000000"/>
                </a:solidFill>
                <a:uFillTx/>
              </a:defRPr>
            </a:pPr>
            <a:r>
              <a:rPr lang="es-AR" sz="2400" b="1" kern="0" dirty="0">
                <a:solidFill>
                  <a:schemeClr val="bg1"/>
                </a:solidFill>
                <a:latin typeface="Times New Roman" pitchFamily="18"/>
              </a:rPr>
              <a:t> DERECHO PENAL </a:t>
            </a:r>
          </a:p>
        </p:txBody>
      </p:sp>
    </p:spTree>
  </p:cSld>
  <p:clrMapOvr>
    <a:masterClrMapping/>
  </p:clrMapOvr>
  <p:transition>
    <p:fade thruBlk="1"/>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2833688"/>
            <a:ext cx="81534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 DE SUBROGACIÓN</a:t>
            </a: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2047875"/>
            <a:ext cx="8229600" cy="2676525"/>
          </a:xfrm>
          <a:prstGeom prst="rect">
            <a:avLst/>
          </a:prstGeom>
          <a:solidFill>
            <a:schemeClr val="tx1"/>
          </a:solidFill>
          <a:ln w="3175">
            <a:solidFill>
              <a:schemeClr val="tx1"/>
            </a:solidFill>
            <a:miter lim="800000"/>
            <a:headEnd/>
            <a:tailEnd/>
          </a:ln>
        </p:spPr>
        <p:txBody>
          <a:bodyPr wrap="square" anchor="ctr">
            <a:spAutoFit/>
          </a:bodyPr>
          <a:lstStyle/>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Subrogación es la acción de transmitir los derechos de repetición contra quien se estime responsable.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En el caso de los seguros, en las situaciones permitidas, los derechos que le corresponden al asegurado contra un tercero se transfieren a favor del asegurador hasta el monto de la indemnización abonada.  </a:t>
            </a: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33688"/>
            <a:ext cx="8229600" cy="5238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CONCEPTO DE PRESCRIPCIÓN</a:t>
            </a: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514475"/>
            <a:ext cx="8115300" cy="3819525"/>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Se entiende por prescripción, a la pérdida de la acción o el modo de adquisición de un derecho por el transcurso del tiempo.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Medio por  el cual en ciertas condiciones, el transcurso del tiempo opera la modificación o adquisición sustancial de algún derecho.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En el primer caso se denomina </a:t>
            </a:r>
            <a:r>
              <a:rPr lang="es-ES" altLang="es-ES" sz="2400" b="1" i="1">
                <a:solidFill>
                  <a:schemeClr val="bg1"/>
                </a:solidFill>
                <a:latin typeface="Times New Roman" pitchFamily="18" charset="0"/>
              </a:rPr>
              <a:t>“prescripción liberatoria o extintiva”</a:t>
            </a:r>
            <a:r>
              <a:rPr lang="es-ES" altLang="es-ES" sz="2400" b="1">
                <a:solidFill>
                  <a:schemeClr val="bg1"/>
                </a:solidFill>
                <a:latin typeface="Times New Roman" pitchFamily="18" charset="0"/>
              </a:rPr>
              <a:t> y en el segundo </a:t>
            </a:r>
            <a:r>
              <a:rPr lang="es-ES" altLang="es-ES" sz="2400" b="1" i="1">
                <a:solidFill>
                  <a:schemeClr val="bg1"/>
                </a:solidFill>
                <a:latin typeface="Times New Roman" pitchFamily="18" charset="0"/>
              </a:rPr>
              <a:t>“prescripción adquisitiva”.  </a:t>
            </a:r>
            <a:r>
              <a:rPr lang="es-ES" altLang="es-ES" sz="2400" b="1">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571744"/>
            <a:ext cx="8229600" cy="95408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EL DERECHO COMERCIAL</a:t>
            </a: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EVOLUCIÓN HISTÓRICA</a:t>
            </a:r>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533400" y="838200"/>
            <a:ext cx="8153400" cy="5262562"/>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Conocido es  que en la </a:t>
            </a:r>
            <a:r>
              <a:rPr lang="es-ES" altLang="es-ES" sz="2400" b="1" dirty="0" smtClean="0">
                <a:solidFill>
                  <a:schemeClr val="bg1"/>
                </a:solidFill>
                <a:latin typeface="Times New Roman" pitchFamily="18" charset="0"/>
              </a:rPr>
              <a:t>antigüedad </a:t>
            </a:r>
            <a:r>
              <a:rPr lang="es-ES" altLang="es-ES" sz="2400" b="1" dirty="0">
                <a:solidFill>
                  <a:schemeClr val="bg1"/>
                </a:solidFill>
                <a:latin typeface="Times New Roman" pitchFamily="18" charset="0"/>
              </a:rPr>
              <a:t>ya existía el comercio.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Por ejemplo los fenicios lo hacían utilizando el transporte marítimo.</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La legislación aparece en la edad media  basada en los usos y las costumbres y posteriormente en los fallos judiciales.</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En la edad  moderna se intensifica </a:t>
            </a:r>
            <a:r>
              <a:rPr lang="es-ES" altLang="es-ES" sz="2400" b="1" dirty="0" smtClean="0">
                <a:solidFill>
                  <a:schemeClr val="bg1"/>
                </a:solidFill>
                <a:latin typeface="Times New Roman" pitchFamily="18" charset="0"/>
              </a:rPr>
              <a:t>especialmente </a:t>
            </a:r>
            <a:r>
              <a:rPr lang="es-ES" altLang="es-ES" sz="2400" b="1" dirty="0">
                <a:solidFill>
                  <a:schemeClr val="bg1"/>
                </a:solidFill>
                <a:latin typeface="Times New Roman" pitchFamily="18" charset="0"/>
              </a:rPr>
              <a:t>con la revolución industrial.</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solidFill>
                <a:schemeClr val="bg1"/>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En la edad </a:t>
            </a:r>
            <a:r>
              <a:rPr lang="es-ES" altLang="es-ES" sz="2400" b="1" dirty="0" smtClean="0">
                <a:solidFill>
                  <a:schemeClr val="bg1"/>
                </a:solidFill>
                <a:latin typeface="Times New Roman" pitchFamily="18" charset="0"/>
              </a:rPr>
              <a:t>contemporánea, </a:t>
            </a:r>
            <a:r>
              <a:rPr lang="es-ES" altLang="es-ES" sz="2400" b="1" dirty="0">
                <a:solidFill>
                  <a:schemeClr val="bg1"/>
                </a:solidFill>
                <a:latin typeface="Times New Roman" pitchFamily="18" charset="0"/>
              </a:rPr>
              <a:t>desde fines del siglo XVIII se producen las principales modificaciones a </a:t>
            </a:r>
            <a:r>
              <a:rPr lang="es-ES" altLang="es-ES" sz="2400" b="1" dirty="0" smtClean="0">
                <a:solidFill>
                  <a:schemeClr val="bg1"/>
                </a:solidFill>
                <a:latin typeface="Times New Roman" pitchFamily="18" charset="0"/>
              </a:rPr>
              <a:t>través </a:t>
            </a:r>
            <a:r>
              <a:rPr lang="es-ES" altLang="es-ES" sz="2400" b="1" dirty="0">
                <a:solidFill>
                  <a:schemeClr val="bg1"/>
                </a:solidFill>
                <a:latin typeface="Times New Roman" pitchFamily="18" charset="0"/>
              </a:rPr>
              <a:t>de constituciones y códigos. </a:t>
            </a:r>
          </a:p>
        </p:txBody>
      </p:sp>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68313" y="838200"/>
            <a:ext cx="8218487" cy="5238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FFFFFF"/>
                </a:solidFill>
                <a:latin typeface="Times New Roman" panose="02020603050405020304" pitchFamily="18" charset="0"/>
                <a:cs typeface="+mn-cs"/>
              </a:rPr>
              <a:t>LEGISLACIÓN ACTUAL</a:t>
            </a:r>
          </a:p>
        </p:txBody>
      </p:sp>
      <p:sp>
        <p:nvSpPr>
          <p:cNvPr id="4" name="2 CuadroTexto"/>
          <p:cNvSpPr txBox="1">
            <a:spLocks noChangeArrowheads="1"/>
          </p:cNvSpPr>
          <p:nvPr/>
        </p:nvSpPr>
        <p:spPr bwMode="auto">
          <a:xfrm>
            <a:off x="468313" y="5099050"/>
            <a:ext cx="8218487" cy="708025"/>
          </a:xfrm>
          <a:prstGeom prst="rect">
            <a:avLst/>
          </a:prstGeom>
          <a:solidFill>
            <a:schemeClr val="tx1"/>
          </a:solidFill>
          <a:ln w="3175">
            <a:solidFill>
              <a:schemeClr val="tx1"/>
            </a:solidFill>
            <a:miter lim="800000"/>
            <a:headEnd/>
            <a:tailEnd/>
          </a:ln>
        </p:spPr>
        <p:txBody>
          <a:bodyPr wrap="square" anchorCtr="1">
            <a:spAutoFit/>
          </a:bodyPr>
          <a:lstStyle/>
          <a:p>
            <a:pPr algn="ctr"/>
            <a:r>
              <a:rPr lang="es-ES" altLang="es-ES" sz="2000" b="1" dirty="0">
                <a:solidFill>
                  <a:srgbClr val="FFFFFF"/>
                </a:solidFill>
                <a:latin typeface="Times New Roman" pitchFamily="18" charset="0"/>
              </a:rPr>
              <a:t>Son principios básicos del derecho comercial la rapidez de las operaciones, el refuerzo del crédito y la valorización de la buena fe.</a:t>
            </a:r>
          </a:p>
        </p:txBody>
      </p:sp>
      <p:sp>
        <p:nvSpPr>
          <p:cNvPr id="5" name="Rectangle 1"/>
          <p:cNvSpPr>
            <a:spLocks noChangeArrowheads="1"/>
          </p:cNvSpPr>
          <p:nvPr/>
        </p:nvSpPr>
        <p:spPr bwMode="auto">
          <a:xfrm>
            <a:off x="457201" y="1981200"/>
            <a:ext cx="8229600" cy="2606675"/>
          </a:xfrm>
          <a:prstGeom prst="rect">
            <a:avLst/>
          </a:prstGeom>
          <a:solidFill>
            <a:schemeClr val="tx1"/>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rgbClr val="FFFFFF"/>
                </a:solidFill>
                <a:latin typeface="Times New Roman" pitchFamily="18" charset="0"/>
              </a:rPr>
              <a:t>El anterior Código de Comercio fue redactado por los juristas Eduardo Acevedo y </a:t>
            </a:r>
            <a:r>
              <a:rPr lang="es-ES" altLang="es-ES" sz="2000" b="1" dirty="0" err="1">
                <a:solidFill>
                  <a:srgbClr val="FFFFFF"/>
                </a:solidFill>
                <a:latin typeface="Times New Roman" pitchFamily="18" charset="0"/>
              </a:rPr>
              <a:t>Dalmacio</a:t>
            </a:r>
            <a:r>
              <a:rPr lang="es-ES" altLang="es-ES" sz="2000" b="1" dirty="0">
                <a:solidFill>
                  <a:srgbClr val="FFFFFF"/>
                </a:solidFill>
                <a:latin typeface="Times New Roman" pitchFamily="18" charset="0"/>
              </a:rPr>
              <a:t> </a:t>
            </a:r>
            <a:r>
              <a:rPr lang="es-ES" altLang="es-ES" sz="2000" b="1" dirty="0" err="1">
                <a:solidFill>
                  <a:srgbClr val="FFFFFF"/>
                </a:solidFill>
                <a:latin typeface="Times New Roman" pitchFamily="18" charset="0"/>
              </a:rPr>
              <a:t>Velez</a:t>
            </a:r>
            <a:r>
              <a:rPr lang="es-ES" altLang="es-ES" sz="2000" b="1" dirty="0">
                <a:solidFill>
                  <a:srgbClr val="FFFFFF"/>
                </a:solidFill>
                <a:latin typeface="Times New Roman" pitchFamily="18" charset="0"/>
              </a:rPr>
              <a:t> Sarsfield en 1858, habiendo sido sancionado en 1859, legislando solo al Estado de Buenos Aires, separado del resto de las provincias reunidas en la Confederación Argentina. Al unificarse en 1862, pasó a regir en todo el país. </a:t>
            </a:r>
          </a:p>
          <a:p>
            <a:pPr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rgbClr val="FFFFFF"/>
              </a:solidFill>
              <a:latin typeface="Times New Roman" pitchFamily="18" charset="0"/>
            </a:endParaRP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rgbClr val="FFFFFF"/>
                </a:solidFill>
                <a:latin typeface="Times New Roman" pitchFamily="18" charset="0"/>
              </a:rPr>
              <a:t>A partir del 1-8-2015 entró en vigencia el Nuevo Código Civil y Comercial, unificando en un mismo cuerpo ambos contenidos.</a:t>
            </a:r>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44225"/>
            <a:ext cx="8229600" cy="5847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EVALUACIÓN DE LA CUARTA PARTE</a:t>
            </a:r>
            <a:endParaRPr lang="es-AR"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161163"/>
            <a:ext cx="8229600" cy="187743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CuadroTexto"/>
          <p:cNvSpPr txBox="1"/>
          <p:nvPr/>
        </p:nvSpPr>
        <p:spPr>
          <a:xfrm>
            <a:off x="457200" y="990600"/>
            <a:ext cx="8229600" cy="489364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obligaciones?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obligaciones principales y accesorias?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obligaciones civiles  y naturales?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obligaciones de dar, hacer o no hacer?</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obligaciones mancomunadas y solidarias?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obligaciones de medios y de resultados?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fuentes de las obligaciones?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efectos de las obligaciones?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modos de extinción de las obligaciones?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274802"/>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CONSTITUCIONAL</a:t>
            </a:r>
          </a:p>
        </p:txBody>
      </p:sp>
      <p:sp>
        <p:nvSpPr>
          <p:cNvPr id="7" name="Rectangle 1"/>
          <p:cNvSpPr>
            <a:spLocks noChangeArrowheads="1"/>
          </p:cNvSpPr>
          <p:nvPr/>
        </p:nvSpPr>
        <p:spPr bwMode="auto">
          <a:xfrm>
            <a:off x="457200" y="3160713"/>
            <a:ext cx="8229600" cy="954087"/>
          </a:xfrm>
          <a:prstGeom prst="rect">
            <a:avLst/>
          </a:prstGeom>
          <a:solidFill>
            <a:schemeClr val="tx1"/>
          </a:solidFill>
          <a:ln w="3175">
            <a:solidFill>
              <a:schemeClr val="tx1"/>
            </a:solidFill>
            <a:miter lim="800000"/>
            <a:headEnd/>
            <a:tailEnd/>
          </a:ln>
        </p:spPr>
        <p:txBody>
          <a:bodyPr wrap="square" anchor="ctr">
            <a:spAutoFit/>
          </a:bodyPr>
          <a:lstStyle/>
          <a:p>
            <a:pPr algn="ctr"/>
            <a:r>
              <a:rPr lang="es-AR" sz="2800" b="1" dirty="0">
                <a:solidFill>
                  <a:schemeClr val="bg1"/>
                </a:solidFill>
                <a:latin typeface="Times New Roman" pitchFamily="18" charset="0"/>
                <a:cs typeface="Times New Roman" pitchFamily="18" charset="0"/>
              </a:rPr>
              <a:t>Conjunto de normas que regulan la organización y funcionamiento de los poderes del Estado</a:t>
            </a:r>
            <a:r>
              <a:rPr lang="es-AR" sz="2800" dirty="0">
                <a:solidFill>
                  <a:schemeClr val="bg1"/>
                </a:solidFill>
                <a:latin typeface="Times New Roman" pitchFamily="18" charset="0"/>
                <a:cs typeface="Times New Roman" pitchFamily="18" charset="0"/>
              </a:rPr>
              <a:t>.</a:t>
            </a:r>
          </a:p>
        </p:txBody>
      </p:sp>
    </p:spTree>
  </p:cSld>
  <p:clrMapOvr>
    <a:masterClrMapping/>
  </p:clrMapOvr>
  <p:transition>
    <p:fade thruBlk="1"/>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CuadroTexto"/>
          <p:cNvSpPr txBox="1"/>
          <p:nvPr/>
        </p:nvSpPr>
        <p:spPr>
          <a:xfrm>
            <a:off x="457200" y="1829812"/>
            <a:ext cx="8229600" cy="30469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imprevisión?</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se entiende por intereses?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se entiende por mora y desde cuándo se aplica?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daño?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definición de daño en el Código Civil y Comercial?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daño actual, futuro y pérdida de chance?  </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CuadroTexto"/>
          <p:cNvSpPr txBox="1"/>
          <p:nvPr/>
        </p:nvSpPr>
        <p:spPr>
          <a:xfrm>
            <a:off x="457200" y="990600"/>
            <a:ext cx="8229600" cy="452431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diferencia  entre daño material y daño moral?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definición de contrato?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distintas clases de contratos y el  concepto de cada una de ellas?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elementos de los contratos?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nulidad?</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caducidad?</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rescisión?</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suspensión?</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subrogación?</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prescripción y qué clases existen?</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ha sido la evolución histórica del derecho comercial?</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txBox="1">
            <a:spLocks/>
          </p:cNvSpPr>
          <p:nvPr/>
        </p:nvSpPr>
        <p:spPr>
          <a:xfrm>
            <a:off x="457200" y="1752600"/>
            <a:ext cx="8305800" cy="1470025"/>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600" b="1" i="0" u="none" strike="noStrike" kern="1200" cap="none" spc="0" normalizeH="0" baseline="0" noProof="0" dirty="0" smtClean="0">
                <a:ln>
                  <a:noFill/>
                </a:ln>
                <a:effectLst/>
                <a:uLnTx/>
                <a:uFillTx/>
                <a:latin typeface="Times New Roman" pitchFamily="18" charset="0"/>
                <a:ea typeface="+mj-ea"/>
                <a:cs typeface="Times New Roman" pitchFamily="18" charset="0"/>
              </a:rPr>
              <a:t>INTRODUCCIÓN A LA CONTABILIDAD</a:t>
            </a:r>
            <a:endParaRPr kumimoji="0" lang="en-US" sz="36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6" name="1 Título"/>
          <p:cNvSpPr txBox="1">
            <a:spLocks/>
          </p:cNvSpPr>
          <p:nvPr/>
        </p:nvSpPr>
        <p:spPr>
          <a:xfrm>
            <a:off x="457200" y="3810000"/>
            <a:ext cx="8305800" cy="609600"/>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000" b="1" i="0" u="none" strike="noStrike" kern="1200" cap="none" spc="0" normalizeH="0" baseline="0" noProof="0" dirty="0" smtClean="0">
                <a:ln>
                  <a:noFill/>
                </a:ln>
                <a:effectLst/>
                <a:uLnTx/>
                <a:uFillTx/>
                <a:latin typeface="Times New Roman" pitchFamily="18" charset="0"/>
                <a:ea typeface="+mj-ea"/>
                <a:cs typeface="Times New Roman" pitchFamily="18" charset="0"/>
              </a:rPr>
              <a:t>PRIMERA</a:t>
            </a:r>
            <a:r>
              <a:rPr kumimoji="0" lang="es-AR" sz="3000" b="1" i="0" u="none" strike="noStrike" kern="1200" cap="none" spc="0" normalizeH="0" noProof="0" dirty="0" smtClean="0">
                <a:ln>
                  <a:noFill/>
                </a:ln>
                <a:effectLst/>
                <a:uLnTx/>
                <a:uFillTx/>
                <a:latin typeface="Times New Roman" pitchFamily="18" charset="0"/>
                <a:ea typeface="+mj-ea"/>
                <a:cs typeface="Times New Roman" pitchFamily="18" charset="0"/>
              </a:rPr>
              <a:t> PARTE</a:t>
            </a:r>
            <a:endParaRPr kumimoji="0" lang="en-US" sz="30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1066800"/>
            <a:ext cx="8229600" cy="4724400"/>
          </a:xfrm>
          <a:prstGeom prst="rect">
            <a:avLst/>
          </a:prstGeom>
          <a:solidFill>
            <a:schemeClr val="bg1"/>
          </a:solidFill>
          <a:ln w="28575">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effectLst/>
                <a:uLnTx/>
                <a:uFillTx/>
                <a:latin typeface="Times New Roman" pitchFamily="18" charset="0"/>
                <a:ea typeface="+mj-ea"/>
                <a:cs typeface="Times New Roman" pitchFamily="18" charset="0"/>
              </a:rPr>
              <a:t>TEMARIO</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AR" sz="2000" b="1" dirty="0" smtClean="0">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s-AR" sz="2000" b="1" i="0" u="none" strike="noStrike" kern="1200" cap="none" spc="0" normalizeH="0" baseline="0" noProof="0" dirty="0" smtClean="0">
                <a:ln>
                  <a:noFill/>
                </a:ln>
                <a:effectLst/>
                <a:uLnTx/>
                <a:uFillTx/>
                <a:latin typeface="Times New Roman" pitchFamily="18" charset="0"/>
                <a:ea typeface="+mj-ea"/>
                <a:cs typeface="Times New Roman" pitchFamily="18" charset="0"/>
              </a:rPr>
              <a:t>ORGANIZACIONES: Definición y clasificación.</a:t>
            </a:r>
          </a:p>
          <a:p>
            <a:pPr marL="0" marR="0" lvl="0" indent="0" defTabSz="914400" rtl="0" eaLnBrk="1" fontAlgn="auto" latinLnBrk="0" hangingPunct="1">
              <a:lnSpc>
                <a:spcPct val="100000"/>
              </a:lnSpc>
              <a:spcBef>
                <a:spcPct val="0"/>
              </a:spcBef>
              <a:spcAft>
                <a:spcPts val="0"/>
              </a:spcAft>
              <a:buClrTx/>
              <a:buSzTx/>
              <a:buFontTx/>
              <a:buNone/>
              <a:tabLst/>
              <a:defRPr/>
            </a:pPr>
            <a:r>
              <a:rPr lang="es-AR" sz="2000" b="1" dirty="0" smtClean="0">
                <a:latin typeface="Times New Roman" pitchFamily="18" charset="0"/>
                <a:ea typeface="+mj-ea"/>
                <a:cs typeface="Times New Roman" pitchFamily="18" charset="0"/>
              </a:rPr>
              <a:t>EMPRESAS: Definición y clasificación. Diferencia entre organización  y empresa.</a:t>
            </a:r>
          </a:p>
          <a:p>
            <a:pPr marL="0" marR="0" lvl="0" indent="0" defTabSz="914400" rtl="0" eaLnBrk="1" fontAlgn="auto" latinLnBrk="0" hangingPunct="1">
              <a:lnSpc>
                <a:spcPct val="100000"/>
              </a:lnSpc>
              <a:spcBef>
                <a:spcPct val="0"/>
              </a:spcBef>
              <a:spcAft>
                <a:spcPts val="0"/>
              </a:spcAft>
              <a:buClrTx/>
              <a:buSzTx/>
              <a:buFontTx/>
              <a:buNone/>
              <a:tabLst/>
              <a:defRPr/>
            </a:pPr>
            <a:r>
              <a:rPr kumimoji="0" lang="es-AR" sz="2000" b="1" i="0" u="none" strike="noStrike" kern="1200" cap="none" spc="0" normalizeH="0" baseline="0" noProof="0" dirty="0" smtClean="0">
                <a:ln>
                  <a:noFill/>
                </a:ln>
                <a:effectLst/>
                <a:uLnTx/>
                <a:uFillTx/>
                <a:latin typeface="Times New Roman" pitchFamily="18" charset="0"/>
                <a:ea typeface="+mj-ea"/>
                <a:cs typeface="Times New Roman" pitchFamily="18" charset="0"/>
              </a:rPr>
              <a:t>CONTABILIDAD: Definición. Objetivos de la contabilidad. Usuarios de la información contable.</a:t>
            </a:r>
            <a:r>
              <a:rPr lang="es-AR" sz="2000" b="1" dirty="0" smtClean="0">
                <a:latin typeface="Times New Roman" pitchFamily="18" charset="0"/>
                <a:ea typeface="+mj-ea"/>
                <a:cs typeface="Times New Roman" pitchFamily="18" charset="0"/>
              </a:rPr>
              <a:t> Recursos.  Principales elementos contables. E</a:t>
            </a:r>
            <a:r>
              <a:rPr kumimoji="0" lang="es-AR" sz="2000" b="1" i="0" u="none" strike="noStrike" kern="1200" cap="none" spc="0" normalizeH="0" baseline="0" noProof="0" dirty="0" err="1" smtClean="0">
                <a:ln>
                  <a:noFill/>
                </a:ln>
                <a:effectLst/>
                <a:uLnTx/>
                <a:uFillTx/>
                <a:latin typeface="Times New Roman" pitchFamily="18" charset="0"/>
                <a:ea typeface="+mj-ea"/>
                <a:cs typeface="Times New Roman" pitchFamily="18" charset="0"/>
              </a:rPr>
              <a:t>cuación</a:t>
            </a:r>
            <a:r>
              <a:rPr kumimoji="0" lang="es-AR" sz="2000" b="1" i="0" u="none" strike="noStrike" kern="1200" cap="none" spc="0" normalizeH="0" baseline="0" noProof="0" dirty="0" smtClean="0">
                <a:ln>
                  <a:noFill/>
                </a:ln>
                <a:effectLst/>
                <a:uLnTx/>
                <a:uFillTx/>
                <a:latin typeface="Times New Roman" pitchFamily="18" charset="0"/>
                <a:ea typeface="+mj-ea"/>
                <a:cs typeface="Times New Roman" pitchFamily="18" charset="0"/>
              </a:rPr>
              <a:t> contable básica.  Activo.  Activo corriente y no corriente. Pasivo. Pasivo corriente y no corriente. Capital. Patrimonio. Variaciones patrimoniales. Principios contables. Enumeración y concepto de cada uno.</a:t>
            </a:r>
          </a:p>
          <a:p>
            <a:pPr marL="0" marR="0" lvl="0" indent="0" defTabSz="914400" rtl="0" eaLnBrk="1" fontAlgn="auto" latinLnBrk="0" hangingPunct="1">
              <a:lnSpc>
                <a:spcPct val="100000"/>
              </a:lnSpc>
              <a:spcBef>
                <a:spcPct val="0"/>
              </a:spcBef>
              <a:spcAft>
                <a:spcPts val="0"/>
              </a:spcAft>
              <a:buClrTx/>
              <a:buSzTx/>
              <a:buFontTx/>
              <a:buNone/>
              <a:tabLst/>
              <a:defRPr/>
            </a:pPr>
            <a:r>
              <a:rPr lang="es-AR" sz="2000" b="1" dirty="0" smtClean="0">
                <a:latin typeface="Times New Roman" pitchFamily="18" charset="0"/>
                <a:ea typeface="+mj-ea"/>
                <a:cs typeface="Times New Roman" pitchFamily="18" charset="0"/>
              </a:rPr>
              <a:t>Cuentas. Concepto y clasificación. Plan de cuentas. Sistemas de registración contable. Registros básicos. Diario. Mayor. Auxiliares. Plazo de conservación. Documentos comerciales. </a:t>
            </a:r>
            <a:endParaRPr kumimoji="0" lang="en-US" sz="20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1752600"/>
            <a:ext cx="8305800" cy="2819400"/>
          </a:xfrm>
          <a:prstGeom prst="rect">
            <a:avLst/>
          </a:prstGeom>
          <a:solidFill>
            <a:schemeClr val="bg1"/>
          </a:solidFill>
          <a:ln w="28575">
            <a:solidFill>
              <a:schemeClr val="tx1"/>
            </a:solidFill>
          </a:ln>
        </p:spPr>
        <p:txBody>
          <a:bodyPr vert="horz" lIns="91440" tIns="45720" rIns="91440" bIns="45720" rtlCol="0" anchor="ctr">
            <a:noAutofit/>
          </a:bodyPr>
          <a:lstStyle/>
          <a:p>
            <a:pPr lvl="0">
              <a:spcBef>
                <a:spcPct val="0"/>
              </a:spcBef>
              <a:defRPr/>
            </a:pPr>
            <a:r>
              <a:rPr lang="es-AR" sz="2000" b="1" dirty="0" smtClean="0">
                <a:latin typeface="Times New Roman" pitchFamily="18" charset="0"/>
                <a:cs typeface="Times New Roman" pitchFamily="18" charset="0"/>
              </a:rPr>
              <a:t>Estados  contables: Situación patrimonial o balance general. Estado de resultados. Estado de evolución del patrimonio neto. Estado de flujo en efectivo. Información complementaria. Análisis e interpretación de balances. Análisis vertical. Análisis horizontal. </a:t>
            </a:r>
            <a:r>
              <a:rPr kumimoji="0" lang="es-AR" sz="2000" b="1" i="0" u="none" strike="noStrike" kern="1200" cap="none" spc="0" normalizeH="0" baseline="0" noProof="0" dirty="0" smtClean="0">
                <a:ln>
                  <a:noFill/>
                </a:ln>
                <a:effectLst/>
                <a:uLnTx/>
                <a:uFillTx/>
                <a:latin typeface="Times New Roman" pitchFamily="18" charset="0"/>
                <a:ea typeface="+mj-ea"/>
                <a:cs typeface="Times New Roman" pitchFamily="18" charset="0"/>
              </a:rPr>
              <a:t>Análisis de liquidez y solvencia. Índice de liquidez. Índice de solvencia. Índice de endeudamiento. Costos. Definición y tipos. Directos e indirectos. Fijos y variables. Punto de equilibrio. Métodos de costeo.</a:t>
            </a:r>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404813"/>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ORGANIZACIONES</a:t>
            </a:r>
          </a:p>
        </p:txBody>
      </p:sp>
      <p:sp>
        <p:nvSpPr>
          <p:cNvPr id="4" name="Rectangle 1"/>
          <p:cNvSpPr/>
          <p:nvPr/>
        </p:nvSpPr>
        <p:spPr>
          <a:xfrm>
            <a:off x="457200" y="1150938"/>
            <a:ext cx="8229600" cy="1997075"/>
          </a:xfrm>
          <a:prstGeom prst="rect">
            <a:avLst/>
          </a:prstGeom>
          <a:solidFill>
            <a:schemeClr val="bg1"/>
          </a:solidFill>
          <a:ln w="28575">
            <a:solidFill>
              <a:schemeClr val="tx1"/>
            </a:solidFill>
            <a:prstDash val="solid"/>
            <a:miter/>
          </a:ln>
        </p:spPr>
        <p:txBody>
          <a:bodyPr wrap="squar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altLang="es-ES" sz="2000" b="1" dirty="0" smtClean="0">
                <a:solidFill>
                  <a:srgbClr val="000000"/>
                </a:solidFill>
                <a:latin typeface="Times New Roman" pitchFamily="18" charset="0"/>
                <a:ea typeface="Calibri" pitchFamily="34" charset="0"/>
                <a:cs typeface="Times New Roman" pitchFamily="18" charset="0"/>
              </a:rPr>
              <a:t>Las organizaciones son sistemas sociales compuestos por individuos y grupos de individuos que, mediante la utilización de recursos, desarrollan un sistema de actividades interrelacionadas y coordinadas, para el logro de un objetivo común, dentro de un contexto con el que establecen una influencia recíproca. </a:t>
            </a:r>
          </a:p>
          <a:p>
            <a:pPr algn="ctr" eaLnBrk="1" hangingPunct="1">
              <a:defRPr/>
            </a:pPr>
            <a:r>
              <a:rPr lang="es-ES" altLang="es-ES" sz="2000" b="1" dirty="0" smtClean="0">
                <a:solidFill>
                  <a:srgbClr val="000000"/>
                </a:solidFill>
                <a:latin typeface="Times New Roman" pitchFamily="18" charset="0"/>
                <a:ea typeface="Calibri" pitchFamily="34" charset="0"/>
                <a:cs typeface="Times New Roman" pitchFamily="18" charset="0"/>
              </a:rPr>
              <a:t>(José Jorge </a:t>
            </a:r>
            <a:r>
              <a:rPr lang="es-ES" altLang="es-ES" sz="2000" b="1" dirty="0" err="1" smtClean="0">
                <a:solidFill>
                  <a:srgbClr val="000000"/>
                </a:solidFill>
                <a:latin typeface="Times New Roman" pitchFamily="18" charset="0"/>
                <a:ea typeface="Calibri" pitchFamily="34" charset="0"/>
                <a:cs typeface="Times New Roman" pitchFamily="18" charset="0"/>
              </a:rPr>
              <a:t>Ader</a:t>
            </a:r>
            <a:r>
              <a:rPr lang="es-ES" altLang="es-ES" sz="2000" b="1" dirty="0" smtClean="0">
                <a:solidFill>
                  <a:srgbClr val="000000"/>
                </a:solidFill>
                <a:latin typeface="Times New Roman" pitchFamily="18" charset="0"/>
                <a:ea typeface="Calibri" pitchFamily="34" charset="0"/>
                <a:cs typeface="Times New Roman" pitchFamily="18" charset="0"/>
              </a:rPr>
              <a:t>)</a:t>
            </a:r>
          </a:p>
        </p:txBody>
      </p:sp>
      <p:sp>
        <p:nvSpPr>
          <p:cNvPr id="5" name="Rectangle 1"/>
          <p:cNvSpPr/>
          <p:nvPr/>
        </p:nvSpPr>
        <p:spPr>
          <a:xfrm>
            <a:off x="457200" y="3284538"/>
            <a:ext cx="8229600" cy="2971800"/>
          </a:xfrm>
          <a:prstGeom prst="rect">
            <a:avLst/>
          </a:prstGeom>
          <a:solidFill>
            <a:schemeClr val="bg1"/>
          </a:solidFill>
          <a:ln w="28575">
            <a:solidFill>
              <a:schemeClr val="tx1"/>
            </a:solidFill>
            <a:prstDash val="solid"/>
            <a:miter/>
          </a:ln>
        </p:spPr>
        <p:txBody>
          <a:bodyPr wrap="square" anchor="ctr">
            <a:spAutoFit/>
          </a:bodyPr>
          <a:lstStyle/>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REQUIEREN:</a:t>
            </a:r>
            <a:endParaRPr lang="es-ES" sz="2400" b="1" kern="0" dirty="0">
              <a:solidFill>
                <a:srgbClr val="000000"/>
              </a:solidFill>
              <a:latin typeface="Times New Roman" pitchFamily="18"/>
              <a:cs typeface="Times New Roman" pitchFamily="18"/>
            </a:endParaRP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kern="0" dirty="0">
                <a:solidFill>
                  <a:srgbClr val="000000"/>
                </a:solidFill>
                <a:latin typeface="Calibri"/>
                <a:cs typeface="+mn-cs"/>
              </a:rPr>
              <a:t> </a:t>
            </a:r>
            <a:r>
              <a:rPr lang="es-ES" sz="2000" b="1" kern="0" dirty="0">
                <a:solidFill>
                  <a:srgbClr val="000000"/>
                </a:solidFill>
                <a:latin typeface="Times New Roman" pitchFamily="18"/>
                <a:cs typeface="Times New Roman" pitchFamily="18"/>
              </a:rPr>
              <a:t>Un número de participantes que hayan contribuido a su</a:t>
            </a:r>
          </a:p>
          <a:p>
            <a:pP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constitución;</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Uno o más objetivos básicos;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Ciertas metas específicas que derivan de los objetivos</a:t>
            </a:r>
          </a:p>
          <a:p>
            <a:pP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básicos;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Cierta actividad ejercida para lograr las metas y</a:t>
            </a:r>
          </a:p>
          <a:p>
            <a:pP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objetivos;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Recursos con que debe contar para el logro de sus fines.</a:t>
            </a:r>
          </a:p>
        </p:txBody>
      </p:sp>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p:nvPr/>
        </p:nvSpPr>
        <p:spPr>
          <a:xfrm>
            <a:off x="457200" y="404813"/>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CLASIFICACIÓN DE LAS ORGANIZACIONES</a:t>
            </a:r>
          </a:p>
        </p:txBody>
      </p:sp>
      <p:sp>
        <p:nvSpPr>
          <p:cNvPr id="3" name="Rectangle 1"/>
          <p:cNvSpPr/>
          <p:nvPr/>
        </p:nvSpPr>
        <p:spPr>
          <a:xfrm>
            <a:off x="457200" y="1844675"/>
            <a:ext cx="8229600" cy="2000250"/>
          </a:xfrm>
          <a:prstGeom prst="rect">
            <a:avLst/>
          </a:prstGeom>
          <a:solidFill>
            <a:schemeClr val="bg1"/>
          </a:solidFill>
          <a:ln w="28575">
            <a:solidFill>
              <a:schemeClr val="tx1"/>
            </a:solidFill>
            <a:prstDash val="solid"/>
            <a:miter/>
          </a:ln>
        </p:spPr>
        <p:txBody>
          <a:bodyPr wrap="square" anchor="ctr" anchorCtr="1">
            <a:spAutoFit/>
          </a:bodyPr>
          <a:lstStyle/>
          <a:p>
            <a:pP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ORGANIZACIONES CON FINES DE LUCRO</a:t>
            </a:r>
          </a:p>
          <a:p>
            <a:pPr algn="ctr" fontAlgn="auto">
              <a:spcBef>
                <a:spcPts val="0"/>
              </a:spcBef>
              <a:spcAft>
                <a:spcPts val="0"/>
              </a:spcAft>
              <a:defRPr sz="1800" b="0" i="0" u="none" strike="noStrike" kern="0" cap="none" spc="0" baseline="0">
                <a:solidFill>
                  <a:srgbClr val="000000"/>
                </a:solidFill>
                <a:uFillTx/>
              </a:defRPr>
            </a:pPr>
            <a:endParaRPr lang="es-ES" sz="2000" b="1" kern="0" dirty="0">
              <a:solidFill>
                <a:srgbClr val="000000"/>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Comerciales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Industriales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De servicios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Financieras</a:t>
            </a:r>
          </a:p>
        </p:txBody>
      </p:sp>
      <p:sp>
        <p:nvSpPr>
          <p:cNvPr id="4" name="2 CuadroTexto"/>
          <p:cNvSpPr txBox="1"/>
          <p:nvPr/>
        </p:nvSpPr>
        <p:spPr>
          <a:xfrm>
            <a:off x="457200" y="1141413"/>
            <a:ext cx="8229600" cy="46166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SEGÚN SUS FINES</a:t>
            </a:r>
          </a:p>
        </p:txBody>
      </p:sp>
      <p:sp>
        <p:nvSpPr>
          <p:cNvPr id="5" name="Rectangle 1"/>
          <p:cNvSpPr/>
          <p:nvPr/>
        </p:nvSpPr>
        <p:spPr>
          <a:xfrm>
            <a:off x="457200" y="4098925"/>
            <a:ext cx="8229600" cy="2301875"/>
          </a:xfrm>
          <a:prstGeom prst="rect">
            <a:avLst/>
          </a:prstGeom>
          <a:solidFill>
            <a:schemeClr val="bg1"/>
          </a:solidFill>
          <a:ln w="28575">
            <a:solidFill>
              <a:schemeClr val="tx1"/>
            </a:solidFill>
            <a:prstDash val="solid"/>
            <a:miter/>
          </a:ln>
        </p:spPr>
        <p:txBody>
          <a:bodyPr wrap="square" anchor="ctr" anchorCtr="1">
            <a:spAutoFit/>
          </a:bodyPr>
          <a:lstStyle/>
          <a:p>
            <a:pP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ORGANIZACIONES SIN FINES DE LUCRO</a:t>
            </a:r>
          </a:p>
          <a:p>
            <a:pPr fontAlgn="auto">
              <a:spcBef>
                <a:spcPts val="0"/>
              </a:spcBef>
              <a:spcAft>
                <a:spcPts val="0"/>
              </a:spcAft>
              <a:defRPr sz="1800" b="0" i="0" u="none" strike="noStrike" kern="0" cap="none" spc="0" baseline="0">
                <a:solidFill>
                  <a:srgbClr val="000000"/>
                </a:solidFill>
                <a:uFillTx/>
              </a:defRPr>
            </a:pPr>
            <a:endParaRPr lang="es-ES" sz="2000" b="1" kern="0" dirty="0">
              <a:solidFill>
                <a:srgbClr val="000000"/>
              </a:solidFill>
              <a:latin typeface="Times New Roman" pitchFamily="18"/>
              <a:cs typeface="Times New Roman" pitchFamily="18"/>
            </a:endParaRP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Deportivas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Religiosas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Culturales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Asistenciales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De beneficencia</a:t>
            </a:r>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p:cNvSpPr/>
          <p:nvPr/>
        </p:nvSpPr>
        <p:spPr>
          <a:xfrm>
            <a:off x="488950" y="2590800"/>
            <a:ext cx="8229600" cy="1993900"/>
          </a:xfrm>
          <a:prstGeom prst="rect">
            <a:avLst/>
          </a:prstGeom>
          <a:solidFill>
            <a:schemeClr val="bg1"/>
          </a:solidFill>
          <a:ln w="28575">
            <a:solidFill>
              <a:schemeClr val="tx1"/>
            </a:solidFill>
            <a:prstDash val="solid"/>
            <a:miter/>
          </a:ln>
        </p:spPr>
        <p:txBody>
          <a:bodyPr wrap="square" anchor="ctr">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De derecho privado: (unipersonales o pluripersonales)</a:t>
            </a:r>
          </a:p>
          <a:p>
            <a:pP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De derecho público (Estado Nacional, provincial,</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municipal, etc.).</a:t>
            </a:r>
          </a:p>
        </p:txBody>
      </p:sp>
      <p:sp>
        <p:nvSpPr>
          <p:cNvPr id="8" name="2 CuadroTexto"/>
          <p:cNvSpPr txBox="1"/>
          <p:nvPr/>
        </p:nvSpPr>
        <p:spPr>
          <a:xfrm>
            <a:off x="457200" y="1219200"/>
            <a:ext cx="8261350" cy="46166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SEGÚN SU NATURALEZA JURÍDICA</a:t>
            </a:r>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2288"/>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EMPRESA</a:t>
            </a:r>
          </a:p>
        </p:txBody>
      </p:sp>
      <p:sp>
        <p:nvSpPr>
          <p:cNvPr id="4" name="Rectangle 1"/>
          <p:cNvSpPr/>
          <p:nvPr/>
        </p:nvSpPr>
        <p:spPr>
          <a:xfrm>
            <a:off x="457200" y="2643188"/>
            <a:ext cx="8229600" cy="224631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La empresa representa una unidad organizada, compuesta por un grupo humano y por recursos, que se constituye para alcanzar determinados objetivos, realizando actividades de índole económica.</a:t>
            </a:r>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95410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DIFERENCIA ENTRE ORGANIZACIÓN Y EMPRESA</a:t>
            </a:r>
            <a:endParaRPr lang="es-ES" sz="2800" b="1" kern="0" dirty="0">
              <a:solidFill>
                <a:srgbClr val="000000"/>
              </a:solidFill>
              <a:latin typeface="Times New Roman" pitchFamily="18"/>
              <a:cs typeface="Times New Roman" pitchFamily="18"/>
            </a:endParaRPr>
          </a:p>
        </p:txBody>
      </p:sp>
      <p:sp>
        <p:nvSpPr>
          <p:cNvPr id="5" name="Rectangle 1"/>
          <p:cNvSpPr/>
          <p:nvPr/>
        </p:nvSpPr>
        <p:spPr>
          <a:xfrm>
            <a:off x="457200" y="3200400"/>
            <a:ext cx="8229600" cy="138499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Toda empresa es una organización, pero no toda organización es una empresa.</a:t>
            </a:r>
          </a:p>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La empresa tiene fin de lucro.</a:t>
            </a:r>
            <a:endParaRPr lang="es-ES" sz="28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143000"/>
            <a:ext cx="82296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ADMINISTRATIVO</a:t>
            </a:r>
          </a:p>
        </p:txBody>
      </p:sp>
      <p:sp>
        <p:nvSpPr>
          <p:cNvPr id="7" name="Text Box 4"/>
          <p:cNvSpPr txBox="1">
            <a:spLocks noChangeArrowheads="1"/>
          </p:cNvSpPr>
          <p:nvPr/>
        </p:nvSpPr>
        <p:spPr bwMode="auto">
          <a:xfrm>
            <a:off x="457200" y="2793961"/>
            <a:ext cx="8229600" cy="1570037"/>
          </a:xfrm>
          <a:prstGeom prst="rect">
            <a:avLst/>
          </a:prstGeom>
          <a:solidFill>
            <a:schemeClr val="tx1"/>
          </a:solidFill>
          <a:ln w="3175">
            <a:solidFill>
              <a:schemeClr val="tx1"/>
            </a:solidFill>
            <a:miter lim="800000"/>
            <a:headEnd/>
            <a:tailEnd/>
          </a:ln>
        </p:spPr>
        <p:txBody>
          <a:bodyPr wrap="square" anchorCtr="1">
            <a:spAutoFit/>
          </a:bodyPr>
          <a:lstStyle/>
          <a:p>
            <a:pPr algn="ctr">
              <a:spcBef>
                <a:spcPts val="1700"/>
              </a:spcBef>
            </a:pPr>
            <a:r>
              <a:rPr lang="es-MX" sz="2400" b="1" dirty="0">
                <a:solidFill>
                  <a:schemeClr val="bg1"/>
                </a:solidFill>
                <a:latin typeface="Times New Roman" pitchFamily="18" charset="0"/>
              </a:rPr>
              <a:t>Conjunto de normas jurídicas que regulan la organización, funcionamiento y atribuciones de la administración pública en sus relaciones con los particulares  y con otras administraciones públicas.</a:t>
            </a:r>
          </a:p>
        </p:txBody>
      </p:sp>
    </p:spTree>
  </p:cSld>
  <p:clrMapOvr>
    <a:masterClrMapping/>
  </p:clrMapOvr>
  <p:transition>
    <p:fade thruBlk="1"/>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924580"/>
            <a:ext cx="8229600" cy="523220"/>
          </a:xfrm>
          <a:prstGeom prst="rect">
            <a:avLst/>
          </a:prstGeom>
          <a:solidFill>
            <a:schemeClr val="bg1"/>
          </a:solidFill>
          <a:ln w="285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DEFINICIÓN DE </a:t>
            </a:r>
            <a:r>
              <a:rPr lang="es-ES" sz="2800" b="1" kern="0" dirty="0" smtClean="0">
                <a:solidFill>
                  <a:srgbClr val="000000"/>
                </a:solidFill>
                <a:latin typeface="Times New Roman" pitchFamily="18"/>
                <a:cs typeface="Times New Roman" pitchFamily="18"/>
              </a:rPr>
              <a:t> LA CONTABILIDAD</a:t>
            </a:r>
            <a:endParaRPr lang="es-ES" sz="2800" b="1" kern="0" dirty="0">
              <a:solidFill>
                <a:srgbClr val="000000"/>
              </a:solidFill>
              <a:latin typeface="Times New Roman" pitchFamily="18"/>
              <a:cs typeface="Times New Roman" pitchFamily="18"/>
            </a:endParaRPr>
          </a:p>
        </p:txBody>
      </p:sp>
      <p:sp>
        <p:nvSpPr>
          <p:cNvPr id="4" name="3 CuadroTexto"/>
          <p:cNvSpPr txBox="1"/>
          <p:nvPr/>
        </p:nvSpPr>
        <p:spPr>
          <a:xfrm>
            <a:off x="457200" y="2157948"/>
            <a:ext cx="8229600" cy="3785652"/>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cs typeface="Times New Roman" pitchFamily="18" charset="0"/>
              </a:rPr>
              <a:t>La contabilidad es una técnica que se ocupa de registrar, clasificar y resumir las operaciones mercantiles de un negocio con el fin de interpretar sus resultados.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charset="0"/>
              <a:cs typeface="Times New Roman" pitchFamily="18" charset="0"/>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cs typeface="Times New Roman" pitchFamily="18" charset="0"/>
              </a:rPr>
              <a:t>Se encarga de estudiar, medir y analizar el patrimonio, situación económica y financiera de una empresa u organización, con el fin de facilitar la toma de decisiones en el seno de la misma y el control externo, presentando la información, previamente registrada, de manera sistemática y útil para las distintas partes interesadas</a:t>
            </a:r>
            <a:r>
              <a:rPr lang="es-ES" sz="2400" kern="0" dirty="0">
                <a:solidFill>
                  <a:srgbClr val="000000"/>
                </a:solidFill>
                <a:latin typeface="Times New Roman" pitchFamily="18" charset="0"/>
                <a:cs typeface="Times New Roman" pitchFamily="18" charset="0"/>
              </a:rPr>
              <a:t>.</a:t>
            </a:r>
            <a:endParaRPr lang="es-ES" sz="2400" b="1" kern="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2938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charset="0"/>
                <a:cs typeface="Times New Roman" pitchFamily="18" charset="0"/>
              </a:rPr>
              <a:t>OBJETIVOS DE LA CONTABILIDAD</a:t>
            </a:r>
          </a:p>
        </p:txBody>
      </p:sp>
      <p:sp>
        <p:nvSpPr>
          <p:cNvPr id="4" name="3 CuadroTexto"/>
          <p:cNvSpPr txBox="1"/>
          <p:nvPr/>
        </p:nvSpPr>
        <p:spPr>
          <a:xfrm>
            <a:off x="457200" y="2971800"/>
            <a:ext cx="8229600" cy="156966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Suministrar información razonada, con base en registros técnicos, de las operaciones realizadas por un ente privado o público, proporcionando una imagen fiel de la situación y el patrimonio del mismo.</a:t>
            </a:r>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54358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USUARIOS  DE LA </a:t>
            </a:r>
            <a:r>
              <a:rPr lang="es-ES" sz="2800" b="1" kern="0" dirty="0" smtClean="0">
                <a:solidFill>
                  <a:srgbClr val="000000"/>
                </a:solidFill>
                <a:latin typeface="Times New Roman" pitchFamily="18"/>
                <a:cs typeface="Times New Roman" pitchFamily="18"/>
              </a:rPr>
              <a:t>INFORMACIÓN CONTABLE</a:t>
            </a:r>
            <a:endParaRPr lang="es-ES" sz="2800" b="1" kern="0" dirty="0">
              <a:solidFill>
                <a:srgbClr val="000000"/>
              </a:solidFill>
              <a:latin typeface="Times New Roman" pitchFamily="18"/>
              <a:cs typeface="Times New Roman" pitchFamily="18"/>
            </a:endParaRPr>
          </a:p>
        </p:txBody>
      </p:sp>
      <p:sp>
        <p:nvSpPr>
          <p:cNvPr id="4" name="3 CuadroTexto"/>
          <p:cNvSpPr txBox="1"/>
          <p:nvPr/>
        </p:nvSpPr>
        <p:spPr>
          <a:xfrm>
            <a:off x="457200" y="1571685"/>
            <a:ext cx="8229600" cy="452431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 suele dividir a los usuarios de la información contable en dos tipos. Internos y externos.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 consideran internos todos aquellos que utilizan la información del mismo ente al que pertenecen (propietarios, accionistas, administradores, gerentes, etc.)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Los usuarios </a:t>
            </a:r>
            <a:r>
              <a:rPr lang="es-ES" sz="2400" b="1" kern="0" dirty="0" smtClean="0">
                <a:solidFill>
                  <a:srgbClr val="000000"/>
                </a:solidFill>
                <a:latin typeface="Times New Roman" pitchFamily="18"/>
                <a:cs typeface="Times New Roman" pitchFamily="18"/>
              </a:rPr>
              <a:t>externos son </a:t>
            </a:r>
            <a:r>
              <a:rPr lang="es-ES" sz="2400" b="1" kern="0" dirty="0">
                <a:solidFill>
                  <a:srgbClr val="000000"/>
                </a:solidFill>
                <a:latin typeface="Times New Roman" pitchFamily="18"/>
                <a:cs typeface="Times New Roman" pitchFamily="18"/>
              </a:rPr>
              <a:t>aquellos que solicitan información al ente que no les pertenece, a pesar de lo cual tienen que tomar decisiones sobre los mismos. (proveedores, prestamistas, clientes, órganos de fiscalización, etc.)</a:t>
            </a: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20713"/>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RECURSOS</a:t>
            </a:r>
          </a:p>
        </p:txBody>
      </p:sp>
      <p:sp>
        <p:nvSpPr>
          <p:cNvPr id="4" name="Rectangle 1"/>
          <p:cNvSpPr/>
          <p:nvPr/>
        </p:nvSpPr>
        <p:spPr>
          <a:xfrm>
            <a:off x="457200" y="1725543"/>
            <a:ext cx="8229600" cy="4216539"/>
          </a:xfrm>
          <a:prstGeom prst="rect">
            <a:avLst/>
          </a:prstGeom>
          <a:solidFill>
            <a:schemeClr val="bg1"/>
          </a:solidFill>
          <a:ln w="28575">
            <a:solidFill>
              <a:schemeClr val="tx1"/>
            </a:solidFill>
            <a:prstDash val="solid"/>
            <a:miter/>
          </a:ln>
        </p:spPr>
        <p:txBody>
          <a:bodyPr wrap="square" anchor="ctr"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s-ES" altLang="es-ES" sz="2400" b="1" dirty="0" smtClean="0">
                <a:solidFill>
                  <a:srgbClr val="000000"/>
                </a:solidFill>
                <a:latin typeface="Times New Roman" pitchFamily="18" charset="0"/>
                <a:ea typeface="Calibri" pitchFamily="34" charset="0"/>
                <a:cs typeface="Times New Roman" pitchFamily="18" charset="0"/>
              </a:rPr>
              <a:t>Se los puede clasificar según el grado </a:t>
            </a:r>
          </a:p>
          <a:p>
            <a:pPr algn="ctr" eaLnBrk="1" hangingPunct="1">
              <a:spcBef>
                <a:spcPct val="0"/>
              </a:spcBef>
              <a:buFontTx/>
              <a:buNone/>
              <a:defRPr/>
            </a:pPr>
            <a:r>
              <a:rPr lang="es-ES" altLang="es-ES" sz="2400" b="1" dirty="0" smtClean="0">
                <a:solidFill>
                  <a:srgbClr val="000000"/>
                </a:solidFill>
                <a:latin typeface="Times New Roman" pitchFamily="18" charset="0"/>
                <a:ea typeface="Calibri" pitchFamily="34" charset="0"/>
                <a:cs typeface="Times New Roman" pitchFamily="18" charset="0"/>
              </a:rPr>
              <a:t>de permanencia en el patrimonio.</a:t>
            </a:r>
          </a:p>
          <a:p>
            <a:pPr algn="ctr" eaLnBrk="1" hangingPunct="1">
              <a:spcBef>
                <a:spcPct val="0"/>
              </a:spcBef>
              <a:buFontTx/>
              <a:buNone/>
              <a:defRPr/>
            </a:pPr>
            <a:endParaRPr lang="es-ES" altLang="es-ES" sz="2000" b="1" dirty="0" smtClean="0">
              <a:solidFill>
                <a:srgbClr val="000000"/>
              </a:solidFill>
              <a:latin typeface="Times New Roman" pitchFamily="18" charset="0"/>
              <a:ea typeface="Calibri" pitchFamily="34" charset="0"/>
              <a:cs typeface="Times New Roman" pitchFamily="18" charset="0"/>
            </a:endParaRPr>
          </a:p>
          <a:p>
            <a:pPr eaLnBrk="1">
              <a:spcBef>
                <a:spcPct val="0"/>
              </a:spcBef>
              <a:buFont typeface="Wingdings" pitchFamily="2" charset="2"/>
              <a:buChar char="§"/>
              <a:defRPr/>
            </a:pPr>
            <a:r>
              <a:rPr lang="es-ES" altLang="es-ES" sz="2000" b="1" dirty="0" smtClean="0">
                <a:solidFill>
                  <a:srgbClr val="000000"/>
                </a:solidFill>
                <a:latin typeface="Times New Roman" pitchFamily="18" charset="0"/>
                <a:ea typeface="Calibri" pitchFamily="34" charset="0"/>
                <a:cs typeface="Times New Roman" pitchFamily="18" charset="0"/>
              </a:rPr>
              <a:t>De rápida movilidad: dinero, cheques, giros postales o bancarios, derechos a cobrar a corto plazo, títulos públicos u otro tipo de inversiones, bienes en proceso de elaboración, etc.</a:t>
            </a:r>
          </a:p>
          <a:p>
            <a:pPr eaLnBrk="1">
              <a:spcBef>
                <a:spcPct val="0"/>
              </a:spcBef>
              <a:buFontTx/>
              <a:buNone/>
              <a:defRPr/>
            </a:pPr>
            <a:endParaRPr lang="es-ES" altLang="es-ES" sz="2000" b="1" dirty="0" smtClean="0">
              <a:solidFill>
                <a:srgbClr val="000000"/>
              </a:solidFill>
              <a:latin typeface="Times New Roman" pitchFamily="18" charset="0"/>
              <a:ea typeface="Calibri" pitchFamily="34" charset="0"/>
              <a:cs typeface="Times New Roman" pitchFamily="18" charset="0"/>
            </a:endParaRPr>
          </a:p>
          <a:p>
            <a:pPr eaLnBrk="1">
              <a:spcBef>
                <a:spcPct val="0"/>
              </a:spcBef>
              <a:buFont typeface="Wingdings" pitchFamily="2" charset="2"/>
              <a:buChar char="§"/>
              <a:defRPr/>
            </a:pPr>
            <a:r>
              <a:rPr lang="es-ES" altLang="es-ES" sz="2000" b="1" dirty="0" smtClean="0">
                <a:solidFill>
                  <a:srgbClr val="000000"/>
                </a:solidFill>
                <a:latin typeface="Times New Roman" pitchFamily="18" charset="0"/>
                <a:ea typeface="Calibri" pitchFamily="34" charset="0"/>
                <a:cs typeface="Times New Roman" pitchFamily="18" charset="0"/>
              </a:rPr>
              <a:t>De carácter permanente son aquellos inmovilizados no destinados a la venta y que sirven de apoyo a las funciones de producción, administración o comercialización (inmuebles, equipos, maquinarias, etc.).</a:t>
            </a:r>
          </a:p>
          <a:p>
            <a:pPr eaLnBrk="1">
              <a:spcBef>
                <a:spcPct val="0"/>
              </a:spcBef>
              <a:buFontTx/>
              <a:buNone/>
              <a:defRPr/>
            </a:pPr>
            <a:endParaRPr lang="es-ES" altLang="es-ES" sz="2000" b="1" dirty="0" smtClean="0">
              <a:solidFill>
                <a:srgbClr val="000000"/>
              </a:solidFill>
              <a:latin typeface="Times New Roman" pitchFamily="18" charset="0"/>
              <a:ea typeface="Calibri" pitchFamily="34" charset="0"/>
              <a:cs typeface="Times New Roman" pitchFamily="18" charset="0"/>
            </a:endParaRPr>
          </a:p>
          <a:p>
            <a:pPr algn="ctr" eaLnBrk="1">
              <a:spcBef>
                <a:spcPct val="0"/>
              </a:spcBef>
              <a:buFontTx/>
              <a:buNone/>
              <a:defRPr/>
            </a:pPr>
            <a:r>
              <a:rPr lang="es-ES" altLang="es-ES" sz="2000" b="1" dirty="0" smtClean="0">
                <a:solidFill>
                  <a:srgbClr val="000000"/>
                </a:solidFill>
                <a:latin typeface="Times New Roman" pitchFamily="18" charset="0"/>
                <a:ea typeface="Calibri" pitchFamily="34" charset="0"/>
                <a:cs typeface="Times New Roman" pitchFamily="18" charset="0"/>
              </a:rPr>
              <a:t>El esfuerzo humano (plantel directivo y laboral) es también un recurso de carácter permanente.</a:t>
            </a:r>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5146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PRINCIPALES ELEMENTOS CONTABLES</a:t>
            </a:r>
            <a:endParaRPr lang="es-ES" sz="28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71500" y="836613"/>
            <a:ext cx="7929563" cy="523875"/>
          </a:xfrm>
          <a:prstGeom prst="rect">
            <a:avLst/>
          </a:prstGeom>
          <a:solidFill>
            <a:schemeClr val="bg1"/>
          </a:solidFill>
          <a:ln w="28575">
            <a:solidFill>
              <a:schemeClr val="tx1"/>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ACTIVO</a:t>
            </a:r>
          </a:p>
        </p:txBody>
      </p:sp>
      <p:sp>
        <p:nvSpPr>
          <p:cNvPr id="4" name="Rectangle 1"/>
          <p:cNvSpPr/>
          <p:nvPr/>
        </p:nvSpPr>
        <p:spPr>
          <a:xfrm>
            <a:off x="571500" y="2000250"/>
            <a:ext cx="8001000" cy="3819525"/>
          </a:xfrm>
          <a:prstGeom prst="rect">
            <a:avLst/>
          </a:prstGeom>
          <a:solidFill>
            <a:schemeClr val="bg1"/>
          </a:solidFill>
          <a:ln w="28575">
            <a:solidFill>
              <a:schemeClr val="tx1"/>
            </a:solidFill>
            <a:prstDash val="solid"/>
            <a:miter/>
          </a:ln>
        </p:spPr>
        <p:txBody>
          <a:bodyPr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Un activo es todo aquel bien o derecho que posee una persona física o jurídica que puede convertirse en liquidez, es decir, que se puede valorar en términos monetarios.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Son los recursos de propiedad del ente que poseen valor económico, representados por dinero, otros bienes tangibles (materias primas, inmuebles, etc.), otros bienes intangibles (por ejemplo derechos a utilizar una patente industrial) y derechos que obligan a terceros a entregar dinero y/u otros bienes, prestación de servicios, etc.</a:t>
            </a:r>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8200"/>
            <a:ext cx="8229600" cy="522288"/>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PASIVO</a:t>
            </a:r>
          </a:p>
        </p:txBody>
      </p:sp>
      <p:sp>
        <p:nvSpPr>
          <p:cNvPr id="4" name="Rectangle 1"/>
          <p:cNvSpPr/>
          <p:nvPr/>
        </p:nvSpPr>
        <p:spPr>
          <a:xfrm>
            <a:off x="457200" y="2549525"/>
            <a:ext cx="8229600" cy="230822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 denomina pasivo al conjunto de deudas, apreciables en dinero que gravan un patrimonio. </a:t>
            </a:r>
          </a:p>
          <a:p>
            <a:pPr algn="ctr" fontAlgn="auto">
              <a:spcBef>
                <a:spcPts val="0"/>
              </a:spcBef>
              <a:spcAft>
                <a:spcPts val="0"/>
              </a:spcAft>
              <a:defRPr sz="1800" b="0" i="0" u="none" strike="noStrike" kern="0" cap="none" spc="0" baseline="0">
                <a:solidFill>
                  <a:srgbClr val="000000"/>
                </a:solidFill>
                <a:uFillTx/>
              </a:defRPr>
            </a:pPr>
            <a:endParaRPr lang="es-ES" sz="2400" kern="0" dirty="0">
              <a:solidFill>
                <a:srgbClr val="00000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Está representado por compromisos ciertos a favor de terceros (entregar sumas de dinero, bienes, prestación de servicios o compromisos eventuales o contingentes).</a:t>
            </a:r>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906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CAPITAL</a:t>
            </a:r>
          </a:p>
        </p:txBody>
      </p:sp>
      <p:sp>
        <p:nvSpPr>
          <p:cNvPr id="4" name="Rectangle 1"/>
          <p:cNvSpPr/>
          <p:nvPr/>
        </p:nvSpPr>
        <p:spPr>
          <a:xfrm>
            <a:off x="457200" y="2708275"/>
            <a:ext cx="8229600" cy="235902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ea typeface="Calibri" pitchFamily="34"/>
                <a:cs typeface="Times New Roman" pitchFamily="18"/>
              </a:rPr>
              <a:t>El capital social está formado por la suma de los aportes en numerario y en especie (obligaciones de dar) que los socios se comprometen a efectuar. Es una cifra ideal que refleja el valor del compromiso asumido por sus propietarios.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ea typeface="Calibri" pitchFamily="34"/>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ea typeface="Calibri" pitchFamily="34"/>
                <a:cs typeface="Times New Roman" pitchFamily="18"/>
              </a:rPr>
              <a:t>No existe organización con fines de lucro sin capital.</a:t>
            </a:r>
            <a:endParaRPr lang="es-ES" sz="32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42938"/>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PATRIMONIO</a:t>
            </a:r>
          </a:p>
        </p:txBody>
      </p:sp>
      <p:sp>
        <p:nvSpPr>
          <p:cNvPr id="4" name="Rectangle 1"/>
          <p:cNvSpPr/>
          <p:nvPr/>
        </p:nvSpPr>
        <p:spPr>
          <a:xfrm>
            <a:off x="457200" y="1500188"/>
            <a:ext cx="8229600" cy="83026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 denomina patrimonio al conjunto de bienes, derechos y obligaciones que tiene una persona o empresa.</a:t>
            </a:r>
          </a:p>
        </p:txBody>
      </p:sp>
      <p:sp>
        <p:nvSpPr>
          <p:cNvPr id="5" name="2 CuadroTexto"/>
          <p:cNvSpPr txBox="1"/>
          <p:nvPr/>
        </p:nvSpPr>
        <p:spPr>
          <a:xfrm>
            <a:off x="457200" y="2636838"/>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PATRIMONIO NETO</a:t>
            </a:r>
          </a:p>
        </p:txBody>
      </p:sp>
      <p:sp>
        <p:nvSpPr>
          <p:cNvPr id="8" name="Rectangle 1"/>
          <p:cNvSpPr/>
          <p:nvPr/>
        </p:nvSpPr>
        <p:spPr>
          <a:xfrm>
            <a:off x="457200" y="3478213"/>
            <a:ext cx="8229600" cy="2724150"/>
          </a:xfrm>
          <a:prstGeom prst="rect">
            <a:avLst/>
          </a:prstGeom>
          <a:solidFill>
            <a:schemeClr val="bg1"/>
          </a:solidFill>
          <a:ln w="28575">
            <a:solidFill>
              <a:schemeClr val="tx1"/>
            </a:solidFill>
            <a:prstDash val="solid"/>
            <a:miter/>
          </a:ln>
        </p:spPr>
        <p:txBody>
          <a:bodyPr wrap="squar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altLang="es-ES" sz="2400" b="1" dirty="0" smtClean="0">
                <a:solidFill>
                  <a:srgbClr val="000000"/>
                </a:solidFill>
                <a:latin typeface="Times New Roman" pitchFamily="18" charset="0"/>
                <a:ea typeface="Calibri" pitchFamily="34" charset="0"/>
                <a:cs typeface="Times New Roman" pitchFamily="18" charset="0"/>
              </a:rPr>
              <a:t>Con carácter general se denomina patrimonio neto a la diferencia entre el activo y el pasivo.</a:t>
            </a:r>
          </a:p>
          <a:p>
            <a:pPr algn="ctr" eaLnBrk="1" hangingPunct="1">
              <a:defRPr/>
            </a:pPr>
            <a:endParaRPr lang="es-ES" altLang="es-ES" sz="2400" b="1" dirty="0" smtClean="0">
              <a:solidFill>
                <a:srgbClr val="000000"/>
              </a:solidFill>
              <a:latin typeface="Times New Roman" pitchFamily="18" charset="0"/>
              <a:ea typeface="Calibri" pitchFamily="34" charset="0"/>
              <a:cs typeface="Times New Roman" pitchFamily="18" charset="0"/>
            </a:endParaRPr>
          </a:p>
          <a:p>
            <a:pPr algn="ctr" eaLnBrk="1" hangingPunct="1">
              <a:defRPr/>
            </a:pPr>
            <a:r>
              <a:rPr lang="es-ES" altLang="es-ES" sz="2400" b="1" dirty="0" smtClean="0">
                <a:solidFill>
                  <a:srgbClr val="000000"/>
                </a:solidFill>
                <a:latin typeface="Times New Roman" pitchFamily="18" charset="0"/>
                <a:ea typeface="Calibri" pitchFamily="34" charset="0"/>
                <a:cs typeface="Times New Roman" pitchFamily="18" charset="0"/>
              </a:rPr>
              <a:t>Es una igualdad contable básica: </a:t>
            </a:r>
          </a:p>
          <a:p>
            <a:pPr algn="ctr" eaLnBrk="1" hangingPunct="1">
              <a:defRPr/>
            </a:pPr>
            <a:endParaRPr lang="es-ES" altLang="es-ES" sz="2400" b="1" dirty="0" smtClean="0">
              <a:solidFill>
                <a:srgbClr val="000000"/>
              </a:solidFill>
              <a:latin typeface="Times New Roman" pitchFamily="18" charset="0"/>
              <a:ea typeface="Calibri" pitchFamily="34" charset="0"/>
              <a:cs typeface="Times New Roman" pitchFamily="18" charset="0"/>
            </a:endParaRPr>
          </a:p>
          <a:p>
            <a:pPr algn="ctr" eaLnBrk="1">
              <a:defRPr/>
            </a:pPr>
            <a:r>
              <a:rPr lang="es-ES" altLang="es-ES" sz="2400" b="1" dirty="0" smtClean="0">
                <a:solidFill>
                  <a:srgbClr val="000000"/>
                </a:solidFill>
                <a:latin typeface="Times New Roman" pitchFamily="18" charset="0"/>
                <a:ea typeface="Calibri" pitchFamily="34" charset="0"/>
                <a:cs typeface="Times New Roman" pitchFamily="18" charset="0"/>
              </a:rPr>
              <a:t>ACTIVO  -  PASIVO = PATRIMONIO NETO.</a:t>
            </a:r>
          </a:p>
          <a:p>
            <a:pPr algn="ctr" eaLnBrk="1">
              <a:defRPr/>
            </a:pPr>
            <a:r>
              <a:rPr lang="es-ES" altLang="es-ES" sz="2400" b="1" dirty="0" smtClean="0">
                <a:solidFill>
                  <a:srgbClr val="000000"/>
                </a:solidFill>
                <a:latin typeface="Times New Roman" pitchFamily="18" charset="0"/>
                <a:ea typeface="Calibri" pitchFamily="34" charset="0"/>
                <a:cs typeface="Times New Roman" pitchFamily="18" charset="0"/>
              </a:rPr>
              <a:t>ACTIVO = PASIVO + PATRIMONIO NETO.</a:t>
            </a:r>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636838"/>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ECUACIÓN CONTABLE BÁSICA</a:t>
            </a:r>
            <a:endParaRPr lang="es-ES" sz="28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1 Título"/>
          <p:cNvSpPr>
            <a:spLocks noGrp="1"/>
          </p:cNvSpPr>
          <p:nvPr>
            <p:ph type="ctrTitle"/>
          </p:nvPr>
        </p:nvSpPr>
        <p:spPr>
          <a:xfrm>
            <a:off x="304800" y="152400"/>
            <a:ext cx="8610600" cy="6400800"/>
          </a:xfrm>
          <a:solidFill>
            <a:schemeClr val="tx1"/>
          </a:solidFill>
          <a:ln w="19050">
            <a:solidFill>
              <a:schemeClr val="tx1"/>
            </a:solidFill>
          </a:ln>
        </p:spPr>
        <p:txBody>
          <a:bodyPr anchor="ctr" anchorCtr="0">
            <a:normAutofit/>
          </a:bodyPr>
          <a:lstStyle/>
          <a:p>
            <a:pPr algn="l"/>
            <a:r>
              <a:rPr lang="es-AR" sz="2000" b="1" dirty="0" smtClean="0">
                <a:solidFill>
                  <a:schemeClr val="bg1"/>
                </a:solidFill>
                <a:latin typeface="Times New Roman" pitchFamily="18" charset="0"/>
                <a:cs typeface="Times New Roman" pitchFamily="18" charset="0"/>
              </a:rPr>
              <a:t>DERECHO.                      Concepto Origen del término.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Definición según los romanos.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Normas religiosas, morales y de trato social.</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Orígenes del derecho. Su clasificación.</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DERECHO OBJETIVO. Definición.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Su clasificación.</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Derecho privado.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Definición. Ramas que comprende.</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Concepto de cada una.</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Código Civil y Comercial. Antecedentes. Su actual estructura.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DERECHO PÚBLICO. Definición.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Ramas que comprende. </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Concepto de cada una.</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Delito. Definición. Distintas clases de delitos.</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Estafa. Definición. Rubros relacionados con estafas.</a:t>
            </a:r>
            <a:br>
              <a:rPr lang="es-AR" sz="2000" b="1" dirty="0" smtClean="0">
                <a:solidFill>
                  <a:schemeClr val="bg1"/>
                </a:solidFill>
                <a:latin typeface="Times New Roman" pitchFamily="18" charset="0"/>
                <a:cs typeface="Times New Roman" pitchFamily="18" charset="0"/>
              </a:rPr>
            </a:br>
            <a:r>
              <a:rPr lang="es-AR" sz="2000" b="1" dirty="0" smtClean="0">
                <a:solidFill>
                  <a:schemeClr val="bg1"/>
                </a:solidFill>
                <a:latin typeface="Times New Roman" pitchFamily="18" charset="0"/>
                <a:cs typeface="Times New Roman" pitchFamily="18" charset="0"/>
              </a:rPr>
              <a:t>                                          Cuasidelitos. Definición. Diferencia con los delitos.</a:t>
            </a:r>
            <a:endParaRPr lang="en-US" sz="20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906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PROCESAL</a:t>
            </a:r>
          </a:p>
        </p:txBody>
      </p:sp>
      <p:sp>
        <p:nvSpPr>
          <p:cNvPr id="7" name="Rectangle 1"/>
          <p:cNvSpPr>
            <a:spLocks noChangeArrowheads="1"/>
          </p:cNvSpPr>
          <p:nvPr/>
        </p:nvSpPr>
        <p:spPr bwMode="auto">
          <a:xfrm>
            <a:off x="457200" y="2460585"/>
            <a:ext cx="8229600" cy="3046413"/>
          </a:xfrm>
          <a:prstGeom prst="rect">
            <a:avLst/>
          </a:prstGeom>
          <a:solidFill>
            <a:schemeClr val="tx1"/>
          </a:solidFill>
          <a:ln w="3175">
            <a:solidFill>
              <a:schemeClr val="tx1"/>
            </a:solidFill>
            <a:miter lim="800000"/>
            <a:headEnd/>
            <a:tailEnd/>
          </a:ln>
        </p:spPr>
        <p:txBody>
          <a:bodyPr wrap="square" anchor="ctr">
            <a:spAutoFit/>
          </a:bodyPr>
          <a:lstStyle/>
          <a:p>
            <a:pPr algn="ctr"/>
            <a:r>
              <a:rPr lang="es-AR" altLang="es-ES" sz="2400" b="1" dirty="0">
                <a:solidFill>
                  <a:schemeClr val="bg1"/>
                </a:solidFill>
                <a:latin typeface="Times New Roman" pitchFamily="18" charset="0"/>
              </a:rPr>
              <a:t>Es la rama del derecho que tiene por objeto regular la organización y atribuciones de los tribunales de justicia y la actuación de las distintas personas que intervienen en los procesos judiciales. </a:t>
            </a:r>
          </a:p>
          <a:p>
            <a:pPr algn="ctr"/>
            <a:endParaRPr lang="es-AR" altLang="es-ES" sz="2400" b="1" dirty="0">
              <a:solidFill>
                <a:schemeClr val="bg1"/>
              </a:solidFill>
              <a:latin typeface="Times New Roman" pitchFamily="18" charset="0"/>
            </a:endParaRPr>
          </a:p>
          <a:p>
            <a:pPr algn="ctr"/>
            <a:r>
              <a:rPr lang="es-AR" altLang="es-ES" sz="2400" b="1" dirty="0">
                <a:solidFill>
                  <a:schemeClr val="bg1"/>
                </a:solidFill>
                <a:latin typeface="Times New Roman" pitchFamily="18" charset="0"/>
              </a:rPr>
              <a:t>El Código Procesal </a:t>
            </a:r>
            <a:r>
              <a:rPr lang="es-ES" altLang="es-ES" sz="2400" b="1" dirty="0">
                <a:solidFill>
                  <a:schemeClr val="bg1"/>
                </a:solidFill>
                <a:latin typeface="Times New Roman" pitchFamily="18" charset="0"/>
              </a:rPr>
              <a:t>determina el procedimiento al que deben ajustarse los órganos competentes que tienen de los conflictos que se suscitan entre las partes.</a:t>
            </a:r>
          </a:p>
        </p:txBody>
      </p:sp>
    </p:spTree>
  </p:cSld>
  <p:clrMapOvr>
    <a:masterClrMapping/>
  </p:clrMapOvr>
  <p:transition>
    <p:fade thruBlk="1"/>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1958876"/>
            <a:ext cx="8305800" cy="2308324"/>
          </a:xfrm>
          <a:prstGeom prst="rect">
            <a:avLst/>
          </a:prstGeom>
          <a:solidFill>
            <a:schemeClr val="bg1"/>
          </a:solidFill>
          <a:ln w="28575">
            <a:solidFill>
              <a:schemeClr val="tx1"/>
            </a:solidFill>
          </a:ln>
        </p:spPr>
        <p:txBody>
          <a:bodyPr wrap="square">
            <a:spAutoFit/>
          </a:bodyPr>
          <a:lstStyle/>
          <a:p>
            <a:pPr algn="ctr">
              <a:defRPr/>
            </a:pPr>
            <a:endParaRPr lang="es-ES" altLang="es-ES" sz="2400" b="1" dirty="0" smtClean="0">
              <a:solidFill>
                <a:srgbClr val="000000"/>
              </a:solidFill>
              <a:latin typeface="Times New Roman" pitchFamily="18" charset="0"/>
              <a:ea typeface="Calibri" pitchFamily="34" charset="0"/>
              <a:cs typeface="Times New Roman" pitchFamily="18" charset="0"/>
            </a:endParaRPr>
          </a:p>
          <a:p>
            <a:pPr algn="ctr">
              <a:defRPr/>
            </a:pPr>
            <a:r>
              <a:rPr lang="es-ES" altLang="es-ES" sz="2400" b="1" dirty="0" smtClean="0">
                <a:solidFill>
                  <a:srgbClr val="000000"/>
                </a:solidFill>
                <a:latin typeface="Times New Roman" pitchFamily="18" charset="0"/>
                <a:ea typeface="Calibri" pitchFamily="34" charset="0"/>
                <a:cs typeface="Times New Roman" pitchFamily="18" charset="0"/>
              </a:rPr>
              <a:t>ACTIVO  -  PASIVO = PATRIMONIO NETO.</a:t>
            </a:r>
          </a:p>
          <a:p>
            <a:pPr algn="ctr">
              <a:defRPr/>
            </a:pPr>
            <a:r>
              <a:rPr lang="es-ES" altLang="es-ES" sz="2400" b="1" dirty="0" smtClean="0">
                <a:solidFill>
                  <a:srgbClr val="000000"/>
                </a:solidFill>
                <a:latin typeface="Times New Roman" pitchFamily="18" charset="0"/>
                <a:ea typeface="Calibri" pitchFamily="34" charset="0"/>
                <a:cs typeface="Times New Roman" pitchFamily="18" charset="0"/>
              </a:rPr>
              <a:t>ACTIVO = PASIVO + PATRIMONIO NETO.</a:t>
            </a:r>
          </a:p>
          <a:p>
            <a:pPr algn="ctr">
              <a:defRPr/>
            </a:pPr>
            <a:r>
              <a:rPr lang="es-ES" altLang="es-ES" sz="2400" b="1" dirty="0" smtClean="0">
                <a:solidFill>
                  <a:srgbClr val="000000"/>
                </a:solidFill>
                <a:latin typeface="Times New Roman" pitchFamily="18" charset="0"/>
                <a:ea typeface="Calibri" pitchFamily="34" charset="0"/>
                <a:cs typeface="Times New Roman" pitchFamily="18" charset="0"/>
              </a:rPr>
              <a:t>ACTIVO = PASIVO + CAPITAL</a:t>
            </a:r>
          </a:p>
          <a:p>
            <a:pPr algn="ctr">
              <a:defRPr/>
            </a:pPr>
            <a:r>
              <a:rPr lang="es-ES" altLang="es-ES" sz="2400" b="1" dirty="0" smtClean="0">
                <a:solidFill>
                  <a:srgbClr val="000000"/>
                </a:solidFill>
                <a:latin typeface="Times New Roman" pitchFamily="18" charset="0"/>
                <a:ea typeface="Calibri" pitchFamily="34" charset="0"/>
                <a:cs typeface="Times New Roman" pitchFamily="18" charset="0"/>
              </a:rPr>
              <a:t>PASIVO = ACTIVO – CAPITAL</a:t>
            </a:r>
          </a:p>
          <a:p>
            <a:pPr algn="ctr">
              <a:defRPr/>
            </a:pPr>
            <a:r>
              <a:rPr lang="es-ES" altLang="es-ES" sz="2400" b="1" dirty="0" smtClean="0">
                <a:solidFill>
                  <a:srgbClr val="000000"/>
                </a:solidFill>
                <a:latin typeface="Times New Roman" pitchFamily="18" charset="0"/>
                <a:ea typeface="Calibri" pitchFamily="34" charset="0"/>
                <a:cs typeface="Times New Roman" pitchFamily="18" charset="0"/>
              </a:rPr>
              <a:t>CAPITAL = ACTIVO - PASIVO</a:t>
            </a:r>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33463"/>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VARIACIONES PATRIMONIALES</a:t>
            </a:r>
          </a:p>
        </p:txBody>
      </p:sp>
      <p:sp>
        <p:nvSpPr>
          <p:cNvPr id="4" name="Rectangle 1"/>
          <p:cNvSpPr/>
          <p:nvPr/>
        </p:nvSpPr>
        <p:spPr>
          <a:xfrm>
            <a:off x="457200" y="2133600"/>
            <a:ext cx="8229600" cy="308927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ea typeface="Calibri" pitchFamily="34"/>
                <a:cs typeface="Times New Roman" pitchFamily="18"/>
              </a:rPr>
              <a:t>Se denominan variaciones patrimoniales aquellos hechos u operaciones que causan modificaciones en el patrimonio de la empresa, ya sea en el activo o en el pasivo.</a:t>
            </a:r>
            <a:endParaRPr lang="es-ES" sz="800" b="1" kern="0" dirty="0">
              <a:solidFill>
                <a:srgbClr val="000000"/>
              </a:solidFill>
              <a:latin typeface="Times New Roman" pitchFamily="18"/>
              <a:cs typeface="Times New Roman" pitchFamily="18"/>
            </a:endParaRPr>
          </a:p>
          <a:p>
            <a:pPr algn="ctr" fontAlgn="auto" hangingPunct="0">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ea typeface="Calibri" pitchFamily="34"/>
              <a:cs typeface="Times New Roman" pitchFamily="18"/>
            </a:endParaRPr>
          </a:p>
          <a:p>
            <a:pPr algn="ctr" fontAlgn="auto" hangingPunct="0">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ea typeface="Calibri" pitchFamily="34"/>
                <a:cs typeface="Times New Roman" pitchFamily="18"/>
              </a:rPr>
              <a:t>La variación del patrimonio puede tener origen en distintos conceptos.  Puede ser por aportes o retiros de los propietarios, por el resultado de las operaciones o por hechos externos que afecten a la empresa. </a:t>
            </a:r>
            <a:endParaRPr lang="es-ES" sz="32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62000"/>
            <a:ext cx="8229600" cy="95410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CLASIFICACIÓN DE LAS VARIACIONES </a:t>
            </a:r>
            <a:r>
              <a:rPr lang="es-ES" sz="2800" b="1" kern="0" dirty="0">
                <a:solidFill>
                  <a:srgbClr val="000000"/>
                </a:solidFill>
                <a:latin typeface="Times New Roman" pitchFamily="18"/>
                <a:cs typeface="Times New Roman" pitchFamily="18"/>
              </a:rPr>
              <a:t>PATRIMONIALES</a:t>
            </a:r>
          </a:p>
        </p:txBody>
      </p:sp>
      <p:sp>
        <p:nvSpPr>
          <p:cNvPr id="5" name="4 CuadroTexto"/>
          <p:cNvSpPr txBox="1"/>
          <p:nvPr/>
        </p:nvSpPr>
        <p:spPr>
          <a:xfrm>
            <a:off x="457200" y="2133600"/>
            <a:ext cx="8229600" cy="335476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err="1" smtClean="0">
                <a:solidFill>
                  <a:srgbClr val="000000"/>
                </a:solidFill>
                <a:latin typeface="Times New Roman" pitchFamily="18"/>
                <a:cs typeface="Times New Roman" pitchFamily="18"/>
              </a:rPr>
              <a:t>Permutativas</a:t>
            </a:r>
            <a:endParaRPr lang="es-ES" sz="2400" b="1" kern="0" dirty="0" smtClean="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endParaRPr lang="es-ES" sz="2000" b="1" kern="0" dirty="0" smtClean="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smtClean="0">
                <a:solidFill>
                  <a:srgbClr val="000000"/>
                </a:solidFill>
                <a:latin typeface="Times New Roman" pitchFamily="18"/>
                <a:cs typeface="Times New Roman" pitchFamily="18"/>
              </a:rPr>
              <a:t>También denominadas cualitativas, son las que ni aumentan ni disminuyen el capital o patrimonio de la empresa. Por ejemplo cuando se cambia un activo por otro por el mismo valor.</a:t>
            </a:r>
          </a:p>
          <a:p>
            <a:pPr algn="ctr" fontAlgn="auto">
              <a:spcBef>
                <a:spcPts val="0"/>
              </a:spcBef>
              <a:spcAft>
                <a:spcPts val="0"/>
              </a:spcAft>
              <a:defRPr sz="1800" b="0" i="0" u="none" strike="noStrike" kern="0" cap="none" spc="0" baseline="0">
                <a:solidFill>
                  <a:srgbClr val="000000"/>
                </a:solidFill>
                <a:uFillTx/>
              </a:defRPr>
            </a:pPr>
            <a:endParaRPr lang="es-ES" sz="2000" b="1" kern="0" dirty="0" smtClean="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Modificativas</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smtClean="0">
                <a:solidFill>
                  <a:srgbClr val="000000"/>
                </a:solidFill>
                <a:latin typeface="Times New Roman" pitchFamily="18"/>
                <a:cs typeface="Times New Roman" pitchFamily="18"/>
              </a:rPr>
              <a:t>También denominadas cualitativas, aumentan o disminuyen  el activo o el pasivo. Pueden ser positivas o negativas.</a:t>
            </a:r>
            <a:endParaRPr lang="es-ES" sz="2800" b="1" kern="0" dirty="0" smtClean="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1978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PRINCIPIOS CONTABLES</a:t>
            </a:r>
          </a:p>
        </p:txBody>
      </p:sp>
      <p:sp>
        <p:nvSpPr>
          <p:cNvPr id="4" name="Rectangle 1"/>
          <p:cNvSpPr/>
          <p:nvPr/>
        </p:nvSpPr>
        <p:spPr>
          <a:xfrm>
            <a:off x="457200" y="1682750"/>
            <a:ext cx="8229600" cy="4184650"/>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a:solidFill>
                  <a:srgbClr val="000000"/>
                </a:solidFill>
                <a:latin typeface="Times New Roman" pitchFamily="18" charset="0"/>
                <a:cs typeface="Times New Roman" pitchFamily="18" charset="0"/>
              </a:rPr>
              <a:t>Los principios contables son una serie de normas básicas de obligado cumplimiento que deben observarse en la formación de una contabilidad, para reflejar la imagen fiel del patrimonio, de la situación financiera y de los resultados de la empresa. </a:t>
            </a:r>
          </a:p>
          <a:p>
            <a:pPr algn="ctr" fontAlgn="auto" hangingPunct="0">
              <a:spcBef>
                <a:spcPts val="0"/>
              </a:spcBef>
              <a:spcAft>
                <a:spcPts val="0"/>
              </a:spcAft>
              <a:defRPr/>
            </a:pPr>
            <a:endParaRPr lang="es-ES" sz="2400" b="1" dirty="0">
              <a:solidFill>
                <a:srgbClr val="000000"/>
              </a:solidFill>
              <a:latin typeface="Times New Roman" pitchFamily="18" charset="0"/>
              <a:cs typeface="Times New Roman" pitchFamily="18" charset="0"/>
            </a:endParaRPr>
          </a:p>
          <a:p>
            <a:pPr algn="ctr" fontAlgn="auto" hangingPunct="0">
              <a:spcBef>
                <a:spcPts val="0"/>
              </a:spcBef>
              <a:spcAft>
                <a:spcPts val="0"/>
              </a:spcAft>
              <a:defRPr/>
            </a:pPr>
            <a:r>
              <a:rPr lang="es-ES" sz="2400" b="1" dirty="0">
                <a:solidFill>
                  <a:srgbClr val="000000"/>
                </a:solidFill>
                <a:latin typeface="Times New Roman" pitchFamily="18" charset="0"/>
                <a:cs typeface="Times New Roman" pitchFamily="18" charset="0"/>
              </a:rPr>
              <a:t>Constituyen bases o reglas establecidas con carácter obligatorio, que permiten que las operaciones registradas y los saldos de las cuentas presentadas en los estados financieros expresen una imagen fiel del patrimonio de la situación financiera y de los resultados de las empresas.</a:t>
            </a:r>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88950" y="5334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CARACTERÍSTICAS QUE DEBEN TENER</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1557338"/>
            <a:ext cx="8229600" cy="4549775"/>
          </a:xfrm>
          <a:prstGeom prst="rect">
            <a:avLst/>
          </a:prstGeom>
          <a:solidFill>
            <a:schemeClr val="bg1"/>
          </a:solidFill>
          <a:ln w="28575">
            <a:solidFill>
              <a:schemeClr val="tx1"/>
            </a:solidFill>
            <a:prstDash val="solid"/>
            <a:miter/>
          </a:ln>
        </p:spPr>
        <p:txBody>
          <a:bodyPr wrap="square" anchor="ctr">
            <a:spAutoFit/>
          </a:bodyPr>
          <a:lstStyle/>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Calibri"/>
                <a:cs typeface="+mn-cs"/>
              </a:rPr>
              <a:t>  </a:t>
            </a:r>
            <a:r>
              <a:rPr lang="es-ES" sz="2400" b="1" kern="0" dirty="0">
                <a:solidFill>
                  <a:srgbClr val="000000"/>
                </a:solidFill>
                <a:latin typeface="Times New Roman" pitchFamily="18"/>
                <a:cs typeface="Times New Roman" pitchFamily="18"/>
              </a:rPr>
              <a:t>Comprensible: Por un usuario con conocimientos   </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contables.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Relevante: Debe proporcionar la información necesaria</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para la toma de decisiones, evitando  redundancias y</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acumulación de información inútil.</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Fiable: Debe carecer de errores significativos.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Comparable: Debe permitir igualdad  de criterios a lo</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largo del tiempo y entre empresas.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Oportuna: Debe estar disponible a tiempo para la toma</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de decisiones.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Verificable: Debe poder contrastarse su exactitud para</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constatar que no está manipulada.</a:t>
            </a:r>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551112"/>
            <a:ext cx="8229600" cy="954088"/>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PRINCIPIOS DE CONTABILIDAD GENERALMENTE ACEPTADOS</a:t>
            </a:r>
          </a:p>
        </p:txBody>
      </p:sp>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144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EQUIDAD</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6170" y="2209800"/>
            <a:ext cx="8303740" cy="1570037"/>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400" b="1" dirty="0">
                <a:solidFill>
                  <a:srgbClr val="000000"/>
                </a:solidFill>
                <a:latin typeface="Times New Roman" pitchFamily="18" charset="0"/>
                <a:cs typeface="Times New Roman" pitchFamily="18" charset="0"/>
              </a:rPr>
              <a:t>LA INFORMACIÓN DEBE SER LO MÁS JUSTA POSIBLE Y LOS INTERESES DE TODAS LAS PARTES DEBEN TOMARSE EN CUENTA EN EL APROPIADO  EQUILIBRIO</a:t>
            </a:r>
            <a:r>
              <a:rPr lang="es-ES" sz="2400" b="1" dirty="0" smtClean="0">
                <a:solidFill>
                  <a:srgbClr val="000000"/>
                </a:solidFill>
                <a:latin typeface="Times New Roman" pitchFamily="18" charset="0"/>
                <a:cs typeface="Times New Roman" pitchFamily="18" charset="0"/>
              </a:rPr>
              <a:t>.  </a:t>
            </a:r>
            <a:endParaRPr lang="es-ES" sz="2400" b="1" dirty="0">
              <a:solidFill>
                <a:srgbClr val="000000"/>
              </a:solidFill>
              <a:latin typeface="Times New Roman" pitchFamily="18" charset="0"/>
              <a:cs typeface="Times New Roman" pitchFamily="18" charset="0"/>
            </a:endParaRPr>
          </a:p>
        </p:txBody>
      </p:sp>
      <p:sp>
        <p:nvSpPr>
          <p:cNvPr id="5" name="Rectangle 1"/>
          <p:cNvSpPr/>
          <p:nvPr/>
        </p:nvSpPr>
        <p:spPr>
          <a:xfrm>
            <a:off x="457200" y="4590683"/>
            <a:ext cx="8303740" cy="830997"/>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400" b="1" dirty="0" smtClean="0">
                <a:solidFill>
                  <a:srgbClr val="000000"/>
                </a:solidFill>
                <a:latin typeface="Times New Roman" pitchFamily="18" charset="0"/>
                <a:cs typeface="Times New Roman" pitchFamily="18" charset="0"/>
              </a:rPr>
              <a:t>Por ejemplo la participación de los socios en las pérdidas o ganancias.  </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1066800"/>
            <a:ext cx="81534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PERTINENCIA</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523743" y="2438400"/>
            <a:ext cx="8163194" cy="132397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ESTE PRINCIPIO EXIGE QUE LA INFORMACIÓN CONTABLE TENGA QUE REFERIRSE O ESTAR ÚTILMENTE ASOCIADA A LAS DECISIONES QUE TIENE COMO PROPÓSITO FACILITAR O A LOS RESULTADOS QUE DESEA PRODUCIR</a:t>
            </a:r>
            <a:r>
              <a:rPr lang="es-ES" sz="2000" dirty="0">
                <a:solidFill>
                  <a:srgbClr val="000000"/>
                </a:solidFill>
                <a:latin typeface="Times New Roman" pitchFamily="18" charset="0"/>
                <a:cs typeface="Times New Roman" pitchFamily="18" charset="0"/>
              </a:rPr>
              <a:t>. </a:t>
            </a:r>
          </a:p>
        </p:txBody>
      </p:sp>
      <p:sp>
        <p:nvSpPr>
          <p:cNvPr id="5" name="Rectangle 1"/>
          <p:cNvSpPr/>
          <p:nvPr/>
        </p:nvSpPr>
        <p:spPr>
          <a:xfrm>
            <a:off x="457201" y="4485114"/>
            <a:ext cx="8229600" cy="830997"/>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400" b="1" dirty="0" smtClean="0">
                <a:solidFill>
                  <a:srgbClr val="000000"/>
                </a:solidFill>
                <a:latin typeface="Times New Roman" pitchFamily="18" charset="0"/>
                <a:cs typeface="Times New Roman" pitchFamily="18" charset="0"/>
              </a:rPr>
              <a:t>La información tiene que ser útil para la toma de decisiones económicas</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02" name="Rectangle 10"/>
          <p:cNvSpPr>
            <a:spLocks noChangeArrowheads="1"/>
          </p:cNvSpPr>
          <p:nvPr/>
        </p:nvSpPr>
        <p:spPr bwMode="auto">
          <a:xfrm>
            <a:off x="0" y="0"/>
            <a:ext cx="9144000" cy="0"/>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2 CuadroTexto"/>
          <p:cNvSpPr txBox="1"/>
          <p:nvPr/>
        </p:nvSpPr>
        <p:spPr>
          <a:xfrm>
            <a:off x="457200" y="6858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DE ENTIDAD</a:t>
            </a:r>
            <a:endParaRPr lang="es-ES" sz="2800" b="1" kern="0" dirty="0">
              <a:solidFill>
                <a:srgbClr val="000000"/>
              </a:solidFill>
              <a:latin typeface="Times New Roman" pitchFamily="18"/>
              <a:cs typeface="Times New Roman" pitchFamily="18"/>
            </a:endParaRPr>
          </a:p>
        </p:txBody>
      </p:sp>
      <p:sp>
        <p:nvSpPr>
          <p:cNvPr id="13" name="Rectangle 1"/>
          <p:cNvSpPr/>
          <p:nvPr/>
        </p:nvSpPr>
        <p:spPr>
          <a:xfrm>
            <a:off x="457200" y="1752600"/>
            <a:ext cx="8229600" cy="230822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ESTE PRINCIPIO DEFINE QUE TODO ESTADO FINANCIERO DEBE HACER REFERENCIA A UNA ENTIDAD ECONÓMICA ESPECÍFICA EN LA CUAL LOS PROPIETARIOS O ACCIONISTAS SE CONSIDERAN COMO TERCEROS, POR TAL MOTIVO SE DEBEN SEPARAR EL PATRIMONIO PERSONAL DEL PROPIETARIO O DEL DUEÑO, DEL PATRIMONIO DE LA ENTIDAD</a:t>
            </a:r>
            <a:r>
              <a:rPr lang="es-ES" sz="2400" b="1" dirty="0">
                <a:solidFill>
                  <a:srgbClr val="000000"/>
                </a:solidFill>
                <a:latin typeface="Times New Roman" pitchFamily="18" charset="0"/>
                <a:cs typeface="Times New Roman" pitchFamily="18" charset="0"/>
              </a:rPr>
              <a:t>.</a:t>
            </a:r>
          </a:p>
        </p:txBody>
      </p:sp>
      <p:sp>
        <p:nvSpPr>
          <p:cNvPr id="14" name="Rectangle 1"/>
          <p:cNvSpPr/>
          <p:nvPr/>
        </p:nvSpPr>
        <p:spPr>
          <a:xfrm>
            <a:off x="457200" y="4572000"/>
            <a:ext cx="8229600" cy="1200329"/>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smtClean="0">
                <a:solidFill>
                  <a:srgbClr val="000000"/>
                </a:solidFill>
                <a:latin typeface="Times New Roman" pitchFamily="18" charset="0"/>
                <a:cs typeface="Times New Roman" pitchFamily="18" charset="0"/>
              </a:rPr>
              <a:t>Típico en empresas familiares donde se mezclan conceptos de ingresos y egresos personales que nada tienen que ver con el desenvolvimiento de la empresa</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762000"/>
            <a:ext cx="8229600" cy="95410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ÉNFASIS EN EL ASPECTO ECONÓMICO</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88950" y="2537817"/>
            <a:ext cx="8229600" cy="3077766"/>
          </a:xfrm>
          <a:prstGeom prst="rect">
            <a:avLst/>
          </a:prstGeom>
          <a:solidFill>
            <a:schemeClr val="bg1"/>
          </a:solidFill>
          <a:ln w="28575">
            <a:solidFill>
              <a:schemeClr val="tx1"/>
            </a:solidFill>
            <a:prstDash val="solid"/>
            <a:miter/>
          </a:ln>
        </p:spPr>
        <p:txBody>
          <a:bodyPr wrap="square" anchor="ctr">
            <a:spAutoFit/>
          </a:bodyPr>
          <a:lstStyle/>
          <a:p>
            <a:pPr algn="just" fontAlgn="auto">
              <a:spcBef>
                <a:spcPts val="0"/>
              </a:spcBef>
              <a:spcAft>
                <a:spcPts val="0"/>
              </a:spcAft>
              <a:defRPr/>
            </a:pPr>
            <a:endParaRPr lang="es-ES" sz="1400" b="1" dirty="0">
              <a:solidFill>
                <a:srgbClr val="000000"/>
              </a:solidFill>
              <a:latin typeface="Calibri" pitchFamily="34" charset="0"/>
              <a:cs typeface="Times New Roman" pitchFamily="18" charset="0"/>
            </a:endParaRPr>
          </a:p>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EL ÉNFASIS DEBE ESTAR DIRIGIDO PRINCIPALMENTE A LA EVALUACIÓN DE LAS CIFRAS Y NO A LA FORMA EN LA CUAL SE REALIZAN LAS TRANSACCIONES. </a:t>
            </a:r>
            <a:endParaRPr lang="es-ES" sz="2000" b="1"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endParaRPr lang="es-ES" sz="2000" b="1"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000" b="1" dirty="0" smtClean="0">
                <a:solidFill>
                  <a:srgbClr val="000000"/>
                </a:solidFill>
                <a:latin typeface="Times New Roman" pitchFamily="18" charset="0"/>
                <a:cs typeface="Times New Roman" pitchFamily="18" charset="0"/>
              </a:rPr>
              <a:t>EL </a:t>
            </a:r>
            <a:r>
              <a:rPr lang="es-ES" sz="2000" b="1" dirty="0">
                <a:solidFill>
                  <a:srgbClr val="000000"/>
                </a:solidFill>
                <a:latin typeface="Times New Roman" pitchFamily="18" charset="0"/>
                <a:cs typeface="Times New Roman" pitchFamily="18" charset="0"/>
              </a:rPr>
              <a:t>ASPECTO ECONÓMICO DEBE ESTAR POR ENCIMA DE CUALQUIER CIRCUNSTANCIA O SITUACIÓN, POR LO CUAL LA CONTABILIDAD MIDE NECESARIAMENTE LOS VALORES FINANCIEROS QUE SON GENERADOS POR LAS TRANSACCIONES DE CARÁCTER ECONÓMICO.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533400" y="1143000"/>
            <a:ext cx="81534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INTERNACIONAL  PÚBLICO</a:t>
            </a:r>
          </a:p>
        </p:txBody>
      </p:sp>
      <p:sp>
        <p:nvSpPr>
          <p:cNvPr id="7" name="Rectangle 1"/>
          <p:cNvSpPr>
            <a:spLocks noChangeArrowheads="1"/>
          </p:cNvSpPr>
          <p:nvPr/>
        </p:nvSpPr>
        <p:spPr bwMode="auto">
          <a:xfrm>
            <a:off x="457200" y="2895600"/>
            <a:ext cx="8229600" cy="830262"/>
          </a:xfrm>
          <a:prstGeom prst="rect">
            <a:avLst/>
          </a:prstGeom>
          <a:solidFill>
            <a:schemeClr val="tx1"/>
          </a:solidFill>
          <a:ln w="3175">
            <a:solidFill>
              <a:schemeClr val="tx1"/>
            </a:solidFill>
            <a:miter lim="800000"/>
            <a:headEnd/>
            <a:tailEnd/>
          </a:ln>
        </p:spPr>
        <p:txBody>
          <a:bodyPr wrap="square" anchor="ctr">
            <a:spAutoFit/>
          </a:bodyPr>
          <a:lstStyle/>
          <a:p>
            <a:pPr algn="ctr"/>
            <a:r>
              <a:rPr lang="es-AR" altLang="es-ES" sz="2400" b="1" dirty="0">
                <a:solidFill>
                  <a:schemeClr val="bg1"/>
                </a:solidFill>
                <a:latin typeface="Times New Roman" pitchFamily="18" charset="0"/>
              </a:rPr>
              <a:t>Conjunto de normas que rigen las relaciones entre los Estados o entre un Estado y un organismo internacional. </a:t>
            </a:r>
          </a:p>
        </p:txBody>
      </p:sp>
    </p:spTree>
  </p:cSld>
  <p:clrMapOvr>
    <a:masterClrMapping/>
  </p:clrMapOvr>
  <p:transition>
    <p:fade thruBlk="1"/>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CUANTIFICACIÓN </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2514600"/>
            <a:ext cx="8229600" cy="255454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ESTE PRINCIPIO RATIFICA LAS DEFINICIONES DE LA CONTABILIDAD COMO UNA CIENCIA QUE EXPRESA EN TÉRMINOS DE DINERO HECHOS ECONÓMICOS QUE AFECTAN UNA ENTIDAD. </a:t>
            </a:r>
            <a:endParaRPr lang="es-ES" sz="2000" b="1"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endParaRPr lang="es-ES" sz="2000" b="1"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000" b="1" dirty="0" smtClean="0">
                <a:solidFill>
                  <a:srgbClr val="000000"/>
                </a:solidFill>
                <a:latin typeface="Times New Roman" pitchFamily="18" charset="0"/>
                <a:cs typeface="Times New Roman" pitchFamily="18" charset="0"/>
              </a:rPr>
              <a:t>SIN </a:t>
            </a:r>
            <a:r>
              <a:rPr lang="es-ES" sz="2000" b="1" dirty="0">
                <a:solidFill>
                  <a:srgbClr val="000000"/>
                </a:solidFill>
                <a:latin typeface="Times New Roman" pitchFamily="18" charset="0"/>
                <a:cs typeface="Times New Roman" pitchFamily="18" charset="0"/>
              </a:rPr>
              <a:t>LA DETERMINACIÓN DE LAS CIFRAS TODAS LAS DECISIONES GERENCIALES CARECERÍAN DE UN SOPORTE MÍNIMO. </a:t>
            </a:r>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UNIDAD DE MEDIDA</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2514600"/>
            <a:ext cx="8229600" cy="132397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ESTE PRINCIPIO ESTABLECE QUE PARA REGISTRAR LOS ESTADOS FINANCIEROS SE DEBE TENER UNA MONEDA COMÚN, LA CUAL ES GENERALMENTE LA MONEDA LEGAL DEL PAÍS EN QUE FUNCIONA EL ENTE.</a:t>
            </a:r>
          </a:p>
        </p:txBody>
      </p:sp>
      <p:sp>
        <p:nvSpPr>
          <p:cNvPr id="5" name="Rectangle 1"/>
          <p:cNvSpPr/>
          <p:nvPr/>
        </p:nvSpPr>
        <p:spPr>
          <a:xfrm>
            <a:off x="457200" y="4800600"/>
            <a:ext cx="8229600" cy="46166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400" b="1" dirty="0" smtClean="0">
                <a:solidFill>
                  <a:srgbClr val="000000"/>
                </a:solidFill>
                <a:latin typeface="Times New Roman" pitchFamily="18" charset="0"/>
                <a:cs typeface="Times New Roman" pitchFamily="18" charset="0"/>
              </a:rPr>
              <a:t>En nuestro caso en pesos argentinos</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VALOR HISTÓRICO</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24407" y="2819400"/>
            <a:ext cx="8304711" cy="193899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LA DEFINICIÓN DE VALOR HISTÓRICO ESTABLECE QUE LA CUANTÍA QUE DEBE SER TOMADA A LOS EFECTOS DE ASIGNAR UN VALOR MONETARIO A LAS TRANSACCIONES QUE SE CONTABILIZAN EN LOS LIBROS DEBE SER REGISTRADA A SU VALOR DE ORIGEN, ES DECIR, A SU VALOR </a:t>
            </a:r>
            <a:r>
              <a:rPr lang="es-ES" sz="2000" b="1" dirty="0" smtClean="0">
                <a:solidFill>
                  <a:srgbClr val="000000"/>
                </a:solidFill>
                <a:latin typeface="Times New Roman" pitchFamily="18" charset="0"/>
                <a:cs typeface="Times New Roman" pitchFamily="18" charset="0"/>
              </a:rPr>
              <a:t>HISTÓRICO O DE ADQUISICIÓN.</a:t>
            </a:r>
            <a:endParaRPr lang="es-ES" sz="20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82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DUALIDAD ECONÓMICA</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1905000"/>
            <a:ext cx="8229600" cy="1938338"/>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ES CONOCIDO TAMBIÉN COMO PARTIDA DOBLE. ESTE SUPUESTO ESTABLECE QUE, LOS HECHOS ECONÓMICOS LLEVADOS A CABO POR UNA ENTIDAD, DEBEN SER EXPRESADOS POR MEDIO DE SISTEMAS DE CONTABILIDAD QUE DEN A CONOCER LOS DOS ASPECTOS QUE ENVUELVE A TODA OPERACIÓN ECONÓMICA. </a:t>
            </a:r>
          </a:p>
        </p:txBody>
      </p:sp>
      <p:sp>
        <p:nvSpPr>
          <p:cNvPr id="5" name="Rectangle 1"/>
          <p:cNvSpPr/>
          <p:nvPr/>
        </p:nvSpPr>
        <p:spPr>
          <a:xfrm>
            <a:off x="381000" y="4503003"/>
            <a:ext cx="8229600" cy="830997"/>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smtClean="0">
                <a:solidFill>
                  <a:srgbClr val="000000"/>
                </a:solidFill>
                <a:latin typeface="Times New Roman" pitchFamily="18" charset="0"/>
                <a:cs typeface="Times New Roman" pitchFamily="18" charset="0"/>
              </a:rPr>
              <a:t> </a:t>
            </a:r>
            <a:r>
              <a:rPr lang="es-ES" sz="2400" b="1" dirty="0" smtClean="0">
                <a:solidFill>
                  <a:srgbClr val="000000"/>
                </a:solidFill>
                <a:latin typeface="Times New Roman" pitchFamily="18" charset="0"/>
                <a:cs typeface="Times New Roman" pitchFamily="18" charset="0"/>
              </a:rPr>
              <a:t>Se basa en la premisa de que no hay deudor sin acreedor. Uno compra y paga. El otro vende y entrega.</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8200"/>
            <a:ext cx="8229600" cy="95410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DE NEGOCIO EN MARCHA O CONTINUIDAD</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88950" y="2057400"/>
            <a:ext cx="8229600" cy="2514600"/>
          </a:xfrm>
          <a:prstGeom prst="rect">
            <a:avLst/>
          </a:prstGeom>
          <a:solidFill>
            <a:schemeClr val="bg1"/>
          </a:solidFill>
          <a:ln w="28575">
            <a:solidFill>
              <a:schemeClr val="tx1"/>
            </a:solidFill>
            <a:prstDash val="solid"/>
            <a:miter/>
          </a:ln>
        </p:spPr>
        <p:txBody>
          <a:bodyPr wrap="square" anchor="ctr">
            <a:spAutoFit/>
          </a:bodyPr>
          <a:lstStyle/>
          <a:p>
            <a:pPr algn="just" fontAlgn="auto">
              <a:spcBef>
                <a:spcPts val="0"/>
              </a:spcBef>
              <a:spcAft>
                <a:spcPts val="0"/>
              </a:spcAft>
              <a:defRPr/>
            </a:pPr>
            <a:endParaRPr lang="es-ES" sz="1400" b="1" dirty="0">
              <a:solidFill>
                <a:srgbClr val="000000"/>
              </a:solidFill>
              <a:latin typeface="Calibri" pitchFamily="34" charset="0"/>
              <a:cs typeface="Times New Roman" pitchFamily="18" charset="0"/>
            </a:endParaRPr>
          </a:p>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ESTE SUPUESTO ESTABLECE QUE, A MENOS QUE SE EXPRESE LO CONTRARIO, SE ASUME QUE UNA EMPRESA QUE EMITA ESTADOS FINANCIEROS SE ENCUENTRA EN LA CAPACIDAD DE CONTINUAR CON SUS OPERACIONES POR UN PERIODO RACIONAL DE TIEMPO EN EL CUAL LOS ESTADOS FINANCIEROS DEBEN PRESENTAR LAS CIFRAS QUE REFLEJEN LOS REGISTROS CONTABLES.</a:t>
            </a:r>
          </a:p>
        </p:txBody>
      </p:sp>
      <p:sp>
        <p:nvSpPr>
          <p:cNvPr id="5" name="Rectangle 1"/>
          <p:cNvSpPr/>
          <p:nvPr/>
        </p:nvSpPr>
        <p:spPr>
          <a:xfrm>
            <a:off x="533400" y="4800600"/>
            <a:ext cx="8229600" cy="1046440"/>
          </a:xfrm>
          <a:prstGeom prst="rect">
            <a:avLst/>
          </a:prstGeom>
          <a:solidFill>
            <a:schemeClr val="bg1"/>
          </a:solidFill>
          <a:ln w="28575">
            <a:solidFill>
              <a:schemeClr val="tx1"/>
            </a:solidFill>
            <a:prstDash val="solid"/>
            <a:miter/>
          </a:ln>
        </p:spPr>
        <p:txBody>
          <a:bodyPr wrap="square" anchor="ctr">
            <a:spAutoFit/>
          </a:bodyPr>
          <a:lstStyle/>
          <a:p>
            <a:pPr algn="just" fontAlgn="auto">
              <a:spcBef>
                <a:spcPts val="0"/>
              </a:spcBef>
              <a:spcAft>
                <a:spcPts val="0"/>
              </a:spcAft>
              <a:defRPr/>
            </a:pPr>
            <a:endParaRPr lang="es-ES" sz="1400" b="1" dirty="0">
              <a:solidFill>
                <a:srgbClr val="000000"/>
              </a:solidFill>
              <a:latin typeface="Calibri" pitchFamily="34" charset="0"/>
              <a:cs typeface="Times New Roman" pitchFamily="18" charset="0"/>
            </a:endParaRPr>
          </a:p>
          <a:p>
            <a:pPr algn="ctr" fontAlgn="auto">
              <a:spcBef>
                <a:spcPts val="0"/>
              </a:spcBef>
              <a:spcAft>
                <a:spcPts val="0"/>
              </a:spcAft>
              <a:defRPr/>
            </a:pPr>
            <a:r>
              <a:rPr lang="es-ES" sz="2400" b="1" dirty="0" smtClean="0">
                <a:solidFill>
                  <a:srgbClr val="000000"/>
                </a:solidFill>
                <a:latin typeface="Times New Roman" pitchFamily="18" charset="0"/>
                <a:cs typeface="Times New Roman" pitchFamily="18" charset="0"/>
              </a:rPr>
              <a:t>Tiene que existir  proyección de futuro, salvo que exista una evidencia de lo contrario</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DE REALIZACIÓN CONTABLE</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6179" y="2514600"/>
            <a:ext cx="8303080" cy="132397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ESTE PRINCIPIO ESTABLECE QUE UNA TRANSACCIÓN ECONÓMICA DEBE SER REGISTRADA EN LOS LIBROS SOLO CUANDO SE HAYA PERFECCIONADO LA OPERACIÓN QUE LA ORIGINA. </a:t>
            </a:r>
          </a:p>
        </p:txBody>
      </p:sp>
      <p:sp>
        <p:nvSpPr>
          <p:cNvPr id="7" name="Rectangle 1"/>
          <p:cNvSpPr/>
          <p:nvPr/>
        </p:nvSpPr>
        <p:spPr>
          <a:xfrm>
            <a:off x="457201" y="4674513"/>
            <a:ext cx="8229599" cy="46166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400" b="1" dirty="0" smtClean="0">
                <a:solidFill>
                  <a:srgbClr val="000000"/>
                </a:solidFill>
                <a:latin typeface="Times New Roman" pitchFamily="18" charset="0"/>
                <a:cs typeface="Times New Roman" pitchFamily="18" charset="0"/>
              </a:rPr>
              <a:t> No se tienen en cuenta las promesas o supuestos.</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PERIODO CONTABLE</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2362200"/>
            <a:ext cx="8229600" cy="1631216"/>
          </a:xfrm>
          <a:prstGeom prst="rect">
            <a:avLst/>
          </a:prstGeom>
          <a:solidFill>
            <a:schemeClr val="bg1"/>
          </a:solidFill>
          <a:ln w="28575">
            <a:solidFill>
              <a:schemeClr val="tx1"/>
            </a:solidFill>
            <a:prstDash val="solid"/>
            <a:miter/>
          </a:ln>
        </p:spPr>
        <p:txBody>
          <a:bodyPr wrap="square" anchor="ctr">
            <a:spAutoFit/>
          </a:bodyPr>
          <a:lstStyle/>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ESTE PRINCIPIO ESTABLECE QUE LA CONTABILIDAD DEBE PRESENTAR INFORMACIÓN REFERIDA A CIERTOS PERIODOS DE TIEMPO, POR LO CUAL LOS COSTOS Y GASTOS DEBEN ASOCIARSE CON LOS INGRESOS QUE SE GENERAN, SIN TOMAR EN CUENTA EL MOMENTO EN EL CUAL SE COBREN O PAGUEN.</a:t>
            </a:r>
          </a:p>
        </p:txBody>
      </p:sp>
      <p:sp>
        <p:nvSpPr>
          <p:cNvPr id="7" name="Rectangle 1"/>
          <p:cNvSpPr/>
          <p:nvPr/>
        </p:nvSpPr>
        <p:spPr>
          <a:xfrm>
            <a:off x="457200" y="4648200"/>
            <a:ext cx="8229600" cy="830997"/>
          </a:xfrm>
          <a:prstGeom prst="rect">
            <a:avLst/>
          </a:prstGeom>
          <a:solidFill>
            <a:schemeClr val="bg1"/>
          </a:solidFill>
          <a:ln w="28575">
            <a:solidFill>
              <a:schemeClr val="tx1"/>
            </a:solidFill>
            <a:prstDash val="solid"/>
            <a:miter/>
          </a:ln>
        </p:spPr>
        <p:txBody>
          <a:bodyPr wrap="square" anchor="ctr">
            <a:spAutoFit/>
          </a:bodyPr>
          <a:lstStyle/>
          <a:p>
            <a:pPr algn="ctr" fontAlgn="auto">
              <a:spcBef>
                <a:spcPts val="0"/>
              </a:spcBef>
              <a:spcAft>
                <a:spcPts val="0"/>
              </a:spcAft>
              <a:defRPr/>
            </a:pPr>
            <a:r>
              <a:rPr lang="es-ES" sz="2400" b="1" dirty="0" smtClean="0">
                <a:solidFill>
                  <a:srgbClr val="000000"/>
                </a:solidFill>
                <a:latin typeface="Times New Roman" pitchFamily="18" charset="0"/>
                <a:cs typeface="Times New Roman" pitchFamily="18" charset="0"/>
              </a:rPr>
              <a:t>Los resultados de la gestión se miden en iguales intervalos de tiempo </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82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OBJETIVIDAD</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6170" y="1981200"/>
            <a:ext cx="8303740" cy="224631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LA OBJETIVIDAD CONTABLE DEBE REFLEJAR FIELMENTE LAS OPERACIONES REALIZADAS PARA GARANTIZAR LA INFORMACIÓN SUMINISTRADA POR LOS ESTADOS FINANCIEROS. POR LO TANTO, SE ESTABLECE QUE TODA TRANSACCIÓN DEBE SER REGISTRADA AL VALOR DE COSTO Y POSEER TODOS LOS DOCUMENTOS PROBATORIOS QUE LA RESPALDEN.</a:t>
            </a:r>
          </a:p>
        </p:txBody>
      </p:sp>
      <p:sp>
        <p:nvSpPr>
          <p:cNvPr id="5" name="Rectangle 1"/>
          <p:cNvSpPr/>
          <p:nvPr/>
        </p:nvSpPr>
        <p:spPr>
          <a:xfrm>
            <a:off x="457200" y="4724400"/>
            <a:ext cx="8303740" cy="830997"/>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smtClean="0">
                <a:solidFill>
                  <a:srgbClr val="000000"/>
                </a:solidFill>
                <a:latin typeface="Times New Roman" pitchFamily="18" charset="0"/>
                <a:cs typeface="Times New Roman" pitchFamily="18" charset="0"/>
              </a:rPr>
              <a:t>Los cambios en los activos y pasivos y en el patrimonio deben medirse y registrarse adecuadamente.</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668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DE IMPORTANCIA RELATIVA </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2209800"/>
            <a:ext cx="8229600" cy="132397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charset="0"/>
                <a:cs typeface="Times New Roman" pitchFamily="18" charset="0"/>
              </a:rPr>
              <a:t>LAS PARTIDAS O IMPORTES CUYA IMPORTANCIA RELATIVA SEA ESCASAMENTE SIGNIFICATIVA PODRÁN APARECER AGRUPADOS CON OTROS DE SIMILAR NATURALEZA O FUNCIÓN.</a:t>
            </a:r>
          </a:p>
        </p:txBody>
      </p:sp>
      <p:sp>
        <p:nvSpPr>
          <p:cNvPr id="5" name="Rectangle 1"/>
          <p:cNvSpPr/>
          <p:nvPr/>
        </p:nvSpPr>
        <p:spPr>
          <a:xfrm>
            <a:off x="457200" y="4148048"/>
            <a:ext cx="8229600" cy="1200329"/>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sz="1800" b="0" i="0" u="none" strike="noStrike" kern="0" cap="none" spc="0" baseline="0">
                <a:solidFill>
                  <a:srgbClr val="000000"/>
                </a:solidFill>
                <a:uFillTx/>
              </a:defRPr>
            </a:pPr>
            <a:r>
              <a:rPr lang="es-ES" sz="2400" b="1" kern="0" dirty="0" smtClean="0">
                <a:solidFill>
                  <a:srgbClr val="000000"/>
                </a:solidFill>
                <a:latin typeface="Times New Roman" pitchFamily="18" charset="0"/>
                <a:cs typeface="Times New Roman" pitchFamily="18" charset="0"/>
              </a:rPr>
              <a:t>Las transacciones de poco valor significativo no se deben tomar en cuenta porque no alteran el resultado final de los estados contables</a:t>
            </a:r>
            <a:endParaRPr lang="es-ES" sz="2400" b="1" kern="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096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a:t>
            </a:r>
            <a:r>
              <a:rPr lang="es-ES" sz="2800" b="1" kern="0" dirty="0">
                <a:solidFill>
                  <a:srgbClr val="000000"/>
                </a:solidFill>
                <a:latin typeface="Times New Roman" pitchFamily="18"/>
                <a:cs typeface="Times New Roman" pitchFamily="18"/>
              </a:rPr>
              <a:t>DE </a:t>
            </a:r>
            <a:r>
              <a:rPr lang="es-ES" sz="2800" b="1" kern="0" dirty="0" smtClean="0">
                <a:solidFill>
                  <a:srgbClr val="000000"/>
                </a:solidFill>
                <a:latin typeface="Times New Roman" pitchFamily="18"/>
                <a:cs typeface="Times New Roman" pitchFamily="18"/>
              </a:rPr>
              <a:t>COMPARABILIDAD</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1600200"/>
            <a:ext cx="8229600" cy="2554545"/>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LAS DECISIONES ECONÓMICAS BASADAS EN LA INFORMACIÓN FINANCIERA REQUIEREN EN LA MAYORÍA DE LOS CASOS, LA POSIBILIDAD DE COMPARAR LA SITUACIÓN FINANCIERA Y SU RESULTADO EN OPERACIÓN DE UNA ENTIDAD EN PERIODOS DIFERENTES DE SU VIDA Y CON OTRAS ENTIDADES. </a:t>
            </a:r>
          </a:p>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HACE REFERENCIA A QUE LA INFORMACIÓN FINANCIERA DE LAS ENTIDADES ESTÉN PRESENTADOS DE MANERA TAN UNIFORME QUE PUEDAN SER COMPARADOS ENTRE SÍ.</a:t>
            </a:r>
          </a:p>
        </p:txBody>
      </p:sp>
      <p:sp>
        <p:nvSpPr>
          <p:cNvPr id="5" name="Rectangle 1"/>
          <p:cNvSpPr/>
          <p:nvPr/>
        </p:nvSpPr>
        <p:spPr>
          <a:xfrm>
            <a:off x="456170" y="4572000"/>
            <a:ext cx="8303740" cy="1200329"/>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smtClean="0">
                <a:solidFill>
                  <a:srgbClr val="000000"/>
                </a:solidFill>
                <a:latin typeface="Times New Roman" pitchFamily="18" charset="0"/>
                <a:cs typeface="Times New Roman" pitchFamily="18" charset="0"/>
              </a:rPr>
              <a:t>Permitir identificar y analizar las diferencias y similitudes con la información de la misma empresa y con las de otras en el mismo rubro a través del tiempo.</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1430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SOCIAL</a:t>
            </a:r>
          </a:p>
        </p:txBody>
      </p:sp>
      <p:sp>
        <p:nvSpPr>
          <p:cNvPr id="7" name="Text Box 3"/>
          <p:cNvSpPr txBox="1">
            <a:spLocks noChangeArrowheads="1"/>
          </p:cNvSpPr>
          <p:nvPr/>
        </p:nvSpPr>
        <p:spPr bwMode="auto">
          <a:xfrm>
            <a:off x="457200" y="3038475"/>
            <a:ext cx="8229600" cy="1628775"/>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Su objetivo es ordenar y corregir las desigualdades </a:t>
            </a: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que </a:t>
            </a:r>
            <a:r>
              <a:rPr lang="es-ES" sz="2400" b="1" kern="0" dirty="0">
                <a:solidFill>
                  <a:schemeClr val="bg1"/>
                </a:solidFill>
                <a:latin typeface="Times New Roman" pitchFamily="18"/>
                <a:cs typeface="Times New Roman" pitchFamily="18"/>
              </a:rPr>
              <a:t>existen entre las clases sociales, con la intención </a:t>
            </a: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de </a:t>
            </a:r>
            <a:r>
              <a:rPr lang="es-ES" sz="2400" b="1" kern="0" dirty="0">
                <a:solidFill>
                  <a:schemeClr val="bg1"/>
                </a:solidFill>
                <a:latin typeface="Times New Roman" pitchFamily="18"/>
                <a:cs typeface="Times New Roman" pitchFamily="18"/>
              </a:rPr>
              <a:t>proteger a las personas ante las distintas </a:t>
            </a:r>
            <a:r>
              <a:rPr lang="es-ES" sz="2400" b="1" kern="0" dirty="0" smtClean="0">
                <a:solidFill>
                  <a:schemeClr val="bg1"/>
                </a:solidFill>
                <a:latin typeface="Times New Roman" pitchFamily="18"/>
                <a:cs typeface="Times New Roman" pitchFamily="18"/>
              </a:rPr>
              <a:t>cuestiones</a:t>
            </a: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 </a:t>
            </a:r>
            <a:r>
              <a:rPr lang="es-ES" sz="2400" b="1" kern="0" dirty="0">
                <a:solidFill>
                  <a:schemeClr val="bg1"/>
                </a:solidFill>
                <a:latin typeface="Times New Roman" pitchFamily="18"/>
                <a:cs typeface="Times New Roman" pitchFamily="18"/>
              </a:rPr>
              <a:t>que surgen en el día a día.</a:t>
            </a:r>
          </a:p>
        </p:txBody>
      </p:sp>
    </p:spTree>
  </p:cSld>
  <p:clrMapOvr>
    <a:masterClrMapping/>
  </p:clrMapOvr>
  <p:transition>
    <p:fade thruBlk="1"/>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430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DE REVELACIÓN SUFICIENTE </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88950" y="3000372"/>
            <a:ext cx="8229600" cy="1692275"/>
          </a:xfrm>
          <a:prstGeom prst="rect">
            <a:avLst/>
          </a:prstGeom>
          <a:solidFill>
            <a:schemeClr val="bg1"/>
          </a:solidFill>
          <a:ln w="28575">
            <a:solidFill>
              <a:schemeClr val="tx1"/>
            </a:solidFill>
            <a:prstDash val="solid"/>
            <a:miter/>
          </a:ln>
        </p:spPr>
        <p:txBody>
          <a:bodyPr wrap="square" anchor="ctr">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ESTE PRINCIPIO ESTABLECE QUE TODO ESTADO FINANCIERO DEBE TENER LA INFORMACIÓN NECESARIA Y PRESENTADA EN FORMA COMPRENSIBLE DE TAL MANERA QUE SE PUEDA CONOCER CLARAMENTE LA SITUACIÓN FINANCIERA Y LOS RESULTADOS DE SUS OPERACIONES.</a:t>
            </a:r>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906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PRINCIPIO DE PRUDENCIA</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2362200"/>
            <a:ext cx="8229600" cy="3170099"/>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000" b="1" dirty="0">
                <a:solidFill>
                  <a:srgbClr val="000000"/>
                </a:solidFill>
                <a:latin typeface="Times New Roman" pitchFamily="18" charset="0"/>
                <a:cs typeface="Times New Roman" pitchFamily="18" charset="0"/>
              </a:rPr>
              <a:t>ESTE PRINCIPIO EXIGE QUE LOS ESTADOS FINANCIEROS MUESTREN EL ESCENARIO QUE SEA MÁS CONSERVADOR O QUE TENGA MENOS OPTIMISMO.</a:t>
            </a:r>
          </a:p>
          <a:p>
            <a:pPr algn="ctr" fontAlgn="auto" hangingPunct="0">
              <a:spcBef>
                <a:spcPts val="0"/>
              </a:spcBef>
              <a:spcAft>
                <a:spcPts val="0"/>
              </a:spcAft>
              <a:defRPr/>
            </a:pPr>
            <a:endParaRPr lang="es-ES" sz="2000" b="1" dirty="0">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000" b="1" dirty="0">
                <a:solidFill>
                  <a:srgbClr val="000000"/>
                </a:solidFill>
                <a:latin typeface="Times New Roman" pitchFamily="18" charset="0"/>
                <a:cs typeface="Times New Roman" pitchFamily="18" charset="0"/>
              </a:rPr>
              <a:t>SIGNIFICA QUE CUANDO </a:t>
            </a:r>
            <a:r>
              <a:rPr lang="es-ES" sz="2000" b="1" dirty="0" smtClean="0">
                <a:solidFill>
                  <a:srgbClr val="000000"/>
                </a:solidFill>
                <a:latin typeface="Times New Roman" pitchFamily="18" charset="0"/>
                <a:cs typeface="Times New Roman" pitchFamily="18" charset="0"/>
              </a:rPr>
              <a:t>SE DEBA </a:t>
            </a:r>
            <a:r>
              <a:rPr lang="es-ES" sz="2000" b="1" dirty="0">
                <a:solidFill>
                  <a:srgbClr val="000000"/>
                </a:solidFill>
                <a:latin typeface="Times New Roman" pitchFamily="18" charset="0"/>
                <a:cs typeface="Times New Roman" pitchFamily="18" charset="0"/>
              </a:rPr>
              <a:t>ELEGIR ENTRE DOS VALORES POR UN ELEMENTO DEL ACTIVO, NORMALMENTE SE DEBE OPTAR POR EL MAS BAJO</a:t>
            </a:r>
            <a:r>
              <a:rPr lang="es-ES" sz="2000" b="1" dirty="0" smtClean="0">
                <a:solidFill>
                  <a:srgbClr val="000000"/>
                </a:solidFill>
                <a:latin typeface="Times New Roman" pitchFamily="18" charset="0"/>
                <a:cs typeface="Times New Roman" pitchFamily="18" charset="0"/>
              </a:rPr>
              <a:t>.</a:t>
            </a:r>
          </a:p>
          <a:p>
            <a:pPr algn="ctr" fontAlgn="auto">
              <a:spcBef>
                <a:spcPts val="0"/>
              </a:spcBef>
              <a:spcAft>
                <a:spcPts val="0"/>
              </a:spcAft>
              <a:defRPr/>
            </a:pPr>
            <a:endParaRPr lang="es-ES" sz="2000" b="1"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000" b="1" dirty="0" smtClean="0">
                <a:solidFill>
                  <a:srgbClr val="000000"/>
                </a:solidFill>
                <a:latin typeface="Times New Roman" pitchFamily="18" charset="0"/>
                <a:cs typeface="Times New Roman" pitchFamily="18" charset="0"/>
              </a:rPr>
              <a:t>POR EL CONTRARIO, EN EL PASIVO POR EL MÁS ALTO. (POR EJEMPLO EN UN JUÍCIO CONTRA LA EMPRESA) </a:t>
            </a:r>
            <a:endParaRPr lang="es-ES" sz="20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14400"/>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CUENTAS</a:t>
            </a:r>
          </a:p>
        </p:txBody>
      </p:sp>
      <p:sp>
        <p:nvSpPr>
          <p:cNvPr id="4" name="Rectangle 1"/>
          <p:cNvSpPr/>
          <p:nvPr/>
        </p:nvSpPr>
        <p:spPr>
          <a:xfrm>
            <a:off x="457200" y="2214563"/>
            <a:ext cx="8229600" cy="3416300"/>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a:solidFill>
                  <a:srgbClr val="000000"/>
                </a:solidFill>
                <a:latin typeface="Times New Roman" pitchFamily="18" charset="0"/>
                <a:cs typeface="Times New Roman" pitchFamily="18" charset="0"/>
              </a:rPr>
              <a:t>Toda información contable recopilada debe encontrarse adecuadamente ordenada. </a:t>
            </a:r>
          </a:p>
          <a:p>
            <a:pPr algn="ctr" fontAlgn="auto">
              <a:spcBef>
                <a:spcPts val="0"/>
              </a:spcBef>
              <a:spcAft>
                <a:spcPts val="0"/>
              </a:spcAft>
              <a:defRPr/>
            </a:pPr>
            <a:endParaRPr lang="es-ES" sz="2400" b="1">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400" b="1">
                <a:solidFill>
                  <a:srgbClr val="000000"/>
                </a:solidFill>
                <a:latin typeface="Times New Roman" pitchFamily="18" charset="0"/>
                <a:cs typeface="Times New Roman" pitchFamily="18" charset="0"/>
              </a:rPr>
              <a:t>La manera de lograr ese orden consiste en agrupar los datos correspondientes a cada objeto, a través del uso de las denominas cuentas.</a:t>
            </a:r>
          </a:p>
          <a:p>
            <a:pPr algn="ctr" fontAlgn="auto">
              <a:spcBef>
                <a:spcPts val="0"/>
              </a:spcBef>
              <a:spcAft>
                <a:spcPts val="0"/>
              </a:spcAft>
              <a:defRPr/>
            </a:pPr>
            <a:endParaRPr lang="es-ES" sz="2400" b="1">
              <a:solidFill>
                <a:srgbClr val="000000"/>
              </a:solidFill>
              <a:latin typeface="Times New Roman" pitchFamily="18" charset="0"/>
              <a:cs typeface="Times New Roman" pitchFamily="18" charset="0"/>
            </a:endParaRPr>
          </a:p>
          <a:p>
            <a:pPr algn="ctr" fontAlgn="auto" hangingPunct="0">
              <a:spcBef>
                <a:spcPts val="0"/>
              </a:spcBef>
              <a:spcAft>
                <a:spcPts val="0"/>
              </a:spcAft>
              <a:defRPr/>
            </a:pPr>
            <a:r>
              <a:rPr lang="es-ES" sz="2400" b="1">
                <a:solidFill>
                  <a:srgbClr val="000000"/>
                </a:solidFill>
                <a:latin typeface="Times New Roman" pitchFamily="18" charset="0"/>
                <a:cs typeface="Times New Roman" pitchFamily="18" charset="0"/>
              </a:rPr>
              <a:t>Una cuenta es un conjunto de anotaciones relacionadas con el mismo objeto.</a:t>
            </a: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549275"/>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PLAN DE CUENTAS</a:t>
            </a:r>
          </a:p>
        </p:txBody>
      </p:sp>
      <p:sp>
        <p:nvSpPr>
          <p:cNvPr id="4" name="Rectangle 1"/>
          <p:cNvSpPr/>
          <p:nvPr/>
        </p:nvSpPr>
        <p:spPr>
          <a:xfrm>
            <a:off x="488950" y="3300413"/>
            <a:ext cx="8229600" cy="248126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ea typeface="Times New Roman" pitchFamily="18"/>
                <a:cs typeface="Times New Roman" pitchFamily="18" charset="0"/>
              </a:rPr>
              <a:t>Debe reunir las siguientes características</a:t>
            </a:r>
          </a:p>
          <a:p>
            <a:pPr algn="ctr" fontAlgn="auto">
              <a:spcBef>
                <a:spcPts val="0"/>
              </a:spcBef>
              <a:spcAft>
                <a:spcPts val="0"/>
              </a:spcAft>
              <a:defRPr sz="1800" b="0" i="0" u="none" strike="noStrike" kern="0" cap="none" spc="0" baseline="0">
                <a:solidFill>
                  <a:srgbClr val="000000"/>
                </a:solidFill>
                <a:uFillTx/>
              </a:defRPr>
            </a:pPr>
            <a:endParaRPr lang="es-ES" sz="800" b="1" kern="0" dirty="0">
              <a:solidFill>
                <a:srgbClr val="000000"/>
              </a:solidFill>
              <a:latin typeface="Times New Roman" pitchFamily="18" charset="0"/>
              <a:cs typeface="Times New Roman" pitchFamily="18" charset="0"/>
            </a:endParaRPr>
          </a:p>
          <a:p>
            <a:pPr fontAlgn="auto" hangingPunct="0">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charset="0"/>
                <a:ea typeface="Times New Roman" pitchFamily="18"/>
                <a:cs typeface="Times New Roman" pitchFamily="18" charset="0"/>
              </a:rPr>
              <a:t> Sistematicidad en el ordenamiento.</a:t>
            </a:r>
            <a:endParaRPr lang="es-ES" sz="800" b="1" kern="0" dirty="0">
              <a:solidFill>
                <a:srgbClr val="000000"/>
              </a:solidFill>
              <a:latin typeface="Times New Roman" pitchFamily="18" charset="0"/>
              <a:cs typeface="Times New Roman" pitchFamily="18" charset="0"/>
            </a:endParaRPr>
          </a:p>
          <a:p>
            <a:pPr fontAlgn="auto" hangingPunct="0">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charset="0"/>
                <a:ea typeface="Times New Roman" pitchFamily="18"/>
                <a:cs typeface="Times New Roman" pitchFamily="18" charset="0"/>
              </a:rPr>
              <a:t> Flexibilidad suficiente para permitir la incorporación de </a:t>
            </a:r>
          </a:p>
          <a:p>
            <a:pPr fontAlgn="auto" hangingPunct="0">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ea typeface="Times New Roman" pitchFamily="18"/>
                <a:cs typeface="Times New Roman" pitchFamily="18" charset="0"/>
              </a:rPr>
              <a:t>   nuevas cuentas.</a:t>
            </a:r>
            <a:endParaRPr lang="es-ES" sz="800" b="1" kern="0" dirty="0">
              <a:solidFill>
                <a:srgbClr val="000000"/>
              </a:solidFill>
              <a:latin typeface="Times New Roman" pitchFamily="18" charset="0"/>
              <a:cs typeface="Times New Roman" pitchFamily="18" charset="0"/>
            </a:endParaRPr>
          </a:p>
          <a:p>
            <a:pPr fontAlgn="auto" hangingPunct="0">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charset="0"/>
                <a:ea typeface="Times New Roman" pitchFamily="18"/>
                <a:cs typeface="Times New Roman" pitchFamily="18" charset="0"/>
              </a:rPr>
              <a:t> Homogeneidad en los agrupamientos practicados y </a:t>
            </a:r>
            <a:endParaRPr lang="es-ES" sz="800" b="1" kern="0" dirty="0">
              <a:solidFill>
                <a:srgbClr val="000000"/>
              </a:solidFill>
              <a:latin typeface="Times New Roman" pitchFamily="18" charset="0"/>
              <a:cs typeface="Times New Roman" pitchFamily="18" charset="0"/>
            </a:endParaRPr>
          </a:p>
          <a:p>
            <a:pPr fontAlgn="auto" hangingPunct="0">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charset="0"/>
                <a:ea typeface="Times New Roman" pitchFamily="18"/>
                <a:cs typeface="Times New Roman" pitchFamily="18" charset="0"/>
              </a:rPr>
              <a:t> Claridad en la terminología utilizada.</a:t>
            </a:r>
            <a:endParaRPr lang="es-ES" sz="3200" b="1" kern="0" dirty="0">
              <a:solidFill>
                <a:srgbClr val="000000"/>
              </a:solidFill>
              <a:latin typeface="Times New Roman" pitchFamily="18" charset="0"/>
              <a:cs typeface="Times New Roman" pitchFamily="18" charset="0"/>
            </a:endParaRPr>
          </a:p>
        </p:txBody>
      </p:sp>
      <p:sp>
        <p:nvSpPr>
          <p:cNvPr id="5" name="Rectangle 3"/>
          <p:cNvSpPr/>
          <p:nvPr/>
        </p:nvSpPr>
        <p:spPr>
          <a:xfrm>
            <a:off x="488950" y="1593760"/>
            <a:ext cx="8229600" cy="1200329"/>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a:solidFill>
                  <a:srgbClr val="000000"/>
                </a:solidFill>
                <a:latin typeface="Times New Roman" pitchFamily="18" charset="0"/>
                <a:cs typeface="Times New Roman" pitchFamily="18" charset="0"/>
              </a:rPr>
              <a:t>Se define al plan de cuentas como el ordenamiento metódico de todas las cuentas de las que se sirve el sistema de procesamiento contable para el logro de sus fines.</a:t>
            </a:r>
          </a:p>
        </p:txBody>
      </p:sp>
    </p:spTree>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667000"/>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SISTEMAS DE REGISTRACIÓN CONTABLE</a:t>
            </a:r>
            <a:endParaRPr lang="es-ES" sz="28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00125"/>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REGISTROS BÁSICOS</a:t>
            </a:r>
          </a:p>
        </p:txBody>
      </p:sp>
      <p:sp>
        <p:nvSpPr>
          <p:cNvPr id="4" name="Rectangle 1"/>
          <p:cNvSpPr/>
          <p:nvPr/>
        </p:nvSpPr>
        <p:spPr>
          <a:xfrm>
            <a:off x="457200" y="2454275"/>
            <a:ext cx="8229600" cy="3046413"/>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CRONOLÓGICOS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Las operaciones se anotan en el orden en que se producen.</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SISTEMÁTICOS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Los efectos económicos de los hechos y operaciones se especifican por cuentas.</a:t>
            </a: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p:nvPr/>
        </p:nvSpPr>
        <p:spPr>
          <a:xfrm>
            <a:off x="457200" y="838200"/>
            <a:ext cx="8229600" cy="489426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PRINCIPALES</a:t>
            </a:r>
          </a:p>
          <a:p>
            <a:pPr algn="ctr" fontAlgn="auto">
              <a:spcBef>
                <a:spcPts val="0"/>
              </a:spcBef>
              <a:spcAft>
                <a:spcPts val="0"/>
              </a:spcAft>
              <a:defRPr sz="1800" b="0" i="0" u="none" strike="noStrike" kern="0" cap="none" spc="0" baseline="0">
                <a:solidFill>
                  <a:srgbClr val="000000"/>
                </a:solidFill>
                <a:uFillTx/>
              </a:defRPr>
            </a:pPr>
            <a:endParaRPr lang="es-ES" sz="2000" b="1" kern="0" dirty="0">
              <a:solidFill>
                <a:srgbClr val="000000"/>
              </a:solidFill>
              <a:latin typeface="Times New Roman" pitchFamily="18"/>
              <a:cs typeface="Times New Roman" pitchFamily="18"/>
            </a:endParaRP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Diario principal o simplemente diario.</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Mayor principal o mayor general.</a:t>
            </a:r>
          </a:p>
          <a:p>
            <a:pPr algn="ctr" fontAlgn="auto">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sz="2000" b="1" kern="0" dirty="0">
              <a:solidFill>
                <a:srgbClr val="000000"/>
              </a:solidFill>
              <a:latin typeface="Times New Roman" pitchFamily="18"/>
              <a:cs typeface="Times New Roman" pitchFamily="18"/>
            </a:endParaRPr>
          </a:p>
          <a:p>
            <a:pPr algn="ct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a:t>
            </a:r>
            <a:r>
              <a:rPr lang="es-ES" sz="2400" b="1" kern="0" dirty="0">
                <a:solidFill>
                  <a:srgbClr val="000000"/>
                </a:solidFill>
                <a:latin typeface="Times New Roman" pitchFamily="18"/>
                <a:cs typeface="Times New Roman" pitchFamily="18"/>
              </a:rPr>
              <a:t>AUXILIARES</a:t>
            </a:r>
          </a:p>
          <a:p>
            <a:pPr algn="ctr" fontAlgn="auto">
              <a:spcBef>
                <a:spcPts val="0"/>
              </a:spcBef>
              <a:spcAft>
                <a:spcPts val="0"/>
              </a:spcAft>
              <a:defRPr sz="1800" b="0" i="0" u="none" strike="noStrike" kern="0" cap="none" spc="0" baseline="0">
                <a:solidFill>
                  <a:srgbClr val="000000"/>
                </a:solidFill>
                <a:uFillTx/>
              </a:defRPr>
            </a:pPr>
            <a:endParaRPr lang="es-ES" sz="2000" b="1" kern="0" dirty="0">
              <a:solidFill>
                <a:srgbClr val="000000"/>
              </a:solidFill>
              <a:latin typeface="Times New Roman" pitchFamily="18"/>
              <a:cs typeface="Times New Roman" pitchFamily="18"/>
            </a:endParaRP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kern="0" dirty="0">
                <a:solidFill>
                  <a:srgbClr val="000000"/>
                </a:solidFill>
                <a:latin typeface="Calibri"/>
                <a:cs typeface="+mn-cs"/>
              </a:rPr>
              <a:t> </a:t>
            </a:r>
            <a:r>
              <a:rPr lang="es-ES" sz="2000" b="1" kern="0" dirty="0">
                <a:solidFill>
                  <a:srgbClr val="000000"/>
                </a:solidFill>
                <a:latin typeface="Calibri"/>
                <a:cs typeface="+mn-cs"/>
              </a:rPr>
              <a:t>Libro I.V.A. Ventas</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Libro I.V.A. Compras</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Libro de Caja</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Libro Bancos</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Libro de Bienes de uso</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000" b="1" kern="0" dirty="0">
                <a:solidFill>
                  <a:srgbClr val="000000"/>
                </a:solidFill>
                <a:latin typeface="Calibri"/>
                <a:cs typeface="+mn-cs"/>
              </a:rPr>
              <a:t>Libro de Bienes de cambio.</a:t>
            </a:r>
          </a:p>
          <a:p>
            <a:pPr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endParaRPr lang="es-ES" sz="2000" b="1" kern="0" dirty="0">
              <a:solidFill>
                <a:srgbClr val="000000"/>
              </a:solidFill>
              <a:latin typeface="Times New Roman" pitchFamily="18"/>
              <a:cs typeface="Times New Roman" pitchFamily="18"/>
            </a:endParaRPr>
          </a:p>
          <a:p>
            <a:pPr algn="ct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 </a:t>
            </a:r>
            <a:r>
              <a:rPr lang="es-ES" sz="2400" b="1" kern="0" dirty="0">
                <a:solidFill>
                  <a:srgbClr val="000000"/>
                </a:solidFill>
                <a:latin typeface="Times New Roman" pitchFamily="18"/>
                <a:cs typeface="Times New Roman" pitchFamily="18"/>
              </a:rPr>
              <a:t>ESPECIALES</a:t>
            </a:r>
            <a:endParaRPr lang="es-ES" sz="20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p:nvPr/>
        </p:nvSpPr>
        <p:spPr>
          <a:xfrm>
            <a:off x="457200" y="685800"/>
            <a:ext cx="8229600" cy="2571750"/>
          </a:xfrm>
          <a:prstGeom prst="rect">
            <a:avLst/>
          </a:prstGeom>
          <a:solidFill>
            <a:schemeClr val="bg1"/>
          </a:solidFill>
          <a:ln w="28575">
            <a:solidFill>
              <a:schemeClr val="tx1"/>
            </a:solidFill>
            <a:prstDash val="solid"/>
            <a:miter/>
          </a:ln>
        </p:spPr>
        <p:txBody>
          <a:bodyPr wrap="square" anchor="ctr">
            <a:spAutoFit/>
          </a:bodyPr>
          <a:lstStyle/>
          <a:p>
            <a:pPr algn="ctr" fontAlgn="auto">
              <a:spcBef>
                <a:spcPts val="0"/>
              </a:spcBef>
              <a:spcAft>
                <a:spcPts val="0"/>
              </a:spcAft>
              <a:defRPr/>
            </a:pPr>
            <a:endParaRPr lang="es-ES" sz="2400" b="1" dirty="0">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400" b="1" dirty="0">
                <a:solidFill>
                  <a:srgbClr val="000000"/>
                </a:solidFill>
                <a:latin typeface="Times New Roman" pitchFamily="18" charset="0"/>
                <a:cs typeface="Times New Roman" pitchFamily="18" charset="0"/>
              </a:rPr>
              <a:t>LIBRO DIARIO</a:t>
            </a:r>
          </a:p>
          <a:p>
            <a:pPr algn="just" fontAlgn="auto" hangingPunct="0">
              <a:spcBef>
                <a:spcPts val="0"/>
              </a:spcBef>
              <a:spcAft>
                <a:spcPts val="0"/>
              </a:spcAft>
              <a:defRPr/>
            </a:pPr>
            <a:endParaRPr lang="es-ES" sz="1400" dirty="0">
              <a:solidFill>
                <a:srgbClr val="000000"/>
              </a:solidFill>
              <a:latin typeface="+mn-lt"/>
              <a:cs typeface="Times New Roman" pitchFamily="18" charset="0"/>
            </a:endParaRPr>
          </a:p>
          <a:p>
            <a:pPr algn="ctr" fontAlgn="auto" hangingPunct="0">
              <a:spcBef>
                <a:spcPts val="0"/>
              </a:spcBef>
              <a:spcAft>
                <a:spcPts val="0"/>
              </a:spcAft>
              <a:defRPr/>
            </a:pPr>
            <a:r>
              <a:rPr lang="es-ES" sz="2400" b="1" dirty="0">
                <a:solidFill>
                  <a:srgbClr val="000000"/>
                </a:solidFill>
                <a:latin typeface="Times New Roman" pitchFamily="18" charset="0"/>
                <a:cs typeface="Times New Roman" pitchFamily="18" charset="0"/>
              </a:rPr>
              <a:t>Es un registro cronológico de las transacciones en que participa la empresa. En él se ingresan todos los hechos económicos de la misma, en forma de asientos contables, respetando las normas de débitos y créditos.</a:t>
            </a:r>
          </a:p>
        </p:txBody>
      </p:sp>
      <p:sp>
        <p:nvSpPr>
          <p:cNvPr id="4" name="Rectangle 1"/>
          <p:cNvSpPr/>
          <p:nvPr/>
        </p:nvSpPr>
        <p:spPr>
          <a:xfrm>
            <a:off x="457200" y="3886200"/>
            <a:ext cx="8229600" cy="1993900"/>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LIBRO MAYOR</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Recoge los mismos hechos del libro diario considerando la cuenta afectada</a:t>
            </a:r>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461963"/>
            <a:ext cx="8229600" cy="95410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PLAZO DE CONSERVACIÓN DE LA DOCUMENTACIÓN  </a:t>
            </a:r>
          </a:p>
        </p:txBody>
      </p:sp>
      <p:sp>
        <p:nvSpPr>
          <p:cNvPr id="4" name="4 Rectángulo"/>
          <p:cNvSpPr/>
          <p:nvPr/>
        </p:nvSpPr>
        <p:spPr>
          <a:xfrm>
            <a:off x="457200" y="1889125"/>
            <a:ext cx="8229600" cy="4130675"/>
          </a:xfrm>
          <a:prstGeom prst="rect">
            <a:avLst/>
          </a:prstGeom>
          <a:solidFill>
            <a:schemeClr val="bg1"/>
          </a:solidFill>
          <a:ln w="28575">
            <a:solidFill>
              <a:schemeClr val="tx1"/>
            </a:solidFill>
            <a:prstDash val="solid"/>
          </a:ln>
        </p:spPr>
        <p:txBody>
          <a:bodyPr wrap="square" anchorCtr="1">
            <a:spAutoFit/>
          </a:bodyPr>
          <a:lstStyle/>
          <a:p>
            <a:pPr algn="ctr">
              <a:defRPr/>
            </a:pPr>
            <a:r>
              <a:rPr lang="es-ES" altLang="es-AR" sz="2000" b="1">
                <a:solidFill>
                  <a:srgbClr val="000000"/>
                </a:solidFill>
                <a:latin typeface="Times New Roman" pitchFamily="18" charset="0"/>
                <a:cs typeface="Times New Roman" pitchFamily="18" charset="0"/>
              </a:rPr>
              <a:t>ARTICULO 328.- Conservación. Excepto que leyes especiales establezcan plazos superiores, deben conservarse por diez años:</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a) los libros, contándose el plazo desde el último asiento;</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b) los demás registros, desde la fecha de la última anotación practicada sobre los mismos;</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c) los instrumentos respaldatorios, desde su fecha.</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
            </a:r>
            <a:br>
              <a:rPr lang="es-ES" altLang="es-AR" sz="2000" b="1">
                <a:solidFill>
                  <a:srgbClr val="000000"/>
                </a:solidFill>
                <a:latin typeface="Times New Roman" pitchFamily="18" charset="0"/>
                <a:cs typeface="Times New Roman" pitchFamily="18" charset="0"/>
              </a:rPr>
            </a:br>
            <a:r>
              <a:rPr lang="es-ES" altLang="es-AR" sz="2000" b="1">
                <a:solidFill>
                  <a:srgbClr val="000000"/>
                </a:solidFill>
                <a:latin typeface="Times New Roman" pitchFamily="18" charset="0"/>
                <a:cs typeface="Times New Roman" pitchFamily="18" charset="0"/>
              </a:rPr>
              <a:t>Los herederos deben conservar los libros del causante y, en su caso, exhibirlos en la forma prevista en el artículo 331, hasta que se cumplan los plazos indicados anteriormente.</a:t>
            </a:r>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381000" y="914400"/>
            <a:ext cx="8305800" cy="52228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DOCUMENTOS COMERCIALES</a:t>
            </a:r>
          </a:p>
        </p:txBody>
      </p:sp>
      <p:sp>
        <p:nvSpPr>
          <p:cNvPr id="4" name="Rectangle 1"/>
          <p:cNvSpPr/>
          <p:nvPr/>
        </p:nvSpPr>
        <p:spPr>
          <a:xfrm>
            <a:off x="381000" y="2316163"/>
            <a:ext cx="8305800" cy="3416300"/>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a:solidFill>
                  <a:srgbClr val="000000"/>
                </a:solidFill>
                <a:latin typeface="Times New Roman" pitchFamily="18" charset="0"/>
                <a:cs typeface="Times New Roman" pitchFamily="18" charset="0"/>
              </a:rPr>
              <a:t>Los documentos comerciales son todos los comprobantes extendidos por escrito en los que se deja constancia de las operaciones que se realizan en la actividad mercantil, de acuerdo con los usos y costumbres generalizadas y las disposiciones de la ley. </a:t>
            </a:r>
          </a:p>
          <a:p>
            <a:pPr algn="ctr" fontAlgn="auto">
              <a:spcBef>
                <a:spcPts val="0"/>
              </a:spcBef>
              <a:spcAft>
                <a:spcPts val="0"/>
              </a:spcAft>
              <a:defRPr/>
            </a:pPr>
            <a:endParaRPr lang="es-ES" sz="2400" b="1">
              <a:solidFill>
                <a:srgbClr val="000000"/>
              </a:solidFill>
              <a:latin typeface="Times New Roman" pitchFamily="18" charset="0"/>
              <a:cs typeface="Times New Roman" pitchFamily="18" charset="0"/>
            </a:endParaRPr>
          </a:p>
          <a:p>
            <a:pPr algn="ctr" fontAlgn="auto">
              <a:spcBef>
                <a:spcPts val="0"/>
              </a:spcBef>
              <a:spcAft>
                <a:spcPts val="0"/>
              </a:spcAft>
              <a:defRPr/>
            </a:pPr>
            <a:r>
              <a:rPr lang="es-ES" sz="2400" b="1">
                <a:solidFill>
                  <a:srgbClr val="000000"/>
                </a:solidFill>
                <a:latin typeface="Times New Roman" pitchFamily="18" charset="0"/>
                <a:cs typeface="Times New Roman" pitchFamily="18" charset="0"/>
              </a:rPr>
              <a:t> Son de vital importancia para mantener un apropiado control de todas las acciones que se realizan en una compañía o empresas.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427202"/>
            <a:ext cx="81534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MIGRATORIO</a:t>
            </a:r>
          </a:p>
        </p:txBody>
      </p:sp>
      <p:sp>
        <p:nvSpPr>
          <p:cNvPr id="7" name="Text Box 3"/>
          <p:cNvSpPr txBox="1">
            <a:spLocks noChangeArrowheads="1"/>
          </p:cNvSpPr>
          <p:nvPr/>
        </p:nvSpPr>
        <p:spPr bwMode="auto">
          <a:xfrm>
            <a:off x="457200" y="3219271"/>
            <a:ext cx="8229599" cy="1200329"/>
          </a:xfrm>
          <a:prstGeom prst="rect">
            <a:avLst/>
          </a:prstGeom>
          <a:solidFill>
            <a:schemeClr val="tx1"/>
          </a:solidFill>
          <a:ln w="3175">
            <a:solidFill>
              <a:schemeClr val="tx1"/>
            </a:solidFill>
            <a:miter lim="800000"/>
            <a:headEnd/>
            <a:tailEn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MX" sz="2400" b="1" kern="0" dirty="0">
                <a:solidFill>
                  <a:schemeClr val="bg1"/>
                </a:solidFill>
                <a:latin typeface="Times New Roman" pitchFamily="18"/>
                <a:cs typeface="+mn-cs"/>
              </a:rPr>
              <a:t>Es un conjunto de normas que regulan el tránsito internacional de las personas (permanencia, estancia o salida) y lo relativo a emigración y repatriación de los nacionales.</a:t>
            </a:r>
          </a:p>
        </p:txBody>
      </p:sp>
    </p:spTree>
  </p:cSld>
  <p:clrMapOvr>
    <a:masterClrMapping/>
  </p:clrMapOvr>
  <p:transition>
    <p:fade thruBlk="1"/>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906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COMPROBANTES EXTERNOS E INTERNOS</a:t>
            </a:r>
          </a:p>
        </p:txBody>
      </p:sp>
      <p:sp>
        <p:nvSpPr>
          <p:cNvPr id="4" name="Rectangle 1"/>
          <p:cNvSpPr/>
          <p:nvPr/>
        </p:nvSpPr>
        <p:spPr>
          <a:xfrm>
            <a:off x="457200" y="2362200"/>
            <a:ext cx="8229600" cy="3046413"/>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a:solidFill>
                  <a:srgbClr val="000000"/>
                </a:solidFill>
                <a:latin typeface="Times New Roman" pitchFamily="18" charset="0"/>
                <a:cs typeface="Times New Roman" pitchFamily="18" charset="0"/>
              </a:rPr>
              <a:t>Los comprobantes externos son aquellos emitidos fuera de la empresa y luego recibidos y conservados en la empresa. Ej. facturas de compras, recibos de pagos efectuados, etc.</a:t>
            </a:r>
          </a:p>
          <a:p>
            <a:pPr algn="ctr" fontAlgn="auto" hangingPunct="0">
              <a:spcBef>
                <a:spcPts val="0"/>
              </a:spcBef>
              <a:spcAft>
                <a:spcPts val="0"/>
              </a:spcAft>
              <a:defRPr/>
            </a:pPr>
            <a:endParaRPr lang="es-ES" sz="2400" b="1" dirty="0">
              <a:solidFill>
                <a:srgbClr val="000000"/>
              </a:solidFill>
              <a:latin typeface="Times New Roman" pitchFamily="18" charset="0"/>
              <a:cs typeface="Times New Roman" pitchFamily="18" charset="0"/>
            </a:endParaRPr>
          </a:p>
          <a:p>
            <a:pPr algn="ctr" fontAlgn="auto" hangingPunct="0">
              <a:spcBef>
                <a:spcPts val="0"/>
              </a:spcBef>
              <a:spcAft>
                <a:spcPts val="0"/>
              </a:spcAft>
              <a:defRPr/>
            </a:pPr>
            <a:r>
              <a:rPr lang="es-ES" sz="2400" b="1" dirty="0">
                <a:solidFill>
                  <a:srgbClr val="000000"/>
                </a:solidFill>
                <a:latin typeface="Times New Roman" pitchFamily="18" charset="0"/>
                <a:cs typeface="Times New Roman" pitchFamily="18" charset="0"/>
              </a:rPr>
              <a:t>Los comprobantes internos son los documentos emitidos en la empresa que pueden entregarse a terceros o circular en la misma empresa. Ej. facturas de ventas, recibos por cobranzas, presupuestos, vales, etc.</a:t>
            </a:r>
          </a:p>
        </p:txBody>
      </p:sp>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219200"/>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ESTADOS CONTABLES</a:t>
            </a:r>
          </a:p>
        </p:txBody>
      </p:sp>
      <p:sp>
        <p:nvSpPr>
          <p:cNvPr id="4" name="Rectangle 1"/>
          <p:cNvSpPr/>
          <p:nvPr/>
        </p:nvSpPr>
        <p:spPr>
          <a:xfrm>
            <a:off x="455527" y="2895600"/>
            <a:ext cx="8303741" cy="1570038"/>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ea typeface="Times New Roman" pitchFamily="18"/>
                <a:cs typeface="Times New Roman" pitchFamily="18"/>
              </a:rPr>
              <a:t>Se consideran estados contables básicos los referidos a la situación patrimonial o balance general, al estado de resultados, a la evaluación del patrimonio neto y al estado de flujo de efectivo</a:t>
            </a:r>
            <a:r>
              <a:rPr lang="es-ES" sz="2400" b="1" kern="0" dirty="0">
                <a:solidFill>
                  <a:srgbClr val="445555"/>
                </a:solidFill>
                <a:latin typeface="Times New Roman" pitchFamily="18"/>
                <a:ea typeface="Times New Roman" pitchFamily="18"/>
                <a:cs typeface="Times New Roman" pitchFamily="18"/>
              </a:rPr>
              <a:t>.   </a:t>
            </a:r>
            <a:endParaRPr lang="es-ES" sz="24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533400" y="1071563"/>
            <a:ext cx="8153400" cy="857250"/>
          </a:xfrm>
          <a:prstGeom prst="rect">
            <a:avLst/>
          </a:prstGeom>
          <a:solidFill>
            <a:schemeClr val="bg1"/>
          </a:solidFill>
          <a:ln w="28575">
            <a:solidFill>
              <a:schemeClr val="tx1"/>
            </a:solidFill>
          </a:ln>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effectLst/>
                <a:uLnTx/>
                <a:uFillTx/>
                <a:latin typeface="Times New Roman" pitchFamily="18" charset="0"/>
                <a:ea typeface="+mj-ea"/>
                <a:cs typeface="Times New Roman" pitchFamily="18" charset="0"/>
              </a:rPr>
              <a:t>ESTADO DE SITUACIÓN PATRIMONIAL O BALANCE GENERAL</a:t>
            </a:r>
          </a:p>
        </p:txBody>
      </p:sp>
      <p:sp>
        <p:nvSpPr>
          <p:cNvPr id="4" name="Rectangle 1"/>
          <p:cNvSpPr txBox="1">
            <a:spLocks noChangeArrowheads="1"/>
          </p:cNvSpPr>
          <p:nvPr/>
        </p:nvSpPr>
        <p:spPr>
          <a:xfrm>
            <a:off x="533400" y="3276600"/>
            <a:ext cx="8153400" cy="1524000"/>
          </a:xfrm>
          <a:prstGeom prst="rect">
            <a:avLst/>
          </a:prstGeom>
          <a:solidFill>
            <a:schemeClr val="bg1"/>
          </a:solidFill>
          <a:ln w="28575">
            <a:solidFill>
              <a:schemeClr val="tx1"/>
            </a:solidFill>
          </a:ln>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Brinda información referida a la situación de los activos y pasivos a la fecha de cierre del período, permitiendo evaluar la capacidad del ente para cancelar obligaciones al vencimiento. </a:t>
            </a:r>
            <a:endParaRPr kumimoji="0" lang="es-ES" altLang="es-ES"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89000"/>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ACTIVO  CORRIENTE Y NO CORRIENTE</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2112953"/>
            <a:ext cx="8229600" cy="3416320"/>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a:solidFill>
                  <a:srgbClr val="000000"/>
                </a:solidFill>
                <a:latin typeface="Times New Roman" pitchFamily="18" charset="0"/>
                <a:cs typeface="Times New Roman" pitchFamily="18" charset="0"/>
              </a:rPr>
              <a:t>Dentro del Activo, se distingue el Activo No Corriente y el Activo Corriente. </a:t>
            </a:r>
          </a:p>
          <a:p>
            <a:pPr algn="ctr" fontAlgn="auto" hangingPunct="0">
              <a:spcBef>
                <a:spcPts val="0"/>
              </a:spcBef>
              <a:spcAft>
                <a:spcPts val="0"/>
              </a:spcAft>
              <a:defRPr/>
            </a:pPr>
            <a:endParaRPr lang="es-ES" sz="2400" b="1" dirty="0">
              <a:solidFill>
                <a:srgbClr val="000000"/>
              </a:solidFill>
              <a:latin typeface="Times New Roman" pitchFamily="18" charset="0"/>
              <a:cs typeface="Times New Roman" pitchFamily="18" charset="0"/>
            </a:endParaRPr>
          </a:p>
          <a:p>
            <a:pPr algn="ctr" fontAlgn="auto" hangingPunct="0">
              <a:spcBef>
                <a:spcPts val="0"/>
              </a:spcBef>
              <a:spcAft>
                <a:spcPts val="0"/>
              </a:spcAft>
              <a:defRPr/>
            </a:pPr>
            <a:r>
              <a:rPr lang="es-ES" sz="2400" b="1" dirty="0" smtClean="0">
                <a:solidFill>
                  <a:srgbClr val="000000"/>
                </a:solidFill>
                <a:latin typeface="Times New Roman" pitchFamily="18" charset="0"/>
                <a:cs typeface="Times New Roman" pitchFamily="18" charset="0"/>
              </a:rPr>
              <a:t>Se </a:t>
            </a:r>
            <a:r>
              <a:rPr lang="es-ES" sz="2400" b="1" dirty="0">
                <a:solidFill>
                  <a:srgbClr val="000000"/>
                </a:solidFill>
                <a:latin typeface="Times New Roman" pitchFamily="18" charset="0"/>
                <a:cs typeface="Times New Roman" pitchFamily="18" charset="0"/>
              </a:rPr>
              <a:t>denomina Activo Corriente a aquellos bienes y derechos adquiridos con intención de que permanezcan menos de un año. </a:t>
            </a:r>
            <a:endParaRPr lang="es-ES" sz="2400" b="1" dirty="0" smtClean="0">
              <a:solidFill>
                <a:srgbClr val="000000"/>
              </a:solidFill>
              <a:latin typeface="Times New Roman" pitchFamily="18" charset="0"/>
              <a:cs typeface="Times New Roman" pitchFamily="18" charset="0"/>
            </a:endParaRPr>
          </a:p>
          <a:p>
            <a:pPr algn="ctr" hangingPunct="0">
              <a:defRPr/>
            </a:pPr>
            <a:r>
              <a:rPr lang="es-ES" sz="2400" b="1" dirty="0" smtClean="0">
                <a:solidFill>
                  <a:srgbClr val="000000"/>
                </a:solidFill>
                <a:latin typeface="Times New Roman" pitchFamily="18" charset="0"/>
                <a:cs typeface="Times New Roman" pitchFamily="18" charset="0"/>
              </a:rPr>
              <a:t>Se denomina Activo no corriente a aquellos bienes y derechos adquiridos con intención de que permanezcan en la empresa durante más de un año. </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591765"/>
            <a:ext cx="8229600" cy="779835"/>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RUBROS DEL ACTIVO</a:t>
            </a:r>
            <a:endParaRPr kumimoji="0" lang="es-ES" altLang="es-ES" sz="28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
        <p:nvSpPr>
          <p:cNvPr id="4" name="2 CuadroTexto"/>
          <p:cNvSpPr txBox="1">
            <a:spLocks noChangeArrowheads="1"/>
          </p:cNvSpPr>
          <p:nvPr/>
        </p:nvSpPr>
        <p:spPr>
          <a:xfrm>
            <a:off x="457200" y="1649413"/>
            <a:ext cx="8229600" cy="4598987"/>
          </a:xfrm>
          <a:prstGeom prst="rect">
            <a:avLst/>
          </a:prstGeom>
          <a:solidFill>
            <a:schemeClr val="bg1"/>
          </a:solidFill>
          <a:ln w="28575">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a) Caja y Bancos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Dinero en efectivo y saldos en los bancos del país y del exterior y otros valores de poder </a:t>
            </a:r>
            <a:r>
              <a:rPr kumimoji="0" lang="es-ES" altLang="es-ES" sz="1800" b="0" i="0" u="none" strike="noStrike" kern="1200" cap="none" spc="0" normalizeH="0" baseline="0" noProof="0" dirty="0" err="1" smtClean="0">
                <a:ln>
                  <a:noFill/>
                </a:ln>
                <a:effectLst/>
                <a:uLnTx/>
                <a:uFillTx/>
                <a:latin typeface="Times New Roman" pitchFamily="18" charset="0"/>
                <a:ea typeface="+mn-ea"/>
                <a:cs typeface="Times New Roman" pitchFamily="18" charset="0"/>
              </a:rPr>
              <a:t>cancelatorio</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 y liquidez similar.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b) Inversiones: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Las que hayan sido realizadas para obtener una renta u otro beneficio, y que no formen parte de los activos dedicados a la actividad principal del ente. (Depósitos a plazo fijo, préstamos, títulos valores, participación en otros entes)</a:t>
            </a:r>
            <a:endPar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c) Créditos: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Derechos para percibir de terceros sumas de dinero u otros bienes y servicios. (Créditos por ventas, adelanto de sueldos al personal, cuentas particulares de los directores, saldos a favor de impuestos</a:t>
            </a: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d)  Bienes de cambio: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Bienes destinados a la venta en el curso habitual de la actividad del ente o bienes que se encuentren en proceso de producción para dicha venta o los bienes que son consumidos habitualmente en el proceso de producción.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e) Bienes de Uso: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Bienes tangibles destinados a ser utilizados en la actividad principal del ente, y no a la venta habitual. (maquinarias, hardware, software, instalaciones, inmuebles).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f) Activos Intangibles: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expresan un valor cuya existencia depende de la posibilidad futura de producir ingresos. (Patentes, Marcas, derechos de propiedad intelectual).</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effectLst/>
                <a:uLnTx/>
                <a:uFillTx/>
                <a:latin typeface="Times New Roman" pitchFamily="18" charset="0"/>
                <a:ea typeface="+mn-ea"/>
                <a:cs typeface="Times New Roman" pitchFamily="18" charset="0"/>
              </a:rPr>
              <a:t>g) Otros Activos: </a:t>
            </a:r>
            <a:r>
              <a:rPr kumimoji="0" lang="es-ES" altLang="es-ES" sz="1800" b="0" i="0" u="none" strike="noStrike" kern="1200" cap="none" spc="0" normalizeH="0" baseline="0" noProof="0" dirty="0" smtClean="0">
                <a:ln>
                  <a:noFill/>
                </a:ln>
                <a:effectLst/>
                <a:uLnTx/>
                <a:uFillTx/>
                <a:latin typeface="Times New Roman" pitchFamily="18" charset="0"/>
                <a:ea typeface="+mn-ea"/>
                <a:cs typeface="Times New Roman" pitchFamily="18" charset="0"/>
              </a:rPr>
              <a:t>Agrupa todos los activos que no se pueden incluir en los otros rubros.</a:t>
            </a:r>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533400"/>
            <a:ext cx="8229600" cy="928687"/>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RUBROS DEL PASIVO</a:t>
            </a:r>
          </a:p>
        </p:txBody>
      </p:sp>
      <p:sp>
        <p:nvSpPr>
          <p:cNvPr id="4" name="2 CuadroTexto"/>
          <p:cNvSpPr txBox="1">
            <a:spLocks noChangeArrowheads="1"/>
          </p:cNvSpPr>
          <p:nvPr/>
        </p:nvSpPr>
        <p:spPr>
          <a:xfrm>
            <a:off x="457200" y="1905000"/>
            <a:ext cx="8229600" cy="2828925"/>
          </a:xfrm>
          <a:prstGeom prst="rect">
            <a:avLst/>
          </a:prstGeom>
          <a:solidFill>
            <a:schemeClr val="bg1"/>
          </a:solidFill>
          <a:ln w="28575">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effectLst/>
                <a:uLnTx/>
                <a:uFillTx/>
                <a:latin typeface="Times New Roman" pitchFamily="18" charset="0"/>
                <a:ea typeface="+mn-ea"/>
                <a:cs typeface="Times New Roman" pitchFamily="18" charset="0"/>
              </a:rPr>
              <a:t>a) Deudas: Obligaciones ciertas, determinadas o determinables. (deudas comerciales, sociales, fiscales, otras deudas).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smtClean="0">
              <a:ln>
                <a:noFill/>
              </a:ln>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effectLst/>
                <a:uLnTx/>
                <a:uFillTx/>
                <a:latin typeface="Times New Roman" pitchFamily="18" charset="0"/>
                <a:ea typeface="+mn-ea"/>
                <a:cs typeface="Times New Roman" pitchFamily="18" charset="0"/>
              </a:rPr>
              <a:t>b) Previsiones: Importes estimados para hacer frente a situaciones contingentes que probablemente originen obligaciones para el ente.</a:t>
            </a:r>
          </a:p>
        </p:txBody>
      </p:sp>
      <p:sp>
        <p:nvSpPr>
          <p:cNvPr id="7" name="Rectangle 1"/>
          <p:cNvSpPr/>
          <p:nvPr/>
        </p:nvSpPr>
        <p:spPr>
          <a:xfrm>
            <a:off x="457200" y="5112603"/>
            <a:ext cx="8229600" cy="830997"/>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dirty="0">
                <a:solidFill>
                  <a:srgbClr val="000000"/>
                </a:solidFill>
                <a:latin typeface="Times New Roman" pitchFamily="18" charset="0"/>
                <a:cs typeface="Times New Roman" pitchFamily="18" charset="0"/>
              </a:rPr>
              <a:t>Los recursos financieros del pasivo son clasificados en función de su exigibilidad</a:t>
            </a:r>
            <a:r>
              <a:rPr lang="es-ES" sz="2400" b="1" dirty="0" smtClean="0">
                <a:solidFill>
                  <a:srgbClr val="000000"/>
                </a:solidFill>
                <a:latin typeface="Times New Roman" pitchFamily="18" charset="0"/>
                <a:cs typeface="Times New Roman" pitchFamily="18" charset="0"/>
              </a:rPr>
              <a:t>.</a:t>
            </a:r>
            <a:endParaRPr lang="es-E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5318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rgbClr val="000000"/>
                </a:solidFill>
                <a:latin typeface="Times New Roman" pitchFamily="18"/>
                <a:cs typeface="Times New Roman" pitchFamily="18"/>
              </a:rPr>
              <a:t> PASIVO CORRIENTE Y NO CORRIENTE</a:t>
            </a:r>
            <a:endParaRPr lang="es-ES" sz="2800" b="1" kern="0" dirty="0">
              <a:solidFill>
                <a:srgbClr val="000000"/>
              </a:solidFill>
              <a:latin typeface="Times New Roman" pitchFamily="18"/>
              <a:cs typeface="Times New Roman" pitchFamily="18"/>
            </a:endParaRPr>
          </a:p>
        </p:txBody>
      </p:sp>
      <p:sp>
        <p:nvSpPr>
          <p:cNvPr id="4" name="Rectangle 1"/>
          <p:cNvSpPr/>
          <p:nvPr/>
        </p:nvSpPr>
        <p:spPr>
          <a:xfrm>
            <a:off x="457200" y="3066871"/>
            <a:ext cx="8305800" cy="1200329"/>
          </a:xfrm>
          <a:prstGeom prst="rect">
            <a:avLst/>
          </a:prstGeom>
          <a:solidFill>
            <a:schemeClr val="bg1"/>
          </a:solidFill>
          <a:ln w="28575">
            <a:solidFill>
              <a:schemeClr val="tx1"/>
            </a:solidFill>
            <a:prstDash val="solid"/>
            <a:miter/>
          </a:ln>
        </p:spPr>
        <p:txBody>
          <a:bodyPr wrap="square" anchor="ctr" anchorCtr="1">
            <a:spAutoFit/>
          </a:bodyPr>
          <a:lstStyle/>
          <a:p>
            <a:pPr algn="ctr" fontAlgn="auto" hangingPunct="0">
              <a:spcBef>
                <a:spcPts val="0"/>
              </a:spcBef>
              <a:spcAft>
                <a:spcPts val="0"/>
              </a:spcAft>
              <a:defRPr/>
            </a:pPr>
            <a:r>
              <a:rPr lang="es-ES" sz="2400" b="1" dirty="0" smtClean="0">
                <a:solidFill>
                  <a:srgbClr val="000000"/>
                </a:solidFill>
                <a:latin typeface="Times New Roman" pitchFamily="18" charset="0"/>
                <a:cs typeface="Times New Roman" pitchFamily="18" charset="0"/>
              </a:rPr>
              <a:t>Dentro </a:t>
            </a:r>
            <a:r>
              <a:rPr lang="es-ES" sz="2400" b="1" dirty="0">
                <a:solidFill>
                  <a:srgbClr val="000000"/>
                </a:solidFill>
                <a:latin typeface="Times New Roman" pitchFamily="18" charset="0"/>
                <a:cs typeface="Times New Roman" pitchFamily="18" charset="0"/>
              </a:rPr>
              <a:t>de los recursos ajenos o exigibles, se diferencia entre corriente y no corriente, en función de si el plazo en que deberá efectuarse el reembolso es inferior o superior al año. </a:t>
            </a:r>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1052513"/>
            <a:ext cx="8229600" cy="928687"/>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PATRIMONIO NETO</a:t>
            </a:r>
          </a:p>
        </p:txBody>
      </p:sp>
      <p:sp>
        <p:nvSpPr>
          <p:cNvPr id="4" name="Rectangle 1"/>
          <p:cNvSpPr txBox="1">
            <a:spLocks noChangeArrowheads="1"/>
          </p:cNvSpPr>
          <p:nvPr/>
        </p:nvSpPr>
        <p:spPr>
          <a:xfrm>
            <a:off x="531813" y="2786063"/>
            <a:ext cx="8229600" cy="2214562"/>
          </a:xfrm>
          <a:prstGeom prst="rect">
            <a:avLst/>
          </a:prstGeom>
          <a:solidFill>
            <a:schemeClr val="bg1"/>
          </a:solidFill>
          <a:ln w="28575">
            <a:solidFill>
              <a:schemeClr val="tx1"/>
            </a:solidFill>
          </a:ln>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En el Estado de Situación Patrimonial, el patrimonio neto se expone en una sola línea. </a:t>
            </a:r>
          </a:p>
          <a:p>
            <a:pPr marL="0" marR="0" lvl="0" indent="0" algn="ctr" defTabSz="914400" rtl="0" eaLnBrk="1" fontAlgn="auto" latinLnBrk="0" hangingPunct="1">
              <a:lnSpc>
                <a:spcPct val="100000"/>
              </a:lnSpc>
              <a:spcBef>
                <a:spcPct val="20000"/>
              </a:spcBef>
              <a:spcAft>
                <a:spcPts val="0"/>
              </a:spcAft>
              <a:buClrTx/>
              <a:buSzTx/>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Va a ser en el Estado de Evolución del Patrimonio Neto en donde se va a detallar la composición del mismo y las modificaciones sufridas durante el ejercicio</a:t>
            </a:r>
            <a:r>
              <a:rPr kumimoji="0" lang="es-ES" altLang="es-ES" sz="2800" b="0" i="0" u="none" strike="noStrike" kern="1200" cap="none" spc="0" normalizeH="0" baseline="0" noProof="0" dirty="0" smtClean="0">
                <a:ln>
                  <a:noFill/>
                </a:ln>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620713"/>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ESTADO DE RESULTADOS</a:t>
            </a:r>
          </a:p>
        </p:txBody>
      </p:sp>
      <p:sp>
        <p:nvSpPr>
          <p:cNvPr id="4" name="Rectangle 1"/>
          <p:cNvSpPr/>
          <p:nvPr/>
        </p:nvSpPr>
        <p:spPr>
          <a:xfrm>
            <a:off x="457200" y="1600200"/>
            <a:ext cx="8229600" cy="4524375"/>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ea typeface="Times New Roman" pitchFamily="18"/>
                <a:cs typeface="Times New Roman" pitchFamily="18"/>
              </a:rPr>
              <a:t>Es un estado financiero que muestra ordenada y detalladamente la forma de como se obtuvo el resultado del ejercicio durante un periodo determinado.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Consiste en desglosar, los gastos e ingresos en distintas categorías y obtener el resultado, antes y después de impuestos.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Suministra información de las causas que generaron el resultado atribuible al período. Las partidas de resultados se clasifican en resultados ordinarios y resultados extraordinarios.</a:t>
            </a:r>
          </a:p>
        </p:txBody>
      </p:sp>
    </p:spTree>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549275"/>
            <a:ext cx="8229600" cy="522288"/>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RESULTADOS ORDINARIOS</a:t>
            </a:r>
          </a:p>
        </p:txBody>
      </p:sp>
      <p:sp>
        <p:nvSpPr>
          <p:cNvPr id="4" name="Rectangle 1"/>
          <p:cNvSpPr/>
          <p:nvPr/>
        </p:nvSpPr>
        <p:spPr>
          <a:xfrm>
            <a:off x="457200" y="1620838"/>
            <a:ext cx="8229600" cy="83026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a:pPr>
            <a:r>
              <a:rPr lang="es-ES" sz="2400" b="1">
                <a:solidFill>
                  <a:srgbClr val="000000"/>
                </a:solidFill>
                <a:latin typeface="Times New Roman" pitchFamily="18" charset="0"/>
                <a:cs typeface="Times New Roman" pitchFamily="18" charset="0"/>
              </a:rPr>
              <a:t>Son todos los resultados del ente acaecidos durante el ejercicio, excepto los resultados extraordinarios.</a:t>
            </a:r>
          </a:p>
        </p:txBody>
      </p:sp>
      <p:sp>
        <p:nvSpPr>
          <p:cNvPr id="5" name="4 CuadroTexto"/>
          <p:cNvSpPr txBox="1"/>
          <p:nvPr/>
        </p:nvSpPr>
        <p:spPr>
          <a:xfrm>
            <a:off x="457200" y="3057525"/>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RESULTADOS EXTRAORDINARIOS</a:t>
            </a:r>
          </a:p>
        </p:txBody>
      </p:sp>
      <p:sp>
        <p:nvSpPr>
          <p:cNvPr id="7" name="Rectangle 1"/>
          <p:cNvSpPr/>
          <p:nvPr/>
        </p:nvSpPr>
        <p:spPr>
          <a:xfrm>
            <a:off x="457200" y="4091454"/>
            <a:ext cx="8229600" cy="1938992"/>
          </a:xfrm>
          <a:prstGeom prst="rect">
            <a:avLst/>
          </a:prstGeom>
          <a:solidFill>
            <a:schemeClr val="bg1"/>
          </a:solidFill>
          <a:ln w="28575">
            <a:solidFill>
              <a:schemeClr val="tx1"/>
            </a:solidFill>
            <a:prstDash val="solid"/>
            <a:miter/>
          </a:ln>
        </p:spPr>
        <p:txBody>
          <a:bodyPr wrap="square" anchor="ct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Comprende los resultados atípicos y excepcionales acaecidos durante el ejercicio, de suceso infrecuente en el pasado y de comportamiento similar esperado para el futuro, generados por factores ajenos a las decisiones propias del ente, tales como expropiación de activos y siniestros.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erecho-penal-3-e1569016245293.jpg"/>
          <p:cNvPicPr>
            <a:picLocks noChangeAspect="1"/>
          </p:cNvPicPr>
          <p:nvPr/>
        </p:nvPicPr>
        <p:blipFill>
          <a:blip r:embed="rId2" cstate="print"/>
          <a:stretch>
            <a:fillRect/>
          </a:stretch>
        </p:blipFill>
        <p:spPr>
          <a:xfrm>
            <a:off x="0" y="2194560"/>
            <a:ext cx="9144000" cy="4663440"/>
          </a:xfrm>
          <a:prstGeom prst="rect">
            <a:avLst/>
          </a:prstGeom>
        </p:spPr>
      </p:pic>
      <p:sp>
        <p:nvSpPr>
          <p:cNvPr id="6" name="5 CuadroTexto"/>
          <p:cNvSpPr txBox="1"/>
          <p:nvPr/>
        </p:nvSpPr>
        <p:spPr>
          <a:xfrm>
            <a:off x="457200" y="7620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PENAL</a:t>
            </a:r>
          </a:p>
        </p:txBody>
      </p:sp>
    </p:spTree>
  </p:cSld>
  <p:clrMapOvr>
    <a:masterClrMapping/>
  </p:clrMapOvr>
  <p:transition>
    <p:fade thruBlk="1"/>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p:nvPr/>
        </p:nvSpPr>
        <p:spPr>
          <a:xfrm>
            <a:off x="533400" y="609600"/>
            <a:ext cx="8153400" cy="954088"/>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ESTADO DE EVOLUCIÓN </a:t>
            </a:r>
          </a:p>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DEL PATRIMONIO NETO</a:t>
            </a:r>
          </a:p>
        </p:txBody>
      </p:sp>
      <p:sp>
        <p:nvSpPr>
          <p:cNvPr id="4" name="4 CuadroTexto"/>
          <p:cNvSpPr txBox="1"/>
          <p:nvPr/>
        </p:nvSpPr>
        <p:spPr>
          <a:xfrm>
            <a:off x="533400" y="2057400"/>
            <a:ext cx="8153400" cy="378618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Puede resultar afectado por:</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Transacciones con los propietarios (aportes, retiros y</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dividendos con los accionistas y/o propietarios).</a:t>
            </a:r>
          </a:p>
          <a:p>
            <a:pPr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Resultado del período.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El resultado del período se denomina ganancia o superávit cuando aumenta el patrimonio y pérdida o déficit en el caso contrario.</a:t>
            </a:r>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p:nvPr/>
        </p:nvSpPr>
        <p:spPr>
          <a:xfrm>
            <a:off x="533400" y="762000"/>
            <a:ext cx="81534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ESTADO DE FLUJO  DE EFECTIVO</a:t>
            </a:r>
          </a:p>
        </p:txBody>
      </p:sp>
      <p:sp>
        <p:nvSpPr>
          <p:cNvPr id="4" name="4 CuadroTexto"/>
          <p:cNvSpPr txBox="1"/>
          <p:nvPr/>
        </p:nvSpPr>
        <p:spPr>
          <a:xfrm>
            <a:off x="533400" y="1905000"/>
            <a:ext cx="8153400" cy="378460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Este estado debe informar la variación en la suma de los siguientes componentes patrimoniales: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fontAlgn="auto">
              <a:spcBef>
                <a:spcPts val="0"/>
              </a:spcBef>
              <a:spcAft>
                <a:spcPts val="0"/>
              </a:spcAft>
              <a:buSzPct val="100000"/>
              <a:buFontTx/>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El efectivo (incluyendo los depósitos a la vista);</a:t>
            </a:r>
          </a:p>
          <a:p>
            <a:pPr fontAlgn="auto">
              <a:spcBef>
                <a:spcPts val="0"/>
              </a:spcBef>
              <a:spcAft>
                <a:spcPts val="0"/>
              </a:spcAft>
              <a:buSzPct val="100000"/>
              <a:buFontTx/>
              <a:buChar char="-"/>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Inversiones.</a:t>
            </a:r>
          </a:p>
          <a:p>
            <a:pP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Para que una inversión pueda ser considerada un equivalente de efectivo debe ser de alta liquidez, fácilmente convertible en importes conocidos de efectivo y sujeta a riesgos insignificantes de cambios de valor.</a:t>
            </a:r>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457200" y="981075"/>
            <a:ext cx="8229600" cy="928688"/>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effectLst/>
                <a:uLnTx/>
                <a:uFillTx/>
                <a:latin typeface="Times New Roman" pitchFamily="18" charset="0"/>
                <a:ea typeface="+mj-ea"/>
                <a:cs typeface="Times New Roman" pitchFamily="18" charset="0"/>
              </a:rPr>
              <a:t>INFORMACIÓN COMPLEMENTARIA</a:t>
            </a:r>
          </a:p>
        </p:txBody>
      </p:sp>
      <p:sp>
        <p:nvSpPr>
          <p:cNvPr id="4" name="4 CuadroTexto"/>
          <p:cNvSpPr txBox="1">
            <a:spLocks noChangeArrowheads="1"/>
          </p:cNvSpPr>
          <p:nvPr/>
        </p:nvSpPr>
        <p:spPr>
          <a:xfrm>
            <a:off x="457200" y="2667000"/>
            <a:ext cx="8229600" cy="2689225"/>
          </a:xfrm>
          <a:prstGeom prst="rect">
            <a:avLst/>
          </a:prstGeom>
          <a:solidFill>
            <a:schemeClr val="bg1"/>
          </a:solidFill>
          <a:ln w="28575">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La información complementaria forma parte de los estados contables. Debe contener todos los datos no incluidos en el cuerpo de los estados contables básicos, que se consideren necesarios para una adecuada comprensión de la situación patrimonial y de resultados del ente.</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Se expone en notas y cuadro anexos.</a:t>
            </a:r>
          </a:p>
        </p:txBody>
      </p:sp>
    </p:spTree>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430463"/>
            <a:ext cx="8229600" cy="120015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ANÁLISIS E INTERPRETACIÓN DE BALANCES. SITUACIÓN FINANCIERA Y ECONÓMICA. ÍNDICES</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PARA EL ANÁLISIS DE CADA UNA.</a:t>
            </a:r>
          </a:p>
        </p:txBody>
      </p:sp>
    </p:spTree>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571528" y="620713"/>
            <a:ext cx="8001000" cy="868362"/>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ANÁLISIS VERTICAL</a:t>
            </a:r>
          </a:p>
        </p:txBody>
      </p:sp>
      <p:sp>
        <p:nvSpPr>
          <p:cNvPr id="4" name="3 CuadroTexto"/>
          <p:cNvSpPr txBox="1">
            <a:spLocks noChangeArrowheads="1"/>
          </p:cNvSpPr>
          <p:nvPr/>
        </p:nvSpPr>
        <p:spPr>
          <a:xfrm>
            <a:off x="571500" y="1752600"/>
            <a:ext cx="8001000" cy="4248150"/>
          </a:xfrm>
          <a:prstGeom prst="rect">
            <a:avLst/>
          </a:prstGeom>
          <a:solidFill>
            <a:schemeClr val="bg1"/>
          </a:solidFill>
          <a:ln w="28575">
            <a:solidFill>
              <a:schemeClr val="tx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90000"/>
              </a:lnSpc>
              <a:spcBef>
                <a:spcPct val="20000"/>
              </a:spcBef>
              <a:spcAft>
                <a:spcPts val="0"/>
              </a:spcAft>
              <a:buClrTx/>
              <a:buSzTx/>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Permite identificar con claridad como están compuestos los estados contables.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ANÁLISIS VERTICAL DEL ESTADO DE SITUACIÓN PATRIMONIAL </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Permite establecer si una empresa tiene una distribución de sus activos y pasivos equitativa y de acuerdo a las necesidades financieras y operativas.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ANÁLISIS VERTICAL DEL ESTADO DE RESULTADOS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es-ES" altLang="es-ES" sz="2400" b="1" dirty="0" smtClean="0">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Permite determinar el porcentaje de cada rubro en relación a las ventas del período.</a:t>
            </a:r>
          </a:p>
        </p:txBody>
      </p:sp>
    </p:spTree>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457200" y="762000"/>
            <a:ext cx="8229600" cy="928688"/>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ANÁLISIS HORIZONTAL</a:t>
            </a:r>
          </a:p>
        </p:txBody>
      </p:sp>
      <p:sp>
        <p:nvSpPr>
          <p:cNvPr id="4" name="3 CuadroTexto"/>
          <p:cNvSpPr txBox="1">
            <a:spLocks noChangeArrowheads="1"/>
          </p:cNvSpPr>
          <p:nvPr/>
        </p:nvSpPr>
        <p:spPr>
          <a:xfrm>
            <a:off x="488950" y="2457450"/>
            <a:ext cx="8229600" cy="2900363"/>
          </a:xfrm>
          <a:prstGeom prst="rect">
            <a:avLst/>
          </a:prstGeom>
          <a:solidFill>
            <a:schemeClr val="bg1"/>
          </a:solidFill>
          <a:ln w="28575">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Permite conocer la variación absoluta o relativa que sufrió cada una de las partidas que componen los estados contables con respecto al ejercicio anterior.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Posibilita identificar las causas del comportamiento financiero de la sociedad, lo que va a permitir realizar proyecciones y fijar objetivos a futuro. </a:t>
            </a:r>
          </a:p>
        </p:txBody>
      </p:sp>
    </p:spTree>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076980"/>
            <a:ext cx="83058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ANÁLISIS DE LIQUIDEZ Y SOLVENCIA</a:t>
            </a:r>
          </a:p>
        </p:txBody>
      </p:sp>
      <p:sp>
        <p:nvSpPr>
          <p:cNvPr id="4" name="3 CuadroTexto"/>
          <p:cNvSpPr txBox="1"/>
          <p:nvPr/>
        </p:nvSpPr>
        <p:spPr>
          <a:xfrm>
            <a:off x="488950" y="2286000"/>
            <a:ext cx="8305800" cy="2677656"/>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El grado en que una empresa puede hacer frente a sus obligaciones corrientes es la medida de su liquidez a corto plazo. </a:t>
            </a:r>
            <a:endParaRPr lang="es-ES" sz="2400" b="1" kern="0" dirty="0" smtClean="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La </a:t>
            </a:r>
            <a:r>
              <a:rPr lang="es-ES" sz="2400" b="1" kern="0" dirty="0">
                <a:solidFill>
                  <a:srgbClr val="000000"/>
                </a:solidFill>
                <a:latin typeface="Times New Roman" pitchFamily="18"/>
                <a:cs typeface="Times New Roman" pitchFamily="18"/>
              </a:rPr>
              <a:t>liquidez implica, por tanto, la capacidad puntual de convertir los activos en líquidos o de obtener disponible para hacer frente a los vencimientos a corto plazo.</a:t>
            </a:r>
          </a:p>
        </p:txBody>
      </p:sp>
    </p:spTree>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533400"/>
            <a:ext cx="8229599" cy="523220"/>
          </a:xfrm>
          <a:prstGeom prst="rect">
            <a:avLst/>
          </a:prstGeom>
          <a:solidFill>
            <a:schemeClr val="bg1"/>
          </a:solidFill>
          <a:ln w="28575">
            <a:solidFill>
              <a:schemeClr val="tx1"/>
            </a:solidFill>
            <a:prstDash val="solid"/>
          </a:ln>
        </p:spPr>
        <p:txBody>
          <a:bodyPr wrap="square" anchorCtr="1">
            <a:spAutoFit/>
          </a:bodyPr>
          <a:lstStyle/>
          <a:p>
            <a:pPr algn="ctr">
              <a:defRPr/>
            </a:pPr>
            <a:r>
              <a:rPr lang="es-ES" sz="2800" b="1">
                <a:solidFill>
                  <a:srgbClr val="000000"/>
                </a:solidFill>
                <a:latin typeface="Times New Roman" pitchFamily="18" charset="0"/>
                <a:cs typeface="Times New Roman" pitchFamily="18" charset="0"/>
              </a:rPr>
              <a:t>ÍNDICE DE LIQUIDEZ Y SOLVENCIA</a:t>
            </a:r>
          </a:p>
        </p:txBody>
      </p:sp>
      <p:sp>
        <p:nvSpPr>
          <p:cNvPr id="4" name="2 CuadroTexto"/>
          <p:cNvSpPr txBox="1"/>
          <p:nvPr/>
        </p:nvSpPr>
        <p:spPr>
          <a:xfrm>
            <a:off x="457200" y="1371600"/>
            <a:ext cx="8229599" cy="461665"/>
          </a:xfrm>
          <a:prstGeom prst="rect">
            <a:avLst/>
          </a:prstGeom>
          <a:solidFill>
            <a:schemeClr val="bg1"/>
          </a:solidFill>
          <a:ln w="28575">
            <a:solidFill>
              <a:schemeClr val="tx1"/>
            </a:solidFill>
            <a:prstDash val="solid"/>
          </a:ln>
        </p:spPr>
        <p:txBody>
          <a:bodyPr wrap="square" anchorCtr="1">
            <a:spAutoFit/>
          </a:bodyPr>
          <a:lstStyle/>
          <a:p>
            <a:pPr algn="ctr">
              <a:defRPr/>
            </a:pPr>
            <a:r>
              <a:rPr lang="es-ES" sz="2400" b="1" dirty="0">
                <a:solidFill>
                  <a:srgbClr val="000000"/>
                </a:solidFill>
                <a:latin typeface="Times New Roman" pitchFamily="18" charset="0"/>
                <a:cs typeface="Times New Roman" pitchFamily="18" charset="0"/>
              </a:rPr>
              <a:t>ÍNDICE DE LIQUIDEZ CORRIENTE</a:t>
            </a:r>
          </a:p>
        </p:txBody>
      </p:sp>
      <p:sp>
        <p:nvSpPr>
          <p:cNvPr id="5" name="3 CuadroTexto"/>
          <p:cNvSpPr txBox="1"/>
          <p:nvPr/>
        </p:nvSpPr>
        <p:spPr>
          <a:xfrm>
            <a:off x="457200" y="2133600"/>
            <a:ext cx="8229599" cy="4184650"/>
          </a:xfrm>
          <a:prstGeom prst="rect">
            <a:avLst/>
          </a:prstGeom>
          <a:solidFill>
            <a:schemeClr val="bg1"/>
          </a:solidFill>
          <a:ln w="28575">
            <a:solidFill>
              <a:schemeClr val="tx1"/>
            </a:solidFill>
            <a:prstDash val="solid"/>
          </a:ln>
        </p:spPr>
        <p:txBody>
          <a:bodyPr wrap="square" anchorCtr="1">
            <a:spAutoFit/>
          </a:bodyPr>
          <a:lstStyle/>
          <a:p>
            <a:pPr algn="ctr">
              <a:defRPr/>
            </a:pPr>
            <a:endParaRPr lang="es-ES" altLang="es-AR" sz="2400" b="1" dirty="0">
              <a:solidFill>
                <a:srgbClr val="FFFFFF"/>
              </a:solidFill>
              <a:latin typeface="Calibri" pitchFamily="34" charset="0"/>
            </a:endParaRPr>
          </a:p>
          <a:p>
            <a:pPr algn="ctr">
              <a:defRPr/>
            </a:pPr>
            <a:r>
              <a:rPr lang="es-ES" altLang="es-AR" sz="2400" b="1" dirty="0">
                <a:solidFill>
                  <a:srgbClr val="000000"/>
                </a:solidFill>
                <a:latin typeface="Times New Roman" pitchFamily="18" charset="0"/>
                <a:cs typeface="Times New Roman" pitchFamily="18" charset="0"/>
              </a:rPr>
              <a:t>Mide la capacidad de pago de las deudas a corto plazo con el total de activos realizables a corto plazo. </a:t>
            </a:r>
          </a:p>
          <a:p>
            <a:pPr algn="ctr">
              <a:defRPr/>
            </a:pPr>
            <a:endParaRPr lang="es-ES" altLang="es-AR" sz="2400" b="1" dirty="0">
              <a:solidFill>
                <a:srgbClr val="000000"/>
              </a:solidFill>
              <a:latin typeface="Times New Roman" pitchFamily="18" charset="0"/>
              <a:cs typeface="Times New Roman" pitchFamily="18" charset="0"/>
            </a:endParaRPr>
          </a:p>
          <a:p>
            <a:pPr algn="ctr">
              <a:defRPr/>
            </a:pPr>
            <a:r>
              <a:rPr lang="es-ES" altLang="es-AR" sz="2400" b="1" dirty="0">
                <a:solidFill>
                  <a:srgbClr val="000000"/>
                </a:solidFill>
                <a:latin typeface="Times New Roman" pitchFamily="18" charset="0"/>
                <a:cs typeface="Times New Roman" pitchFamily="18" charset="0"/>
              </a:rPr>
              <a:t>Evalúa la capacidad de la empresa para cumplir en término sus compromisos. El incumplimiento determina una calificación crediticia negativa, restringe las fuentes, incrementa la tasa de interés. En casos extremos la situación deriva en quiebra o paralización de actividades.</a:t>
            </a:r>
          </a:p>
          <a:p>
            <a:pPr algn="ctr">
              <a:defRPr/>
            </a:pPr>
            <a:endParaRPr lang="es-ES" altLang="es-AR" sz="2400" b="1" dirty="0">
              <a:solidFill>
                <a:srgbClr val="000000"/>
              </a:solidFill>
              <a:latin typeface="Times New Roman" pitchFamily="18" charset="0"/>
              <a:cs typeface="Times New Roman" pitchFamily="18" charset="0"/>
            </a:endParaRPr>
          </a:p>
          <a:p>
            <a:pPr algn="ctr">
              <a:defRPr/>
            </a:pPr>
            <a:r>
              <a:rPr lang="es-ES" altLang="es-AR" sz="2400" b="1" dirty="0" smtClean="0">
                <a:solidFill>
                  <a:srgbClr val="000000"/>
                </a:solidFill>
                <a:latin typeface="Times New Roman" pitchFamily="18" charset="0"/>
                <a:cs typeface="Times New Roman" pitchFamily="18" charset="0"/>
              </a:rPr>
              <a:t> Fórmula: ACTIVO </a:t>
            </a:r>
            <a:r>
              <a:rPr lang="es-ES" altLang="es-AR" sz="2400" b="1" dirty="0">
                <a:solidFill>
                  <a:srgbClr val="000000"/>
                </a:solidFill>
                <a:latin typeface="Times New Roman" pitchFamily="18" charset="0"/>
                <a:cs typeface="Times New Roman" pitchFamily="18" charset="0"/>
              </a:rPr>
              <a:t>CTE/PASIVO CTE</a:t>
            </a:r>
            <a:r>
              <a:rPr lang="es-ES" altLang="es-AR" sz="2400" dirty="0">
                <a:solidFill>
                  <a:srgbClr val="000000"/>
                </a:solidFill>
                <a:latin typeface="Calibri" pitchFamily="34" charset="0"/>
              </a:rPr>
              <a:t> </a:t>
            </a:r>
            <a:endParaRPr lang="es-ES" altLang="es-AR"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539750" y="838200"/>
            <a:ext cx="8001000" cy="785813"/>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ÍNDICE DE SOLVENCIA</a:t>
            </a:r>
          </a:p>
        </p:txBody>
      </p:sp>
      <p:sp>
        <p:nvSpPr>
          <p:cNvPr id="4" name="3 CuadroTexto"/>
          <p:cNvSpPr txBox="1">
            <a:spLocks noChangeArrowheads="1"/>
          </p:cNvSpPr>
          <p:nvPr/>
        </p:nvSpPr>
        <p:spPr>
          <a:xfrm>
            <a:off x="539750" y="2349500"/>
            <a:ext cx="8001000" cy="3384550"/>
          </a:xfrm>
          <a:prstGeom prst="rect">
            <a:avLst/>
          </a:prstGeom>
          <a:solidFill>
            <a:schemeClr val="bg1"/>
          </a:solidFill>
          <a:ln w="28575">
            <a:solidFill>
              <a:schemeClr val="tx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Mide  la capacidad de pago que tiene la empresa para poder afrontar sus deudas.</a:t>
            </a:r>
          </a:p>
          <a:p>
            <a:pPr marL="342900" marR="0" lvl="0" indent="-342900" algn="ctr" defTabSz="914400" rtl="0" eaLnBrk="1" fontAlgn="auto" latinLnBrk="0" hangingPunct="1">
              <a:lnSpc>
                <a:spcPct val="100000"/>
              </a:lnSpc>
              <a:spcBef>
                <a:spcPct val="20000"/>
              </a:spcBef>
              <a:spcAft>
                <a:spcPts val="0"/>
              </a:spcAft>
              <a:buClrTx/>
              <a:buSzTx/>
              <a:tabLst/>
              <a:defRPr/>
            </a:pPr>
            <a:endParaRPr lang="es-ES" altLang="es-ES" sz="2400" b="1"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 Indica si se cuenta con los bienes y recursos suficientes para respaldar las deudas contraídas.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 Mientras mayor sea el resultado, más solvente será la empresa analizada.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Fórmula = ACTIVO / PASIVO.</a:t>
            </a:r>
          </a:p>
        </p:txBody>
      </p:sp>
    </p:spTree>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539750" y="762000"/>
            <a:ext cx="8001000" cy="857250"/>
          </a:xfrm>
          <a:prstGeom prst="rect">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effectLst/>
                <a:uLnTx/>
                <a:uFillTx/>
                <a:latin typeface="Times New Roman" pitchFamily="18" charset="0"/>
                <a:ea typeface="+mj-ea"/>
                <a:cs typeface="Times New Roman" pitchFamily="18" charset="0"/>
              </a:rPr>
              <a:t>ÍNDICE DE ENDEUDAMIENTO</a:t>
            </a:r>
          </a:p>
        </p:txBody>
      </p:sp>
      <p:sp>
        <p:nvSpPr>
          <p:cNvPr id="4" name="3 CuadroTexto"/>
          <p:cNvSpPr txBox="1">
            <a:spLocks noChangeArrowheads="1"/>
          </p:cNvSpPr>
          <p:nvPr/>
        </p:nvSpPr>
        <p:spPr>
          <a:xfrm>
            <a:off x="533400" y="2028825"/>
            <a:ext cx="8001000" cy="3829050"/>
          </a:xfrm>
          <a:prstGeom prst="rect">
            <a:avLst/>
          </a:prstGeom>
          <a:solidFill>
            <a:schemeClr val="bg1"/>
          </a:solidFill>
          <a:ln w="28575">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Mide hasta qué punto está comprometido el patrimonio de los propietarios de la empresa con respecto a sus acreedores.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Mientras menor sea el índice, menor va a ser el patrimonio frente a los pasivos y por ende, menor va a ser el riego de los accionistas.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effectLst/>
                <a:uLnTx/>
                <a:uFillTx/>
                <a:latin typeface="Times New Roman" pitchFamily="18" charset="0"/>
                <a:ea typeface="+mn-ea"/>
                <a:cs typeface="Times New Roman" pitchFamily="18" charset="0"/>
              </a:rPr>
              <a:t>Fórmula = PASIVO / PATRIMONIO NETO.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p:cNvSpPr>
            <a:spLocks noChangeArrowheads="1"/>
          </p:cNvSpPr>
          <p:nvPr/>
        </p:nvSpPr>
        <p:spPr bwMode="auto">
          <a:xfrm>
            <a:off x="457200" y="1295400"/>
            <a:ext cx="8229600" cy="1661993"/>
          </a:xfrm>
          <a:prstGeom prst="rect">
            <a:avLst/>
          </a:prstGeom>
          <a:solidFill>
            <a:schemeClr val="tx1"/>
          </a:solidFill>
          <a:ln w="3175">
            <a:solidFill>
              <a:schemeClr val="tx1"/>
            </a:solidFill>
            <a:miter lim="800000"/>
            <a:headEnd/>
            <a:tailEnd/>
          </a:ln>
        </p:spPr>
        <p:txBody>
          <a:bodyPr wrap="square" anchor="ctr">
            <a:spAutoFit/>
          </a:bodyPr>
          <a:lstStyle/>
          <a:p>
            <a:pPr algn="ctr">
              <a:tabLst>
                <a:tab pos="1890713" algn="l"/>
              </a:tabLst>
            </a:pPr>
            <a:r>
              <a:rPr lang="es-MX" altLang="es-ES" sz="2400" b="1" dirty="0">
                <a:solidFill>
                  <a:schemeClr val="bg1"/>
                </a:solidFill>
                <a:latin typeface="Times New Roman" pitchFamily="18" charset="0"/>
              </a:rPr>
              <a:t>Conjunto de leyes tutelares o protectoras de bienes jurídicos que precisan su alcance, cuya violación se llama </a:t>
            </a:r>
            <a:r>
              <a:rPr lang="es-MX" altLang="es-ES" sz="3000" b="1" dirty="0">
                <a:solidFill>
                  <a:schemeClr val="bg1"/>
                </a:solidFill>
                <a:latin typeface="Times New Roman" pitchFamily="18" charset="0"/>
              </a:rPr>
              <a:t>delito</a:t>
            </a:r>
            <a:r>
              <a:rPr lang="es-MX" altLang="es-ES" sz="2400" b="1" dirty="0">
                <a:solidFill>
                  <a:schemeClr val="bg1"/>
                </a:solidFill>
                <a:latin typeface="Times New Roman" pitchFamily="18" charset="0"/>
              </a:rPr>
              <a:t> y que importa una coerción jurídica particularmente grave que procura evitar nuevas violaciones por parte de su autor  </a:t>
            </a:r>
          </a:p>
        </p:txBody>
      </p:sp>
      <p:sp>
        <p:nvSpPr>
          <p:cNvPr id="3" name="Rectangle 1"/>
          <p:cNvSpPr>
            <a:spLocks noChangeArrowheads="1"/>
          </p:cNvSpPr>
          <p:nvPr/>
        </p:nvSpPr>
        <p:spPr bwMode="auto">
          <a:xfrm>
            <a:off x="457200" y="3810000"/>
            <a:ext cx="8229600" cy="1200329"/>
          </a:xfrm>
          <a:prstGeom prst="rect">
            <a:avLst/>
          </a:prstGeom>
          <a:solidFill>
            <a:schemeClr val="tx1"/>
          </a:solidFill>
          <a:ln w="3175">
            <a:solidFill>
              <a:schemeClr val="tx1"/>
            </a:solidFill>
            <a:miter lim="800000"/>
            <a:headEnd/>
            <a:tailEnd/>
          </a:ln>
        </p:spPr>
        <p:txBody>
          <a:bodyPr wrap="square" anchor="ctr">
            <a:spAutoFit/>
          </a:bodyPr>
          <a:lstStyle/>
          <a:p>
            <a:pPr algn="ctr">
              <a:tabLst>
                <a:tab pos="1890713" algn="l"/>
              </a:tabLst>
            </a:pPr>
            <a:r>
              <a:rPr lang="es-ES" altLang="es-ES" sz="2400" b="1" dirty="0" smtClean="0">
                <a:solidFill>
                  <a:schemeClr val="bg1"/>
                </a:solidFill>
                <a:latin typeface="Times New Roman" pitchFamily="18" charset="0"/>
              </a:rPr>
              <a:t>Rama </a:t>
            </a:r>
            <a:r>
              <a:rPr lang="es-ES" altLang="es-ES" sz="2400" b="1" dirty="0">
                <a:solidFill>
                  <a:schemeClr val="bg1"/>
                </a:solidFill>
                <a:latin typeface="Times New Roman" pitchFamily="18" charset="0"/>
              </a:rPr>
              <a:t>del derecho público que establece y regula, mediante un conjunto de normas y principios jurídicos, la represión de la delincuencia de parte del Estado.</a:t>
            </a:r>
            <a:r>
              <a:rPr lang="es-MX" altLang="es-ES" sz="2400" b="1" dirty="0">
                <a:solidFill>
                  <a:schemeClr val="bg1"/>
                </a:solidFill>
                <a:latin typeface="Times New Roman" pitchFamily="18" charset="0"/>
              </a:rPr>
              <a:t>       </a:t>
            </a:r>
          </a:p>
        </p:txBody>
      </p:sp>
    </p:spTree>
  </p:cSld>
  <p:clrMapOvr>
    <a:masterClrMapping/>
  </p:clrMapOvr>
  <p:transition>
    <p:fade thruBlk="1"/>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90600"/>
            <a:ext cx="8229600" cy="95408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COSTOS</a:t>
            </a:r>
          </a:p>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DEFINICIÓN</a:t>
            </a:r>
          </a:p>
        </p:txBody>
      </p:sp>
      <p:sp>
        <p:nvSpPr>
          <p:cNvPr id="4" name="3 CuadroTexto"/>
          <p:cNvSpPr txBox="1"/>
          <p:nvPr/>
        </p:nvSpPr>
        <p:spPr>
          <a:xfrm>
            <a:off x="457200" y="2928938"/>
            <a:ext cx="8229600" cy="193833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Es el valor monetario de los recursos que se entregan o prometen entregar, a cambio de bienes o servicios que se adquieren. </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Es la suma de esfuerzos y recursos que se han invertido para producir algo. </a:t>
            </a:r>
          </a:p>
        </p:txBody>
      </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74693"/>
            <a:ext cx="8229600" cy="954107"/>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COSTOS</a:t>
            </a:r>
          </a:p>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CLASIFICACIÓN</a:t>
            </a:r>
          </a:p>
        </p:txBody>
      </p:sp>
      <p:sp>
        <p:nvSpPr>
          <p:cNvPr id="4" name="3 CuadroTexto"/>
          <p:cNvSpPr txBox="1"/>
          <p:nvPr/>
        </p:nvSpPr>
        <p:spPr>
          <a:xfrm>
            <a:off x="457200" y="2656344"/>
            <a:ext cx="8229600" cy="2677656"/>
          </a:xfrm>
          <a:prstGeom prst="rect">
            <a:avLst/>
          </a:prstGeom>
          <a:solidFill>
            <a:schemeClr val="bg1"/>
          </a:solidFill>
          <a:ln w="28575">
            <a:solidFill>
              <a:schemeClr val="tx1"/>
            </a:solidFill>
            <a:prstDash val="solid"/>
          </a:ln>
        </p:spPr>
        <p:txBody>
          <a:bodyPr wrap="square" anchorCtr="1">
            <a:spAutoFit/>
          </a:bodyPr>
          <a:lstStyle/>
          <a:p>
            <a:pPr fontAlgn="auto">
              <a:spcBef>
                <a:spcPts val="0"/>
              </a:spcBef>
              <a:spcAft>
                <a:spcPts val="0"/>
              </a:spcAft>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Los costos se pueden clasificar:</a:t>
            </a:r>
          </a:p>
          <a:p>
            <a:pPr fontAlgn="auto">
              <a:spcBef>
                <a:spcPts val="0"/>
              </a:spcBef>
              <a:spcAft>
                <a:spcPts val="0"/>
              </a:spcAft>
              <a:defRPr sz="1800" b="0" i="0" u="none" strike="noStrike" kern="0" cap="none" spc="0" baseline="0">
                <a:solidFill>
                  <a:srgbClr val="000000"/>
                </a:solidFill>
                <a:uFillTx/>
              </a:defRPr>
            </a:pPr>
            <a:endParaRPr lang="es-ES" sz="2400" b="1" kern="0" dirty="0" smtClean="0">
              <a:solidFill>
                <a:srgbClr val="000000"/>
              </a:solidFill>
              <a:latin typeface="Times New Roman" pitchFamily="18"/>
              <a:cs typeface="Times New Roman" pitchFamily="18"/>
            </a:endParaRPr>
          </a:p>
          <a:p>
            <a:pPr fontAlgn="auto">
              <a:spcBef>
                <a:spcPts val="0"/>
              </a:spcBef>
              <a:spcAft>
                <a:spcPts val="0"/>
              </a:spcAft>
              <a:buFont typeface="Arial" pitchFamily="34" charset="0"/>
              <a:buChar char="•"/>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 Según el área donde se consumen.</a:t>
            </a:r>
          </a:p>
          <a:p>
            <a:pPr fontAlgn="auto">
              <a:spcBef>
                <a:spcPts val="0"/>
              </a:spcBef>
              <a:spcAft>
                <a:spcPts val="0"/>
              </a:spcAft>
              <a:buFont typeface="Arial" pitchFamily="34" charset="0"/>
              <a:buChar char="•"/>
              <a:defRPr sz="1800" b="0" i="0" u="none" strike="noStrike" kern="0" cap="none" spc="0" baseline="0">
                <a:solidFill>
                  <a:srgbClr val="000000"/>
                </a:solidFill>
                <a:uFillTx/>
              </a:defRPr>
            </a:pPr>
            <a:r>
              <a:rPr lang="es-ES" sz="2400" b="1" kern="0" dirty="0" smtClean="0">
                <a:solidFill>
                  <a:srgbClr val="000000"/>
                </a:solidFill>
                <a:effectLst>
                  <a:outerShdw blurRad="38100" dist="38100" dir="2700000" algn="tl">
                    <a:srgbClr val="000000">
                      <a:alpha val="43137"/>
                    </a:srgbClr>
                  </a:outerShdw>
                </a:effectLst>
                <a:latin typeface="Times New Roman" pitchFamily="18"/>
                <a:cs typeface="Times New Roman" pitchFamily="18"/>
              </a:rPr>
              <a:t> Según su identificación.</a:t>
            </a:r>
          </a:p>
          <a:p>
            <a:pPr fontAlgn="auto">
              <a:spcBef>
                <a:spcPts val="0"/>
              </a:spcBef>
              <a:spcAft>
                <a:spcPts val="0"/>
              </a:spcAft>
              <a:buFont typeface="Arial" pitchFamily="34" charset="0"/>
              <a:buChar char="•"/>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 De acuerdo al momento en que se calculan.</a:t>
            </a:r>
          </a:p>
          <a:p>
            <a:pPr fontAlgn="auto">
              <a:spcBef>
                <a:spcPts val="0"/>
              </a:spcBef>
              <a:spcAft>
                <a:spcPts val="0"/>
              </a:spcAft>
              <a:buFont typeface="Arial" pitchFamily="34" charset="0"/>
              <a:buChar char="•"/>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 De acuerdo con el tipo de desembolso incurrido.</a:t>
            </a:r>
          </a:p>
          <a:p>
            <a:pPr fontAlgn="auto">
              <a:spcBef>
                <a:spcPts val="0"/>
              </a:spcBef>
              <a:spcAft>
                <a:spcPts val="0"/>
              </a:spcAft>
              <a:buFont typeface="Arial" pitchFamily="34" charset="0"/>
              <a:buChar char="•"/>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 De acuerdo con su comportamiento.</a:t>
            </a:r>
            <a:endParaRPr lang="es-ES" sz="2400" b="1" kern="0" dirty="0">
              <a:solidFill>
                <a:srgbClr val="000000"/>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96975"/>
            <a:ext cx="83058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PUNTO DE EQUILIBRIO</a:t>
            </a:r>
          </a:p>
        </p:txBody>
      </p:sp>
      <p:sp>
        <p:nvSpPr>
          <p:cNvPr id="4" name="3 CuadroTexto"/>
          <p:cNvSpPr txBox="1"/>
          <p:nvPr/>
        </p:nvSpPr>
        <p:spPr>
          <a:xfrm>
            <a:off x="457200" y="2970213"/>
            <a:ext cx="8229600" cy="181610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Es el nivel de ventas en el cual los ingresos obtenidos son iguales a los costos de producción, tanto fijos como variables, en el cual la empresa ni gana ni pierde.    </a:t>
            </a:r>
          </a:p>
        </p:txBody>
      </p:sp>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28925"/>
            <a:ext cx="8229600" cy="52387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MÉTODOS DE COSTEO</a:t>
            </a:r>
          </a:p>
        </p:txBody>
      </p:sp>
    </p:spTree>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p:nvPr/>
        </p:nvSpPr>
        <p:spPr>
          <a:xfrm>
            <a:off x="457200" y="2895600"/>
            <a:ext cx="8229600" cy="2308225"/>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Es un método de la contabilidad de costos que se basa en el análisis del comportamiento de los costos de producción  u operación, para clasificarlos en costos fijos y costos variables, con el objeto de proporcionar suficiente información relevante a la dirección de la empresa para su proceso de planeación estratégica</a:t>
            </a:r>
            <a:r>
              <a:rPr lang="es-ES" sz="2400" kern="0" dirty="0">
                <a:solidFill>
                  <a:srgbClr val="000000"/>
                </a:solidFill>
                <a:latin typeface="Calibri"/>
                <a:cs typeface="+mn-cs"/>
              </a:rPr>
              <a:t>. </a:t>
            </a:r>
          </a:p>
        </p:txBody>
      </p:sp>
      <p:sp>
        <p:nvSpPr>
          <p:cNvPr id="4" name="2 CuadroTexto"/>
          <p:cNvSpPr txBox="1"/>
          <p:nvPr/>
        </p:nvSpPr>
        <p:spPr>
          <a:xfrm>
            <a:off x="457200" y="11430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COSTEO DIRECTO O MARGINAL</a:t>
            </a:r>
          </a:p>
        </p:txBody>
      </p:sp>
    </p:spTree>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p:nvPr/>
        </p:nvSpPr>
        <p:spPr>
          <a:xfrm>
            <a:off x="457200" y="2286000"/>
            <a:ext cx="8229600" cy="341630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Considera como elementos del costo de producción la materia prima directa, la mano de obra directa y los cargos indirectos, sin importar que dichos elementos tengan características fijas o variables en relación al volumen de producción.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Los costos de operación (gastos de administración, gastos de venta y gastos financieros), se llevan al estado de resultados en el periodo en que se incurren. </a:t>
            </a:r>
          </a:p>
        </p:txBody>
      </p:sp>
      <p:sp>
        <p:nvSpPr>
          <p:cNvPr id="4" name="2 CuadroTexto"/>
          <p:cNvSpPr txBox="1"/>
          <p:nvPr/>
        </p:nvSpPr>
        <p:spPr>
          <a:xfrm>
            <a:off x="457200" y="990600"/>
            <a:ext cx="8229600" cy="523220"/>
          </a:xfrm>
          <a:prstGeom prst="rect">
            <a:avLst/>
          </a:prstGeom>
          <a:solidFill>
            <a:schemeClr val="bg1"/>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COSTEO POR ABSORCIÓN</a:t>
            </a:r>
          </a:p>
        </p:txBody>
      </p:sp>
    </p:spTree>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44225"/>
            <a:ext cx="8229600" cy="584775"/>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EVALUACIÓN DE LA PRIMERA PARTE </a:t>
            </a:r>
            <a:endParaRPr lang="es-A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161163"/>
            <a:ext cx="8229600" cy="1877437"/>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II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114485"/>
            <a:ext cx="8229600" cy="4524315"/>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¿Cómo se define a las organizaciones?</a:t>
            </a:r>
          </a:p>
          <a:p>
            <a:pPr algn="ctr" fontAlgn="auto">
              <a:spcBef>
                <a:spcPts val="0"/>
              </a:spcBef>
              <a:spcAft>
                <a:spcPts val="0"/>
              </a:spcAft>
              <a:defRPr/>
            </a:pPr>
            <a:r>
              <a:rPr lang="es-AR" sz="2400" b="1" dirty="0" smtClean="0">
                <a:latin typeface="Times New Roman" pitchFamily="18" charset="0"/>
                <a:cs typeface="Times New Roman" pitchFamily="18" charset="0"/>
              </a:rPr>
              <a:t>¿Cómo se clasifican las organizaciones según sus fines, su naturaleza jurídica y su duración?</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una empresa?</a:t>
            </a:r>
          </a:p>
          <a:p>
            <a:pPr algn="ctr" fontAlgn="auto">
              <a:spcBef>
                <a:spcPts val="0"/>
              </a:spcBef>
              <a:spcAft>
                <a:spcPts val="0"/>
              </a:spcAft>
              <a:defRPr/>
            </a:pPr>
            <a:r>
              <a:rPr lang="es-AR" sz="2400" b="1" dirty="0" smtClean="0">
                <a:latin typeface="Times New Roman" pitchFamily="18" charset="0"/>
                <a:cs typeface="Times New Roman" pitchFamily="18" charset="0"/>
              </a:rPr>
              <a:t>¿En qué se diferencia una organización de una empresa?</a:t>
            </a:r>
          </a:p>
          <a:p>
            <a:pPr algn="ctr" fontAlgn="auto">
              <a:spcBef>
                <a:spcPts val="0"/>
              </a:spcBef>
              <a:spcAft>
                <a:spcPts val="0"/>
              </a:spcAft>
              <a:defRPr/>
            </a:pPr>
            <a:r>
              <a:rPr lang="es-AR" sz="2400" b="1" dirty="0" smtClean="0">
                <a:latin typeface="Times New Roman" pitchFamily="18" charset="0"/>
                <a:cs typeface="Times New Roman" pitchFamily="18" charset="0"/>
              </a:rPr>
              <a:t>¿Cómo se clasifican las empresas según su actividad económica, su constitución y tamaño?</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la contabilidad?´</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objetivos de la contabilidad?</a:t>
            </a:r>
          </a:p>
          <a:p>
            <a:pPr algn="ctr" fontAlgn="auto">
              <a:spcBef>
                <a:spcPts val="0"/>
              </a:spcBef>
              <a:spcAft>
                <a:spcPts val="0"/>
              </a:spcAft>
              <a:defRPr/>
            </a:pPr>
            <a:r>
              <a:rPr lang="es-AR" sz="2400" b="1" dirty="0" smtClean="0">
                <a:latin typeface="Times New Roman" pitchFamily="18" charset="0"/>
                <a:cs typeface="Times New Roman" pitchFamily="18" charset="0"/>
              </a:rPr>
              <a:t>¿Cómo se clasifican los usuarios de la contabilidad  y para qué se utiliza  </a:t>
            </a:r>
          </a:p>
          <a:p>
            <a:pPr algn="ctr" fontAlgn="auto">
              <a:spcBef>
                <a:spcPts val="0"/>
              </a:spcBef>
              <a:spcAft>
                <a:spcPts val="0"/>
              </a:spcAft>
              <a:defRPr/>
            </a:pPr>
            <a:r>
              <a:rPr lang="es-AR" sz="2400" b="1" dirty="0" smtClean="0">
                <a:latin typeface="Times New Roman" pitchFamily="18" charset="0"/>
                <a:cs typeface="Times New Roman" pitchFamily="18" charset="0"/>
              </a:rPr>
              <a:t>   la información en cada caso?</a:t>
            </a:r>
          </a:p>
        </p:txBody>
      </p:sp>
    </p:spTree>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524000"/>
            <a:ext cx="8229600" cy="3046988"/>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¿Cómo se define a los recursos y cómo se les clasifica?</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componentes de una ecuación contable?</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activo y cómo se le clasifica?</a:t>
            </a:r>
          </a:p>
          <a:p>
            <a:pPr algn="ctr" fontAlgn="auto">
              <a:spcBef>
                <a:spcPts val="0"/>
              </a:spcBef>
              <a:spcAft>
                <a:spcPts val="0"/>
              </a:spcAft>
              <a:defRPr/>
            </a:pPr>
            <a:r>
              <a:rPr lang="es-AR" sz="2400" b="1" dirty="0" smtClean="0">
                <a:latin typeface="Times New Roman" pitchFamily="18" charset="0"/>
                <a:cs typeface="Times New Roman" pitchFamily="18" charset="0"/>
              </a:rPr>
              <a:t>¿En qué se diferencia el activo corriente del no corriente?</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principales rubros de un activo?</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pasivo y cómo se le clasifica?</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principales rubros de un pasivo?</a:t>
            </a:r>
          </a:p>
          <a:p>
            <a:pPr algn="ctr" fontAlgn="auto">
              <a:spcBef>
                <a:spcPts val="0"/>
              </a:spcBef>
              <a:spcAft>
                <a:spcPts val="0"/>
              </a:spcAft>
              <a:defRPr/>
            </a:pPr>
            <a:r>
              <a:rPr lang="es-AR" sz="2400" b="1" dirty="0" smtClean="0">
                <a:latin typeface="Times New Roman" pitchFamily="18" charset="0"/>
                <a:cs typeface="Times New Roman" pitchFamily="18" charset="0"/>
              </a:rPr>
              <a:t>¿En qué se diferencia el pasivo corriente del no corriente?</a:t>
            </a:r>
            <a:endParaRPr lang="es-A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641937"/>
            <a:ext cx="8229600" cy="1015663"/>
          </a:xfrm>
          <a:prstGeom prst="rect">
            <a:avLst/>
          </a:prstGeom>
          <a:solidFill>
            <a:schemeClr val="tx1"/>
          </a:solidFill>
          <a:ln>
            <a:solidFill>
              <a:schemeClr val="tx1"/>
            </a:solidFill>
          </a:ln>
        </p:spPr>
        <p:txBody>
          <a:bodyPr wrap="square" anchor="b">
            <a:spAutoFit/>
          </a:bodyPr>
          <a:lstStyle/>
          <a:p>
            <a:pPr algn="ctr">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TÉRMINOS VINCULADOS AL DERECHO   </a:t>
            </a: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PENAL</a:t>
            </a:r>
          </a:p>
        </p:txBody>
      </p:sp>
    </p:spTree>
  </p:cSld>
  <p:clrMapOvr>
    <a:masterClrMapping/>
  </p:clrMapOvr>
  <p:transition>
    <p:fade thruBlk="1"/>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47800"/>
            <a:ext cx="8229600" cy="3046988"/>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¿Cómo se define al capital y cómo está compuesto?</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patrimonio?</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patrimonio neto?</a:t>
            </a:r>
          </a:p>
          <a:p>
            <a:pPr algn="ctr" fontAlgn="auto">
              <a:spcBef>
                <a:spcPts val="0"/>
              </a:spcBef>
              <a:spcAft>
                <a:spcPts val="0"/>
              </a:spcAft>
              <a:defRPr/>
            </a:pPr>
            <a:r>
              <a:rPr lang="es-AR" sz="2400" b="1" dirty="0" smtClean="0">
                <a:latin typeface="Times New Roman" pitchFamily="18" charset="0"/>
                <a:cs typeface="Times New Roman" pitchFamily="18" charset="0"/>
              </a:rPr>
              <a:t>¿Qué son las variaciones patrimoniales y cómo se clasifican?</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los principios contables? Indique cuáles son y el concepto de cada uno. </a:t>
            </a:r>
          </a:p>
          <a:p>
            <a:pPr algn="ctr" fontAlgn="auto">
              <a:spcBef>
                <a:spcPts val="0"/>
              </a:spcBef>
              <a:spcAft>
                <a:spcPts val="0"/>
              </a:spcAft>
              <a:defRPr/>
            </a:pPr>
            <a:r>
              <a:rPr lang="es-AR" sz="2400" b="1" dirty="0" smtClean="0">
                <a:latin typeface="Times New Roman" pitchFamily="18" charset="0"/>
                <a:cs typeface="Times New Roman" pitchFamily="18" charset="0"/>
              </a:rPr>
              <a:t>¿Cuál es el concepto de “cuentas” y cómo se clasifican?</a:t>
            </a:r>
          </a:p>
          <a:p>
            <a:pPr algn="ctr" fontAlgn="auto">
              <a:spcBef>
                <a:spcPts val="0"/>
              </a:spcBef>
              <a:spcAft>
                <a:spcPts val="0"/>
              </a:spcAft>
              <a:defRPr/>
            </a:pPr>
            <a:r>
              <a:rPr lang="es-AR" sz="2400" b="1" dirty="0" smtClean="0">
                <a:latin typeface="Times New Roman" pitchFamily="18" charset="0"/>
                <a:cs typeface="Times New Roman" pitchFamily="18" charset="0"/>
              </a:rPr>
              <a:t>¿Qué es un plan de cuentas?</a:t>
            </a:r>
          </a:p>
        </p:txBody>
      </p:sp>
    </p:spTree>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60480"/>
            <a:ext cx="8229600" cy="3416320"/>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¿Cómo se clasifican los sistemas de registración contable? Indique el concepto de cada uno.</a:t>
            </a:r>
          </a:p>
          <a:p>
            <a:pPr algn="ctr" fontAlgn="auto">
              <a:spcBef>
                <a:spcPts val="0"/>
              </a:spcBef>
              <a:spcAft>
                <a:spcPts val="0"/>
              </a:spcAft>
              <a:defRPr/>
            </a:pPr>
            <a:r>
              <a:rPr lang="es-AR" sz="2400" b="1" dirty="0" smtClean="0">
                <a:latin typeface="Times New Roman" pitchFamily="18" charset="0"/>
                <a:cs typeface="Times New Roman" pitchFamily="18" charset="0"/>
              </a:rPr>
              <a:t>¿Cuál es el plazo legal de conservación de los registros y de la documentación </a:t>
            </a:r>
            <a:r>
              <a:rPr lang="es-AR" sz="2400" b="1" dirty="0" err="1" smtClean="0">
                <a:latin typeface="Times New Roman" pitchFamily="18" charset="0"/>
                <a:cs typeface="Times New Roman" pitchFamily="18" charset="0"/>
              </a:rPr>
              <a:t>respaldatoria</a:t>
            </a:r>
            <a:r>
              <a:rPr lang="es-AR" sz="2400" b="1" dirty="0" smtClean="0">
                <a:latin typeface="Times New Roman" pitchFamily="18" charset="0"/>
                <a:cs typeface="Times New Roman" pitchFamily="18" charset="0"/>
              </a:rPr>
              <a:t>?</a:t>
            </a:r>
          </a:p>
          <a:p>
            <a:pPr algn="ctr" fontAlgn="auto">
              <a:spcBef>
                <a:spcPts val="0"/>
              </a:spcBef>
              <a:spcAft>
                <a:spcPts val="0"/>
              </a:spcAft>
              <a:defRPr/>
            </a:pPr>
            <a:r>
              <a:rPr lang="es-AR" sz="2400" b="1" dirty="0" smtClean="0">
                <a:latin typeface="Times New Roman" pitchFamily="18" charset="0"/>
                <a:cs typeface="Times New Roman" pitchFamily="18" charset="0"/>
              </a:rPr>
              <a:t>¿Cómo se clasifican los documentos comerciales?</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los estados contables y cómo se  clasifican? Indique el concepto de cada uno.</a:t>
            </a:r>
          </a:p>
          <a:p>
            <a:pPr algn="ctr" fontAlgn="auto">
              <a:spcBef>
                <a:spcPts val="0"/>
              </a:spcBef>
              <a:spcAft>
                <a:spcPts val="0"/>
              </a:spcAft>
              <a:defRPr/>
            </a:pPr>
            <a:r>
              <a:rPr lang="es-AR" sz="2400" b="1" dirty="0" smtClean="0">
                <a:latin typeface="Times New Roman" pitchFamily="18" charset="0"/>
                <a:cs typeface="Times New Roman" pitchFamily="18" charset="0"/>
              </a:rPr>
              <a:t>¿Cómo se efectúa el análisis vertical de un balance?</a:t>
            </a:r>
          </a:p>
          <a:p>
            <a:pPr algn="ctr" fontAlgn="auto">
              <a:spcBef>
                <a:spcPts val="0"/>
              </a:spcBef>
              <a:spcAft>
                <a:spcPts val="0"/>
              </a:spcAft>
              <a:defRPr/>
            </a:pPr>
            <a:r>
              <a:rPr lang="es-AR" sz="2400" b="1" dirty="0" smtClean="0">
                <a:latin typeface="Times New Roman" pitchFamily="18" charset="0"/>
                <a:cs typeface="Times New Roman" pitchFamily="18" charset="0"/>
              </a:rPr>
              <a:t>¿Cómo se efectúa el análisis horizontal de un balance?</a:t>
            </a:r>
            <a:endParaRPr lang="es-A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47800"/>
            <a:ext cx="8229600" cy="3046988"/>
          </a:xfrm>
          <a:prstGeom prst="rect">
            <a:avLst/>
          </a:prstGeom>
          <a:solidFill>
            <a:schemeClr val="bg1"/>
          </a:solidFill>
          <a:ln w="28575">
            <a:solidFill>
              <a:schemeClr val="tx1"/>
            </a:solidFill>
          </a:ln>
        </p:spPr>
        <p:txBody>
          <a:bodyPr wrap="square">
            <a:spAutoFit/>
          </a:bodyPr>
          <a:lstStyle/>
          <a:p>
            <a:pPr algn="ctr" fontAlgn="auto">
              <a:spcBef>
                <a:spcPts val="0"/>
              </a:spcBef>
              <a:spcAft>
                <a:spcPts val="0"/>
              </a:spcAft>
              <a:defRPr/>
            </a:pPr>
            <a:r>
              <a:rPr lang="es-AR" sz="2400" b="1" dirty="0" smtClean="0">
                <a:latin typeface="Times New Roman" pitchFamily="18" charset="0"/>
                <a:cs typeface="Times New Roman" pitchFamily="18" charset="0"/>
              </a:rPr>
              <a:t>¿Cómo se define al índice de liquidez y cuál es su fórmula? </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índice de solvencia y cuál es su fórmula?</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índice de endeudamiento y cuál es su fórmula?</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los costos, cómo se clasifican y cuál es el concepto de cada uno?</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punto de equilibrio?</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métodos de costeo y el concepto de cada uno?</a:t>
            </a:r>
            <a:endParaRPr lang="es-A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62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p:cNvSpPr txBox="1">
            <a:spLocks/>
          </p:cNvSpPr>
          <p:nvPr/>
        </p:nvSpPr>
        <p:spPr>
          <a:xfrm>
            <a:off x="381000" y="1219200"/>
            <a:ext cx="8305800" cy="1470025"/>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INTRODUCCIÓN A LA CONTABILIDAD</a:t>
            </a:r>
            <a:endParaRPr kumimoji="0" lang="en-US" sz="3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6" name="1 Título"/>
          <p:cNvSpPr txBox="1">
            <a:spLocks/>
          </p:cNvSpPr>
          <p:nvPr/>
        </p:nvSpPr>
        <p:spPr>
          <a:xfrm>
            <a:off x="381000" y="3711575"/>
            <a:ext cx="8305800" cy="1470025"/>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SEGUNDA PARTE</a:t>
            </a:r>
            <a:endParaRPr kumimoji="0" lang="en-US" sz="3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ttria</a:t>
            </a:r>
            <a:endParaRPr lang="en-US" dirty="0"/>
          </a:p>
        </p:txBody>
      </p:sp>
      <p:sp>
        <p:nvSpPr>
          <p:cNvPr id="6" name="5 CuadroTexto"/>
          <p:cNvSpPr txBox="1"/>
          <p:nvPr/>
        </p:nvSpPr>
        <p:spPr>
          <a:xfrm>
            <a:off x="457200" y="76200"/>
            <a:ext cx="8229600" cy="6001643"/>
          </a:xfrm>
          <a:prstGeom prst="rect">
            <a:avLst/>
          </a:prstGeom>
          <a:solidFill>
            <a:schemeClr val="tx1"/>
          </a:solidFill>
        </p:spPr>
        <p:txBody>
          <a:bodyPr wrap="square" rtlCol="0">
            <a:spAutoFit/>
          </a:bodyPr>
          <a:lstStyle/>
          <a:p>
            <a:pPr algn="ctr"/>
            <a:r>
              <a:rPr lang="es-AR" sz="2400" b="1" dirty="0" smtClean="0">
                <a:solidFill>
                  <a:schemeClr val="bg1"/>
                </a:solidFill>
                <a:latin typeface="Times New Roman" pitchFamily="18" charset="0"/>
                <a:cs typeface="Times New Roman" pitchFamily="18" charset="0"/>
              </a:rPr>
              <a:t>TEMARIO</a:t>
            </a:r>
          </a:p>
          <a:p>
            <a:pPr algn="ctr"/>
            <a:endParaRPr lang="es-AR" sz="2400" b="1" dirty="0">
              <a:solidFill>
                <a:schemeClr val="bg1"/>
              </a:solidFill>
              <a:latin typeface="Times New Roman" pitchFamily="18" charset="0"/>
              <a:cs typeface="Times New Roman" pitchFamily="18" charset="0"/>
            </a:endParaRPr>
          </a:p>
          <a:p>
            <a:r>
              <a:rPr lang="es-AR" sz="2400" b="1" dirty="0" smtClean="0">
                <a:solidFill>
                  <a:schemeClr val="bg1"/>
                </a:solidFill>
                <a:latin typeface="Times New Roman" pitchFamily="18" charset="0"/>
                <a:cs typeface="Times New Roman" pitchFamily="18" charset="0"/>
              </a:rPr>
              <a:t>Obligaciones tributarias. Concepto. El rol del Estado en la economía. Recursos. Recursos tributarios. Impuestos. Tasas y contribuciones. Otros recursos. Principios constitucionales argentinos en materia tributaria. Sistema tributario argentino. Clases de impuestos. Impuesto a las rentas. </a:t>
            </a:r>
          </a:p>
          <a:p>
            <a:r>
              <a:rPr lang="es-AR" sz="2400" b="1" dirty="0" smtClean="0">
                <a:solidFill>
                  <a:schemeClr val="bg1"/>
                </a:solidFill>
                <a:latin typeface="Times New Roman" pitchFamily="18" charset="0"/>
                <a:cs typeface="Times New Roman" pitchFamily="18" charset="0"/>
              </a:rPr>
              <a:t>Impuesto a las ganancias.  De acuerdo a la residencia del contribuyente. Sujetos. Quiénes tributan. De acuerdo al sujeto que las obtiene: Teoría de la fuente. Teoría del balance. Categorías del impuesto a las ganancias.  Impuestos al patrimonio. Impuestos sobre los bienes personales. Impuesto a los consumos. Impuestos al valor agregado  (I.V.A.) . Impuestos internos. Regresividad  de los impuestos al consumo. </a:t>
            </a:r>
            <a:r>
              <a:rPr lang="es-AR" sz="2400" b="1" dirty="0" err="1" smtClean="0">
                <a:solidFill>
                  <a:schemeClr val="bg1"/>
                </a:solidFill>
                <a:latin typeface="Times New Roman" pitchFamily="18" charset="0"/>
                <a:cs typeface="Times New Roman" pitchFamily="18" charset="0"/>
              </a:rPr>
              <a:t>Monotributo</a:t>
            </a:r>
            <a:r>
              <a:rPr lang="es-AR" sz="2400" b="1" dirty="0" smtClean="0">
                <a:solidFill>
                  <a:schemeClr val="bg1"/>
                </a:solidFill>
                <a:latin typeface="Times New Roman" pitchFamily="18" charset="0"/>
                <a:cs typeface="Times New Roman" pitchFamily="18" charset="0"/>
              </a:rPr>
              <a:t>.  Otros impuestos. Impuestos en la actividad aseguradora. </a:t>
            </a:r>
          </a:p>
        </p:txBody>
      </p:sp>
    </p:spTree>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ttria</a:t>
            </a:r>
            <a:endParaRPr lang="en-US" dirty="0"/>
          </a:p>
        </p:txBody>
      </p:sp>
      <p:sp>
        <p:nvSpPr>
          <p:cNvPr id="6" name="5 CuadroTexto"/>
          <p:cNvSpPr txBox="1"/>
          <p:nvPr/>
        </p:nvSpPr>
        <p:spPr>
          <a:xfrm>
            <a:off x="457200" y="733485"/>
            <a:ext cx="8229600" cy="4524315"/>
          </a:xfrm>
          <a:prstGeom prst="rect">
            <a:avLst/>
          </a:prstGeom>
          <a:solidFill>
            <a:schemeClr val="tx1"/>
          </a:solidFill>
        </p:spPr>
        <p:txBody>
          <a:bodyPr wrap="square" rtlCol="0">
            <a:spAutoFit/>
          </a:bodyPr>
          <a:lstStyle/>
          <a:p>
            <a:pPr algn="ctr"/>
            <a:r>
              <a:rPr lang="es-AR" sz="2400" b="1" dirty="0" smtClean="0">
                <a:solidFill>
                  <a:schemeClr val="bg1"/>
                </a:solidFill>
                <a:latin typeface="Times New Roman" pitchFamily="18" charset="0"/>
                <a:cs typeface="Times New Roman" pitchFamily="18" charset="0"/>
              </a:rPr>
              <a:t>TEMARIO</a:t>
            </a:r>
          </a:p>
          <a:p>
            <a:pPr algn="ctr"/>
            <a:endParaRPr lang="es-AR" sz="2400" b="1" dirty="0">
              <a:solidFill>
                <a:schemeClr val="bg1"/>
              </a:solidFill>
              <a:latin typeface="Times New Roman" pitchFamily="18" charset="0"/>
              <a:cs typeface="Times New Roman" pitchFamily="18" charset="0"/>
            </a:endParaRPr>
          </a:p>
          <a:p>
            <a:r>
              <a:rPr lang="es-AR" sz="2400" b="1" dirty="0" smtClean="0">
                <a:solidFill>
                  <a:schemeClr val="bg1"/>
                </a:solidFill>
                <a:latin typeface="Times New Roman" pitchFamily="18" charset="0"/>
                <a:cs typeface="Times New Roman" pitchFamily="18" charset="0"/>
              </a:rPr>
              <a:t>SOCIEDADES EMPRESARIAS. Principales disposiciones. Elementos genéricos  y específicos de las sociedades  empresarias. El Derecho Comercial en el Código Civil y Comercial. </a:t>
            </a:r>
          </a:p>
          <a:p>
            <a:r>
              <a:rPr lang="es-AR" sz="2400" b="1" dirty="0" smtClean="0">
                <a:solidFill>
                  <a:schemeClr val="bg1"/>
                </a:solidFill>
                <a:latin typeface="Times New Roman" pitchFamily="18" charset="0"/>
                <a:cs typeface="Times New Roman" pitchFamily="18" charset="0"/>
              </a:rPr>
              <a:t>SOCIEDADES. Principios generales. Elementos genéricos y específicos. Principales características según el tipo de sociedad: Sociedad colectiva. En comandita simple. De capital e industria. De responsabilidad limitada. Anónima. Anónima unipersonal. En comandita por acciones. Otros tipos de sociedades. Sociedades cooperativas.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ttria</a:t>
            </a:r>
            <a:endParaRPr lang="en-US" dirty="0"/>
          </a:p>
        </p:txBody>
      </p:sp>
      <p:sp>
        <p:nvSpPr>
          <p:cNvPr id="4" name="1 Título"/>
          <p:cNvSpPr txBox="1">
            <a:spLocks/>
          </p:cNvSpPr>
          <p:nvPr/>
        </p:nvSpPr>
        <p:spPr>
          <a:xfrm>
            <a:off x="381000" y="2057400"/>
            <a:ext cx="8305800" cy="1470025"/>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OBLIGACIONES TRIBUTARIAS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AR" sz="2800" b="1" dirty="0" smtClean="0">
              <a:solidFill>
                <a:schemeClr val="bg1"/>
              </a:solidFill>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800" b="1" dirty="0" smtClean="0">
                <a:solidFill>
                  <a:schemeClr val="bg1"/>
                </a:solidFill>
                <a:latin typeface="Times New Roman" pitchFamily="18" charset="0"/>
                <a:ea typeface="+mj-ea"/>
                <a:cs typeface="Times New Roman" pitchFamily="18" charset="0"/>
              </a:rPr>
              <a:t>EL ROL DEL ESTADO EN LA ECONOMÍA</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457200" y="685800"/>
            <a:ext cx="8229600" cy="857250"/>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ESTADO</a:t>
            </a:r>
          </a:p>
        </p:txBody>
      </p:sp>
      <p:sp>
        <p:nvSpPr>
          <p:cNvPr id="4" name="3 CuadroTexto"/>
          <p:cNvSpPr txBox="1">
            <a:spLocks noChangeArrowheads="1"/>
          </p:cNvSpPr>
          <p:nvPr/>
        </p:nvSpPr>
        <p:spPr>
          <a:xfrm>
            <a:off x="457200" y="1981200"/>
            <a:ext cx="8229600" cy="3733800"/>
          </a:xfrm>
          <a:prstGeom prst="rect">
            <a:avLst/>
          </a:prstGeom>
          <a:solidFill>
            <a:schemeClr val="tx1"/>
          </a:solidFill>
          <a:ln w="76196">
            <a:noFill/>
          </a:ln>
        </p:spPr>
        <p:txBody>
          <a:bodyPr vert="horz" lIns="91440" tIns="45720" rIns="91440" bIns="45720" rtlCol="0">
            <a:noAutofit/>
          </a:bodyPr>
          <a:lstStyle/>
          <a:p>
            <a:pPr marL="342900" marR="0" lvl="0" indent="-342900" algn="ctr" defTabSz="914400" rtl="0" eaLnBrk="1" fontAlgn="auto" latinLnBrk="0" hangingPunct="1">
              <a:lnSpc>
                <a:spcPct val="8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El Estado es una persona jurídica de derecho público constituida por la comunidad de los habitantes de un territorio determinado, organizada con arreglo a su constitución para el cumplimiento de fines específicos.</a:t>
            </a:r>
          </a:p>
          <a:p>
            <a:pPr marL="342900" marR="0" lvl="0" indent="-342900" algn="ctr" defTabSz="914400" rtl="0" eaLnBrk="1" fontAlgn="auto" latinLnBrk="0" hangingPunct="1">
              <a:lnSpc>
                <a:spcPct val="80000"/>
              </a:lnSpc>
              <a:spcBef>
                <a:spcPct val="20000"/>
              </a:spcBef>
              <a:spcAft>
                <a:spcPts val="0"/>
              </a:spcAft>
              <a:buClrTx/>
              <a:buSzTx/>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8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Debe cumplir con una serie de funciones, denominadas funciones públicas las cuales son exclusivas e indelegables.</a:t>
            </a:r>
          </a:p>
          <a:p>
            <a:pPr marL="342900" marR="0" lvl="0" indent="-342900" algn="ctr" defTabSz="914400" rtl="0" eaLnBrk="1" fontAlgn="auto" latinLnBrk="0" hangingPunct="1">
              <a:lnSpc>
                <a:spcPct val="80000"/>
              </a:lnSpc>
              <a:spcBef>
                <a:spcPct val="20000"/>
              </a:spcBef>
              <a:spcAft>
                <a:spcPts val="0"/>
              </a:spcAft>
              <a:buClrTx/>
              <a:buSzTx/>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8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Entre ellas encontramos la seguridad interior, la administración de la justicia, el dictado de leyes, la defensa exterior, etc. </a:t>
            </a:r>
          </a:p>
        </p:txBody>
      </p:sp>
    </p:spTree>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539750" y="685800"/>
            <a:ext cx="8001000" cy="857250"/>
          </a:xfrm>
          <a:prstGeom prst="rect">
            <a:avLst/>
          </a:prstGeom>
          <a:solidFill>
            <a:schemeClr val="tx1"/>
          </a:solidFill>
          <a:ln w="76196">
            <a:noFill/>
            <a:miter lim="800000"/>
            <a:headEnd/>
            <a:tailEnd/>
          </a:ln>
        </p:spPr>
        <p:txBody>
          <a:bodyPr anchor="ctr"/>
          <a:lstStyle/>
          <a:p>
            <a:pPr algn="ctr" eaLnBrk="0" hangingPunct="0"/>
            <a:r>
              <a:rPr lang="es-ES" altLang="es-ES" sz="2800" b="1">
                <a:solidFill>
                  <a:schemeClr val="bg1"/>
                </a:solidFill>
                <a:latin typeface="Times New Roman" pitchFamily="18" charset="0"/>
                <a:cs typeface="Times New Roman" pitchFamily="18" charset="0"/>
              </a:rPr>
              <a:t>RECURSOS DEL ESTADO</a:t>
            </a:r>
          </a:p>
        </p:txBody>
      </p:sp>
      <p:sp>
        <p:nvSpPr>
          <p:cNvPr id="4" name="3 CuadroTexto"/>
          <p:cNvSpPr txBox="1">
            <a:spLocks noChangeArrowheads="1"/>
          </p:cNvSpPr>
          <p:nvPr/>
        </p:nvSpPr>
        <p:spPr>
          <a:xfrm>
            <a:off x="560388" y="2057400"/>
            <a:ext cx="8001000" cy="3328988"/>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r>
              <a:rPr kumimoji="0" lang="es-ES" altLang="es-ES" sz="2800" b="0" i="0" u="none" strike="noStrike" kern="1200" cap="none" spc="0" normalizeH="0" baseline="0" noProof="0" smtClean="0">
                <a:ln>
                  <a:noFill/>
                </a:ln>
                <a:solidFill>
                  <a:schemeClr val="bg1"/>
                </a:solidFill>
                <a:effectLst/>
                <a:uLnTx/>
                <a:uFillTx/>
                <a:latin typeface="+mn-lt"/>
                <a:ea typeface="+mn-ea"/>
                <a:cs typeface="+mn-cs"/>
              </a:rPr>
              <a:t>    </a:t>
            </a: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Los principales recursos de un Estado para conseguir ingresos que le permitan cumplir con sus funciones son:</a:t>
            </a: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endPar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Recursos Tributarios.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Recursos Crediticios.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Emisión Monetaria.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Patrimonio del Estado.</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Actividad empresarial del Estado.</a:t>
            </a:r>
          </a:p>
        </p:txBody>
      </p:sp>
    </p:spTree>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228600"/>
            <a:ext cx="8229600" cy="922337"/>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RECURSOS TRIBUTARIOS</a:t>
            </a:r>
          </a:p>
        </p:txBody>
      </p:sp>
      <p:sp>
        <p:nvSpPr>
          <p:cNvPr id="4" name="3 CuadroTexto"/>
          <p:cNvSpPr txBox="1">
            <a:spLocks noChangeArrowheads="1"/>
          </p:cNvSpPr>
          <p:nvPr/>
        </p:nvSpPr>
        <p:spPr>
          <a:xfrm>
            <a:off x="457200" y="1295400"/>
            <a:ext cx="8229600" cy="4818062"/>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s-ES" altLang="es-E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2000" b="1"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IMPUESTOS:</a:t>
            </a: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Obligación coercitiva que debe afrontar el contribuyente para financiar los servicios públicos. Son los impuestos los que le van a permitir al Estado brindar los servicios públicos indivisibles. No necesariamente existe una contraprestación.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s-ES" altLang="es-ES" sz="2000" b="1"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2000" b="1"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TASAS:</a:t>
            </a: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Obligación coercitiva determinada por el Estado por la prestación efectiva o potencial de un servicio. El Estado en este caso cobra una tasa por un servicio determinado. Lo recaudado no puede superar el costo que conlleva prestar el servicio. Requiere si o si una contraprestación que puede ser actual o potencial. (</a:t>
            </a:r>
            <a:r>
              <a:rPr kumimoji="0" lang="es-ES" altLang="es-ES" sz="20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Ej</a:t>
            </a: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ABL, tasa de justicia, tasa de seguridad e higiene).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s-ES" altLang="es-ES" sz="2000" b="1"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2000" b="1"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CONTRIBUCIONES:</a:t>
            </a: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Obligación coercitiva que deben afrontar aquellos que se ven beneficiados económicamente por una obra del Estado. El monto pagado no puede superar al beneficio que obtiene el contribuyente y la prestación tiene que ser efectiva, no puede ser potencial. (</a:t>
            </a:r>
            <a:r>
              <a:rPr kumimoji="0" lang="es-ES" altLang="es-ES" sz="20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Ej</a:t>
            </a: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subte, puente, etc.)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90600"/>
            <a:ext cx="8229600" cy="553998"/>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DELITO</a:t>
            </a:r>
          </a:p>
        </p:txBody>
      </p:sp>
      <p:sp>
        <p:nvSpPr>
          <p:cNvPr id="7" name="Text Box 3"/>
          <p:cNvSpPr txBox="1">
            <a:spLocks noChangeArrowheads="1"/>
          </p:cNvSpPr>
          <p:nvPr/>
        </p:nvSpPr>
        <p:spPr bwMode="auto">
          <a:xfrm>
            <a:off x="457200" y="2525673"/>
            <a:ext cx="8229600" cy="2493963"/>
          </a:xfrm>
          <a:prstGeom prst="rect">
            <a:avLst/>
          </a:prstGeom>
          <a:solidFill>
            <a:schemeClr val="tx1"/>
          </a:solidFill>
          <a:ln w="3175">
            <a:solidFill>
              <a:schemeClr val="tx1"/>
            </a:solidFill>
            <a:miter lim="800000"/>
            <a:headEnd/>
            <a:tailEnd/>
          </a:ln>
        </p:spPr>
        <p:txBody>
          <a:bodyPr wrap="square" anchorCtr="1">
            <a:spAutoFit/>
          </a:bodyPr>
          <a:lstStyle/>
          <a:p>
            <a:pPr algn="ctr" eaLnBrk="0" hangingPunct="0"/>
            <a:r>
              <a:rPr lang="es-MX" altLang="es-ES" sz="2000" b="1" dirty="0">
                <a:solidFill>
                  <a:schemeClr val="bg1"/>
                </a:solidFill>
                <a:latin typeface="Times New Roman" pitchFamily="18" charset="0"/>
              </a:rPr>
              <a:t>Es</a:t>
            </a:r>
            <a:r>
              <a:rPr lang="es-MX" altLang="es-ES" sz="3600" b="1" dirty="0">
                <a:solidFill>
                  <a:schemeClr val="bg1"/>
                </a:solidFill>
                <a:latin typeface="Times New Roman" pitchFamily="18" charset="0"/>
              </a:rPr>
              <a:t> </a:t>
            </a:r>
            <a:r>
              <a:rPr lang="es-MX" altLang="es-ES" sz="2400" b="1" dirty="0">
                <a:solidFill>
                  <a:schemeClr val="bg1"/>
                </a:solidFill>
                <a:latin typeface="Times New Roman" pitchFamily="18" charset="0"/>
              </a:rPr>
              <a:t>una acción típicamente antijurídica y culpable. </a:t>
            </a:r>
          </a:p>
          <a:p>
            <a:pPr algn="ctr" eaLnBrk="0" hangingPunct="0"/>
            <a:endParaRPr lang="es-MX" altLang="es-ES" sz="2400" b="1" dirty="0">
              <a:solidFill>
                <a:schemeClr val="bg1"/>
              </a:solidFill>
              <a:latin typeface="Times New Roman" pitchFamily="18" charset="0"/>
            </a:endParaRPr>
          </a:p>
          <a:p>
            <a:pPr algn="ctr" eaLnBrk="0" hangingPunct="0"/>
            <a:r>
              <a:rPr lang="es-MX" altLang="es-ES" sz="2400" b="1" dirty="0">
                <a:solidFill>
                  <a:schemeClr val="bg1"/>
                </a:solidFill>
                <a:latin typeface="Times New Roman" pitchFamily="18" charset="0"/>
              </a:rPr>
              <a:t>Contraria a </a:t>
            </a:r>
            <a:r>
              <a:rPr lang="es-ES" altLang="es-ES" sz="2400" b="1" dirty="0">
                <a:solidFill>
                  <a:schemeClr val="bg1"/>
                </a:solidFill>
                <a:latin typeface="Times New Roman" pitchFamily="18" charset="0"/>
              </a:rPr>
              <a:t> lo establecido por la ley. </a:t>
            </a:r>
          </a:p>
          <a:p>
            <a:pPr algn="ctr" eaLnBrk="0" hangingPunct="0"/>
            <a:endParaRPr lang="es-ES" altLang="es-ES" sz="2400" b="1" dirty="0">
              <a:solidFill>
                <a:schemeClr val="bg1"/>
              </a:solidFill>
              <a:latin typeface="Times New Roman" pitchFamily="18" charset="0"/>
            </a:endParaRPr>
          </a:p>
          <a:p>
            <a:pPr algn="ctr" eaLnBrk="0" hangingPunct="0"/>
            <a:r>
              <a:rPr lang="es-ES" altLang="es-ES" sz="2400" b="1" dirty="0">
                <a:solidFill>
                  <a:schemeClr val="bg1"/>
                </a:solidFill>
                <a:latin typeface="Times New Roman" pitchFamily="18" charset="0"/>
              </a:rPr>
              <a:t>Implica consecuentemente una violación a las normas vigentes, lo que hace que merezca un castigo o pena.</a:t>
            </a:r>
          </a:p>
        </p:txBody>
      </p:sp>
    </p:spTree>
  </p:cSld>
  <p:clrMapOvr>
    <a:masterClrMapping/>
  </p:clrMapOvr>
  <p:transition>
    <p:fade thruBlk="1"/>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525463"/>
            <a:ext cx="8229600" cy="922337"/>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OTROS RECURSOS DEL ESTADO</a:t>
            </a:r>
          </a:p>
        </p:txBody>
      </p:sp>
      <p:sp>
        <p:nvSpPr>
          <p:cNvPr id="6" name="3 CuadroTexto"/>
          <p:cNvSpPr txBox="1">
            <a:spLocks noChangeArrowheads="1"/>
          </p:cNvSpPr>
          <p:nvPr/>
        </p:nvSpPr>
        <p:spPr>
          <a:xfrm>
            <a:off x="457200" y="2005012"/>
            <a:ext cx="8229600" cy="3328988"/>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r>
              <a:rPr kumimoji="0" lang="es-ES" altLang="es-ES" sz="2800" b="0" i="0" u="none" strike="noStrike" kern="1200" cap="none" spc="0" normalizeH="0" baseline="0" noProof="0" dirty="0" smtClean="0">
                <a:ln>
                  <a:noFill/>
                </a:ln>
                <a:solidFill>
                  <a:schemeClr val="bg1"/>
                </a:solidFill>
                <a:effectLst/>
                <a:uLnTx/>
                <a:uFillTx/>
                <a:latin typeface="+mn-lt"/>
                <a:ea typeface="+mn-ea"/>
                <a:cs typeface="+mn-cs"/>
              </a:rPr>
              <a:t>    </a:t>
            </a: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Otros</a:t>
            </a: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recursos de un Estado para conseguir ingresos que le permitan cumplir con sus funciones, además de impuestos, tasas y contribuciones son:</a:t>
            </a: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Recursos Crediticios.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Emisión Monetaria.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Patrimonio del Estado.</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Actividad empresarial del Estado.</a:t>
            </a:r>
          </a:p>
        </p:txBody>
      </p:sp>
    </p:spTree>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228600"/>
            <a:ext cx="8229600" cy="857250"/>
          </a:xfrm>
          <a:prstGeom prst="rect">
            <a:avLst/>
          </a:prstGeom>
          <a:solidFill>
            <a:schemeClr val="tx1"/>
          </a:solidFill>
          <a:ln w="76196">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PRINCIPIOS CONSTITUCIONALES ARGENTINOS EN MATERIA TRIBUTARIA</a:t>
            </a:r>
          </a:p>
        </p:txBody>
      </p:sp>
      <p:sp>
        <p:nvSpPr>
          <p:cNvPr id="4" name="3 CuadroTexto"/>
          <p:cNvSpPr txBox="1">
            <a:spLocks noChangeArrowheads="1"/>
          </p:cNvSpPr>
          <p:nvPr/>
        </p:nvSpPr>
        <p:spPr>
          <a:xfrm>
            <a:off x="457200" y="1584325"/>
            <a:ext cx="8229600" cy="4359275"/>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Legalidad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No puede existir un tributo sin una ley que lo cree.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Igualdad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Son desiguales los impuestos que dan trato desigual a los iguales o trato igual a los desiguales. Si dos sujetos se encuentran en situaciones análogas, en un mismo rango de capacidad contributiva, deben afrontar la misma carga impositiva.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Generalidad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Un sistema tributario debe abarcar íntegramente las distintas exteriorizaciones de la capacidad contributiva. Los tributos deben abarcar íntegramente a las distintas categorías de personas o bienes y no a una parte de ellas.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Proporcionalidad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Es razonable exigir que paguen más los que tienen más renta o mayor patrimonio, respetando los principios de capacidad contributiva.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No </a:t>
            </a:r>
            <a:r>
              <a:rPr kumimoji="0" lang="es-ES" altLang="es-ES"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confiscatoriedad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Deben garantizar la propiedad privada. El fisco no puede apropiarse de los bienes de los contribuyentes a través de los tributos.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No Retroactividad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Los impuestos son exigibles desde que se aprueban hacia adelante. No se puede aplicar la ley de forma retroactiva.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s-ES" altLang="es-ES"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Principio de Equidad</a:t>
            </a:r>
            <a:r>
              <a:rPr kumimoji="0" lang="es-ES" altLang="es-ES"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articula y sintetiza a todos los demás principios constitucionales. Relacionado con la justicia y la razonabilidad</a:t>
            </a:r>
            <a:r>
              <a:rPr kumimoji="0" lang="es-ES" altLang="es-ES" sz="1800" b="0" i="0" u="none" strike="noStrike" kern="1200" cap="none" spc="0" normalizeH="0" baseline="0" noProof="0" dirty="0" smtClean="0">
                <a:ln>
                  <a:noFill/>
                </a:ln>
                <a:solidFill>
                  <a:schemeClr val="bg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33400" y="685800"/>
            <a:ext cx="8153400" cy="52322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SISTEMA TRIBUTARIO ARGENTINO</a:t>
            </a:r>
            <a:endParaRPr lang="es-ES" sz="2800" b="1" kern="0" dirty="0">
              <a:solidFill>
                <a:schemeClr val="bg1"/>
              </a:solidFill>
              <a:latin typeface="Times New Roman" pitchFamily="18"/>
              <a:cs typeface="Times New Roman" pitchFamily="18"/>
            </a:endParaRPr>
          </a:p>
        </p:txBody>
      </p:sp>
      <p:sp>
        <p:nvSpPr>
          <p:cNvPr id="4" name="3 CuadroTexto"/>
          <p:cNvSpPr txBox="1"/>
          <p:nvPr/>
        </p:nvSpPr>
        <p:spPr>
          <a:xfrm>
            <a:off x="533400" y="2057400"/>
            <a:ext cx="8153400" cy="3416300"/>
          </a:xfrm>
          <a:prstGeom prst="rect">
            <a:avLst/>
          </a:prstGeom>
          <a:solidFill>
            <a:schemeClr val="tx1"/>
          </a:solidFill>
          <a:ln w="76196">
            <a:noFill/>
            <a:prstDash val="solid"/>
          </a:ln>
        </p:spPr>
        <p:txBody>
          <a:bodyPr wrap="square" anchorCtr="1">
            <a:spAutoFit/>
          </a:bodyPr>
          <a:lstStyle/>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IMPUESTOS A </a:t>
            </a:r>
            <a:r>
              <a:rPr lang="es-ES" sz="2400" b="1" kern="0">
                <a:solidFill>
                  <a:schemeClr val="bg1"/>
                </a:solidFill>
                <a:latin typeface="Times New Roman" pitchFamily="18"/>
                <a:cs typeface="Times New Roman" pitchFamily="18"/>
              </a:rPr>
              <a:t>LOS INGRESOS.</a:t>
            </a:r>
            <a:endParaRPr lang="es-ES" sz="2400" b="1" kern="0" dirty="0">
              <a:solidFill>
                <a:schemeClr val="bg1"/>
              </a:solidFill>
              <a:latin typeface="Times New Roman" pitchFamily="18"/>
              <a:cs typeface="Times New Roman" pitchFamily="18"/>
            </a:endParaRP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IMPUESTOS </a:t>
            </a:r>
            <a:r>
              <a:rPr lang="es-ES" sz="2400" b="1" kern="0">
                <a:solidFill>
                  <a:schemeClr val="bg1"/>
                </a:solidFill>
                <a:latin typeface="Times New Roman" pitchFamily="18"/>
                <a:cs typeface="Times New Roman" pitchFamily="18"/>
              </a:rPr>
              <a:t>AL PATRIMONIO.</a:t>
            </a:r>
            <a:endParaRPr lang="es-ES" sz="2400" b="1" kern="0" dirty="0">
              <a:solidFill>
                <a:schemeClr val="bg1"/>
              </a:solidFill>
              <a:latin typeface="Times New Roman" pitchFamily="18"/>
              <a:cs typeface="Times New Roman" pitchFamily="18"/>
            </a:endParaRP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a:solidFill>
                  <a:schemeClr val="bg1"/>
                </a:solidFill>
                <a:latin typeface="Times New Roman" pitchFamily="18"/>
                <a:cs typeface="Times New Roman" pitchFamily="18"/>
              </a:rPr>
              <a:t>IMPUESTOS INTERNOS.</a:t>
            </a:r>
            <a:endParaRPr lang="es-ES" sz="2400" b="1" kern="0" dirty="0">
              <a:solidFill>
                <a:schemeClr val="bg1"/>
              </a:solidFill>
              <a:latin typeface="Times New Roman" pitchFamily="18"/>
              <a:cs typeface="Times New Roman" pitchFamily="18"/>
            </a:endParaRP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Calibri"/>
              <a:cs typeface="+mn-cs"/>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IMPUESTO AL </a:t>
            </a:r>
            <a:r>
              <a:rPr lang="es-ES" sz="2400" b="1" kern="0">
                <a:solidFill>
                  <a:schemeClr val="bg1"/>
                </a:solidFill>
                <a:latin typeface="Times New Roman" pitchFamily="18"/>
                <a:cs typeface="Times New Roman" pitchFamily="18"/>
              </a:rPr>
              <a:t>VALOR AGREGADO.</a:t>
            </a:r>
            <a:endParaRPr lang="es-ES" sz="2400" b="1" kern="0" dirty="0">
              <a:solidFill>
                <a:schemeClr val="bg1"/>
              </a:solidFill>
              <a:latin typeface="Times New Roman" pitchFamily="18"/>
              <a:cs typeface="Times New Roman" pitchFamily="18"/>
            </a:endParaRP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a:solidFill>
                  <a:schemeClr val="bg1"/>
                </a:solidFill>
                <a:latin typeface="Times New Roman" pitchFamily="18"/>
                <a:cs typeface="Times New Roman" pitchFamily="18"/>
              </a:rPr>
              <a:t>OTROS IMPUESTOS.</a:t>
            </a:r>
            <a:endParaRPr lang="es-ES" sz="24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68313" y="685800"/>
            <a:ext cx="8115300" cy="7921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CAPACIDAD CONTRIBUTIVA</a:t>
            </a:r>
          </a:p>
        </p:txBody>
      </p:sp>
      <p:sp>
        <p:nvSpPr>
          <p:cNvPr id="4" name="3 CuadroTexto"/>
          <p:cNvSpPr txBox="1">
            <a:spLocks noChangeArrowheads="1"/>
          </p:cNvSpPr>
          <p:nvPr/>
        </p:nvSpPr>
        <p:spPr>
          <a:xfrm>
            <a:off x="500063" y="2209800"/>
            <a:ext cx="8115300" cy="3043237"/>
          </a:xfrm>
          <a:prstGeom prst="rect">
            <a:avLst/>
          </a:prstGeom>
          <a:solidFill>
            <a:schemeClr val="tx1"/>
          </a:solidFill>
          <a:ln w="76196">
            <a:noFill/>
          </a:ln>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La riqueza de un contribuyente se puede manifestar a través de su renta, su ahorro o su consumo.</a:t>
            </a:r>
          </a:p>
          <a:p>
            <a:pPr marL="342900" marR="0" lvl="0" indent="-342900" algn="ctr" defTabSz="914400" rtl="0" eaLnBrk="1" fontAlgn="auto" latinLnBrk="0" hangingPunct="1">
              <a:lnSpc>
                <a:spcPct val="90000"/>
              </a:lnSpc>
              <a:spcBef>
                <a:spcPct val="20000"/>
              </a:spcBef>
              <a:spcAft>
                <a:spcPts val="0"/>
              </a:spcAft>
              <a:buClrTx/>
              <a:buSzTx/>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Los impuestos pueden gravar cualquier de estas tres manifestaciones de riqueza.</a:t>
            </a:r>
          </a:p>
          <a:p>
            <a:pPr marL="342900" marR="0" lvl="0" indent="-342900" algn="ctr" defTabSz="914400" rtl="0" eaLnBrk="1" fontAlgn="auto" latinLnBrk="0" hangingPunct="1">
              <a:lnSpc>
                <a:spcPct val="90000"/>
              </a:lnSpc>
              <a:spcBef>
                <a:spcPct val="20000"/>
              </a:spcBef>
              <a:spcAft>
                <a:spcPts val="0"/>
              </a:spcAft>
              <a:buClrTx/>
              <a:buSzTx/>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Impuesto a la renta: Impuesto a las ganancias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Impuesto al patrimonio: Impuesto sobre los bienes personales.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Impuesto al consumo: El I.V.A.</a:t>
            </a:r>
          </a:p>
        </p:txBody>
      </p:sp>
    </p:spTree>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a:spLocks noChangeArrowheads="1"/>
          </p:cNvSpPr>
          <p:nvPr/>
        </p:nvSpPr>
        <p:spPr>
          <a:xfrm>
            <a:off x="457201" y="2514600"/>
            <a:ext cx="8229599" cy="1066800"/>
          </a:xfrm>
          <a:prstGeom prst="rect">
            <a:avLst/>
          </a:prstGeom>
          <a:solidFill>
            <a:schemeClr val="tx1"/>
          </a:solidFill>
          <a:ln w="76196">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IMPUESTO A LAS RENTAS</a:t>
            </a:r>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68312" y="2408237"/>
            <a:ext cx="8218487" cy="7921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IMPUESTO A LAS GANANCIAS</a:t>
            </a:r>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457200"/>
            <a:ext cx="8229600" cy="954107"/>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DE ACUERDO A LA RESIDENCIA DEL CONTRIBUYENTE </a:t>
            </a:r>
            <a:endParaRPr lang="es-ES" sz="2800" b="1" kern="0" dirty="0">
              <a:solidFill>
                <a:schemeClr val="bg1"/>
              </a:solidFill>
              <a:latin typeface="Times New Roman" pitchFamily="18"/>
              <a:cs typeface="Times New Roman" pitchFamily="18"/>
            </a:endParaRPr>
          </a:p>
        </p:txBody>
      </p:sp>
      <p:sp>
        <p:nvSpPr>
          <p:cNvPr id="4" name="3 CuadroTexto"/>
          <p:cNvSpPr txBox="1"/>
          <p:nvPr/>
        </p:nvSpPr>
        <p:spPr>
          <a:xfrm>
            <a:off x="457200" y="2895600"/>
            <a:ext cx="8229600" cy="2677656"/>
          </a:xfrm>
          <a:prstGeom prst="rect">
            <a:avLst/>
          </a:prstGeom>
          <a:solidFill>
            <a:schemeClr val="tx1"/>
          </a:solidFill>
          <a:ln w="76196">
            <a:noFill/>
            <a:prstDash val="solid"/>
          </a:ln>
        </p:spPr>
        <p:txBody>
          <a:bodyPr wrap="square" anchorCtr="1">
            <a:spAutoFit/>
          </a:bodyPr>
          <a:lstStyle>
            <a:defPPr>
              <a:defRPr lang="es-ES"/>
            </a:defPPr>
            <a:lvl1pPr marR="0" lvl="0" indent="0" algn="ctr" fontAlgn="auto">
              <a:lnSpc>
                <a:spcPct val="100000"/>
              </a:lnSpc>
              <a:spcBef>
                <a:spcPts val="0"/>
              </a:spcBef>
              <a:spcAft>
                <a:spcPts val="0"/>
              </a:spcAft>
              <a:buNone/>
              <a:tabLst/>
              <a:defRPr sz="2400" b="1" i="0" u="none" strike="noStrike" cap="none" spc="0" baseline="0">
                <a:solidFill>
                  <a:srgbClr val="000000"/>
                </a:solidFill>
                <a:uFillTx/>
                <a:latin typeface="Times New Roman" pitchFamily="18"/>
                <a:ea typeface=""/>
                <a:cs typeface="Times New Roman" pitchFamily="18"/>
              </a:defRPr>
            </a:lvl1pPr>
          </a:lstStyle>
          <a:p>
            <a:pPr>
              <a:defRPr/>
            </a:pPr>
            <a:r>
              <a:rPr lang="es-ES" dirty="0" smtClean="0">
                <a:solidFill>
                  <a:schemeClr val="bg1"/>
                </a:solidFill>
              </a:rPr>
              <a:t>Son </a:t>
            </a:r>
            <a:r>
              <a:rPr lang="es-ES" dirty="0">
                <a:solidFill>
                  <a:schemeClr val="bg1"/>
                </a:solidFill>
              </a:rPr>
              <a:t>sujetos pasivos del impuesto las personas físicas, sucesiones indivisas residentes del país así como las personas jurídicas constituidas en el mismo.</a:t>
            </a:r>
          </a:p>
          <a:p>
            <a:pPr>
              <a:defRPr/>
            </a:pPr>
            <a:endParaRPr lang="es-ES" dirty="0" smtClean="0">
              <a:solidFill>
                <a:schemeClr val="bg1"/>
              </a:solidFill>
            </a:endParaRPr>
          </a:p>
          <a:p>
            <a:pPr>
              <a:defRPr/>
            </a:pPr>
            <a:r>
              <a:rPr lang="es-ES" dirty="0" smtClean="0">
                <a:solidFill>
                  <a:schemeClr val="bg1"/>
                </a:solidFill>
              </a:rPr>
              <a:t>Además </a:t>
            </a:r>
            <a:r>
              <a:rPr lang="es-ES" dirty="0">
                <a:solidFill>
                  <a:schemeClr val="bg1"/>
                </a:solidFill>
              </a:rPr>
              <a:t>la ley alcanza a las personas físicas, sucesiones indivisas y personas jurídicas radicadas en el exterior que realicen actividades en la Argentina.</a:t>
            </a:r>
          </a:p>
        </p:txBody>
      </p:sp>
      <p:sp>
        <p:nvSpPr>
          <p:cNvPr id="7" name="6 CuadroTexto"/>
          <p:cNvSpPr txBox="1"/>
          <p:nvPr/>
        </p:nvSpPr>
        <p:spPr>
          <a:xfrm>
            <a:off x="457200" y="1905000"/>
            <a:ext cx="8229600" cy="52322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SUJETOS</a:t>
            </a:r>
            <a:endParaRPr lang="es-ES" sz="28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457200" y="1633537"/>
            <a:ext cx="8229600" cy="3852863"/>
          </a:xfrm>
          <a:prstGeom prst="rect">
            <a:avLst/>
          </a:prstGeom>
          <a:solidFill>
            <a:schemeClr val="tx1"/>
          </a:solidFill>
          <a:ln w="76196">
            <a:no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mn-cs"/>
              </a:rPr>
              <a:t>Las personas físicas y las sucesiones indivisas residentes del país van a tributar por sus ganancias de fuente argentina y extranjera. Los mismo sucede con las personas jurídicas constituidas en el país.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mn-cs"/>
              </a:rPr>
              <a:t>En cambio, las personas físicas residentes del exterior y las personas jurídicas constituidas en el exterior, solo van a tributar por sus ganancias de fuente argentina.</a:t>
            </a:r>
          </a:p>
        </p:txBody>
      </p:sp>
      <p:sp>
        <p:nvSpPr>
          <p:cNvPr id="4" name="3 CuadroTexto"/>
          <p:cNvSpPr txBox="1"/>
          <p:nvPr/>
        </p:nvSpPr>
        <p:spPr>
          <a:xfrm>
            <a:off x="457200" y="609600"/>
            <a:ext cx="8229600" cy="52322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QUIENES TRIBUTAN</a:t>
            </a:r>
            <a:endParaRPr lang="es-ES" sz="28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24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Gan</a:t>
            </a:r>
            <a:r>
              <a:rPr lang="es-AR" dirty="0" smtClean="0"/>
              <a:t> de una </a:t>
            </a:r>
            <a:endParaRPr lang="en-US" dirty="0"/>
          </a:p>
        </p:txBody>
      </p:sp>
      <p:sp>
        <p:nvSpPr>
          <p:cNvPr id="4" name="3 CuadroTexto"/>
          <p:cNvSpPr txBox="1"/>
          <p:nvPr/>
        </p:nvSpPr>
        <p:spPr>
          <a:xfrm>
            <a:off x="457200" y="381000"/>
            <a:ext cx="8229600" cy="52322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DE ACUERDO AL SUJETO QUE LAS OBTIENE </a:t>
            </a:r>
            <a:endParaRPr lang="es-ES" sz="2800" b="1" kern="0" dirty="0">
              <a:solidFill>
                <a:schemeClr val="bg1"/>
              </a:solidFill>
              <a:latin typeface="Times New Roman" pitchFamily="18"/>
              <a:cs typeface="Times New Roman" pitchFamily="18"/>
            </a:endParaRPr>
          </a:p>
        </p:txBody>
      </p:sp>
      <p:sp>
        <p:nvSpPr>
          <p:cNvPr id="6" name="5 CuadroTexto"/>
          <p:cNvSpPr txBox="1"/>
          <p:nvPr/>
        </p:nvSpPr>
        <p:spPr>
          <a:xfrm>
            <a:off x="457200" y="1447800"/>
            <a:ext cx="8229600" cy="4524315"/>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TEORÍA DE LA FUENTE</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Se consideran los ingresos que provengan de una actividad determinada mantenida en el tiempo con la posibilidad de generar nuevos  ingresos.</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No se tiene en cuenta los de tipo  esporádico.</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Deben tributar ganancias cuando la misma provenga de cualquier renta, rendimiento o enriquecimiento susceptible de una periodicidad que implique la permanencia de la fuente que lo produce</a:t>
            </a:r>
            <a:r>
              <a:rPr lang="es-ES" sz="2000" b="1" kern="0" dirty="0" smtClean="0">
                <a:solidFill>
                  <a:schemeClr val="bg1"/>
                </a:solidFill>
                <a:latin typeface="Times New Roman" pitchFamily="18"/>
                <a:cs typeface="Times New Roman" pitchFamily="18"/>
              </a:rPr>
              <a:t>.</a:t>
            </a:r>
            <a:endParaRPr lang="es-ES" sz="20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 una </a:t>
            </a:r>
            <a:endParaRPr lang="en-US" dirty="0"/>
          </a:p>
        </p:txBody>
      </p:sp>
      <p:sp>
        <p:nvSpPr>
          <p:cNvPr id="4" name="3 CuadroTexto"/>
          <p:cNvSpPr txBox="1"/>
          <p:nvPr/>
        </p:nvSpPr>
        <p:spPr>
          <a:xfrm>
            <a:off x="457200" y="228600"/>
            <a:ext cx="8229600" cy="52322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DE ACUERDO AL SUJETO QUE LAS OBTIENE </a:t>
            </a:r>
            <a:endParaRPr lang="es-ES" sz="2800" b="1" kern="0" dirty="0">
              <a:solidFill>
                <a:schemeClr val="bg1"/>
              </a:solidFill>
              <a:latin typeface="Times New Roman" pitchFamily="18"/>
              <a:cs typeface="Times New Roman" pitchFamily="18"/>
            </a:endParaRPr>
          </a:p>
        </p:txBody>
      </p:sp>
      <p:sp>
        <p:nvSpPr>
          <p:cNvPr id="6" name="5 CuadroTexto"/>
          <p:cNvSpPr txBox="1"/>
          <p:nvPr/>
        </p:nvSpPr>
        <p:spPr>
          <a:xfrm>
            <a:off x="457200" y="1066800"/>
            <a:ext cx="8229600" cy="5324535"/>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TEORÍA DEL BALANCE</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Define como ganancia cualquier renta, rendimiento o enriquecimiento independientemente que cumpla o no con la periodicidad y la permanencia de la fuente productora.</a:t>
            </a:r>
          </a:p>
          <a:p>
            <a:pPr algn="ctr" fontAlgn="auto">
              <a:spcBef>
                <a:spcPts val="0"/>
              </a:spcBef>
              <a:spcAft>
                <a:spcPts val="0"/>
              </a:spcAft>
              <a:defRPr sz="1800" b="0" i="0" u="none" strike="noStrike" kern="0" cap="none" spc="0" baseline="0">
                <a:solidFill>
                  <a:srgbClr val="000000"/>
                </a:solidFill>
                <a:uFillTx/>
              </a:defRPr>
            </a:pPr>
            <a:endParaRPr lang="es-ES" sz="24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Tributan todas las sociedades, las asociaciones, los fondos comunes de inversión, ciertos fideicomisos, los establecimientos estables y las empresas o explotaciones unipersonales.</a:t>
            </a:r>
          </a:p>
          <a:p>
            <a:pPr algn="ctr" fontAlgn="auto">
              <a:spcBef>
                <a:spcPts val="0"/>
              </a:spcBef>
              <a:spcAft>
                <a:spcPts val="0"/>
              </a:spcAft>
              <a:defRPr sz="1800" b="0" i="0" u="none" strike="noStrike" kern="0" cap="none" spc="0" baseline="0">
                <a:solidFill>
                  <a:srgbClr val="000000"/>
                </a:solidFill>
                <a:uFillTx/>
              </a:defRPr>
            </a:pPr>
            <a:endParaRPr lang="es-ES" sz="2000" kern="0" dirty="0" smtClean="0">
              <a:solidFill>
                <a:schemeClr val="bg1"/>
              </a:solidFill>
              <a:latin typeface="Times New Roman" pitchFamily="18" charset="0"/>
              <a:cs typeface="Times New Roman" pitchFamily="18" charset="0"/>
            </a:endParaRPr>
          </a:p>
          <a:p>
            <a:pPr algn="ctr" fontAlgn="auto">
              <a:spcBef>
                <a:spcPts val="0"/>
              </a:spcBef>
              <a:spcAft>
                <a:spcPts val="0"/>
              </a:spcAft>
              <a:defRPr sz="1800" b="0" i="0" u="none" strike="noStrike" kern="0" cap="none" spc="0" baseline="0">
                <a:solidFill>
                  <a:srgbClr val="000000"/>
                </a:solidFill>
                <a:uFillTx/>
              </a:defRPr>
            </a:pPr>
            <a:r>
              <a:rPr lang="es-ES" sz="2000" b="1" dirty="0" smtClean="0">
                <a:solidFill>
                  <a:schemeClr val="bg1"/>
                </a:solidFill>
                <a:latin typeface="Times New Roman" pitchFamily="18" charset="0"/>
                <a:cs typeface="Times New Roman" pitchFamily="18" charset="0"/>
              </a:rPr>
              <a:t>EN ESTA TEORÍA, TODO INGRESO ES CONSIDERADO GANANCIA, POR MÁS QUE SEA ALGO FORTUITO. POR LO TANTO, TODO AUMENTO DEL CAPITAL SE TOMARÁ COMO GANANCIA.</a:t>
            </a:r>
            <a:endParaRPr lang="es-ES" sz="2000" b="1" kern="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381000" y="762000"/>
            <a:ext cx="8305800" cy="553998"/>
          </a:xfrm>
          <a:prstGeom prst="rect">
            <a:avLst/>
          </a:prstGeom>
          <a:solidFill>
            <a:schemeClr val="tx1"/>
          </a:solidFill>
          <a:ln>
            <a:solidFill>
              <a:schemeClr val="tx1"/>
            </a:solidFill>
          </a:ln>
        </p:spPr>
        <p:txBody>
          <a:bodyPr wrap="square" anchor="b">
            <a:spAutoFit/>
          </a:bodyPr>
          <a:lstStyle/>
          <a:p>
            <a:pPr algn="ctr">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DISTINTAS  CLASES  DE  DELITOS</a:t>
            </a:r>
          </a:p>
        </p:txBody>
      </p:sp>
      <p:sp>
        <p:nvSpPr>
          <p:cNvPr id="7" name="Rectangle 1"/>
          <p:cNvSpPr>
            <a:spLocks noChangeArrowheads="1"/>
          </p:cNvSpPr>
          <p:nvPr/>
        </p:nvSpPr>
        <p:spPr bwMode="auto">
          <a:xfrm>
            <a:off x="381000" y="1981200"/>
            <a:ext cx="8382000" cy="4154984"/>
          </a:xfrm>
          <a:prstGeom prst="rect">
            <a:avLst/>
          </a:prstGeom>
          <a:solidFill>
            <a:schemeClr val="tx1"/>
          </a:solidFill>
          <a:ln w="3175">
            <a:solidFill>
              <a:schemeClr val="tx1"/>
            </a:solidFill>
            <a:miter lim="800000"/>
            <a:headEnd/>
            <a:tailEnd/>
          </a:ln>
        </p:spPr>
        <p:txBody>
          <a:bodyPr wrap="square" anchor="ctr">
            <a:spAutoFit/>
          </a:bodyPr>
          <a:lstStyle/>
          <a:p>
            <a:pPr>
              <a:buFont typeface="Wingdings" pitchFamily="2" charset="2"/>
              <a:buChar char="ü"/>
            </a:pPr>
            <a:r>
              <a:rPr lang="es-MX" sz="2000" dirty="0">
                <a:solidFill>
                  <a:schemeClr val="bg1"/>
                </a:solidFill>
                <a:latin typeface="Times New Roman" pitchFamily="18" charset="0"/>
                <a:cs typeface="Times New Roman" pitchFamily="18" charset="0"/>
              </a:rPr>
              <a:t>  </a:t>
            </a:r>
            <a:r>
              <a:rPr lang="es-MX" sz="2000" dirty="0" smtClean="0">
                <a:solidFill>
                  <a:schemeClr val="bg1"/>
                </a:solidFill>
                <a:latin typeface="Times New Roman" pitchFamily="18" charset="0"/>
                <a:cs typeface="Times New Roman" pitchFamily="18" charset="0"/>
              </a:rPr>
              <a:t> </a:t>
            </a:r>
            <a:r>
              <a:rPr lang="es-MX" sz="2400" b="1" dirty="0" smtClean="0">
                <a:solidFill>
                  <a:schemeClr val="bg1"/>
                </a:solidFill>
                <a:latin typeface="Times New Roman" pitchFamily="18" charset="0"/>
                <a:cs typeface="Times New Roman" pitchFamily="18" charset="0"/>
              </a:rPr>
              <a:t>delitos </a:t>
            </a:r>
            <a:r>
              <a:rPr lang="es-MX" sz="2400" b="1" dirty="0">
                <a:solidFill>
                  <a:schemeClr val="bg1"/>
                </a:solidFill>
                <a:latin typeface="Times New Roman" pitchFamily="18" charset="0"/>
                <a:cs typeface="Times New Roman" pitchFamily="18" charset="0"/>
              </a:rPr>
              <a:t>contra las personas.</a:t>
            </a: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el honor. </a:t>
            </a:r>
            <a:endParaRPr lang="es-ES" sz="2400" b="1" dirty="0">
              <a:solidFill>
                <a:schemeClr val="bg1"/>
              </a:solidFill>
              <a:latin typeface="Times New Roman" pitchFamily="18" charset="0"/>
              <a:cs typeface="Times New Roman" pitchFamily="18" charset="0"/>
            </a:endParaRPr>
          </a:p>
          <a:p>
            <a:pPr eaLnBrk="0" hangingPunct="0">
              <a:buFont typeface="Wingdings" pitchFamily="2" charset="2"/>
              <a:buChar char="ü"/>
            </a:pPr>
            <a:r>
              <a:rPr lang="es-MX" sz="2400" b="1" dirty="0">
                <a:solidFill>
                  <a:schemeClr val="bg1"/>
                </a:solidFill>
                <a:latin typeface="Times New Roman" pitchFamily="18" charset="0"/>
                <a:cs typeface="Times New Roman" pitchFamily="18" charset="0"/>
              </a:rPr>
              <a:t>  delitos contra la integridad sexual.  </a:t>
            </a:r>
            <a:endParaRPr lang="es-ES" sz="2400" b="1" dirty="0">
              <a:solidFill>
                <a:schemeClr val="bg1"/>
              </a:solidFill>
              <a:latin typeface="Times New Roman" pitchFamily="18" charset="0"/>
              <a:cs typeface="Times New Roman" pitchFamily="18" charset="0"/>
            </a:endParaRPr>
          </a:p>
          <a:p>
            <a:pPr eaLnBrk="0" hangingPunct="0">
              <a:buFont typeface="Wingdings" pitchFamily="2" charset="2"/>
              <a:buChar char="ü"/>
            </a:pPr>
            <a:r>
              <a:rPr lang="es-MX" sz="2400" b="1" dirty="0">
                <a:solidFill>
                  <a:schemeClr val="bg1"/>
                </a:solidFill>
                <a:latin typeface="Times New Roman" pitchFamily="18" charset="0"/>
                <a:cs typeface="Times New Roman" pitchFamily="18" charset="0"/>
              </a:rPr>
              <a:t>  delitos contra el estado civil.</a:t>
            </a: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la libertad. </a:t>
            </a:r>
            <a:endParaRPr lang="es-ES" sz="2400" b="1" dirty="0">
              <a:solidFill>
                <a:schemeClr val="bg1"/>
              </a:solidFill>
              <a:latin typeface="Times New Roman" pitchFamily="18" charset="0"/>
              <a:cs typeface="Times New Roman" pitchFamily="18" charset="0"/>
            </a:endParaRP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la seguridad pública. </a:t>
            </a:r>
            <a:endParaRPr lang="es-ES" sz="2400" b="1" dirty="0">
              <a:solidFill>
                <a:schemeClr val="bg1"/>
              </a:solidFill>
              <a:latin typeface="Times New Roman" pitchFamily="18" charset="0"/>
              <a:cs typeface="Times New Roman" pitchFamily="18" charset="0"/>
            </a:endParaRP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el orden público. </a:t>
            </a:r>
            <a:endParaRPr lang="es-ES" sz="2400" b="1" dirty="0">
              <a:solidFill>
                <a:schemeClr val="bg1"/>
              </a:solidFill>
              <a:latin typeface="Times New Roman" pitchFamily="18" charset="0"/>
              <a:cs typeface="Times New Roman" pitchFamily="18" charset="0"/>
            </a:endParaRP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la seguridad de la Nación.</a:t>
            </a: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los poderes públicos y el </a:t>
            </a:r>
            <a:r>
              <a:rPr lang="es-MX" sz="2400" b="1" dirty="0" smtClean="0">
                <a:solidFill>
                  <a:schemeClr val="bg1"/>
                </a:solidFill>
                <a:latin typeface="Times New Roman" pitchFamily="18" charset="0"/>
                <a:cs typeface="Times New Roman" pitchFamily="18" charset="0"/>
              </a:rPr>
              <a:t>orden constitucional.</a:t>
            </a:r>
            <a:endParaRPr lang="es-ES" sz="2400" b="1" dirty="0" smtClean="0">
              <a:solidFill>
                <a:schemeClr val="bg1"/>
              </a:solidFill>
              <a:latin typeface="Times New Roman" pitchFamily="18" charset="0"/>
              <a:cs typeface="Times New Roman" pitchFamily="18" charset="0"/>
            </a:endParaRPr>
          </a:p>
          <a:p>
            <a:pPr>
              <a:buFont typeface="Wingdings" pitchFamily="2" charset="2"/>
              <a:buChar char="ü"/>
            </a:pPr>
            <a:r>
              <a:rPr lang="es-MX" sz="2400" b="1" dirty="0" smtClean="0">
                <a:solidFill>
                  <a:schemeClr val="bg1"/>
                </a:solidFill>
                <a:latin typeface="Times New Roman" pitchFamily="18" charset="0"/>
                <a:cs typeface="Times New Roman" pitchFamily="18" charset="0"/>
              </a:rPr>
              <a:t>  delitos contra la administración pública.</a:t>
            </a:r>
            <a:endParaRPr lang="es-ES" sz="2400" b="1" dirty="0" smtClean="0">
              <a:solidFill>
                <a:schemeClr val="bg1"/>
              </a:solidFill>
              <a:latin typeface="Times New Roman" pitchFamily="18" charset="0"/>
              <a:cs typeface="Times New Roman" pitchFamily="18" charset="0"/>
            </a:endParaRPr>
          </a:p>
          <a:p>
            <a:pPr>
              <a:buFont typeface="Wingdings" pitchFamily="2" charset="2"/>
              <a:buChar char="ü"/>
            </a:pPr>
            <a:r>
              <a:rPr lang="es-MX" sz="2400" b="1" dirty="0">
                <a:solidFill>
                  <a:schemeClr val="bg1"/>
                </a:solidFill>
                <a:latin typeface="Times New Roman" pitchFamily="18" charset="0"/>
                <a:cs typeface="Times New Roman" pitchFamily="18" charset="0"/>
              </a:rPr>
              <a:t>  delitos contra la fe pública.</a:t>
            </a:r>
          </a:p>
        </p:txBody>
      </p:sp>
    </p:spTree>
  </p:cSld>
  <p:clrMapOvr>
    <a:masterClrMapping/>
  </p:clrMapOvr>
  <p:transition>
    <p:fade thruBlk="1"/>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 una </a:t>
            </a:r>
            <a:endParaRPr lang="en-US" dirty="0"/>
          </a:p>
        </p:txBody>
      </p:sp>
      <p:sp>
        <p:nvSpPr>
          <p:cNvPr id="7" name="6 CuadroTexto"/>
          <p:cNvSpPr txBox="1"/>
          <p:nvPr/>
        </p:nvSpPr>
        <p:spPr>
          <a:xfrm>
            <a:off x="457200" y="695980"/>
            <a:ext cx="8229600" cy="52322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CATEGORÍAS</a:t>
            </a:r>
            <a:endParaRPr lang="es-ES" sz="2800" b="1" kern="0" dirty="0">
              <a:solidFill>
                <a:schemeClr val="bg1"/>
              </a:solidFill>
              <a:latin typeface="Times New Roman" pitchFamily="18"/>
              <a:cs typeface="Times New Roman" pitchFamily="18"/>
            </a:endParaRPr>
          </a:p>
        </p:txBody>
      </p:sp>
      <p:sp>
        <p:nvSpPr>
          <p:cNvPr id="8" name="7 CuadroTexto"/>
          <p:cNvSpPr txBox="1"/>
          <p:nvPr/>
        </p:nvSpPr>
        <p:spPr>
          <a:xfrm>
            <a:off x="533400" y="2067580"/>
            <a:ext cx="8153400" cy="3170099"/>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Se consideran cuatro categorías:</a:t>
            </a:r>
          </a:p>
          <a:p>
            <a:pPr algn="ctr" fontAlgn="auto">
              <a:spcBef>
                <a:spcPts val="0"/>
              </a:spcBef>
              <a:spcAft>
                <a:spcPts val="0"/>
              </a:spcAft>
              <a:defRPr sz="1800" b="0" i="0" u="none" strike="noStrike" kern="0" cap="none" spc="0" baseline="0">
                <a:solidFill>
                  <a:srgbClr val="000000"/>
                </a:solidFill>
                <a:uFillTx/>
              </a:defRPr>
            </a:pPr>
            <a:endParaRPr lang="es-ES" sz="2800" b="1" kern="0" dirty="0" smtClean="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dirty="0" smtClean="0">
                <a:solidFill>
                  <a:schemeClr val="bg1"/>
                </a:solidFill>
                <a:latin typeface="Times New Roman" pitchFamily="18" charset="0"/>
                <a:cs typeface="Times New Roman" pitchFamily="18" charset="0"/>
              </a:rPr>
              <a:t>La 1° categoría son las rentas del suelo, la 2° categoría son las rentas del capital, la 3° categoría son los beneficios que ganan las empresas y algunos auxiliares de comercio y la 4° categoría son las ganancias obtenidas por el trabajo personal,  en relación de dependencia, ejercicio de profesiones liberales, viajantes de comercio, etc.</a:t>
            </a:r>
            <a:endParaRPr lang="es-ES" sz="28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3810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 una </a:t>
            </a:r>
            <a:endParaRPr lang="en-US" dirty="0"/>
          </a:p>
        </p:txBody>
      </p:sp>
      <p:sp>
        <p:nvSpPr>
          <p:cNvPr id="3" name="2 CuadroTexto"/>
          <p:cNvSpPr txBox="1"/>
          <p:nvPr/>
        </p:nvSpPr>
        <p:spPr>
          <a:xfrm>
            <a:off x="457200" y="457200"/>
            <a:ext cx="8229600" cy="954107"/>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DEDUCCIONES PERSONALES DE LA CUARTA CATEGORÍA</a:t>
            </a:r>
            <a:endParaRPr lang="es-ES" sz="2800" b="1" kern="0" dirty="0">
              <a:solidFill>
                <a:schemeClr val="bg1"/>
              </a:solidFill>
              <a:latin typeface="Times New Roman" pitchFamily="18"/>
              <a:cs typeface="Times New Roman" pitchFamily="18"/>
            </a:endParaRPr>
          </a:p>
        </p:txBody>
      </p:sp>
      <p:sp>
        <p:nvSpPr>
          <p:cNvPr id="6" name="5 CuadroTexto"/>
          <p:cNvSpPr txBox="1"/>
          <p:nvPr/>
        </p:nvSpPr>
        <p:spPr>
          <a:xfrm>
            <a:off x="457200" y="1905000"/>
            <a:ext cx="8229600" cy="3662541"/>
          </a:xfrm>
          <a:prstGeom prst="rect">
            <a:avLst/>
          </a:prstGeom>
          <a:solidFill>
            <a:schemeClr val="tx1"/>
          </a:solidFill>
        </p:spPr>
        <p:txBody>
          <a:bodyPr wrap="square" rtlCol="0">
            <a:spAutoFit/>
          </a:bodyPr>
          <a:lstStyle/>
          <a:p>
            <a:r>
              <a:rPr lang="es-AR" sz="2400" b="1" dirty="0" smtClean="0">
                <a:solidFill>
                  <a:schemeClr val="bg1"/>
                </a:solidFill>
                <a:latin typeface="Times New Roman" pitchFamily="18" charset="0"/>
                <a:cs typeface="Times New Roman" pitchFamily="18" charset="0"/>
              </a:rPr>
              <a:t>Mínimo no imponible: </a:t>
            </a:r>
            <a:r>
              <a:rPr lang="es-AR" sz="2000" b="1" dirty="0" smtClean="0">
                <a:solidFill>
                  <a:schemeClr val="bg1"/>
                </a:solidFill>
                <a:latin typeface="Times New Roman" pitchFamily="18" charset="0"/>
                <a:cs typeface="Times New Roman" pitchFamily="18" charset="0"/>
              </a:rPr>
              <a:t>Los que corresponden a la propia subsistencia del sujeto.</a:t>
            </a:r>
          </a:p>
          <a:p>
            <a:endParaRPr lang="es-AR" sz="2000" b="1" dirty="0" smtClean="0">
              <a:solidFill>
                <a:schemeClr val="bg1"/>
              </a:solidFill>
              <a:latin typeface="Times New Roman" pitchFamily="18" charset="0"/>
              <a:cs typeface="Times New Roman" pitchFamily="18" charset="0"/>
            </a:endParaRPr>
          </a:p>
          <a:p>
            <a:r>
              <a:rPr lang="es-AR" sz="2400" b="1" dirty="0" smtClean="0">
                <a:solidFill>
                  <a:schemeClr val="bg1"/>
                </a:solidFill>
                <a:latin typeface="Times New Roman" pitchFamily="18" charset="0"/>
                <a:cs typeface="Times New Roman" pitchFamily="18" charset="0"/>
              </a:rPr>
              <a:t>Cargas de familia: </a:t>
            </a:r>
            <a:r>
              <a:rPr lang="es-AR" sz="2000" b="1" dirty="0" smtClean="0">
                <a:solidFill>
                  <a:schemeClr val="bg1"/>
                </a:solidFill>
                <a:latin typeface="Times New Roman" pitchFamily="18" charset="0"/>
                <a:cs typeface="Times New Roman" pitchFamily="18" charset="0"/>
              </a:rPr>
              <a:t>para casos determinados. </a:t>
            </a:r>
          </a:p>
          <a:p>
            <a:endParaRPr lang="es-AR" sz="2400" b="1" dirty="0" smtClean="0">
              <a:solidFill>
                <a:schemeClr val="bg1"/>
              </a:solidFill>
              <a:latin typeface="Times New Roman" pitchFamily="18" charset="0"/>
              <a:cs typeface="Times New Roman" pitchFamily="18" charset="0"/>
            </a:endParaRPr>
          </a:p>
          <a:p>
            <a:r>
              <a:rPr lang="es-AR" sz="2400" b="1" dirty="0" smtClean="0">
                <a:solidFill>
                  <a:schemeClr val="bg1"/>
                </a:solidFill>
                <a:latin typeface="Times New Roman" pitchFamily="18" charset="0"/>
                <a:cs typeface="Times New Roman" pitchFamily="18" charset="0"/>
              </a:rPr>
              <a:t>Deducción especial por dos actividades: </a:t>
            </a:r>
            <a:r>
              <a:rPr lang="es-AR" sz="2000" b="1" dirty="0" smtClean="0">
                <a:solidFill>
                  <a:schemeClr val="bg1"/>
                </a:solidFill>
                <a:latin typeface="Times New Roman" pitchFamily="18" charset="0"/>
                <a:cs typeface="Times New Roman" pitchFamily="18" charset="0"/>
              </a:rPr>
              <a:t>con ciertos requisitos.</a:t>
            </a:r>
            <a:r>
              <a:rPr lang="es-AR" sz="2400" b="1" dirty="0" smtClean="0">
                <a:solidFill>
                  <a:schemeClr val="bg1"/>
                </a:solidFill>
                <a:latin typeface="Times New Roman" pitchFamily="18" charset="0"/>
                <a:cs typeface="Times New Roman" pitchFamily="18" charset="0"/>
              </a:rPr>
              <a:t>	</a:t>
            </a:r>
          </a:p>
          <a:p>
            <a:r>
              <a:rPr lang="es-AR" sz="2400" b="1" dirty="0" smtClean="0">
                <a:solidFill>
                  <a:schemeClr val="bg1"/>
                </a:solidFill>
                <a:latin typeface="Times New Roman" pitchFamily="18" charset="0"/>
                <a:cs typeface="Times New Roman" pitchFamily="18" charset="0"/>
              </a:rPr>
              <a:t>Deducción adicional: </a:t>
            </a:r>
            <a:r>
              <a:rPr lang="es-AR" sz="2000" b="1" dirty="0" smtClean="0">
                <a:solidFill>
                  <a:schemeClr val="bg1"/>
                </a:solidFill>
                <a:latin typeface="Times New Roman" pitchFamily="18" charset="0"/>
                <a:cs typeface="Times New Roman" pitchFamily="18" charset="0"/>
              </a:rPr>
              <a:t>Gastos de sepelio, primas de seguros de vida, seguros de retiro, aporte a obras sociales o a entidades de atención médico asistencial.</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3810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 una </a:t>
            </a:r>
            <a:endParaRPr lang="en-US" dirty="0"/>
          </a:p>
        </p:txBody>
      </p:sp>
      <p:sp>
        <p:nvSpPr>
          <p:cNvPr id="7" name="6 Rectángulo"/>
          <p:cNvSpPr/>
          <p:nvPr/>
        </p:nvSpPr>
        <p:spPr>
          <a:xfrm>
            <a:off x="0" y="-381000"/>
            <a:ext cx="9144000" cy="7239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a:spLocks noChangeArrowheads="1"/>
          </p:cNvSpPr>
          <p:nvPr/>
        </p:nvSpPr>
        <p:spPr>
          <a:xfrm>
            <a:off x="457201" y="2408237"/>
            <a:ext cx="8229600" cy="7921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IMPUESTO AL PATRIMONIO</a:t>
            </a:r>
          </a:p>
        </p:txBody>
      </p:sp>
    </p:spTree>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3810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 una </a:t>
            </a:r>
            <a:endParaRPr lang="en-US" dirty="0"/>
          </a:p>
        </p:txBody>
      </p:sp>
      <p:sp>
        <p:nvSpPr>
          <p:cNvPr id="7" name="6 Rectángulo"/>
          <p:cNvSpPr/>
          <p:nvPr/>
        </p:nvSpPr>
        <p:spPr>
          <a:xfrm>
            <a:off x="0" y="-381000"/>
            <a:ext cx="9144000" cy="7239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CuadroTexto"/>
          <p:cNvSpPr txBox="1">
            <a:spLocks noChangeArrowheads="1"/>
          </p:cNvSpPr>
          <p:nvPr/>
        </p:nvSpPr>
        <p:spPr>
          <a:xfrm>
            <a:off x="468313" y="2408237"/>
            <a:ext cx="8115300" cy="7921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IMPUESTO  SOBRE LOS BIENES PERSONALES</a:t>
            </a:r>
          </a:p>
        </p:txBody>
      </p:sp>
    </p:spTree>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76313"/>
            <a:ext cx="8229600" cy="523875"/>
          </a:xfrm>
          <a:prstGeom prst="rect">
            <a:avLst/>
          </a:prstGeom>
          <a:solidFill>
            <a:schemeClr val="tx1"/>
          </a:solidFill>
          <a:ln w="76196">
            <a:noFill/>
            <a:prstDash val="solid"/>
          </a:ln>
        </p:spPr>
        <p:txBody>
          <a:bodyPr wrap="square" anchorCtr="1">
            <a:spAutoFit/>
          </a:bodyPr>
          <a:lstStyle/>
          <a:p>
            <a:pP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IMPUESTO SOBRE BIENES PERSONALES </a:t>
            </a:r>
          </a:p>
        </p:txBody>
      </p:sp>
      <p:sp>
        <p:nvSpPr>
          <p:cNvPr id="4" name="3 CuadroTexto"/>
          <p:cNvSpPr txBox="1"/>
          <p:nvPr/>
        </p:nvSpPr>
        <p:spPr>
          <a:xfrm>
            <a:off x="457200" y="2405063"/>
            <a:ext cx="8229600" cy="2738437"/>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Sujetos</a:t>
            </a: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Personas físicas y sucesiones indivisas residentes del país por los bienes que tienen en la Argentina y el exterior.</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Personas físicas y sucesiones indivisas residentes del extranjero por los bienes que tienen en el país.</a:t>
            </a:r>
          </a:p>
        </p:txBody>
      </p:sp>
    </p:spTree>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CuadroTexto"/>
          <p:cNvSpPr txBox="1">
            <a:spLocks noChangeArrowheads="1"/>
          </p:cNvSpPr>
          <p:nvPr/>
        </p:nvSpPr>
        <p:spPr>
          <a:xfrm>
            <a:off x="571500" y="1476362"/>
            <a:ext cx="7929563" cy="3400438"/>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Objeto: Es un impuesto de índole patrimonial que grava los bienes que poseen los contribuyentes al 31 de diciembre de cada año.</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Las personas físicas o sucesiones indivisas domiciliadas en el país tributan por los bienes ubicados en el país y en el exterior.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No estarán alcanzados por el impuesto los bienes gravados cuando su valor en conjunto resulte igual o inferior al monto fijado por ley.</a:t>
            </a:r>
          </a:p>
        </p:txBody>
      </p:sp>
    </p:spTree>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a:spLocks noChangeArrowheads="1"/>
          </p:cNvSpPr>
          <p:nvPr/>
        </p:nvSpPr>
        <p:spPr>
          <a:xfrm>
            <a:off x="457201" y="2484437"/>
            <a:ext cx="8229600" cy="7921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IMPUESTO AL CONSUMO</a:t>
            </a:r>
          </a:p>
        </p:txBody>
      </p:sp>
    </p:spTree>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a:spLocks noChangeArrowheads="1"/>
          </p:cNvSpPr>
          <p:nvPr/>
        </p:nvSpPr>
        <p:spPr>
          <a:xfrm>
            <a:off x="533400" y="2286000"/>
            <a:ext cx="8115300" cy="7921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IMPUESTO AL VALOR AGREGADO</a:t>
            </a:r>
          </a:p>
        </p:txBody>
      </p:sp>
    </p:spTree>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469900"/>
            <a:ext cx="8229600" cy="341630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El I.V.A. es un impuesto que abona el consumidor final comprador de cualquier bien o de algunos servicios.</a:t>
            </a: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Condiciones de inscripción frente al I.V.A.</a:t>
            </a: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Responsable inscripto.</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Responsable no inscripto.</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Consumidor final.</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Exento.</a:t>
            </a:r>
            <a:r>
              <a:rPr lang="es-ES" sz="2400" kern="0" dirty="0">
                <a:solidFill>
                  <a:schemeClr val="bg1"/>
                </a:solidFill>
                <a:latin typeface="Calibri"/>
                <a:cs typeface="+mn-cs"/>
              </a:rPr>
              <a:t> </a:t>
            </a:r>
          </a:p>
        </p:txBody>
      </p:sp>
      <p:sp>
        <p:nvSpPr>
          <p:cNvPr id="6" name="5 CuadroTexto"/>
          <p:cNvSpPr txBox="1"/>
          <p:nvPr/>
        </p:nvSpPr>
        <p:spPr>
          <a:xfrm>
            <a:off x="457200" y="4297740"/>
            <a:ext cx="8229600" cy="156966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charset="0"/>
                <a:cs typeface="Times New Roman" pitchFamily="18" charset="0"/>
              </a:rPr>
              <a:t>Es indirecto. No repercute sobre los ingresos sino sobre los costos de producción y venta. Cada ciclo productivo se traslada al siguiente hasta llegar al consumidor final, donde se corta la cadena de traslado</a:t>
            </a:r>
            <a:r>
              <a:rPr lang="es-ES" sz="2400" kern="0" dirty="0" smtClean="0">
                <a:solidFill>
                  <a:schemeClr val="bg1"/>
                </a:solidFill>
                <a:latin typeface="Calibri"/>
                <a:cs typeface="+mn-cs"/>
              </a:rPr>
              <a:t>.</a:t>
            </a:r>
            <a:endParaRPr lang="es-ES" sz="2400" kern="0" dirty="0">
              <a:solidFill>
                <a:schemeClr val="bg1"/>
              </a:solidFill>
              <a:latin typeface="Calibri"/>
              <a:cs typeface="+mn-cs"/>
            </a:endParaRPr>
          </a:p>
        </p:txBody>
      </p:sp>
    </p:spTree>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905000"/>
            <a:ext cx="8305800" cy="3819525"/>
          </a:xfrm>
          <a:prstGeom prst="rect">
            <a:avLst/>
          </a:prstGeom>
          <a:solidFill>
            <a:schemeClr val="tx1"/>
          </a:solidFill>
          <a:ln w="76196">
            <a:noFill/>
            <a:prstDash val="solid"/>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altLang="es-ES" sz="2400" b="1" dirty="0" smtClean="0">
                <a:solidFill>
                  <a:schemeClr val="bg1"/>
                </a:solidFill>
                <a:latin typeface="Times New Roman" pitchFamily="18" charset="0"/>
                <a:cs typeface="Times New Roman" pitchFamily="18" charset="0"/>
              </a:rPr>
              <a:t>Las alícuotas, calculadas sobre el precio base, varían según el tipo de producto o servicio. </a:t>
            </a:r>
          </a:p>
          <a:p>
            <a:pPr algn="ctr" eaLnBrk="1" hangingPunct="1">
              <a:defRPr/>
            </a:pPr>
            <a:endParaRPr lang="es-ES" altLang="es-ES" sz="2400" b="1" dirty="0" smtClean="0">
              <a:solidFill>
                <a:schemeClr val="bg1"/>
              </a:solidFill>
              <a:latin typeface="Times New Roman" pitchFamily="18" charset="0"/>
              <a:cs typeface="Times New Roman" pitchFamily="18" charset="0"/>
            </a:endParaRPr>
          </a:p>
          <a:p>
            <a:pPr algn="ctr" eaLnBrk="1" hangingPunct="1">
              <a:defRPr/>
            </a:pPr>
            <a:r>
              <a:rPr lang="es-ES" altLang="es-ES" sz="2400" b="1" dirty="0" smtClean="0">
                <a:solidFill>
                  <a:schemeClr val="bg1"/>
                </a:solidFill>
                <a:latin typeface="Times New Roman" pitchFamily="18" charset="0"/>
                <a:cs typeface="Times New Roman" pitchFamily="18" charset="0"/>
              </a:rPr>
              <a:t>Hay productos exentos los libros y los medicamentos. Otros productos tienen alícuotas del 10,5% como los electrónicos, el pan, las frutas y verduras.</a:t>
            </a:r>
          </a:p>
          <a:p>
            <a:pPr algn="ctr" eaLnBrk="1" hangingPunct="1">
              <a:defRPr/>
            </a:pPr>
            <a:endParaRPr lang="es-ES" altLang="es-ES" sz="2400" b="1" dirty="0" smtClean="0">
              <a:solidFill>
                <a:schemeClr val="bg1"/>
              </a:solidFill>
              <a:latin typeface="Times New Roman" pitchFamily="18" charset="0"/>
              <a:cs typeface="Times New Roman" pitchFamily="18" charset="0"/>
            </a:endParaRPr>
          </a:p>
          <a:p>
            <a:pPr algn="ctr" eaLnBrk="1" hangingPunct="1">
              <a:defRPr/>
            </a:pPr>
            <a:r>
              <a:rPr lang="es-ES" altLang="es-ES" sz="2400" b="1" dirty="0" smtClean="0">
                <a:solidFill>
                  <a:schemeClr val="bg1"/>
                </a:solidFill>
                <a:latin typeface="Times New Roman" pitchFamily="18" charset="0"/>
                <a:cs typeface="Times New Roman" pitchFamily="18" charset="0"/>
              </a:rPr>
              <a:t>En la mayoría de los productos la tasa general es del 21% pero en algunos casos alcanza el 27% como lo referido a telecomunicaciones. </a:t>
            </a:r>
          </a:p>
        </p:txBody>
      </p:sp>
      <p:sp>
        <p:nvSpPr>
          <p:cNvPr id="6" name="2 CuadroTexto"/>
          <p:cNvSpPr txBox="1"/>
          <p:nvPr/>
        </p:nvSpPr>
        <p:spPr>
          <a:xfrm>
            <a:off x="457200" y="381000"/>
            <a:ext cx="8229600" cy="954107"/>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PORCENTAJES DE APLICACIÓN DEL IMPUESTO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 Box 3"/>
          <p:cNvSpPr txBox="1">
            <a:spLocks noChangeArrowheads="1"/>
          </p:cNvSpPr>
          <p:nvPr/>
        </p:nvSpPr>
        <p:spPr bwMode="auto">
          <a:xfrm>
            <a:off x="457200" y="762000"/>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MX"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ESTAFA</a:t>
            </a:r>
          </a:p>
        </p:txBody>
      </p:sp>
      <p:sp>
        <p:nvSpPr>
          <p:cNvPr id="7" name="Rectangle 1"/>
          <p:cNvSpPr>
            <a:spLocks noChangeArrowheads="1"/>
          </p:cNvSpPr>
          <p:nvPr/>
        </p:nvSpPr>
        <p:spPr bwMode="auto">
          <a:xfrm>
            <a:off x="457200" y="1905000"/>
            <a:ext cx="8229599" cy="4184650"/>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dirty="0">
                <a:solidFill>
                  <a:schemeClr val="bg1"/>
                </a:solidFill>
                <a:latin typeface="Times New Roman" pitchFamily="18" charset="0"/>
              </a:rPr>
              <a:t>La estafa es un delito contra la propiedad o el patrimonio. </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Es un vocablo relacionado con el verbo </a:t>
            </a:r>
            <a:r>
              <a:rPr lang="es-ES" altLang="es-ES" sz="2400" b="1" i="1" dirty="0">
                <a:solidFill>
                  <a:schemeClr val="bg1"/>
                </a:solidFill>
                <a:latin typeface="Times New Roman" pitchFamily="18" charset="0"/>
              </a:rPr>
              <a:t>“estafar”</a:t>
            </a:r>
            <a:r>
              <a:rPr lang="es-ES" altLang="es-ES" sz="2400" b="1" dirty="0">
                <a:solidFill>
                  <a:schemeClr val="bg1"/>
                </a:solidFill>
                <a:latin typeface="Times New Roman" pitchFamily="18" charset="0"/>
              </a:rPr>
              <a:t> (obtener riquezas a través de una trampa o un ardid, cometer un delito mediante el abuso de confianza o la mentira).</a:t>
            </a:r>
          </a:p>
          <a:p>
            <a:pPr algn="ctr" eaLnBrk="0" hangingPunct="0"/>
            <a:endParaRPr lang="es-ES" altLang="es-ES" sz="2400" b="1" dirty="0">
              <a:solidFill>
                <a:schemeClr val="bg1"/>
              </a:solidFill>
              <a:latin typeface="Times New Roman" pitchFamily="18" charset="0"/>
            </a:endParaRPr>
          </a:p>
          <a:p>
            <a:pPr algn="ctr" eaLnBrk="0" hangingPunct="0"/>
            <a:r>
              <a:rPr lang="es-ES" altLang="es-ES" sz="2400" b="1" dirty="0">
                <a:solidFill>
                  <a:schemeClr val="bg1"/>
                </a:solidFill>
                <a:latin typeface="Times New Roman" pitchFamily="18" charset="0"/>
              </a:rPr>
              <a:t>Son artículos relacionados con estafas: falsificación de documento, falsedad ideológica, falsificación de certificado médico, uso </a:t>
            </a:r>
            <a:r>
              <a:rPr lang="pt-BR" altLang="es-ES" sz="2400" b="1" dirty="0">
                <a:solidFill>
                  <a:schemeClr val="bg1"/>
                </a:solidFill>
                <a:latin typeface="Times New Roman" pitchFamily="18" charset="0"/>
              </a:rPr>
              <a:t>de documento o certificado falso o adulterado, falsa </a:t>
            </a:r>
            <a:r>
              <a:rPr lang="es-ES" altLang="es-ES" sz="2400" b="1" dirty="0">
                <a:solidFill>
                  <a:schemeClr val="bg1"/>
                </a:solidFill>
                <a:latin typeface="Times New Roman" pitchFamily="18" charset="0"/>
              </a:rPr>
              <a:t> denuncia, falso testimonio, soborno, asociación ilícita, encubrimiento y estafa procesal.</a:t>
            </a:r>
          </a:p>
        </p:txBody>
      </p:sp>
    </p:spTree>
  </p:cSld>
  <p:clrMapOvr>
    <a:masterClrMapping/>
  </p:clrMapOvr>
  <p:transition>
    <p:fade thruBlk="1"/>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457200"/>
            <a:ext cx="8229600" cy="8683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IMPUESTOS INTERNOS</a:t>
            </a:r>
            <a:r>
              <a:rPr kumimoji="0" lang="es-ES" altLang="es-ES" sz="4400" b="0"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 </a:t>
            </a:r>
          </a:p>
        </p:txBody>
      </p:sp>
      <p:sp>
        <p:nvSpPr>
          <p:cNvPr id="4" name="2 CuadroTexto"/>
          <p:cNvSpPr txBox="1">
            <a:spLocks noChangeArrowheads="1"/>
          </p:cNvSpPr>
          <p:nvPr/>
        </p:nvSpPr>
        <p:spPr>
          <a:xfrm>
            <a:off x="457200" y="2243138"/>
            <a:ext cx="8229600" cy="3543300"/>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Es un impuesto al consumo que se establece para: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Desalentar el uso de bienes nocivos (cigarrillo, alcohol,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Gravar bienes de lujo.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Fines recaudatorios.</a:t>
            </a:r>
          </a:p>
        </p:txBody>
      </p:sp>
    </p:spTree>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3 CuadroTexto"/>
          <p:cNvSpPr txBox="1"/>
          <p:nvPr/>
        </p:nvSpPr>
        <p:spPr>
          <a:xfrm>
            <a:off x="457200" y="1524000"/>
            <a:ext cx="8115300" cy="3046413"/>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Se fija en todo el territorio de la Nación los impuestos internos a los tabacos; bebidas alcohólicas; cervezas; bebidas </a:t>
            </a:r>
            <a:r>
              <a:rPr lang="es-ES" sz="2400" b="1" kern="0" dirty="0" err="1">
                <a:solidFill>
                  <a:schemeClr val="bg1"/>
                </a:solidFill>
                <a:latin typeface="Times New Roman" pitchFamily="18"/>
                <a:cs typeface="Times New Roman" pitchFamily="18"/>
              </a:rPr>
              <a:t>analcohólicas</a:t>
            </a:r>
            <a:r>
              <a:rPr lang="es-ES" sz="2400" b="1" kern="0" dirty="0">
                <a:solidFill>
                  <a:schemeClr val="bg1"/>
                </a:solidFill>
                <a:latin typeface="Times New Roman" pitchFamily="18"/>
                <a:cs typeface="Times New Roman" pitchFamily="18"/>
              </a:rPr>
              <a:t>, jarabes, extractos y concentrados; automotores y motores </a:t>
            </a:r>
            <a:r>
              <a:rPr lang="es-ES" sz="2400" b="1" kern="0" dirty="0" err="1">
                <a:solidFill>
                  <a:schemeClr val="bg1"/>
                </a:solidFill>
                <a:latin typeface="Times New Roman" pitchFamily="18"/>
                <a:cs typeface="Times New Roman" pitchFamily="18"/>
              </a:rPr>
              <a:t>gasoleros</a:t>
            </a:r>
            <a:r>
              <a:rPr lang="es-ES" sz="2400" b="1" kern="0" dirty="0">
                <a:solidFill>
                  <a:schemeClr val="bg1"/>
                </a:solidFill>
                <a:latin typeface="Times New Roman" pitchFamily="18"/>
                <a:cs typeface="Times New Roman" pitchFamily="18"/>
              </a:rPr>
              <a:t>; servicios de telefonía celular y satelital; champañas; objetos suntuarios y vehículos automóviles y motores, embarcaciones de recreo o deportes y aeronaves, que se aplicarán conforme a las disposiciones de la presente ley. </a:t>
            </a:r>
          </a:p>
        </p:txBody>
      </p:sp>
    </p:spTree>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457200"/>
            <a:ext cx="8012113" cy="1143000"/>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REGRESIVIDAD DE LOS IMPUESTOS AL CONSUMO</a:t>
            </a:r>
            <a:r>
              <a:rPr kumimoji="0" lang="es-ES" altLang="es-ES" sz="3200" b="0"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 </a:t>
            </a:r>
          </a:p>
        </p:txBody>
      </p:sp>
      <p:sp>
        <p:nvSpPr>
          <p:cNvPr id="4" name="2 CuadroTexto"/>
          <p:cNvSpPr txBox="1">
            <a:spLocks noChangeArrowheads="1"/>
          </p:cNvSpPr>
          <p:nvPr/>
        </p:nvSpPr>
        <p:spPr>
          <a:xfrm>
            <a:off x="457200" y="2057401"/>
            <a:ext cx="8012113" cy="3657600"/>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Un tributo es regresivo cuando tiene mayor incidencia sobre los sectores de menores ingresos.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La riqueza de un contribuyente se puede manifestar a través de su renta, su patrimonio o su consumo.</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Las clases más postergadas, al tener menos ingresos, no tienen capacidad de ahorro y por ende tienden a consumir todo lo que ganan. De esta manera, se ven más incididos por una imposición sobre los consumos, ya que en proporción, pagan más impuestos que aquellas personas que tienen capacidad de ahorro por poseer mayores ingresos.</a:t>
            </a:r>
          </a:p>
        </p:txBody>
      </p:sp>
    </p:spTree>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2332037"/>
            <a:ext cx="8229600" cy="8683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MONOTRIBUTO</a:t>
            </a:r>
            <a:endParaRPr kumimoji="0" lang="es-ES" altLang="es-ES" sz="44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1295400"/>
            <a:ext cx="8229600" cy="3328987"/>
          </a:xfrm>
          <a:prstGeom prst="rect">
            <a:avLst/>
          </a:prstGeom>
          <a:solidFill>
            <a:schemeClr val="tx1"/>
          </a:solidFill>
          <a:ln w="76196">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Es un impuesto creado para pequeños contribuyentes que suplanta al impuesto al valor agregado y al impuesto a las ganancias.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Se recauda a través de cuotas fijas y mensuales.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La adhesión es optativa, siempre y cuando se cumplan con ciertos requisitos.</a:t>
            </a:r>
          </a:p>
        </p:txBody>
      </p:sp>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a:xfrm>
            <a:off x="457200" y="1952625"/>
            <a:ext cx="8229600" cy="3686175"/>
          </a:xfrm>
          <a:prstGeom prst="rect">
            <a:avLst/>
          </a:prstGeom>
          <a:solidFill>
            <a:schemeClr val="tx1"/>
          </a:solidFill>
          <a:ln w="76196">
            <a:no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Existen distintas categorías que van a depender de tres parámetros: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Ingresos brutos.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Superficie afectada.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Energía eléctrica consumida anualmente.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altLang="es-E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El importe a pagar va a depender de la categoría a la que corresponde el contribuyente.</a:t>
            </a:r>
          </a:p>
        </p:txBody>
      </p:sp>
      <p:sp>
        <p:nvSpPr>
          <p:cNvPr id="4" name="3 CuadroTexto"/>
          <p:cNvSpPr txBox="1">
            <a:spLocks noChangeArrowheads="1"/>
          </p:cNvSpPr>
          <p:nvPr/>
        </p:nvSpPr>
        <p:spPr>
          <a:xfrm>
            <a:off x="457200" y="579437"/>
            <a:ext cx="8229600" cy="868363"/>
          </a:xfrm>
          <a:prstGeom prst="rect">
            <a:avLst/>
          </a:prstGeom>
          <a:solidFill>
            <a:schemeClr val="tx1"/>
          </a:solidFill>
          <a:ln w="76196">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CATEGORÍAS</a:t>
            </a:r>
            <a:endParaRPr kumimoji="0" lang="es-ES" altLang="es-ES" sz="44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838200"/>
            <a:ext cx="8229600" cy="520700"/>
          </a:xfrm>
          <a:prstGeom prst="rect">
            <a:avLst/>
          </a:prstGeom>
          <a:solidFill>
            <a:schemeClr val="tx1"/>
          </a:solidFill>
          <a:ln w="76196">
            <a:noFill/>
            <a:prstDash val="solid"/>
          </a:ln>
        </p:spPr>
        <p:txBody>
          <a:bodyPr wrap="square" anchorCtr="1">
            <a:spAutoFit/>
          </a:bodyPr>
          <a:lstStyle/>
          <a:p>
            <a:pP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OTROS IMPUESTOS</a:t>
            </a:r>
          </a:p>
        </p:txBody>
      </p:sp>
      <p:sp>
        <p:nvSpPr>
          <p:cNvPr id="4" name="3 CuadroTexto"/>
          <p:cNvSpPr txBox="1"/>
          <p:nvPr/>
        </p:nvSpPr>
        <p:spPr>
          <a:xfrm>
            <a:off x="457200" y="2286000"/>
            <a:ext cx="8229600" cy="2308225"/>
          </a:xfrm>
          <a:prstGeom prst="rect">
            <a:avLst/>
          </a:prstGeom>
          <a:solidFill>
            <a:schemeClr val="tx1"/>
          </a:solidFill>
          <a:ln w="76196">
            <a:noFill/>
            <a:prstDash val="solid"/>
          </a:ln>
        </p:spPr>
        <p:txBody>
          <a:bodyPr wrap="square" anchorCtr="1">
            <a:spAutoFit/>
          </a:bodyPr>
          <a:lstStyle/>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SOBRE EL CAPITAL COOPERATIVO.</a:t>
            </a: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SOBRE LOS CRÉDITOS Y DÉBITOS EN CUENTAS BANCARIAS Y OTRAS OPERACIONES.</a:t>
            </a:r>
          </a:p>
          <a:p>
            <a:pP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LOCAL A LOS AUTOMOTORES.</a:t>
            </a:r>
            <a:endParaRPr lang="es-ES" sz="2400"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533400"/>
            <a:ext cx="8229600" cy="954088"/>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IMPUESTOS EN LA ACTIVIDAD ASEGURADORA</a:t>
            </a:r>
          </a:p>
        </p:txBody>
      </p:sp>
      <p:sp>
        <p:nvSpPr>
          <p:cNvPr id="4" name="3 CuadroTexto"/>
          <p:cNvSpPr txBox="1"/>
          <p:nvPr/>
        </p:nvSpPr>
        <p:spPr>
          <a:xfrm>
            <a:off x="457200" y="2057400"/>
            <a:ext cx="8229600" cy="3416300"/>
          </a:xfrm>
          <a:prstGeom prst="rect">
            <a:avLst/>
          </a:prstGeom>
          <a:solidFill>
            <a:schemeClr val="tx1"/>
          </a:solidFill>
          <a:ln w="76196">
            <a:no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Las entidades aseguradoras tienen deudas fiscales con la </a:t>
            </a:r>
            <a:r>
              <a:rPr lang="es-ES" sz="2400" b="1" kern="0" dirty="0" err="1">
                <a:solidFill>
                  <a:schemeClr val="bg1"/>
                </a:solidFill>
                <a:latin typeface="Times New Roman" pitchFamily="18"/>
                <a:cs typeface="Times New Roman" pitchFamily="18"/>
              </a:rPr>
              <a:t>AFIP</a:t>
            </a:r>
            <a:r>
              <a:rPr lang="es-ES" sz="2400" b="1" kern="0" dirty="0">
                <a:solidFill>
                  <a:schemeClr val="bg1"/>
                </a:solidFill>
                <a:latin typeface="Times New Roman" pitchFamily="18"/>
                <a:cs typeface="Times New Roman" pitchFamily="18"/>
              </a:rPr>
              <a:t> y la Dirección General de Rentas.</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Además con la </a:t>
            </a:r>
            <a:r>
              <a:rPr lang="es-ES" sz="2400" b="1" kern="0" dirty="0" err="1">
                <a:solidFill>
                  <a:schemeClr val="bg1"/>
                </a:solidFill>
                <a:latin typeface="Times New Roman" pitchFamily="18"/>
                <a:cs typeface="Times New Roman" pitchFamily="18"/>
              </a:rPr>
              <a:t>ANSSAL</a:t>
            </a:r>
            <a:r>
              <a:rPr lang="es-ES" sz="2400" b="1" kern="0" dirty="0">
                <a:solidFill>
                  <a:schemeClr val="bg1"/>
                </a:solidFill>
                <a:latin typeface="Times New Roman" pitchFamily="18"/>
                <a:cs typeface="Times New Roman" pitchFamily="18"/>
              </a:rPr>
              <a:t> (Administración Nacional del Seguro de Salud) y </a:t>
            </a:r>
            <a:r>
              <a:rPr lang="es-ES" sz="2400" b="1" kern="0" dirty="0" err="1">
                <a:solidFill>
                  <a:schemeClr val="bg1"/>
                </a:solidFill>
                <a:latin typeface="Times New Roman" pitchFamily="18"/>
                <a:cs typeface="Times New Roman" pitchFamily="18"/>
              </a:rPr>
              <a:t>OSSEG</a:t>
            </a:r>
            <a:r>
              <a:rPr lang="es-ES" sz="2400" b="1" kern="0" dirty="0">
                <a:solidFill>
                  <a:schemeClr val="bg1"/>
                </a:solidFill>
                <a:latin typeface="Times New Roman" pitchFamily="18"/>
                <a:cs typeface="Times New Roman" pitchFamily="18"/>
              </a:rPr>
              <a:t> (Obra social del seguro).</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Actúa asimismo como agente de retención de determinados conceptos. Entre ellos la tasa de la Superintendencia de Seguros de la Nación.</a:t>
            </a:r>
          </a:p>
        </p:txBody>
      </p:sp>
    </p:spTree>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358205"/>
            <a:ext cx="8229600" cy="1384995"/>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SOCIEDADES EMPRESARIAS. PRINCIPIOS GENERALES. ELEMENTOS GENÉRICOS Y ESPECÍFICOS </a:t>
            </a:r>
            <a:endParaRPr lang="es-ES" altLang="es-AR" sz="2800" b="1" dirty="0">
              <a:solidFill>
                <a:schemeClr val="bg1"/>
              </a:solidFill>
              <a:latin typeface="Calibri" pitchFamily="34" charset="0"/>
              <a:cs typeface="Times New Roman" pitchFamily="18" charset="0"/>
            </a:endParaRPr>
          </a:p>
        </p:txBody>
      </p:sp>
      <p:sp>
        <p:nvSpPr>
          <p:cNvPr id="4" name="1 CuadroTexto"/>
          <p:cNvSpPr txBox="1">
            <a:spLocks noChangeArrowheads="1"/>
          </p:cNvSpPr>
          <p:nvPr/>
        </p:nvSpPr>
        <p:spPr bwMode="auto">
          <a:xfrm>
            <a:off x="457200" y="3846493"/>
            <a:ext cx="8229600" cy="954107"/>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PRINCIPALES DISPOSICIONES EN EL </a:t>
            </a:r>
            <a:r>
              <a:rPr lang="es-ES" altLang="es-AR" sz="2800" b="1" dirty="0" smtClean="0">
                <a:solidFill>
                  <a:schemeClr val="bg1"/>
                </a:solidFill>
                <a:latin typeface="Times New Roman" pitchFamily="18" charset="0"/>
                <a:cs typeface="Times New Roman" pitchFamily="18" charset="0"/>
              </a:rPr>
              <a:t> </a:t>
            </a:r>
            <a:r>
              <a:rPr lang="es-ES" altLang="es-AR" sz="2800" b="1" dirty="0">
                <a:solidFill>
                  <a:schemeClr val="bg1"/>
                </a:solidFill>
                <a:latin typeface="Times New Roman" pitchFamily="18" charset="0"/>
                <a:cs typeface="Times New Roman" pitchFamily="18" charset="0"/>
              </a:rPr>
              <a:t>CÓDIGO CIVIL Y COMERCIAL</a:t>
            </a:r>
          </a:p>
        </p:txBody>
      </p:sp>
    </p:spTree>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2286000"/>
            <a:ext cx="8305800" cy="1384995"/>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La ley 26.994 que </a:t>
            </a:r>
            <a:r>
              <a:rPr lang="es-ES" altLang="es-AR" sz="2800" b="1" dirty="0" smtClean="0">
                <a:solidFill>
                  <a:schemeClr val="bg1"/>
                </a:solidFill>
                <a:latin typeface="Times New Roman" pitchFamily="18" charset="0"/>
                <a:cs typeface="Times New Roman" pitchFamily="18" charset="0"/>
              </a:rPr>
              <a:t>sancionó </a:t>
            </a:r>
            <a:r>
              <a:rPr lang="es-ES" altLang="es-AR" sz="2800" b="1" dirty="0">
                <a:solidFill>
                  <a:schemeClr val="bg1"/>
                </a:solidFill>
                <a:latin typeface="Times New Roman" pitchFamily="18" charset="0"/>
                <a:cs typeface="Times New Roman" pitchFamily="18" charset="0"/>
              </a:rPr>
              <a:t>el </a:t>
            </a:r>
            <a:r>
              <a:rPr lang="es-ES" altLang="es-AR" sz="2800" b="1" dirty="0" smtClean="0">
                <a:solidFill>
                  <a:schemeClr val="bg1"/>
                </a:solidFill>
                <a:latin typeface="Times New Roman" pitchFamily="18" charset="0"/>
                <a:cs typeface="Times New Roman" pitchFamily="18" charset="0"/>
              </a:rPr>
              <a:t> </a:t>
            </a:r>
            <a:r>
              <a:rPr lang="es-ES" altLang="es-AR" sz="2800" b="1" dirty="0">
                <a:solidFill>
                  <a:schemeClr val="bg1"/>
                </a:solidFill>
                <a:latin typeface="Times New Roman" pitchFamily="18" charset="0"/>
                <a:cs typeface="Times New Roman" pitchFamily="18" charset="0"/>
              </a:rPr>
              <a:t>Código Civil y Comercial, </a:t>
            </a:r>
            <a:r>
              <a:rPr lang="es-ES" altLang="es-AR" sz="2800" b="1" dirty="0" smtClean="0">
                <a:solidFill>
                  <a:schemeClr val="bg1"/>
                </a:solidFill>
                <a:latin typeface="Times New Roman" pitchFamily="18" charset="0"/>
                <a:cs typeface="Times New Roman" pitchFamily="18" charset="0"/>
              </a:rPr>
              <a:t>derogó </a:t>
            </a:r>
            <a:r>
              <a:rPr lang="es-ES" altLang="es-AR" sz="2800" b="1" dirty="0">
                <a:solidFill>
                  <a:schemeClr val="bg1"/>
                </a:solidFill>
                <a:latin typeface="Times New Roman" pitchFamily="18" charset="0"/>
                <a:cs typeface="Times New Roman" pitchFamily="18" charset="0"/>
              </a:rPr>
              <a:t>al anterior Código de Comercio y reforma la Ley de Sociedades (19.550)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1 Título"/>
          <p:cNvSpPr>
            <a:spLocks noGrp="1"/>
          </p:cNvSpPr>
          <p:nvPr>
            <p:ph type="ctrTitle"/>
          </p:nvPr>
        </p:nvSpPr>
        <p:spPr>
          <a:xfrm>
            <a:off x="457200" y="228600"/>
            <a:ext cx="8229600" cy="6477000"/>
          </a:xfrm>
          <a:solidFill>
            <a:schemeClr val="tx1"/>
          </a:solidFill>
          <a:ln w="19050">
            <a:solidFill>
              <a:schemeClr val="tx1"/>
            </a:solidFill>
          </a:ln>
        </p:spPr>
        <p:txBody>
          <a:bodyPr anchor="ctr" anchorCtr="0">
            <a:normAutofit/>
          </a:bodyPr>
          <a:lstStyle/>
          <a:p>
            <a:pPr algn="ctr"/>
            <a:r>
              <a:rPr lang="es-AR" sz="2400" b="1" dirty="0" smtClean="0">
                <a:solidFill>
                  <a:schemeClr val="bg1"/>
                </a:solidFill>
                <a:latin typeface="Times New Roman" pitchFamily="18" charset="0"/>
                <a:cs typeface="Times New Roman" pitchFamily="18" charset="0"/>
              </a:rPr>
              <a:t>DERECHO NATURAL</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Definición.</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DERECHO POSITIVO</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Definición.</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Principales diferencias entre el derecho natural y el positivo</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DERECHO SUBJETIVO</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
            </a:r>
            <a:br>
              <a:rPr lang="es-AR" sz="2400" b="1" dirty="0" smtClean="0">
                <a:solidFill>
                  <a:schemeClr val="bg1"/>
                </a:solidFill>
                <a:latin typeface="Times New Roman" pitchFamily="18" charset="0"/>
                <a:cs typeface="Times New Roman" pitchFamily="18" charset="0"/>
              </a:rPr>
            </a:br>
            <a:r>
              <a:rPr lang="es-AR" sz="2400" b="1" dirty="0" smtClean="0">
                <a:solidFill>
                  <a:schemeClr val="bg1"/>
                </a:solidFill>
                <a:latin typeface="Times New Roman" pitchFamily="18" charset="0"/>
                <a:cs typeface="Times New Roman" pitchFamily="18" charset="0"/>
              </a:rPr>
              <a:t>Definición y clasificación. </a:t>
            </a:r>
            <a:endParaRPr lang="en-US" sz="2400" b="1" dirty="0">
              <a:solidFill>
                <a:schemeClr val="bg1"/>
              </a:solidFill>
              <a:latin typeface="Times New Roman" pitchFamily="18" charset="0"/>
              <a:cs typeface="Times New Roman" pitchFamily="18" charset="0"/>
            </a:endParaRPr>
          </a:p>
        </p:txBody>
      </p:sp>
      <p:sp>
        <p:nvSpPr>
          <p:cNvPr id="5" name="4 Flecha abajo"/>
          <p:cNvSpPr/>
          <p:nvPr/>
        </p:nvSpPr>
        <p:spPr>
          <a:xfrm>
            <a:off x="4419600" y="9906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Flecha abajo"/>
          <p:cNvSpPr/>
          <p:nvPr/>
        </p:nvSpPr>
        <p:spPr>
          <a:xfrm>
            <a:off x="4419600" y="28194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Flecha abajo"/>
          <p:cNvSpPr/>
          <p:nvPr/>
        </p:nvSpPr>
        <p:spPr>
          <a:xfrm>
            <a:off x="4419600" y="54102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90600"/>
            <a:ext cx="8229600" cy="553998"/>
          </a:xfrm>
          <a:prstGeom prst="rect">
            <a:avLst/>
          </a:prstGeom>
          <a:solidFill>
            <a:schemeClr val="tx1"/>
          </a:solidFill>
          <a:ln>
            <a:solidFill>
              <a:schemeClr val="tx1"/>
            </a:solidFill>
          </a:ln>
        </p:spPr>
        <p:txBody>
          <a:bodyPr wrap="square" anchor="b">
            <a:spAutoFit/>
          </a:bodyPr>
          <a:lstStyle/>
          <a:p>
            <a:pPr algn="ctr">
              <a:spcBef>
                <a:spcPts val="1700"/>
              </a:spcBef>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CUASI DELITOS</a:t>
            </a:r>
          </a:p>
        </p:txBody>
      </p:sp>
      <p:sp>
        <p:nvSpPr>
          <p:cNvPr id="8" name="7 CuadroTexto"/>
          <p:cNvSpPr txBox="1"/>
          <p:nvPr/>
        </p:nvSpPr>
        <p:spPr>
          <a:xfrm>
            <a:off x="457200" y="2506087"/>
            <a:ext cx="8229600" cy="30469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Se define al cuasidelito o delito culposo o imprudente cuando se produce una acción u omisión no intencional que provoca daños a otra persona. Debe ser imputable a su autor por culpa o negligencia.</a:t>
            </a:r>
          </a:p>
          <a:p>
            <a:pPr algn="ctr" fontAlgn="auto">
              <a:spcBef>
                <a:spcPts val="0"/>
              </a:spcBef>
              <a:spcAft>
                <a:spcPts val="0"/>
              </a:spcAft>
              <a:defRPr/>
            </a:pPr>
            <a:endParaRPr lang="es-AR" sz="2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Se utiliza más el término en el ámbito civil.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El delito, en cambio, con dolo, con intención corresponde al ámbito penal. </a:t>
            </a:r>
            <a:endParaRPr lang="es-AR" sz="24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533400" y="1600200"/>
            <a:ext cx="8153400" cy="2730500"/>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El código regula aspectos de contabilidad, rendición de cuentas, representación contratos comerciales típicos e incorpora contratos comerciales atípicos y contratos bancarios, introduce reglas generales sobre títulos de crédito y regula los contratos de arbitraje y de consumo.</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058882"/>
            <a:ext cx="8229600" cy="3970318"/>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Modifica el nombre del Registro Público de Comercio que pasa a denominarse Registro Público.</a:t>
            </a:r>
          </a:p>
          <a:p>
            <a:pPr algn="ctr"/>
            <a:endParaRPr lang="es-ES" altLang="es-AR" sz="2800" b="1" dirty="0">
              <a:solidFill>
                <a:schemeClr val="bg1"/>
              </a:solidFill>
              <a:latin typeface="Times New Roman" pitchFamily="18" charset="0"/>
              <a:cs typeface="Times New Roman" pitchFamily="18" charset="0"/>
            </a:endParaRPr>
          </a:p>
          <a:p>
            <a:pPr algn="ctr"/>
            <a:r>
              <a:rPr lang="es-ES" altLang="es-AR" sz="2800" b="1" dirty="0">
                <a:solidFill>
                  <a:schemeClr val="bg1"/>
                </a:solidFill>
                <a:latin typeface="Times New Roman" pitchFamily="18" charset="0"/>
                <a:cs typeface="Times New Roman" pitchFamily="18" charset="0"/>
              </a:rPr>
              <a:t>Deroga las sociedades civiles y modifica la ley 19.550 cuyo nuevo nombre será Ley general de Sociedades. (modifica 25 artículos de los 389 originales) </a:t>
            </a:r>
          </a:p>
          <a:p>
            <a:pPr algn="ctr"/>
            <a:endParaRPr lang="es-ES" altLang="es-AR" sz="2800" b="1" dirty="0">
              <a:solidFill>
                <a:schemeClr val="bg1"/>
              </a:solidFill>
              <a:latin typeface="Times New Roman" pitchFamily="18" charset="0"/>
              <a:cs typeface="Times New Roman" pitchFamily="18" charset="0"/>
            </a:endParaRPr>
          </a:p>
          <a:p>
            <a:pPr algn="ctr"/>
            <a:r>
              <a:rPr lang="es-ES" altLang="es-AR" sz="2800" b="1" dirty="0">
                <a:solidFill>
                  <a:schemeClr val="bg1"/>
                </a:solidFill>
                <a:latin typeface="Times New Roman" pitchFamily="18" charset="0"/>
                <a:cs typeface="Times New Roman" pitchFamily="18" charset="0"/>
              </a:rPr>
              <a:t>Desparecen los conceptos de comerciante, acto de comercio, contrato comercial y sociedad comercial.  </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609600"/>
            <a:ext cx="8229600" cy="523875"/>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CONTABILIDAD Y ESTADOS CONTABLES </a:t>
            </a:r>
          </a:p>
        </p:txBody>
      </p:sp>
      <p:sp>
        <p:nvSpPr>
          <p:cNvPr id="4" name="1 CuadroTexto"/>
          <p:cNvSpPr txBox="1">
            <a:spLocks noChangeArrowheads="1"/>
          </p:cNvSpPr>
          <p:nvPr/>
        </p:nvSpPr>
        <p:spPr bwMode="auto">
          <a:xfrm>
            <a:off x="457200" y="1676400"/>
            <a:ext cx="8229600" cy="3819525"/>
          </a:xfrm>
          <a:prstGeom prst="rect">
            <a:avLst/>
          </a:prstGeom>
          <a:solidFill>
            <a:schemeClr val="tx1"/>
          </a:solidFill>
          <a:ln w="76200">
            <a:noFill/>
            <a:miter lim="800000"/>
            <a:headEnd/>
            <a:tailEnd/>
          </a:ln>
        </p:spPr>
        <p:txBody>
          <a:bodyPr wrap="square" anchorCtr="1">
            <a:spAutoFit/>
          </a:bodyPr>
          <a:lstStyle/>
          <a:p>
            <a:pPr algn="ctr"/>
            <a:r>
              <a:rPr lang="es-ES" altLang="es-AR" sz="2400" b="1" dirty="0">
                <a:solidFill>
                  <a:schemeClr val="bg1"/>
                </a:solidFill>
                <a:latin typeface="Times New Roman" pitchFamily="18" charset="0"/>
                <a:cs typeface="Times New Roman" pitchFamily="18" charset="0"/>
              </a:rPr>
              <a:t>OBLIGADOS. EXCEPCIONES </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Están obligados a llevar contabilidad todas las personas jurídicas privadas y quienes realizan una actividad económica organizada o son titulares de una empresa o establecimiento comercial, industrial, agropecuario o de servicios. Cualquier otra persona puede llevar contabilidad si solicita su inscripción y la habilitación de sus registros o la </a:t>
            </a:r>
            <a:r>
              <a:rPr lang="es-ES" altLang="es-AR" sz="2400" b="1" dirty="0" err="1">
                <a:solidFill>
                  <a:schemeClr val="bg1"/>
                </a:solidFill>
                <a:latin typeface="Times New Roman" pitchFamily="18" charset="0"/>
                <a:cs typeface="Times New Roman" pitchFamily="18" charset="0"/>
              </a:rPr>
              <a:t>rubricación</a:t>
            </a:r>
            <a:r>
              <a:rPr lang="es-ES" altLang="es-AR" sz="2400" b="1" dirty="0">
                <a:solidFill>
                  <a:schemeClr val="bg1"/>
                </a:solidFill>
                <a:latin typeface="Times New Roman" pitchFamily="18" charset="0"/>
                <a:cs typeface="Times New Roman" pitchFamily="18" charset="0"/>
              </a:rPr>
              <a:t> de los libros, como se establece en esta misma Sección.  </a:t>
            </a:r>
            <a:r>
              <a:rPr lang="es-ES" altLang="es-AR" sz="2400" b="1" dirty="0" smtClean="0">
                <a:solidFill>
                  <a:schemeClr val="bg1"/>
                </a:solidFill>
                <a:latin typeface="Times New Roman" pitchFamily="18" charset="0"/>
                <a:cs typeface="Times New Roman" pitchFamily="18" charset="0"/>
              </a:rPr>
              <a:t>///</a:t>
            </a:r>
            <a:endParaRPr lang="es-MX" altLang="es-A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CuadroTexto"/>
          <p:cNvSpPr txBox="1">
            <a:spLocks noChangeArrowheads="1"/>
          </p:cNvSpPr>
          <p:nvPr/>
        </p:nvSpPr>
        <p:spPr bwMode="auto">
          <a:xfrm>
            <a:off x="457200" y="1219200"/>
            <a:ext cx="8229600" cy="3819525"/>
          </a:xfrm>
          <a:prstGeom prst="rect">
            <a:avLst/>
          </a:prstGeom>
          <a:solidFill>
            <a:schemeClr val="tx1"/>
          </a:solidFill>
          <a:ln w="76200">
            <a:noFill/>
            <a:miter lim="800000"/>
            <a:headEnd/>
            <a:tailEnd/>
          </a:ln>
        </p:spPr>
        <p:txBody>
          <a:bodyPr wrap="square" anchorCtr="1">
            <a:spAutoFit/>
          </a:bodyPr>
          <a:lstStyle/>
          <a:p>
            <a:pPr algn="ctr"/>
            <a:r>
              <a:rPr lang="es-ES" altLang="es-AR" sz="2400" b="1">
                <a:solidFill>
                  <a:schemeClr val="bg1"/>
                </a:solidFill>
                <a:latin typeface="Times New Roman" pitchFamily="18" charset="0"/>
                <a:cs typeface="Times New Roman" pitchFamily="18" charset="0"/>
              </a:rPr>
              <a:t>///OBLIGADOS. EXCEPCIONES </a:t>
            </a:r>
          </a:p>
          <a:p>
            <a:pPr algn="ctr"/>
            <a:endParaRPr lang="es-ES" altLang="es-AR" sz="2400" b="1">
              <a:solidFill>
                <a:schemeClr val="bg1"/>
              </a:solidFill>
              <a:latin typeface="Times New Roman" pitchFamily="18" charset="0"/>
              <a:cs typeface="Times New Roman" pitchFamily="18" charset="0"/>
            </a:endParaRPr>
          </a:p>
          <a:p>
            <a:pPr algn="ctr"/>
            <a:r>
              <a:rPr lang="es-ES" altLang="es-AR" sz="2400" b="1">
                <a:solidFill>
                  <a:schemeClr val="bg1"/>
                </a:solidFill>
                <a:latin typeface="Times New Roman" pitchFamily="18" charset="0"/>
                <a:cs typeface="Times New Roman" pitchFamily="18" charset="0"/>
              </a:rPr>
              <a:t>Sin perjuicio de lo establecido en leyes especiales, quedan excluidas de las obligaciones previstas en esta Sección las personas humanas que desarrollan profesiones liberales o actividades agropecuarias y conexas no ejecutadas u organizadas en forma de empresa. También pueden ser eximidas de llevar contabilidad las actividades que por el volumen de su giro, resulta inconveniente sujetar a tales deberes según determine cada jurisdicción local.</a:t>
            </a:r>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066800"/>
            <a:ext cx="8229600" cy="523220"/>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CONTABILIDAD Y ESTADOS CONTABLES </a:t>
            </a:r>
          </a:p>
        </p:txBody>
      </p:sp>
      <p:sp>
        <p:nvSpPr>
          <p:cNvPr id="4" name="1 CuadroTexto"/>
          <p:cNvSpPr txBox="1">
            <a:spLocks noChangeArrowheads="1"/>
          </p:cNvSpPr>
          <p:nvPr/>
        </p:nvSpPr>
        <p:spPr bwMode="auto">
          <a:xfrm>
            <a:off x="457200" y="2438400"/>
            <a:ext cx="8153400" cy="2308324"/>
          </a:xfrm>
          <a:prstGeom prst="rect">
            <a:avLst/>
          </a:prstGeom>
          <a:solidFill>
            <a:schemeClr val="tx1"/>
          </a:solidFill>
          <a:ln w="76200">
            <a:noFill/>
            <a:miter lim="800000"/>
            <a:headEnd/>
            <a:tailEnd/>
          </a:ln>
        </p:spPr>
        <p:txBody>
          <a:bodyPr wrap="square" anchorCtr="1">
            <a:spAutoFit/>
          </a:bodyPr>
          <a:lstStyle/>
          <a:p>
            <a:pPr algn="ctr"/>
            <a:r>
              <a:rPr lang="es-ES" altLang="es-AR" sz="2400" b="1" dirty="0">
                <a:solidFill>
                  <a:schemeClr val="bg1"/>
                </a:solidFill>
                <a:latin typeface="Times New Roman" pitchFamily="18" charset="0"/>
                <a:cs typeface="Times New Roman" pitchFamily="18" charset="0"/>
              </a:rPr>
              <a:t>Dos clases de personas dentro de las humanas.</a:t>
            </a:r>
          </a:p>
          <a:p>
            <a:pPr algn="ctr"/>
            <a:endParaRPr lang="es-ES" altLang="es-AR" sz="2400" b="1" dirty="0" smtClean="0">
              <a:solidFill>
                <a:schemeClr val="bg1"/>
              </a:solidFill>
              <a:latin typeface="Times New Roman" pitchFamily="18" charset="0"/>
              <a:cs typeface="Times New Roman" pitchFamily="18" charset="0"/>
            </a:endParaRPr>
          </a:p>
          <a:p>
            <a:pPr algn="ctr"/>
            <a:r>
              <a:rPr lang="es-ES" altLang="es-AR" sz="2400" b="1" dirty="0" smtClean="0">
                <a:solidFill>
                  <a:schemeClr val="bg1"/>
                </a:solidFill>
                <a:latin typeface="Times New Roman" pitchFamily="18" charset="0"/>
                <a:cs typeface="Times New Roman" pitchFamily="18" charset="0"/>
              </a:rPr>
              <a:t>Los </a:t>
            </a:r>
            <a:r>
              <a:rPr lang="es-ES" altLang="es-AR" sz="2400" b="1" dirty="0">
                <a:solidFill>
                  <a:schemeClr val="bg1"/>
                </a:solidFill>
                <a:latin typeface="Times New Roman" pitchFamily="18" charset="0"/>
                <a:cs typeface="Times New Roman" pitchFamily="18" charset="0"/>
              </a:rPr>
              <a:t>“empresarios” titulares de una empresa o de un establecimiento comercial, industrial o de servicios</a:t>
            </a:r>
            <a:r>
              <a:rPr lang="es-ES" altLang="es-AR" sz="2400" b="1" dirty="0" smtClean="0">
                <a:solidFill>
                  <a:schemeClr val="bg1"/>
                </a:solidFill>
                <a:latin typeface="Times New Roman" pitchFamily="18" charset="0"/>
                <a:cs typeface="Times New Roman" pitchFamily="18" charset="0"/>
              </a:rPr>
              <a:t>) y  </a:t>
            </a:r>
            <a:r>
              <a:rPr lang="es-ES" altLang="es-AR" sz="2400" b="1" dirty="0">
                <a:solidFill>
                  <a:schemeClr val="bg1"/>
                </a:solidFill>
                <a:latin typeface="Times New Roman" pitchFamily="18" charset="0"/>
                <a:cs typeface="Times New Roman" pitchFamily="18" charset="0"/>
              </a:rPr>
              <a:t>los que realizan una actividad económica organizada que no llega a configurar una empresa.   </a:t>
            </a:r>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524000"/>
            <a:ext cx="8229600" cy="2724150"/>
          </a:xfrm>
          <a:prstGeom prst="rect">
            <a:avLst/>
          </a:prstGeom>
          <a:solidFill>
            <a:schemeClr val="tx1"/>
          </a:solidFill>
          <a:ln w="76200">
            <a:noFill/>
            <a:miter lim="800000"/>
            <a:headEnd/>
            <a:tailEnd/>
          </a:ln>
        </p:spPr>
        <p:txBody>
          <a:bodyPr wrap="square" anchorCtr="1">
            <a:spAutoFit/>
          </a:bodyPr>
          <a:lstStyle/>
          <a:p>
            <a:pPr algn="ctr"/>
            <a:r>
              <a:rPr lang="es-ES" altLang="es-AR" sz="2400" b="1" dirty="0">
                <a:solidFill>
                  <a:schemeClr val="bg1"/>
                </a:solidFill>
                <a:latin typeface="Times New Roman" pitchFamily="18" charset="0"/>
                <a:cs typeface="Times New Roman" pitchFamily="18" charset="0"/>
              </a:rPr>
              <a:t>Se define a la empresa como la organización en la cual se coordina el capital y el trabajo y que, valiéndose del proceso administrativo produce y comercializa bienes y servicios en un marco de riesgo.  </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Se entiende que la ley incluye a los auxiliares de comercio  como lo son los corredores y los </a:t>
            </a:r>
            <a:r>
              <a:rPr lang="es-ES" altLang="es-AR" sz="2400" b="1" dirty="0" smtClean="0">
                <a:solidFill>
                  <a:schemeClr val="bg1"/>
                </a:solidFill>
                <a:latin typeface="Times New Roman" pitchFamily="18" charset="0"/>
                <a:cs typeface="Times New Roman" pitchFamily="18" charset="0"/>
              </a:rPr>
              <a:t>martilleros.   </a:t>
            </a:r>
            <a:endParaRPr lang="es-ES" alt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3543" y="-228600"/>
            <a:ext cx="9187543"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609600"/>
            <a:ext cx="8229600" cy="954107"/>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ELEMENTOS </a:t>
            </a:r>
            <a:r>
              <a:rPr lang="es-ES" altLang="es-AR" sz="2800" b="1" dirty="0" smtClean="0">
                <a:solidFill>
                  <a:schemeClr val="bg1"/>
                </a:solidFill>
                <a:latin typeface="Times New Roman" pitchFamily="18" charset="0"/>
                <a:cs typeface="Times New Roman" pitchFamily="18" charset="0"/>
              </a:rPr>
              <a:t>GENÉRICOS </a:t>
            </a:r>
            <a:r>
              <a:rPr lang="es-ES" altLang="es-AR" sz="2800" b="1" dirty="0">
                <a:solidFill>
                  <a:schemeClr val="bg1"/>
                </a:solidFill>
                <a:latin typeface="Times New Roman" pitchFamily="18" charset="0"/>
                <a:cs typeface="Times New Roman" pitchFamily="18" charset="0"/>
              </a:rPr>
              <a:t>Y </a:t>
            </a:r>
            <a:r>
              <a:rPr lang="es-ES" altLang="es-AR" sz="2800" b="1" dirty="0" smtClean="0">
                <a:solidFill>
                  <a:schemeClr val="bg1"/>
                </a:solidFill>
                <a:latin typeface="Times New Roman" pitchFamily="18" charset="0"/>
                <a:cs typeface="Times New Roman" pitchFamily="18" charset="0"/>
              </a:rPr>
              <a:t>ESPECÍFICOS DE LAS SOCIEDADES</a:t>
            </a:r>
            <a:endParaRPr lang="es-ES" altLang="es-AR" sz="2800" b="1" dirty="0">
              <a:solidFill>
                <a:schemeClr val="bg1"/>
              </a:solidFill>
              <a:latin typeface="Times New Roman" pitchFamily="18" charset="0"/>
              <a:cs typeface="Times New Roman" pitchFamily="18" charset="0"/>
            </a:endParaRPr>
          </a:p>
        </p:txBody>
      </p:sp>
      <p:sp>
        <p:nvSpPr>
          <p:cNvPr id="4" name="Rectangle 1"/>
          <p:cNvSpPr>
            <a:spLocks noChangeArrowheads="1"/>
          </p:cNvSpPr>
          <p:nvPr/>
        </p:nvSpPr>
        <p:spPr bwMode="auto">
          <a:xfrm>
            <a:off x="457200" y="2228920"/>
            <a:ext cx="8305800" cy="3170099"/>
          </a:xfrm>
          <a:prstGeom prst="rect">
            <a:avLst/>
          </a:prstGeom>
          <a:solidFill>
            <a:schemeClr val="tx1"/>
          </a:solidFill>
          <a:ln w="76200">
            <a:noFill/>
            <a:miter lim="800000"/>
            <a:headEnd/>
            <a:tailEnd/>
          </a:ln>
        </p:spPr>
        <p:txBody>
          <a:bodyPr wrap="square" anchor="ctr">
            <a:spAutoFit/>
          </a:bodyPr>
          <a:lstStyle/>
          <a:p>
            <a:pPr algn="ctr"/>
            <a:r>
              <a:rPr lang="es-ES_tradnl" altLang="es-AR" sz="2800" b="1" dirty="0">
                <a:solidFill>
                  <a:schemeClr val="bg1"/>
                </a:solidFill>
                <a:latin typeface="Times New Roman" pitchFamily="18" charset="0"/>
                <a:cs typeface="Times New Roman" pitchFamily="18" charset="0"/>
              </a:rPr>
              <a:t>ELEMENTOS </a:t>
            </a:r>
            <a:r>
              <a:rPr lang="es-ES_tradnl" altLang="es-AR" sz="2800" b="1" dirty="0" smtClean="0">
                <a:solidFill>
                  <a:schemeClr val="bg1"/>
                </a:solidFill>
                <a:latin typeface="Times New Roman" pitchFamily="18" charset="0"/>
                <a:cs typeface="Times New Roman" pitchFamily="18" charset="0"/>
              </a:rPr>
              <a:t>GENÉRICOS</a:t>
            </a:r>
          </a:p>
          <a:p>
            <a:pPr algn="ctr"/>
            <a:r>
              <a:rPr lang="es-ES_tradnl" altLang="es-AR" sz="2800" b="1" dirty="0" smtClean="0">
                <a:solidFill>
                  <a:schemeClr val="bg1"/>
                </a:solidFill>
                <a:latin typeface="Times New Roman" pitchFamily="18" charset="0"/>
                <a:cs typeface="Times New Roman" pitchFamily="18" charset="0"/>
              </a:rPr>
              <a:t> </a:t>
            </a:r>
            <a:endParaRPr lang="es-ES_tradnl" altLang="es-AR" sz="2800" b="1" dirty="0">
              <a:solidFill>
                <a:schemeClr val="bg1"/>
              </a:solidFill>
              <a:latin typeface="Times New Roman" pitchFamily="18" charset="0"/>
              <a:cs typeface="Times New Roman" pitchFamily="18" charset="0"/>
            </a:endParaRPr>
          </a:p>
          <a:p>
            <a:pPr eaLnBrk="0" hangingPunct="0">
              <a:buFont typeface="Wingdings" pitchFamily="2" charset="2"/>
              <a:buChar char="§"/>
            </a:pPr>
            <a:r>
              <a:rPr lang="es-ES_tradnl" altLang="es-AR" dirty="0">
                <a:solidFill>
                  <a:schemeClr val="bg1"/>
                </a:solidFill>
                <a:cs typeface="Times New Roman" pitchFamily="18" charset="0"/>
              </a:rPr>
              <a:t>   </a:t>
            </a:r>
            <a:r>
              <a:rPr lang="es-ES_tradnl" altLang="es-AR" sz="2400" b="1" dirty="0">
                <a:solidFill>
                  <a:schemeClr val="bg1"/>
                </a:solidFill>
                <a:latin typeface="Times New Roman" pitchFamily="18" charset="0"/>
                <a:cs typeface="Times New Roman" pitchFamily="18" charset="0"/>
              </a:rPr>
              <a:t>los sujetos;</a:t>
            </a:r>
            <a:r>
              <a:rPr lang="es-ES_tradnl" altLang="es-AR" b="1" dirty="0">
                <a:solidFill>
                  <a:schemeClr val="bg1"/>
                </a:solidFill>
                <a:cs typeface="Times New Roman" pitchFamily="18" charset="0"/>
              </a:rPr>
              <a:t> </a:t>
            </a:r>
          </a:p>
          <a:p>
            <a:pPr>
              <a:buFontTx/>
              <a:buChar char="•"/>
            </a:pPr>
            <a:r>
              <a:rPr lang="es-ES_tradnl" altLang="es-AR" sz="2400" b="1" dirty="0">
                <a:solidFill>
                  <a:schemeClr val="bg1"/>
                </a:solidFill>
                <a:latin typeface="Times New Roman" pitchFamily="18" charset="0"/>
                <a:cs typeface="Times New Roman" pitchFamily="18" charset="0"/>
              </a:rPr>
              <a:t>  la capacidad;</a:t>
            </a:r>
          </a:p>
          <a:p>
            <a:pPr eaLnBrk="0" hangingPunct="0">
              <a:buFont typeface="Wingdings" pitchFamily="2" charset="2"/>
              <a:buChar char="§"/>
            </a:pPr>
            <a:r>
              <a:rPr lang="es-ES_tradnl" altLang="es-AR" sz="2400" b="1" dirty="0">
                <a:solidFill>
                  <a:schemeClr val="bg1"/>
                </a:solidFill>
                <a:latin typeface="Times New Roman" pitchFamily="18" charset="0"/>
                <a:cs typeface="Times New Roman" pitchFamily="18" charset="0"/>
              </a:rPr>
              <a:t>  el consentimiento;</a:t>
            </a:r>
          </a:p>
          <a:p>
            <a:pPr eaLnBrk="0" hangingPunct="0">
              <a:buFont typeface="Wingdings" pitchFamily="2" charset="2"/>
              <a:buChar char="§"/>
            </a:pPr>
            <a:r>
              <a:rPr lang="es-ES_tradnl" altLang="es-AR" sz="2400" b="1" dirty="0">
                <a:solidFill>
                  <a:schemeClr val="bg1"/>
                </a:solidFill>
                <a:latin typeface="Times New Roman" pitchFamily="18" charset="0"/>
                <a:cs typeface="Times New Roman" pitchFamily="18" charset="0"/>
              </a:rPr>
              <a:t>  el objeto;</a:t>
            </a:r>
          </a:p>
          <a:p>
            <a:pPr eaLnBrk="0" hangingPunct="0">
              <a:buFont typeface="Wingdings" pitchFamily="2" charset="2"/>
              <a:buChar char="§"/>
            </a:pPr>
            <a:r>
              <a:rPr lang="es-ES_tradnl" altLang="es-AR" sz="2400" b="1" dirty="0">
                <a:solidFill>
                  <a:schemeClr val="bg1"/>
                </a:solidFill>
                <a:latin typeface="Times New Roman" pitchFamily="18" charset="0"/>
                <a:cs typeface="Times New Roman" pitchFamily="18" charset="0"/>
              </a:rPr>
              <a:t>  la causa y   </a:t>
            </a:r>
          </a:p>
          <a:p>
            <a:pPr eaLnBrk="0" hangingPunct="0">
              <a:buFont typeface="Wingdings" pitchFamily="2" charset="2"/>
              <a:buChar char="§"/>
            </a:pPr>
            <a:r>
              <a:rPr lang="es-ES_tradnl" altLang="es-AR" sz="2400" b="1" dirty="0">
                <a:solidFill>
                  <a:schemeClr val="bg1"/>
                </a:solidFill>
                <a:latin typeface="Times New Roman" pitchFamily="18" charset="0"/>
                <a:cs typeface="Times New Roman" pitchFamily="18" charset="0"/>
              </a:rPr>
              <a:t>  la forma.  </a:t>
            </a:r>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3543" y="-228600"/>
            <a:ext cx="9187543"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2438400"/>
            <a:ext cx="8229600" cy="523220"/>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ELEMENTOS </a:t>
            </a:r>
            <a:r>
              <a:rPr lang="es-ES" altLang="es-AR" sz="2800" b="1" dirty="0" smtClean="0">
                <a:solidFill>
                  <a:schemeClr val="bg1"/>
                </a:solidFill>
                <a:latin typeface="Times New Roman" pitchFamily="18" charset="0"/>
                <a:cs typeface="Times New Roman" pitchFamily="18" charset="0"/>
              </a:rPr>
              <a:t>GENÉRICOS </a:t>
            </a:r>
            <a:endParaRPr lang="es-ES" alt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CuadroTexto"/>
          <p:cNvSpPr txBox="1">
            <a:spLocks noChangeArrowheads="1"/>
          </p:cNvSpPr>
          <p:nvPr/>
        </p:nvSpPr>
        <p:spPr bwMode="auto">
          <a:xfrm>
            <a:off x="457200" y="1447800"/>
            <a:ext cx="8305800" cy="523875"/>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LOS SUJETOS</a:t>
            </a:r>
          </a:p>
        </p:txBody>
      </p:sp>
      <p:sp>
        <p:nvSpPr>
          <p:cNvPr id="7" name="Rectangle 1"/>
          <p:cNvSpPr>
            <a:spLocks noChangeArrowheads="1"/>
          </p:cNvSpPr>
          <p:nvPr/>
        </p:nvSpPr>
        <p:spPr bwMode="auto">
          <a:xfrm>
            <a:off x="457200" y="3200400"/>
            <a:ext cx="8305800" cy="522288"/>
          </a:xfrm>
          <a:prstGeom prst="rect">
            <a:avLst/>
          </a:prstGeom>
          <a:solidFill>
            <a:schemeClr val="tx1"/>
          </a:solidFill>
          <a:ln w="76200">
            <a:noFill/>
            <a:miter lim="800000"/>
            <a:headEnd/>
            <a:tailEnd/>
          </a:ln>
        </p:spPr>
        <p:txBody>
          <a:bodyPr wrap="square" anchor="ctr">
            <a:spAutoFit/>
          </a:bodyPr>
          <a:lstStyle/>
          <a:p>
            <a:pPr algn="ctr"/>
            <a:r>
              <a:rPr lang="es-ES_tradnl" altLang="es-AR" sz="2800" b="1">
                <a:solidFill>
                  <a:schemeClr val="bg1"/>
                </a:solidFill>
                <a:latin typeface="Times New Roman" pitchFamily="18" charset="0"/>
                <a:cs typeface="Times New Roman" pitchFamily="18" charset="0"/>
              </a:rPr>
              <a:t>Puede tratarse personas humanas o jurídicas.</a:t>
            </a:r>
          </a:p>
        </p:txBody>
      </p:sp>
    </p:spTree>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685800"/>
            <a:ext cx="8229600" cy="523220"/>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charset="0"/>
                <a:cs typeface="Times New Roman" pitchFamily="18" charset="0"/>
              </a:rPr>
              <a:t>LA CAPACIDAD </a:t>
            </a:r>
          </a:p>
        </p:txBody>
      </p:sp>
      <p:sp>
        <p:nvSpPr>
          <p:cNvPr id="4" name="Rectangle 1"/>
          <p:cNvSpPr>
            <a:spLocks noChangeArrowheads="1"/>
          </p:cNvSpPr>
          <p:nvPr/>
        </p:nvSpPr>
        <p:spPr bwMode="auto">
          <a:xfrm>
            <a:off x="457200" y="1752600"/>
            <a:ext cx="8305800" cy="3416320"/>
          </a:xfrm>
          <a:prstGeom prst="rect">
            <a:avLst/>
          </a:prstGeom>
          <a:solidFill>
            <a:schemeClr val="tx1"/>
          </a:solidFill>
          <a:ln w="76200">
            <a:noFill/>
            <a:miter lim="800000"/>
            <a:headEnd/>
            <a:tailEnd/>
          </a:ln>
        </p:spPr>
        <p:txBody>
          <a:bodyPr wrap="square" anchor="ctr">
            <a:spAutoFit/>
          </a:bodyPr>
          <a:lstStyle/>
          <a:p>
            <a:pPr algn="ctr"/>
            <a:r>
              <a:rPr lang="es-ES_tradnl" altLang="es-AR" sz="2400" b="1" dirty="0">
                <a:solidFill>
                  <a:schemeClr val="bg1"/>
                </a:solidFill>
                <a:latin typeface="Times New Roman" pitchFamily="18" charset="0"/>
                <a:cs typeface="Times New Roman" pitchFamily="18" charset="0"/>
              </a:rPr>
              <a:t>El  artículo  44 de la Ley de Sociedades Comerciales dispone que, para ser socio de una sociedad comercial, se requiere la capacidad para ejercer el comercio, con las excepciones que la Ley establezca.  </a:t>
            </a:r>
          </a:p>
          <a:p>
            <a:pPr algn="ctr" eaLnBrk="0" hangingPunct="0"/>
            <a:r>
              <a:rPr lang="es-ES_tradnl" altLang="es-AR" sz="2400" b="1" dirty="0">
                <a:solidFill>
                  <a:schemeClr val="bg1"/>
                </a:solidFill>
                <a:latin typeface="Times New Roman" pitchFamily="18" charset="0"/>
                <a:cs typeface="Times New Roman" pitchFamily="18" charset="0"/>
              </a:rPr>
              <a:t> </a:t>
            </a:r>
          </a:p>
          <a:p>
            <a:pPr algn="ctr" eaLnBrk="0" hangingPunct="0"/>
            <a:r>
              <a:rPr lang="es-ES_tradnl" altLang="es-AR" sz="2400" b="1" dirty="0">
                <a:solidFill>
                  <a:schemeClr val="bg1"/>
                </a:solidFill>
                <a:latin typeface="Times New Roman" pitchFamily="18" charset="0"/>
                <a:cs typeface="Times New Roman" pitchFamily="18" charset="0"/>
              </a:rPr>
              <a:t>Capacidad legal para contratar</a:t>
            </a:r>
          </a:p>
          <a:p>
            <a:pPr algn="ctr" eaLnBrk="0" hangingPunct="0"/>
            <a:endParaRPr lang="es-ES_tradnl" altLang="es-AR" sz="2400" b="1" dirty="0">
              <a:solidFill>
                <a:schemeClr val="bg1"/>
              </a:solidFill>
              <a:latin typeface="Times New Roman" pitchFamily="18" charset="0"/>
              <a:cs typeface="Times New Roman" pitchFamily="18" charset="0"/>
            </a:endParaRPr>
          </a:p>
          <a:p>
            <a:pPr algn="ctr" eaLnBrk="0" hangingPunct="0"/>
            <a:r>
              <a:rPr lang="es-UY" altLang="es-AR" sz="2400" b="1" i="1" dirty="0">
                <a:solidFill>
                  <a:schemeClr val="bg1"/>
                </a:solidFill>
                <a:latin typeface="Times New Roman" pitchFamily="18" charset="0"/>
                <a:cs typeface="Times New Roman" pitchFamily="18" charset="0"/>
              </a:rPr>
              <a:t>“… Es hábil para ejercer el comercio toda persona que, según las leyes comunes, tiene la libre administración de sus bienes…”</a:t>
            </a:r>
            <a:endParaRPr lang="es-UY" alt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752725"/>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NATURAL</a:t>
            </a:r>
          </a:p>
        </p:txBody>
      </p:sp>
    </p:spTree>
  </p:cSld>
  <p:clrMapOvr>
    <a:masterClrMapping/>
  </p:clrMapOvr>
  <p:transition>
    <p:fade thruBlk="1"/>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609600"/>
            <a:ext cx="8305799" cy="523220"/>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charset="0"/>
                <a:cs typeface="Times New Roman" pitchFamily="18" charset="0"/>
              </a:rPr>
              <a:t>CONSENTIMIENTO</a:t>
            </a:r>
          </a:p>
        </p:txBody>
      </p:sp>
      <p:sp>
        <p:nvSpPr>
          <p:cNvPr id="4" name="Rectangle 1"/>
          <p:cNvSpPr>
            <a:spLocks noChangeArrowheads="1"/>
          </p:cNvSpPr>
          <p:nvPr/>
        </p:nvSpPr>
        <p:spPr bwMode="auto">
          <a:xfrm>
            <a:off x="457200" y="1676400"/>
            <a:ext cx="8229600" cy="4184650"/>
          </a:xfrm>
          <a:prstGeom prst="rect">
            <a:avLst/>
          </a:prstGeom>
          <a:solidFill>
            <a:schemeClr val="tx1"/>
          </a:solidFill>
          <a:ln w="76200">
            <a:noFill/>
            <a:miter lim="800000"/>
            <a:headEnd/>
            <a:tailEnd/>
          </a:ln>
        </p:spPr>
        <p:txBody>
          <a:bodyPr wrap="square" anchor="ctr">
            <a:spAutoFit/>
          </a:bodyPr>
          <a:lstStyle/>
          <a:p>
            <a:pPr algn="ctr"/>
            <a:endParaRPr lang="es-ES_tradnl" altLang="es-AR" sz="2400" b="1" dirty="0">
              <a:solidFill>
                <a:schemeClr val="bg1"/>
              </a:solidFill>
              <a:latin typeface="Times New Roman" pitchFamily="18" charset="0"/>
              <a:cs typeface="Times New Roman" pitchFamily="18" charset="0"/>
            </a:endParaRPr>
          </a:p>
          <a:p>
            <a:pPr algn="ctr"/>
            <a:r>
              <a:rPr lang="es-ES_tradnl" altLang="es-AR" sz="2400" b="1" dirty="0">
                <a:solidFill>
                  <a:schemeClr val="bg1"/>
                </a:solidFill>
                <a:latin typeface="Times New Roman" pitchFamily="18" charset="0"/>
                <a:cs typeface="Times New Roman" pitchFamily="18" charset="0"/>
              </a:rPr>
              <a:t>Se produce cuando las voluntades se combinan y se concilian sobre todos los términos de un contrato. </a:t>
            </a:r>
          </a:p>
          <a:p>
            <a:pPr algn="ctr" eaLnBrk="0" hangingPunct="0"/>
            <a:endParaRPr lang="es-ES_tradnl" altLang="es-AR" sz="2400" b="1" dirty="0">
              <a:solidFill>
                <a:schemeClr val="bg1"/>
              </a:solidFill>
              <a:latin typeface="Times New Roman" pitchFamily="18" charset="0"/>
              <a:cs typeface="Times New Roman" pitchFamily="18" charset="0"/>
            </a:endParaRPr>
          </a:p>
          <a:p>
            <a:pPr algn="ctr" eaLnBrk="0" hangingPunct="0"/>
            <a:r>
              <a:rPr lang="es-ES_tradnl" altLang="es-AR" sz="2400" b="1" dirty="0">
                <a:solidFill>
                  <a:schemeClr val="bg1"/>
                </a:solidFill>
                <a:latin typeface="Times New Roman" pitchFamily="18" charset="0"/>
                <a:cs typeface="Times New Roman" pitchFamily="18" charset="0"/>
              </a:rPr>
              <a:t>En la celebración del contrato de sociedad, las partes contratantes deben prestar su consentimiento. Si falta consentimiento, no hay contrato. El consentimiento tiene que ser real y sin vicios.</a:t>
            </a:r>
          </a:p>
          <a:p>
            <a:pPr algn="ctr" eaLnBrk="0" hangingPunct="0"/>
            <a:endParaRPr lang="es-ES_tradnl" altLang="es-AR" sz="2400" b="1" dirty="0">
              <a:solidFill>
                <a:schemeClr val="bg1"/>
              </a:solidFill>
              <a:latin typeface="Times New Roman" pitchFamily="18" charset="0"/>
              <a:cs typeface="Times New Roman" pitchFamily="18" charset="0"/>
            </a:endParaRPr>
          </a:p>
          <a:p>
            <a:pPr algn="ctr" eaLnBrk="0" hangingPunct="0"/>
            <a:r>
              <a:rPr lang="es-ES_tradnl" altLang="es-AR" sz="2400" b="1" dirty="0">
                <a:solidFill>
                  <a:schemeClr val="bg1"/>
                </a:solidFill>
                <a:latin typeface="Times New Roman" pitchFamily="18" charset="0"/>
                <a:cs typeface="Times New Roman" pitchFamily="18" charset="0"/>
              </a:rPr>
              <a:t>Para que un acto sea voluntario se requieren tres elementos: discernimiento, libertad e intención.   </a:t>
            </a:r>
          </a:p>
        </p:txBody>
      </p:sp>
    </p:spTree>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685800"/>
            <a:ext cx="8229600" cy="523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charset="0"/>
                <a:cs typeface="Times New Roman" pitchFamily="18" charset="0"/>
              </a:rPr>
              <a:t>EL OBJETO </a:t>
            </a:r>
          </a:p>
        </p:txBody>
      </p:sp>
      <p:sp>
        <p:nvSpPr>
          <p:cNvPr id="4" name="2 Rectángulo"/>
          <p:cNvSpPr>
            <a:spLocks noChangeArrowheads="1"/>
          </p:cNvSpPr>
          <p:nvPr/>
        </p:nvSpPr>
        <p:spPr bwMode="auto">
          <a:xfrm>
            <a:off x="457200" y="1981200"/>
            <a:ext cx="8229600" cy="3089275"/>
          </a:xfrm>
          <a:prstGeom prst="rect">
            <a:avLst/>
          </a:prstGeom>
          <a:solidFill>
            <a:schemeClr val="tx1"/>
          </a:solidFill>
          <a:ln w="76200">
            <a:noFill/>
            <a:miter lim="800000"/>
            <a:headEnd/>
            <a:tailEnd/>
          </a:ln>
        </p:spPr>
        <p:txBody>
          <a:bodyPr wrap="square">
            <a:spAutoFit/>
          </a:bodyPr>
          <a:lstStyle/>
          <a:p>
            <a:pPr algn="ctr"/>
            <a:r>
              <a:rPr lang="es-ES_tradnl" altLang="es-AR" sz="2400" b="1" dirty="0">
                <a:solidFill>
                  <a:schemeClr val="bg1"/>
                </a:solidFill>
                <a:latin typeface="Times New Roman" pitchFamily="18" charset="0"/>
                <a:cs typeface="Times New Roman" pitchFamily="18" charset="0"/>
              </a:rPr>
              <a:t>La palabra objeto se emplea, para referirse a una cláusula del contrato de sociedad donde se enuncia, en forma abstracta, la actividad para cuya realización la sociedad fue constituida. En esta enunciación se debe determinar con precisión las categorías de actividades económicas que la sociedad se propone ejercer, lo cual no implica la determinación de los medios jurídicos o económicos que se emplearán para su logro. </a:t>
            </a:r>
            <a:endParaRPr lang="es-ES" alt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571500" y="609600"/>
            <a:ext cx="7929563" cy="5016758"/>
          </a:xfrm>
          <a:prstGeom prst="rect">
            <a:avLst/>
          </a:prstGeom>
          <a:solidFill>
            <a:schemeClr val="tx1"/>
          </a:solidFill>
          <a:ln w="76200">
            <a:noFill/>
            <a:miter lim="800000"/>
            <a:headEnd/>
            <a:tailEnd/>
          </a:ln>
        </p:spPr>
        <p:txBody>
          <a:bodyPr>
            <a:spAutoFit/>
          </a:bodyPr>
          <a:lstStyle/>
          <a:p>
            <a:pPr algn="ctr"/>
            <a:r>
              <a:rPr lang="es-ES" altLang="es-AR" sz="2400" b="1" dirty="0">
                <a:solidFill>
                  <a:schemeClr val="bg1"/>
                </a:solidFill>
                <a:latin typeface="Times New Roman" pitchFamily="18" charset="0"/>
                <a:cs typeface="Times New Roman" pitchFamily="18" charset="0"/>
              </a:rPr>
              <a:t>OBJETO ILÍCITO</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000" b="1" dirty="0">
                <a:solidFill>
                  <a:schemeClr val="bg1"/>
                </a:solidFill>
                <a:latin typeface="Times New Roman" pitchFamily="18" charset="0"/>
                <a:cs typeface="Times New Roman" pitchFamily="18" charset="0"/>
              </a:rPr>
              <a:t>El objeto es ilícito cuando en el estatuto se establece alguna actividad ilegal.</a:t>
            </a:r>
          </a:p>
          <a:p>
            <a:pPr algn="ctr"/>
            <a:endParaRPr lang="es-ES" altLang="es-AR" sz="2000" b="1" dirty="0" smtClean="0">
              <a:solidFill>
                <a:schemeClr val="bg1"/>
              </a:solidFill>
              <a:latin typeface="Times New Roman" pitchFamily="18" charset="0"/>
              <a:cs typeface="Times New Roman" pitchFamily="18" charset="0"/>
            </a:endParaRPr>
          </a:p>
          <a:p>
            <a:pPr algn="ctr"/>
            <a:r>
              <a:rPr lang="es-ES" altLang="es-AR" sz="2000" b="1" dirty="0" smtClean="0">
                <a:solidFill>
                  <a:schemeClr val="bg1"/>
                </a:solidFill>
                <a:latin typeface="Times New Roman" pitchFamily="18" charset="0"/>
                <a:cs typeface="Times New Roman" pitchFamily="18" charset="0"/>
              </a:rPr>
              <a:t>Las </a:t>
            </a:r>
            <a:r>
              <a:rPr lang="es-ES" altLang="es-AR" sz="2000" b="1" dirty="0">
                <a:solidFill>
                  <a:schemeClr val="bg1"/>
                </a:solidFill>
                <a:latin typeface="Times New Roman" pitchFamily="18" charset="0"/>
                <a:cs typeface="Times New Roman" pitchFamily="18" charset="0"/>
              </a:rPr>
              <a:t>sociedades que tengan objeto ilícito son nulas de nulidad absoluta. Por ejemplo contrabando, prostitución, etc.</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OBJETO LÍCITO PERO DE ACTIVIDAD ILÍCITA</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000" b="1" dirty="0">
                <a:solidFill>
                  <a:schemeClr val="bg1"/>
                </a:solidFill>
                <a:latin typeface="Times New Roman" pitchFamily="18" charset="0"/>
                <a:cs typeface="Times New Roman" pitchFamily="18" charset="0"/>
              </a:rPr>
              <a:t>Se disuelve la sociedad. Los socios que acrediten buena fe tienen que probarla. </a:t>
            </a:r>
          </a:p>
          <a:p>
            <a:pPr algn="ctr"/>
            <a:endParaRPr lang="es-ES" altLang="es-AR" sz="2000" b="1" dirty="0">
              <a:solidFill>
                <a:schemeClr val="bg1"/>
              </a:solidFill>
              <a:latin typeface="Times New Roman" pitchFamily="18" charset="0"/>
              <a:cs typeface="Times New Roman" pitchFamily="18" charset="0"/>
            </a:endParaRPr>
          </a:p>
          <a:p>
            <a:pPr algn="ctr"/>
            <a:r>
              <a:rPr lang="es-ES" altLang="es-AR" sz="2000" b="1" dirty="0">
                <a:solidFill>
                  <a:schemeClr val="bg1"/>
                </a:solidFill>
                <a:latin typeface="Times New Roman" pitchFamily="18" charset="0"/>
                <a:cs typeface="Times New Roman" pitchFamily="18" charset="0"/>
              </a:rPr>
              <a:t>Por ejemplo empresa importadora o exportadora que se dedica al tráfico de drogas, vender una plaza pública, etc.</a:t>
            </a:r>
            <a:endParaRPr lang="es-ES" alt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838200"/>
            <a:ext cx="8229600" cy="523875"/>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LA CAUSA</a:t>
            </a:r>
          </a:p>
        </p:txBody>
      </p:sp>
      <p:sp>
        <p:nvSpPr>
          <p:cNvPr id="4" name="2 Rectángulo"/>
          <p:cNvSpPr>
            <a:spLocks noChangeArrowheads="1"/>
          </p:cNvSpPr>
          <p:nvPr/>
        </p:nvSpPr>
        <p:spPr bwMode="auto">
          <a:xfrm>
            <a:off x="457200" y="2209800"/>
            <a:ext cx="8229600" cy="3089275"/>
          </a:xfrm>
          <a:prstGeom prst="rect">
            <a:avLst/>
          </a:prstGeom>
          <a:solidFill>
            <a:schemeClr val="tx1"/>
          </a:solidFill>
          <a:ln w="76200">
            <a:noFill/>
            <a:miter lim="800000"/>
            <a:headEnd/>
            <a:tailEnd/>
          </a:ln>
        </p:spPr>
        <p:txBody>
          <a:bodyPr wrap="square">
            <a:spAutoFit/>
          </a:bodyPr>
          <a:lstStyle/>
          <a:p>
            <a:pPr algn="ctr"/>
            <a:r>
              <a:rPr lang="es-ES" altLang="es-AR" sz="2400" b="1" dirty="0">
                <a:solidFill>
                  <a:schemeClr val="bg1"/>
                </a:solidFill>
                <a:latin typeface="Times New Roman" pitchFamily="18" charset="0"/>
                <a:cs typeface="Times New Roman" pitchFamily="18" charset="0"/>
              </a:rPr>
              <a:t>Es el motivo que determina las partes a contratar.</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Es la finalidad directa e inmediata que se persigue con la celebración de un contrato.</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El contrato es nulo cuando su causa es contraria a la moral, al orden público o a las buenas costumbres, o si se a concluido por un motivo ilícito o inmoral.</a:t>
            </a:r>
          </a:p>
        </p:txBody>
      </p:sp>
    </p:spTree>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838200"/>
            <a:ext cx="8229600" cy="523875"/>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LA FORMA </a:t>
            </a:r>
          </a:p>
        </p:txBody>
      </p:sp>
      <p:sp>
        <p:nvSpPr>
          <p:cNvPr id="4" name="2 Rectángulo"/>
          <p:cNvSpPr>
            <a:spLocks noChangeArrowheads="1"/>
          </p:cNvSpPr>
          <p:nvPr/>
        </p:nvSpPr>
        <p:spPr bwMode="auto">
          <a:xfrm>
            <a:off x="457200" y="2438400"/>
            <a:ext cx="8229600" cy="2359025"/>
          </a:xfrm>
          <a:prstGeom prst="rect">
            <a:avLst/>
          </a:prstGeom>
          <a:solidFill>
            <a:schemeClr val="tx1"/>
          </a:solidFill>
          <a:ln w="76200">
            <a:noFill/>
            <a:miter lim="800000"/>
            <a:headEnd/>
            <a:tailEnd/>
          </a:ln>
        </p:spPr>
        <p:txBody>
          <a:bodyPr wrap="square">
            <a:spAutoFit/>
          </a:bodyPr>
          <a:lstStyle/>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Es el conjunto de formalidades o solemnidades establecidas en la ley.</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Puede realizarse según el caso por instrumentos públicos o privados.</a:t>
            </a:r>
          </a:p>
        </p:txBody>
      </p:sp>
    </p:spTree>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2524780"/>
            <a:ext cx="8229600" cy="523220"/>
          </a:xfrm>
          <a:prstGeom prst="rect">
            <a:avLst/>
          </a:prstGeom>
          <a:solidFill>
            <a:schemeClr val="tx1"/>
          </a:solidFill>
          <a:ln w="76200">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ELEMENTOS  ESPECÍFICOS</a:t>
            </a:r>
          </a:p>
        </p:txBody>
      </p:sp>
    </p:spTree>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1295400"/>
            <a:ext cx="8229600" cy="3819525"/>
          </a:xfrm>
          <a:prstGeom prst="rect">
            <a:avLst/>
          </a:prstGeom>
          <a:solidFill>
            <a:schemeClr val="tx1"/>
          </a:solidFill>
          <a:ln w="76200">
            <a:noFill/>
            <a:miter lim="800000"/>
            <a:headEnd/>
            <a:tailEnd/>
          </a:ln>
        </p:spPr>
        <p:txBody>
          <a:bodyPr wrap="square">
            <a:spAutoFit/>
          </a:bodyPr>
          <a:lstStyle/>
          <a:p>
            <a:pPr algn="ctr"/>
            <a:r>
              <a:rPr lang="es-ES" altLang="es-AR" sz="2400" b="1">
                <a:solidFill>
                  <a:schemeClr val="bg1"/>
                </a:solidFill>
                <a:latin typeface="Times New Roman" pitchFamily="18" charset="0"/>
                <a:cs typeface="Times New Roman" pitchFamily="18" charset="0"/>
              </a:rPr>
              <a:t> Son elementos definitorios del contrato de sociedad:  </a:t>
            </a:r>
          </a:p>
          <a:p>
            <a:pPr algn="ctr"/>
            <a:r>
              <a:rPr lang="es-ES" altLang="es-AR" sz="2400" b="1">
                <a:solidFill>
                  <a:schemeClr val="bg1"/>
                </a:solidFill>
                <a:latin typeface="Times New Roman" pitchFamily="18" charset="0"/>
                <a:cs typeface="Times New Roman" pitchFamily="18" charset="0"/>
              </a:rPr>
              <a:t> </a:t>
            </a:r>
          </a:p>
          <a:p>
            <a:pPr>
              <a:buFont typeface="Wingdings" pitchFamily="2" charset="2"/>
              <a:buChar char="§"/>
            </a:pPr>
            <a:r>
              <a:rPr lang="es-ES" altLang="es-AR" sz="2400" b="1">
                <a:solidFill>
                  <a:schemeClr val="bg1"/>
                </a:solidFill>
                <a:latin typeface="Times New Roman" pitchFamily="18" charset="0"/>
                <a:cs typeface="Times New Roman" pitchFamily="18" charset="0"/>
              </a:rPr>
              <a:t>  la obligación de aportar (fondo en común) y de aplicar </a:t>
            </a:r>
          </a:p>
          <a:p>
            <a:pPr>
              <a:buFont typeface="Wingdings" pitchFamily="2" charset="2"/>
              <a:buNone/>
            </a:pPr>
            <a:r>
              <a:rPr lang="es-AR" altLang="es-AR" sz="2400" b="1">
                <a:solidFill>
                  <a:schemeClr val="bg1"/>
                </a:solidFill>
                <a:latin typeface="Times New Roman" pitchFamily="18" charset="0"/>
                <a:cs typeface="Times New Roman" pitchFamily="18" charset="0"/>
              </a:rPr>
              <a:t>    </a:t>
            </a:r>
            <a:r>
              <a:rPr lang="es-ES" altLang="es-AR" sz="2400" b="1">
                <a:solidFill>
                  <a:schemeClr val="bg1"/>
                </a:solidFill>
                <a:latin typeface="Times New Roman" pitchFamily="18" charset="0"/>
                <a:cs typeface="Times New Roman" pitchFamily="18" charset="0"/>
              </a:rPr>
              <a:t>los aportes a una actividad económica; </a:t>
            </a:r>
          </a:p>
          <a:p>
            <a:pPr>
              <a:buFont typeface="Wingdings" pitchFamily="2" charset="2"/>
              <a:buChar char="§"/>
            </a:pPr>
            <a:r>
              <a:rPr lang="es-ES" altLang="es-AR" sz="2400" b="1">
                <a:solidFill>
                  <a:schemeClr val="bg1"/>
                </a:solidFill>
                <a:latin typeface="Times New Roman" pitchFamily="18" charset="0"/>
                <a:cs typeface="Times New Roman" pitchFamily="18" charset="0"/>
              </a:rPr>
              <a:t>  el pacto sobre la distribución de utilidades y la </a:t>
            </a:r>
          </a:p>
          <a:p>
            <a:r>
              <a:rPr lang="es-ES" altLang="es-AR" sz="2400" b="1">
                <a:solidFill>
                  <a:schemeClr val="bg1"/>
                </a:solidFill>
                <a:latin typeface="Times New Roman" pitchFamily="18" charset="0"/>
                <a:cs typeface="Times New Roman" pitchFamily="18" charset="0"/>
              </a:rPr>
              <a:t>    participación en las pérdidas; </a:t>
            </a:r>
          </a:p>
          <a:p>
            <a:pPr>
              <a:buFont typeface="Wingdings" pitchFamily="2" charset="2"/>
              <a:buChar char="§"/>
            </a:pPr>
            <a:r>
              <a:rPr lang="es-ES" altLang="es-AR" sz="2400" b="1">
                <a:solidFill>
                  <a:schemeClr val="bg1"/>
                </a:solidFill>
                <a:latin typeface="Times New Roman" pitchFamily="18" charset="0"/>
                <a:cs typeface="Times New Roman" pitchFamily="18" charset="0"/>
              </a:rPr>
              <a:t>   la affectios societatis.</a:t>
            </a:r>
          </a:p>
          <a:p>
            <a:pPr>
              <a:buFont typeface="Wingdings" pitchFamily="2" charset="2"/>
              <a:buChar char="§"/>
            </a:pPr>
            <a:endParaRPr lang="es-ES" altLang="es-AR" sz="2400" b="1">
              <a:solidFill>
                <a:schemeClr val="bg1"/>
              </a:solidFill>
              <a:latin typeface="Times New Roman" pitchFamily="18" charset="0"/>
              <a:cs typeface="Times New Roman" pitchFamily="18" charset="0"/>
            </a:endParaRPr>
          </a:p>
          <a:p>
            <a:pPr algn="ctr">
              <a:buFont typeface="Wingdings" pitchFamily="2" charset="2"/>
              <a:buNone/>
            </a:pPr>
            <a:r>
              <a:rPr lang="es-ES" altLang="es-AR" sz="2400" b="1">
                <a:solidFill>
                  <a:schemeClr val="bg1"/>
                </a:solidFill>
                <a:latin typeface="Times New Roman" pitchFamily="18" charset="0"/>
                <a:cs typeface="Times New Roman" pitchFamily="18" charset="0"/>
              </a:rPr>
              <a:t>Si falta alguno de ellos habrá contrato pero no será contrato de sociedad.</a:t>
            </a:r>
          </a:p>
        </p:txBody>
      </p:sp>
    </p:spTree>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1524000"/>
            <a:ext cx="8229600" cy="2724150"/>
          </a:xfrm>
          <a:prstGeom prst="rect">
            <a:avLst/>
          </a:prstGeom>
          <a:solidFill>
            <a:schemeClr val="tx1"/>
          </a:solidFill>
          <a:ln w="76200">
            <a:noFill/>
            <a:miter lim="800000"/>
            <a:headEnd/>
            <a:tailEnd/>
          </a:ln>
        </p:spPr>
        <p:txBody>
          <a:bodyPr wrap="square">
            <a:spAutoFit/>
          </a:bodyPr>
          <a:lstStyle/>
          <a:p>
            <a:pPr algn="ctr"/>
            <a:r>
              <a:rPr lang="es-ES" altLang="es-AR" sz="2800" b="1" dirty="0">
                <a:solidFill>
                  <a:schemeClr val="bg1"/>
                </a:solidFill>
                <a:latin typeface="Times New Roman" pitchFamily="18" charset="0"/>
                <a:cs typeface="Times New Roman" pitchFamily="18" charset="0"/>
              </a:rPr>
              <a:t> FONDO EN COMÚN</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Son los aportes que hace cada integrante a la sociedad. La sumatoria de todos constituye el capital social.</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Es el valor de los bienes o dinero que los socios aportan a la empresa. </a:t>
            </a:r>
          </a:p>
        </p:txBody>
      </p:sp>
    </p:spTree>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1447800"/>
            <a:ext cx="8305800" cy="2800767"/>
          </a:xfrm>
          <a:prstGeom prst="rect">
            <a:avLst/>
          </a:prstGeom>
          <a:solidFill>
            <a:schemeClr val="tx1"/>
          </a:solidFill>
          <a:ln w="76200">
            <a:noFill/>
            <a:miter lim="800000"/>
            <a:headEnd/>
            <a:tailEnd/>
          </a:ln>
        </p:spPr>
        <p:txBody>
          <a:bodyPr wrap="square">
            <a:spAutoFit/>
          </a:bodyPr>
          <a:lstStyle/>
          <a:p>
            <a:pPr algn="ctr"/>
            <a:r>
              <a:rPr lang="es-ES" altLang="es-AR" sz="2400" b="1" dirty="0">
                <a:solidFill>
                  <a:schemeClr val="bg1"/>
                </a:solidFill>
                <a:latin typeface="Times New Roman" pitchFamily="18" charset="0"/>
                <a:cs typeface="Times New Roman" pitchFamily="18" charset="0"/>
              </a:rPr>
              <a:t> </a:t>
            </a:r>
            <a:r>
              <a:rPr lang="es-ES" altLang="es-AR" sz="2800" b="1" dirty="0">
                <a:solidFill>
                  <a:schemeClr val="bg1"/>
                </a:solidFill>
                <a:latin typeface="Times New Roman" pitchFamily="18" charset="0"/>
                <a:cs typeface="Times New Roman" pitchFamily="18" charset="0"/>
              </a:rPr>
              <a:t>PARTICIPACIÓN DE LAS PÉRDIDAS Y LAS GANANCIAS</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Participar en las ganancias y soportar las pérdidas. Están prohibidas las denominadas cláusulas leoninas. </a:t>
            </a:r>
            <a:endParaRPr lang="es-ES" altLang="es-AR" sz="2400" b="1" dirty="0" smtClean="0">
              <a:solidFill>
                <a:schemeClr val="bg1"/>
              </a:solidFill>
              <a:latin typeface="Times New Roman" pitchFamily="18" charset="0"/>
              <a:cs typeface="Times New Roman" pitchFamily="18" charset="0"/>
            </a:endParaRPr>
          </a:p>
          <a:p>
            <a:pPr algn="ctr"/>
            <a:endParaRPr lang="es-ES" altLang="es-AR" sz="2400" b="1" dirty="0" smtClean="0">
              <a:solidFill>
                <a:schemeClr val="bg1"/>
              </a:solidFill>
              <a:latin typeface="Times New Roman" pitchFamily="18" charset="0"/>
              <a:cs typeface="Times New Roman" pitchFamily="18" charset="0"/>
            </a:endParaRPr>
          </a:p>
          <a:p>
            <a:pPr algn="ctr"/>
            <a:r>
              <a:rPr lang="es-ES" altLang="es-AR" sz="2400" b="1" dirty="0" smtClean="0">
                <a:solidFill>
                  <a:schemeClr val="bg1"/>
                </a:solidFill>
                <a:latin typeface="Times New Roman" pitchFamily="18" charset="0"/>
                <a:cs typeface="Times New Roman" pitchFamily="18" charset="0"/>
              </a:rPr>
              <a:t>Por </a:t>
            </a:r>
            <a:r>
              <a:rPr lang="es-ES" altLang="es-AR" sz="2400" b="1" dirty="0">
                <a:solidFill>
                  <a:schemeClr val="bg1"/>
                </a:solidFill>
                <a:latin typeface="Times New Roman" pitchFamily="18" charset="0"/>
                <a:cs typeface="Times New Roman" pitchFamily="18" charset="0"/>
              </a:rPr>
              <a:t>ejemplo, participar solo en las ganancias.  </a:t>
            </a:r>
          </a:p>
        </p:txBody>
      </p:sp>
    </p:spTree>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1143000"/>
            <a:ext cx="8229600" cy="3454400"/>
          </a:xfrm>
          <a:prstGeom prst="rect">
            <a:avLst/>
          </a:prstGeom>
          <a:solidFill>
            <a:schemeClr val="tx1"/>
          </a:solidFill>
          <a:ln w="76200">
            <a:noFill/>
            <a:miter lim="800000"/>
            <a:headEnd/>
            <a:tailEnd/>
          </a:ln>
        </p:spPr>
        <p:txBody>
          <a:bodyPr wrap="square">
            <a:spAutoFit/>
          </a:bodyPr>
          <a:lstStyle/>
          <a:p>
            <a:pPr algn="ctr"/>
            <a:r>
              <a:rPr lang="es-ES" altLang="es-AR" sz="2400" b="1" dirty="0">
                <a:solidFill>
                  <a:schemeClr val="bg1"/>
                </a:solidFill>
                <a:latin typeface="Times New Roman" pitchFamily="18" charset="0"/>
                <a:cs typeface="Times New Roman" pitchFamily="18" charset="0"/>
              </a:rPr>
              <a:t> </a:t>
            </a:r>
            <a:r>
              <a:rPr lang="es-ES" altLang="es-AR" sz="2800" b="1" dirty="0">
                <a:solidFill>
                  <a:schemeClr val="bg1"/>
                </a:solidFill>
                <a:latin typeface="Times New Roman" pitchFamily="18" charset="0"/>
                <a:cs typeface="Times New Roman" pitchFamily="18" charset="0"/>
              </a:rPr>
              <a:t>AFFECTIOS SOCIETATIS</a:t>
            </a:r>
          </a:p>
          <a:p>
            <a:pPr algn="ctr"/>
            <a:endParaRPr lang="es-ES" altLang="es-AR" sz="2400" b="1" dirty="0">
              <a:solidFill>
                <a:schemeClr val="bg1"/>
              </a:solidFill>
              <a:latin typeface="Times New Roman" pitchFamily="18" charset="0"/>
              <a:cs typeface="Times New Roman" pitchFamily="18" charset="0"/>
            </a:endParaRPr>
          </a:p>
          <a:p>
            <a:pPr algn="ctr"/>
            <a:r>
              <a:rPr lang="es-ES" altLang="es-AR" sz="2400" b="1" dirty="0">
                <a:solidFill>
                  <a:schemeClr val="bg1"/>
                </a:solidFill>
                <a:latin typeface="Times New Roman" pitchFamily="18" charset="0"/>
                <a:cs typeface="Times New Roman" pitchFamily="18" charset="0"/>
              </a:rPr>
              <a:t>Es el propósito sincero y de buena fe de constituir una sociedad y cooperar en la medida de la capacidad y de las fuerzas propias de los asociados, procediendo con lealtad plena e materia de intereses, cumpliendo con los aportes prometidos, gestionando adecuadamente participando en las ganancias y soportando las pérdidas y buena voluntad en las relaciones internas.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1"/>
          <p:cNvSpPr>
            <a:spLocks noChangeArrowheads="1"/>
          </p:cNvSpPr>
          <p:nvPr/>
        </p:nvSpPr>
        <p:spPr bwMode="auto">
          <a:xfrm>
            <a:off x="457200" y="2286000"/>
            <a:ext cx="8229600" cy="1628775"/>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a:solidFill>
                  <a:schemeClr val="bg1"/>
                </a:solidFill>
                <a:latin typeface="Times New Roman" pitchFamily="18" charset="0"/>
              </a:rPr>
              <a:t>Conjunto de reglas ideales eternas e inmutables, cuya pretensión es que se transformen en leyes positivas. Derechos universales considerando una doctrina ética y jurídica con valores elementales en la conciencia humana.</a:t>
            </a:r>
          </a:p>
        </p:txBody>
      </p:sp>
      <p:sp>
        <p:nvSpPr>
          <p:cNvPr id="10" name="Rectangle 1"/>
          <p:cNvSpPr>
            <a:spLocks noChangeArrowheads="1"/>
          </p:cNvSpPr>
          <p:nvPr/>
        </p:nvSpPr>
        <p:spPr bwMode="auto">
          <a:xfrm>
            <a:off x="457200" y="4645878"/>
            <a:ext cx="8229600" cy="830997"/>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a:solidFill>
                  <a:schemeClr val="bg1"/>
                </a:solidFill>
                <a:latin typeface="Times New Roman" pitchFamily="18" charset="0"/>
              </a:rPr>
              <a:t>Pertenecen al derecho natural entre otras el derecho a la vida, a la personalidad (a la libertad, a la igualdad y al honor).</a:t>
            </a:r>
          </a:p>
        </p:txBody>
      </p:sp>
      <p:sp>
        <p:nvSpPr>
          <p:cNvPr id="11" name="10 CuadroTexto"/>
          <p:cNvSpPr txBox="1"/>
          <p:nvPr/>
        </p:nvSpPr>
        <p:spPr>
          <a:xfrm>
            <a:off x="457200" y="990600"/>
            <a:ext cx="8229600" cy="553998"/>
          </a:xfrm>
          <a:prstGeom prst="rect">
            <a:avLst/>
          </a:prstGeom>
          <a:solidFill>
            <a:schemeClr val="tx1"/>
          </a:solidFill>
          <a:ln>
            <a:solidFill>
              <a:schemeClr val="tx1"/>
            </a:solidFill>
          </a:ln>
        </p:spPr>
        <p:txBody>
          <a:bodyPr wrap="square" anchor="b">
            <a:spAutoFit/>
          </a:bodyPr>
          <a:lstStyle/>
          <a:p>
            <a:pPr algn="ctr">
              <a:spcBef>
                <a:spcPts val="1700"/>
              </a:spcBef>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DEFINICIÓN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4 Rectángulo"/>
          <p:cNvSpPr>
            <a:spLocks noChangeArrowheads="1"/>
          </p:cNvSpPr>
          <p:nvPr/>
        </p:nvSpPr>
        <p:spPr bwMode="auto">
          <a:xfrm>
            <a:off x="457200" y="2209800"/>
            <a:ext cx="8229600" cy="3089275"/>
          </a:xfrm>
          <a:prstGeom prst="rect">
            <a:avLst/>
          </a:prstGeom>
          <a:solidFill>
            <a:schemeClr val="tx1"/>
          </a:solidFill>
          <a:ln w="76200">
            <a:noFill/>
            <a:miter lim="800000"/>
            <a:headEnd/>
            <a:tailEnd/>
          </a:ln>
        </p:spPr>
        <p:txBody>
          <a:bodyPr wrap="square">
            <a:spAutoFit/>
          </a:bodyPr>
          <a:lstStyle/>
          <a:p>
            <a:pPr algn="ctr"/>
            <a:r>
              <a:rPr lang="es-ES" altLang="es-AR" sz="2400" b="1" dirty="0">
                <a:solidFill>
                  <a:schemeClr val="bg1"/>
                </a:solidFill>
                <a:latin typeface="Times New Roman" pitchFamily="18" charset="0"/>
                <a:cs typeface="Times New Roman" pitchFamily="18" charset="0"/>
              </a:rPr>
              <a:t>La contabilidad debe ser llevada sobre una base uniforme de la que resulte un cuadro verídico de las actividades y de los actos que deben registrarse, de modo que se permita la individualización de las operaciones y las correspondientes cuentas acreedoras y </a:t>
            </a:r>
            <a:r>
              <a:rPr lang="es-ES" altLang="es-AR" sz="2400" b="1" dirty="0" smtClean="0">
                <a:solidFill>
                  <a:schemeClr val="bg1"/>
                </a:solidFill>
                <a:latin typeface="Times New Roman" pitchFamily="18" charset="0"/>
                <a:cs typeface="Times New Roman" pitchFamily="18" charset="0"/>
              </a:rPr>
              <a:t>deudoras. </a:t>
            </a:r>
            <a:r>
              <a:rPr lang="es-ES" altLang="es-AR" sz="2400" b="1" dirty="0">
                <a:solidFill>
                  <a:schemeClr val="bg1"/>
                </a:solidFill>
                <a:latin typeface="Times New Roman" pitchFamily="18" charset="0"/>
                <a:cs typeface="Times New Roman" pitchFamily="18" charset="0"/>
              </a:rPr>
              <a:t>Los asientos deben respaldarse con la documentación respectiva, todo lo cual debe archivarse en forma metódica y que permita su localización y consulta.</a:t>
            </a:r>
          </a:p>
        </p:txBody>
      </p:sp>
      <p:sp>
        <p:nvSpPr>
          <p:cNvPr id="4" name="5 CuadroTexto"/>
          <p:cNvSpPr txBox="1">
            <a:spLocks noChangeArrowheads="1"/>
          </p:cNvSpPr>
          <p:nvPr/>
        </p:nvSpPr>
        <p:spPr bwMode="auto">
          <a:xfrm>
            <a:off x="457200" y="838200"/>
            <a:ext cx="8229600" cy="523875"/>
          </a:xfrm>
          <a:prstGeom prst="rect">
            <a:avLst/>
          </a:prstGeom>
          <a:solidFill>
            <a:schemeClr val="tx1"/>
          </a:solidFill>
          <a:ln w="76200">
            <a:noFill/>
            <a:miter lim="800000"/>
            <a:headEnd/>
            <a:tailEnd/>
          </a:ln>
        </p:spPr>
        <p:txBody>
          <a:bodyPr wrap="square" anchorCtr="1">
            <a:spAutoFit/>
          </a:bodyPr>
          <a:lstStyle/>
          <a:p>
            <a:pPr algn="ctr"/>
            <a:r>
              <a:rPr lang="es-ES" altLang="es-ES" sz="2800" b="1">
                <a:solidFill>
                  <a:schemeClr val="bg1"/>
                </a:solidFill>
                <a:latin typeface="Times New Roman" pitchFamily="18" charset="0"/>
                <a:cs typeface="Times New Roman" pitchFamily="18" charset="0"/>
              </a:rPr>
              <a:t>MODO DE LLEVAR LA CONTABILIDAD</a:t>
            </a:r>
          </a:p>
        </p:txBody>
      </p:sp>
    </p:spTree>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4 Rectángulo"/>
          <p:cNvSpPr>
            <a:spLocks noChangeArrowheads="1"/>
          </p:cNvSpPr>
          <p:nvPr/>
        </p:nvSpPr>
        <p:spPr bwMode="auto">
          <a:xfrm>
            <a:off x="457200" y="2133600"/>
            <a:ext cx="8305800" cy="3046988"/>
          </a:xfrm>
          <a:prstGeom prst="rect">
            <a:avLst/>
          </a:prstGeom>
          <a:solidFill>
            <a:schemeClr val="tx1"/>
          </a:solidFill>
          <a:ln w="76200">
            <a:noFill/>
            <a:miter lim="800000"/>
            <a:headEnd/>
            <a:tailEnd/>
          </a:ln>
        </p:spPr>
        <p:txBody>
          <a:bodyPr wrap="square">
            <a:spAutoFit/>
          </a:bodyPr>
          <a:lstStyle/>
          <a:p>
            <a:pPr marL="342900" indent="-342900" algn="ctr"/>
            <a:r>
              <a:rPr lang="es-ES" altLang="es-AR" sz="2400" b="1" dirty="0">
                <a:solidFill>
                  <a:schemeClr val="bg1"/>
                </a:solidFill>
                <a:latin typeface="Times New Roman" pitchFamily="18" charset="0"/>
                <a:cs typeface="Times New Roman" pitchFamily="18" charset="0"/>
              </a:rPr>
              <a:t>Son registros indispensables los siguientes:</a:t>
            </a:r>
          </a:p>
          <a:p>
            <a:pPr marL="342900" indent="-342900" algn="ctr"/>
            <a:endParaRPr lang="es-ES" altLang="es-AR" sz="2400" b="1" dirty="0">
              <a:solidFill>
                <a:schemeClr val="bg1"/>
              </a:solidFill>
              <a:latin typeface="Times New Roman" pitchFamily="18" charset="0"/>
              <a:cs typeface="Times New Roman" pitchFamily="18" charset="0"/>
            </a:endParaRPr>
          </a:p>
          <a:p>
            <a:pPr marL="342900" indent="-342900">
              <a:buFontTx/>
              <a:buAutoNum type="alphaLcParenR"/>
            </a:pPr>
            <a:r>
              <a:rPr lang="es-ES" altLang="es-AR" sz="2400" b="1" dirty="0">
                <a:solidFill>
                  <a:schemeClr val="bg1"/>
                </a:solidFill>
                <a:latin typeface="Times New Roman" pitchFamily="18" charset="0"/>
                <a:cs typeface="Times New Roman" pitchFamily="18" charset="0"/>
              </a:rPr>
              <a:t> Diario;</a:t>
            </a:r>
          </a:p>
          <a:p>
            <a:pPr marL="342900" indent="-342900">
              <a:buFontTx/>
              <a:buAutoNum type="alphaLcParenR"/>
            </a:pPr>
            <a:r>
              <a:rPr lang="es-ES" altLang="es-AR" sz="2400" b="1" dirty="0">
                <a:solidFill>
                  <a:schemeClr val="bg1"/>
                </a:solidFill>
                <a:latin typeface="Times New Roman" pitchFamily="18" charset="0"/>
                <a:cs typeface="Times New Roman" pitchFamily="18" charset="0"/>
              </a:rPr>
              <a:t> Inventario y Balances.</a:t>
            </a:r>
          </a:p>
          <a:p>
            <a:pPr marL="342900" indent="-342900">
              <a:buFontTx/>
              <a:buAutoNum type="alphaLcParenR"/>
            </a:pPr>
            <a:r>
              <a:rPr lang="es-ES" altLang="es-AR" sz="2400" b="1" dirty="0">
                <a:solidFill>
                  <a:schemeClr val="bg1"/>
                </a:solidFill>
                <a:latin typeface="Times New Roman" pitchFamily="18" charset="0"/>
                <a:cs typeface="Times New Roman" pitchFamily="18" charset="0"/>
              </a:rPr>
              <a:t>Aquellos que corresponden a una adecuada integración de un sistema de contabilidad y que exige la importancia y la naturaleza de las actividades a desarrollar.</a:t>
            </a:r>
          </a:p>
          <a:p>
            <a:pPr marL="342900" indent="-342900">
              <a:buFontTx/>
              <a:buAutoNum type="alphaLcParenR"/>
            </a:pPr>
            <a:r>
              <a:rPr lang="es-ES" altLang="es-AR" sz="2400" b="1" dirty="0">
                <a:solidFill>
                  <a:schemeClr val="bg1"/>
                </a:solidFill>
                <a:latin typeface="Times New Roman" pitchFamily="18" charset="0"/>
                <a:cs typeface="Times New Roman" pitchFamily="18" charset="0"/>
              </a:rPr>
              <a:t>Las que en forma especial impone este código u otras leyes.</a:t>
            </a:r>
          </a:p>
        </p:txBody>
      </p:sp>
      <p:sp>
        <p:nvSpPr>
          <p:cNvPr id="4" name="5 CuadroTexto"/>
          <p:cNvSpPr txBox="1">
            <a:spLocks noChangeArrowheads="1"/>
          </p:cNvSpPr>
          <p:nvPr/>
        </p:nvSpPr>
        <p:spPr bwMode="auto">
          <a:xfrm>
            <a:off x="457200" y="762000"/>
            <a:ext cx="8229600" cy="523875"/>
          </a:xfrm>
          <a:prstGeom prst="rect">
            <a:avLst/>
          </a:prstGeom>
          <a:solidFill>
            <a:schemeClr val="tx1"/>
          </a:solidFill>
          <a:ln w="76200">
            <a:noFill/>
            <a:miter lim="800000"/>
            <a:headEnd/>
            <a:tailEnd/>
          </a:ln>
        </p:spPr>
        <p:txBody>
          <a:bodyPr wrap="square" anchorCtr="1">
            <a:spAutoFit/>
          </a:bodyPr>
          <a:lstStyle/>
          <a:p>
            <a:pPr algn="ctr"/>
            <a:r>
              <a:rPr lang="es-ES" altLang="es-ES" sz="2800" b="1">
                <a:solidFill>
                  <a:schemeClr val="bg1"/>
                </a:solidFill>
                <a:latin typeface="Times New Roman" pitchFamily="18" charset="0"/>
                <a:cs typeface="Times New Roman" pitchFamily="18" charset="0"/>
              </a:rPr>
              <a:t>REGISTROS INDISPENSABLES</a:t>
            </a:r>
          </a:p>
        </p:txBody>
      </p:sp>
    </p:spTree>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4 Rectángulo"/>
          <p:cNvSpPr>
            <a:spLocks noChangeArrowheads="1"/>
          </p:cNvSpPr>
          <p:nvPr/>
        </p:nvSpPr>
        <p:spPr bwMode="auto">
          <a:xfrm>
            <a:off x="457200" y="2636838"/>
            <a:ext cx="8229600" cy="2359025"/>
          </a:xfrm>
          <a:prstGeom prst="rect">
            <a:avLst/>
          </a:prstGeom>
          <a:solidFill>
            <a:schemeClr val="tx1"/>
          </a:solidFill>
          <a:ln w="76200">
            <a:noFill/>
            <a:miter lim="800000"/>
            <a:headEnd/>
            <a:tailEnd/>
          </a:ln>
        </p:spPr>
        <p:txBody>
          <a:bodyPr wrap="square">
            <a:spAutoFit/>
          </a:bodyPr>
          <a:lstStyle/>
          <a:p>
            <a:pPr marL="342900" indent="-342900" algn="ctr"/>
            <a:r>
              <a:rPr lang="es-ES" altLang="es-AR" sz="2400" b="1" dirty="0">
                <a:solidFill>
                  <a:schemeClr val="bg1"/>
                </a:solidFill>
                <a:latin typeface="Times New Roman" pitchFamily="18" charset="0"/>
                <a:cs typeface="Times New Roman" pitchFamily="18" charset="0"/>
              </a:rPr>
              <a:t>El interesado debe llevar su contabilidad mediante la </a:t>
            </a:r>
            <a:r>
              <a:rPr lang="es-ES" altLang="es-AR" sz="2400" b="1" dirty="0" smtClean="0">
                <a:solidFill>
                  <a:schemeClr val="bg1"/>
                </a:solidFill>
                <a:latin typeface="Times New Roman" pitchFamily="18" charset="0"/>
                <a:cs typeface="Times New Roman" pitchFamily="18" charset="0"/>
              </a:rPr>
              <a:t>utilización </a:t>
            </a:r>
            <a:r>
              <a:rPr lang="es-ES" altLang="es-AR" sz="2400" b="1" dirty="0">
                <a:solidFill>
                  <a:schemeClr val="bg1"/>
                </a:solidFill>
                <a:latin typeface="Times New Roman" pitchFamily="18" charset="0"/>
                <a:cs typeface="Times New Roman" pitchFamily="18" charset="0"/>
              </a:rPr>
              <a:t>de libros y debe presentarlos debidamente encuadernados para su individualización en el Registro Público correspondiente. </a:t>
            </a:r>
          </a:p>
          <a:p>
            <a:pPr marL="342900" indent="-342900" algn="ctr"/>
            <a:endParaRPr lang="es-ES" altLang="es-AR" sz="2400" b="1" dirty="0">
              <a:solidFill>
                <a:schemeClr val="bg1"/>
              </a:solidFill>
              <a:latin typeface="Times New Roman" pitchFamily="18" charset="0"/>
              <a:cs typeface="Times New Roman" pitchFamily="18" charset="0"/>
            </a:endParaRPr>
          </a:p>
          <a:p>
            <a:pPr marL="342900" indent="-342900" algn="ctr"/>
            <a:r>
              <a:rPr lang="es-ES" altLang="es-AR" sz="2400" b="1" dirty="0">
                <a:solidFill>
                  <a:schemeClr val="bg1"/>
                </a:solidFill>
                <a:latin typeface="Times New Roman" pitchFamily="18" charset="0"/>
                <a:cs typeface="Times New Roman" pitchFamily="18" charset="0"/>
              </a:rPr>
              <a:t>Los libros deben permanecer en el domicilio de su titular.</a:t>
            </a:r>
          </a:p>
        </p:txBody>
      </p:sp>
      <p:sp>
        <p:nvSpPr>
          <p:cNvPr id="4" name="5 CuadroTexto"/>
          <p:cNvSpPr txBox="1">
            <a:spLocks noChangeArrowheads="1"/>
          </p:cNvSpPr>
          <p:nvPr/>
        </p:nvSpPr>
        <p:spPr bwMode="auto">
          <a:xfrm>
            <a:off x="457200" y="981075"/>
            <a:ext cx="8305800" cy="523875"/>
          </a:xfrm>
          <a:prstGeom prst="rect">
            <a:avLst/>
          </a:prstGeom>
          <a:solidFill>
            <a:schemeClr val="tx1"/>
          </a:solidFill>
          <a:ln w="76200">
            <a:noFill/>
            <a:miter lim="800000"/>
            <a:headEnd/>
            <a:tailEnd/>
          </a:ln>
        </p:spPr>
        <p:txBody>
          <a:bodyPr wrap="square" anchorCtr="1">
            <a:spAutoFit/>
          </a:bodyPr>
          <a:lstStyle/>
          <a:p>
            <a:pPr algn="ctr"/>
            <a:r>
              <a:rPr lang="es-ES" altLang="es-ES" sz="2800" b="1">
                <a:solidFill>
                  <a:schemeClr val="bg1"/>
                </a:solidFill>
                <a:latin typeface="Times New Roman" pitchFamily="18" charset="0"/>
                <a:cs typeface="Times New Roman" pitchFamily="18" charset="0"/>
              </a:rPr>
              <a:t>LIBROS</a:t>
            </a:r>
          </a:p>
        </p:txBody>
      </p:sp>
    </p:spTree>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4 Rectángulo"/>
          <p:cNvSpPr>
            <a:spLocks noChangeArrowheads="1"/>
          </p:cNvSpPr>
          <p:nvPr/>
        </p:nvSpPr>
        <p:spPr bwMode="auto">
          <a:xfrm>
            <a:off x="457200" y="1828800"/>
            <a:ext cx="8229600" cy="3908762"/>
          </a:xfrm>
          <a:prstGeom prst="rect">
            <a:avLst/>
          </a:prstGeom>
          <a:solidFill>
            <a:schemeClr val="tx1"/>
          </a:solidFill>
          <a:ln w="76200">
            <a:noFill/>
            <a:miter lim="800000"/>
            <a:headEnd/>
            <a:tailEnd/>
          </a:ln>
        </p:spPr>
        <p:txBody>
          <a:bodyPr wrap="square">
            <a:spAutoFit/>
          </a:bodyPr>
          <a:lstStyle/>
          <a:p>
            <a:pPr marL="342900" indent="-342900" algn="ctr"/>
            <a:r>
              <a:rPr lang="es-ES" altLang="es-AR" sz="2400" b="1" dirty="0">
                <a:solidFill>
                  <a:schemeClr val="bg1"/>
                </a:solidFill>
                <a:latin typeface="Times New Roman" pitchFamily="18" charset="0"/>
                <a:cs typeface="Times New Roman" pitchFamily="18" charset="0"/>
              </a:rPr>
              <a:t>Se prohíbe:</a:t>
            </a:r>
          </a:p>
          <a:p>
            <a:pPr marL="342900" indent="-342900" algn="ctr"/>
            <a:endParaRPr lang="es-ES" altLang="es-AR" sz="2400" b="1" dirty="0">
              <a:solidFill>
                <a:schemeClr val="bg1"/>
              </a:solidFill>
              <a:latin typeface="Times New Roman" pitchFamily="18" charset="0"/>
              <a:cs typeface="Times New Roman" pitchFamily="18" charset="0"/>
            </a:endParaRPr>
          </a:p>
          <a:p>
            <a:pPr marL="342900" indent="-342900">
              <a:buFontTx/>
              <a:buAutoNum type="alphaLcParenR"/>
            </a:pPr>
            <a:r>
              <a:rPr lang="es-ES" altLang="es-AR" sz="2000" b="1" dirty="0">
                <a:solidFill>
                  <a:schemeClr val="bg1"/>
                </a:solidFill>
                <a:latin typeface="Times New Roman" pitchFamily="18" charset="0"/>
                <a:cs typeface="Times New Roman" pitchFamily="18" charset="0"/>
              </a:rPr>
              <a:t>alterar el orden en que los asientos deben ser hechos; </a:t>
            </a:r>
          </a:p>
          <a:p>
            <a:pPr marL="342900" indent="-342900">
              <a:buFontTx/>
              <a:buAutoNum type="alphaLcParenR"/>
            </a:pPr>
            <a:r>
              <a:rPr lang="es-ES" altLang="es-AR" sz="2000" b="1" dirty="0">
                <a:solidFill>
                  <a:schemeClr val="bg1"/>
                </a:solidFill>
                <a:latin typeface="Times New Roman" pitchFamily="18" charset="0"/>
                <a:cs typeface="Times New Roman" pitchFamily="18" charset="0"/>
              </a:rPr>
              <a:t>dejar blancos que puedan utilizarse para intercalaciones  o adiciones entre los asientos;</a:t>
            </a:r>
          </a:p>
          <a:p>
            <a:pPr marL="342900" indent="-342900">
              <a:buFontTx/>
              <a:buAutoNum type="alphaLcParenR"/>
            </a:pPr>
            <a:r>
              <a:rPr lang="es-ES" altLang="es-AR" sz="2000" b="1" dirty="0">
                <a:solidFill>
                  <a:schemeClr val="bg1"/>
                </a:solidFill>
                <a:latin typeface="Times New Roman" pitchFamily="18" charset="0"/>
                <a:cs typeface="Times New Roman" pitchFamily="18" charset="0"/>
              </a:rPr>
              <a:t>interlinear, raspar, enmendar o tachar. Todas las equivocaciones y omisiones deben salvarse mediante un nuevo asiento hecho en la fecha en que se advierta la omisión o el error;</a:t>
            </a:r>
          </a:p>
          <a:p>
            <a:pPr marL="342900" indent="-342900">
              <a:buFontTx/>
              <a:buAutoNum type="alphaLcParenR"/>
            </a:pPr>
            <a:r>
              <a:rPr lang="es-ES" altLang="es-AR" sz="2000" b="1" dirty="0">
                <a:solidFill>
                  <a:schemeClr val="bg1"/>
                </a:solidFill>
                <a:latin typeface="Times New Roman" pitchFamily="18" charset="0"/>
                <a:cs typeface="Times New Roman" pitchFamily="18" charset="0"/>
              </a:rPr>
              <a:t>mutilar parte alguna del libro, arrancar hojas o alterar la encuadernación o foliatura;</a:t>
            </a:r>
          </a:p>
          <a:p>
            <a:pPr marL="342900" indent="-342900">
              <a:buFontTx/>
              <a:buAutoNum type="alphaLcParenR"/>
            </a:pPr>
            <a:r>
              <a:rPr lang="es-ES" altLang="es-AR" sz="2000" b="1" dirty="0">
                <a:solidFill>
                  <a:schemeClr val="bg1"/>
                </a:solidFill>
                <a:latin typeface="Times New Roman" pitchFamily="18" charset="0"/>
                <a:cs typeface="Times New Roman" pitchFamily="18" charset="0"/>
              </a:rPr>
              <a:t> cualquier otra circunstancia que afecte la inalterabilidad de las registraciones.</a:t>
            </a:r>
          </a:p>
        </p:txBody>
      </p:sp>
      <p:sp>
        <p:nvSpPr>
          <p:cNvPr id="4" name="5 CuadroTexto"/>
          <p:cNvSpPr txBox="1">
            <a:spLocks noChangeArrowheads="1"/>
          </p:cNvSpPr>
          <p:nvPr/>
        </p:nvSpPr>
        <p:spPr bwMode="auto">
          <a:xfrm>
            <a:off x="457200" y="609600"/>
            <a:ext cx="8229600" cy="523875"/>
          </a:xfrm>
          <a:prstGeom prst="rect">
            <a:avLst/>
          </a:prstGeom>
          <a:solidFill>
            <a:schemeClr val="tx1"/>
          </a:solidFill>
          <a:ln w="76200">
            <a:noFill/>
            <a:miter lim="800000"/>
            <a:headEnd/>
            <a:tailEnd/>
          </a:ln>
        </p:spPr>
        <p:txBody>
          <a:bodyPr wrap="square" anchorCtr="1">
            <a:spAutoFit/>
          </a:bodyPr>
          <a:lstStyle/>
          <a:p>
            <a:pPr algn="ctr"/>
            <a:r>
              <a:rPr lang="es-ES" altLang="es-ES" sz="2800" b="1">
                <a:solidFill>
                  <a:schemeClr val="bg1"/>
                </a:solidFill>
                <a:latin typeface="Times New Roman" pitchFamily="18" charset="0"/>
                <a:cs typeface="Times New Roman" pitchFamily="18" charset="0"/>
              </a:rPr>
              <a:t>PROHIBICIONES</a:t>
            </a:r>
          </a:p>
        </p:txBody>
      </p:sp>
    </p:spTree>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533400"/>
            <a:ext cx="8229600" cy="523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charset="0"/>
                <a:cs typeface="Times New Roman" pitchFamily="18" charset="0"/>
              </a:rPr>
              <a:t>SOCIEDADES COMERCIALES</a:t>
            </a:r>
          </a:p>
        </p:txBody>
      </p:sp>
      <p:sp>
        <p:nvSpPr>
          <p:cNvPr id="4" name="3 CuadroTexto"/>
          <p:cNvSpPr txBox="1">
            <a:spLocks noChangeArrowheads="1"/>
          </p:cNvSpPr>
          <p:nvPr/>
        </p:nvSpPr>
        <p:spPr bwMode="auto">
          <a:xfrm>
            <a:off x="457200" y="1676400"/>
            <a:ext cx="8229600" cy="3819525"/>
          </a:xfrm>
          <a:prstGeom prst="rect">
            <a:avLst/>
          </a:prstGeom>
          <a:solidFill>
            <a:schemeClr val="tx1"/>
          </a:solidFill>
          <a:ln w="76200">
            <a:noFill/>
            <a:miter lim="800000"/>
            <a:headEnd/>
            <a:tailEnd/>
          </a:ln>
        </p:spPr>
        <p:txBody>
          <a:bodyPr wrap="square" anchorCtr="1">
            <a:spAutoFit/>
          </a:bodyPr>
          <a:lstStyle/>
          <a:p>
            <a:pPr algn="ctr"/>
            <a:r>
              <a:rPr lang="es-ES" altLang="es-AR" sz="2400" b="1" dirty="0">
                <a:solidFill>
                  <a:schemeClr val="bg1"/>
                </a:solidFill>
                <a:latin typeface="Times New Roman" pitchFamily="18" charset="0"/>
                <a:cs typeface="Times New Roman" pitchFamily="18" charset="0"/>
              </a:rPr>
              <a:t>De acuerdo a disposiciones de la ley 19.550 (Actualmente Ley general de sociedades), son sociedades comerciales:</a:t>
            </a:r>
          </a:p>
          <a:p>
            <a:endParaRPr lang="es-ES" altLang="es-AR" sz="2400" dirty="0">
              <a:solidFill>
                <a:schemeClr val="bg1"/>
              </a:solidFill>
              <a:latin typeface="Times New Roman" pitchFamily="18" charset="0"/>
              <a:cs typeface="Times New Roman" pitchFamily="18" charset="0"/>
            </a:endParaRPr>
          </a:p>
          <a:p>
            <a:pPr>
              <a:buFont typeface="Wingdings" pitchFamily="2" charset="2"/>
              <a:buChar char="§"/>
            </a:pPr>
            <a:r>
              <a:rPr lang="es-ES" altLang="es-AR" sz="2400" dirty="0">
                <a:solidFill>
                  <a:schemeClr val="bg1"/>
                </a:solidFill>
                <a:latin typeface="Times New Roman" pitchFamily="18" charset="0"/>
                <a:cs typeface="Times New Roman" pitchFamily="18" charset="0"/>
              </a:rPr>
              <a:t> </a:t>
            </a:r>
            <a:r>
              <a:rPr lang="es-ES" altLang="es-AR" sz="2400" b="1" dirty="0">
                <a:solidFill>
                  <a:schemeClr val="bg1"/>
                </a:solidFill>
                <a:latin typeface="Times New Roman" pitchFamily="18" charset="0"/>
                <a:cs typeface="Times New Roman" pitchFamily="18" charset="0"/>
              </a:rPr>
              <a:t>Colectiva. </a:t>
            </a:r>
          </a:p>
          <a:p>
            <a:pPr>
              <a:buFont typeface="Wingdings" pitchFamily="2" charset="2"/>
              <a:buChar char="§"/>
            </a:pPr>
            <a:r>
              <a:rPr lang="es-ES" altLang="es-AR" sz="2400" b="1" dirty="0">
                <a:solidFill>
                  <a:schemeClr val="bg1"/>
                </a:solidFill>
                <a:latin typeface="Times New Roman" pitchFamily="18" charset="0"/>
                <a:cs typeface="Times New Roman" pitchFamily="18" charset="0"/>
              </a:rPr>
              <a:t> En comandita simple.</a:t>
            </a:r>
          </a:p>
          <a:p>
            <a:pPr>
              <a:buFont typeface="Wingdings" pitchFamily="2" charset="2"/>
              <a:buChar char="§"/>
            </a:pPr>
            <a:r>
              <a:rPr lang="es-ES" altLang="es-AR" sz="2400" b="1" dirty="0">
                <a:solidFill>
                  <a:schemeClr val="bg1"/>
                </a:solidFill>
                <a:latin typeface="Times New Roman" pitchFamily="18" charset="0"/>
                <a:cs typeface="Times New Roman" pitchFamily="18" charset="0"/>
              </a:rPr>
              <a:t> De capital e industria.</a:t>
            </a:r>
            <a:endParaRPr lang="es-ES" altLang="es-AR" sz="2400" dirty="0">
              <a:solidFill>
                <a:schemeClr val="bg1"/>
              </a:solidFill>
              <a:latin typeface="Times New Roman" pitchFamily="18" charset="0"/>
              <a:cs typeface="Times New Roman" pitchFamily="18" charset="0"/>
            </a:endParaRPr>
          </a:p>
          <a:p>
            <a:pPr>
              <a:buFont typeface="Wingdings" pitchFamily="2" charset="2"/>
              <a:buChar char="§"/>
            </a:pPr>
            <a:r>
              <a:rPr lang="es-ES" altLang="es-AR" sz="2400" dirty="0">
                <a:solidFill>
                  <a:schemeClr val="bg1"/>
                </a:solidFill>
                <a:latin typeface="Times New Roman" pitchFamily="18" charset="0"/>
                <a:cs typeface="Times New Roman" pitchFamily="18" charset="0"/>
              </a:rPr>
              <a:t> </a:t>
            </a:r>
            <a:r>
              <a:rPr lang="es-ES" altLang="es-AR" sz="2400" b="1" dirty="0">
                <a:solidFill>
                  <a:schemeClr val="bg1"/>
                </a:solidFill>
                <a:latin typeface="Times New Roman" pitchFamily="18" charset="0"/>
                <a:cs typeface="Times New Roman" pitchFamily="18" charset="0"/>
              </a:rPr>
              <a:t>De responsabilidad limitada.</a:t>
            </a:r>
          </a:p>
          <a:p>
            <a:pPr>
              <a:buFont typeface="Wingdings" pitchFamily="2" charset="2"/>
              <a:buChar char="§"/>
            </a:pPr>
            <a:r>
              <a:rPr lang="es-ES" altLang="es-AR" sz="2400" dirty="0">
                <a:solidFill>
                  <a:schemeClr val="bg1"/>
                </a:solidFill>
                <a:latin typeface="Times New Roman" pitchFamily="18" charset="0"/>
                <a:cs typeface="Times New Roman" pitchFamily="18" charset="0"/>
              </a:rPr>
              <a:t> </a:t>
            </a:r>
            <a:r>
              <a:rPr lang="es-ES" altLang="es-AR" sz="2400" b="1" dirty="0">
                <a:solidFill>
                  <a:schemeClr val="bg1"/>
                </a:solidFill>
                <a:latin typeface="Times New Roman" pitchFamily="18" charset="0"/>
                <a:cs typeface="Times New Roman" pitchFamily="18" charset="0"/>
              </a:rPr>
              <a:t>De la Sociedad Anónima.</a:t>
            </a:r>
          </a:p>
          <a:p>
            <a:pPr>
              <a:buFont typeface="Wingdings" pitchFamily="2" charset="2"/>
              <a:buChar char="§"/>
            </a:pPr>
            <a:r>
              <a:rPr lang="es-ES" altLang="es-AR" sz="2400" b="1" dirty="0">
                <a:solidFill>
                  <a:schemeClr val="bg1"/>
                </a:solidFill>
                <a:latin typeface="Times New Roman" pitchFamily="18" charset="0"/>
                <a:cs typeface="Times New Roman" pitchFamily="18" charset="0"/>
              </a:rPr>
              <a:t> Sociedades anónimas unipersonales.</a:t>
            </a:r>
          </a:p>
          <a:p>
            <a:pPr>
              <a:buFont typeface="Wingdings" pitchFamily="2" charset="2"/>
              <a:buChar char="§"/>
            </a:pPr>
            <a:r>
              <a:rPr lang="es-ES" altLang="es-AR" sz="2400" b="1" dirty="0">
                <a:solidFill>
                  <a:schemeClr val="bg1"/>
                </a:solidFill>
                <a:latin typeface="Times New Roman" pitchFamily="18" charset="0"/>
                <a:cs typeface="Times New Roman" pitchFamily="18" charset="0"/>
              </a:rPr>
              <a:t> En comandita por acciones.</a:t>
            </a:r>
            <a:endParaRPr lang="es-ES" altLang="es-A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381000"/>
            <a:ext cx="8229600" cy="523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SOCIEDAD COLECTIVA</a:t>
            </a:r>
          </a:p>
        </p:txBody>
      </p:sp>
      <p:sp>
        <p:nvSpPr>
          <p:cNvPr id="4" name="3 CuadroTexto"/>
          <p:cNvSpPr txBox="1">
            <a:spLocks noChangeArrowheads="1"/>
          </p:cNvSpPr>
          <p:nvPr/>
        </p:nvSpPr>
        <p:spPr bwMode="auto">
          <a:xfrm>
            <a:off x="457200" y="1295400"/>
            <a:ext cx="8229600" cy="4832092"/>
          </a:xfrm>
          <a:prstGeom prst="rect">
            <a:avLst/>
          </a:prstGeom>
          <a:solidFill>
            <a:schemeClr val="tx1"/>
          </a:solidFill>
          <a:ln w="76200">
            <a:noFill/>
            <a:miter lim="800000"/>
            <a:headEnd/>
            <a:tailEnd/>
          </a:ln>
        </p:spPr>
        <p:txBody>
          <a:bodyPr wrap="square" anchorCtr="1">
            <a:spAutoFit/>
          </a:bodyPr>
          <a:lstStyle/>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Todos los socios intervienen directamente en la gestión de la sociedad.</a:t>
            </a:r>
          </a:p>
          <a:p>
            <a:pPr fontAlgn="auto">
              <a:spcBef>
                <a:spcPts val="0"/>
              </a:spcBef>
              <a:spcAft>
                <a:spcPts val="0"/>
              </a:spcAft>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 </a:t>
            </a: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Responden de forma personal, solidaria e ilimitadamente frente a las deudas sociales. </a:t>
            </a:r>
          </a:p>
          <a:p>
            <a:pPr fontAlgn="auto">
              <a:spcBef>
                <a:spcPts val="0"/>
              </a:spcBef>
              <a:spcAft>
                <a:spcPts val="0"/>
              </a:spcAft>
              <a:defRPr sz="1800" b="0" i="0" u="none" strike="noStrike" kern="0" cap="none" spc="0" baseline="0">
                <a:solidFill>
                  <a:srgbClr val="000000"/>
                </a:solidFill>
                <a:uFillTx/>
              </a:defRPr>
            </a:pPr>
            <a:endParaRPr lang="es-ES" sz="22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La sociedad se disuelve por la muerte de un socio colectivo, salvo pacto expreso en la escritura de constitución de continuaren la sociedad los herederos del socio difunto o de subsistir entre los socios sobrevivientes. </a:t>
            </a:r>
          </a:p>
          <a:p>
            <a:pPr fontAlgn="auto">
              <a:spcBef>
                <a:spcPts val="0"/>
              </a:spcBef>
              <a:spcAft>
                <a:spcPts val="0"/>
              </a:spcAft>
              <a:defRPr sz="1800" b="0" i="0" u="none" strike="noStrike" kern="0" cap="none" spc="0" baseline="0">
                <a:solidFill>
                  <a:srgbClr val="000000"/>
                </a:solidFill>
                <a:uFillTx/>
              </a:defRPr>
            </a:pPr>
            <a:endParaRPr lang="es-ES" sz="2200" b="1" kern="0" dirty="0">
              <a:solidFill>
                <a:schemeClr val="bg1"/>
              </a:solidFill>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La condición de socio no puede transmitirse libremente, siendo necesario el consentimiento de los demás integrantes de la sociedad.</a:t>
            </a:r>
          </a:p>
        </p:txBody>
      </p:sp>
    </p:spTree>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719138"/>
            <a:ext cx="8229600" cy="523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SOCIEDAD EN COMANDITA SIMPLE</a:t>
            </a:r>
          </a:p>
        </p:txBody>
      </p:sp>
      <p:sp>
        <p:nvSpPr>
          <p:cNvPr id="4" name="3 CuadroTexto"/>
          <p:cNvSpPr txBox="1">
            <a:spLocks noChangeArrowheads="1"/>
          </p:cNvSpPr>
          <p:nvPr/>
        </p:nvSpPr>
        <p:spPr bwMode="auto">
          <a:xfrm>
            <a:off x="457200" y="2000240"/>
            <a:ext cx="8153400" cy="3477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Es una sociedad mercantil personalista, con razón social y capital social representado por partes sociales nominativas; suscritas por uno o más socios comanditados, que responden de las obligaciones sociales de una manera subsidiaria, solidaria e ilimitada y de uno o más socios comanditarios, que responden hasta el monto de su aportación.</a:t>
            </a:r>
          </a:p>
          <a:p>
            <a:pPr algn="ctr" fontAlgn="auto">
              <a:spcBef>
                <a:spcPts val="0"/>
              </a:spcBef>
              <a:spcAft>
                <a:spcPts val="0"/>
              </a:spcAft>
              <a:defRPr sz="1800" b="0" i="0" u="none" strike="noStrike" kern="0" cap="none" spc="0" baseline="0">
                <a:solidFill>
                  <a:srgbClr val="000000"/>
                </a:solidFill>
                <a:uFillTx/>
              </a:defRPr>
            </a:pPr>
            <a:endParaRPr lang="es-ES" sz="22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200" b="1" kern="0" dirty="0">
                <a:solidFill>
                  <a:schemeClr val="bg1"/>
                </a:solidFill>
                <a:latin typeface="Times New Roman" pitchFamily="18"/>
                <a:cs typeface="Times New Roman" pitchFamily="18"/>
              </a:rPr>
              <a:t>El o los socios comanditados responden por las obligaciones sociales como los socios de la sociedad colectiva y el o los socios comanditarios solo con el capital que se obligan a aportar. </a:t>
            </a:r>
          </a:p>
        </p:txBody>
      </p:sp>
    </p:spTree>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685800"/>
            <a:ext cx="8229600" cy="523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SOCIEDAD DE CAPITAL E INDUSTRIA</a:t>
            </a:r>
          </a:p>
        </p:txBody>
      </p:sp>
      <p:sp>
        <p:nvSpPr>
          <p:cNvPr id="4" name="3 CuadroTexto"/>
          <p:cNvSpPr txBox="1">
            <a:spLocks noChangeArrowheads="1"/>
          </p:cNvSpPr>
          <p:nvPr/>
        </p:nvSpPr>
        <p:spPr bwMode="auto">
          <a:xfrm>
            <a:off x="457200" y="1828800"/>
            <a:ext cx="8229600" cy="3816429"/>
          </a:xfrm>
          <a:prstGeom prst="rect">
            <a:avLst/>
          </a:prstGeom>
          <a:solidFill>
            <a:schemeClr val="tx1"/>
          </a:solidFill>
          <a:ln w="76200">
            <a:noFill/>
            <a:miter lim="800000"/>
            <a:headEnd/>
            <a:tailEnd/>
          </a:ln>
        </p:spPr>
        <p:txBody>
          <a:bodyPr wrap="square" anchorCtr="1">
            <a:spAutoFit/>
          </a:bodyPr>
          <a:lstStyle/>
          <a:p>
            <a:pPr algn="ctr"/>
            <a:r>
              <a:rPr lang="es-ES" altLang="es-ES" sz="2200" b="1" dirty="0">
                <a:solidFill>
                  <a:schemeClr val="bg1"/>
                </a:solidFill>
                <a:latin typeface="Times New Roman" pitchFamily="18" charset="0"/>
                <a:cs typeface="Times New Roman" pitchFamily="18" charset="0"/>
              </a:rPr>
              <a:t>Es una sociedad comercial que se caracteriza porque en ella hay dos clases de socios, que asumen distinta responsabilidad. </a:t>
            </a:r>
          </a:p>
          <a:p>
            <a:pPr algn="ctr"/>
            <a:endParaRPr lang="es-ES" altLang="es-ES" sz="2200" b="1" dirty="0">
              <a:solidFill>
                <a:schemeClr val="bg1"/>
              </a:solidFill>
              <a:latin typeface="Times New Roman" pitchFamily="18" charset="0"/>
              <a:cs typeface="Times New Roman" pitchFamily="18" charset="0"/>
            </a:endParaRPr>
          </a:p>
          <a:p>
            <a:pPr algn="ctr"/>
            <a:r>
              <a:rPr lang="es-ES" altLang="es-ES" sz="2200" b="1" dirty="0">
                <a:solidFill>
                  <a:schemeClr val="bg1"/>
                </a:solidFill>
                <a:latin typeface="Times New Roman" pitchFamily="18" charset="0"/>
                <a:cs typeface="Times New Roman" pitchFamily="18" charset="0"/>
              </a:rPr>
              <a:t>Uno de esos socios sólo puede aportar su trabajo a la sociedad (socio industrial). </a:t>
            </a:r>
          </a:p>
          <a:p>
            <a:pPr algn="ctr"/>
            <a:endParaRPr lang="es-ES" altLang="es-ES" sz="2200" b="1" dirty="0">
              <a:solidFill>
                <a:schemeClr val="bg1"/>
              </a:solidFill>
              <a:latin typeface="Times New Roman" pitchFamily="18" charset="0"/>
              <a:cs typeface="Times New Roman" pitchFamily="18" charset="0"/>
            </a:endParaRPr>
          </a:p>
          <a:p>
            <a:pPr algn="ctr"/>
            <a:r>
              <a:rPr lang="es-ES" altLang="es-ES" sz="2200" b="1" dirty="0">
                <a:solidFill>
                  <a:schemeClr val="bg1"/>
                </a:solidFill>
                <a:latin typeface="Times New Roman" pitchFamily="18" charset="0"/>
                <a:cs typeface="Times New Roman" pitchFamily="18" charset="0"/>
              </a:rPr>
              <a:t>El o los socios capitalistas responden como el socio de la sociedad colectiva, es decir, en forma solidaria, ilimitada y subsidiaria. </a:t>
            </a:r>
          </a:p>
          <a:p>
            <a:pPr algn="ctr"/>
            <a:endParaRPr lang="es-ES" altLang="es-ES" sz="2200" b="1" dirty="0">
              <a:solidFill>
                <a:schemeClr val="bg1"/>
              </a:solidFill>
              <a:latin typeface="Times New Roman" pitchFamily="18" charset="0"/>
              <a:cs typeface="Times New Roman" pitchFamily="18" charset="0"/>
            </a:endParaRPr>
          </a:p>
          <a:p>
            <a:pPr algn="ctr"/>
            <a:r>
              <a:rPr lang="es-ES" altLang="es-ES" sz="2200" b="1" dirty="0">
                <a:solidFill>
                  <a:schemeClr val="bg1"/>
                </a:solidFill>
                <a:latin typeface="Times New Roman" pitchFamily="18" charset="0"/>
                <a:cs typeface="Times New Roman" pitchFamily="18" charset="0"/>
              </a:rPr>
              <a:t>El o los socios industriales solo responden con las ganancias que no hubieran aún percibido por el trabajo que aportó a la sociedad. </a:t>
            </a:r>
          </a:p>
        </p:txBody>
      </p:sp>
    </p:spTree>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533400" y="533400"/>
            <a:ext cx="8229600" cy="523220"/>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SOCIEDAD DE RESPONSABILIDAD LIMITADA</a:t>
            </a:r>
          </a:p>
        </p:txBody>
      </p:sp>
      <p:sp>
        <p:nvSpPr>
          <p:cNvPr id="4" name="3 CuadroTexto"/>
          <p:cNvSpPr txBox="1">
            <a:spLocks noChangeArrowheads="1"/>
          </p:cNvSpPr>
          <p:nvPr/>
        </p:nvSpPr>
        <p:spPr bwMode="auto">
          <a:xfrm>
            <a:off x="457200" y="1676400"/>
            <a:ext cx="8305800" cy="3852862"/>
          </a:xfrm>
          <a:prstGeom prst="rect">
            <a:avLst/>
          </a:prstGeom>
          <a:solidFill>
            <a:schemeClr val="tx1"/>
          </a:solidFill>
          <a:ln w="76200">
            <a:noFill/>
            <a:miter lim="800000"/>
            <a:headEnd/>
            <a:tailEnd/>
          </a:ln>
        </p:spPr>
        <p:txBody>
          <a:bodyPr wrap="square" anchorCtr="1">
            <a:spAutoFit/>
          </a:bodyPr>
          <a:lstStyle/>
          <a:p>
            <a:pPr algn="ctr"/>
            <a:r>
              <a:rPr lang="es-ES" altLang="es-ES" sz="2200" b="1" dirty="0">
                <a:solidFill>
                  <a:schemeClr val="bg1"/>
                </a:solidFill>
                <a:latin typeface="Times New Roman" pitchFamily="18" charset="0"/>
                <a:cs typeface="Times New Roman" pitchFamily="18" charset="0"/>
              </a:rPr>
              <a:t>Es una sociedad mercantil, donde el capital se divide en cuotas. </a:t>
            </a:r>
            <a:br>
              <a:rPr lang="es-ES" altLang="es-ES" sz="2200" b="1" dirty="0">
                <a:solidFill>
                  <a:schemeClr val="bg1"/>
                </a:solidFill>
                <a:latin typeface="Times New Roman" pitchFamily="18" charset="0"/>
                <a:cs typeface="Times New Roman" pitchFamily="18" charset="0"/>
              </a:rPr>
            </a:br>
            <a:r>
              <a:rPr lang="es-ES" altLang="es-ES" sz="2200" b="1" dirty="0">
                <a:solidFill>
                  <a:schemeClr val="bg1"/>
                </a:solidFill>
                <a:latin typeface="Times New Roman" pitchFamily="18" charset="0"/>
                <a:cs typeface="Times New Roman" pitchFamily="18" charset="0"/>
              </a:rPr>
              <a:t> </a:t>
            </a:r>
          </a:p>
          <a:p>
            <a:pPr algn="ctr"/>
            <a:r>
              <a:rPr lang="es-ES" altLang="es-ES" sz="2200" b="1" dirty="0">
                <a:solidFill>
                  <a:schemeClr val="bg1"/>
                </a:solidFill>
                <a:latin typeface="Times New Roman" pitchFamily="18" charset="0"/>
                <a:cs typeface="Times New Roman" pitchFamily="18" charset="0"/>
              </a:rPr>
              <a:t>Se constituye en escritura pública, debiendo  inscribirse en el registro mercantil, adquiriendo personalidad jurídica. </a:t>
            </a:r>
          </a:p>
          <a:p>
            <a:pPr algn="ctr"/>
            <a:endParaRPr lang="es-ES" altLang="es-ES" sz="2200" b="1" dirty="0">
              <a:solidFill>
                <a:schemeClr val="bg1"/>
              </a:solidFill>
              <a:latin typeface="Times New Roman" pitchFamily="18" charset="0"/>
              <a:cs typeface="Times New Roman" pitchFamily="18" charset="0"/>
            </a:endParaRPr>
          </a:p>
          <a:p>
            <a:pPr algn="ctr"/>
            <a:r>
              <a:rPr lang="es-ES" altLang="es-ES" sz="2200" b="1" dirty="0">
                <a:solidFill>
                  <a:schemeClr val="bg1"/>
                </a:solidFill>
                <a:latin typeface="Times New Roman" pitchFamily="18" charset="0"/>
                <a:cs typeface="Times New Roman" pitchFamily="18" charset="0"/>
              </a:rPr>
              <a:t>En caso de deudas por parte de la empresa el socio o los socios sólo tienen que devolver la cantidad de dinero que llegue hasta lo que aportaron a la sociedad.  </a:t>
            </a:r>
          </a:p>
          <a:p>
            <a:pPr algn="ctr"/>
            <a:endParaRPr lang="es-ES" altLang="es-ES" sz="2200" b="1" dirty="0">
              <a:solidFill>
                <a:schemeClr val="bg1"/>
              </a:solidFill>
              <a:latin typeface="Times New Roman" pitchFamily="18" charset="0"/>
              <a:cs typeface="Times New Roman" pitchFamily="18" charset="0"/>
            </a:endParaRPr>
          </a:p>
          <a:p>
            <a:pPr algn="ctr"/>
            <a:r>
              <a:rPr lang="es-ES" altLang="es-ES" sz="2200" b="1" dirty="0">
                <a:solidFill>
                  <a:schemeClr val="bg1"/>
                </a:solidFill>
                <a:latin typeface="Times New Roman" pitchFamily="18" charset="0"/>
                <a:cs typeface="Times New Roman" pitchFamily="18" charset="0"/>
              </a:rPr>
              <a:t>Los socios limitan su responsabilidad a la integración de las que suscriban o adquieran. </a:t>
            </a:r>
          </a:p>
        </p:txBody>
      </p:sp>
    </p:spTree>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762000"/>
            <a:ext cx="8229600" cy="523875"/>
          </a:xfrm>
          <a:prstGeom prst="rect">
            <a:avLst/>
          </a:prstGeom>
          <a:solidFill>
            <a:schemeClr val="tx1"/>
          </a:solidFill>
          <a:ln w="76196">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SOCIEDAD ANÓNIMA</a:t>
            </a:r>
          </a:p>
        </p:txBody>
      </p:sp>
      <p:sp>
        <p:nvSpPr>
          <p:cNvPr id="4" name="3 CuadroTexto"/>
          <p:cNvSpPr txBox="1">
            <a:spLocks noChangeArrowheads="1"/>
          </p:cNvSpPr>
          <p:nvPr/>
        </p:nvSpPr>
        <p:spPr bwMode="auto">
          <a:xfrm>
            <a:off x="457200" y="2133600"/>
            <a:ext cx="8229600" cy="2724150"/>
          </a:xfrm>
          <a:prstGeom prst="rect">
            <a:avLst/>
          </a:prstGeom>
          <a:solidFill>
            <a:schemeClr val="tx1"/>
          </a:solidFill>
          <a:ln w="76196">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Es una sociedad mercantil capitalista, con denominación y capital fundacional, representado por acciones nominativas suscriptas por accionistas que responden hasta por el monto de su aportación. </a:t>
            </a:r>
          </a:p>
          <a:p>
            <a:pPr algn="ctr" fontAlgn="auto">
              <a:spcBef>
                <a:spcPts val="0"/>
              </a:spcBef>
              <a:spcAft>
                <a:spcPts val="0"/>
              </a:spcAft>
              <a:defRPr sz="1800" b="0" i="0" u="none" strike="noStrike" kern="0" cap="none" spc="0" baseline="0">
                <a:solidFill>
                  <a:srgbClr val="000000"/>
                </a:solidFill>
                <a:uFillTx/>
              </a:defRPr>
            </a:pPr>
            <a:endParaRPr lang="es-ES" sz="24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El capital se representa por acciones y los socios limitan su responsabilidad a la integración de las acciones suscriptas.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752725"/>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POSITIVO</a:t>
            </a:r>
          </a:p>
        </p:txBody>
      </p:sp>
    </p:spTree>
  </p:cSld>
  <p:clrMapOvr>
    <a:masterClrMapping/>
  </p:clrMapOvr>
  <p:transition>
    <p:fade thruBlk="1"/>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4429" y="-228600"/>
            <a:ext cx="9274629"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533400"/>
            <a:ext cx="8229600" cy="523875"/>
          </a:xfrm>
          <a:prstGeom prst="rect">
            <a:avLst/>
          </a:prstGeom>
          <a:solidFill>
            <a:schemeClr val="tx1"/>
          </a:solidFill>
          <a:ln w="76196">
            <a:noFill/>
            <a:miter lim="800000"/>
            <a:headEnd/>
            <a:tailEnd/>
          </a:ln>
        </p:spPr>
        <p:txBody>
          <a:bodyPr wrap="square" anchorCtr="1">
            <a:spAutoFit/>
          </a:bodyPr>
          <a:lstStyle/>
          <a:p>
            <a:pPr algn="ctr"/>
            <a:r>
              <a:rPr lang="es-ES" altLang="es-AR" sz="2800" b="1">
                <a:solidFill>
                  <a:schemeClr val="bg1"/>
                </a:solidFill>
                <a:latin typeface="Times New Roman" pitchFamily="18" charset="0"/>
                <a:cs typeface="Times New Roman" pitchFamily="18" charset="0"/>
              </a:rPr>
              <a:t>SOCIEDAD ANÓNIMA UNIPERSONAL</a:t>
            </a:r>
          </a:p>
        </p:txBody>
      </p:sp>
      <p:sp>
        <p:nvSpPr>
          <p:cNvPr id="4" name="3 CuadroTexto"/>
          <p:cNvSpPr txBox="1">
            <a:spLocks noChangeArrowheads="1"/>
          </p:cNvSpPr>
          <p:nvPr/>
        </p:nvSpPr>
        <p:spPr bwMode="auto">
          <a:xfrm>
            <a:off x="457200" y="2438400"/>
            <a:ext cx="8229600" cy="3216275"/>
          </a:xfrm>
          <a:prstGeom prst="rect">
            <a:avLst/>
          </a:prstGeom>
          <a:solidFill>
            <a:schemeClr val="tx1"/>
          </a:solidFill>
          <a:ln w="76196">
            <a:noFill/>
            <a:miter lim="800000"/>
            <a:headEnd/>
            <a:tailEnd/>
          </a:ln>
        </p:spPr>
        <p:txBody>
          <a:bodyPr wrap="square" anchorCtr="1">
            <a:spAutoFit/>
          </a:bodyPr>
          <a:lstStyle/>
          <a:p>
            <a:pPr>
              <a:buFontTx/>
              <a:buChar char="•"/>
            </a:pPr>
            <a:r>
              <a:rPr lang="es-ES" altLang="es-AR" sz="2000" b="1" dirty="0">
                <a:solidFill>
                  <a:schemeClr val="bg1"/>
                </a:solidFill>
                <a:latin typeface="Times New Roman" pitchFamily="18" charset="0"/>
                <a:cs typeface="Times New Roman" pitchFamily="18" charset="0"/>
              </a:rPr>
              <a:t>  Deben contener en su denominación la expresión Sociedad Anónima  </a:t>
            </a:r>
          </a:p>
          <a:p>
            <a:r>
              <a:rPr lang="es-ES" altLang="es-AR" sz="2000" b="1" dirty="0">
                <a:solidFill>
                  <a:schemeClr val="bg1"/>
                </a:solidFill>
                <a:latin typeface="Times New Roman" pitchFamily="18" charset="0"/>
                <a:cs typeface="Times New Roman" pitchFamily="18" charset="0"/>
              </a:rPr>
              <a:t>   Unipersonal o su abreviatura de SAU;</a:t>
            </a:r>
          </a:p>
          <a:p>
            <a:pPr>
              <a:buFontTx/>
              <a:buChar char="•"/>
            </a:pPr>
            <a:r>
              <a:rPr lang="es-ES" altLang="es-AR" sz="2000" b="1" dirty="0">
                <a:solidFill>
                  <a:schemeClr val="bg1"/>
                </a:solidFill>
                <a:latin typeface="Times New Roman" pitchFamily="18" charset="0"/>
                <a:cs typeface="Times New Roman" pitchFamily="18" charset="0"/>
              </a:rPr>
              <a:t> El capital social debe ser aportado totalmente al momento de su </a:t>
            </a:r>
          </a:p>
          <a:p>
            <a:r>
              <a:rPr lang="es-ES" altLang="es-AR" sz="2000" b="1" dirty="0">
                <a:solidFill>
                  <a:schemeClr val="bg1"/>
                </a:solidFill>
                <a:latin typeface="Times New Roman" pitchFamily="18" charset="0"/>
                <a:cs typeface="Times New Roman" pitchFamily="18" charset="0"/>
              </a:rPr>
              <a:t>   constitución;</a:t>
            </a:r>
          </a:p>
          <a:p>
            <a:pPr>
              <a:buFontTx/>
              <a:buChar char="•"/>
            </a:pPr>
            <a:r>
              <a:rPr lang="es-ES" altLang="es-AR" sz="2000" b="1" dirty="0">
                <a:solidFill>
                  <a:schemeClr val="bg1"/>
                </a:solidFill>
                <a:latin typeface="Times New Roman" pitchFamily="18" charset="0"/>
                <a:cs typeface="Times New Roman" pitchFamily="18" charset="0"/>
              </a:rPr>
              <a:t> No pueden constituir o ser formada por otra sociedad anónima </a:t>
            </a:r>
          </a:p>
          <a:p>
            <a:r>
              <a:rPr lang="es-ES" altLang="es-AR" sz="2000" b="1" dirty="0">
                <a:solidFill>
                  <a:schemeClr val="bg1"/>
                </a:solidFill>
                <a:latin typeface="Times New Roman" pitchFamily="18" charset="0"/>
                <a:cs typeface="Times New Roman" pitchFamily="18" charset="0"/>
              </a:rPr>
              <a:t>   unipersonal;</a:t>
            </a:r>
          </a:p>
          <a:p>
            <a:pPr>
              <a:buFontTx/>
              <a:buChar char="•"/>
            </a:pPr>
            <a:r>
              <a:rPr lang="es-ES" altLang="es-AR" sz="2000" b="1" dirty="0">
                <a:solidFill>
                  <a:schemeClr val="bg1"/>
                </a:solidFill>
                <a:latin typeface="Times New Roman" pitchFamily="18" charset="0"/>
                <a:cs typeface="Times New Roman" pitchFamily="18" charset="0"/>
              </a:rPr>
              <a:t>  Están sujetas al régimen de fiscalización estatal permanente </a:t>
            </a:r>
          </a:p>
          <a:p>
            <a:r>
              <a:rPr lang="es-ES" altLang="es-AR" sz="2000" b="1" dirty="0">
                <a:solidFill>
                  <a:schemeClr val="bg1"/>
                </a:solidFill>
                <a:latin typeface="Times New Roman" pitchFamily="18" charset="0"/>
                <a:cs typeface="Times New Roman" pitchFamily="18" charset="0"/>
              </a:rPr>
              <a:t>   (artículo 299 LSC);</a:t>
            </a:r>
          </a:p>
          <a:p>
            <a:pPr>
              <a:buFontTx/>
              <a:buChar char="•"/>
            </a:pPr>
            <a:r>
              <a:rPr lang="es-ES" altLang="es-AR" sz="2000" b="1" dirty="0">
                <a:solidFill>
                  <a:schemeClr val="bg1"/>
                </a:solidFill>
                <a:latin typeface="Times New Roman" pitchFamily="18" charset="0"/>
                <a:cs typeface="Times New Roman" pitchFamily="18" charset="0"/>
              </a:rPr>
              <a:t>  Deben designar directorio y sindicatura en número impar de por lo </a:t>
            </a:r>
          </a:p>
          <a:p>
            <a:r>
              <a:rPr lang="es-ES" altLang="es-AR" sz="2000" b="1" dirty="0">
                <a:solidFill>
                  <a:schemeClr val="bg1"/>
                </a:solidFill>
                <a:latin typeface="Times New Roman" pitchFamily="18" charset="0"/>
                <a:cs typeface="Times New Roman" pitchFamily="18" charset="0"/>
              </a:rPr>
              <a:t>   menos tres miembros. </a:t>
            </a:r>
          </a:p>
        </p:txBody>
      </p:sp>
      <p:sp>
        <p:nvSpPr>
          <p:cNvPr id="6" name="3 CuadroTexto"/>
          <p:cNvSpPr txBox="1">
            <a:spLocks noChangeArrowheads="1"/>
          </p:cNvSpPr>
          <p:nvPr/>
        </p:nvSpPr>
        <p:spPr bwMode="auto">
          <a:xfrm>
            <a:off x="457200" y="1447800"/>
            <a:ext cx="8191500" cy="523220"/>
          </a:xfrm>
          <a:prstGeom prst="rect">
            <a:avLst/>
          </a:prstGeom>
          <a:solidFill>
            <a:schemeClr val="tx1"/>
          </a:solidFill>
          <a:ln w="76200">
            <a:noFill/>
            <a:miter lim="800000"/>
            <a:headEnd/>
            <a:tailEnd/>
          </a:ln>
        </p:spPr>
        <p:txBody>
          <a:bodyPr wrap="square" anchorCtr="1">
            <a:spAutoFit/>
          </a:bodyPr>
          <a:lstStyle/>
          <a:p>
            <a:pPr algn="ctr"/>
            <a:r>
              <a:rPr lang="es-ES" altLang="es-AR" sz="2800" b="1" dirty="0">
                <a:solidFill>
                  <a:schemeClr val="bg1"/>
                </a:solidFill>
                <a:latin typeface="Times New Roman" pitchFamily="18" charset="0"/>
                <a:cs typeface="Times New Roman" pitchFamily="18" charset="0"/>
              </a:rPr>
              <a:t>Características</a:t>
            </a:r>
          </a:p>
        </p:txBody>
      </p:sp>
    </p:spTree>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000780"/>
            <a:ext cx="8229600" cy="523220"/>
          </a:xfrm>
          <a:prstGeom prst="rect">
            <a:avLst/>
          </a:prstGeom>
          <a:solidFill>
            <a:schemeClr val="tx1"/>
          </a:solidFill>
          <a:ln w="76196">
            <a:noFill/>
            <a:miter lim="800000"/>
            <a:headEnd/>
            <a:tailEnd/>
          </a:ln>
        </p:spPr>
        <p:txBody>
          <a:bodyPr wrap="square" anchorCtr="1">
            <a:spAutoFit/>
          </a:bodyPr>
          <a:lstStyle/>
          <a:p>
            <a:pPr algn="ctr"/>
            <a:r>
              <a:rPr lang="es-ES" altLang="es-AR" sz="2800" b="1" dirty="0" smtClean="0">
                <a:solidFill>
                  <a:schemeClr val="bg1"/>
                </a:solidFill>
                <a:latin typeface="Times New Roman" pitchFamily="18" charset="0"/>
                <a:cs typeface="Times New Roman" pitchFamily="18" charset="0"/>
              </a:rPr>
              <a:t>EN COMANDITA  POR ACCIONES</a:t>
            </a:r>
            <a:endParaRPr lang="es-ES" altLang="es-AR" sz="2800" b="1" dirty="0">
              <a:solidFill>
                <a:schemeClr val="bg1"/>
              </a:solidFill>
              <a:latin typeface="Times New Roman" pitchFamily="18" charset="0"/>
              <a:cs typeface="Times New Roman" pitchFamily="18" charset="0"/>
            </a:endParaRPr>
          </a:p>
        </p:txBody>
      </p:sp>
      <p:sp>
        <p:nvSpPr>
          <p:cNvPr id="7" name="6 CuadroTexto"/>
          <p:cNvSpPr txBox="1">
            <a:spLocks noChangeArrowheads="1"/>
          </p:cNvSpPr>
          <p:nvPr/>
        </p:nvSpPr>
        <p:spPr bwMode="auto">
          <a:xfrm>
            <a:off x="457200" y="2720876"/>
            <a:ext cx="8229600" cy="1938992"/>
          </a:xfrm>
          <a:prstGeom prst="rect">
            <a:avLst/>
          </a:prstGeom>
          <a:solidFill>
            <a:schemeClr val="tx1"/>
          </a:solidFill>
          <a:ln w="76196">
            <a:noFill/>
            <a:miter lim="800000"/>
            <a:headEnd/>
            <a:tailEnd/>
          </a:ln>
        </p:spPr>
        <p:txBody>
          <a:bodyPr wrap="square" anchorCtr="1">
            <a:spAutoFit/>
          </a:bodyPr>
          <a:lstStyle/>
          <a:p>
            <a:pPr algn="ctr"/>
            <a:r>
              <a:rPr lang="es-ES" altLang="es-AR" sz="2400" b="1" dirty="0" smtClean="0">
                <a:solidFill>
                  <a:schemeClr val="bg1"/>
                </a:solidFill>
                <a:latin typeface="Times New Roman" pitchFamily="18" charset="0"/>
                <a:cs typeface="Times New Roman" pitchFamily="18" charset="0"/>
              </a:rPr>
              <a:t>Es una sociedad formada entre personas denominados  gestores, colectivos o comanditadas que aportan su capital o trabajo.</a:t>
            </a:r>
          </a:p>
          <a:p>
            <a:pPr algn="ctr"/>
            <a:endParaRPr lang="es-ES" altLang="es-AR" sz="2400" b="1" dirty="0" smtClean="0">
              <a:solidFill>
                <a:schemeClr val="bg1"/>
              </a:solidFill>
              <a:latin typeface="Times New Roman" pitchFamily="18" charset="0"/>
              <a:cs typeface="Times New Roman" pitchFamily="18" charset="0"/>
            </a:endParaRPr>
          </a:p>
          <a:p>
            <a:pPr algn="ctr"/>
            <a:r>
              <a:rPr lang="es-ES" altLang="es-AR" sz="2400" b="1" dirty="0" smtClean="0">
                <a:solidFill>
                  <a:schemeClr val="bg1"/>
                </a:solidFill>
                <a:latin typeface="Times New Roman" pitchFamily="18" charset="0"/>
                <a:cs typeface="Times New Roman" pitchFamily="18" charset="0"/>
              </a:rPr>
              <a:t>Los aportes de los comanditarios se representan por acciones. </a:t>
            </a:r>
            <a:endParaRPr lang="es-ES" alt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914400"/>
            <a:ext cx="8229600" cy="5238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OTROS TIPOS DE SOCIEDADES</a:t>
            </a:r>
          </a:p>
        </p:txBody>
      </p:sp>
      <p:sp>
        <p:nvSpPr>
          <p:cNvPr id="4" name="3 CuadroTexto"/>
          <p:cNvSpPr txBox="1">
            <a:spLocks noChangeArrowheads="1"/>
          </p:cNvSpPr>
          <p:nvPr/>
        </p:nvSpPr>
        <p:spPr bwMode="auto">
          <a:xfrm>
            <a:off x="457200" y="2590800"/>
            <a:ext cx="8305800" cy="1628775"/>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Se fijan también en la ley 19.550 disposiciones sobre Sociedades Anónimas con participación estatal mayoritaria, sociedades accidental o en participación y de contratos de colaboración empresaria. </a:t>
            </a:r>
          </a:p>
        </p:txBody>
      </p:sp>
    </p:spTree>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2133600"/>
            <a:ext cx="8229600" cy="1200150"/>
          </a:xfrm>
          <a:prstGeom prst="rect">
            <a:avLst/>
          </a:prstGeom>
          <a:solidFill>
            <a:schemeClr val="tx1"/>
          </a:solidFill>
          <a:ln w="76200">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SOCIEDADES COOPERATIVAS. CONCEPTO Y CARACTERES. CONSTITUCIÓN. NORMAS APLICABLES.</a:t>
            </a:r>
          </a:p>
        </p:txBody>
      </p:sp>
    </p:spTree>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2133600"/>
            <a:ext cx="8229600" cy="2724150"/>
          </a:xfrm>
          <a:prstGeom prst="rect">
            <a:avLst/>
          </a:prstGeom>
          <a:solidFill>
            <a:schemeClr val="tx1"/>
          </a:solidFill>
          <a:ln w="76200">
            <a:noFill/>
            <a:miter lim="800000"/>
            <a:headEnd/>
            <a:tailEnd/>
          </a:ln>
        </p:spPr>
        <p:txBody>
          <a:bodyPr wrap="square">
            <a:spAutoFit/>
          </a:bodyPr>
          <a:lstStyle/>
          <a:p>
            <a:pPr algn="ctr"/>
            <a:r>
              <a:rPr lang="es-ES" altLang="es-AR" sz="2400" b="1" dirty="0">
                <a:solidFill>
                  <a:schemeClr val="bg1"/>
                </a:solidFill>
                <a:latin typeface="Times New Roman" pitchFamily="18" charset="0"/>
                <a:cs typeface="Times New Roman" pitchFamily="18" charset="0"/>
              </a:rPr>
              <a:t>La sociedad cooperativa es una forma de organización social integrada por personas físicas con base en intereses comunes y en los principios de solidaridad, esfuerzo propio y ayuda mutua, con el propósito de satisfacer necesidades individuales y colectivas, a través de la realización de actividades económicas de producción, distribución y consumo de bienes y servicios.</a:t>
            </a:r>
          </a:p>
        </p:txBody>
      </p:sp>
      <p:sp>
        <p:nvSpPr>
          <p:cNvPr id="4" name="3 CuadroTexto"/>
          <p:cNvSpPr txBox="1">
            <a:spLocks noChangeArrowheads="1"/>
          </p:cNvSpPr>
          <p:nvPr/>
        </p:nvSpPr>
        <p:spPr bwMode="auto">
          <a:xfrm>
            <a:off x="457200" y="838200"/>
            <a:ext cx="8229600" cy="523875"/>
          </a:xfrm>
          <a:prstGeom prst="rect">
            <a:avLst/>
          </a:prstGeom>
          <a:solidFill>
            <a:schemeClr val="tx1"/>
          </a:solidFill>
          <a:ln w="76196">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DEFINICIÓN</a:t>
            </a:r>
          </a:p>
        </p:txBody>
      </p:sp>
    </p:spTree>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1052513"/>
            <a:ext cx="8229600" cy="5080000"/>
          </a:xfrm>
          <a:prstGeom prst="rect">
            <a:avLst/>
          </a:prstGeom>
          <a:solidFill>
            <a:schemeClr val="tx1"/>
          </a:solidFill>
          <a:ln w="76200">
            <a:noFill/>
            <a:miter lim="800000"/>
            <a:headEnd/>
            <a:tailEnd/>
          </a:ln>
        </p:spPr>
        <p:txBody>
          <a:bodyPr wrap="square">
            <a:spAutoFit/>
          </a:bodyPr>
          <a:lstStyle/>
          <a:p>
            <a:pPr algn="ctr"/>
            <a:r>
              <a:rPr lang="es-ES" altLang="es-ES" sz="1900" b="1" dirty="0">
                <a:solidFill>
                  <a:schemeClr val="bg1"/>
                </a:solidFill>
                <a:cs typeface="Times New Roman" pitchFamily="18" charset="0"/>
              </a:rPr>
              <a:t> </a:t>
            </a:r>
            <a:r>
              <a:rPr lang="es-ES" altLang="es-ES" sz="1900" b="1" dirty="0">
                <a:solidFill>
                  <a:schemeClr val="bg1"/>
                </a:solidFill>
                <a:latin typeface="Times New Roman" pitchFamily="18" charset="0"/>
                <a:cs typeface="Times New Roman" pitchFamily="18" charset="0"/>
              </a:rPr>
              <a:t>Las cooperativas son entidades fundadas en el esfuerzo propio y la ayuda mutua para organizar y prestar servicios, que reúnen los siguientes caracteres: </a:t>
            </a:r>
          </a:p>
          <a:p>
            <a:endParaRPr lang="es-ES" altLang="es-ES" sz="1900" b="1" dirty="0">
              <a:solidFill>
                <a:schemeClr val="bg1"/>
              </a:solidFill>
              <a:latin typeface="Times New Roman" pitchFamily="18" charset="0"/>
              <a:cs typeface="Times New Roman" pitchFamily="18" charset="0"/>
            </a:endParaRPr>
          </a:p>
          <a:p>
            <a:r>
              <a:rPr lang="es-ES" altLang="es-ES" sz="1900" b="1" dirty="0">
                <a:solidFill>
                  <a:schemeClr val="bg1"/>
                </a:solidFill>
                <a:latin typeface="Times New Roman" pitchFamily="18" charset="0"/>
                <a:cs typeface="Times New Roman" pitchFamily="18" charset="0"/>
              </a:rPr>
              <a:t>1º. Tienen capital variable y duración ilimitada. </a:t>
            </a:r>
          </a:p>
          <a:p>
            <a:r>
              <a:rPr lang="es-ES" altLang="es-ES" sz="1900" b="1" dirty="0">
                <a:solidFill>
                  <a:schemeClr val="bg1"/>
                </a:solidFill>
                <a:latin typeface="Times New Roman" pitchFamily="18" charset="0"/>
                <a:cs typeface="Times New Roman" pitchFamily="18" charset="0"/>
              </a:rPr>
              <a:t>2º. No ponen límite estatutario al número de asociados ni al capital. </a:t>
            </a:r>
          </a:p>
          <a:p>
            <a:r>
              <a:rPr lang="es-ES" altLang="es-ES" sz="1900" b="1" dirty="0">
                <a:solidFill>
                  <a:schemeClr val="bg1"/>
                </a:solidFill>
                <a:latin typeface="Times New Roman" pitchFamily="18" charset="0"/>
                <a:cs typeface="Times New Roman" pitchFamily="18" charset="0"/>
              </a:rPr>
              <a:t>3º. Conceden un solo voto a cada asociado, cualquiera sea el número de sus cuotas sociales y no otorgan ventaja ni privilegio alguno a los iniciadores, fundadores y consejeros, ni preferencia a parte alguna del capital. </a:t>
            </a:r>
          </a:p>
          <a:p>
            <a:r>
              <a:rPr lang="es-ES" altLang="es-ES" sz="1900" b="1" dirty="0">
                <a:solidFill>
                  <a:schemeClr val="bg1"/>
                </a:solidFill>
                <a:latin typeface="Times New Roman" pitchFamily="18" charset="0"/>
                <a:cs typeface="Times New Roman" pitchFamily="18" charset="0"/>
              </a:rPr>
              <a:t>4º. Reconocen un interés limitado a las cuotas sociales, si el estatuto autoriza aplicar excedentes a alguna retribución al capital. </a:t>
            </a:r>
          </a:p>
          <a:p>
            <a:r>
              <a:rPr lang="es-ES" altLang="es-ES" sz="1900" b="1" dirty="0">
                <a:solidFill>
                  <a:schemeClr val="bg1"/>
                </a:solidFill>
                <a:latin typeface="Times New Roman" pitchFamily="18" charset="0"/>
                <a:cs typeface="Times New Roman" pitchFamily="18" charset="0"/>
              </a:rPr>
              <a:t>5º. Cuentan con un número mínimo de diez asociados, salvo las excepciones que expresamente admitiera la autoridad de aplicación y lo previsto para las cooperativas de grado superior. </a:t>
            </a:r>
          </a:p>
          <a:p>
            <a:r>
              <a:rPr lang="es-ES" altLang="es-ES" sz="1900" b="1" dirty="0">
                <a:solidFill>
                  <a:schemeClr val="bg1"/>
                </a:solidFill>
                <a:latin typeface="Times New Roman" pitchFamily="18" charset="0"/>
                <a:cs typeface="Times New Roman" pitchFamily="18" charset="0"/>
              </a:rPr>
              <a:t>6º. Distribuyen los excedentes en proporción al uso de los servicios sociales, de  conformidad con las disposiciones de esta ley, sin perjuicio de lo establecido por el artículo 42 para las cooperativas o secciones de crédito. </a:t>
            </a:r>
          </a:p>
        </p:txBody>
      </p:sp>
      <p:sp>
        <p:nvSpPr>
          <p:cNvPr id="4" name="3 CuadroTexto"/>
          <p:cNvSpPr txBox="1">
            <a:spLocks noChangeArrowheads="1"/>
          </p:cNvSpPr>
          <p:nvPr/>
        </p:nvSpPr>
        <p:spPr bwMode="auto">
          <a:xfrm>
            <a:off x="457200" y="333375"/>
            <a:ext cx="8229600" cy="523875"/>
          </a:xfrm>
          <a:prstGeom prst="rect">
            <a:avLst/>
          </a:prstGeom>
          <a:solidFill>
            <a:schemeClr val="tx1"/>
          </a:solidFill>
          <a:ln w="76196">
            <a:no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LEY 20.337</a:t>
            </a:r>
          </a:p>
        </p:txBody>
      </p:sp>
    </p:spTree>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609600"/>
            <a:ext cx="8229600" cy="5141912"/>
          </a:xfrm>
          <a:prstGeom prst="rect">
            <a:avLst/>
          </a:prstGeom>
          <a:solidFill>
            <a:schemeClr val="tx1"/>
          </a:solidFill>
          <a:ln w="76200">
            <a:noFill/>
            <a:miter lim="800000"/>
            <a:headEnd/>
            <a:tailEnd/>
          </a:ln>
        </p:spPr>
        <p:txBody>
          <a:bodyPr wrap="square">
            <a:spAutoFit/>
          </a:bodyPr>
          <a:lstStyle/>
          <a:p>
            <a:r>
              <a:rPr lang="es-ES" altLang="es-AR" sz="2000" b="1" dirty="0">
                <a:solidFill>
                  <a:schemeClr val="bg1"/>
                </a:solidFill>
                <a:latin typeface="Times New Roman" pitchFamily="18" charset="0"/>
                <a:cs typeface="Times New Roman" pitchFamily="18" charset="0"/>
              </a:rPr>
              <a:t>7º.  </a:t>
            </a:r>
            <a:r>
              <a:rPr lang="es-ES" altLang="es-AR" b="1" dirty="0">
                <a:solidFill>
                  <a:schemeClr val="bg1"/>
                </a:solidFill>
                <a:latin typeface="Times New Roman" pitchFamily="18" charset="0"/>
                <a:cs typeface="Times New Roman" pitchFamily="18" charset="0"/>
              </a:rPr>
              <a:t>No tienen como fin principal ni accesorio la propaganda de ideas </a:t>
            </a:r>
          </a:p>
          <a:p>
            <a:r>
              <a:rPr lang="es-ES" altLang="es-AR" b="1" dirty="0">
                <a:solidFill>
                  <a:schemeClr val="bg1"/>
                </a:solidFill>
                <a:latin typeface="Times New Roman" pitchFamily="18" charset="0"/>
                <a:cs typeface="Times New Roman" pitchFamily="18" charset="0"/>
              </a:rPr>
              <a:t>       políticas, religiosas, de nacionalidad, región o raza, ni imponen </a:t>
            </a:r>
          </a:p>
          <a:p>
            <a:r>
              <a:rPr lang="es-ES" altLang="es-AR" b="1" dirty="0">
                <a:solidFill>
                  <a:schemeClr val="bg1"/>
                </a:solidFill>
                <a:latin typeface="Times New Roman" pitchFamily="18" charset="0"/>
                <a:cs typeface="Times New Roman" pitchFamily="18" charset="0"/>
              </a:rPr>
              <a:t>       condiciones de admisión vinculadas con ellas. </a:t>
            </a:r>
          </a:p>
          <a:p>
            <a:r>
              <a:rPr lang="es-ES" altLang="es-AR" b="1" dirty="0">
                <a:solidFill>
                  <a:schemeClr val="bg1"/>
                </a:solidFill>
                <a:latin typeface="Times New Roman" pitchFamily="18" charset="0"/>
                <a:cs typeface="Times New Roman" pitchFamily="18" charset="0"/>
              </a:rPr>
              <a:t>8º.  Fomentan la educación cooperativa. </a:t>
            </a:r>
          </a:p>
          <a:p>
            <a:r>
              <a:rPr lang="es-ES" altLang="es-AR" b="1" dirty="0">
                <a:solidFill>
                  <a:schemeClr val="bg1"/>
                </a:solidFill>
                <a:latin typeface="Times New Roman" pitchFamily="18" charset="0"/>
                <a:cs typeface="Times New Roman" pitchFamily="18" charset="0"/>
              </a:rPr>
              <a:t>9º.  Prevén la integración cooperativa. </a:t>
            </a:r>
          </a:p>
          <a:p>
            <a:r>
              <a:rPr lang="es-ES" altLang="es-AR" b="1" dirty="0">
                <a:solidFill>
                  <a:schemeClr val="bg1"/>
                </a:solidFill>
                <a:latin typeface="Times New Roman" pitchFamily="18" charset="0"/>
                <a:cs typeface="Times New Roman" pitchFamily="18" charset="0"/>
              </a:rPr>
              <a:t>10. Prestan servicios a sus asociados y a no asociados en las </a:t>
            </a:r>
          </a:p>
          <a:p>
            <a:r>
              <a:rPr lang="es-ES" altLang="es-AR" b="1" dirty="0">
                <a:solidFill>
                  <a:schemeClr val="bg1"/>
                </a:solidFill>
                <a:latin typeface="Times New Roman" pitchFamily="18" charset="0"/>
                <a:cs typeface="Times New Roman" pitchFamily="18" charset="0"/>
              </a:rPr>
              <a:t>      condiciones que para este último caso establezca la autoridad de </a:t>
            </a:r>
          </a:p>
          <a:p>
            <a:r>
              <a:rPr lang="es-ES" altLang="es-AR" b="1" dirty="0">
                <a:solidFill>
                  <a:schemeClr val="bg1"/>
                </a:solidFill>
                <a:latin typeface="Times New Roman" pitchFamily="18" charset="0"/>
                <a:cs typeface="Times New Roman" pitchFamily="18" charset="0"/>
              </a:rPr>
              <a:t>      aplicación y con sujeción a lo dispuesto en el último párrafo del </a:t>
            </a:r>
          </a:p>
          <a:p>
            <a:r>
              <a:rPr lang="es-ES" altLang="es-AR" b="1" dirty="0">
                <a:solidFill>
                  <a:schemeClr val="bg1"/>
                </a:solidFill>
                <a:latin typeface="Times New Roman" pitchFamily="18" charset="0"/>
                <a:cs typeface="Times New Roman" pitchFamily="18" charset="0"/>
              </a:rPr>
              <a:t>      artículo 42. </a:t>
            </a:r>
          </a:p>
          <a:p>
            <a:r>
              <a:rPr lang="es-ES" altLang="es-AR" b="1" dirty="0">
                <a:solidFill>
                  <a:schemeClr val="bg1"/>
                </a:solidFill>
                <a:latin typeface="Times New Roman" pitchFamily="18" charset="0"/>
                <a:cs typeface="Times New Roman" pitchFamily="18" charset="0"/>
              </a:rPr>
              <a:t>11. Limitan la responsabilidad de los asociados al monto de las cuotas </a:t>
            </a:r>
          </a:p>
          <a:p>
            <a:r>
              <a:rPr lang="es-ES" altLang="es-AR" b="1" dirty="0">
                <a:solidFill>
                  <a:schemeClr val="bg1"/>
                </a:solidFill>
                <a:latin typeface="Times New Roman" pitchFamily="18" charset="0"/>
                <a:cs typeface="Times New Roman" pitchFamily="18" charset="0"/>
              </a:rPr>
              <a:t>      sociales suscriptas. </a:t>
            </a:r>
          </a:p>
          <a:p>
            <a:r>
              <a:rPr lang="es-ES" altLang="es-AR" b="1" dirty="0">
                <a:solidFill>
                  <a:schemeClr val="bg1"/>
                </a:solidFill>
                <a:latin typeface="Times New Roman" pitchFamily="18" charset="0"/>
                <a:cs typeface="Times New Roman" pitchFamily="18" charset="0"/>
              </a:rPr>
              <a:t>12. Establecen la </a:t>
            </a:r>
            <a:r>
              <a:rPr lang="es-ES" altLang="es-AR" b="1" dirty="0" err="1">
                <a:solidFill>
                  <a:schemeClr val="bg1"/>
                </a:solidFill>
                <a:latin typeface="Times New Roman" pitchFamily="18" charset="0"/>
                <a:cs typeface="Times New Roman" pitchFamily="18" charset="0"/>
              </a:rPr>
              <a:t>irrepartibilidad</a:t>
            </a:r>
            <a:r>
              <a:rPr lang="es-ES" altLang="es-AR" b="1" dirty="0">
                <a:solidFill>
                  <a:schemeClr val="bg1"/>
                </a:solidFill>
                <a:latin typeface="Times New Roman" pitchFamily="18" charset="0"/>
                <a:cs typeface="Times New Roman" pitchFamily="18" charset="0"/>
              </a:rPr>
              <a:t> de las reservas sociales y el destino </a:t>
            </a:r>
          </a:p>
          <a:p>
            <a:r>
              <a:rPr lang="es-ES" altLang="es-AR" b="1" dirty="0">
                <a:solidFill>
                  <a:schemeClr val="bg1"/>
                </a:solidFill>
                <a:latin typeface="Times New Roman" pitchFamily="18" charset="0"/>
                <a:cs typeface="Times New Roman" pitchFamily="18" charset="0"/>
              </a:rPr>
              <a:t>      desinteresado del sobrante patrimonial en casos de liquidación. </a:t>
            </a:r>
          </a:p>
          <a:p>
            <a:endParaRPr lang="es-ES" altLang="es-AR" b="1" dirty="0">
              <a:solidFill>
                <a:schemeClr val="bg1"/>
              </a:solidFill>
              <a:latin typeface="Times New Roman" pitchFamily="18" charset="0"/>
              <a:cs typeface="Times New Roman" pitchFamily="18" charset="0"/>
            </a:endParaRPr>
          </a:p>
          <a:p>
            <a:pPr algn="ctr"/>
            <a:r>
              <a:rPr lang="es-ES" altLang="es-AR" b="1" dirty="0">
                <a:solidFill>
                  <a:schemeClr val="bg1"/>
                </a:solidFill>
                <a:latin typeface="Times New Roman" pitchFamily="18" charset="0"/>
                <a:cs typeface="Times New Roman" pitchFamily="18" charset="0"/>
              </a:rPr>
              <a:t>     Son sujeto de derecho con el alcance fijado en esta ley. </a:t>
            </a:r>
          </a:p>
          <a:p>
            <a:pPr algn="ctr"/>
            <a:r>
              <a:rPr lang="es-ES" altLang="es-AR" b="1" dirty="0">
                <a:solidFill>
                  <a:schemeClr val="bg1"/>
                </a:solidFill>
                <a:latin typeface="Times New Roman" pitchFamily="18" charset="0"/>
                <a:cs typeface="Times New Roman" pitchFamily="18" charset="0"/>
              </a:rPr>
              <a:t>Se consideran regularmente constituidas, con la autorización para funcionar y la inscripción en el registro de la autoridad de aplicación. No se requiere publicación alguna. </a:t>
            </a:r>
          </a:p>
        </p:txBody>
      </p:sp>
    </p:spTree>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590800"/>
            <a:ext cx="8229600" cy="58477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EVALUACIÓN DE LA SEGUNDA PARTE</a:t>
            </a:r>
            <a:endParaRPr lang="es-AR"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161163"/>
            <a:ext cx="8229600" cy="187743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II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14400"/>
            <a:ext cx="8229600" cy="4154984"/>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define a las obligaciones tributarias?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rol del Estado en lo referido a la economía?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recursos tributarios del Estado?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define a los impuestos, a las tasas y a las contribuciones?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se diferencia una tasa de un impuesto?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¿Con qué otros recursos cuenta un Estado?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principios constitucionales en materia tributaria?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clases de impuestos en la República Argentina según su finalidad, su capacidad contributiva y su ámbito?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1"/>
          <p:cNvSpPr>
            <a:spLocks noChangeArrowheads="1"/>
          </p:cNvSpPr>
          <p:nvPr/>
        </p:nvSpPr>
        <p:spPr bwMode="auto">
          <a:xfrm>
            <a:off x="457200" y="1524000"/>
            <a:ext cx="8229600" cy="4892675"/>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dirty="0">
                <a:solidFill>
                  <a:schemeClr val="bg1"/>
                </a:solidFill>
                <a:latin typeface="Times New Roman" pitchFamily="18" charset="0"/>
              </a:rPr>
              <a:t>Conjunto de disposiciones legales escritas vigentes en un Estado dictadas por órganos competentes.</a:t>
            </a:r>
          </a:p>
          <a:p>
            <a:pPr algn="ctr">
              <a:buFont typeface="Arial" charset="0"/>
              <a:buChar char="•"/>
            </a:pP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En nuestro país está integrado por:</a:t>
            </a:r>
          </a:p>
          <a:p>
            <a:pPr algn="ctr">
              <a:buFont typeface="Arial" charset="0"/>
              <a:buChar char="•"/>
            </a:pPr>
            <a:endParaRPr lang="es-ES" altLang="es-ES" sz="2400" b="1" dirty="0">
              <a:solidFill>
                <a:schemeClr val="bg1"/>
              </a:solidFill>
              <a:latin typeface="Times New Roman" pitchFamily="18" charset="0"/>
            </a:endParaRPr>
          </a:p>
          <a:p>
            <a:pPr>
              <a:buFont typeface="Wingdings" pitchFamily="2" charset="2"/>
              <a:buChar char="ü"/>
            </a:pPr>
            <a:r>
              <a:rPr lang="es-ES" altLang="es-ES" sz="2400" b="1" dirty="0">
                <a:solidFill>
                  <a:schemeClr val="bg1"/>
                </a:solidFill>
                <a:latin typeface="Times New Roman" pitchFamily="18" charset="0"/>
              </a:rPr>
              <a:t>  </a:t>
            </a:r>
            <a:r>
              <a:rPr lang="es-ES" altLang="es-ES" sz="2400" b="1" dirty="0" smtClean="0">
                <a:solidFill>
                  <a:schemeClr val="bg1"/>
                </a:solidFill>
                <a:latin typeface="Times New Roman" pitchFamily="18" charset="0"/>
              </a:rPr>
              <a:t>La </a:t>
            </a:r>
            <a:r>
              <a:rPr lang="es-ES" altLang="es-ES" sz="2400" b="1" dirty="0">
                <a:solidFill>
                  <a:schemeClr val="bg1"/>
                </a:solidFill>
                <a:latin typeface="Times New Roman" pitchFamily="18" charset="0"/>
              </a:rPr>
              <a:t>Constitución Nacional.</a:t>
            </a:r>
          </a:p>
          <a:p>
            <a:pPr>
              <a:buFont typeface="Wingdings" pitchFamily="2" charset="2"/>
              <a:buChar char="ü"/>
            </a:pPr>
            <a:r>
              <a:rPr lang="es-ES" altLang="es-ES" sz="2400" b="1" dirty="0">
                <a:solidFill>
                  <a:schemeClr val="bg1"/>
                </a:solidFill>
                <a:latin typeface="Times New Roman" pitchFamily="18" charset="0"/>
              </a:rPr>
              <a:t>  Tratados internacionales.</a:t>
            </a:r>
          </a:p>
          <a:p>
            <a:pPr>
              <a:buFont typeface="Wingdings" pitchFamily="2" charset="2"/>
              <a:buChar char="ü"/>
            </a:pPr>
            <a:r>
              <a:rPr lang="es-ES" altLang="es-ES" sz="2400" b="1" dirty="0">
                <a:solidFill>
                  <a:schemeClr val="bg1"/>
                </a:solidFill>
                <a:latin typeface="Times New Roman" pitchFamily="18" charset="0"/>
              </a:rPr>
              <a:t>  Leyes nacionales.</a:t>
            </a:r>
          </a:p>
          <a:p>
            <a:pPr>
              <a:buFont typeface="Wingdings" pitchFamily="2" charset="2"/>
              <a:buChar char="ü"/>
            </a:pPr>
            <a:r>
              <a:rPr lang="es-ES" altLang="es-ES" sz="2400" b="1" dirty="0">
                <a:solidFill>
                  <a:schemeClr val="bg1"/>
                </a:solidFill>
                <a:latin typeface="Times New Roman" pitchFamily="18" charset="0"/>
              </a:rPr>
              <a:t>  Decretos del Poder Ejecutivo.</a:t>
            </a:r>
          </a:p>
          <a:p>
            <a:pPr>
              <a:buFont typeface="Wingdings" pitchFamily="2" charset="2"/>
              <a:buChar char="ü"/>
            </a:pPr>
            <a:r>
              <a:rPr lang="es-ES" altLang="es-ES" sz="2400" b="1" dirty="0">
                <a:solidFill>
                  <a:schemeClr val="bg1"/>
                </a:solidFill>
                <a:latin typeface="Times New Roman" pitchFamily="18" charset="0"/>
              </a:rPr>
              <a:t>  Constituciones y leyes provinciales.</a:t>
            </a:r>
          </a:p>
          <a:p>
            <a:pPr>
              <a:buFont typeface="Wingdings" pitchFamily="2" charset="2"/>
              <a:buChar char="ü"/>
            </a:pPr>
            <a:r>
              <a:rPr lang="es-ES" altLang="es-ES" sz="2400" b="1" dirty="0">
                <a:solidFill>
                  <a:schemeClr val="bg1"/>
                </a:solidFill>
                <a:latin typeface="Times New Roman" pitchFamily="18" charset="0"/>
              </a:rPr>
              <a:t>  Sentencias judiciales.</a:t>
            </a:r>
          </a:p>
          <a:p>
            <a:pPr>
              <a:buFont typeface="Wingdings" pitchFamily="2" charset="2"/>
              <a:buChar char="ü"/>
            </a:pPr>
            <a:r>
              <a:rPr lang="es-ES" altLang="es-ES" sz="2400" b="1" dirty="0">
                <a:solidFill>
                  <a:schemeClr val="bg1"/>
                </a:solidFill>
                <a:latin typeface="Times New Roman" pitchFamily="18" charset="0"/>
              </a:rPr>
              <a:t>  Resoluciones administrativas.</a:t>
            </a:r>
          </a:p>
          <a:p>
            <a:pPr>
              <a:buFont typeface="Wingdings" pitchFamily="2" charset="2"/>
              <a:buChar char="ü"/>
            </a:pPr>
            <a:r>
              <a:rPr lang="es-ES" altLang="es-ES" sz="2400" b="1" dirty="0">
                <a:solidFill>
                  <a:schemeClr val="bg1"/>
                </a:solidFill>
                <a:latin typeface="Times New Roman" pitchFamily="18" charset="0"/>
              </a:rPr>
              <a:t>  Contratos entre particulares.   </a:t>
            </a:r>
          </a:p>
        </p:txBody>
      </p:sp>
      <p:sp>
        <p:nvSpPr>
          <p:cNvPr id="8" name="7 CuadroTexto"/>
          <p:cNvSpPr txBox="1"/>
          <p:nvPr/>
        </p:nvSpPr>
        <p:spPr>
          <a:xfrm>
            <a:off x="457200" y="609600"/>
            <a:ext cx="8229600" cy="553998"/>
          </a:xfrm>
          <a:prstGeom prst="rect">
            <a:avLst/>
          </a:prstGeom>
          <a:solidFill>
            <a:schemeClr val="tx1"/>
          </a:solidFill>
          <a:ln>
            <a:solidFill>
              <a:schemeClr val="tx1"/>
            </a:solidFill>
          </a:ln>
        </p:spPr>
        <p:txBody>
          <a:bodyPr wrap="square" anchor="b">
            <a:spAutoFit/>
          </a:bodyPr>
          <a:lstStyle/>
          <a:p>
            <a:pPr algn="ctr">
              <a:spcBef>
                <a:spcPts val="1700"/>
              </a:spcBef>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DEFINICIÓN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1448812"/>
            <a:ext cx="8229600" cy="3046988"/>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un ejemplo de un impuesto a las rentas?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un ejemplo de un impuesto al patrimonio?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ejemplos de impuestos al consumo?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¿Cuándo se considera que un impuesto es regresivo?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define al impuesto a las ganancias?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¿Quiénes son los sujetos del impuesto a las ganancias?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distingue según la residencia del contribuyente?</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distingue de acuerdo al sujeto que las obtiene?</a:t>
            </a:r>
          </a:p>
        </p:txBody>
      </p:sp>
    </p:spTree>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90600"/>
            <a:ext cx="8229600" cy="4154984"/>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consiste la teoría de la fuente?</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consiste la teoría del balance?</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categorías del impuesto a las ganancias?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deducciones permitidas de la cuarta categoría?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consiste el impuesto a los bienes personales?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consisten los impuestos internos?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del impuesto al valor agregado?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aplican los porcentajes? ¿Son uniformes?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a:t>
            </a:r>
            <a:r>
              <a:rPr lang="es-AR" sz="2400" b="1" dirty="0" err="1" smtClean="0">
                <a:solidFill>
                  <a:schemeClr val="bg1"/>
                </a:solidFill>
                <a:latin typeface="Times New Roman" pitchFamily="18" charset="0"/>
                <a:cs typeface="Times New Roman" pitchFamily="18" charset="0"/>
              </a:rPr>
              <a:t>monotributo</a:t>
            </a:r>
            <a:r>
              <a:rPr lang="es-AR" sz="2400" b="1" dirty="0" smtClean="0">
                <a:solidFill>
                  <a:schemeClr val="bg1"/>
                </a:solidFill>
                <a:latin typeface="Times New Roman" pitchFamily="18" charset="0"/>
                <a:cs typeface="Times New Roman" pitchFamily="18" charset="0"/>
              </a:rPr>
              <a:t> y quiénes pueden acceder a él?</a:t>
            </a:r>
          </a:p>
        </p:txBody>
      </p:sp>
    </p:spTree>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62085"/>
            <a:ext cx="8229600" cy="4524315"/>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impuestos generales y específicos para el sector asegurador?</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principales modificaciones relacionadas con el  derecho  comercial  en el Código Civil y Comercial?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sobre contabilidad y estados contables en este código?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 elementos genéricos y específicos de las sociedades?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registros indispensables?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prohibiciones respecto a los libros?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principales características de los distintos tipos de sociedades?</a:t>
            </a:r>
          </a:p>
        </p:txBody>
      </p:sp>
    </p:spTree>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571500" y="2504182"/>
            <a:ext cx="7897813" cy="1077218"/>
          </a:xfrm>
          <a:prstGeom prst="rect">
            <a:avLst/>
          </a:prstGeom>
          <a:solidFill>
            <a:schemeClr val="tx1"/>
          </a:solidFill>
          <a:ln w="76196">
            <a:solidFill>
              <a:schemeClr val="tx1"/>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3200" b="1" kern="0" dirty="0">
                <a:solidFill>
                  <a:schemeClr val="bg1"/>
                </a:solidFill>
                <a:latin typeface="Times New Roman" pitchFamily="18"/>
                <a:cs typeface="Times New Roman" pitchFamily="18"/>
              </a:rPr>
              <a:t>LA ESTRUCTURA OPERATIVA DEL SEGURO </a:t>
            </a:r>
          </a:p>
        </p:txBody>
      </p:sp>
    </p:spTree>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900535"/>
            <a:ext cx="8229600" cy="461665"/>
          </a:xfrm>
          <a:prstGeom prst="rect">
            <a:avLst/>
          </a:prstGeom>
          <a:solidFill>
            <a:schemeClr val="tx1"/>
          </a:solidFill>
          <a:ln w="76196">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 ANTECEDENTE Y ÁMBITO </a:t>
            </a:r>
            <a:r>
              <a:rPr lang="es-ES" sz="2400" b="1" kern="0" dirty="0">
                <a:solidFill>
                  <a:schemeClr val="bg1"/>
                </a:solidFill>
                <a:latin typeface="Times New Roman" pitchFamily="18"/>
                <a:cs typeface="Times New Roman" pitchFamily="18"/>
              </a:rPr>
              <a:t>DE APLICACIÓN</a:t>
            </a:r>
          </a:p>
        </p:txBody>
      </p:sp>
      <p:sp>
        <p:nvSpPr>
          <p:cNvPr id="3" name="Rectangle 1"/>
          <p:cNvSpPr>
            <a:spLocks noChangeArrowheads="1"/>
          </p:cNvSpPr>
          <p:nvPr/>
        </p:nvSpPr>
        <p:spPr bwMode="auto">
          <a:xfrm>
            <a:off x="457200" y="3113087"/>
            <a:ext cx="8229600" cy="2678113"/>
          </a:xfrm>
          <a:prstGeom prst="rect">
            <a:avLst/>
          </a:prstGeom>
          <a:solidFill>
            <a:schemeClr val="tx1"/>
          </a:solidFill>
          <a:ln w="76200">
            <a:solidFill>
              <a:schemeClr val="tx1"/>
            </a:solidFill>
            <a:miter lim="800000"/>
            <a:headEnd/>
            <a:tailEnd/>
          </a:ln>
          <a:effectLst/>
        </p:spPr>
        <p:txBody>
          <a:bodyPr wrap="square" anchor="ctr">
            <a:spAutoFit/>
          </a:bodyPr>
          <a:lstStyle>
            <a:lvl1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1pPr>
            <a:lvl2pPr marL="742950" indent="-285750"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2pPr>
            <a:lvl3pPr marL="1143000" indent="-228600"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3pPr>
            <a:lvl4pPr marL="1600200" indent="-228600"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4pPr>
            <a:lvl5pPr marL="2057400" indent="-228600"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charset="0"/>
                <a:cs typeface="Times New Roman" pitchFamily="18" charset="0"/>
              </a:defRPr>
            </a:lvl9pPr>
          </a:lstStyle>
          <a:p>
            <a:pPr algn="ctr" fontAlgn="auto">
              <a:spcBef>
                <a:spcPts val="0"/>
              </a:spcBef>
              <a:spcAft>
                <a:spcPts val="0"/>
              </a:spcAft>
              <a:defRPr/>
            </a:pPr>
            <a:r>
              <a:rPr lang="es-ES" altLang="es-ES" sz="2400" b="1" dirty="0" smtClean="0">
                <a:solidFill>
                  <a:schemeClr val="bg1"/>
                </a:solidFill>
                <a:latin typeface="Times New Roman" pitchFamily="18" charset="0"/>
              </a:rPr>
              <a:t>La ley 20.091 trata sobre el funcionamiento de las entidades aseguradoras y su control, en este caso, a través de la Superintendencia de Seguros de la Nación. </a:t>
            </a:r>
          </a:p>
          <a:p>
            <a:pPr algn="ctr" fontAlgn="auto">
              <a:spcBef>
                <a:spcPts val="0"/>
              </a:spcBef>
              <a:spcAft>
                <a:spcPts val="0"/>
              </a:spcAft>
              <a:defRPr/>
            </a:pPr>
            <a:endParaRPr lang="es-ES" altLang="es-ES" sz="2400" b="1" dirty="0" smtClean="0">
              <a:solidFill>
                <a:schemeClr val="bg1"/>
              </a:solidFill>
              <a:latin typeface="Times New Roman" pitchFamily="18" charset="0"/>
            </a:endParaRPr>
          </a:p>
          <a:p>
            <a:pPr algn="ctr" fontAlgn="auto">
              <a:spcBef>
                <a:spcPts val="0"/>
              </a:spcBef>
              <a:spcAft>
                <a:spcPts val="0"/>
              </a:spcAft>
              <a:defRPr/>
            </a:pPr>
            <a:r>
              <a:rPr lang="es-ES" altLang="es-ES" sz="2400" b="1" dirty="0" smtClean="0">
                <a:solidFill>
                  <a:schemeClr val="bg1"/>
                </a:solidFill>
                <a:latin typeface="Times New Roman" pitchFamily="18" charset="0"/>
              </a:rPr>
              <a:t>Fue sancionada y promulgada el 11 de enero de 1973. </a:t>
            </a:r>
          </a:p>
          <a:p>
            <a:pPr algn="ctr" fontAlgn="auto">
              <a:spcBef>
                <a:spcPts val="0"/>
              </a:spcBef>
              <a:spcAft>
                <a:spcPts val="0"/>
              </a:spcAft>
              <a:defRPr/>
            </a:pPr>
            <a:endParaRPr lang="es-ES" altLang="es-ES" sz="2400" b="1" dirty="0" smtClean="0">
              <a:solidFill>
                <a:schemeClr val="bg1"/>
              </a:solidFill>
              <a:latin typeface="Times New Roman" pitchFamily="18" charset="0"/>
            </a:endParaRPr>
          </a:p>
          <a:p>
            <a:pPr algn="ctr" fontAlgn="auto">
              <a:spcBef>
                <a:spcPts val="0"/>
              </a:spcBef>
              <a:spcAft>
                <a:spcPts val="0"/>
              </a:spcAft>
              <a:defRPr/>
            </a:pPr>
            <a:r>
              <a:rPr lang="es-ES" altLang="es-ES" sz="2400" b="1" dirty="0" smtClean="0">
                <a:solidFill>
                  <a:schemeClr val="bg1"/>
                </a:solidFill>
                <a:latin typeface="Times New Roman" pitchFamily="18" charset="0"/>
              </a:rPr>
              <a:t>El ámbito de aplicación es en la República Argentina</a:t>
            </a:r>
          </a:p>
        </p:txBody>
      </p:sp>
      <p:sp>
        <p:nvSpPr>
          <p:cNvPr id="5" name="4 CuadroTexto"/>
          <p:cNvSpPr txBox="1"/>
          <p:nvPr/>
        </p:nvSpPr>
        <p:spPr>
          <a:xfrm>
            <a:off x="457200" y="695980"/>
            <a:ext cx="8229600" cy="523220"/>
          </a:xfrm>
          <a:prstGeom prst="rect">
            <a:avLst/>
          </a:prstGeom>
          <a:solidFill>
            <a:schemeClr val="tx1"/>
          </a:solidFill>
          <a:ln w="76196">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LEY 20.091</a:t>
            </a:r>
            <a:endParaRPr lang="es-ES" sz="28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276475"/>
            <a:ext cx="8229600" cy="3438525"/>
          </a:xfrm>
          <a:prstGeom prst="rect">
            <a:avLst/>
          </a:prstGeom>
          <a:solidFill>
            <a:schemeClr val="tx1"/>
          </a:solidFill>
          <a:ln w="79379">
            <a:solidFill>
              <a:schemeClr val="tx1"/>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cs typeface="+mn-cs"/>
              </a:rPr>
              <a:t>SOCIEDADES ANÓNIMAS</a:t>
            </a:r>
          </a:p>
          <a:p>
            <a:pPr algn="ctr" fontAlgn="auto" hangingPunct="0">
              <a:spcBef>
                <a:spcPts val="1400"/>
              </a:spcBef>
              <a:spcAft>
                <a:spcPts val="0"/>
              </a:spcAft>
              <a:defRPr/>
            </a:pPr>
            <a:r>
              <a:rPr lang="es-ES" sz="2400" b="1" dirty="0">
                <a:solidFill>
                  <a:schemeClr val="bg1"/>
                </a:solidFill>
                <a:latin typeface="Times New Roman" pitchFamily="18" charset="0"/>
                <a:cs typeface="+mn-cs"/>
              </a:rPr>
              <a:t>COOPERATIVAS</a:t>
            </a:r>
          </a:p>
          <a:p>
            <a:pPr algn="ctr" fontAlgn="auto" hangingPunct="0">
              <a:spcBef>
                <a:spcPts val="1400"/>
              </a:spcBef>
              <a:spcAft>
                <a:spcPts val="0"/>
              </a:spcAft>
              <a:defRPr/>
            </a:pPr>
            <a:r>
              <a:rPr lang="es-ES" sz="2400" b="1" dirty="0">
                <a:solidFill>
                  <a:schemeClr val="bg1"/>
                </a:solidFill>
                <a:latin typeface="Times New Roman" pitchFamily="18" charset="0"/>
                <a:cs typeface="+mn-cs"/>
              </a:rPr>
              <a:t>DE SEGUROS MUTUOS</a:t>
            </a:r>
          </a:p>
          <a:p>
            <a:pPr algn="ctr" fontAlgn="auto" hangingPunct="0">
              <a:spcBef>
                <a:spcPts val="1400"/>
              </a:spcBef>
              <a:spcAft>
                <a:spcPts val="0"/>
              </a:spcAft>
              <a:defRPr/>
            </a:pPr>
            <a:r>
              <a:rPr lang="es-ES" sz="2400" b="1" dirty="0">
                <a:solidFill>
                  <a:schemeClr val="bg1"/>
                </a:solidFill>
                <a:latin typeface="Times New Roman" pitchFamily="18" charset="0"/>
                <a:cs typeface="+mn-cs"/>
              </a:rPr>
              <a:t>SUCURSALES O AGENCIAS DE SOCIEDADES EXTRANJERAS</a:t>
            </a:r>
          </a:p>
          <a:p>
            <a:pPr algn="ctr" fontAlgn="auto" hangingPunct="0">
              <a:spcBef>
                <a:spcPts val="1400"/>
              </a:spcBef>
              <a:spcAft>
                <a:spcPts val="0"/>
              </a:spcAft>
              <a:defRPr/>
            </a:pPr>
            <a:r>
              <a:rPr lang="es-ES" sz="2400" b="1" dirty="0">
                <a:solidFill>
                  <a:schemeClr val="bg1"/>
                </a:solidFill>
                <a:latin typeface="Times New Roman" pitchFamily="18" charset="0"/>
                <a:cs typeface="+mn-cs"/>
              </a:rPr>
              <a:t>ORGANISMOS U ENTES OFICIALES O MIXTOS, </a:t>
            </a:r>
            <a:r>
              <a:rPr lang="es-ES" sz="2400" b="1" dirty="0" smtClean="0">
                <a:solidFill>
                  <a:schemeClr val="bg1"/>
                </a:solidFill>
                <a:latin typeface="Times New Roman" pitchFamily="18" charset="0"/>
                <a:cs typeface="+mn-cs"/>
              </a:rPr>
              <a:t>NACIONALES, PROVINCIALES </a:t>
            </a:r>
            <a:r>
              <a:rPr lang="es-ES" sz="2400" b="1" dirty="0">
                <a:solidFill>
                  <a:schemeClr val="bg1"/>
                </a:solidFill>
                <a:latin typeface="Times New Roman" pitchFamily="18" charset="0"/>
                <a:cs typeface="+mn-cs"/>
              </a:rPr>
              <a:t>O MUNICIPALES</a:t>
            </a:r>
          </a:p>
        </p:txBody>
      </p:sp>
      <p:sp>
        <p:nvSpPr>
          <p:cNvPr id="3" name="2 Rectángulo"/>
          <p:cNvSpPr/>
          <p:nvPr/>
        </p:nvSpPr>
        <p:spPr>
          <a:xfrm>
            <a:off x="457201" y="819150"/>
            <a:ext cx="8229600" cy="954088"/>
          </a:xfrm>
          <a:prstGeom prst="rect">
            <a:avLst/>
          </a:prstGeom>
          <a:solidFill>
            <a:schemeClr val="tx1"/>
          </a:solidFill>
          <a:ln w="76196">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LA EMPRESA DE SEGUROS: TIPOS LEGALES ADMITIDOS Y CARACTERÍSTICAS.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692150"/>
            <a:ext cx="8229599" cy="523875"/>
          </a:xfrm>
          <a:prstGeom prst="rect">
            <a:avLst/>
          </a:prstGeom>
          <a:solidFill>
            <a:schemeClr val="tx1"/>
          </a:solidFill>
          <a:ln w="76196">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SOCIEDADES DE SEGUROS SOLIDARIAS</a:t>
            </a:r>
          </a:p>
        </p:txBody>
      </p:sp>
      <p:sp>
        <p:nvSpPr>
          <p:cNvPr id="3" name="2 CuadroTexto"/>
          <p:cNvSpPr txBox="1"/>
          <p:nvPr/>
        </p:nvSpPr>
        <p:spPr>
          <a:xfrm>
            <a:off x="457200" y="1876425"/>
            <a:ext cx="8229599" cy="4144963"/>
          </a:xfrm>
          <a:prstGeom prst="rect">
            <a:avLst/>
          </a:prstGeom>
          <a:solidFill>
            <a:schemeClr val="tx1"/>
          </a:solidFill>
          <a:ln w="76196">
            <a:solidFill>
              <a:schemeClr val="tx1"/>
            </a:solidFill>
            <a:prstDash val="solid"/>
          </a:ln>
        </p:spPr>
        <p:txBody>
          <a:bodyPr wrap="square" anchorCtr="1">
            <a:spAutoFit/>
          </a:bodyPr>
          <a:lstStyle/>
          <a:p>
            <a:pPr algn="ctr" fontAlgn="auto" hangingPunct="0">
              <a:spcBef>
                <a:spcPts val="1400"/>
              </a:spcBef>
              <a:spcAft>
                <a:spcPts val="0"/>
              </a:spcAft>
              <a:defRPr/>
            </a:pPr>
            <a:r>
              <a:rPr lang="es-AR" sz="2400" b="1" dirty="0">
                <a:solidFill>
                  <a:schemeClr val="bg1"/>
                </a:solidFill>
                <a:latin typeface="Times New Roman" pitchFamily="18" charset="0"/>
                <a:cs typeface="+mn-cs"/>
              </a:rPr>
              <a:t>El seguro solidario se caracteriza por el hecho de que la empresa aseguradora está constituida por los propios asegurados, quienes no la han creado como inversores que buscan una renta, sino como usuarios que persiguen obtener el servicio a un costo neto.</a:t>
            </a:r>
          </a:p>
          <a:p>
            <a:pPr algn="ctr" fontAlgn="auto" hangingPunct="0">
              <a:spcBef>
                <a:spcPts val="1400"/>
              </a:spcBef>
              <a:spcAft>
                <a:spcPts val="0"/>
              </a:spcAft>
              <a:defRPr/>
            </a:pPr>
            <a:r>
              <a:rPr lang="es-AR" sz="2400" b="1" dirty="0">
                <a:solidFill>
                  <a:schemeClr val="bg1"/>
                </a:solidFill>
                <a:latin typeface="Times New Roman" pitchFamily="18" charset="0"/>
                <a:cs typeface="+mn-cs"/>
              </a:rPr>
              <a:t>Las dos formas típicas societarias son la cooperativas y las mutuales.  En la primera se puede integrar la sociedad como socio, sin ser necesario estar asegurado. En las mutuales se es socio y asegurado de modo simultáneo. </a:t>
            </a:r>
          </a:p>
          <a:p>
            <a:pPr algn="ctr" fontAlgn="auto" hangingPunct="0">
              <a:spcBef>
                <a:spcPts val="1400"/>
              </a:spcBef>
              <a:spcAft>
                <a:spcPts val="0"/>
              </a:spcAft>
              <a:defRPr/>
            </a:pPr>
            <a:r>
              <a:rPr lang="es-AR" sz="2400" b="1" dirty="0">
                <a:solidFill>
                  <a:schemeClr val="bg1"/>
                </a:solidFill>
                <a:latin typeface="Times New Roman" pitchFamily="18" charset="0"/>
                <a:cs typeface="+mn-cs"/>
              </a:rPr>
              <a:t>(Ariel Fernández </a:t>
            </a:r>
            <a:r>
              <a:rPr lang="es-AR" sz="2400" b="1" dirty="0" err="1">
                <a:solidFill>
                  <a:schemeClr val="bg1"/>
                </a:solidFill>
                <a:latin typeface="Times New Roman" pitchFamily="18" charset="0"/>
                <a:cs typeface="+mn-cs"/>
              </a:rPr>
              <a:t>Dirube</a:t>
            </a:r>
            <a:r>
              <a:rPr lang="es-AR" sz="2400" b="1" dirty="0">
                <a:solidFill>
                  <a:schemeClr val="bg1"/>
                </a:solidFill>
                <a:latin typeface="Times New Roman" pitchFamily="18" charset="0"/>
                <a:cs typeface="+mn-cs"/>
              </a:rPr>
              <a:t>)</a:t>
            </a:r>
          </a:p>
        </p:txBody>
      </p:sp>
    </p:spTree>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305800" cy="695325"/>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REQUISITOS PARA SU ACTUACIÓN</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57200" y="1700213"/>
            <a:ext cx="8305800" cy="4587875"/>
          </a:xfrm>
          <a:prstGeom prst="rect">
            <a:avLst/>
          </a:prstGeom>
          <a:solidFill>
            <a:schemeClr val="tx1"/>
          </a:solidFill>
          <a:ln w="76196">
            <a:solidFill>
              <a:schemeClr val="tx1"/>
            </a:solidFill>
            <a:miter lim="800000"/>
            <a:headEnd/>
            <a:tailEnd/>
          </a:ln>
        </p:spPr>
        <p:txBody>
          <a:bodyPr wrap="square">
            <a:spAutoFit/>
          </a:bodyPr>
          <a:lstStyle/>
          <a:p>
            <a:pPr fontAlgn="auto" hangingPunct="0">
              <a:spcBef>
                <a:spcPts val="1200"/>
              </a:spcBef>
              <a:spcAft>
                <a:spcPts val="0"/>
              </a:spcAft>
              <a:defRPr/>
            </a:pPr>
            <a:r>
              <a:rPr lang="es-ES" sz="2000" b="1">
                <a:solidFill>
                  <a:schemeClr val="bg1"/>
                </a:solidFill>
                <a:latin typeface="Times New Roman" pitchFamily="18" charset="0"/>
                <a:cs typeface="+mn-cs"/>
              </a:rPr>
              <a:t>- CONSTITUIRSE DE ACUERDO CON LAS LEYES</a:t>
            </a:r>
          </a:p>
          <a:p>
            <a:pPr fontAlgn="auto" hangingPunct="0">
              <a:spcBef>
                <a:spcPts val="1200"/>
              </a:spcBef>
              <a:spcAft>
                <a:spcPts val="0"/>
              </a:spcAft>
              <a:defRPr/>
            </a:pPr>
            <a:r>
              <a:rPr lang="es-ES" sz="2000" b="1">
                <a:solidFill>
                  <a:schemeClr val="bg1"/>
                </a:solidFill>
                <a:latin typeface="Times New Roman" pitchFamily="18" charset="0"/>
                <a:cs typeface="+mn-cs"/>
              </a:rPr>
              <a:t>   GENERALES Y A LA LEY 20.091.</a:t>
            </a:r>
          </a:p>
          <a:p>
            <a:pPr fontAlgn="auto" hangingPunct="0">
              <a:spcBef>
                <a:spcPts val="1200"/>
              </a:spcBef>
              <a:spcAft>
                <a:spcPts val="0"/>
              </a:spcAft>
              <a:defRPr/>
            </a:pPr>
            <a:r>
              <a:rPr lang="es-ES" sz="2000" b="1">
                <a:solidFill>
                  <a:schemeClr val="bg1"/>
                </a:solidFill>
                <a:latin typeface="Times New Roman" pitchFamily="18" charset="0"/>
                <a:cs typeface="+mn-cs"/>
              </a:rPr>
              <a:t>- OBJETO  EXCLUSIVO: OPERACIONES DE SEGUROS O  </a:t>
            </a:r>
          </a:p>
          <a:p>
            <a:pPr fontAlgn="auto" hangingPunct="0">
              <a:spcBef>
                <a:spcPts val="1200"/>
              </a:spcBef>
              <a:spcAft>
                <a:spcPts val="0"/>
              </a:spcAft>
              <a:defRPr/>
            </a:pPr>
            <a:r>
              <a:rPr lang="es-ES" sz="2000" b="1">
                <a:solidFill>
                  <a:schemeClr val="bg1"/>
                </a:solidFill>
                <a:latin typeface="Times New Roman" pitchFamily="18" charset="0"/>
                <a:cs typeface="+mn-cs"/>
              </a:rPr>
              <a:t>  GARANTIZAR  OBLIGACIONES DE TERCEROS EN</a:t>
            </a:r>
          </a:p>
          <a:p>
            <a:pPr fontAlgn="auto" hangingPunct="0">
              <a:spcBef>
                <a:spcPts val="1200"/>
              </a:spcBef>
              <a:spcAft>
                <a:spcPts val="0"/>
              </a:spcAft>
              <a:defRPr/>
            </a:pPr>
            <a:r>
              <a:rPr lang="es-ES" sz="2000" b="1">
                <a:solidFill>
                  <a:schemeClr val="bg1"/>
                </a:solidFill>
                <a:latin typeface="Times New Roman" pitchFamily="18" charset="0"/>
                <a:cs typeface="+mn-cs"/>
              </a:rPr>
              <a:t>  OPERACIONES DE SEGUROS APROBADAS;</a:t>
            </a:r>
          </a:p>
          <a:p>
            <a:pPr fontAlgn="auto" hangingPunct="0">
              <a:spcBef>
                <a:spcPts val="1200"/>
              </a:spcBef>
              <a:spcAft>
                <a:spcPts val="0"/>
              </a:spcAft>
              <a:defRPr/>
            </a:pPr>
            <a:r>
              <a:rPr lang="es-ES" sz="2000" b="1">
                <a:solidFill>
                  <a:schemeClr val="bg1"/>
                </a:solidFill>
                <a:latin typeface="Times New Roman" pitchFamily="18" charset="0"/>
                <a:cs typeface="+mn-cs"/>
              </a:rPr>
              <a:t>-  INTEGREN UN CAPITAL MINIMO;</a:t>
            </a:r>
          </a:p>
          <a:p>
            <a:pPr fontAlgn="auto" hangingPunct="0">
              <a:spcBef>
                <a:spcPts val="1200"/>
              </a:spcBef>
              <a:spcAft>
                <a:spcPts val="0"/>
              </a:spcAft>
              <a:defRPr/>
            </a:pPr>
            <a:r>
              <a:rPr lang="es-ES" sz="2000" b="1">
                <a:solidFill>
                  <a:schemeClr val="bg1"/>
                </a:solidFill>
                <a:latin typeface="Times New Roman" pitchFamily="18" charset="0"/>
                <a:cs typeface="+mn-cs"/>
              </a:rPr>
              <a:t>-  TENGAN LA DURACIÓN MÍNIMA REQUERIDA, SEGÚN LA</a:t>
            </a:r>
          </a:p>
          <a:p>
            <a:pPr fontAlgn="auto" hangingPunct="0">
              <a:spcBef>
                <a:spcPts val="1200"/>
              </a:spcBef>
              <a:spcAft>
                <a:spcPts val="0"/>
              </a:spcAft>
              <a:defRPr/>
            </a:pPr>
            <a:r>
              <a:rPr lang="es-ES" sz="2000" b="1">
                <a:solidFill>
                  <a:schemeClr val="bg1"/>
                </a:solidFill>
                <a:latin typeface="Times New Roman" pitchFamily="18" charset="0"/>
                <a:cs typeface="+mn-cs"/>
              </a:rPr>
              <a:t>   NATURALEZA DE LA RAMA DE SEGUROS A EXPLOTARSE;</a:t>
            </a:r>
          </a:p>
          <a:p>
            <a:pPr fontAlgn="auto" hangingPunct="0">
              <a:spcBef>
                <a:spcPts val="1200"/>
              </a:spcBef>
              <a:spcAft>
                <a:spcPts val="0"/>
              </a:spcAft>
              <a:defRPr/>
            </a:pPr>
            <a:r>
              <a:rPr lang="es-ES" sz="2000" b="1">
                <a:solidFill>
                  <a:schemeClr val="bg1"/>
                </a:solidFill>
                <a:latin typeface="Times New Roman" pitchFamily="18" charset="0"/>
                <a:cs typeface="+mn-cs"/>
              </a:rPr>
              <a:t>-  AJUSTEN LOS PLANES A LO ESTABLECIDO POR LEY;</a:t>
            </a:r>
          </a:p>
          <a:p>
            <a:pPr fontAlgn="auto" hangingPunct="0">
              <a:spcBef>
                <a:spcPts val="1200"/>
              </a:spcBef>
              <a:spcAft>
                <a:spcPts val="0"/>
              </a:spcAft>
              <a:defRPr/>
            </a:pPr>
            <a:r>
              <a:rPr lang="es-ES" sz="2000" b="1">
                <a:solidFill>
                  <a:schemeClr val="bg1"/>
                </a:solidFill>
                <a:latin typeface="Times New Roman" pitchFamily="18" charset="0"/>
                <a:cs typeface="+mn-cs"/>
              </a:rPr>
              <a:t>-  SEAN CONVENIENTES PARA EL MERCADO.</a:t>
            </a:r>
            <a:endParaRPr lang="es-ES" sz="200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684213"/>
            <a:ext cx="8229600" cy="958850"/>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RAMAS DEL SEGURO, PLANES Y ELEMENTOS TÉCNICO CONTRACTUALES</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57201" y="2065354"/>
            <a:ext cx="8229600" cy="3792538"/>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200" b="1" dirty="0">
                <a:solidFill>
                  <a:schemeClr val="bg1"/>
                </a:solidFill>
                <a:latin typeface="Times New Roman" pitchFamily="18" charset="0"/>
                <a:cs typeface="+mn-cs"/>
              </a:rPr>
              <a:t>Resolución 35.614 SSN 11/2/11</a:t>
            </a:r>
          </a:p>
          <a:p>
            <a:pPr algn="ctr" fontAlgn="auto" hangingPunct="0">
              <a:spcBef>
                <a:spcPts val="1200"/>
              </a:spcBef>
              <a:spcAft>
                <a:spcPts val="0"/>
              </a:spcAft>
              <a:defRPr/>
            </a:pPr>
            <a:r>
              <a:rPr lang="es-ES" sz="2200" b="1" dirty="0">
                <a:solidFill>
                  <a:schemeClr val="bg1"/>
                </a:solidFill>
                <a:latin typeface="Times New Roman" pitchFamily="18" charset="0"/>
                <a:cs typeface="+mn-cs"/>
              </a:rPr>
              <a:t>Autorización dentro de los 90 días de formalizada la petición. Pasado ese término sin rechazo, se considerarán aprobados.</a:t>
            </a:r>
          </a:p>
          <a:p>
            <a:pPr algn="ctr" fontAlgn="auto" hangingPunct="0">
              <a:spcBef>
                <a:spcPts val="1200"/>
              </a:spcBef>
              <a:spcAft>
                <a:spcPts val="0"/>
              </a:spcAft>
              <a:defRPr/>
            </a:pPr>
            <a:r>
              <a:rPr lang="es-ES" sz="2200" b="1" dirty="0">
                <a:solidFill>
                  <a:schemeClr val="bg1"/>
                </a:solidFill>
                <a:latin typeface="Times New Roman" pitchFamily="18" charset="0"/>
                <a:cs typeface="+mn-cs"/>
              </a:rPr>
              <a:t>Validez de la autorización: 10 años. Se puede prorrogar por igual término.</a:t>
            </a:r>
          </a:p>
          <a:p>
            <a:pPr algn="ctr" fontAlgn="auto" hangingPunct="0">
              <a:spcBef>
                <a:spcPts val="1200"/>
              </a:spcBef>
              <a:spcAft>
                <a:spcPts val="0"/>
              </a:spcAft>
              <a:defRPr/>
            </a:pPr>
            <a:r>
              <a:rPr lang="es-ES" sz="2200" b="1" dirty="0">
                <a:solidFill>
                  <a:schemeClr val="bg1"/>
                </a:solidFill>
                <a:latin typeface="Times New Roman" pitchFamily="18" charset="0"/>
                <a:cs typeface="+mn-cs"/>
              </a:rPr>
              <a:t>Las vigentes caducan a los cinco años de la resolución.</a:t>
            </a:r>
          </a:p>
          <a:p>
            <a:pPr algn="ctr" fontAlgn="auto" hangingPunct="0">
              <a:spcBef>
                <a:spcPts val="1200"/>
              </a:spcBef>
              <a:spcAft>
                <a:spcPts val="0"/>
              </a:spcAft>
              <a:defRPr/>
            </a:pPr>
            <a:r>
              <a:rPr lang="es-ES" sz="2200" b="1" dirty="0">
                <a:solidFill>
                  <a:schemeClr val="bg1"/>
                </a:solidFill>
                <a:latin typeface="Times New Roman" pitchFamily="18" charset="0"/>
                <a:cs typeface="+mn-cs"/>
              </a:rPr>
              <a:t>Después de los 90 días puede ser requerido por cualquier otro asegurador. Si no media objeción dentro de los 30 días se considerarán aceptados.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1" y="1125538"/>
            <a:ext cx="8229600" cy="660400"/>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3000" b="1">
                <a:solidFill>
                  <a:schemeClr val="bg1"/>
                </a:solidFill>
                <a:latin typeface="Times New Roman" pitchFamily="18" charset="0"/>
                <a:cs typeface="+mn-cs"/>
              </a:rPr>
              <a:t>PÓLIZAS</a:t>
            </a:r>
          </a:p>
        </p:txBody>
      </p:sp>
      <p:sp>
        <p:nvSpPr>
          <p:cNvPr id="3" name="Text Box 5"/>
          <p:cNvSpPr txBox="1">
            <a:spLocks noChangeArrowheads="1"/>
          </p:cNvSpPr>
          <p:nvPr/>
        </p:nvSpPr>
        <p:spPr bwMode="auto">
          <a:xfrm>
            <a:off x="457201" y="3015496"/>
            <a:ext cx="8229600" cy="1785104"/>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DEBEN AJUSTARSE A DISPOSICIONES DE LA LEY 17.418. DEBEN ESTAR REDACTAS EN IDIOMA NACIONAL, SALVO LA DE RIESGO MARÍTIMO QUE PUEDEN ESTARLO EN IDIOMA EXTRANJERO.</a:t>
            </a:r>
          </a:p>
          <a:p>
            <a:pPr algn="ctr" fontAlgn="auto" hangingPunct="0">
              <a:spcBef>
                <a:spcPts val="1200"/>
              </a:spcBef>
              <a:spcAft>
                <a:spcPts val="0"/>
              </a:spcAft>
              <a:defRPr/>
            </a:pPr>
            <a:r>
              <a:rPr lang="es-ES" sz="2000" b="1" dirty="0">
                <a:solidFill>
                  <a:schemeClr val="bg1"/>
                </a:solidFill>
                <a:latin typeface="Times New Roman" pitchFamily="18" charset="0"/>
                <a:cs typeface="+mn-cs"/>
              </a:rPr>
              <a:t>DEBE HACERSE REFERENCIA EN EL FRENTE DE LA PÓLIZA TODAS LAS CONDICIONES DE COBERTURA QUE SE ESTIPULEN.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990600"/>
            <a:ext cx="8229600" cy="147732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PRINCIPALES  DIFERENCIAS  ENTRE EL DERECHO  NATURAL Y  EL  DERECHO POSITIVO</a:t>
            </a:r>
          </a:p>
        </p:txBody>
      </p:sp>
      <p:sp>
        <p:nvSpPr>
          <p:cNvPr id="7" name="Rectangle 1"/>
          <p:cNvSpPr>
            <a:spLocks noChangeArrowheads="1"/>
          </p:cNvSpPr>
          <p:nvPr/>
        </p:nvSpPr>
        <p:spPr bwMode="auto">
          <a:xfrm>
            <a:off x="457200" y="3048000"/>
            <a:ext cx="8229600" cy="1938992"/>
          </a:xfrm>
          <a:prstGeom prst="rect">
            <a:avLst/>
          </a:prstGeom>
          <a:solidFill>
            <a:schemeClr val="tx1"/>
          </a:solidFill>
          <a:ln w="3175">
            <a:solidFill>
              <a:schemeClr val="tx1"/>
            </a:solidFill>
            <a:miter lim="800000"/>
            <a:headEnd/>
            <a:tailEnd/>
          </a:ln>
        </p:spPr>
        <p:txBody>
          <a:bodyPr wrap="square" anchor="ctr">
            <a:spAutoFit/>
          </a:bodyPr>
          <a:lstStyle/>
          <a:p>
            <a:pPr algn="ctr"/>
            <a:r>
              <a:rPr lang="es-ES" altLang="es-ES" sz="2400" b="1" dirty="0">
                <a:solidFill>
                  <a:schemeClr val="bg1"/>
                </a:solidFill>
                <a:latin typeface="Times New Roman" pitchFamily="18" charset="0"/>
              </a:rPr>
              <a:t>El derecho natural se refiere a valores o principios que se encuentran en la conciencia del hombre.</a:t>
            </a:r>
          </a:p>
          <a:p>
            <a:pPr algn="ctr"/>
            <a:endParaRPr lang="es-ES" altLang="es-ES" sz="2400" b="1" dirty="0">
              <a:solidFill>
                <a:schemeClr val="bg1"/>
              </a:solidFill>
              <a:latin typeface="Times New Roman" pitchFamily="18" charset="0"/>
            </a:endParaRPr>
          </a:p>
          <a:p>
            <a:pPr algn="ctr"/>
            <a:r>
              <a:rPr lang="es-ES" altLang="es-ES" sz="2400" b="1" dirty="0">
                <a:solidFill>
                  <a:schemeClr val="bg1"/>
                </a:solidFill>
                <a:latin typeface="Times New Roman" pitchFamily="18" charset="0"/>
              </a:rPr>
              <a:t>El derecho positivo considera las normas jurídicas dictadas por el Estado. Son de cumplimiento obligatorio y temporales.</a:t>
            </a:r>
          </a:p>
        </p:txBody>
      </p:sp>
    </p:spTree>
  </p:cSld>
  <p:clrMapOvr>
    <a:masterClrMapping/>
  </p:clrMapOvr>
  <p:transition>
    <p:fade thruBlk="1"/>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35025"/>
            <a:ext cx="8229601" cy="593725"/>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PRIMAS</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57200" y="2071688"/>
            <a:ext cx="8229601" cy="3875087"/>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cs typeface="+mn-cs"/>
              </a:rPr>
              <a:t>Los aseguradores establecerán libremente sus tarifas de prima que resulten suficientes para cumplir con las obligaciones que asuman y su necesaria capacitación económico financiera.</a:t>
            </a:r>
          </a:p>
          <a:p>
            <a:pPr algn="ctr" fontAlgn="auto" hangingPunct="0">
              <a:spcBef>
                <a:spcPts val="1900"/>
              </a:spcBef>
              <a:spcAft>
                <a:spcPts val="0"/>
              </a:spcAft>
              <a:defRPr/>
            </a:pPr>
            <a:r>
              <a:rPr lang="es-ES" sz="2000" b="1">
                <a:solidFill>
                  <a:schemeClr val="bg1"/>
                </a:solidFill>
                <a:latin typeface="Times New Roman" pitchFamily="18" charset="0"/>
                <a:cs typeface="+mn-cs"/>
              </a:rPr>
              <a:t>Las mismas surgirán del análisis estadístico, de la experiencia siniestral, nivel de gastos y demás elementos, con los fundamentos técnicos que los avalen a efectos de su autorización por la autoridad de control.</a:t>
            </a:r>
          </a:p>
          <a:p>
            <a:pPr algn="ctr" fontAlgn="auto" hangingPunct="0">
              <a:spcBef>
                <a:spcPts val="1200"/>
              </a:spcBef>
              <a:spcAft>
                <a:spcPts val="0"/>
              </a:spcAft>
              <a:defRPr/>
            </a:pPr>
            <a:r>
              <a:rPr lang="es-ES" sz="2000" b="1">
                <a:solidFill>
                  <a:schemeClr val="bg1"/>
                </a:solidFill>
                <a:latin typeface="Times New Roman" pitchFamily="18" charset="0"/>
                <a:cs typeface="+mn-cs"/>
              </a:rPr>
              <a:t>Debe procurarse:</a:t>
            </a:r>
          </a:p>
          <a:p>
            <a:pPr algn="ctr" fontAlgn="auto" hangingPunct="0">
              <a:spcBef>
                <a:spcPts val="1200"/>
              </a:spcBef>
              <a:spcAft>
                <a:spcPts val="0"/>
              </a:spcAft>
              <a:defRPr/>
            </a:pPr>
            <a:r>
              <a:rPr lang="es-ES" sz="2000" b="1">
                <a:solidFill>
                  <a:schemeClr val="bg1"/>
                </a:solidFill>
                <a:latin typeface="Times New Roman" pitchFamily="18" charset="0"/>
                <a:cs typeface="+mn-cs"/>
              </a:rPr>
              <a:t>Equidad, suficiencia, homogeneidad y representatividad.</a:t>
            </a:r>
          </a:p>
          <a:p>
            <a:pPr algn="ctr" fontAlgn="auto" hangingPunct="0">
              <a:spcBef>
                <a:spcPts val="1200"/>
              </a:spcBef>
              <a:spcAft>
                <a:spcPts val="0"/>
              </a:spcAft>
              <a:defRPr/>
            </a:pPr>
            <a:r>
              <a:rPr lang="es-ES" sz="2000" b="1">
                <a:solidFill>
                  <a:schemeClr val="bg1"/>
                </a:solidFill>
                <a:latin typeface="Times New Roman" pitchFamily="18" charset="0"/>
                <a:cs typeface="+mn-cs"/>
              </a:rPr>
              <a:t>Para riesgos especiales o novedosos se requerirá respaldo de un reasegurador de conocida solvencia.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4400"/>
            <a:ext cx="8255000" cy="595312"/>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OPERACIONES PROHIBIDAS</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57200" y="2362200"/>
            <a:ext cx="8255000" cy="3170099"/>
          </a:xfrm>
          <a:prstGeom prst="rect">
            <a:avLst/>
          </a:prstGeom>
          <a:solidFill>
            <a:schemeClr val="tx1"/>
          </a:solidFill>
          <a:ln w="88897">
            <a:solidFill>
              <a:schemeClr val="tx1"/>
            </a:solidFill>
            <a:miter lim="800000"/>
            <a:headEnd/>
            <a:tailEnd/>
          </a:ln>
        </p:spPr>
        <p:txBody>
          <a:bodyPr wrap="square">
            <a:spAutoFit/>
          </a:bodyPr>
          <a:lstStyle/>
          <a:p>
            <a:pPr marL="285750" indent="-285750" fontAlgn="auto" hangingPunct="0">
              <a:spcBef>
                <a:spcPts val="1200"/>
              </a:spcBef>
              <a:spcAft>
                <a:spcPts val="0"/>
              </a:spcAft>
              <a:buFont typeface="Wingdings" panose="05000000000000000000" pitchFamily="2" charset="2"/>
              <a:buChar char="§"/>
              <a:defRPr/>
            </a:pPr>
            <a:r>
              <a:rPr lang="es-ES" b="1" dirty="0">
                <a:solidFill>
                  <a:schemeClr val="bg1"/>
                </a:solidFill>
                <a:latin typeface="Times New Roman" pitchFamily="18" charset="0"/>
                <a:cs typeface="+mn-cs"/>
              </a:rPr>
              <a:t> </a:t>
            </a:r>
            <a:r>
              <a:rPr lang="es-ES" sz="2000" b="1" dirty="0">
                <a:solidFill>
                  <a:schemeClr val="bg1"/>
                </a:solidFill>
                <a:latin typeface="Times New Roman" pitchFamily="18" charset="0"/>
                <a:cs typeface="+mn-cs"/>
              </a:rPr>
              <a:t>Tener bienes en condominio sin autorización;</a:t>
            </a:r>
          </a:p>
          <a:p>
            <a:pPr marL="342900" indent="-342900" fontAlgn="auto" hangingPunct="0">
              <a:spcBef>
                <a:spcPts val="1200"/>
              </a:spcBef>
              <a:spcAft>
                <a:spcPts val="0"/>
              </a:spcAft>
              <a:buFont typeface="Wingdings" panose="05000000000000000000" pitchFamily="2" charset="2"/>
              <a:buChar char="§"/>
              <a:defRPr/>
            </a:pPr>
            <a:r>
              <a:rPr lang="es-ES" sz="2000" b="1" dirty="0">
                <a:solidFill>
                  <a:schemeClr val="bg1"/>
                </a:solidFill>
                <a:latin typeface="Times New Roman" pitchFamily="18" charset="0"/>
                <a:cs typeface="+mn-cs"/>
              </a:rPr>
              <a:t>Gravar sus bienes con derechos reales, salvo inmuebles para uso propio,   </a:t>
            </a:r>
          </a:p>
          <a:p>
            <a:pPr fontAlgn="auto" hangingPunct="0">
              <a:spcBef>
                <a:spcPts val="1200"/>
              </a:spcBef>
              <a:spcAft>
                <a:spcPts val="0"/>
              </a:spcAft>
              <a:defRPr/>
            </a:pPr>
            <a:r>
              <a:rPr lang="es-ES" sz="2000" b="1" dirty="0">
                <a:solidFill>
                  <a:schemeClr val="bg1"/>
                </a:solidFill>
                <a:latin typeface="Times New Roman" pitchFamily="18" charset="0"/>
                <a:cs typeface="+mn-cs"/>
              </a:rPr>
              <a:t>      previa autorización de la Superintendencia de Seguros;</a:t>
            </a:r>
          </a:p>
          <a:p>
            <a:pPr marL="342900" indent="-342900" fontAlgn="auto" hangingPunct="0">
              <a:spcBef>
                <a:spcPts val="1200"/>
              </a:spcBef>
              <a:spcAft>
                <a:spcPts val="0"/>
              </a:spcAft>
              <a:buFont typeface="Wingdings" panose="05000000000000000000" pitchFamily="2" charset="2"/>
              <a:buChar char="§"/>
              <a:defRPr/>
            </a:pPr>
            <a:r>
              <a:rPr lang="es-ES" sz="2000" b="1" dirty="0">
                <a:solidFill>
                  <a:schemeClr val="bg1"/>
                </a:solidFill>
                <a:latin typeface="Times New Roman" pitchFamily="18" charset="0"/>
                <a:cs typeface="+mn-cs"/>
              </a:rPr>
              <a:t>Cumplir sus obligaciones con asegurados con letras o pagarés propios o de terceros;</a:t>
            </a:r>
          </a:p>
          <a:p>
            <a:pPr marL="342900" indent="-342900" fontAlgn="auto" hangingPunct="0">
              <a:spcBef>
                <a:spcPts val="1200"/>
              </a:spcBef>
              <a:spcAft>
                <a:spcPts val="0"/>
              </a:spcAft>
              <a:buFont typeface="Wingdings" panose="05000000000000000000" pitchFamily="2" charset="2"/>
              <a:buChar char="§"/>
              <a:defRPr/>
            </a:pPr>
            <a:r>
              <a:rPr lang="es-ES" sz="2000" b="1" dirty="0">
                <a:solidFill>
                  <a:schemeClr val="bg1"/>
                </a:solidFill>
                <a:latin typeface="Times New Roman" pitchFamily="18" charset="0"/>
                <a:cs typeface="+mn-cs"/>
              </a:rPr>
              <a:t>Efectuar pagos con cheques al portador, salvo lo concerniente al fondo </a:t>
            </a:r>
            <a:r>
              <a:rPr lang="es-ES" sz="2000" b="1" dirty="0" smtClean="0">
                <a:solidFill>
                  <a:schemeClr val="bg1"/>
                </a:solidFill>
                <a:latin typeface="Times New Roman" pitchFamily="18" charset="0"/>
                <a:cs typeface="+mn-cs"/>
              </a:rPr>
              <a:t>fijo;</a:t>
            </a:r>
            <a:endParaRPr lang="es-ES" sz="20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674813"/>
            <a:ext cx="8229600" cy="3354387"/>
          </a:xfrm>
          <a:prstGeom prst="rect">
            <a:avLst/>
          </a:prstGeom>
          <a:solidFill>
            <a:schemeClr val="tx1"/>
          </a:solidFill>
          <a:ln w="88897">
            <a:solidFill>
              <a:schemeClr val="tx1"/>
            </a:solidFill>
            <a:miter lim="800000"/>
            <a:headEnd/>
            <a:tailEnd/>
          </a:ln>
        </p:spPr>
        <p:txBody>
          <a:bodyPr wrap="square">
            <a:spAutoFit/>
          </a:bodyPr>
          <a:lstStyle/>
          <a:p>
            <a:pPr marL="285750" indent="-285750" fontAlgn="auto" hangingPunct="0">
              <a:spcBef>
                <a:spcPts val="1200"/>
              </a:spcBef>
              <a:spcAft>
                <a:spcPts val="0"/>
              </a:spcAft>
              <a:buFont typeface="Wingdings" panose="05000000000000000000" pitchFamily="2" charset="2"/>
              <a:buChar char="§"/>
              <a:defRPr/>
            </a:pPr>
            <a:r>
              <a:rPr lang="es-ES" sz="2400" b="1" dirty="0">
                <a:solidFill>
                  <a:schemeClr val="bg1"/>
                </a:solidFill>
                <a:latin typeface="Times New Roman" pitchFamily="18" charset="0"/>
                <a:cs typeface="+mn-cs"/>
              </a:rPr>
              <a:t>Recurrir al crédito bancario, salvo para edificar inmuebles  para renta o venta, previa autorización de Superintendencia de Seguros;</a:t>
            </a:r>
          </a:p>
          <a:p>
            <a:pPr marL="342900" indent="-342900" fontAlgn="auto" hangingPunct="0">
              <a:spcBef>
                <a:spcPts val="1200"/>
              </a:spcBef>
              <a:spcAft>
                <a:spcPts val="0"/>
              </a:spcAft>
              <a:buFont typeface="Wingdings" panose="05000000000000000000" pitchFamily="2" charset="2"/>
              <a:buChar char="§"/>
              <a:defRPr/>
            </a:pPr>
            <a:r>
              <a:rPr lang="es-ES" sz="2400" b="1" dirty="0">
                <a:solidFill>
                  <a:schemeClr val="bg1"/>
                </a:solidFill>
                <a:latin typeface="Times New Roman" pitchFamily="18" charset="0"/>
                <a:cs typeface="+mn-cs"/>
              </a:rPr>
              <a:t>Hacer disposiciones a título gratuito, salvo que lo sean con utilidades líquidas y realizadas del ejercicio y para fines benéficos;</a:t>
            </a:r>
          </a:p>
          <a:p>
            <a:pPr marL="342900" indent="-342900" fontAlgn="auto" hangingPunct="0">
              <a:spcBef>
                <a:spcPts val="1200"/>
              </a:spcBef>
              <a:spcAft>
                <a:spcPts val="0"/>
              </a:spcAft>
              <a:buFont typeface="Wingdings" panose="05000000000000000000" pitchFamily="2" charset="2"/>
              <a:buChar char="§"/>
              <a:defRPr/>
            </a:pPr>
            <a:r>
              <a:rPr lang="es-ES" sz="2400" b="1" dirty="0">
                <a:solidFill>
                  <a:schemeClr val="bg1"/>
                </a:solidFill>
                <a:latin typeface="Times New Roman" pitchFamily="18" charset="0"/>
                <a:cs typeface="+mn-cs"/>
              </a:rPr>
              <a:t>Otorgar fianzas o garantizar obligaciones de terceros cuando no constituyan operaciones de seguros aprobadas.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76250"/>
            <a:ext cx="8229601" cy="914400"/>
          </a:xfrm>
          <a:prstGeom prst="rect">
            <a:avLst/>
          </a:prstGeom>
          <a:solidFill>
            <a:schemeClr val="tx1"/>
          </a:solidFill>
          <a:ln w="79379">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BALANCES DE LAS ENTIDADES ASEGURADORAS</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57200" y="1571612"/>
            <a:ext cx="8229600" cy="2463800"/>
          </a:xfrm>
          <a:prstGeom prst="rect">
            <a:avLst/>
          </a:prstGeom>
          <a:solidFill>
            <a:schemeClr val="tx1"/>
          </a:solidFill>
          <a:ln w="85725">
            <a:solidFill>
              <a:schemeClr val="tx1"/>
            </a:solidFill>
            <a:miter lim="800000"/>
            <a:headEnd/>
            <a:tailEnd/>
          </a:ln>
        </p:spPr>
        <p:txBody>
          <a:bodyPr wrap="square" lIns="90004" tIns="46798" rIns="90004" bIns="46798"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cs typeface="+mn-cs"/>
              </a:rPr>
              <a:t>CIERRE DEL EJERCICIO ECONOMICO: ANUAL</a:t>
            </a:r>
          </a:p>
          <a:p>
            <a:pPr algn="ctr" fontAlgn="auto" hangingPunct="0">
              <a:spcBef>
                <a:spcPts val="1200"/>
              </a:spcBef>
              <a:spcAft>
                <a:spcPts val="0"/>
              </a:spcAft>
              <a:defRPr/>
            </a:pPr>
            <a:r>
              <a:rPr lang="es-ES" sz="2000" b="1">
                <a:solidFill>
                  <a:schemeClr val="bg1"/>
                </a:solidFill>
                <a:latin typeface="Times New Roman" pitchFamily="18" charset="0"/>
                <a:cs typeface="+mn-cs"/>
              </a:rPr>
              <a:t>ENTIDADES NACIONALES: AL 30 DE JUNIO.</a:t>
            </a:r>
          </a:p>
          <a:p>
            <a:pPr algn="ctr" fontAlgn="auto" hangingPunct="0">
              <a:spcBef>
                <a:spcPts val="1200"/>
              </a:spcBef>
              <a:spcAft>
                <a:spcPts val="0"/>
              </a:spcAft>
              <a:defRPr/>
            </a:pPr>
            <a:r>
              <a:rPr lang="es-ES" sz="2000" b="1">
                <a:solidFill>
                  <a:schemeClr val="bg1"/>
                </a:solidFill>
                <a:latin typeface="Times New Roman" pitchFamily="18" charset="0"/>
                <a:cs typeface="+mn-cs"/>
              </a:rPr>
              <a:t>ENTIDADES EXTRANJERAS: PUEDEN OPTAR.</a:t>
            </a:r>
          </a:p>
          <a:p>
            <a:pPr algn="ctr" fontAlgn="auto" hangingPunct="0">
              <a:spcBef>
                <a:spcPts val="1200"/>
              </a:spcBef>
              <a:spcAft>
                <a:spcPts val="0"/>
              </a:spcAft>
              <a:defRPr/>
            </a:pPr>
            <a:r>
              <a:rPr lang="es-ES" sz="2000" b="1">
                <a:solidFill>
                  <a:schemeClr val="bg1"/>
                </a:solidFill>
                <a:latin typeface="Times New Roman" pitchFamily="18" charset="0"/>
                <a:cs typeface="+mn-cs"/>
              </a:rPr>
              <a:t>LA SUPERINTENDENCIA DE SEGUROS PUEDE PEDIRLOS CON MENOR PERIODICIDAD. (ACTUALMENTE EN FORMA TRIMESTRAL)</a:t>
            </a:r>
          </a:p>
        </p:txBody>
      </p:sp>
      <p:sp>
        <p:nvSpPr>
          <p:cNvPr id="4" name="Text Box 4"/>
          <p:cNvSpPr txBox="1">
            <a:spLocks noChangeArrowheads="1"/>
          </p:cNvSpPr>
          <p:nvPr/>
        </p:nvSpPr>
        <p:spPr bwMode="auto">
          <a:xfrm>
            <a:off x="493713" y="4221163"/>
            <a:ext cx="8193087" cy="1974850"/>
          </a:xfrm>
          <a:prstGeom prst="rect">
            <a:avLst/>
          </a:prstGeom>
          <a:solidFill>
            <a:schemeClr val="tx1"/>
          </a:solidFill>
          <a:ln w="85725">
            <a:solidFill>
              <a:schemeClr val="tx1"/>
            </a:solidFill>
            <a:miter lim="800000"/>
            <a:headEnd/>
            <a:tailEnd/>
          </a:ln>
        </p:spPr>
        <p:txBody>
          <a:bodyPr wrap="square" anchorCtr="1">
            <a:spAutoFit/>
          </a:bodyPr>
          <a:lstStyle/>
          <a:p>
            <a:pPr algn="ctr" fontAlgn="auto" hangingPunct="0">
              <a:spcBef>
                <a:spcPts val="1400"/>
              </a:spcBef>
              <a:spcAft>
                <a:spcPts val="0"/>
              </a:spcAft>
              <a:defRPr/>
            </a:pPr>
            <a:r>
              <a:rPr lang="es-ES" sz="2300" b="1" dirty="0">
                <a:solidFill>
                  <a:schemeClr val="bg1"/>
                </a:solidFill>
                <a:latin typeface="Times New Roman" pitchFamily="18" charset="0"/>
                <a:cs typeface="+mn-cs"/>
              </a:rPr>
              <a:t>CELEBRACIÓN DE LA ASAMBLEA</a:t>
            </a:r>
          </a:p>
          <a:p>
            <a:pPr algn="ctr" fontAlgn="auto" hangingPunct="0">
              <a:spcBef>
                <a:spcPts val="1400"/>
              </a:spcBef>
              <a:spcAft>
                <a:spcPts val="0"/>
              </a:spcAft>
              <a:defRPr/>
            </a:pPr>
            <a:r>
              <a:rPr lang="es-ES" sz="2300" b="1" dirty="0">
                <a:solidFill>
                  <a:schemeClr val="bg1"/>
                </a:solidFill>
                <a:latin typeface="Times New Roman" pitchFamily="18" charset="0"/>
                <a:cs typeface="+mn-cs"/>
              </a:rPr>
              <a:t>DENTRO DE LOS CUATRO MESES SIGUIENTES AL CIERRE DEL EJERCICIO</a:t>
            </a:r>
          </a:p>
          <a:p>
            <a:pPr algn="ctr" fontAlgn="auto" hangingPunct="0">
              <a:spcBef>
                <a:spcPts val="1700"/>
              </a:spcBef>
              <a:spcAft>
                <a:spcPts val="0"/>
              </a:spcAft>
              <a:defRPr/>
            </a:pPr>
            <a:r>
              <a:rPr lang="es-ES" sz="2300" b="1" dirty="0">
                <a:solidFill>
                  <a:schemeClr val="bg1"/>
                </a:solidFill>
                <a:latin typeface="Times New Roman" pitchFamily="18" charset="0"/>
                <a:cs typeface="+mn-cs"/>
              </a:rPr>
              <a:t>30 DIAS ANTES DEBE ELEVAR INFORMACIÓN A LA SSN. </a:t>
            </a:r>
            <a:endParaRPr lang="es-ES" sz="28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1" y="2924175"/>
            <a:ext cx="8229600" cy="2308324"/>
          </a:xfrm>
          <a:prstGeom prst="rect">
            <a:avLst/>
          </a:prstGeom>
          <a:solidFill>
            <a:schemeClr val="tx1"/>
          </a:solidFill>
          <a:ln w="76196">
            <a:solidFill>
              <a:schemeClr val="tx1"/>
            </a:solidFill>
            <a:miter lim="800000"/>
            <a:headEnd/>
            <a:tailEnd/>
          </a:ln>
        </p:spPr>
        <p:txBody>
          <a:bodyPr wrap="square" anchorCtr="1">
            <a:spAutoFit/>
          </a:bodyPr>
          <a:lstStyle/>
          <a:p>
            <a:pPr algn="ctr" fontAlgn="auto">
              <a:spcBef>
                <a:spcPts val="1400"/>
              </a:spcBef>
              <a:spcAft>
                <a:spcPts val="0"/>
              </a:spcAft>
              <a:defRPr/>
            </a:pPr>
            <a:r>
              <a:rPr lang="es-AR" sz="2400" b="1" dirty="0">
                <a:solidFill>
                  <a:schemeClr val="bg1"/>
                </a:solidFill>
                <a:latin typeface="Times New Roman" pitchFamily="18" charset="0"/>
                <a:cs typeface="+mn-cs"/>
              </a:rPr>
              <a:t>Permitir al asegurador contar con los recursos necesarios para el correcto desempeño de su actividad, la de servir de garantía cuando el fondo de primas constituido por los aportes de los asegurados no resulte suficiente y para poder financiar a los asegurados el pago de las primas de los seguros contratados.</a:t>
            </a:r>
            <a:endParaRPr lang="es-ES" sz="2400" b="1" dirty="0">
              <a:solidFill>
                <a:schemeClr val="bg1"/>
              </a:solidFill>
              <a:latin typeface="Times New Roman" pitchFamily="18" charset="0"/>
              <a:cs typeface="+mn-cs"/>
            </a:endParaRPr>
          </a:p>
        </p:txBody>
      </p:sp>
      <p:sp>
        <p:nvSpPr>
          <p:cNvPr id="3" name="2 Rectángulo"/>
          <p:cNvSpPr/>
          <p:nvPr/>
        </p:nvSpPr>
        <p:spPr>
          <a:xfrm>
            <a:off x="468313" y="1290638"/>
            <a:ext cx="8218487" cy="554037"/>
          </a:xfrm>
          <a:prstGeom prst="rect">
            <a:avLst/>
          </a:prstGeom>
          <a:solidFill>
            <a:schemeClr val="tx1"/>
          </a:solidFill>
          <a:ln w="79379">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EL CAPITAL Y SUS FUNCIONES.</a:t>
            </a:r>
          </a:p>
        </p:txBody>
      </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1112838"/>
            <a:ext cx="8229600" cy="601662"/>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EXIGENCIAS DE CAPITAL MINIMO</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57201" y="2708275"/>
            <a:ext cx="8229600" cy="2549525"/>
          </a:xfrm>
          <a:prstGeom prst="rect">
            <a:avLst/>
          </a:prstGeom>
          <a:solidFill>
            <a:schemeClr val="tx1"/>
          </a:solidFill>
          <a:ln w="98426">
            <a:solidFill>
              <a:schemeClr val="tx1"/>
            </a:solidFill>
            <a:miter lim="800000"/>
            <a:headEnd/>
            <a:tailEnd/>
          </a:ln>
        </p:spPr>
        <p:txBody>
          <a:bodyPr wrap="square">
            <a:spAutoFit/>
          </a:bodyPr>
          <a:lstStyle/>
          <a:p>
            <a:pPr algn="ctr" fontAlgn="auto" hangingPunct="0">
              <a:spcBef>
                <a:spcPts val="1400"/>
              </a:spcBef>
              <a:spcAft>
                <a:spcPts val="0"/>
              </a:spcAft>
              <a:defRPr/>
            </a:pPr>
            <a:r>
              <a:rPr lang="es-ES" sz="2400" b="1" dirty="0">
                <a:solidFill>
                  <a:schemeClr val="bg1"/>
                </a:solidFill>
                <a:latin typeface="Times New Roman" pitchFamily="18" charset="0"/>
                <a:cs typeface="+mn-cs"/>
              </a:rPr>
              <a:t>SURGIRÁ DEL MAYOR DE LOS SIGUIENTES PARAMETROS:</a:t>
            </a:r>
          </a:p>
          <a:p>
            <a:pPr fontAlgn="auto" hangingPunct="0">
              <a:spcBef>
                <a:spcPts val="1400"/>
              </a:spcBef>
              <a:spcAft>
                <a:spcPts val="0"/>
              </a:spcAft>
              <a:defRPr/>
            </a:pPr>
            <a:r>
              <a:rPr lang="es-ES" sz="2400" b="1" dirty="0">
                <a:solidFill>
                  <a:schemeClr val="bg1"/>
                </a:solidFill>
                <a:latin typeface="Times New Roman" pitchFamily="18" charset="0"/>
                <a:cs typeface="+mn-cs"/>
              </a:rPr>
              <a:t>A) POR RAMAS.</a:t>
            </a:r>
          </a:p>
          <a:p>
            <a:pPr fontAlgn="auto" hangingPunct="0">
              <a:spcBef>
                <a:spcPts val="1400"/>
              </a:spcBef>
              <a:spcAft>
                <a:spcPts val="0"/>
              </a:spcAft>
              <a:defRPr/>
            </a:pPr>
            <a:r>
              <a:rPr lang="es-ES" sz="2400" b="1" dirty="0">
                <a:solidFill>
                  <a:schemeClr val="bg1"/>
                </a:solidFill>
                <a:latin typeface="Times New Roman" pitchFamily="18" charset="0"/>
                <a:cs typeface="+mn-cs"/>
              </a:rPr>
              <a:t>B) EN FUNCION DE PRIMAS Y RECARGOS.</a:t>
            </a:r>
          </a:p>
          <a:p>
            <a:pPr fontAlgn="auto" hangingPunct="0">
              <a:spcBef>
                <a:spcPts val="1400"/>
              </a:spcBef>
              <a:spcAft>
                <a:spcPts val="0"/>
              </a:spcAft>
              <a:defRPr/>
            </a:pPr>
            <a:r>
              <a:rPr lang="es-ES" sz="2400" b="1" dirty="0">
                <a:solidFill>
                  <a:schemeClr val="bg1"/>
                </a:solidFill>
                <a:latin typeface="Times New Roman" pitchFamily="18" charset="0"/>
                <a:cs typeface="+mn-cs"/>
              </a:rPr>
              <a:t>C) EN FUNCION DE LOS SINIESTROS.</a:t>
            </a:r>
          </a:p>
        </p:txBody>
      </p:sp>
    </p:spTree>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00063" y="595313"/>
            <a:ext cx="8186737" cy="609600"/>
          </a:xfrm>
          <a:prstGeom prst="rect">
            <a:avLst/>
          </a:prstGeom>
          <a:solidFill>
            <a:schemeClr val="tx1"/>
          </a:solidFill>
          <a:ln w="66678">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DÉFICIT DE CAPITA</a:t>
            </a:r>
            <a:r>
              <a:rPr lang="es-ES" sz="3000" b="1" dirty="0">
                <a:solidFill>
                  <a:schemeClr val="bg1"/>
                </a:solidFill>
                <a:latin typeface="Times New Roman" pitchFamily="18" charset="0"/>
                <a:cs typeface="+mn-cs"/>
              </a:rPr>
              <a:t>L</a:t>
            </a:r>
            <a:endParaRPr lang="es-ES" sz="30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468313" y="1428736"/>
            <a:ext cx="8216535" cy="2925763"/>
          </a:xfrm>
          <a:prstGeom prst="rect">
            <a:avLst/>
          </a:prstGeom>
          <a:solidFill>
            <a:schemeClr val="tx1"/>
          </a:solidFill>
          <a:ln w="73023">
            <a:solidFill>
              <a:schemeClr val="tx1"/>
            </a:solidFill>
            <a:miter lim="800000"/>
            <a:headEnd/>
            <a:tailEnd/>
          </a:ln>
        </p:spPr>
        <p:txBody>
          <a:bodyPr wrap="square">
            <a:spAutoFit/>
          </a:bodyPr>
          <a:lstStyle/>
          <a:p>
            <a:pPr algn="ctr" fontAlgn="auto" hangingPunct="0">
              <a:spcBef>
                <a:spcPts val="1100"/>
              </a:spcBef>
              <a:spcAft>
                <a:spcPts val="0"/>
              </a:spcAft>
              <a:defRPr/>
            </a:pPr>
            <a:r>
              <a:rPr lang="es-ES" b="1">
                <a:solidFill>
                  <a:schemeClr val="bg1"/>
                </a:solidFill>
                <a:latin typeface="Times New Roman" pitchFamily="18" charset="0"/>
                <a:cs typeface="+mn-cs"/>
              </a:rPr>
              <a:t>PASOS A SEGUIR POR LA SUPERINTENDENCIA DE SEGUROS</a:t>
            </a:r>
          </a:p>
          <a:p>
            <a:pPr fontAlgn="auto" hangingPunct="0">
              <a:spcBef>
                <a:spcPts val="1100"/>
              </a:spcBef>
              <a:spcAft>
                <a:spcPts val="0"/>
              </a:spcAft>
              <a:defRPr/>
            </a:pPr>
            <a:r>
              <a:rPr lang="es-ES" b="1">
                <a:solidFill>
                  <a:schemeClr val="bg1"/>
                </a:solidFill>
                <a:latin typeface="Times New Roman" pitchFamily="18" charset="0"/>
                <a:cs typeface="+mn-cs"/>
              </a:rPr>
              <a:t>- EMPLAZAMIENTO - PLAN DE REGULARIZACION Y  SANEAMIENTO</a:t>
            </a:r>
          </a:p>
          <a:p>
            <a:pPr fontAlgn="auto" hangingPunct="0">
              <a:spcBef>
                <a:spcPts val="1100"/>
              </a:spcBef>
              <a:spcAft>
                <a:spcPts val="0"/>
              </a:spcAft>
              <a:defRPr/>
            </a:pPr>
            <a:r>
              <a:rPr lang="es-ES" b="1">
                <a:solidFill>
                  <a:schemeClr val="bg1"/>
                </a:solidFill>
                <a:latin typeface="Times New Roman" pitchFamily="18" charset="0"/>
                <a:cs typeface="+mn-cs"/>
              </a:rPr>
              <a:t>  DENTRO DE LOS 15 DIAS DEL EMPLAZAMIENTO;</a:t>
            </a:r>
          </a:p>
          <a:p>
            <a:pPr fontAlgn="auto" hangingPunct="0">
              <a:spcBef>
                <a:spcPts val="1100"/>
              </a:spcBef>
              <a:spcAft>
                <a:spcPts val="0"/>
              </a:spcAft>
              <a:defRPr/>
            </a:pPr>
            <a:r>
              <a:rPr lang="es-ES" b="1">
                <a:solidFill>
                  <a:schemeClr val="bg1"/>
                </a:solidFill>
                <a:latin typeface="Times New Roman" pitchFamily="18" charset="0"/>
                <a:cs typeface="+mn-cs"/>
              </a:rPr>
              <a:t>- SI APRUEBA EL PLAN CONTROLA QUE  SE CUMPLA Y ESTABLECE  LA  </a:t>
            </a:r>
          </a:p>
          <a:p>
            <a:pPr fontAlgn="auto" hangingPunct="0">
              <a:spcBef>
                <a:spcPts val="1100"/>
              </a:spcBef>
              <a:spcAft>
                <a:spcPts val="0"/>
              </a:spcAft>
              <a:defRPr/>
            </a:pPr>
            <a:r>
              <a:rPr lang="es-ES" b="1">
                <a:solidFill>
                  <a:schemeClr val="bg1"/>
                </a:solidFill>
                <a:latin typeface="Times New Roman" pitchFamily="18" charset="0"/>
                <a:cs typeface="+mn-cs"/>
              </a:rPr>
              <a:t>  INDISPONIBILIDAD DE LAS INVERSIONES.</a:t>
            </a:r>
          </a:p>
          <a:p>
            <a:pPr fontAlgn="auto" hangingPunct="0">
              <a:spcBef>
                <a:spcPts val="1100"/>
              </a:spcBef>
              <a:spcAft>
                <a:spcPts val="0"/>
              </a:spcAft>
              <a:defRPr/>
            </a:pPr>
            <a:r>
              <a:rPr lang="es-ES" b="1">
                <a:solidFill>
                  <a:schemeClr val="bg1"/>
                </a:solidFill>
                <a:latin typeface="Times New Roman" pitchFamily="18" charset="0"/>
                <a:cs typeface="+mn-cs"/>
              </a:rPr>
              <a:t>- SI LO RECHAZA, EL ASEGURADOR DEBE REINTEGRAR EL CAPITAL  </a:t>
            </a:r>
          </a:p>
          <a:p>
            <a:pPr fontAlgn="auto" hangingPunct="0">
              <a:spcBef>
                <a:spcPts val="1100"/>
              </a:spcBef>
              <a:spcAft>
                <a:spcPts val="0"/>
              </a:spcAft>
              <a:defRPr/>
            </a:pPr>
            <a:r>
              <a:rPr lang="es-ES" b="1">
                <a:solidFill>
                  <a:schemeClr val="bg1"/>
                </a:solidFill>
                <a:latin typeface="Times New Roman" pitchFamily="18" charset="0"/>
                <a:cs typeface="+mn-cs"/>
              </a:rPr>
              <a:t>  EN 30 DIAS.</a:t>
            </a:r>
          </a:p>
        </p:txBody>
      </p:sp>
      <p:sp>
        <p:nvSpPr>
          <p:cNvPr id="4" name="Text Box 4"/>
          <p:cNvSpPr txBox="1">
            <a:spLocks noChangeArrowheads="1"/>
          </p:cNvSpPr>
          <p:nvPr/>
        </p:nvSpPr>
        <p:spPr bwMode="auto">
          <a:xfrm>
            <a:off x="468313" y="4652963"/>
            <a:ext cx="8216535" cy="1323439"/>
          </a:xfrm>
          <a:prstGeom prst="rect">
            <a:avLst/>
          </a:prstGeom>
          <a:solidFill>
            <a:schemeClr val="tx1"/>
          </a:solidFill>
          <a:ln w="79379">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cs typeface="+mn-cs"/>
              </a:rPr>
              <a:t>PERDIDA DEL 30%</a:t>
            </a:r>
          </a:p>
          <a:p>
            <a:pPr algn="ctr" fontAlgn="auto" hangingPunct="0">
              <a:spcBef>
                <a:spcPts val="1200"/>
              </a:spcBef>
              <a:spcAft>
                <a:spcPts val="0"/>
              </a:spcAft>
              <a:defRPr/>
            </a:pPr>
            <a:r>
              <a:rPr lang="es-ES" sz="2000" b="1">
                <a:solidFill>
                  <a:schemeClr val="bg1"/>
                </a:solidFill>
                <a:latin typeface="Times New Roman" pitchFamily="18" charset="0"/>
                <a:cs typeface="+mn-cs"/>
              </a:rPr>
              <a:t>ABSTENCIÓN DE CELEBRAR NUEVOS CONTRATOS</a:t>
            </a:r>
          </a:p>
          <a:p>
            <a:pPr algn="ctr" fontAlgn="auto" hangingPunct="0">
              <a:spcBef>
                <a:spcPts val="1200"/>
              </a:spcBef>
              <a:spcAft>
                <a:spcPts val="0"/>
              </a:spcAft>
              <a:defRPr/>
            </a:pPr>
            <a:r>
              <a:rPr lang="es-ES" sz="2000" b="1">
                <a:solidFill>
                  <a:schemeClr val="bg1"/>
                </a:solidFill>
                <a:latin typeface="Times New Roman" pitchFamily="18" charset="0"/>
                <a:cs typeface="+mn-cs"/>
              </a:rPr>
              <a:t>(CIERRE DE EMISIÓN)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0-#ppt_w/2"/>
                                          </p:val>
                                        </p:tav>
                                        <p:tav tm="100000">
                                          <p:val>
                                            <p:strVal val="#ppt_x"/>
                                          </p:val>
                                        </p:tav>
                                      </p:tavLst>
                                    </p:anim>
                                    <p:anim calcmode="lin" valueType="num">
                                      <p:cBhvr>
                                        <p:cTn id="8" dur="3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0"/>
                                          </p:val>
                                        </p:tav>
                                        <p:tav tm="100000">
                                          <p:val>
                                            <p:strVal val="#ppt_h"/>
                                          </p:val>
                                        </p:tav>
                                      </p:tavLst>
                                    </p:anim>
                                    <p:anim calcmode="lin" valueType="num">
                                      <p:cBhvr>
                                        <p:cTn id="14" dur="500" fill="hold"/>
                                        <p:tgtEl>
                                          <p:spTgt spid="3"/>
                                        </p:tgtEl>
                                        <p:attrNameLst>
                                          <p:attrName>ppt_x</p:attrName>
                                        </p:attrNameLst>
                                      </p:cBhvr>
                                      <p:tavLst>
                                        <p:tav tm="0">
                                          <p:val>
                                            <p:strVal val="0,5"/>
                                          </p:val>
                                        </p:tav>
                                        <p:tav tm="100000">
                                          <p:val>
                                            <p:strVal val="#ppt_x"/>
                                          </p:val>
                                        </p:tav>
                                      </p:tavLst>
                                    </p:anim>
                                    <p:anim calcmode="lin" valueType="num">
                                      <p:cBhvr>
                                        <p:cTn id="15" dur="500" fill="hold"/>
                                        <p:tgtEl>
                                          <p:spTgt spid="3"/>
                                        </p:tgtEl>
                                        <p:attrNameLst>
                                          <p:attrName>ppt_y</p:attrName>
                                        </p:attrNameLst>
                                      </p:cBhvr>
                                      <p:tavLst>
                                        <p:tav tm="0">
                                          <p:val>
                                            <p:strVal val="0,5"/>
                                          </p:val>
                                        </p:tav>
                                        <p:tav tm="100000">
                                          <p:val>
                                            <p:strVal val="#ppt_y"/>
                                          </p:val>
                                        </p:tav>
                                      </p:tavLst>
                                    </p:anim>
                                  </p:childTnLst>
                                </p:cTn>
                              </p:par>
                            </p:childTnLst>
                          </p:cTn>
                        </p:par>
                        <p:par>
                          <p:cTn id="16" fill="hold">
                            <p:stCondLst>
                              <p:cond delay="1400"/>
                            </p:stCondLst>
                            <p:childTnLst>
                              <p:par>
                                <p:cTn id="17" presetID="23" presetClass="entr" presetSubtype="52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0"/>
                                          </p:val>
                                        </p:tav>
                                        <p:tav tm="100000">
                                          <p:val>
                                            <p:strVal val="#ppt_w"/>
                                          </p:val>
                                        </p:tav>
                                      </p:tavLst>
                                    </p:anim>
                                    <p:anim calcmode="lin" valueType="num">
                                      <p:cBhvr>
                                        <p:cTn id="20" dur="500" fill="hold"/>
                                        <p:tgtEl>
                                          <p:spTgt spid="4"/>
                                        </p:tgtEl>
                                        <p:attrNameLst>
                                          <p:attrName>ppt_h</p:attrName>
                                        </p:attrNameLst>
                                      </p:cBhvr>
                                      <p:tavLst>
                                        <p:tav tm="0">
                                          <p:val>
                                            <p:strVal val="0"/>
                                          </p:val>
                                        </p:tav>
                                        <p:tav tm="100000">
                                          <p:val>
                                            <p:strVal val="#ppt_h"/>
                                          </p:val>
                                        </p:tav>
                                      </p:tavLst>
                                    </p:anim>
                                    <p:anim calcmode="lin" valueType="num">
                                      <p:cBhvr>
                                        <p:cTn id="21" dur="500" fill="hold"/>
                                        <p:tgtEl>
                                          <p:spTgt spid="4"/>
                                        </p:tgtEl>
                                        <p:attrNameLst>
                                          <p:attrName>ppt_x</p:attrName>
                                        </p:attrNameLst>
                                      </p:cBhvr>
                                      <p:tavLst>
                                        <p:tav tm="0">
                                          <p:val>
                                            <p:strVal val="0,5"/>
                                          </p:val>
                                        </p:tav>
                                        <p:tav tm="100000">
                                          <p:val>
                                            <p:strVal val="#ppt_x"/>
                                          </p:val>
                                        </p:tav>
                                      </p:tavLst>
                                    </p:anim>
                                    <p:anim calcmode="lin" valueType="num">
                                      <p:cBhvr>
                                        <p:cTn id="22"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00035" y="620713"/>
            <a:ext cx="8215370" cy="990600"/>
          </a:xfrm>
          <a:prstGeom prst="rect">
            <a:avLst/>
          </a:prstGeom>
          <a:solidFill>
            <a:schemeClr val="tx1"/>
          </a:solidFill>
          <a:ln w="82552">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RÉGIMEN DE SANCIONES A LAS ENTIDADES ASEGURADORAS</a:t>
            </a:r>
            <a:endParaRPr lang="es-ES" sz="2800" dirty="0">
              <a:solidFill>
                <a:schemeClr val="bg1"/>
              </a:solidFill>
              <a:latin typeface="Times New Roman" pitchFamily="18" charset="0"/>
              <a:cs typeface="+mn-cs"/>
            </a:endParaRPr>
          </a:p>
        </p:txBody>
      </p:sp>
      <p:sp>
        <p:nvSpPr>
          <p:cNvPr id="3" name="Text Box 3"/>
          <p:cNvSpPr txBox="1">
            <a:spLocks noChangeArrowheads="1"/>
          </p:cNvSpPr>
          <p:nvPr/>
        </p:nvSpPr>
        <p:spPr bwMode="auto">
          <a:xfrm>
            <a:off x="500035" y="1928802"/>
            <a:ext cx="8215370" cy="2759075"/>
          </a:xfrm>
          <a:prstGeom prst="rect">
            <a:avLst/>
          </a:prstGeom>
          <a:solidFill>
            <a:schemeClr val="tx1"/>
          </a:solidFill>
          <a:ln w="76196">
            <a:solidFill>
              <a:schemeClr val="tx1"/>
            </a:solidFill>
            <a:miter lim="800000"/>
            <a:headEnd/>
            <a:tailEnd/>
          </a:ln>
        </p:spPr>
        <p:txBody>
          <a:bodyPr wrap="square">
            <a:spAutoFit/>
          </a:bodyPr>
          <a:lstStyle/>
          <a:p>
            <a:pPr fontAlgn="auto" hangingPunct="0">
              <a:spcBef>
                <a:spcPts val="1200"/>
              </a:spcBef>
              <a:spcAft>
                <a:spcPts val="0"/>
              </a:spcAft>
              <a:defRPr/>
            </a:pPr>
            <a:r>
              <a:rPr lang="es-ES" sz="2000" dirty="0">
                <a:solidFill>
                  <a:schemeClr val="bg1"/>
                </a:solidFill>
                <a:latin typeface="Times New Roman" pitchFamily="18" charset="0"/>
                <a:cs typeface="+mn-cs"/>
              </a:rPr>
              <a:t>- </a:t>
            </a:r>
            <a:r>
              <a:rPr lang="es-ES" sz="2000" b="1" dirty="0">
                <a:solidFill>
                  <a:schemeClr val="bg1"/>
                </a:solidFill>
                <a:latin typeface="Times New Roman" pitchFamily="18" charset="0"/>
                <a:cs typeface="+mn-cs"/>
              </a:rPr>
              <a:t>LLAMADO DE ATENCIÓN;</a:t>
            </a:r>
          </a:p>
          <a:p>
            <a:pPr fontAlgn="auto" hangingPunct="0">
              <a:spcBef>
                <a:spcPts val="1200"/>
              </a:spcBef>
              <a:spcAft>
                <a:spcPts val="0"/>
              </a:spcAft>
              <a:defRPr/>
            </a:pPr>
            <a:r>
              <a:rPr lang="es-ES" sz="2000" b="1" dirty="0">
                <a:solidFill>
                  <a:schemeClr val="bg1"/>
                </a:solidFill>
                <a:latin typeface="Times New Roman" pitchFamily="18" charset="0"/>
                <a:cs typeface="+mn-cs"/>
              </a:rPr>
              <a:t>- APERCIBIMIENTO;</a:t>
            </a:r>
          </a:p>
          <a:p>
            <a:pPr fontAlgn="auto" hangingPunct="0">
              <a:spcBef>
                <a:spcPts val="1200"/>
              </a:spcBef>
              <a:spcAft>
                <a:spcPts val="0"/>
              </a:spcAft>
              <a:defRPr/>
            </a:pPr>
            <a:r>
              <a:rPr lang="es-ES" sz="2000" b="1" dirty="0">
                <a:solidFill>
                  <a:schemeClr val="bg1"/>
                </a:solidFill>
                <a:latin typeface="Times New Roman" pitchFamily="18" charset="0"/>
                <a:cs typeface="+mn-cs"/>
              </a:rPr>
              <a:t>- MULTA;</a:t>
            </a:r>
          </a:p>
          <a:p>
            <a:pPr fontAlgn="auto" hangingPunct="0">
              <a:spcBef>
                <a:spcPts val="1200"/>
              </a:spcBef>
              <a:spcAft>
                <a:spcPts val="0"/>
              </a:spcAft>
              <a:defRPr/>
            </a:pPr>
            <a:r>
              <a:rPr lang="es-ES" sz="2000" b="1" dirty="0">
                <a:solidFill>
                  <a:schemeClr val="bg1"/>
                </a:solidFill>
                <a:latin typeface="Times New Roman" pitchFamily="18" charset="0"/>
                <a:cs typeface="+mn-cs"/>
              </a:rPr>
              <a:t>- SUSPENSIÓN DE HASTA 3 MESES;</a:t>
            </a:r>
          </a:p>
          <a:p>
            <a:pPr fontAlgn="auto" hangingPunct="0">
              <a:spcBef>
                <a:spcPts val="1200"/>
              </a:spcBef>
              <a:spcAft>
                <a:spcPts val="0"/>
              </a:spcAft>
              <a:defRPr/>
            </a:pPr>
            <a:r>
              <a:rPr lang="es-ES" sz="2000" b="1" dirty="0">
                <a:solidFill>
                  <a:schemeClr val="bg1"/>
                </a:solidFill>
                <a:latin typeface="Times New Roman" pitchFamily="18" charset="0"/>
                <a:cs typeface="+mn-cs"/>
              </a:rPr>
              <a:t>- REVOCACIÓN DE LA AUTORIZACIÓN PARA</a:t>
            </a:r>
          </a:p>
          <a:p>
            <a:pPr fontAlgn="auto" hangingPunct="0">
              <a:spcBef>
                <a:spcPts val="1200"/>
              </a:spcBef>
              <a:spcAft>
                <a:spcPts val="0"/>
              </a:spcAft>
              <a:defRPr/>
            </a:pPr>
            <a:r>
              <a:rPr lang="es-ES" sz="2000" b="1" dirty="0">
                <a:solidFill>
                  <a:schemeClr val="bg1"/>
                </a:solidFill>
                <a:latin typeface="Times New Roman" pitchFamily="18" charset="0"/>
                <a:cs typeface="+mn-cs"/>
              </a:rPr>
              <a:t>  OPERAR.</a:t>
            </a:r>
            <a:endParaRPr lang="es-ES" b="1" dirty="0">
              <a:solidFill>
                <a:schemeClr val="bg1"/>
              </a:solidFill>
              <a:latin typeface="Times New Roman" pitchFamily="18" charset="0"/>
              <a:cs typeface="+mn-cs"/>
            </a:endParaRPr>
          </a:p>
        </p:txBody>
      </p:sp>
      <p:sp>
        <p:nvSpPr>
          <p:cNvPr id="4" name="Text Box 4"/>
          <p:cNvSpPr txBox="1">
            <a:spLocks noChangeArrowheads="1"/>
          </p:cNvSpPr>
          <p:nvPr/>
        </p:nvSpPr>
        <p:spPr bwMode="auto">
          <a:xfrm>
            <a:off x="468313" y="4941888"/>
            <a:ext cx="8294687" cy="1015663"/>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EL ASEGURADOR NO PUEDE ALEGAR LA CULPA O DOLO DE SUS FUNCIONARIOS O EMPLEADOS PARA EXCUSAR SU RESPONSABILIDAD.</a:t>
            </a:r>
            <a:endParaRPr lang="es-ES"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p:cNvSpPr>
            <a:spLocks noChangeArrowheads="1"/>
          </p:cNvSpPr>
          <p:nvPr/>
        </p:nvSpPr>
        <p:spPr bwMode="auto">
          <a:xfrm>
            <a:off x="457200" y="501650"/>
            <a:ext cx="8258204" cy="1011238"/>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REVOCACIÓN DE LA AUTORIZACION</a:t>
            </a:r>
          </a:p>
          <a:p>
            <a:pPr algn="ctr" fontAlgn="auto">
              <a:spcBef>
                <a:spcPts val="0"/>
              </a:spcBef>
              <a:spcAft>
                <a:spcPts val="0"/>
              </a:spcAft>
              <a:defRPr/>
            </a:pPr>
            <a:r>
              <a:rPr lang="es-ES" sz="2800" b="1" dirty="0">
                <a:solidFill>
                  <a:schemeClr val="bg1"/>
                </a:solidFill>
                <a:latin typeface="Times New Roman" pitchFamily="18" charset="0"/>
                <a:cs typeface="+mn-cs"/>
              </a:rPr>
              <a:t>PARA OPERAR</a:t>
            </a:r>
            <a:endParaRPr lang="es-ES" sz="2800" dirty="0">
              <a:solidFill>
                <a:schemeClr val="bg1"/>
              </a:solidFill>
              <a:latin typeface="Times New Roman" pitchFamily="18" charset="0"/>
              <a:cs typeface="+mn-cs"/>
            </a:endParaRPr>
          </a:p>
        </p:txBody>
      </p:sp>
      <p:sp>
        <p:nvSpPr>
          <p:cNvPr id="3" name="Text Box 6"/>
          <p:cNvSpPr txBox="1">
            <a:spLocks noChangeArrowheads="1"/>
          </p:cNvSpPr>
          <p:nvPr/>
        </p:nvSpPr>
        <p:spPr bwMode="auto">
          <a:xfrm>
            <a:off x="457200" y="1949450"/>
            <a:ext cx="8258205" cy="4143375"/>
          </a:xfrm>
          <a:prstGeom prst="rect">
            <a:avLst/>
          </a:prstGeom>
          <a:solidFill>
            <a:schemeClr val="tx1"/>
          </a:solidFill>
          <a:ln w="76196">
            <a:solidFill>
              <a:schemeClr val="tx1"/>
            </a:solidFill>
            <a:miter lim="800000"/>
            <a:headEnd/>
            <a:tailEnd/>
          </a:ln>
        </p:spPr>
        <p:txBody>
          <a:bodyPr wrap="square">
            <a:spAutoFit/>
          </a:bodyPr>
          <a:lstStyle/>
          <a:p>
            <a:pPr fontAlgn="auto" hangingPunct="0">
              <a:spcBef>
                <a:spcPts val="1200"/>
              </a:spcBef>
              <a:spcAft>
                <a:spcPts val="0"/>
              </a:spcAft>
              <a:defRPr/>
            </a:pPr>
            <a:r>
              <a:rPr lang="es-ES" sz="2000" b="1" dirty="0">
                <a:solidFill>
                  <a:schemeClr val="bg1"/>
                </a:solidFill>
                <a:latin typeface="Times New Roman" pitchFamily="18" charset="0"/>
                <a:cs typeface="+mn-cs"/>
              </a:rPr>
              <a:t>- No empezar las operaciones en seis meses;</a:t>
            </a:r>
          </a:p>
          <a:p>
            <a:pPr fontAlgn="auto" hangingPunct="0">
              <a:spcBef>
                <a:spcPts val="1200"/>
              </a:spcBef>
              <a:spcAft>
                <a:spcPts val="0"/>
              </a:spcAft>
              <a:defRPr/>
            </a:pPr>
            <a:r>
              <a:rPr lang="es-ES" sz="2000" b="1" dirty="0">
                <a:solidFill>
                  <a:schemeClr val="bg1"/>
                </a:solidFill>
                <a:latin typeface="Times New Roman" pitchFamily="18" charset="0"/>
                <a:cs typeface="+mn-cs"/>
              </a:rPr>
              <a:t>- Pérdida del capital mínimo;</a:t>
            </a:r>
          </a:p>
          <a:p>
            <a:pPr fontAlgn="auto" hangingPunct="0">
              <a:spcBef>
                <a:spcPts val="1200"/>
              </a:spcBef>
              <a:spcAft>
                <a:spcPts val="0"/>
              </a:spcAft>
              <a:defRPr/>
            </a:pPr>
            <a:r>
              <a:rPr lang="es-ES" sz="2000" b="1" dirty="0">
                <a:solidFill>
                  <a:schemeClr val="bg1"/>
                </a:solidFill>
                <a:latin typeface="Times New Roman" pitchFamily="18" charset="0"/>
                <a:cs typeface="+mn-cs"/>
              </a:rPr>
              <a:t>- No funcione según los estatutos;</a:t>
            </a:r>
          </a:p>
          <a:p>
            <a:pPr fontAlgn="auto" hangingPunct="0">
              <a:spcBef>
                <a:spcPts val="1200"/>
              </a:spcBef>
              <a:spcAft>
                <a:spcPts val="0"/>
              </a:spcAft>
              <a:defRPr/>
            </a:pPr>
            <a:r>
              <a:rPr lang="es-ES" sz="2000" b="1" dirty="0">
                <a:solidFill>
                  <a:schemeClr val="bg1"/>
                </a:solidFill>
                <a:latin typeface="Times New Roman" pitchFamily="18" charset="0"/>
                <a:cs typeface="+mn-cs"/>
              </a:rPr>
              <a:t>- Proceda a la disolución por cualquier causa, conforme</a:t>
            </a:r>
          </a:p>
          <a:p>
            <a:pPr fontAlgn="auto" hangingPunct="0">
              <a:spcBef>
                <a:spcPts val="1200"/>
              </a:spcBef>
              <a:spcAft>
                <a:spcPts val="0"/>
              </a:spcAft>
              <a:defRPr/>
            </a:pPr>
            <a:r>
              <a:rPr lang="es-ES" sz="2000" b="1" dirty="0">
                <a:solidFill>
                  <a:schemeClr val="bg1"/>
                </a:solidFill>
                <a:latin typeface="Times New Roman" pitchFamily="18" charset="0"/>
                <a:cs typeface="+mn-cs"/>
              </a:rPr>
              <a:t>  al Código de Comercio;</a:t>
            </a:r>
          </a:p>
          <a:p>
            <a:pPr fontAlgn="auto" hangingPunct="0">
              <a:spcBef>
                <a:spcPts val="1200"/>
              </a:spcBef>
              <a:spcAft>
                <a:spcPts val="0"/>
              </a:spcAft>
              <a:defRPr/>
            </a:pPr>
            <a:r>
              <a:rPr lang="es-ES" sz="2000" b="1" dirty="0">
                <a:solidFill>
                  <a:schemeClr val="bg1"/>
                </a:solidFill>
                <a:latin typeface="Times New Roman" pitchFamily="18" charset="0"/>
                <a:cs typeface="+mn-cs"/>
              </a:rPr>
              <a:t>- Se disuelva, liquide o quiebre la casa matriz de una</a:t>
            </a:r>
          </a:p>
          <a:p>
            <a:pPr fontAlgn="auto" hangingPunct="0">
              <a:spcBef>
                <a:spcPts val="1200"/>
              </a:spcBef>
              <a:spcAft>
                <a:spcPts val="0"/>
              </a:spcAft>
              <a:defRPr/>
            </a:pPr>
            <a:r>
              <a:rPr lang="es-ES" sz="2000" b="1" dirty="0">
                <a:solidFill>
                  <a:schemeClr val="bg1"/>
                </a:solidFill>
                <a:latin typeface="Times New Roman" pitchFamily="18" charset="0"/>
                <a:cs typeface="+mn-cs"/>
              </a:rPr>
              <a:t>   sucursal o agencia autorizada;</a:t>
            </a:r>
          </a:p>
          <a:p>
            <a:pPr fontAlgn="auto" hangingPunct="0">
              <a:spcBef>
                <a:spcPts val="1200"/>
              </a:spcBef>
              <a:spcAft>
                <a:spcPts val="0"/>
              </a:spcAft>
              <a:defRPr/>
            </a:pPr>
            <a:r>
              <a:rPr lang="es-ES" sz="2000" b="1" dirty="0">
                <a:solidFill>
                  <a:schemeClr val="bg1"/>
                </a:solidFill>
                <a:latin typeface="Times New Roman" pitchFamily="18" charset="0"/>
                <a:cs typeface="+mn-cs"/>
              </a:rPr>
              <a:t>- por liquidación voluntaria o forzosa;  </a:t>
            </a:r>
          </a:p>
          <a:p>
            <a:pPr fontAlgn="auto" hangingPunct="0">
              <a:spcBef>
                <a:spcPts val="1300"/>
              </a:spcBef>
              <a:spcAft>
                <a:spcPts val="0"/>
              </a:spcAft>
              <a:defRPr/>
            </a:pPr>
            <a:r>
              <a:rPr lang="es-ES" sz="2000" b="1" dirty="0">
                <a:solidFill>
                  <a:schemeClr val="bg1"/>
                </a:solidFill>
                <a:latin typeface="Times New Roman" pitchFamily="18" charset="0"/>
                <a:cs typeface="+mn-cs"/>
              </a:rPr>
              <a:t>- por sanción de la Superintendencia de Seguros.</a:t>
            </a:r>
            <a:endParaRPr lang="es-ES" sz="2200"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00035" y="1066800"/>
            <a:ext cx="8215370" cy="571500"/>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FUSIÓN Y CESIÓN DE CARTERAS</a:t>
            </a:r>
          </a:p>
        </p:txBody>
      </p:sp>
      <p:sp>
        <p:nvSpPr>
          <p:cNvPr id="3" name="Rectangle 2"/>
          <p:cNvSpPr>
            <a:spLocks noChangeArrowheads="1"/>
          </p:cNvSpPr>
          <p:nvPr/>
        </p:nvSpPr>
        <p:spPr bwMode="auto">
          <a:xfrm>
            <a:off x="496860" y="2590800"/>
            <a:ext cx="8215370" cy="2214563"/>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mn-cs"/>
              </a:rPr>
              <a:t>La fusión de aseguradores o la cesión total o parcial de cartera, requiere la autorización de la autoridad de control. Puede hacerse únicamente a aseguradores establecidos en el país, de conformidad con esta ley </a:t>
            </a:r>
          </a:p>
          <a:p>
            <a:pPr algn="ctr" fontAlgn="auto">
              <a:spcBef>
                <a:spcPts val="0"/>
              </a:spcBef>
              <a:spcAft>
                <a:spcPts val="0"/>
              </a:spcAft>
              <a:defRPr/>
            </a:pPr>
            <a:r>
              <a:rPr lang="es-ES" sz="2400" b="1" dirty="0">
                <a:solidFill>
                  <a:schemeClr val="bg1"/>
                </a:solidFill>
                <a:latin typeface="Times New Roman" pitchFamily="18" charset="0"/>
                <a:cs typeface="+mn-cs"/>
              </a:rPr>
              <a:t>(artículo 46 Ley 20.091)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743200"/>
            <a:ext cx="8229600" cy="553998"/>
          </a:xfrm>
          <a:prstGeom prst="rect">
            <a:avLst/>
          </a:prstGeom>
          <a:solidFill>
            <a:schemeClr val="tx1"/>
          </a:solidFill>
          <a:ln>
            <a:solidFill>
              <a:schemeClr val="tx1"/>
            </a:solidFill>
          </a:ln>
        </p:spPr>
        <p:txBody>
          <a:bodyPr wrap="square" anchor="b">
            <a:spAutoFit/>
          </a:bodyPr>
          <a:lstStyle/>
          <a:p>
            <a:pPr algn="ctr">
              <a:spcBef>
                <a:spcPts val="1700"/>
              </a:spcBef>
              <a:defRPr/>
            </a:pPr>
            <a:r>
              <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 </a:t>
            </a: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SUBJETIVO</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28597" y="285728"/>
            <a:ext cx="8286807" cy="873125"/>
          </a:xfrm>
          <a:prstGeom prst="rect">
            <a:avLst/>
          </a:prstGeom>
          <a:solidFill>
            <a:schemeClr val="tx1"/>
          </a:solidFill>
          <a:ln w="88897">
            <a:solidFill>
              <a:schemeClr val="tx1"/>
            </a:solidFill>
            <a:miter lim="800000"/>
            <a:headEnd/>
            <a:tailEnd/>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 altLang="es-ES" sz="2800" b="1" dirty="0" smtClean="0">
                <a:solidFill>
                  <a:schemeClr val="bg1"/>
                </a:solidFill>
                <a:latin typeface="Times New Roman" pitchFamily="18" charset="0"/>
                <a:cs typeface="+mn-cs"/>
              </a:rPr>
              <a:t>LIQUIDACIÓN DE ENTIDADES ASEGURADORAS</a:t>
            </a:r>
          </a:p>
        </p:txBody>
      </p:sp>
      <p:sp>
        <p:nvSpPr>
          <p:cNvPr id="3" name="Text Box 3"/>
          <p:cNvSpPr txBox="1">
            <a:spLocks noChangeArrowheads="1"/>
          </p:cNvSpPr>
          <p:nvPr/>
        </p:nvSpPr>
        <p:spPr bwMode="auto">
          <a:xfrm>
            <a:off x="447453" y="1436688"/>
            <a:ext cx="4352602" cy="925894"/>
          </a:xfrm>
          <a:prstGeom prst="rect">
            <a:avLst/>
          </a:prstGeom>
          <a:solidFill>
            <a:schemeClr val="tx1"/>
          </a:solidFill>
          <a:ln w="66678">
            <a:solidFill>
              <a:schemeClr val="tx1"/>
            </a:solidFill>
            <a:miter lim="800000"/>
            <a:headEnd/>
            <a:tailEnd/>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a:spcBef>
                <a:spcPts val="1700"/>
              </a:spcBef>
              <a:spcAft>
                <a:spcPts val="0"/>
              </a:spcAft>
              <a:defRPr/>
            </a:pPr>
            <a:r>
              <a:rPr lang="es-ES" altLang="es-ES" sz="2000" b="1" smtClean="0">
                <a:solidFill>
                  <a:schemeClr val="bg1"/>
                </a:solidFill>
                <a:latin typeface="Times New Roman" pitchFamily="18" charset="0"/>
                <a:cs typeface="+mn-cs"/>
              </a:rPr>
              <a:t>VOLUNTARIA</a:t>
            </a:r>
          </a:p>
          <a:p>
            <a:pPr algn="ctr" eaLnBrk="1" fontAlgn="auto">
              <a:spcBef>
                <a:spcPts val="1700"/>
              </a:spcBef>
              <a:spcAft>
                <a:spcPts val="0"/>
              </a:spcAft>
              <a:defRPr/>
            </a:pPr>
            <a:r>
              <a:rPr lang="es-ES" altLang="es-ES" sz="2000" b="1" smtClean="0">
                <a:solidFill>
                  <a:schemeClr val="bg1"/>
                </a:solidFill>
                <a:latin typeface="Times New Roman" pitchFamily="18" charset="0"/>
                <a:cs typeface="+mn-cs"/>
              </a:rPr>
              <a:t>SEGÚN LOS ESTATUTOS</a:t>
            </a:r>
          </a:p>
        </p:txBody>
      </p:sp>
      <p:sp>
        <p:nvSpPr>
          <p:cNvPr id="4" name="Text Box 4"/>
          <p:cNvSpPr txBox="1">
            <a:spLocks noChangeArrowheads="1"/>
          </p:cNvSpPr>
          <p:nvPr/>
        </p:nvSpPr>
        <p:spPr bwMode="auto">
          <a:xfrm>
            <a:off x="5348060" y="1433513"/>
            <a:ext cx="3359903" cy="925894"/>
          </a:xfrm>
          <a:prstGeom prst="rect">
            <a:avLst/>
          </a:prstGeom>
          <a:solidFill>
            <a:schemeClr val="tx1"/>
          </a:solidFill>
          <a:ln w="69851">
            <a:solidFill>
              <a:schemeClr val="tx1"/>
            </a:solidFill>
            <a:miter lim="800000"/>
            <a:headEnd/>
            <a:tailEnd/>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a:spcBef>
                <a:spcPts val="1700"/>
              </a:spcBef>
              <a:spcAft>
                <a:spcPts val="0"/>
              </a:spcAft>
              <a:defRPr/>
            </a:pPr>
            <a:r>
              <a:rPr lang="es-ES" altLang="es-ES" sz="2000" b="1" smtClean="0">
                <a:solidFill>
                  <a:schemeClr val="bg1"/>
                </a:solidFill>
                <a:latin typeface="Times New Roman" pitchFamily="18" charset="0"/>
                <a:cs typeface="+mn-cs"/>
              </a:rPr>
              <a:t>FORZOSA</a:t>
            </a:r>
          </a:p>
          <a:p>
            <a:pPr algn="ctr" eaLnBrk="1" fontAlgn="auto">
              <a:spcBef>
                <a:spcPts val="1700"/>
              </a:spcBef>
              <a:spcAft>
                <a:spcPts val="0"/>
              </a:spcAft>
              <a:defRPr/>
            </a:pPr>
            <a:r>
              <a:rPr lang="es-ES" altLang="es-ES" sz="2000" b="1" smtClean="0">
                <a:solidFill>
                  <a:schemeClr val="bg1"/>
                </a:solidFill>
                <a:latin typeface="Times New Roman" pitchFamily="18" charset="0"/>
                <a:cs typeface="+mn-cs"/>
              </a:rPr>
              <a:t>POR LA SSN</a:t>
            </a:r>
          </a:p>
        </p:txBody>
      </p:sp>
      <p:sp>
        <p:nvSpPr>
          <p:cNvPr id="5" name="Text Box 5"/>
          <p:cNvSpPr txBox="1">
            <a:spLocks noChangeArrowheads="1"/>
          </p:cNvSpPr>
          <p:nvPr/>
        </p:nvSpPr>
        <p:spPr bwMode="auto">
          <a:xfrm>
            <a:off x="428421" y="2636838"/>
            <a:ext cx="8323397" cy="1015663"/>
          </a:xfrm>
          <a:prstGeom prst="rect">
            <a:avLst/>
          </a:prstGeom>
          <a:solidFill>
            <a:schemeClr val="tx1"/>
          </a:solidFill>
          <a:ln w="76196">
            <a:solidFill>
              <a:schemeClr val="tx1"/>
            </a:solidFill>
            <a:miter lim="800000"/>
            <a:headEnd/>
            <a:tailEnd/>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a:spcBef>
                <a:spcPts val="1200"/>
              </a:spcBef>
              <a:spcAft>
                <a:spcPts val="0"/>
              </a:spcAft>
              <a:defRPr/>
            </a:pPr>
            <a:r>
              <a:rPr lang="es-ES" altLang="es-ES" sz="2000" b="1" smtClean="0">
                <a:solidFill>
                  <a:schemeClr val="bg1"/>
                </a:solidFill>
                <a:latin typeface="Times New Roman" pitchFamily="18" charset="0"/>
                <a:cs typeface="+mn-cs"/>
              </a:rPr>
              <a:t>LOS ASEGURADORES NO PUEDEN RECURRIR AL CONCURSO PREVENTIVO NI SON SUSCEPTIBLES DE SER DECLARADOS EN QUIEBRA.</a:t>
            </a:r>
          </a:p>
        </p:txBody>
      </p:sp>
      <p:sp>
        <p:nvSpPr>
          <p:cNvPr id="6" name="Text Box 6"/>
          <p:cNvSpPr txBox="1">
            <a:spLocks noChangeArrowheads="1"/>
          </p:cNvSpPr>
          <p:nvPr/>
        </p:nvSpPr>
        <p:spPr bwMode="auto">
          <a:xfrm>
            <a:off x="428421" y="3929066"/>
            <a:ext cx="8323397" cy="2305050"/>
          </a:xfrm>
          <a:prstGeom prst="rect">
            <a:avLst/>
          </a:prstGeom>
          <a:solidFill>
            <a:schemeClr val="tx1"/>
          </a:solidFill>
          <a:ln w="79379">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PRIVILEGIOS</a:t>
            </a:r>
          </a:p>
          <a:p>
            <a:pPr algn="ctr" fontAlgn="auto" hangingPunct="0">
              <a:spcBef>
                <a:spcPts val="1200"/>
              </a:spcBef>
              <a:spcAft>
                <a:spcPts val="0"/>
              </a:spcAft>
              <a:defRPr/>
            </a:pPr>
            <a:r>
              <a:rPr lang="es-ES" sz="2000" dirty="0">
                <a:solidFill>
                  <a:schemeClr val="bg1"/>
                </a:solidFill>
                <a:latin typeface="Times New Roman" pitchFamily="18" charset="0"/>
                <a:cs typeface="+mn-cs"/>
              </a:rPr>
              <a:t>- </a:t>
            </a:r>
            <a:r>
              <a:rPr lang="es-ES" sz="2000" b="1" dirty="0">
                <a:solidFill>
                  <a:schemeClr val="bg1"/>
                </a:solidFill>
                <a:latin typeface="Times New Roman" pitchFamily="18" charset="0"/>
                <a:cs typeface="+mn-cs"/>
              </a:rPr>
              <a:t>ASEGURADOS O BENEFICIARIOS DE LA RAMA VIDA HASTA EL   </a:t>
            </a:r>
          </a:p>
          <a:p>
            <a:pPr algn="ctr" fontAlgn="auto" hangingPunct="0">
              <a:spcBef>
                <a:spcPts val="1200"/>
              </a:spcBef>
              <a:spcAft>
                <a:spcPts val="0"/>
              </a:spcAft>
              <a:defRPr/>
            </a:pPr>
            <a:r>
              <a:rPr lang="es-ES" sz="2000" b="1" dirty="0">
                <a:solidFill>
                  <a:schemeClr val="bg1"/>
                </a:solidFill>
                <a:latin typeface="Times New Roman" pitchFamily="18" charset="0"/>
                <a:cs typeface="+mn-cs"/>
              </a:rPr>
              <a:t>  MONTO DE LAS RESERVAS MATEMÁTICAS Y EL CAPITAL</a:t>
            </a:r>
          </a:p>
          <a:p>
            <a:pPr algn="ctr" fontAlgn="auto" hangingPunct="0">
              <a:spcBef>
                <a:spcPts val="1200"/>
              </a:spcBef>
              <a:spcAft>
                <a:spcPts val="0"/>
              </a:spcAft>
              <a:defRPr/>
            </a:pPr>
            <a:r>
              <a:rPr lang="es-ES" sz="2000" b="1" dirty="0">
                <a:solidFill>
                  <a:schemeClr val="bg1"/>
                </a:solidFill>
                <a:latin typeface="Times New Roman" pitchFamily="18" charset="0"/>
                <a:cs typeface="+mn-cs"/>
              </a:rPr>
              <a:t>  EMERGENTE DE SUELDOS, SALARIOS Y REMUNERACIONES;</a:t>
            </a:r>
          </a:p>
          <a:p>
            <a:pPr algn="ctr" fontAlgn="auto" hangingPunct="0">
              <a:spcBef>
                <a:spcPts val="1200"/>
              </a:spcBef>
              <a:spcAft>
                <a:spcPts val="0"/>
              </a:spcAft>
              <a:defRPr/>
            </a:pPr>
            <a:r>
              <a:rPr lang="es-ES" sz="2000" b="1" dirty="0">
                <a:solidFill>
                  <a:schemeClr val="bg1"/>
                </a:solidFill>
                <a:latin typeface="Times New Roman" pitchFamily="18" charset="0"/>
                <a:cs typeface="+mn-cs"/>
              </a:rPr>
              <a:t>- CRÉDITOS POR OTROS SINIESTROS.</a:t>
            </a:r>
          </a:p>
        </p:txBody>
      </p:sp>
    </p:spTree>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00035" y="914400"/>
            <a:ext cx="8215370" cy="612775"/>
          </a:xfrm>
          <a:prstGeom prst="rect">
            <a:avLst/>
          </a:prstGeom>
          <a:solidFill>
            <a:schemeClr val="tx1"/>
          </a:solidFill>
          <a:ln w="85725">
            <a:solidFill>
              <a:schemeClr val="tx1"/>
            </a:solidFill>
            <a:miter lim="800000"/>
            <a:headEnd/>
            <a:tailEnd/>
          </a:ln>
        </p:spPr>
        <p:txBody>
          <a:bodyPr anchor="ctr" anchorCtr="1"/>
          <a:lstStyle/>
          <a:p>
            <a:pPr algn="ctr" fontAlgn="auto">
              <a:spcBef>
                <a:spcPts val="0"/>
              </a:spcBef>
              <a:spcAft>
                <a:spcPts val="0"/>
              </a:spcAft>
              <a:defRPr/>
            </a:pPr>
            <a:r>
              <a:rPr lang="es-ES" sz="3000" b="1">
                <a:solidFill>
                  <a:schemeClr val="bg1"/>
                </a:solidFill>
                <a:latin typeface="Times New Roman" pitchFamily="18" charset="0"/>
                <a:cs typeface="+mn-cs"/>
              </a:rPr>
              <a:t>PUBLICIDAD</a:t>
            </a:r>
            <a:endParaRPr lang="es-ES" sz="3000">
              <a:solidFill>
                <a:schemeClr val="bg1"/>
              </a:solidFill>
              <a:latin typeface="Times New Roman" pitchFamily="18" charset="0"/>
              <a:cs typeface="+mn-cs"/>
            </a:endParaRPr>
          </a:p>
        </p:txBody>
      </p:sp>
      <p:sp>
        <p:nvSpPr>
          <p:cNvPr id="3" name="Text Box 3"/>
          <p:cNvSpPr txBox="1">
            <a:spLocks noChangeArrowheads="1"/>
          </p:cNvSpPr>
          <p:nvPr/>
        </p:nvSpPr>
        <p:spPr bwMode="auto">
          <a:xfrm>
            <a:off x="500035" y="2636838"/>
            <a:ext cx="8215370" cy="1200150"/>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cs typeface="+mn-cs"/>
              </a:rPr>
              <a:t>RESERVA DE LOS TERMINOS SEGUROS, ASEGURADOR O EXPRESIONES TÍPICAS O CARACTERISTICAS DE OPERACIONES DE SEGUROS</a:t>
            </a:r>
          </a:p>
        </p:txBody>
      </p:sp>
      <p:sp>
        <p:nvSpPr>
          <p:cNvPr id="4" name="Text Box 4"/>
          <p:cNvSpPr txBox="1">
            <a:spLocks noChangeArrowheads="1"/>
          </p:cNvSpPr>
          <p:nvPr/>
        </p:nvSpPr>
        <p:spPr bwMode="auto">
          <a:xfrm>
            <a:off x="496860" y="4797425"/>
            <a:ext cx="8215370" cy="461963"/>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cs typeface="+mn-cs"/>
              </a:rPr>
              <a:t>INFORMACIÓN CAPCIOSA O AMBIGUA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00034" y="2743200"/>
            <a:ext cx="8215370" cy="3140075"/>
          </a:xfrm>
          <a:prstGeom prst="rect">
            <a:avLst/>
          </a:prstGeom>
          <a:solidFill>
            <a:schemeClr val="tx1"/>
          </a:solidFill>
          <a:ln w="76200">
            <a:solidFill>
              <a:schemeClr val="tx1"/>
            </a:solidFill>
          </a:ln>
        </p:spPr>
        <p:txBody>
          <a:bodyPr wrap="square">
            <a:spAutoFit/>
          </a:bodyPr>
          <a:lstStyle/>
          <a:p>
            <a:pPr algn="ctr" fontAlgn="auto">
              <a:spcBef>
                <a:spcPts val="0"/>
              </a:spcBef>
              <a:spcAft>
                <a:spcPts val="0"/>
              </a:spcAft>
              <a:defRPr/>
            </a:pPr>
            <a:r>
              <a:rPr lang="es-ES" sz="2000" b="1" dirty="0">
                <a:solidFill>
                  <a:schemeClr val="bg1"/>
                </a:solidFill>
                <a:latin typeface="Times New Roman" pitchFamily="18" charset="0"/>
                <a:cs typeface="+mn-cs"/>
              </a:rPr>
              <a:t>La publicidad, promoción y/o difusión de los servicios que las entidades de seguros, productores asesores de seguros y agentes </a:t>
            </a:r>
            <a:r>
              <a:rPr lang="es-ES" sz="2000" b="1" dirty="0" err="1">
                <a:solidFill>
                  <a:schemeClr val="bg1"/>
                </a:solidFill>
                <a:latin typeface="Times New Roman" pitchFamily="18" charset="0"/>
                <a:cs typeface="+mn-cs"/>
              </a:rPr>
              <a:t>institorios</a:t>
            </a:r>
            <a:r>
              <a:rPr lang="es-ES" sz="2000" b="1" dirty="0">
                <a:solidFill>
                  <a:schemeClr val="bg1"/>
                </a:solidFill>
                <a:latin typeface="Times New Roman" pitchFamily="18" charset="0"/>
                <a:cs typeface="+mn-cs"/>
              </a:rPr>
              <a:t> efectúen a los asegurados y usuarios por cualquier medio de comunicación, gráfico, digital, radial o televisivo, deberá incluir:</a:t>
            </a:r>
          </a:p>
          <a:p>
            <a:pPr fontAlgn="auto">
              <a:spcBef>
                <a:spcPts val="0"/>
              </a:spcBef>
              <a:spcAft>
                <a:spcPts val="0"/>
              </a:spcAft>
              <a:defRPr/>
            </a:pPr>
            <a:endParaRPr lang="es-ES" dirty="0">
              <a:solidFill>
                <a:schemeClr val="bg1"/>
              </a:solidFill>
              <a:latin typeface="+mn-lt"/>
              <a:cs typeface="+mn-cs"/>
            </a:endParaRPr>
          </a:p>
          <a:p>
            <a:pPr fontAlgn="auto">
              <a:spcBef>
                <a:spcPts val="0"/>
              </a:spcBef>
              <a:spcAft>
                <a:spcPts val="0"/>
              </a:spcAft>
              <a:buFont typeface="Wingdings" pitchFamily="2" charset="2"/>
              <a:buChar char="§"/>
              <a:defRPr/>
            </a:pPr>
            <a:r>
              <a:rPr lang="es-ES" dirty="0">
                <a:solidFill>
                  <a:schemeClr val="bg1"/>
                </a:solidFill>
                <a:latin typeface="+mn-lt"/>
                <a:cs typeface="+mn-cs"/>
              </a:rPr>
              <a:t> </a:t>
            </a:r>
            <a:r>
              <a:rPr lang="es-ES" sz="2000" b="1" dirty="0">
                <a:solidFill>
                  <a:schemeClr val="bg1"/>
                </a:solidFill>
                <a:latin typeface="Times New Roman" pitchFamily="18" charset="0"/>
                <a:cs typeface="+mn-cs"/>
              </a:rPr>
              <a:t>El servicio telefónico de la Superintendencia de Seguros de la Nación:  </a:t>
            </a:r>
          </a:p>
          <a:p>
            <a:pPr fontAlgn="auto">
              <a:spcBef>
                <a:spcPts val="0"/>
              </a:spcBef>
              <a:spcAft>
                <a:spcPts val="0"/>
              </a:spcAft>
              <a:defRPr/>
            </a:pPr>
            <a:r>
              <a:rPr lang="es-ES" sz="2000" b="1" dirty="0">
                <a:solidFill>
                  <a:schemeClr val="bg1"/>
                </a:solidFill>
                <a:latin typeface="Times New Roman" pitchFamily="18" charset="0"/>
                <a:cs typeface="+mn-cs"/>
              </a:rPr>
              <a:t>   4338-4000 o 0-800-666-8400;</a:t>
            </a:r>
          </a:p>
          <a:p>
            <a:pPr fontAlgn="auto">
              <a:spcBef>
                <a:spcPts val="0"/>
              </a:spcBef>
              <a:spcAft>
                <a:spcPts val="0"/>
              </a:spcAft>
              <a:buFont typeface="Wingdings" pitchFamily="2" charset="2"/>
              <a:buChar char="§"/>
              <a:defRPr/>
            </a:pPr>
            <a:r>
              <a:rPr lang="es-ES" sz="2000" b="1" dirty="0">
                <a:solidFill>
                  <a:schemeClr val="bg1"/>
                </a:solidFill>
                <a:latin typeface="Times New Roman" pitchFamily="18" charset="0"/>
                <a:cs typeface="+mn-cs"/>
              </a:rPr>
              <a:t>  La página web de este organismo: (www.ssn.gob.ar); y</a:t>
            </a:r>
          </a:p>
          <a:p>
            <a:pPr fontAlgn="auto">
              <a:spcBef>
                <a:spcPts val="0"/>
              </a:spcBef>
              <a:spcAft>
                <a:spcPts val="0"/>
              </a:spcAft>
              <a:buFont typeface="Wingdings" pitchFamily="2" charset="2"/>
              <a:buChar char="§"/>
              <a:defRPr/>
            </a:pPr>
            <a:r>
              <a:rPr lang="es-ES" sz="2000" b="1" dirty="0">
                <a:solidFill>
                  <a:schemeClr val="bg1"/>
                </a:solidFill>
                <a:latin typeface="Times New Roman" pitchFamily="18" charset="0"/>
                <a:cs typeface="+mn-cs"/>
              </a:rPr>
              <a:t>  El número de inscripción en el registro correspondiente de la  </a:t>
            </a:r>
          </a:p>
          <a:p>
            <a:pPr fontAlgn="auto">
              <a:spcBef>
                <a:spcPts val="0"/>
              </a:spcBef>
              <a:spcAft>
                <a:spcPts val="0"/>
              </a:spcAft>
              <a:defRPr/>
            </a:pPr>
            <a:r>
              <a:rPr lang="es-ES" sz="2000" b="1" dirty="0">
                <a:solidFill>
                  <a:schemeClr val="bg1"/>
                </a:solidFill>
                <a:latin typeface="Times New Roman" pitchFamily="18" charset="0"/>
                <a:cs typeface="+mn-cs"/>
              </a:rPr>
              <a:t>    Superintendencia de Seguros de la Nación.</a:t>
            </a:r>
          </a:p>
        </p:txBody>
      </p:sp>
      <p:sp>
        <p:nvSpPr>
          <p:cNvPr id="3" name="Rectangle 2"/>
          <p:cNvSpPr>
            <a:spLocks noChangeArrowheads="1"/>
          </p:cNvSpPr>
          <p:nvPr/>
        </p:nvSpPr>
        <p:spPr bwMode="auto">
          <a:xfrm>
            <a:off x="500034" y="762000"/>
            <a:ext cx="8215370" cy="1293812"/>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mn-cs"/>
              </a:rPr>
              <a:t>PUBLICIDAD DE ENTIDADES ASEGURADORAS, PRODUCTORES ASESORES DE SEGUROS Y AGENTES </a:t>
            </a:r>
            <a:r>
              <a:rPr lang="es-ES" sz="2400" b="1" dirty="0" err="1">
                <a:solidFill>
                  <a:schemeClr val="bg1"/>
                </a:solidFill>
                <a:latin typeface="Times New Roman" pitchFamily="18" charset="0"/>
                <a:cs typeface="+mn-cs"/>
              </a:rPr>
              <a:t>INSTITORIOS</a:t>
            </a:r>
            <a:endParaRPr 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500034" y="533400"/>
            <a:ext cx="8215370" cy="576262"/>
          </a:xfrm>
          <a:prstGeom prst="rect">
            <a:avLst/>
          </a:prstGeom>
          <a:solidFill>
            <a:schemeClr val="tx1"/>
          </a:solidFill>
          <a:ln w="76196">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INVERSIONES ADMITIDAS</a:t>
            </a:r>
            <a:endParaRPr lang="es-ES" sz="2800" dirty="0">
              <a:solidFill>
                <a:schemeClr val="bg1"/>
              </a:solidFill>
              <a:latin typeface="Times New Roman" pitchFamily="18" charset="0"/>
              <a:cs typeface="+mn-cs"/>
            </a:endParaRPr>
          </a:p>
        </p:txBody>
      </p:sp>
      <p:sp>
        <p:nvSpPr>
          <p:cNvPr id="3" name="Text Box 5"/>
          <p:cNvSpPr txBox="1">
            <a:spLocks noChangeArrowheads="1"/>
          </p:cNvSpPr>
          <p:nvPr/>
        </p:nvSpPr>
        <p:spPr bwMode="auto">
          <a:xfrm>
            <a:off x="500034" y="1557338"/>
            <a:ext cx="8215370" cy="4598987"/>
          </a:xfrm>
          <a:prstGeom prst="rect">
            <a:avLst/>
          </a:prstGeom>
          <a:solidFill>
            <a:schemeClr val="tx1"/>
          </a:solidFill>
          <a:ln w="88897">
            <a:solidFill>
              <a:schemeClr val="tx1"/>
            </a:solidFill>
            <a:miter lim="800000"/>
            <a:headEnd/>
            <a:tailEnd/>
          </a:ln>
        </p:spPr>
        <p:txBody>
          <a:bodyPr wrap="square">
            <a:spAutoFit/>
          </a:bodyPr>
          <a:lstStyle/>
          <a:p>
            <a:pPr fontAlgn="auto" hangingPunct="0">
              <a:spcBef>
                <a:spcPts val="1100"/>
              </a:spcBef>
              <a:spcAft>
                <a:spcPts val="0"/>
              </a:spcAft>
              <a:defRPr/>
            </a:pPr>
            <a:r>
              <a:rPr lang="es-ES">
                <a:solidFill>
                  <a:schemeClr val="bg1"/>
                </a:solidFill>
                <a:latin typeface="Times New Roman" pitchFamily="18" charset="0"/>
                <a:cs typeface="+mn-cs"/>
              </a:rPr>
              <a:t>- </a:t>
            </a:r>
            <a:r>
              <a:rPr lang="es-ES" b="1">
                <a:solidFill>
                  <a:schemeClr val="bg1"/>
                </a:solidFill>
                <a:latin typeface="Times New Roman" pitchFamily="18" charset="0"/>
                <a:cs typeface="+mn-cs"/>
              </a:rPr>
              <a:t>TITULOS  PUBLICOS U OTROS  VALORES  DE  LA DEUDA PUBLICA</a:t>
            </a:r>
          </a:p>
          <a:p>
            <a:pPr fontAlgn="auto" hangingPunct="0">
              <a:spcBef>
                <a:spcPts val="1100"/>
              </a:spcBef>
              <a:spcAft>
                <a:spcPts val="0"/>
              </a:spcAft>
              <a:defRPr/>
            </a:pPr>
            <a:r>
              <a:rPr lang="es-ES" b="1">
                <a:solidFill>
                  <a:schemeClr val="bg1"/>
                </a:solidFill>
                <a:latin typeface="Times New Roman" pitchFamily="18" charset="0"/>
                <a:cs typeface="+mn-cs"/>
              </a:rPr>
              <a:t>  NACIONAL;</a:t>
            </a:r>
          </a:p>
          <a:p>
            <a:pPr fontAlgn="auto" hangingPunct="0">
              <a:spcBef>
                <a:spcPts val="1100"/>
              </a:spcBef>
              <a:spcAft>
                <a:spcPts val="0"/>
              </a:spcAft>
              <a:defRPr/>
            </a:pPr>
            <a:r>
              <a:rPr lang="es-ES" b="1">
                <a:solidFill>
                  <a:schemeClr val="bg1"/>
                </a:solidFill>
                <a:latin typeface="Times New Roman" pitchFamily="18" charset="0"/>
                <a:cs typeface="+mn-cs"/>
              </a:rPr>
              <a:t>- TITULOS  PUBLICOS DE PAISES  EXTRANJEROS;</a:t>
            </a:r>
          </a:p>
          <a:p>
            <a:pPr fontAlgn="auto" hangingPunct="0">
              <a:spcBef>
                <a:spcPts val="1100"/>
              </a:spcBef>
              <a:spcAft>
                <a:spcPts val="0"/>
              </a:spcAft>
              <a:defRPr/>
            </a:pPr>
            <a:r>
              <a:rPr lang="es-ES" b="1">
                <a:solidFill>
                  <a:schemeClr val="bg1"/>
                </a:solidFill>
                <a:latin typeface="Times New Roman" pitchFamily="18" charset="0"/>
                <a:cs typeface="+mn-cs"/>
              </a:rPr>
              <a:t>- PRESTAMOS CON GARANTIA PRENDARIA O HIPOTECARIA;</a:t>
            </a:r>
          </a:p>
          <a:p>
            <a:pPr fontAlgn="auto" hangingPunct="0">
              <a:spcBef>
                <a:spcPts val="1100"/>
              </a:spcBef>
              <a:spcAft>
                <a:spcPts val="0"/>
              </a:spcAft>
              <a:defRPr/>
            </a:pPr>
            <a:r>
              <a:rPr lang="es-ES" b="1">
                <a:solidFill>
                  <a:schemeClr val="bg1"/>
                </a:solidFill>
                <a:latin typeface="Times New Roman" pitchFamily="18" charset="0"/>
                <a:cs typeface="+mn-cs"/>
              </a:rPr>
              <a:t>- INMUEBLES EN EL PAIS PARA USO PROPIO, EDIFICACION, RENTA O</a:t>
            </a:r>
          </a:p>
          <a:p>
            <a:pPr fontAlgn="auto" hangingPunct="0">
              <a:spcBef>
                <a:spcPts val="1100"/>
              </a:spcBef>
              <a:spcAft>
                <a:spcPts val="0"/>
              </a:spcAft>
              <a:defRPr/>
            </a:pPr>
            <a:r>
              <a:rPr lang="es-ES" b="1">
                <a:solidFill>
                  <a:schemeClr val="bg1"/>
                </a:solidFill>
                <a:latin typeface="Times New Roman" pitchFamily="18" charset="0"/>
                <a:cs typeface="+mn-cs"/>
              </a:rPr>
              <a:t>   VENTA;</a:t>
            </a:r>
          </a:p>
          <a:p>
            <a:pPr fontAlgn="auto" hangingPunct="0">
              <a:spcBef>
                <a:spcPts val="1100"/>
              </a:spcBef>
              <a:spcAft>
                <a:spcPts val="0"/>
              </a:spcAft>
              <a:defRPr/>
            </a:pPr>
            <a:r>
              <a:rPr lang="es-ES" b="1">
                <a:solidFill>
                  <a:schemeClr val="bg1"/>
                </a:solidFill>
                <a:latin typeface="Times New Roman" pitchFamily="18" charset="0"/>
                <a:cs typeface="+mn-cs"/>
              </a:rPr>
              <a:t>- ACCIONES DE SOCIEDADES ANONIMAS DE SERVICIOS PUBLICOS</a:t>
            </a:r>
          </a:p>
          <a:p>
            <a:pPr fontAlgn="auto" hangingPunct="0">
              <a:spcBef>
                <a:spcPts val="1100"/>
              </a:spcBef>
              <a:spcAft>
                <a:spcPts val="0"/>
              </a:spcAft>
              <a:defRPr/>
            </a:pPr>
            <a:r>
              <a:rPr lang="es-ES" b="1">
                <a:solidFill>
                  <a:schemeClr val="bg1"/>
                </a:solidFill>
                <a:latin typeface="Times New Roman" pitchFamily="18" charset="0"/>
                <a:cs typeface="+mn-cs"/>
              </a:rPr>
              <a:t>   QUE COTICEN EN BOLSA;</a:t>
            </a:r>
          </a:p>
          <a:p>
            <a:pPr fontAlgn="auto" hangingPunct="0">
              <a:spcBef>
                <a:spcPts val="1100"/>
              </a:spcBef>
              <a:spcAft>
                <a:spcPts val="0"/>
              </a:spcAft>
              <a:defRPr/>
            </a:pPr>
            <a:r>
              <a:rPr lang="es-ES" b="1">
                <a:solidFill>
                  <a:schemeClr val="bg1"/>
                </a:solidFill>
                <a:latin typeface="Times New Roman" pitchFamily="18" charset="0"/>
                <a:cs typeface="+mn-cs"/>
              </a:rPr>
              <a:t>- PRESTAMOS GARANTIZADOS;</a:t>
            </a:r>
          </a:p>
          <a:p>
            <a:pPr fontAlgn="auto" hangingPunct="0">
              <a:spcBef>
                <a:spcPts val="1100"/>
              </a:spcBef>
              <a:spcAft>
                <a:spcPts val="0"/>
              </a:spcAft>
              <a:defRPr/>
            </a:pPr>
            <a:r>
              <a:rPr lang="es-ES" b="1">
                <a:solidFill>
                  <a:schemeClr val="bg1"/>
                </a:solidFill>
                <a:latin typeface="Times New Roman" pitchFamily="18" charset="0"/>
                <a:cs typeface="+mn-cs"/>
              </a:rPr>
              <a:t>- OPERACIONES FINANCIERAS  GARANTIZADAS A TRAVES DE</a:t>
            </a:r>
          </a:p>
          <a:p>
            <a:pPr fontAlgn="auto" hangingPunct="0">
              <a:spcBef>
                <a:spcPts val="1100"/>
              </a:spcBef>
              <a:spcAft>
                <a:spcPts val="0"/>
              </a:spcAft>
              <a:defRPr/>
            </a:pPr>
            <a:r>
              <a:rPr lang="es-ES" b="1">
                <a:solidFill>
                  <a:schemeClr val="bg1"/>
                </a:solidFill>
                <a:latin typeface="Times New Roman" pitchFamily="18" charset="0"/>
                <a:cs typeface="+mn-cs"/>
              </a:rPr>
              <a:t>  BANCOS O  ENTIDADES FINANCIERAS AUTORIZADAS.</a:t>
            </a:r>
            <a:endParaRPr lang="es-ES">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28596" y="428625"/>
            <a:ext cx="8286807" cy="1000125"/>
          </a:xfrm>
          <a:prstGeom prst="rect">
            <a:avLst/>
          </a:prstGeom>
          <a:solidFill>
            <a:schemeClr val="tx1"/>
          </a:solidFill>
          <a:ln w="76196">
            <a:solidFill>
              <a:schemeClr val="tx1"/>
            </a:solidFill>
            <a:miter lim="800000"/>
            <a:headEnd/>
            <a:tailEnd/>
          </a:ln>
        </p:spPr>
        <p:txBody>
          <a:bodyPr anchor="ctr" anchorCtr="1"/>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ct val="0"/>
              </a:spcBef>
              <a:spcAft>
                <a:spcPts val="0"/>
              </a:spcAft>
              <a:buClrTx/>
              <a:buSzTx/>
              <a:buFontTx/>
              <a:buNone/>
              <a:defRPr/>
            </a:pPr>
            <a:r>
              <a:rPr lang="es-ES" altLang="es-ES" sz="2800" b="1" dirty="0" smtClean="0">
                <a:solidFill>
                  <a:schemeClr val="bg1"/>
                </a:solidFill>
                <a:latin typeface="Times New Roman" pitchFamily="18" charset="0"/>
                <a:cs typeface="+mn-cs"/>
              </a:rPr>
              <a:t>NUEVO RÉGIMEN DE INVERSIONES </a:t>
            </a:r>
          </a:p>
          <a:p>
            <a:pPr algn="ctr" eaLnBrk="1" fontAlgn="auto" hangingPunct="1">
              <a:spcBef>
                <a:spcPct val="0"/>
              </a:spcBef>
              <a:spcAft>
                <a:spcPts val="0"/>
              </a:spcAft>
              <a:buClrTx/>
              <a:buSzTx/>
              <a:buFontTx/>
              <a:buNone/>
              <a:defRPr/>
            </a:pPr>
            <a:r>
              <a:rPr lang="es-ES" altLang="es-ES" sz="2800" b="1" dirty="0" smtClean="0">
                <a:solidFill>
                  <a:schemeClr val="bg1"/>
                </a:solidFill>
                <a:latin typeface="Times New Roman" pitchFamily="18" charset="0"/>
                <a:cs typeface="+mn-cs"/>
              </a:rPr>
              <a:t>RESOLUCIÓN 37.163/2012</a:t>
            </a:r>
            <a:endParaRPr lang="es-ES" altLang="es-ES" sz="2800" b="1" dirty="0">
              <a:solidFill>
                <a:schemeClr val="bg1"/>
              </a:solidFill>
              <a:latin typeface="Times New Roman" pitchFamily="18" charset="0"/>
              <a:cs typeface="+mn-cs"/>
            </a:endParaRPr>
          </a:p>
        </p:txBody>
      </p:sp>
      <p:sp>
        <p:nvSpPr>
          <p:cNvPr id="3" name="2 Rectángulo"/>
          <p:cNvSpPr/>
          <p:nvPr/>
        </p:nvSpPr>
        <p:spPr>
          <a:xfrm>
            <a:off x="428596" y="1814532"/>
            <a:ext cx="8332924" cy="4400550"/>
          </a:xfrm>
          <a:prstGeom prst="rect">
            <a:avLst/>
          </a:prstGeom>
          <a:solidFill>
            <a:schemeClr val="tx1"/>
          </a:solidFill>
          <a:ln w="76200">
            <a:solidFill>
              <a:schemeClr val="tx1"/>
            </a:solidFill>
          </a:ln>
        </p:spPr>
        <p:txBody>
          <a:bodyPr wrap="square">
            <a:spAutoFit/>
          </a:bodyPr>
          <a:lstStyle/>
          <a:p>
            <a:pPr algn="ctr" fontAlgn="auto">
              <a:spcBef>
                <a:spcPts val="0"/>
              </a:spcBef>
              <a:spcAft>
                <a:spcPts val="0"/>
              </a:spcAft>
              <a:defRPr/>
            </a:pPr>
            <a:r>
              <a:rPr lang="es-ES" sz="2000" b="1" dirty="0">
                <a:solidFill>
                  <a:schemeClr val="bg1"/>
                </a:solidFill>
                <a:latin typeface="Times New Roman" panose="02020603050405020304" pitchFamily="18" charset="0"/>
                <a:cs typeface="+mn-cs"/>
              </a:rPr>
              <a:t>INVERSIONES PRODUCTIVAS</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CRITERIOS MÍNIMOS Y MECANISMO PARA SU ELECCIÓN </a:t>
            </a:r>
            <a:br>
              <a:rPr lang="es-ES" sz="2000" b="1" dirty="0">
                <a:solidFill>
                  <a:schemeClr val="bg1"/>
                </a:solidFill>
                <a:latin typeface="Times New Roman" panose="02020603050405020304" pitchFamily="18" charset="0"/>
                <a:cs typeface="+mn-cs"/>
              </a:rPr>
            </a:br>
            <a:endParaRPr lang="es-ES" sz="2000" b="1" dirty="0">
              <a:solidFill>
                <a:schemeClr val="bg1"/>
              </a:solidFill>
              <a:latin typeface="Times New Roman" panose="02020603050405020304" pitchFamily="18" charset="0"/>
              <a:cs typeface="+mn-cs"/>
            </a:endParaRPr>
          </a:p>
          <a:p>
            <a:pPr algn="ctr" fontAlgn="auto">
              <a:spcBef>
                <a:spcPts val="0"/>
              </a:spcBef>
              <a:spcAft>
                <a:spcPts val="0"/>
              </a:spcAft>
              <a:defRPr/>
            </a:pPr>
            <a:r>
              <a:rPr lang="es-ES" sz="2000" b="1" dirty="0">
                <a:solidFill>
                  <a:schemeClr val="bg1"/>
                </a:solidFill>
                <a:latin typeface="Times New Roman" panose="02020603050405020304" pitchFamily="18" charset="0"/>
                <a:cs typeface="+mn-cs"/>
              </a:rPr>
              <a:t>La SSN comunicó el procedimiento a seguir para la determinación de proyectos computables a estos fines.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Para ello estableció criterios mínimos, tanto en materia de procedimientos para su elección como en lo relativo a los requisitos generales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En cuanto al procedimiento para determinar que proyecto  podría ser computable, se deberá ingresar la propuesta a la SSN a fin de que ésta sea analizada por la “Unidad de Análisis y Seguimiento de Inversiones Productivas (UASIP). Este sector verificará los requisitos generales y la información de dicha propuesta.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00035" y="762000"/>
            <a:ext cx="8215370" cy="5016758"/>
          </a:xfrm>
          <a:prstGeom prst="rect">
            <a:avLst/>
          </a:prstGeom>
          <a:solidFill>
            <a:schemeClr val="tx1"/>
          </a:solidFill>
          <a:ln w="76200">
            <a:solidFill>
              <a:schemeClr val="tx1"/>
            </a:solidFill>
          </a:ln>
        </p:spPr>
        <p:txBody>
          <a:bodyPr wrap="square">
            <a:spAutoFit/>
          </a:bodyPr>
          <a:lstStyle/>
          <a:p>
            <a:pPr algn="ctr" fontAlgn="auto">
              <a:spcBef>
                <a:spcPts val="0"/>
              </a:spcBef>
              <a:spcAft>
                <a:spcPts val="0"/>
              </a:spcAft>
              <a:defRPr/>
            </a:pPr>
            <a:r>
              <a:rPr lang="es-ES" sz="2000" b="1" dirty="0">
                <a:solidFill>
                  <a:schemeClr val="bg1"/>
                </a:solidFill>
                <a:latin typeface="Times New Roman" panose="02020603050405020304" pitchFamily="18" charset="0"/>
                <a:cs typeface="+mn-cs"/>
              </a:rPr>
              <a:t>La SSN será  la encargada de elevar al Comité de Elegibilidad de Inversiones Productivas, la nómina de aquellas que considere que guardan los requisitos de seguridad, garantía y liquidez, y cuyo destino tenga un impacto en la economía real.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El Comité de Elegibilidad finalmente decidirá qué inversiones encuadran en el ámbito de la economía real.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Los instrumentos aprobados por el Comité, quedarán ad </a:t>
            </a:r>
            <a:r>
              <a:rPr lang="es-ES" sz="2000" b="1" dirty="0" err="1">
                <a:solidFill>
                  <a:schemeClr val="bg1"/>
                </a:solidFill>
                <a:latin typeface="Times New Roman" panose="02020603050405020304" pitchFamily="18" charset="0"/>
                <a:cs typeface="+mn-cs"/>
              </a:rPr>
              <a:t>referendum</a:t>
            </a:r>
            <a:r>
              <a:rPr lang="es-ES" sz="2000" b="1" dirty="0">
                <a:solidFill>
                  <a:schemeClr val="bg1"/>
                </a:solidFill>
                <a:latin typeface="Times New Roman" panose="02020603050405020304" pitchFamily="18" charset="0"/>
                <a:cs typeface="+mn-cs"/>
              </a:rPr>
              <a:t> de </a:t>
            </a:r>
            <a:r>
              <a:rPr lang="es-ES" sz="2000" b="1" dirty="0" smtClean="0">
                <a:solidFill>
                  <a:schemeClr val="bg1"/>
                </a:solidFill>
                <a:latin typeface="Times New Roman" panose="02020603050405020304" pitchFamily="18" charset="0"/>
                <a:cs typeface="+mn-cs"/>
              </a:rPr>
              <a:t>la autorización </a:t>
            </a:r>
            <a:r>
              <a:rPr lang="es-ES" sz="2000" b="1" dirty="0">
                <a:solidFill>
                  <a:schemeClr val="bg1"/>
                </a:solidFill>
                <a:latin typeface="Times New Roman" panose="02020603050405020304" pitchFamily="18" charset="0"/>
                <a:cs typeface="+mn-cs"/>
              </a:rPr>
              <a:t>de la COMISION NACIONAL DE VALORES y serán </a:t>
            </a:r>
            <a:r>
              <a:rPr lang="es-ES" sz="2000" b="1" dirty="0" smtClean="0">
                <a:solidFill>
                  <a:schemeClr val="bg1"/>
                </a:solidFill>
                <a:latin typeface="Times New Roman" panose="02020603050405020304" pitchFamily="18" charset="0"/>
                <a:cs typeface="+mn-cs"/>
              </a:rPr>
              <a:t>publicados en </a:t>
            </a:r>
            <a:r>
              <a:rPr lang="es-ES" sz="2000" b="1" dirty="0">
                <a:solidFill>
                  <a:schemeClr val="bg1"/>
                </a:solidFill>
                <a:latin typeface="Times New Roman" panose="02020603050405020304" pitchFamily="18" charset="0"/>
                <a:cs typeface="+mn-cs"/>
              </a:rPr>
              <a:t>la página web de la SSN.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
            </a:r>
            <a:br>
              <a:rPr lang="es-ES" sz="2000" b="1" dirty="0">
                <a:solidFill>
                  <a:schemeClr val="bg1"/>
                </a:solidFill>
                <a:latin typeface="Times New Roman" panose="02020603050405020304" pitchFamily="18" charset="0"/>
                <a:cs typeface="+mn-cs"/>
              </a:rPr>
            </a:br>
            <a:r>
              <a:rPr lang="es-ES" sz="2000" b="1" dirty="0">
                <a:solidFill>
                  <a:schemeClr val="bg1"/>
                </a:solidFill>
                <a:latin typeface="Times New Roman" panose="02020603050405020304" pitchFamily="18" charset="0"/>
                <a:cs typeface="+mn-cs"/>
              </a:rPr>
              <a:t>En referencia a los Requisitos Generales, no se considerarán productivas las “emisiones que refinancien deuda o aquellas que financien otros instrumentos financieros”. Sí lo serán, aquellas que se enfoquen en el desarrollo de industrias reales. </a:t>
            </a:r>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99761" y="3550697"/>
            <a:ext cx="8182440" cy="2092881"/>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Activo: Bienes propios de la empresa y derechos a cobrar (Disponibilidades, caja y bancos, inversiones, créditos, inmuebles, bienes de uso, etc.)</a:t>
            </a:r>
          </a:p>
          <a:p>
            <a:pPr algn="ctr" fontAlgn="auto" hangingPunct="0">
              <a:spcBef>
                <a:spcPts val="1200"/>
              </a:spcBef>
              <a:spcAft>
                <a:spcPts val="0"/>
              </a:spcAft>
              <a:defRPr/>
            </a:pPr>
            <a:r>
              <a:rPr lang="es-ES" sz="2000" b="1" dirty="0">
                <a:solidFill>
                  <a:schemeClr val="bg1"/>
                </a:solidFill>
                <a:latin typeface="Times New Roman" pitchFamily="18" charset="0"/>
                <a:cs typeface="+mn-cs"/>
              </a:rPr>
              <a:t>Pasivo: Derechos que tienen los demás sobre el patrimonio de la empresa (deudas con asegurados, reaseguradores, productores, deudas fiscales, sociales, etc</a:t>
            </a:r>
            <a:r>
              <a:rPr lang="es-ES" sz="2000" b="1" dirty="0" smtClean="0">
                <a:solidFill>
                  <a:schemeClr val="bg1"/>
                </a:solidFill>
                <a:latin typeface="Times New Roman" pitchFamily="18" charset="0"/>
                <a:cs typeface="+mn-cs"/>
              </a:rPr>
              <a:t>.)</a:t>
            </a:r>
            <a:endParaRPr lang="es-ES" sz="2000" dirty="0">
              <a:solidFill>
                <a:schemeClr val="bg1"/>
              </a:solidFill>
              <a:latin typeface="Times New Roman" pitchFamily="18" charset="0"/>
              <a:cs typeface="+mn-cs"/>
            </a:endParaRPr>
          </a:p>
        </p:txBody>
      </p:sp>
      <p:sp>
        <p:nvSpPr>
          <p:cNvPr id="3" name="Rectangle 2"/>
          <p:cNvSpPr>
            <a:spLocks noChangeArrowheads="1"/>
          </p:cNvSpPr>
          <p:nvPr/>
        </p:nvSpPr>
        <p:spPr bwMode="auto">
          <a:xfrm>
            <a:off x="500035" y="2135185"/>
            <a:ext cx="8215370" cy="865187"/>
          </a:xfrm>
          <a:prstGeom prst="rect">
            <a:avLst/>
          </a:prstGeom>
          <a:solidFill>
            <a:schemeClr val="tx1"/>
          </a:solidFill>
          <a:ln w="85725">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INTERPRETACIÓN DE BALANCES</a:t>
            </a:r>
            <a:endParaRPr lang="es-ES" sz="2800" dirty="0">
              <a:solidFill>
                <a:schemeClr val="bg1"/>
              </a:solidFill>
              <a:latin typeface="Times New Roman" pitchFamily="18" charset="0"/>
              <a:cs typeface="+mn-cs"/>
            </a:endParaRPr>
          </a:p>
        </p:txBody>
      </p:sp>
      <p:sp>
        <p:nvSpPr>
          <p:cNvPr id="4" name="3 Rectángulo"/>
          <p:cNvSpPr/>
          <p:nvPr/>
        </p:nvSpPr>
        <p:spPr>
          <a:xfrm>
            <a:off x="500035" y="571500"/>
            <a:ext cx="8215370" cy="1016000"/>
          </a:xfrm>
          <a:prstGeom prst="rect">
            <a:avLst/>
          </a:prstGeom>
          <a:solidFill>
            <a:schemeClr val="tx1"/>
          </a:solidFill>
          <a:ln w="8572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LOS ESTADOS PATRIMONIALES</a:t>
            </a:r>
          </a:p>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ACTIVO Y PASIVO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00035" y="1676400"/>
            <a:ext cx="8215370" cy="4441825"/>
          </a:xfrm>
          <a:prstGeom prst="rect">
            <a:avLst/>
          </a:prstGeom>
          <a:solidFill>
            <a:schemeClr val="tx1"/>
          </a:solidFill>
          <a:ln w="76196">
            <a:solidFill>
              <a:schemeClr val="tx1"/>
            </a:solidFill>
            <a:miter lim="800000"/>
            <a:headEnd/>
            <a:tailEnd/>
          </a:ln>
        </p:spPr>
        <p:txBody>
          <a:bodyPr wrap="square">
            <a:spAutoFit/>
          </a:bodyPr>
          <a:lstStyle/>
          <a:p>
            <a:pPr fontAlgn="auto" hangingPunct="0">
              <a:spcBef>
                <a:spcPts val="1100"/>
              </a:spcBef>
              <a:spcAft>
                <a:spcPts val="0"/>
              </a:spcAft>
              <a:defRPr/>
            </a:pPr>
            <a:r>
              <a:rPr lang="es-ES" b="1">
                <a:solidFill>
                  <a:schemeClr val="bg1"/>
                </a:solidFill>
                <a:latin typeface="Times New Roman" pitchFamily="18" charset="0"/>
                <a:cs typeface="+mn-cs"/>
              </a:rPr>
              <a:t>Disponibilidades: Efectivo de Caja y Bancos (cuentas corrientes, caja de ahorro, plazo fijo, etc.);</a:t>
            </a:r>
          </a:p>
          <a:p>
            <a:pPr fontAlgn="auto" hangingPunct="0">
              <a:spcBef>
                <a:spcPts val="1100"/>
              </a:spcBef>
              <a:spcAft>
                <a:spcPts val="0"/>
              </a:spcAft>
              <a:defRPr/>
            </a:pPr>
            <a:r>
              <a:rPr lang="es-ES" b="1">
                <a:solidFill>
                  <a:schemeClr val="bg1"/>
                </a:solidFill>
                <a:latin typeface="Times New Roman" pitchFamily="18" charset="0"/>
                <a:cs typeface="+mn-cs"/>
              </a:rPr>
              <a:t>Inversiones: títulos públicos, acciones, préstamos, inmuebles u otras inversiones autorizadas. (Inmuebles se identifican por ubicación, a valor de costo menos las amortizaciones;</a:t>
            </a:r>
          </a:p>
          <a:p>
            <a:pPr fontAlgn="auto" hangingPunct="0">
              <a:spcBef>
                <a:spcPts val="1100"/>
              </a:spcBef>
              <a:spcAft>
                <a:spcPts val="0"/>
              </a:spcAft>
              <a:defRPr/>
            </a:pPr>
            <a:r>
              <a:rPr lang="es-ES" b="1">
                <a:solidFill>
                  <a:schemeClr val="bg1"/>
                </a:solidFill>
                <a:latin typeface="Times New Roman" pitchFamily="18" charset="0"/>
                <a:cs typeface="+mn-cs"/>
              </a:rPr>
              <a:t>Premios a cobrar (primas más recargos e impuestos menos bonificaciones);</a:t>
            </a:r>
          </a:p>
          <a:p>
            <a:pPr fontAlgn="auto" hangingPunct="0">
              <a:spcBef>
                <a:spcPts val="1100"/>
              </a:spcBef>
              <a:spcAft>
                <a:spcPts val="0"/>
              </a:spcAft>
              <a:defRPr/>
            </a:pPr>
            <a:r>
              <a:rPr lang="es-ES" b="1">
                <a:solidFill>
                  <a:schemeClr val="bg1"/>
                </a:solidFill>
                <a:latin typeface="Times New Roman" pitchFamily="18" charset="0"/>
                <a:cs typeface="+mn-cs"/>
              </a:rPr>
              <a:t>Mobiliario y material (muebles y útiles, rodados, etc.)</a:t>
            </a:r>
          </a:p>
          <a:p>
            <a:pPr fontAlgn="auto" hangingPunct="0">
              <a:spcBef>
                <a:spcPts val="1100"/>
              </a:spcBef>
              <a:spcAft>
                <a:spcPts val="0"/>
              </a:spcAft>
              <a:defRPr/>
            </a:pPr>
            <a:r>
              <a:rPr lang="es-ES" b="1">
                <a:solidFill>
                  <a:schemeClr val="bg1"/>
                </a:solidFill>
                <a:latin typeface="Times New Roman" pitchFamily="18" charset="0"/>
                <a:cs typeface="+mn-cs"/>
              </a:rPr>
              <a:t>Otros deudores: (alquileres, cuentas corrientes con productores;</a:t>
            </a:r>
          </a:p>
          <a:p>
            <a:pPr fontAlgn="auto" hangingPunct="0">
              <a:spcBef>
                <a:spcPts val="1100"/>
              </a:spcBef>
              <a:spcAft>
                <a:spcPts val="0"/>
              </a:spcAft>
              <a:defRPr/>
            </a:pPr>
            <a:r>
              <a:rPr lang="es-ES" b="1">
                <a:solidFill>
                  <a:schemeClr val="bg1"/>
                </a:solidFill>
                <a:latin typeface="Times New Roman" pitchFamily="18" charset="0"/>
                <a:cs typeface="+mn-cs"/>
              </a:rPr>
              <a:t>Reaseguros: Créditos por participación de siniestros, devolución de primas, etc.;</a:t>
            </a:r>
          </a:p>
          <a:p>
            <a:pPr fontAlgn="auto" hangingPunct="0">
              <a:spcBef>
                <a:spcPts val="1100"/>
              </a:spcBef>
              <a:spcAft>
                <a:spcPts val="0"/>
              </a:spcAft>
              <a:defRPr/>
            </a:pPr>
            <a:r>
              <a:rPr lang="es-ES" b="1">
                <a:solidFill>
                  <a:schemeClr val="bg1"/>
                </a:solidFill>
                <a:latin typeface="Times New Roman" pitchFamily="18" charset="0"/>
                <a:cs typeface="+mn-cs"/>
              </a:rPr>
              <a:t>Recupero de terceros y salvatajes: subrogación, venta de restos, etc.</a:t>
            </a:r>
          </a:p>
          <a:p>
            <a:pPr fontAlgn="auto" hangingPunct="0">
              <a:spcBef>
                <a:spcPts val="1100"/>
              </a:spcBef>
              <a:spcAft>
                <a:spcPts val="0"/>
              </a:spcAft>
              <a:defRPr/>
            </a:pPr>
            <a:r>
              <a:rPr lang="es-ES" b="1">
                <a:solidFill>
                  <a:schemeClr val="bg1"/>
                </a:solidFill>
                <a:latin typeface="Times New Roman" pitchFamily="18" charset="0"/>
                <a:cs typeface="+mn-cs"/>
              </a:rPr>
              <a:t>Gastos diferidos: Pagos por adelantando cuya incidencia abarca  dos o más periodos (seguros, alquileres, etc.  </a:t>
            </a:r>
          </a:p>
        </p:txBody>
      </p:sp>
      <p:sp>
        <p:nvSpPr>
          <p:cNvPr id="3" name="Rectangle 2"/>
          <p:cNvSpPr>
            <a:spLocks noChangeArrowheads="1"/>
          </p:cNvSpPr>
          <p:nvPr/>
        </p:nvSpPr>
        <p:spPr bwMode="auto">
          <a:xfrm>
            <a:off x="500035" y="571500"/>
            <a:ext cx="8215370" cy="655638"/>
          </a:xfrm>
          <a:prstGeom prst="rect">
            <a:avLst/>
          </a:prstGeom>
          <a:solidFill>
            <a:schemeClr val="tx1"/>
          </a:solidFill>
          <a:ln w="85725">
            <a:solidFill>
              <a:schemeClr val="tx1"/>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mn-cs"/>
              </a:rPr>
              <a:t>RUBROS DEL ACTIVO</a:t>
            </a:r>
            <a:endParaRPr lang="es-ES" sz="280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00035" y="2438400"/>
            <a:ext cx="8215370" cy="2644775"/>
          </a:xfrm>
          <a:prstGeom prst="rect">
            <a:avLst/>
          </a:prstGeom>
          <a:solidFill>
            <a:schemeClr val="tx1"/>
          </a:solidFill>
          <a:ln w="76196">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cs typeface="+mn-cs"/>
              </a:rPr>
              <a:t>Acreedores por premios a devolver;</a:t>
            </a:r>
          </a:p>
          <a:p>
            <a:pPr algn="ctr" fontAlgn="auto" hangingPunct="0">
              <a:spcBef>
                <a:spcPts val="1200"/>
              </a:spcBef>
              <a:spcAft>
                <a:spcPts val="0"/>
              </a:spcAft>
              <a:defRPr/>
            </a:pPr>
            <a:r>
              <a:rPr lang="es-ES" sz="2000" b="1">
                <a:solidFill>
                  <a:schemeClr val="bg1"/>
                </a:solidFill>
                <a:latin typeface="Times New Roman" pitchFamily="18" charset="0"/>
                <a:cs typeface="+mn-cs"/>
              </a:rPr>
              <a:t>Compromisos con reaseguradores;</a:t>
            </a:r>
          </a:p>
          <a:p>
            <a:pPr algn="ctr" fontAlgn="auto" hangingPunct="0">
              <a:spcBef>
                <a:spcPts val="1200"/>
              </a:spcBef>
              <a:spcAft>
                <a:spcPts val="0"/>
              </a:spcAft>
              <a:defRPr/>
            </a:pPr>
            <a:r>
              <a:rPr lang="es-ES" sz="2000" b="1">
                <a:solidFill>
                  <a:schemeClr val="bg1"/>
                </a:solidFill>
                <a:latin typeface="Times New Roman" pitchFamily="18" charset="0"/>
                <a:cs typeface="+mn-cs"/>
              </a:rPr>
              <a:t>Compromisos con productores asesores;</a:t>
            </a:r>
          </a:p>
          <a:p>
            <a:pPr algn="ctr" fontAlgn="auto" hangingPunct="0">
              <a:spcBef>
                <a:spcPts val="1200"/>
              </a:spcBef>
              <a:spcAft>
                <a:spcPts val="0"/>
              </a:spcAft>
              <a:defRPr/>
            </a:pPr>
            <a:r>
              <a:rPr lang="es-ES" sz="2000" b="1">
                <a:solidFill>
                  <a:schemeClr val="bg1"/>
                </a:solidFill>
                <a:latin typeface="Times New Roman" pitchFamily="18" charset="0"/>
                <a:cs typeface="+mn-cs"/>
              </a:rPr>
              <a:t>Compromisos con coaseguradores;</a:t>
            </a:r>
          </a:p>
          <a:p>
            <a:pPr algn="ctr" fontAlgn="auto" hangingPunct="0">
              <a:spcBef>
                <a:spcPts val="1900"/>
              </a:spcBef>
              <a:spcAft>
                <a:spcPts val="0"/>
              </a:spcAft>
              <a:defRPr/>
            </a:pPr>
            <a:r>
              <a:rPr lang="es-ES" sz="2000" b="1">
                <a:solidFill>
                  <a:schemeClr val="bg1"/>
                </a:solidFill>
                <a:latin typeface="Times New Roman" pitchFamily="18" charset="0"/>
                <a:cs typeface="+mn-cs"/>
              </a:rPr>
              <a:t>Otros compromisos (AFIP, rentas, SUSS, OSSEG, tasa de la Superintendencia, etc.)</a:t>
            </a:r>
            <a:endParaRPr lang="es-ES" sz="3200" b="1">
              <a:solidFill>
                <a:schemeClr val="bg1"/>
              </a:solidFill>
              <a:latin typeface="Times New Roman" pitchFamily="18" charset="0"/>
              <a:cs typeface="+mn-cs"/>
            </a:endParaRPr>
          </a:p>
        </p:txBody>
      </p:sp>
      <p:sp>
        <p:nvSpPr>
          <p:cNvPr id="3" name="Rectangle 2"/>
          <p:cNvSpPr>
            <a:spLocks noChangeArrowheads="1"/>
          </p:cNvSpPr>
          <p:nvPr/>
        </p:nvSpPr>
        <p:spPr bwMode="auto">
          <a:xfrm>
            <a:off x="500035" y="895350"/>
            <a:ext cx="8215370" cy="628650"/>
          </a:xfrm>
          <a:prstGeom prst="rect">
            <a:avLst/>
          </a:prstGeom>
          <a:solidFill>
            <a:schemeClr val="tx1"/>
          </a:solidFill>
          <a:ln w="85725">
            <a:solidFill>
              <a:schemeClr val="tx1"/>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mn-cs"/>
              </a:rPr>
              <a:t>RUBROS DEL PASIVO</a:t>
            </a:r>
            <a:endParaRPr lang="es-ES" sz="280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1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0-#ppt_w/2"/>
                                          </p:val>
                                        </p:tav>
                                        <p:tav tm="100000">
                                          <p:val>
                                            <p:strVal val="#ppt_x"/>
                                          </p:val>
                                        </p:tav>
                                      </p:tavLst>
                                    </p:anim>
                                    <p:anim calcmode="lin" valueType="num">
                                      <p:cBhvr>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00035" y="2039302"/>
            <a:ext cx="8215369" cy="3447098"/>
          </a:xfrm>
          <a:prstGeom prst="rect">
            <a:avLst/>
          </a:prstGeom>
          <a:solidFill>
            <a:schemeClr val="tx1"/>
          </a:solidFill>
          <a:ln w="76196">
            <a:solidFill>
              <a:schemeClr val="tx1"/>
            </a:solidFill>
            <a:miter lim="800000"/>
            <a:headEnd/>
            <a:tailEnd/>
          </a:ln>
        </p:spPr>
        <p:txBody>
          <a:bodyPr wrap="square" anchorCtr="1">
            <a:spAutoFit/>
          </a:bodyPr>
          <a:lstStyle/>
          <a:p>
            <a:pPr algn="ctr" hangingPunct="0">
              <a:spcBef>
                <a:spcPts val="1200"/>
              </a:spcBef>
              <a:defRPr/>
            </a:pPr>
            <a:r>
              <a:rPr lang="es-ES" sz="2400" b="1" dirty="0">
                <a:solidFill>
                  <a:schemeClr val="bg1"/>
                </a:solidFill>
                <a:latin typeface="Times New Roman" pitchFamily="18" charset="0"/>
              </a:rPr>
              <a:t>Reservas libres de previsión general (legal, estatutaria, </a:t>
            </a:r>
            <a:r>
              <a:rPr lang="es-ES" sz="2400" b="1" dirty="0" err="1">
                <a:solidFill>
                  <a:schemeClr val="bg1"/>
                </a:solidFill>
                <a:latin typeface="Times New Roman" pitchFamily="18" charset="0"/>
              </a:rPr>
              <a:t>etc</a:t>
            </a:r>
            <a:r>
              <a:rPr lang="es-ES" sz="2400" b="1" dirty="0">
                <a:solidFill>
                  <a:schemeClr val="bg1"/>
                </a:solidFill>
                <a:latin typeface="Times New Roman" pitchFamily="18" charset="0"/>
              </a:rPr>
              <a:t>).</a:t>
            </a:r>
          </a:p>
          <a:p>
            <a:pPr algn="ctr" hangingPunct="0">
              <a:spcBef>
                <a:spcPts val="1200"/>
              </a:spcBef>
              <a:defRPr/>
            </a:pPr>
            <a:r>
              <a:rPr lang="es-ES" sz="2400" b="1" dirty="0">
                <a:solidFill>
                  <a:schemeClr val="bg1"/>
                </a:solidFill>
                <a:latin typeface="Times New Roman" pitchFamily="18" charset="0"/>
              </a:rPr>
              <a:t>Reservas libres con destino específico (reservas para despidos</a:t>
            </a:r>
            <a:r>
              <a:rPr lang="es-ES" sz="2400" b="1" dirty="0" smtClean="0">
                <a:solidFill>
                  <a:schemeClr val="bg1"/>
                </a:solidFill>
                <a:latin typeface="Times New Roman" pitchFamily="18" charset="0"/>
              </a:rPr>
              <a:t>)</a:t>
            </a:r>
            <a:endParaRPr lang="es-ES" sz="2400" b="1" dirty="0">
              <a:solidFill>
                <a:schemeClr val="bg1"/>
              </a:solidFill>
              <a:latin typeface="Times New Roman" pitchFamily="18" charset="0"/>
            </a:endParaRPr>
          </a:p>
          <a:p>
            <a:pPr algn="ctr" hangingPunct="0">
              <a:spcBef>
                <a:spcPts val="1200"/>
              </a:spcBef>
              <a:defRPr/>
            </a:pPr>
            <a:r>
              <a:rPr lang="es-ES" sz="2400" b="1" dirty="0">
                <a:solidFill>
                  <a:schemeClr val="bg1"/>
                </a:solidFill>
                <a:latin typeface="Times New Roman" pitchFamily="18" charset="0"/>
              </a:rPr>
              <a:t>Compromisos con asegurados:</a:t>
            </a:r>
          </a:p>
          <a:p>
            <a:pPr algn="ctr" hangingPunct="0">
              <a:spcBef>
                <a:spcPts val="1200"/>
              </a:spcBef>
              <a:defRPr/>
            </a:pPr>
            <a:r>
              <a:rPr lang="es-ES" sz="2400" b="1" dirty="0">
                <a:solidFill>
                  <a:schemeClr val="bg1"/>
                </a:solidFill>
                <a:latin typeface="Times New Roman" pitchFamily="18" charset="0"/>
              </a:rPr>
              <a:t>Reserva </a:t>
            </a:r>
            <a:r>
              <a:rPr lang="es-ES" sz="2400" b="1" dirty="0" smtClean="0">
                <a:solidFill>
                  <a:schemeClr val="bg1"/>
                </a:solidFill>
                <a:latin typeface="Times New Roman" pitchFamily="18" charset="0"/>
              </a:rPr>
              <a:t>matemática</a:t>
            </a:r>
            <a:endParaRPr lang="es-ES" sz="2400" b="1" dirty="0">
              <a:solidFill>
                <a:schemeClr val="bg1"/>
              </a:solidFill>
              <a:latin typeface="Times New Roman" pitchFamily="18" charset="0"/>
            </a:endParaRPr>
          </a:p>
          <a:p>
            <a:pPr algn="ctr" hangingPunct="0">
              <a:spcBef>
                <a:spcPts val="1200"/>
              </a:spcBef>
              <a:defRPr/>
            </a:pPr>
            <a:r>
              <a:rPr lang="es-ES" sz="2400" b="1" dirty="0">
                <a:solidFill>
                  <a:schemeClr val="bg1"/>
                </a:solidFill>
                <a:latin typeface="Times New Roman" pitchFamily="18" charset="0"/>
              </a:rPr>
              <a:t>Reserva de riesgos en </a:t>
            </a:r>
            <a:r>
              <a:rPr lang="es-ES" sz="2400" b="1" dirty="0" smtClean="0">
                <a:solidFill>
                  <a:schemeClr val="bg1"/>
                </a:solidFill>
                <a:latin typeface="Times New Roman" pitchFamily="18" charset="0"/>
              </a:rPr>
              <a:t>curso</a:t>
            </a:r>
            <a:endParaRPr lang="es-ES" sz="2400" b="1" dirty="0">
              <a:solidFill>
                <a:schemeClr val="bg1"/>
              </a:solidFill>
              <a:latin typeface="Times New Roman" pitchFamily="18" charset="0"/>
            </a:endParaRPr>
          </a:p>
          <a:p>
            <a:pPr algn="ctr" hangingPunct="0">
              <a:spcBef>
                <a:spcPts val="1200"/>
              </a:spcBef>
              <a:defRPr/>
            </a:pPr>
            <a:r>
              <a:rPr lang="es-ES" sz="2400" b="1" dirty="0">
                <a:solidFill>
                  <a:schemeClr val="bg1"/>
                </a:solidFill>
                <a:latin typeface="Times New Roman" pitchFamily="18" charset="0"/>
              </a:rPr>
              <a:t>Reserva de siniestros </a:t>
            </a:r>
            <a:r>
              <a:rPr lang="es-ES" sz="2400" b="1" dirty="0" smtClean="0">
                <a:solidFill>
                  <a:schemeClr val="bg1"/>
                </a:solidFill>
                <a:latin typeface="Times New Roman" pitchFamily="18" charset="0"/>
              </a:rPr>
              <a:t>pendientes</a:t>
            </a:r>
            <a:endParaRPr lang="es-ES" sz="2400" b="1" dirty="0">
              <a:solidFill>
                <a:schemeClr val="bg1"/>
              </a:solidFill>
              <a:latin typeface="Times New Roman" pitchFamily="18" charset="0"/>
            </a:endParaRPr>
          </a:p>
        </p:txBody>
      </p:sp>
      <p:sp>
        <p:nvSpPr>
          <p:cNvPr id="3" name="Rectangle 2"/>
          <p:cNvSpPr>
            <a:spLocks noChangeArrowheads="1"/>
          </p:cNvSpPr>
          <p:nvPr/>
        </p:nvSpPr>
        <p:spPr bwMode="auto">
          <a:xfrm>
            <a:off x="500035" y="857250"/>
            <a:ext cx="8215370" cy="571500"/>
          </a:xfrm>
          <a:prstGeom prst="rect">
            <a:avLst/>
          </a:prstGeom>
          <a:solidFill>
            <a:schemeClr val="tx1"/>
          </a:solidFill>
          <a:ln w="85725">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RESERVAS</a:t>
            </a:r>
            <a:endParaRPr lang="es-ES" sz="2800"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0-#ppt_w/2"/>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351002"/>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DEFINICIÓN  </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2 Rectángulo"/>
          <p:cNvSpPr>
            <a:spLocks noChangeArrowheads="1"/>
          </p:cNvSpPr>
          <p:nvPr/>
        </p:nvSpPr>
        <p:spPr bwMode="auto">
          <a:xfrm>
            <a:off x="457200" y="3066871"/>
            <a:ext cx="8153400" cy="1200329"/>
          </a:xfrm>
          <a:prstGeom prst="rect">
            <a:avLst/>
          </a:prstGeom>
          <a:solidFill>
            <a:schemeClr val="tx1"/>
          </a:solidFill>
          <a:ln w="3175">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rPr>
              <a:t>Es la facultad o atributo que tiene una persona en cuanto a la posibilidad de ejercer algo, de hacer uso de una norma jurídica</a:t>
            </a:r>
            <a:r>
              <a:rPr lang="es-ES" sz="2400" b="1" dirty="0" smtClean="0">
                <a:solidFill>
                  <a:schemeClr val="bg1"/>
                </a:solidFill>
                <a:latin typeface="Times New Roman" pitchFamily="18" charset="0"/>
              </a:rPr>
              <a:t>.</a:t>
            </a:r>
            <a:endParaRPr lang="es-ES" sz="24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00035" y="1676400"/>
            <a:ext cx="8215370" cy="2831544"/>
          </a:xfrm>
          <a:prstGeom prst="rect">
            <a:avLst/>
          </a:prstGeom>
          <a:solidFill>
            <a:schemeClr val="tx1"/>
          </a:solidFill>
          <a:ln w="76196">
            <a:solidFill>
              <a:schemeClr val="tx1"/>
            </a:solidFill>
            <a:miter lim="800000"/>
            <a:headEnd/>
            <a:tailEnd/>
          </a:ln>
        </p:spPr>
        <p:txBody>
          <a:bodyPr wrap="square" anchorCtr="1">
            <a:spAutoFit/>
          </a:bodyPr>
          <a:lstStyle/>
          <a:p>
            <a:pPr algn="ctr" hangingPunct="0">
              <a:spcBef>
                <a:spcPts val="1200"/>
              </a:spcBef>
              <a:defRPr/>
            </a:pPr>
            <a:r>
              <a:rPr lang="es-ES" sz="2400" b="1" dirty="0">
                <a:solidFill>
                  <a:schemeClr val="bg1"/>
                </a:solidFill>
                <a:latin typeface="Times New Roman" pitchFamily="18" charset="0"/>
              </a:rPr>
              <a:t>I.B.N.R.</a:t>
            </a:r>
          </a:p>
          <a:p>
            <a:pPr algn="ctr" hangingPunct="0">
              <a:spcBef>
                <a:spcPts val="1200"/>
              </a:spcBef>
              <a:defRPr/>
            </a:pPr>
            <a:r>
              <a:rPr lang="es-ES" sz="2000" b="1" dirty="0">
                <a:solidFill>
                  <a:schemeClr val="bg1"/>
                </a:solidFill>
                <a:latin typeface="Times New Roman" pitchFamily="18" charset="0"/>
              </a:rPr>
              <a:t>(</a:t>
            </a:r>
            <a:r>
              <a:rPr lang="es-ES" sz="2000" b="1" dirty="0" err="1">
                <a:solidFill>
                  <a:schemeClr val="bg1"/>
                </a:solidFill>
                <a:latin typeface="Times New Roman" pitchFamily="18" charset="0"/>
              </a:rPr>
              <a:t>incurred</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but</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not</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reported</a:t>
            </a:r>
            <a:r>
              <a:rPr lang="es-ES" sz="2000" b="1" dirty="0">
                <a:solidFill>
                  <a:schemeClr val="bg1"/>
                </a:solidFill>
                <a:latin typeface="Times New Roman" pitchFamily="18" charset="0"/>
              </a:rPr>
              <a:t>)</a:t>
            </a:r>
          </a:p>
          <a:p>
            <a:pPr algn="ctr" hangingPunct="0">
              <a:spcBef>
                <a:spcPts val="1200"/>
              </a:spcBef>
              <a:defRPr/>
            </a:pPr>
            <a:r>
              <a:rPr lang="es-ES" sz="2000" b="1" dirty="0">
                <a:solidFill>
                  <a:schemeClr val="bg1"/>
                </a:solidFill>
                <a:latin typeface="Times New Roman" pitchFamily="18" charset="0"/>
              </a:rPr>
              <a:t>Ocurridos dentro del ejercicio pero denunciados en el siguiente.</a:t>
            </a:r>
          </a:p>
          <a:p>
            <a:pPr algn="ctr" hangingPunct="0">
              <a:spcBef>
                <a:spcPts val="1200"/>
              </a:spcBef>
              <a:defRPr/>
            </a:pPr>
            <a:r>
              <a:rPr lang="es-ES" sz="2400" b="1" dirty="0">
                <a:solidFill>
                  <a:schemeClr val="bg1"/>
                </a:solidFill>
                <a:latin typeface="Times New Roman" pitchFamily="18" charset="0"/>
              </a:rPr>
              <a:t>I.B.N.E.R.</a:t>
            </a:r>
          </a:p>
          <a:p>
            <a:pPr algn="ctr" hangingPunct="0">
              <a:spcBef>
                <a:spcPts val="1200"/>
              </a:spcBef>
              <a:defRPr/>
            </a:pPr>
            <a:r>
              <a:rPr lang="es-ES" sz="2000" b="1" dirty="0">
                <a:solidFill>
                  <a:schemeClr val="bg1"/>
                </a:solidFill>
                <a:latin typeface="Times New Roman" pitchFamily="18" charset="0"/>
              </a:rPr>
              <a:t>(</a:t>
            </a:r>
            <a:r>
              <a:rPr lang="es-ES" sz="2000" b="1" dirty="0" err="1">
                <a:solidFill>
                  <a:schemeClr val="bg1"/>
                </a:solidFill>
                <a:latin typeface="Times New Roman" pitchFamily="18" charset="0"/>
              </a:rPr>
              <a:t>incurred</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but</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not</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enough</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reported</a:t>
            </a:r>
            <a:r>
              <a:rPr lang="es-ES" sz="2000" b="1" dirty="0">
                <a:solidFill>
                  <a:schemeClr val="bg1"/>
                </a:solidFill>
                <a:latin typeface="Times New Roman" pitchFamily="18" charset="0"/>
              </a:rPr>
              <a:t>)</a:t>
            </a:r>
          </a:p>
          <a:p>
            <a:pPr algn="ctr" hangingPunct="0">
              <a:spcBef>
                <a:spcPts val="1200"/>
              </a:spcBef>
              <a:defRPr/>
            </a:pPr>
            <a:r>
              <a:rPr lang="es-ES" sz="2000" b="1" dirty="0">
                <a:solidFill>
                  <a:schemeClr val="bg1"/>
                </a:solidFill>
                <a:latin typeface="Times New Roman" pitchFamily="18" charset="0"/>
              </a:rPr>
              <a:t>No suficientemente </a:t>
            </a:r>
            <a:r>
              <a:rPr lang="es-ES" sz="2000" b="1" dirty="0" smtClean="0">
                <a:solidFill>
                  <a:schemeClr val="bg1"/>
                </a:solidFill>
                <a:latin typeface="Times New Roman" pitchFamily="18" charset="0"/>
              </a:rPr>
              <a:t>elaborados</a:t>
            </a:r>
            <a:r>
              <a:rPr lang="es-ES" sz="2000" b="1" dirty="0">
                <a:solidFill>
                  <a:schemeClr val="bg1"/>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Rectángulo"/>
          <p:cNvSpPr>
            <a:spLocks noChangeArrowheads="1"/>
          </p:cNvSpPr>
          <p:nvPr/>
        </p:nvSpPr>
        <p:spPr bwMode="auto">
          <a:xfrm>
            <a:off x="500034" y="685800"/>
            <a:ext cx="8215370" cy="954107"/>
          </a:xfrm>
          <a:prstGeom prst="rect">
            <a:avLst/>
          </a:prstGeom>
          <a:solidFill>
            <a:schemeClr val="tx1"/>
          </a:solidFill>
          <a:ln w="76200">
            <a:solidFill>
              <a:schemeClr val="tx1"/>
            </a:solidFill>
            <a:miter lim="800000"/>
            <a:headEnd/>
            <a:tailEnd/>
          </a:ln>
        </p:spPr>
        <p:txBody>
          <a:bodyPr wrap="square">
            <a:spAutoFit/>
          </a:bodyPr>
          <a:lstStyle/>
          <a:p>
            <a:pPr algn="ctr"/>
            <a:r>
              <a:rPr lang="es-ES" sz="2800" b="1" dirty="0">
                <a:solidFill>
                  <a:schemeClr val="bg1"/>
                </a:solidFill>
                <a:latin typeface="Times New Roman" pitchFamily="18" charset="0"/>
                <a:cs typeface="Times New Roman" pitchFamily="18" charset="0"/>
              </a:rPr>
              <a:t>PREVISIÓN PARA INCOBRABILIDAD DE PRIMAS A COBRAR</a:t>
            </a:r>
            <a:endParaRPr lang="es-AR" sz="2800" b="1" dirty="0">
              <a:solidFill>
                <a:schemeClr val="bg1"/>
              </a:solidFill>
              <a:latin typeface="Times New Roman" pitchFamily="18" charset="0"/>
              <a:cs typeface="Times New Roman" pitchFamily="18" charset="0"/>
            </a:endParaRPr>
          </a:p>
        </p:txBody>
      </p:sp>
      <p:sp>
        <p:nvSpPr>
          <p:cNvPr id="5" name="4 Rectángulo"/>
          <p:cNvSpPr>
            <a:spLocks noChangeArrowheads="1"/>
          </p:cNvSpPr>
          <p:nvPr/>
        </p:nvSpPr>
        <p:spPr bwMode="auto">
          <a:xfrm>
            <a:off x="500034" y="2000250"/>
            <a:ext cx="8215370" cy="4154984"/>
          </a:xfrm>
          <a:prstGeom prst="rect">
            <a:avLst/>
          </a:prstGeom>
          <a:solidFill>
            <a:schemeClr val="tx1"/>
          </a:solidFill>
          <a:ln w="76200">
            <a:solidFill>
              <a:schemeClr val="tx1"/>
            </a:solidFill>
            <a:miter lim="800000"/>
            <a:headEnd/>
            <a:tailEnd/>
          </a:ln>
        </p:spPr>
        <p:txBody>
          <a:bodyPr wrap="square">
            <a:spAutoFit/>
          </a:bodyPr>
          <a:lstStyle/>
          <a:p>
            <a:pPr algn="ctr"/>
            <a:r>
              <a:rPr lang="es-ES" sz="2400" b="1" dirty="0">
                <a:solidFill>
                  <a:schemeClr val="bg1"/>
                </a:solidFill>
                <a:latin typeface="Times New Roman" pitchFamily="18" charset="0"/>
                <a:cs typeface="Times New Roman" pitchFamily="18" charset="0"/>
              </a:rPr>
              <a:t>En caso de existir plan de financiación para el pago de los premios, se deberá constituir una previsión por incobrabilidad del 50% (cincuenta por ciento) de las primas a cobrar vencidas a partir de los 60 días del vencimiento del plazo de pago de una cuota y del 100% (cien por ciento) cuando el plazo transcurrido fuere de 90 días. </a:t>
            </a:r>
          </a:p>
          <a:p>
            <a:pPr algn="ctr"/>
            <a:endParaRPr lang="es-ES" sz="2400" b="1" dirty="0">
              <a:solidFill>
                <a:schemeClr val="bg1"/>
              </a:solidFill>
              <a:latin typeface="Times New Roman" pitchFamily="18" charset="0"/>
              <a:cs typeface="Times New Roman" pitchFamily="18" charset="0"/>
            </a:endParaRPr>
          </a:p>
          <a:p>
            <a:pPr algn="ctr"/>
            <a:r>
              <a:rPr lang="es-ES" sz="2400" b="1" dirty="0">
                <a:solidFill>
                  <a:schemeClr val="bg1"/>
                </a:solidFill>
                <a:latin typeface="Times New Roman" pitchFamily="18" charset="0"/>
                <a:cs typeface="Times New Roman" pitchFamily="18" charset="0"/>
              </a:rPr>
              <a:t>Si el contrato está vencido, se deberá constituir una previsión por incobrabilidad del 100% (cien por ciento) de las primas a cobrar al vencimiento del plazo de cobertura de la póliza de seguros. </a:t>
            </a:r>
          </a:p>
        </p:txBody>
      </p:sp>
    </p:spTree>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0035" y="3168650"/>
            <a:ext cx="8215370" cy="1628775"/>
          </a:xfrm>
          <a:prstGeom prst="rect">
            <a:avLst/>
          </a:prstGeom>
          <a:solidFill>
            <a:schemeClr val="tx1"/>
          </a:solidFill>
          <a:ln w="76196">
            <a:solidFill>
              <a:schemeClr val="tx1"/>
            </a:solidFill>
            <a:miter lim="800000"/>
            <a:headEnd/>
            <a:tailEnd/>
          </a:ln>
        </p:spPr>
        <p:txBody>
          <a:bodyPr wrap="square" anchorCtr="1">
            <a:spAutoFit/>
          </a:bodyPr>
          <a:lstStyle/>
          <a:p>
            <a:pPr algn="ctr" fontAlgn="auto">
              <a:spcBef>
                <a:spcPts val="1400"/>
              </a:spcBef>
              <a:spcAft>
                <a:spcPts val="0"/>
              </a:spcAft>
              <a:defRPr/>
            </a:pPr>
            <a:r>
              <a:rPr lang="es-MX" sz="2400" b="1" dirty="0">
                <a:solidFill>
                  <a:schemeClr val="bg1"/>
                </a:solidFill>
                <a:latin typeface="Times New Roman" pitchFamily="18" charset="0"/>
                <a:cs typeface="+mn-cs"/>
              </a:rPr>
              <a:t>Los resultados de las aseguradoras aparecen por separado en el balance, en cuanto a que se originen en el negocio técnico específico </a:t>
            </a:r>
            <a:r>
              <a:rPr lang="es-MX" sz="2400" b="1" dirty="0" smtClean="0">
                <a:solidFill>
                  <a:schemeClr val="bg1"/>
                </a:solidFill>
                <a:latin typeface="Times New Roman" pitchFamily="18" charset="0"/>
                <a:cs typeface="+mn-cs"/>
              </a:rPr>
              <a:t>o </a:t>
            </a:r>
            <a:r>
              <a:rPr lang="es-MX" sz="2400" b="1" dirty="0">
                <a:solidFill>
                  <a:schemeClr val="bg1"/>
                </a:solidFill>
                <a:latin typeface="Times New Roman" pitchFamily="18" charset="0"/>
                <a:cs typeface="+mn-cs"/>
              </a:rPr>
              <a:t>en función del aprovechamiento financiero de los fondos que efectúe la entidad.</a:t>
            </a:r>
          </a:p>
        </p:txBody>
      </p:sp>
      <p:sp>
        <p:nvSpPr>
          <p:cNvPr id="3" name="2 Rectángulo"/>
          <p:cNvSpPr/>
          <p:nvPr/>
        </p:nvSpPr>
        <p:spPr>
          <a:xfrm>
            <a:off x="500035" y="1357313"/>
            <a:ext cx="8215370" cy="554037"/>
          </a:xfrm>
          <a:prstGeom prst="rect">
            <a:avLst/>
          </a:prstGeom>
          <a:solidFill>
            <a:schemeClr val="tx1"/>
          </a:solidFill>
          <a:ln w="8572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LAS CUENTAS DE RESULTADOS</a:t>
            </a:r>
          </a:p>
        </p:txBody>
      </p:sp>
    </p:spTree>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28596" y="1524000"/>
            <a:ext cx="8215341" cy="3187700"/>
          </a:xfrm>
          <a:prstGeom prst="rect">
            <a:avLst/>
          </a:prstGeom>
          <a:solidFill>
            <a:schemeClr val="tx1"/>
          </a:solidFill>
          <a:ln w="88897">
            <a:solidFill>
              <a:schemeClr val="tx1"/>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a:spcBef>
                <a:spcPts val="1100"/>
              </a:spcBef>
              <a:spcAft>
                <a:spcPts val="0"/>
              </a:spcAft>
              <a:buClrTx/>
              <a:buSzTx/>
              <a:buFontTx/>
              <a:buNone/>
              <a:defRPr/>
            </a:pPr>
            <a:r>
              <a:rPr lang="es-ES" altLang="es-ES" sz="2400" b="1" dirty="0" smtClean="0">
                <a:solidFill>
                  <a:schemeClr val="bg1"/>
                </a:solidFill>
                <a:latin typeface="Times New Roman" pitchFamily="18" charset="0"/>
                <a:cs typeface="+mn-cs"/>
              </a:rPr>
              <a:t>SITUACIÓN ECONÓMICO FINANCIERA DE LAS ASEGURADORAS.</a:t>
            </a:r>
            <a:br>
              <a:rPr lang="es-ES" altLang="es-ES" sz="2400" b="1" dirty="0" smtClean="0">
                <a:solidFill>
                  <a:schemeClr val="bg1"/>
                </a:solidFill>
                <a:latin typeface="Times New Roman" pitchFamily="18" charset="0"/>
                <a:cs typeface="+mn-cs"/>
              </a:rPr>
            </a:br>
            <a:r>
              <a:rPr lang="es-ES" altLang="es-ES" sz="2400" b="1" dirty="0" smtClean="0">
                <a:solidFill>
                  <a:schemeClr val="bg1"/>
                </a:solidFill>
                <a:latin typeface="Times New Roman" pitchFamily="18" charset="0"/>
                <a:cs typeface="+mn-cs"/>
              </a:rPr>
              <a:t>DE TIPO GENERAL, PATRIMONIALES Y FINANCIEROS Y DE GESTIÓN OPERATIVA.</a:t>
            </a:r>
          </a:p>
          <a:p>
            <a:pPr algn="ctr" eaLnBrk="1" fontAlgn="auto">
              <a:spcBef>
                <a:spcPts val="1100"/>
              </a:spcBef>
              <a:spcAft>
                <a:spcPts val="0"/>
              </a:spcAft>
              <a:buClrTx/>
              <a:buSzTx/>
              <a:buFontTx/>
              <a:buNone/>
              <a:defRPr/>
            </a:pPr>
            <a:r>
              <a:rPr lang="es-ES" altLang="es-ES" sz="2400" b="1" dirty="0" smtClean="0">
                <a:solidFill>
                  <a:schemeClr val="bg1"/>
                </a:solidFill>
                <a:latin typeface="Times New Roman" pitchFamily="18" charset="0"/>
                <a:cs typeface="+mn-cs"/>
              </a:rPr>
              <a:t>CONCEPTO Y EXPLICACIÓN DE SU RESULTADO. EJEMPLOS Y COMPARACIONES DE LOS INDICADORES ENTRE DIFERENTES ENTIDADES ASEGURADORAS.</a:t>
            </a:r>
            <a:endParaRPr lang="es-ES" alt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28596" y="2753380"/>
            <a:ext cx="8286808" cy="523220"/>
          </a:xfrm>
          <a:prstGeom prst="rect">
            <a:avLst/>
          </a:prstGeom>
          <a:solidFill>
            <a:schemeClr val="tx1"/>
          </a:solidFill>
          <a:ln w="76200">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INDICADORES</a:t>
            </a:r>
            <a:endParaRPr lang="es-ES" sz="2800" b="1" kern="0" dirty="0">
              <a:solidFill>
                <a:schemeClr val="bg1"/>
              </a:solidFill>
              <a:latin typeface="Times New Roman" pitchFamily="18"/>
              <a:cs typeface="+mn-cs"/>
            </a:endParaRPr>
          </a:p>
        </p:txBody>
      </p:sp>
    </p:spTree>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28596" y="1524000"/>
            <a:ext cx="8286808" cy="3539430"/>
          </a:xfrm>
          <a:prstGeom prst="rect">
            <a:avLst/>
          </a:prstGeom>
          <a:solidFill>
            <a:schemeClr val="tx1"/>
          </a:solidFill>
          <a:ln w="76200">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Existen dos clases de indicadores para conocer la situación económico financiera de las entidades aseguradoras.</a:t>
            </a:r>
          </a:p>
          <a:p>
            <a:pPr algn="ctr" fontAlgn="auto">
              <a:spcBef>
                <a:spcPts val="0"/>
              </a:spcBef>
              <a:spcAft>
                <a:spcPts val="0"/>
              </a:spcAft>
              <a:defRPr sz="1800" b="0" i="0" u="none" strike="noStrike" kern="0" cap="none" spc="0" baseline="0">
                <a:solidFill>
                  <a:srgbClr val="000000"/>
                </a:solidFill>
                <a:uFillTx/>
              </a:defRPr>
            </a:pPr>
            <a:endParaRPr lang="es-AR" sz="2800" b="1" kern="0" dirty="0">
              <a:solidFill>
                <a:schemeClr val="bg1"/>
              </a:solidFill>
              <a:latin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INDICADORES PATRIMONIALES Y FINANCIEROS</a:t>
            </a:r>
          </a:p>
          <a:p>
            <a:pPr algn="ctr" fontAlgn="auto">
              <a:spcBef>
                <a:spcPts val="0"/>
              </a:spcBef>
              <a:spcAft>
                <a:spcPts val="0"/>
              </a:spcAft>
              <a:defRPr sz="1800" b="0" i="0" u="none" strike="noStrike" kern="0" cap="none" spc="0" baseline="0">
                <a:solidFill>
                  <a:srgbClr val="000000"/>
                </a:solidFill>
                <a:uFillTx/>
              </a:defRPr>
            </a:pPr>
            <a:endParaRPr lang="es-AR" sz="2800" b="1" kern="0" dirty="0">
              <a:solidFill>
                <a:schemeClr val="bg1"/>
              </a:solidFill>
              <a:latin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INDICADORES DE GESTIÓN</a:t>
            </a:r>
            <a:endParaRPr lang="es-ES" sz="2800" b="1" kern="0" dirty="0">
              <a:solidFill>
                <a:schemeClr val="bg1"/>
              </a:solidFill>
              <a:latin typeface="Times New Roman" pitchFamily="18"/>
              <a:cs typeface="+mn-cs"/>
            </a:endParaRPr>
          </a:p>
        </p:txBody>
      </p:sp>
    </p:spTree>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2209800"/>
            <a:ext cx="8229600" cy="1384995"/>
          </a:xfrm>
          <a:prstGeom prst="rect">
            <a:avLst/>
          </a:prstGeom>
          <a:solidFill>
            <a:schemeClr val="tx1"/>
          </a:solidFill>
          <a:ln w="76200">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INDICADORES PATRIMONIALES</a:t>
            </a:r>
            <a:endParaRPr lang="es-AR" sz="2800" b="1" kern="0" dirty="0">
              <a:solidFill>
                <a:schemeClr val="bg1"/>
              </a:solidFill>
              <a:latin typeface="Times New Roman" pitchFamily="18"/>
              <a:cs typeface="+mn-cs"/>
            </a:endParaRPr>
          </a:p>
          <a:p>
            <a:pPr algn="ctr" fontAlgn="auto">
              <a:spcBef>
                <a:spcPts val="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Y</a:t>
            </a:r>
          </a:p>
          <a:p>
            <a:pPr algn="ctr" fontAlgn="auto">
              <a:spcBef>
                <a:spcPts val="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FINANCIEROS</a:t>
            </a:r>
            <a:endParaRPr lang="es-ES" sz="2800" b="1" kern="0" dirty="0">
              <a:solidFill>
                <a:schemeClr val="bg1"/>
              </a:solidFill>
              <a:latin typeface="Times New Roman" pitchFamily="18"/>
              <a:cs typeface="+mn-cs"/>
            </a:endParaRPr>
          </a:p>
        </p:txBody>
      </p:sp>
    </p:spTree>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p:nvPr/>
        </p:nvSpPr>
        <p:spPr>
          <a:xfrm>
            <a:off x="500034" y="571480"/>
            <a:ext cx="8197880" cy="522288"/>
          </a:xfrm>
          <a:prstGeom prst="rect">
            <a:avLst/>
          </a:prstGeom>
          <a:solidFill>
            <a:schemeClr val="tx1"/>
          </a:solidFill>
          <a:ln w="76200">
            <a:solidFill>
              <a:schemeClr val="tx1"/>
            </a:solidFill>
          </a:ln>
        </p:spPr>
        <p:txBody>
          <a:bodyPr wrap="square" anchorCtr="1">
            <a:spAutoFit/>
          </a:bodyPr>
          <a:lstStyle/>
          <a:p>
            <a:pPr algn="ctr" fontAlgn="auto">
              <a:spcBef>
                <a:spcPts val="190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ÍNDICADOR DE </a:t>
            </a:r>
            <a:r>
              <a:rPr lang="es-AR" sz="2800" b="1" kern="0" dirty="0">
                <a:solidFill>
                  <a:schemeClr val="bg1"/>
                </a:solidFill>
                <a:latin typeface="Times New Roman" pitchFamily="18"/>
                <a:cs typeface="+mn-cs"/>
              </a:rPr>
              <a:t>SOLVENCIA Y LIQUIDEZ </a:t>
            </a:r>
            <a:endParaRPr lang="es-ES" sz="2800" b="1" kern="0" dirty="0">
              <a:solidFill>
                <a:schemeClr val="bg1"/>
              </a:solidFill>
              <a:latin typeface="Times New Roman" pitchFamily="18"/>
              <a:cs typeface="+mn-cs"/>
            </a:endParaRPr>
          </a:p>
        </p:txBody>
      </p:sp>
      <p:sp>
        <p:nvSpPr>
          <p:cNvPr id="3" name="Text Box 4"/>
          <p:cNvSpPr txBox="1"/>
          <p:nvPr/>
        </p:nvSpPr>
        <p:spPr>
          <a:xfrm>
            <a:off x="1219200" y="2006025"/>
            <a:ext cx="6705600" cy="584775"/>
          </a:xfrm>
          <a:prstGeom prst="rect">
            <a:avLst/>
          </a:prstGeom>
          <a:solidFill>
            <a:schemeClr val="tx1"/>
          </a:solidFill>
          <a:ln w="76200">
            <a:solidFill>
              <a:schemeClr val="tx1"/>
            </a:solidFill>
          </a:ln>
        </p:spPr>
        <p:txBody>
          <a:bodyPr anchorCtr="1">
            <a:spAutoFit/>
          </a:bodyPr>
          <a:lstStyle/>
          <a:p>
            <a:pPr algn="ctr" fontAlgn="auto">
              <a:spcBef>
                <a:spcPts val="1900"/>
              </a:spcBef>
              <a:spcAft>
                <a:spcPts val="0"/>
              </a:spcAft>
              <a:defRPr sz="1800" b="0" i="0" u="none" strike="noStrike" kern="0" cap="none" spc="0" baseline="0">
                <a:solidFill>
                  <a:srgbClr val="000000"/>
                </a:solidFill>
                <a:uFillTx/>
              </a:defRPr>
            </a:pPr>
            <a:r>
              <a:rPr lang="es-AR" sz="3200" b="1" kern="0" dirty="0">
                <a:solidFill>
                  <a:schemeClr val="bg1"/>
                </a:solidFill>
                <a:effectLst>
                  <a:outerShdw dist="38096" dir="2700000">
                    <a:srgbClr val="FFFFFF"/>
                  </a:outerShdw>
                </a:effectLst>
                <a:latin typeface="Times New Roman" pitchFamily="18"/>
                <a:cs typeface="+mn-cs"/>
              </a:rPr>
              <a:t>  </a:t>
            </a:r>
            <a:r>
              <a:rPr lang="es-AR" sz="2800" b="1" kern="0" dirty="0" smtClean="0">
                <a:solidFill>
                  <a:schemeClr val="bg1"/>
                </a:solidFill>
                <a:latin typeface="Times New Roman" pitchFamily="18"/>
                <a:cs typeface="+mn-cs"/>
              </a:rPr>
              <a:t>CRÉDITOS/ ACTIVO  </a:t>
            </a:r>
            <a:endParaRPr lang="es-ES" sz="2800" b="1" kern="0" dirty="0">
              <a:solidFill>
                <a:schemeClr val="bg1"/>
              </a:solidFill>
              <a:latin typeface="Times New Roman" pitchFamily="18"/>
              <a:cs typeface="+mn-cs"/>
            </a:endParaRPr>
          </a:p>
        </p:txBody>
      </p:sp>
      <p:sp>
        <p:nvSpPr>
          <p:cNvPr id="4" name="Text Box 5"/>
          <p:cNvSpPr txBox="1">
            <a:spLocks noChangeArrowheads="1"/>
          </p:cNvSpPr>
          <p:nvPr/>
        </p:nvSpPr>
        <p:spPr bwMode="auto">
          <a:xfrm>
            <a:off x="857224" y="3500438"/>
            <a:ext cx="7448576" cy="2308225"/>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400"/>
              </a:spcBef>
              <a:spcAft>
                <a:spcPts val="0"/>
              </a:spcAft>
              <a:buClrTx/>
              <a:buSzTx/>
              <a:buFontTx/>
              <a:buNone/>
              <a:defRPr/>
            </a:pPr>
            <a:r>
              <a:rPr lang="es-AR" altLang="es-ES" sz="2400" b="1" dirty="0">
                <a:solidFill>
                  <a:schemeClr val="bg1"/>
                </a:solidFill>
                <a:latin typeface="Times New Roman" pitchFamily="18" charset="0"/>
                <a:cs typeface="+mn-cs"/>
              </a:rPr>
              <a:t>EXPRESA LA PROPORCIÓN DEL ACTIVO QUE ESTÁ COMPUESTA POR IMPORTES ADEUDADOS A LA ENTIDAD POR ASEGURADOS, REASEGURADORES, COASEGURADORES Y OTRAS CUENTAS A COBRAR O CRÉDITOS A SU FAVOR ( EN %)</a:t>
            </a:r>
            <a:endParaRPr lang="es-ES" alt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Rectángulo"/>
          <p:cNvSpPr>
            <a:spLocks noChangeArrowheads="1"/>
          </p:cNvSpPr>
          <p:nvPr/>
        </p:nvSpPr>
        <p:spPr bwMode="auto">
          <a:xfrm>
            <a:off x="457200" y="1990741"/>
            <a:ext cx="8186765" cy="1196975"/>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2800" b="1" dirty="0" smtClean="0">
                <a:solidFill>
                  <a:schemeClr val="bg1"/>
                </a:solidFill>
                <a:latin typeface="Times New Roman" pitchFamily="18" charset="0"/>
                <a:cs typeface="+mn-cs"/>
              </a:rPr>
              <a:t> </a:t>
            </a:r>
            <a:r>
              <a:rPr lang="es-AR" altLang="es-ES" sz="2800" b="1" dirty="0">
                <a:solidFill>
                  <a:schemeClr val="bg1"/>
                </a:solidFill>
                <a:latin typeface="Times New Roman" pitchFamily="18" charset="0"/>
                <a:cs typeface="+mn-cs"/>
              </a:rPr>
              <a:t>(DISPONIBILIDAD + INVERSIONES )                                                           </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DEUDAS CON ASEGURADOS </a:t>
            </a:r>
            <a:endParaRPr lang="es-ES" altLang="es-ES" sz="2800" b="1" dirty="0">
              <a:solidFill>
                <a:schemeClr val="bg1"/>
              </a:solidFill>
              <a:latin typeface="Times New Roman" pitchFamily="18" charset="0"/>
              <a:cs typeface="+mn-cs"/>
            </a:endParaRPr>
          </a:p>
        </p:txBody>
      </p:sp>
      <p:sp>
        <p:nvSpPr>
          <p:cNvPr id="3" name="3 Rectángulo"/>
          <p:cNvSpPr>
            <a:spLocks noChangeArrowheads="1"/>
          </p:cNvSpPr>
          <p:nvPr/>
        </p:nvSpPr>
        <p:spPr bwMode="auto">
          <a:xfrm>
            <a:off x="457200" y="3705241"/>
            <a:ext cx="8186133" cy="1938337"/>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ct val="0"/>
              </a:spcBef>
              <a:spcAft>
                <a:spcPts val="0"/>
              </a:spcAft>
              <a:buClrTx/>
              <a:buSzTx/>
              <a:buFontTx/>
              <a:buNone/>
              <a:defRPr/>
            </a:pPr>
            <a:r>
              <a:rPr lang="es-AR" altLang="es-ES" sz="2400" b="1" dirty="0">
                <a:solidFill>
                  <a:schemeClr val="bg1"/>
                </a:solidFill>
                <a:latin typeface="Times New Roman" pitchFamily="18" charset="0"/>
                <a:cs typeface="+mn-cs"/>
              </a:rPr>
              <a:t>REPRESENTA LA CAPACIDAD DE RESPUESTA DE LA ASEGURADORA CON SUS BIENES LÍQUIDOS Y CUASI LÍQUIDOS, ANTE LOS SINIESTROS PENDIENTES DE PAGO Y POSIBLES RECLAMOS DE ASEGURADOS Y TERCEROS DAMNIFICADOS </a:t>
            </a:r>
            <a:endParaRPr lang="es-ES" altLang="es-ES" sz="2400" dirty="0">
              <a:solidFill>
                <a:schemeClr val="bg1"/>
              </a:solidFill>
              <a:latin typeface="Calibri" pitchFamily="34" charset="0"/>
              <a:cs typeface="+mn-cs"/>
            </a:endParaRPr>
          </a:p>
        </p:txBody>
      </p:sp>
      <p:sp>
        <p:nvSpPr>
          <p:cNvPr id="4" name="Text Box 3"/>
          <p:cNvSpPr txBox="1"/>
          <p:nvPr/>
        </p:nvSpPr>
        <p:spPr>
          <a:xfrm>
            <a:off x="500665" y="754078"/>
            <a:ext cx="8142668" cy="522288"/>
          </a:xfrm>
          <a:prstGeom prst="rect">
            <a:avLst/>
          </a:prstGeom>
          <a:solidFill>
            <a:schemeClr val="tx1"/>
          </a:solidFill>
          <a:ln w="76200">
            <a:solidFill>
              <a:schemeClr val="tx1"/>
            </a:solidFill>
          </a:ln>
        </p:spPr>
        <p:txBody>
          <a:bodyPr wrap="square" anchorCtr="1">
            <a:spAutoFit/>
          </a:bodyPr>
          <a:lstStyle/>
          <a:p>
            <a:pPr algn="ctr" fontAlgn="auto">
              <a:spcBef>
                <a:spcPts val="190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ÍNDICADOR  </a:t>
            </a:r>
            <a:r>
              <a:rPr lang="es-AR" sz="2800" b="1" kern="0" dirty="0">
                <a:solidFill>
                  <a:schemeClr val="bg1"/>
                </a:solidFill>
                <a:latin typeface="Times New Roman" pitchFamily="18"/>
                <a:cs typeface="+mn-cs"/>
              </a:rPr>
              <a:t>FINANCIERO </a:t>
            </a:r>
            <a:endParaRPr lang="es-ES" sz="2800" b="1" kern="0" dirty="0">
              <a:solidFill>
                <a:schemeClr val="bg1"/>
              </a:solidFill>
              <a:latin typeface="Times New Roman" pitchFamily="18"/>
              <a:cs typeface="+mn-cs"/>
            </a:endParaRPr>
          </a:p>
        </p:txBody>
      </p:sp>
      <p:cxnSp>
        <p:nvCxnSpPr>
          <p:cNvPr id="7" name="6 Conector recto"/>
          <p:cNvCxnSpPr/>
          <p:nvPr/>
        </p:nvCxnSpPr>
        <p:spPr>
          <a:xfrm>
            <a:off x="1447800" y="2590800"/>
            <a:ext cx="609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500034" y="642938"/>
            <a:ext cx="8215370" cy="523875"/>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2400"/>
              </a:spcBef>
              <a:spcAft>
                <a:spcPts val="0"/>
              </a:spcAft>
              <a:buClrTx/>
              <a:buSzTx/>
              <a:buFontTx/>
              <a:buNone/>
              <a:defRPr/>
            </a:pPr>
            <a:r>
              <a:rPr lang="es-AR" altLang="es-ES" sz="2800" b="1" dirty="0">
                <a:solidFill>
                  <a:schemeClr val="bg1"/>
                </a:solidFill>
                <a:latin typeface="Times New Roman" pitchFamily="18" charset="0"/>
                <a:cs typeface="+mn-cs"/>
              </a:rPr>
              <a:t>INDICE DE COBERTURA</a:t>
            </a:r>
            <a:endParaRPr lang="es-ES" altLang="es-ES" sz="2800" b="1" dirty="0">
              <a:solidFill>
                <a:schemeClr val="bg1"/>
              </a:solidFill>
              <a:latin typeface="Times New Roman" pitchFamily="18" charset="0"/>
              <a:cs typeface="+mn-cs"/>
            </a:endParaRPr>
          </a:p>
        </p:txBody>
      </p:sp>
      <p:sp>
        <p:nvSpPr>
          <p:cNvPr id="3" name="3 Rectángulo"/>
          <p:cNvSpPr>
            <a:spLocks noChangeArrowheads="1"/>
          </p:cNvSpPr>
          <p:nvPr/>
        </p:nvSpPr>
        <p:spPr bwMode="auto">
          <a:xfrm>
            <a:off x="500034" y="1371600"/>
            <a:ext cx="8215370" cy="2277547"/>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2400"/>
              </a:spcBef>
              <a:spcAft>
                <a:spcPts val="0"/>
              </a:spcAft>
              <a:buClrTx/>
              <a:buSzTx/>
              <a:buFontTx/>
              <a:buNone/>
              <a:defRPr/>
            </a:pPr>
            <a:endParaRPr lang="es-AR" altLang="es-ES" sz="1800" b="1" dirty="0" smtClean="0">
              <a:solidFill>
                <a:schemeClr val="bg1"/>
              </a:solidFill>
              <a:latin typeface="Times New Roman" pitchFamily="18" charset="0"/>
              <a:cs typeface="+mn-cs"/>
            </a:endParaRPr>
          </a:p>
          <a:p>
            <a:pPr algn="ctr" eaLnBrk="1" fontAlgn="auto" hangingPunct="1">
              <a:spcBef>
                <a:spcPts val="2400"/>
              </a:spcBef>
              <a:spcAft>
                <a:spcPts val="0"/>
              </a:spcAft>
              <a:buClrTx/>
              <a:buSzTx/>
              <a:buFontTx/>
              <a:buNone/>
              <a:defRPr/>
            </a:pPr>
            <a:r>
              <a:rPr lang="es-AR" altLang="es-ES" sz="2000" b="1" dirty="0" smtClean="0">
                <a:solidFill>
                  <a:schemeClr val="bg1"/>
                </a:solidFill>
                <a:latin typeface="Times New Roman" pitchFamily="18" charset="0"/>
                <a:cs typeface="+mn-cs"/>
              </a:rPr>
              <a:t>(</a:t>
            </a:r>
            <a:r>
              <a:rPr lang="es-AR" altLang="es-ES" sz="2000" b="1" dirty="0">
                <a:solidFill>
                  <a:schemeClr val="bg1"/>
                </a:solidFill>
                <a:latin typeface="Times New Roman" pitchFamily="18" charset="0"/>
                <a:cs typeface="+mn-cs"/>
              </a:rPr>
              <a:t>DISPONIBILIDAD + INVERSIONES + </a:t>
            </a:r>
            <a:r>
              <a:rPr lang="es-AR" altLang="es-ES" sz="2000" b="1" dirty="0" smtClean="0">
                <a:solidFill>
                  <a:schemeClr val="bg1"/>
                </a:solidFill>
                <a:latin typeface="Times New Roman" pitchFamily="18" charset="0"/>
                <a:cs typeface="+mn-cs"/>
              </a:rPr>
              <a:t>TOTAL DE INMUEBLES)</a:t>
            </a:r>
          </a:p>
          <a:p>
            <a:pPr algn="ctr" eaLnBrk="1" fontAlgn="auto" hangingPunct="1">
              <a:spcBef>
                <a:spcPts val="2400"/>
              </a:spcBef>
              <a:spcAft>
                <a:spcPts val="0"/>
              </a:spcAft>
              <a:buClrTx/>
              <a:buSzTx/>
              <a:buFontTx/>
              <a:buNone/>
              <a:defRPr/>
            </a:pPr>
            <a:r>
              <a:rPr lang="es-AR" altLang="es-ES" sz="2400" b="1" dirty="0" smtClean="0">
                <a:solidFill>
                  <a:schemeClr val="bg1"/>
                </a:solidFill>
                <a:latin typeface="Times New Roman" pitchFamily="18" charset="0"/>
                <a:cs typeface="+mn-cs"/>
              </a:rPr>
              <a:t>DEUDAS CON ASEGURADOS </a:t>
            </a:r>
          </a:p>
          <a:p>
            <a:pPr algn="ctr" eaLnBrk="1" fontAlgn="auto" hangingPunct="1">
              <a:spcBef>
                <a:spcPts val="2400"/>
              </a:spcBef>
              <a:spcAft>
                <a:spcPts val="0"/>
              </a:spcAft>
              <a:buClrTx/>
              <a:buSzTx/>
              <a:buFontTx/>
              <a:buNone/>
              <a:defRPr/>
            </a:pPr>
            <a:endParaRPr lang="es-ES" altLang="es-ES" sz="2000" b="1" dirty="0">
              <a:solidFill>
                <a:schemeClr val="bg1"/>
              </a:solidFill>
              <a:latin typeface="Times New Roman" pitchFamily="18" charset="0"/>
              <a:cs typeface="+mn-cs"/>
            </a:endParaRPr>
          </a:p>
        </p:txBody>
      </p:sp>
      <p:sp>
        <p:nvSpPr>
          <p:cNvPr id="4" name="4 Rectángulo"/>
          <p:cNvSpPr>
            <a:spLocks noChangeArrowheads="1"/>
          </p:cNvSpPr>
          <p:nvPr/>
        </p:nvSpPr>
        <p:spPr bwMode="auto">
          <a:xfrm>
            <a:off x="500757" y="3830638"/>
            <a:ext cx="8186044" cy="2157412"/>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700"/>
              </a:spcBef>
              <a:spcAft>
                <a:spcPts val="0"/>
              </a:spcAft>
              <a:buClrTx/>
              <a:buSzTx/>
              <a:buFontTx/>
              <a:buNone/>
              <a:defRPr/>
            </a:pPr>
            <a:r>
              <a:rPr lang="es-AR" altLang="es-ES" sz="2400" b="1" dirty="0" smtClean="0">
                <a:solidFill>
                  <a:schemeClr val="bg1"/>
                </a:solidFill>
                <a:latin typeface="Times New Roman" pitchFamily="18" charset="0"/>
                <a:cs typeface="+mn-cs"/>
              </a:rPr>
              <a:t>REPRESENTA </a:t>
            </a:r>
            <a:r>
              <a:rPr lang="es-AR" altLang="es-ES" sz="2400" b="1" dirty="0">
                <a:solidFill>
                  <a:schemeClr val="bg1"/>
                </a:solidFill>
                <a:latin typeface="Times New Roman" pitchFamily="18" charset="0"/>
                <a:cs typeface="+mn-cs"/>
              </a:rPr>
              <a:t>LA COBERTURA O EL RESPALDO CON QUE CUENTA LA ASEGURADORA PARA AFRONTAR LOS RIESGOS Y OBLIGACIONES CON LOS ASEGURADOS Y TERCEROS </a:t>
            </a:r>
            <a:r>
              <a:rPr lang="es-AR" altLang="es-ES" sz="2400" b="1" dirty="0" smtClean="0">
                <a:solidFill>
                  <a:schemeClr val="bg1"/>
                </a:solidFill>
                <a:latin typeface="Times New Roman" pitchFamily="18" charset="0"/>
                <a:cs typeface="+mn-cs"/>
              </a:rPr>
              <a:t>DAMNIFICADOS</a:t>
            </a:r>
          </a:p>
          <a:p>
            <a:pPr algn="ctr" eaLnBrk="1" fontAlgn="auto" hangingPunct="1">
              <a:spcBef>
                <a:spcPts val="1700"/>
              </a:spcBef>
              <a:spcAft>
                <a:spcPts val="0"/>
              </a:spcAft>
              <a:buClrTx/>
              <a:buSzTx/>
              <a:buFontTx/>
              <a:buNone/>
              <a:defRPr/>
            </a:pPr>
            <a:r>
              <a:rPr lang="es-AR" altLang="es-ES" sz="2400" b="1" dirty="0" smtClean="0">
                <a:solidFill>
                  <a:schemeClr val="bg1"/>
                </a:solidFill>
                <a:latin typeface="Times New Roman" pitchFamily="18" charset="0"/>
                <a:cs typeface="+mn-cs"/>
              </a:rPr>
              <a:t>      </a:t>
            </a:r>
            <a:r>
              <a:rPr lang="es-AR" altLang="es-ES" sz="2400" b="1" dirty="0">
                <a:solidFill>
                  <a:schemeClr val="bg1"/>
                </a:solidFill>
                <a:latin typeface="Times New Roman" pitchFamily="18" charset="0"/>
                <a:cs typeface="+mn-cs"/>
              </a:rPr>
              <a:t>( EN % )</a:t>
            </a:r>
            <a:endParaRPr lang="es-ES" altLang="es-ES" sz="2400" b="1" dirty="0">
              <a:solidFill>
                <a:schemeClr val="bg1"/>
              </a:solidFill>
              <a:latin typeface="Times New Roman" pitchFamily="18" charset="0"/>
              <a:cs typeface="+mn-cs"/>
            </a:endParaRPr>
          </a:p>
        </p:txBody>
      </p:sp>
      <p:cxnSp>
        <p:nvCxnSpPr>
          <p:cNvPr id="6" name="5 Conector recto"/>
          <p:cNvCxnSpPr/>
          <p:nvPr/>
        </p:nvCxnSpPr>
        <p:spPr>
          <a:xfrm>
            <a:off x="1447800" y="2514600"/>
            <a:ext cx="609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571500" y="762000"/>
            <a:ext cx="8001000" cy="553998"/>
          </a:xfrm>
          <a:prstGeom prst="rect">
            <a:avLst/>
          </a:prstGeom>
          <a:solidFill>
            <a:schemeClr val="tx1"/>
          </a:solidFill>
          <a:ln>
            <a:solidFill>
              <a:schemeClr val="tx1"/>
            </a:solidFill>
          </a:ln>
        </p:spPr>
        <p:txBody>
          <a:bodyPr wrap="square" anchor="b">
            <a:spAutoFit/>
          </a:bodyPr>
          <a:lstStyle/>
          <a:p>
            <a:pPr algn="ctr">
              <a:spcBef>
                <a:spcPts val="1700"/>
              </a:spcBef>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CLASIFICACIÓN</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2 Rectángulo"/>
          <p:cNvSpPr>
            <a:spLocks noChangeArrowheads="1"/>
          </p:cNvSpPr>
          <p:nvPr/>
        </p:nvSpPr>
        <p:spPr bwMode="auto">
          <a:xfrm>
            <a:off x="617537" y="1676400"/>
            <a:ext cx="7993063" cy="4524315"/>
          </a:xfrm>
          <a:prstGeom prst="rect">
            <a:avLst/>
          </a:prstGeom>
          <a:solidFill>
            <a:schemeClr val="tx1"/>
          </a:solidFill>
          <a:ln w="3175">
            <a:solidFill>
              <a:schemeClr val="tx1"/>
            </a:solidFill>
            <a:miter lim="800000"/>
            <a:headEnd/>
            <a:tailEnd/>
          </a:ln>
        </p:spPr>
        <p:txBody>
          <a:bodyPr>
            <a:spAutoFit/>
          </a:bodyPr>
          <a:lstStyle/>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Los derechos subjetivos pueden ser patrimoniales o </a:t>
            </a:r>
            <a:r>
              <a:rPr lang="es-ES" sz="2400" b="1" dirty="0" err="1">
                <a:solidFill>
                  <a:schemeClr val="bg1"/>
                </a:solidFill>
                <a:latin typeface="Times New Roman" pitchFamily="18" charset="0"/>
              </a:rPr>
              <a:t>extrapatrimoniales</a:t>
            </a:r>
            <a:r>
              <a:rPr lang="es-ES" sz="2400" b="1" dirty="0">
                <a:solidFill>
                  <a:schemeClr val="bg1"/>
                </a:solidFill>
                <a:latin typeface="Times New Roman" pitchFamily="18" charset="0"/>
              </a:rPr>
              <a:t>.</a:t>
            </a:r>
          </a:p>
          <a:p>
            <a:pPr algn="ctr"/>
            <a:r>
              <a:rPr lang="es-ES" sz="2400" b="1" dirty="0">
                <a:solidFill>
                  <a:schemeClr val="bg1"/>
                </a:solidFill>
                <a:latin typeface="Times New Roman" pitchFamily="18" charset="0"/>
              </a:rPr>
              <a:t> </a:t>
            </a:r>
          </a:p>
          <a:p>
            <a:pPr algn="ctr"/>
            <a:r>
              <a:rPr lang="es-ES" sz="2400" b="1" dirty="0">
                <a:solidFill>
                  <a:schemeClr val="bg1"/>
                </a:solidFill>
                <a:latin typeface="Times New Roman" pitchFamily="18" charset="0"/>
              </a:rPr>
              <a:t>Entre los patrimoniales se puede citar al derecho de exigir el pago de una deuda, o los que son producto de las creaciones personales (por ejemplo el derecho de autor).  </a:t>
            </a:r>
          </a:p>
          <a:p>
            <a:pPr algn="ctr"/>
            <a:endParaRPr lang="es-ES" sz="2400" b="1" dirty="0">
              <a:solidFill>
                <a:schemeClr val="bg1"/>
              </a:solidFill>
              <a:latin typeface="Times New Roman" pitchFamily="18" charset="0"/>
            </a:endParaRPr>
          </a:p>
          <a:p>
            <a:pPr algn="ctr"/>
            <a:r>
              <a:rPr lang="es-ES" sz="2400" b="1" dirty="0">
                <a:solidFill>
                  <a:schemeClr val="bg1"/>
                </a:solidFill>
                <a:latin typeface="Times New Roman" pitchFamily="18" charset="0"/>
              </a:rPr>
              <a:t>Entre los </a:t>
            </a:r>
            <a:r>
              <a:rPr lang="es-ES" sz="2400" b="1" dirty="0" err="1">
                <a:solidFill>
                  <a:schemeClr val="bg1"/>
                </a:solidFill>
                <a:latin typeface="Times New Roman" pitchFamily="18" charset="0"/>
              </a:rPr>
              <a:t>extrapatrimoniales</a:t>
            </a:r>
            <a:r>
              <a:rPr lang="es-ES" sz="2400" b="1" dirty="0">
                <a:solidFill>
                  <a:schemeClr val="bg1"/>
                </a:solidFill>
                <a:latin typeface="Times New Roman" pitchFamily="18" charset="0"/>
              </a:rPr>
              <a:t> cabe citar los derechos recíprocos entre esposos, el derecho al divorcio, o los que encuadran dentro del marco de la personalidad (derecho a la vida, al honor, a la libertad, etc.). </a:t>
            </a:r>
            <a:endParaRPr lang="es-AR" sz="2400" b="1" dirty="0">
              <a:solidFill>
                <a:schemeClr val="bg1"/>
              </a:solidFill>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Rectángulo"/>
          <p:cNvSpPr>
            <a:spLocks noChangeArrowheads="1"/>
          </p:cNvSpPr>
          <p:nvPr/>
        </p:nvSpPr>
        <p:spPr bwMode="auto">
          <a:xfrm>
            <a:off x="730250" y="1189038"/>
            <a:ext cx="5527675" cy="522287"/>
          </a:xfrm>
          <a:prstGeom prst="rect">
            <a:avLst/>
          </a:prstGeom>
          <a:solidFill>
            <a:schemeClr val="tx1"/>
          </a:solidFill>
          <a:ln w="76200">
            <a:solidFill>
              <a:schemeClr val="tx1"/>
            </a:solidFill>
          </a:ln>
        </p:spPr>
        <p:txBody>
          <a:bodyPr wrap="non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(INVERSIONES + </a:t>
            </a:r>
            <a:r>
              <a:rPr lang="es-AR" altLang="es-ES" sz="2800" b="1" dirty="0" smtClean="0">
                <a:solidFill>
                  <a:schemeClr val="bg1"/>
                </a:solidFill>
                <a:latin typeface="Times New Roman" pitchFamily="18" charset="0"/>
                <a:cs typeface="+mn-cs"/>
              </a:rPr>
              <a:t>INMUEBLES) </a:t>
            </a:r>
            <a:endParaRPr lang="es-ES" altLang="es-ES" sz="2800" b="1" dirty="0">
              <a:solidFill>
                <a:schemeClr val="bg1"/>
              </a:solidFill>
              <a:latin typeface="Times New Roman" pitchFamily="18" charset="0"/>
              <a:cs typeface="+mn-cs"/>
            </a:endParaRPr>
          </a:p>
        </p:txBody>
      </p:sp>
      <p:sp>
        <p:nvSpPr>
          <p:cNvPr id="3" name="2 Rectángulo"/>
          <p:cNvSpPr/>
          <p:nvPr/>
        </p:nvSpPr>
        <p:spPr>
          <a:xfrm>
            <a:off x="2578100" y="2197100"/>
            <a:ext cx="1709738" cy="522288"/>
          </a:xfrm>
          <a:prstGeom prst="rect">
            <a:avLst/>
          </a:prstGeom>
          <a:solidFill>
            <a:schemeClr val="tx1"/>
          </a:solidFill>
          <a:ln w="76200">
            <a:solidFill>
              <a:schemeClr val="tx1"/>
            </a:solidFill>
            <a:prstDash val="solid"/>
          </a:ln>
        </p:spPr>
        <p:txBody>
          <a:bodyPr wrap="none">
            <a:spAutoFit/>
          </a:bodyPr>
          <a:lstStyle/>
          <a:p>
            <a:pPr fontAlgn="auto">
              <a:spcBef>
                <a:spcPts val="190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ACTIVO</a:t>
            </a:r>
            <a:r>
              <a:rPr lang="es-AR" sz="2800" b="1" kern="0" dirty="0">
                <a:solidFill>
                  <a:schemeClr val="bg1"/>
                </a:solidFill>
                <a:effectLst>
                  <a:outerShdw dist="38096" dir="2700000">
                    <a:srgbClr val="FFFFFF"/>
                  </a:outerShdw>
                </a:effectLst>
                <a:latin typeface="Times New Roman" pitchFamily="18"/>
                <a:cs typeface="+mn-cs"/>
              </a:rPr>
              <a:t> </a:t>
            </a:r>
            <a:endParaRPr lang="es-ES" sz="2800" b="1" kern="0" dirty="0">
              <a:solidFill>
                <a:schemeClr val="bg1"/>
              </a:solidFill>
              <a:effectLst>
                <a:outerShdw dist="38096" dir="2700000">
                  <a:srgbClr val="FFFFFF"/>
                </a:outerShdw>
              </a:effectLst>
              <a:latin typeface="Times New Roman" pitchFamily="18"/>
              <a:cs typeface="+mn-cs"/>
            </a:endParaRPr>
          </a:p>
        </p:txBody>
      </p:sp>
      <p:sp>
        <p:nvSpPr>
          <p:cNvPr id="4" name="3 Rectángulo"/>
          <p:cNvSpPr>
            <a:spLocks noChangeArrowheads="1"/>
          </p:cNvSpPr>
          <p:nvPr/>
        </p:nvSpPr>
        <p:spPr bwMode="auto">
          <a:xfrm>
            <a:off x="6921500" y="1676400"/>
            <a:ext cx="1031875" cy="584200"/>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ct val="0"/>
              </a:spcBef>
              <a:spcAft>
                <a:spcPts val="0"/>
              </a:spcAft>
              <a:buClrTx/>
              <a:buSzTx/>
              <a:buFontTx/>
              <a:buNone/>
              <a:defRPr/>
            </a:pPr>
            <a:r>
              <a:rPr lang="es-AR" altLang="es-ES" sz="3200" b="1" dirty="0">
                <a:solidFill>
                  <a:schemeClr val="bg1"/>
                </a:solidFill>
                <a:latin typeface="Times New Roman" pitchFamily="18" charset="0"/>
                <a:cs typeface="+mn-cs"/>
              </a:rPr>
              <a:t>* </a:t>
            </a:r>
            <a:r>
              <a:rPr lang="es-AR" altLang="es-ES" sz="2800" b="1" dirty="0">
                <a:solidFill>
                  <a:schemeClr val="bg1"/>
                </a:solidFill>
                <a:latin typeface="Times New Roman" pitchFamily="18" charset="0"/>
                <a:cs typeface="+mn-cs"/>
              </a:rPr>
              <a:t>100</a:t>
            </a:r>
            <a:endParaRPr lang="es-ES" altLang="es-ES" sz="2800" b="1" dirty="0">
              <a:solidFill>
                <a:schemeClr val="bg1"/>
              </a:solidFill>
              <a:latin typeface="Times New Roman" pitchFamily="18" charset="0"/>
              <a:cs typeface="+mn-cs"/>
            </a:endParaRPr>
          </a:p>
        </p:txBody>
      </p:sp>
      <p:sp>
        <p:nvSpPr>
          <p:cNvPr id="5" name="Text Box 7"/>
          <p:cNvSpPr txBox="1"/>
          <p:nvPr/>
        </p:nvSpPr>
        <p:spPr>
          <a:xfrm>
            <a:off x="398463" y="3702050"/>
            <a:ext cx="8134350" cy="1814513"/>
          </a:xfrm>
          <a:prstGeom prst="rect">
            <a:avLst/>
          </a:prstGeom>
          <a:solidFill>
            <a:schemeClr val="tx1"/>
          </a:solidFill>
          <a:ln w="76200">
            <a:solidFill>
              <a:schemeClr val="tx1"/>
            </a:solidFill>
          </a:ln>
        </p:spPr>
        <p:txBody>
          <a:bodyPr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EXPRESA LA PARTE PROPORCIONAL DEL ACTIVO COMPUESTA POR INVERSIONES E INMUEBLES DESTINADOS A RENTA O VENTA           </a:t>
            </a:r>
            <a:r>
              <a:rPr lang="es-AR" sz="2800" b="1" kern="0" dirty="0" smtClean="0">
                <a:solidFill>
                  <a:schemeClr val="bg1"/>
                </a:solidFill>
                <a:latin typeface="Times New Roman" pitchFamily="18"/>
                <a:cs typeface="+mn-cs"/>
              </a:rPr>
              <a:t>(CAPITAL </a:t>
            </a:r>
            <a:r>
              <a:rPr lang="es-AR" sz="2800" b="1" kern="0" dirty="0">
                <a:solidFill>
                  <a:schemeClr val="bg1"/>
                </a:solidFill>
                <a:latin typeface="Times New Roman" pitchFamily="18"/>
                <a:cs typeface="+mn-cs"/>
              </a:rPr>
              <a:t>INVERTIDO) ( EN % )</a:t>
            </a:r>
            <a:endParaRPr lang="es-ES" sz="2800" b="1" kern="0" dirty="0">
              <a:solidFill>
                <a:schemeClr val="bg1"/>
              </a:solidFill>
              <a:latin typeface="Times New Roman" pitchFamily="18"/>
              <a:cs typeface="+mn-cs"/>
            </a:endParaRPr>
          </a:p>
        </p:txBody>
      </p:sp>
      <p:cxnSp>
        <p:nvCxnSpPr>
          <p:cNvPr id="7" name="6 Conector recto"/>
          <p:cNvCxnSpPr/>
          <p:nvPr/>
        </p:nvCxnSpPr>
        <p:spPr>
          <a:xfrm>
            <a:off x="457200" y="198120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Rectángulo"/>
          <p:cNvSpPr>
            <a:spLocks noChangeArrowheads="1"/>
          </p:cNvSpPr>
          <p:nvPr/>
        </p:nvSpPr>
        <p:spPr bwMode="auto">
          <a:xfrm>
            <a:off x="428596" y="1143000"/>
            <a:ext cx="8215370" cy="523875"/>
          </a:xfrm>
          <a:prstGeom prst="rect">
            <a:avLst/>
          </a:prstGeom>
          <a:solidFill>
            <a:schemeClr val="tx1"/>
          </a:solidFill>
          <a:ln w="76200">
            <a:solidFill>
              <a:schemeClr val="tx1"/>
            </a:solidFill>
          </a:ln>
        </p:spPr>
        <p:txBody>
          <a:bodyPr wrap="squar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2400"/>
              </a:spcBef>
              <a:spcAft>
                <a:spcPts val="0"/>
              </a:spcAft>
              <a:buClrTx/>
              <a:buSzTx/>
              <a:buFontTx/>
              <a:buNone/>
              <a:defRPr/>
            </a:pPr>
            <a:r>
              <a:rPr lang="es-AR" altLang="es-ES" sz="2800" b="1" dirty="0" smtClean="0">
                <a:solidFill>
                  <a:schemeClr val="bg1"/>
                </a:solidFill>
                <a:latin typeface="Times New Roman" pitchFamily="18" charset="0"/>
                <a:cs typeface="+mn-cs"/>
              </a:rPr>
              <a:t>SUPERÁVIT DE CAPITAL </a:t>
            </a:r>
            <a:r>
              <a:rPr lang="es-AR" altLang="es-ES" sz="2800" b="1" dirty="0">
                <a:solidFill>
                  <a:schemeClr val="bg1"/>
                </a:solidFill>
                <a:latin typeface="Times New Roman" pitchFamily="18" charset="0"/>
                <a:cs typeface="+mn-cs"/>
              </a:rPr>
              <a:t>REQUERIDO</a:t>
            </a:r>
            <a:endParaRPr lang="es-ES" altLang="es-ES" sz="2800" b="1" dirty="0">
              <a:solidFill>
                <a:schemeClr val="bg1"/>
              </a:solidFill>
              <a:latin typeface="Times New Roman" pitchFamily="18" charset="0"/>
              <a:cs typeface="+mn-cs"/>
            </a:endParaRPr>
          </a:p>
        </p:txBody>
      </p:sp>
      <p:sp>
        <p:nvSpPr>
          <p:cNvPr id="3" name="5 Rectángulo"/>
          <p:cNvSpPr>
            <a:spLocks noChangeArrowheads="1"/>
          </p:cNvSpPr>
          <p:nvPr/>
        </p:nvSpPr>
        <p:spPr bwMode="auto">
          <a:xfrm>
            <a:off x="500671" y="3071813"/>
            <a:ext cx="8142019" cy="1749197"/>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400"/>
              </a:spcBef>
              <a:spcAft>
                <a:spcPts val="0"/>
              </a:spcAft>
              <a:buClrTx/>
              <a:buSzTx/>
              <a:buFontTx/>
              <a:buNone/>
              <a:defRPr/>
            </a:pPr>
            <a:r>
              <a:rPr lang="es-AR" altLang="es-ES" sz="2400" b="1" dirty="0">
                <a:solidFill>
                  <a:schemeClr val="bg1"/>
                </a:solidFill>
                <a:latin typeface="Times New Roman" pitchFamily="18" charset="0"/>
                <a:cs typeface="+mn-cs"/>
              </a:rPr>
              <a:t>INDICA EL EXCEDENTE DE CAPITAL ACREDITADO POR LA ASEGURADORA, CON RELACIÓN AL CAPITAL REQUERIDO POR LAS NORMAS </a:t>
            </a:r>
            <a:r>
              <a:rPr lang="es-AR" altLang="es-ES" sz="2400" b="1" dirty="0" smtClean="0">
                <a:solidFill>
                  <a:schemeClr val="bg1"/>
                </a:solidFill>
                <a:latin typeface="Times New Roman" pitchFamily="18" charset="0"/>
                <a:cs typeface="+mn-cs"/>
              </a:rPr>
              <a:t>VIGENTES</a:t>
            </a:r>
          </a:p>
          <a:p>
            <a:pPr algn="ctr" eaLnBrk="1" fontAlgn="auto" hangingPunct="1">
              <a:spcBef>
                <a:spcPts val="1400"/>
              </a:spcBef>
              <a:spcAft>
                <a:spcPts val="0"/>
              </a:spcAft>
              <a:buClrTx/>
              <a:buSzTx/>
              <a:buFontTx/>
              <a:buNone/>
              <a:defRPr/>
            </a:pPr>
            <a:r>
              <a:rPr lang="es-AR" altLang="es-ES" sz="2400" b="1" dirty="0" smtClean="0">
                <a:solidFill>
                  <a:schemeClr val="bg1"/>
                </a:solidFill>
                <a:latin typeface="Times New Roman" pitchFamily="18" charset="0"/>
                <a:cs typeface="+mn-cs"/>
              </a:rPr>
              <a:t> </a:t>
            </a:r>
            <a:r>
              <a:rPr lang="es-AR" altLang="es-ES" sz="2400" b="1" dirty="0">
                <a:solidFill>
                  <a:schemeClr val="bg1"/>
                </a:solidFill>
                <a:latin typeface="Times New Roman" pitchFamily="18" charset="0"/>
                <a:cs typeface="+mn-cs"/>
              </a:rPr>
              <a:t>( EN %)</a:t>
            </a:r>
            <a:endParaRPr lang="es-ES" alt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500034" y="668338"/>
            <a:ext cx="8215369" cy="1385887"/>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3600"/>
              </a:spcBef>
              <a:spcAft>
                <a:spcPts val="0"/>
              </a:spcAft>
              <a:buClrTx/>
              <a:buSzTx/>
              <a:buFontTx/>
              <a:buNone/>
              <a:defRPr/>
            </a:pPr>
            <a:r>
              <a:rPr lang="es-AR" altLang="es-ES" sz="2800" b="1" dirty="0" smtClean="0">
                <a:solidFill>
                  <a:schemeClr val="bg1"/>
                </a:solidFill>
                <a:latin typeface="Times New Roman" pitchFamily="18" charset="0"/>
                <a:cs typeface="+mn-cs"/>
              </a:rPr>
              <a:t>  </a:t>
            </a:r>
            <a:r>
              <a:rPr lang="es-AR" altLang="es-ES" sz="2800" b="1" dirty="0">
                <a:solidFill>
                  <a:schemeClr val="bg1"/>
                </a:solidFill>
                <a:latin typeface="Times New Roman" pitchFamily="18" charset="0"/>
                <a:cs typeface="+mn-cs"/>
              </a:rPr>
              <a:t>ESTADO DE COBERTURA DE COMPROMISOS EXIGIBLES Y SINIESTROS LIQUIDADOS A PAGAR</a:t>
            </a:r>
            <a:endParaRPr lang="es-ES" altLang="es-ES" sz="2800" b="1" dirty="0">
              <a:solidFill>
                <a:schemeClr val="bg1"/>
              </a:solidFill>
              <a:latin typeface="Times New Roman" pitchFamily="18" charset="0"/>
              <a:cs typeface="+mn-cs"/>
            </a:endParaRPr>
          </a:p>
        </p:txBody>
      </p:sp>
      <p:sp>
        <p:nvSpPr>
          <p:cNvPr id="3" name="3 Rectángulo"/>
          <p:cNvSpPr>
            <a:spLocks noChangeArrowheads="1"/>
          </p:cNvSpPr>
          <p:nvPr/>
        </p:nvSpPr>
        <p:spPr bwMode="auto">
          <a:xfrm>
            <a:off x="500034" y="2636838"/>
            <a:ext cx="8215369" cy="1198562"/>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(DISPONIBILIDADES + INVERSIONES)</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COMPROMISOS </a:t>
            </a:r>
            <a:r>
              <a:rPr lang="es-AR" altLang="es-ES" sz="2800" b="1" dirty="0" smtClean="0">
                <a:solidFill>
                  <a:schemeClr val="bg1"/>
                </a:solidFill>
                <a:latin typeface="Times New Roman" pitchFamily="18" charset="0"/>
                <a:cs typeface="+mn-cs"/>
              </a:rPr>
              <a:t>EXIGIBLES</a:t>
            </a:r>
            <a:endParaRPr lang="es-ES" altLang="es-ES" sz="1800" b="1" dirty="0">
              <a:solidFill>
                <a:schemeClr val="bg1"/>
              </a:solidFill>
              <a:latin typeface="Times New Roman" pitchFamily="18" charset="0"/>
              <a:cs typeface="+mn-cs"/>
            </a:endParaRPr>
          </a:p>
        </p:txBody>
      </p:sp>
      <p:sp>
        <p:nvSpPr>
          <p:cNvPr id="4" name="4 Rectángulo"/>
          <p:cNvSpPr/>
          <p:nvPr/>
        </p:nvSpPr>
        <p:spPr>
          <a:xfrm>
            <a:off x="500034" y="4437063"/>
            <a:ext cx="8215369" cy="1631950"/>
          </a:xfrm>
          <a:prstGeom prst="rect">
            <a:avLst/>
          </a:prstGeom>
          <a:solidFill>
            <a:schemeClr val="tx1"/>
          </a:solidFill>
          <a:ln w="76200">
            <a:solidFill>
              <a:schemeClr val="tx1"/>
            </a:solidFill>
            <a:prstDash val="solid"/>
          </a:ln>
        </p:spPr>
        <p:txBody>
          <a:bodyPr wrap="square" anchorCtr="1">
            <a:spAutoFit/>
          </a:bodyPr>
          <a:lstStyle/>
          <a:p>
            <a:pPr algn="ctr" fontAlgn="auto">
              <a:spcBef>
                <a:spcPts val="1100"/>
              </a:spcBef>
              <a:spcAft>
                <a:spcPts val="0"/>
              </a:spcAft>
              <a:defRPr sz="1800" b="0" i="0" u="none" strike="noStrike" kern="0" cap="none" spc="0" baseline="0">
                <a:solidFill>
                  <a:srgbClr val="000000"/>
                </a:solidFill>
                <a:uFillTx/>
              </a:defRPr>
            </a:pPr>
            <a:r>
              <a:rPr lang="es-AR" sz="2000" b="1" kern="0" dirty="0">
                <a:solidFill>
                  <a:schemeClr val="bg1"/>
                </a:solidFill>
                <a:latin typeface="Times New Roman" pitchFamily="18"/>
                <a:cs typeface="+mn-cs"/>
              </a:rPr>
              <a:t>REPRESENTA LA CAPACIDAD DE RESPUESTA DE LA ASEGURADORA A UNA DETERMINADA FECHA, CON SUS BIENES DE INMEDIATA DISPONIBILIDAD, ANTE EL POSIBLE RECLAMO DE TODAS LAS DEUDAS Y COMPROMISOS VENCIDOS E IMPAGOS ( CANTIDAD DE VECES)</a:t>
            </a:r>
            <a:endParaRPr lang="es-ES" sz="2000" b="1" kern="0" dirty="0">
              <a:solidFill>
                <a:schemeClr val="bg1"/>
              </a:solidFill>
              <a:latin typeface="Times New Roman" pitchFamily="18"/>
              <a:cs typeface="+mn-cs"/>
            </a:endParaRPr>
          </a:p>
        </p:txBody>
      </p:sp>
      <p:cxnSp>
        <p:nvCxnSpPr>
          <p:cNvPr id="6" name="5 Conector recto"/>
          <p:cNvCxnSpPr/>
          <p:nvPr/>
        </p:nvCxnSpPr>
        <p:spPr>
          <a:xfrm>
            <a:off x="1447800" y="3276600"/>
            <a:ext cx="609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00035" y="2714620"/>
            <a:ext cx="8143932" cy="584200"/>
          </a:xfrm>
          <a:prstGeom prst="rect">
            <a:avLst/>
          </a:prstGeom>
          <a:solidFill>
            <a:schemeClr val="tx1"/>
          </a:solidFill>
          <a:ln w="76200">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AR" sz="3200" b="1" kern="0" dirty="0">
                <a:solidFill>
                  <a:schemeClr val="bg1"/>
                </a:solidFill>
                <a:latin typeface="Times New Roman" pitchFamily="18"/>
                <a:cs typeface="+mn-cs"/>
              </a:rPr>
              <a:t>INDICADORES DE GESTIÓN</a:t>
            </a:r>
            <a:endParaRPr lang="es-ES" sz="3200" b="1" kern="0" dirty="0">
              <a:solidFill>
                <a:schemeClr val="bg1"/>
              </a:solidFill>
              <a:latin typeface="Times New Roman" pitchFamily="18"/>
              <a:cs typeface="+mn-cs"/>
            </a:endParaRPr>
          </a:p>
        </p:txBody>
      </p:sp>
    </p:spTree>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Rectángulo"/>
          <p:cNvSpPr>
            <a:spLocks noChangeArrowheads="1"/>
          </p:cNvSpPr>
          <p:nvPr/>
        </p:nvSpPr>
        <p:spPr bwMode="auto">
          <a:xfrm>
            <a:off x="2390775" y="1955800"/>
            <a:ext cx="3694113" cy="1258888"/>
          </a:xfrm>
          <a:prstGeom prst="rect">
            <a:avLst/>
          </a:prstGeom>
          <a:solidFill>
            <a:schemeClr val="tx1"/>
          </a:solidFill>
          <a:ln w="76200">
            <a:solidFill>
              <a:schemeClr val="tx1"/>
            </a:solidFill>
          </a:ln>
        </p:spPr>
        <p:txBody>
          <a:bodyPr wrap="non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3200" dirty="0">
                <a:solidFill>
                  <a:schemeClr val="bg1"/>
                </a:solidFill>
                <a:latin typeface="Times New Roman" pitchFamily="18" charset="0"/>
                <a:cs typeface="+mn-cs"/>
              </a:rPr>
              <a:t>  </a:t>
            </a:r>
            <a:r>
              <a:rPr lang="es-AR" altLang="es-ES" sz="2800" b="1" dirty="0">
                <a:solidFill>
                  <a:schemeClr val="bg1"/>
                </a:solidFill>
                <a:latin typeface="Times New Roman" pitchFamily="18" charset="0"/>
                <a:cs typeface="+mn-cs"/>
              </a:rPr>
              <a:t>PRIMAS CEDIDAS  </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PRIMAS EMITIDAS</a:t>
            </a:r>
            <a:endParaRPr lang="es-ES" altLang="es-ES" sz="2800" b="1" dirty="0">
              <a:solidFill>
                <a:schemeClr val="bg1"/>
              </a:solidFill>
              <a:latin typeface="Times New Roman" pitchFamily="18" charset="0"/>
              <a:cs typeface="+mn-cs"/>
            </a:endParaRPr>
          </a:p>
        </p:txBody>
      </p:sp>
      <p:sp>
        <p:nvSpPr>
          <p:cNvPr id="3" name="4 Rectángulo"/>
          <p:cNvSpPr/>
          <p:nvPr/>
        </p:nvSpPr>
        <p:spPr>
          <a:xfrm>
            <a:off x="500063" y="4086225"/>
            <a:ext cx="8286750" cy="1200150"/>
          </a:xfrm>
          <a:prstGeom prst="rect">
            <a:avLst/>
          </a:prstGeom>
          <a:solidFill>
            <a:schemeClr val="tx1"/>
          </a:solidFill>
          <a:ln w="76200">
            <a:solidFill>
              <a:schemeClr val="tx1"/>
            </a:solidFill>
            <a:prstDash val="solid"/>
          </a:ln>
        </p:spPr>
        <p:txBody>
          <a:bodyPr anchorCtr="1">
            <a:spAutoFit/>
          </a:bodyPr>
          <a:lstStyle/>
          <a:p>
            <a:pPr algn="ctr" fontAlgn="auto">
              <a:spcBef>
                <a:spcPts val="1400"/>
              </a:spcBef>
              <a:spcAft>
                <a:spcPts val="0"/>
              </a:spcAft>
              <a:defRPr sz="1800" b="0" i="0" u="none" strike="noStrike" kern="0" cap="none" spc="0" baseline="0">
                <a:solidFill>
                  <a:srgbClr val="000000"/>
                </a:solidFill>
                <a:uFillTx/>
              </a:defRPr>
            </a:pPr>
            <a:r>
              <a:rPr lang="es-AR" sz="2400" b="1" kern="0" dirty="0">
                <a:solidFill>
                  <a:schemeClr val="bg1"/>
                </a:solidFill>
                <a:latin typeface="Times New Roman" pitchFamily="18"/>
                <a:cs typeface="+mn-cs"/>
              </a:rPr>
              <a:t>EXPRESA LA PROPORCIÓN DE LA PRODUCCIÓN QUE ES DERIVADA A LAS REASEGURADORAS PARA LA COBERTURA DE SUS RIESGOS ( EN %)</a:t>
            </a:r>
            <a:endParaRPr lang="es-ES" sz="2400" b="1" kern="0" dirty="0">
              <a:solidFill>
                <a:schemeClr val="bg1"/>
              </a:solidFill>
              <a:latin typeface="Times New Roman" pitchFamily="18"/>
              <a:cs typeface="+mn-cs"/>
            </a:endParaRPr>
          </a:p>
        </p:txBody>
      </p:sp>
      <p:sp>
        <p:nvSpPr>
          <p:cNvPr id="4" name="6 Rectángulo"/>
          <p:cNvSpPr>
            <a:spLocks noChangeArrowheads="1"/>
          </p:cNvSpPr>
          <p:nvPr/>
        </p:nvSpPr>
        <p:spPr bwMode="auto">
          <a:xfrm>
            <a:off x="6443663" y="2201863"/>
            <a:ext cx="1106487" cy="584200"/>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ct val="0"/>
              </a:spcBef>
              <a:spcAft>
                <a:spcPts val="0"/>
              </a:spcAft>
              <a:buClrTx/>
              <a:buSzTx/>
              <a:buFontTx/>
              <a:buNone/>
              <a:defRPr/>
            </a:pPr>
            <a:r>
              <a:rPr lang="es-AR" altLang="es-ES" sz="3200" dirty="0">
                <a:solidFill>
                  <a:schemeClr val="bg1"/>
                </a:solidFill>
                <a:latin typeface="Times New Roman" pitchFamily="18" charset="0"/>
                <a:cs typeface="+mn-cs"/>
              </a:rPr>
              <a:t>* 100</a:t>
            </a:r>
            <a:endParaRPr lang="es-ES" altLang="es-ES" sz="3200" dirty="0">
              <a:solidFill>
                <a:schemeClr val="bg1"/>
              </a:solidFill>
              <a:latin typeface="Times New Roman" pitchFamily="18" charset="0"/>
              <a:cs typeface="+mn-cs"/>
            </a:endParaRPr>
          </a:p>
        </p:txBody>
      </p:sp>
      <p:sp>
        <p:nvSpPr>
          <p:cNvPr id="5" name="4 Rectángulo"/>
          <p:cNvSpPr/>
          <p:nvPr/>
        </p:nvSpPr>
        <p:spPr>
          <a:xfrm>
            <a:off x="500035" y="762000"/>
            <a:ext cx="8143932" cy="523875"/>
          </a:xfrm>
          <a:prstGeom prst="rect">
            <a:avLst/>
          </a:prstGeom>
          <a:solidFill>
            <a:schemeClr val="tx1"/>
          </a:solidFill>
          <a:ln w="76200">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mn-cs"/>
              </a:rPr>
              <a:t>REASEGURO</a:t>
            </a:r>
          </a:p>
        </p:txBody>
      </p:sp>
      <p:cxnSp>
        <p:nvCxnSpPr>
          <p:cNvPr id="7" name="6 Conector recto"/>
          <p:cNvCxnSpPr/>
          <p:nvPr/>
        </p:nvCxnSpPr>
        <p:spPr>
          <a:xfrm>
            <a:off x="2743200" y="2590800"/>
            <a:ext cx="297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Rectángulo"/>
          <p:cNvSpPr>
            <a:spLocks noChangeArrowheads="1"/>
          </p:cNvSpPr>
          <p:nvPr/>
        </p:nvSpPr>
        <p:spPr bwMode="auto">
          <a:xfrm>
            <a:off x="900113" y="1874835"/>
            <a:ext cx="6408737" cy="1196975"/>
          </a:xfrm>
          <a:prstGeom prst="rect">
            <a:avLst/>
          </a:prstGeom>
          <a:solidFill>
            <a:schemeClr val="tx1"/>
          </a:solidFill>
          <a:ln w="76200">
            <a:solidFill>
              <a:schemeClr val="tx1"/>
            </a:solidFill>
          </a:ln>
        </p:spPr>
        <p:txBody>
          <a:bodyPr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1800" b="1" dirty="0">
                <a:solidFill>
                  <a:schemeClr val="bg1"/>
                </a:solidFill>
                <a:latin typeface="Times New Roman" pitchFamily="18" charset="0"/>
                <a:cs typeface="+mn-cs"/>
              </a:rPr>
              <a:t> </a:t>
            </a:r>
            <a:r>
              <a:rPr lang="es-AR" altLang="es-ES" sz="2800" b="1" dirty="0">
                <a:solidFill>
                  <a:schemeClr val="bg1"/>
                </a:solidFill>
                <a:latin typeface="Times New Roman" pitchFamily="18" charset="0"/>
                <a:cs typeface="+mn-cs"/>
              </a:rPr>
              <a:t>SINIESTROS NETOS DEVENGADOS</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PRIMAS NETAS DEVENGADAS</a:t>
            </a:r>
            <a:endParaRPr lang="es-ES" altLang="es-ES" sz="2800" b="1" dirty="0">
              <a:solidFill>
                <a:schemeClr val="bg1"/>
              </a:solidFill>
              <a:latin typeface="Times New Roman" pitchFamily="18" charset="0"/>
              <a:cs typeface="+mn-cs"/>
            </a:endParaRPr>
          </a:p>
        </p:txBody>
      </p:sp>
      <p:sp>
        <p:nvSpPr>
          <p:cNvPr id="3" name="4 Rectángulo"/>
          <p:cNvSpPr>
            <a:spLocks noChangeArrowheads="1"/>
          </p:cNvSpPr>
          <p:nvPr/>
        </p:nvSpPr>
        <p:spPr bwMode="auto">
          <a:xfrm>
            <a:off x="7451725" y="2130420"/>
            <a:ext cx="1106488" cy="584200"/>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ts val="1900"/>
              </a:spcBef>
              <a:spcAft>
                <a:spcPts val="0"/>
              </a:spcAft>
              <a:buClrTx/>
              <a:buSzTx/>
              <a:buFontTx/>
              <a:buNone/>
              <a:defRPr/>
            </a:pPr>
            <a:r>
              <a:rPr lang="es-AR" altLang="es-ES" sz="3200" b="1" dirty="0">
                <a:solidFill>
                  <a:schemeClr val="bg1"/>
                </a:solidFill>
                <a:latin typeface="Times New Roman" pitchFamily="18" charset="0"/>
                <a:cs typeface="+mn-cs"/>
              </a:rPr>
              <a:t>* 100</a:t>
            </a:r>
            <a:endParaRPr lang="es-ES" altLang="es-ES" sz="3200" b="1" dirty="0">
              <a:solidFill>
                <a:schemeClr val="bg1"/>
              </a:solidFill>
              <a:latin typeface="Times New Roman" pitchFamily="18" charset="0"/>
              <a:cs typeface="+mn-cs"/>
            </a:endParaRPr>
          </a:p>
        </p:txBody>
      </p:sp>
      <p:sp>
        <p:nvSpPr>
          <p:cNvPr id="4" name="5 Rectángulo"/>
          <p:cNvSpPr/>
          <p:nvPr/>
        </p:nvSpPr>
        <p:spPr>
          <a:xfrm>
            <a:off x="500063" y="3573463"/>
            <a:ext cx="8143875" cy="2033890"/>
          </a:xfrm>
          <a:prstGeom prst="rect">
            <a:avLst/>
          </a:prstGeom>
          <a:solidFill>
            <a:schemeClr val="tx1"/>
          </a:solidFill>
          <a:ln w="76200">
            <a:solidFill>
              <a:schemeClr val="tx1"/>
            </a:solidFill>
            <a:prstDash val="solid"/>
          </a:ln>
        </p:spPr>
        <p:txBody>
          <a:bodyPr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Indica la proporción que representan los siniestros pagados y pendientes netos de reaseguro respecto de las primas devengadas netas de reaseguro. </a:t>
            </a:r>
            <a:endParaRPr lang="es-AR" sz="2800" b="1" kern="0" dirty="0" smtClean="0">
              <a:solidFill>
                <a:schemeClr val="bg1"/>
              </a:solidFill>
              <a:latin typeface="Times New Roman" pitchFamily="18"/>
              <a:cs typeface="+mn-cs"/>
            </a:endParaRPr>
          </a:p>
          <a:p>
            <a:pPr algn="ctr" fontAlgn="auto">
              <a:spcBef>
                <a:spcPts val="1700"/>
              </a:spcBef>
              <a:spcAft>
                <a:spcPts val="0"/>
              </a:spcAft>
              <a:defRPr sz="1800" b="0" i="0" u="none" strike="noStrike" kern="0" cap="none" spc="0" baseline="0">
                <a:solidFill>
                  <a:srgbClr val="000000"/>
                </a:solidFill>
                <a:uFillTx/>
              </a:defRPr>
            </a:pPr>
            <a:r>
              <a:rPr lang="es-AR" sz="2800" b="1" kern="0" dirty="0" smtClean="0">
                <a:solidFill>
                  <a:schemeClr val="bg1"/>
                </a:solidFill>
                <a:latin typeface="Times New Roman" pitchFamily="18"/>
                <a:cs typeface="+mn-cs"/>
              </a:rPr>
              <a:t>( </a:t>
            </a:r>
            <a:r>
              <a:rPr lang="es-AR" sz="2800" b="1" kern="0" dirty="0">
                <a:solidFill>
                  <a:schemeClr val="bg1"/>
                </a:solidFill>
                <a:latin typeface="Times New Roman" pitchFamily="18"/>
                <a:cs typeface="+mn-cs"/>
              </a:rPr>
              <a:t>en % )</a:t>
            </a:r>
            <a:endParaRPr lang="es-ES" sz="2800" b="1" kern="0" dirty="0">
              <a:solidFill>
                <a:schemeClr val="bg1"/>
              </a:solidFill>
              <a:latin typeface="Times New Roman" pitchFamily="18"/>
              <a:cs typeface="+mn-cs"/>
            </a:endParaRPr>
          </a:p>
        </p:txBody>
      </p:sp>
      <p:sp>
        <p:nvSpPr>
          <p:cNvPr id="5" name="4 Rectángulo"/>
          <p:cNvSpPr/>
          <p:nvPr/>
        </p:nvSpPr>
        <p:spPr>
          <a:xfrm>
            <a:off x="500035" y="761985"/>
            <a:ext cx="8143932" cy="523875"/>
          </a:xfrm>
          <a:prstGeom prst="rect">
            <a:avLst/>
          </a:prstGeom>
          <a:solidFill>
            <a:schemeClr val="tx1"/>
          </a:solidFill>
          <a:ln w="76200">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mn-cs"/>
              </a:rPr>
              <a:t>DE SINIESTRALIDAD</a:t>
            </a:r>
            <a:endParaRPr lang="es-ES" sz="2800" b="1" kern="0" dirty="0">
              <a:solidFill>
                <a:schemeClr val="bg1"/>
              </a:solidFill>
              <a:latin typeface="Times New Roman" pitchFamily="18"/>
              <a:cs typeface="+mn-cs"/>
            </a:endParaRPr>
          </a:p>
        </p:txBody>
      </p:sp>
      <p:cxnSp>
        <p:nvCxnSpPr>
          <p:cNvPr id="7" name="6 Conector recto"/>
          <p:cNvCxnSpPr/>
          <p:nvPr/>
        </p:nvCxnSpPr>
        <p:spPr>
          <a:xfrm>
            <a:off x="1066800" y="2438400"/>
            <a:ext cx="609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1368425" y="1052513"/>
            <a:ext cx="4572000" cy="2058987"/>
          </a:xfrm>
          <a:prstGeom prst="rect">
            <a:avLst/>
          </a:prstGeom>
          <a:solidFill>
            <a:schemeClr val="tx1"/>
          </a:solidFill>
          <a:ln w="76200">
            <a:solidFill>
              <a:schemeClr val="tx1"/>
            </a:solidFill>
          </a:ln>
        </p:spPr>
        <p:txBody>
          <a:bodyPr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GASTOS DE PRODUCCIÓN  </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PRIMAS Y RECARGOS EMITIDOS</a:t>
            </a:r>
            <a:endParaRPr lang="es-ES" altLang="es-ES" sz="2800" b="1" dirty="0">
              <a:solidFill>
                <a:schemeClr val="bg1"/>
              </a:solidFill>
              <a:latin typeface="Times New Roman" pitchFamily="18" charset="0"/>
              <a:cs typeface="+mn-cs"/>
            </a:endParaRPr>
          </a:p>
        </p:txBody>
      </p:sp>
      <p:sp>
        <p:nvSpPr>
          <p:cNvPr id="3" name="2 Rectángulo"/>
          <p:cNvSpPr>
            <a:spLocks noChangeArrowheads="1"/>
          </p:cNvSpPr>
          <p:nvPr/>
        </p:nvSpPr>
        <p:spPr bwMode="auto">
          <a:xfrm>
            <a:off x="6227763" y="1844675"/>
            <a:ext cx="1106487" cy="584200"/>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ts val="1900"/>
              </a:spcBef>
              <a:spcAft>
                <a:spcPts val="0"/>
              </a:spcAft>
              <a:buClrTx/>
              <a:buSzTx/>
              <a:buFontTx/>
              <a:buNone/>
              <a:defRPr/>
            </a:pPr>
            <a:r>
              <a:rPr lang="es-AR" altLang="es-ES" sz="3200" b="1" dirty="0">
                <a:solidFill>
                  <a:schemeClr val="bg1"/>
                </a:solidFill>
                <a:latin typeface="Times New Roman" pitchFamily="18" charset="0"/>
                <a:cs typeface="+mn-cs"/>
              </a:rPr>
              <a:t>* 100</a:t>
            </a:r>
            <a:endParaRPr lang="es-ES" altLang="es-ES" sz="3200" b="1" dirty="0">
              <a:solidFill>
                <a:schemeClr val="bg1"/>
              </a:solidFill>
              <a:latin typeface="Times New Roman" pitchFamily="18" charset="0"/>
              <a:cs typeface="+mn-cs"/>
            </a:endParaRPr>
          </a:p>
        </p:txBody>
      </p:sp>
      <p:sp>
        <p:nvSpPr>
          <p:cNvPr id="4" name="3 Rectángulo"/>
          <p:cNvSpPr/>
          <p:nvPr/>
        </p:nvSpPr>
        <p:spPr>
          <a:xfrm>
            <a:off x="500034" y="3810000"/>
            <a:ext cx="8215370" cy="1800225"/>
          </a:xfrm>
          <a:prstGeom prst="rect">
            <a:avLst/>
          </a:prstGeom>
          <a:solidFill>
            <a:schemeClr val="tx1"/>
          </a:solidFill>
          <a:ln w="76200">
            <a:solidFill>
              <a:schemeClr val="tx1"/>
            </a:solidFill>
            <a:prstDash val="soli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Expresa el porcentaje de primas y recargos emitidos destinados a cubrir básicamente el costo de intermediación, además de otros gastos de producción ( % ).</a:t>
            </a:r>
            <a:endParaRPr lang="es-ES" sz="2800" b="1" kern="0" dirty="0">
              <a:solidFill>
                <a:schemeClr val="bg1"/>
              </a:solidFill>
              <a:latin typeface="Times New Roman" pitchFamily="18"/>
              <a:cs typeface="+mn-cs"/>
            </a:endParaRPr>
          </a:p>
        </p:txBody>
      </p:sp>
      <p:cxnSp>
        <p:nvCxnSpPr>
          <p:cNvPr id="6" name="5 Conector recto"/>
          <p:cNvCxnSpPr/>
          <p:nvPr/>
        </p:nvCxnSpPr>
        <p:spPr>
          <a:xfrm>
            <a:off x="1752600" y="2057400"/>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Rectángulo"/>
          <p:cNvSpPr/>
          <p:nvPr/>
        </p:nvSpPr>
        <p:spPr>
          <a:xfrm>
            <a:off x="500063" y="1268413"/>
            <a:ext cx="7215187" cy="1816100"/>
          </a:xfrm>
          <a:prstGeom prst="rect">
            <a:avLst/>
          </a:prstGeom>
          <a:solidFill>
            <a:schemeClr val="tx1"/>
          </a:solidFill>
          <a:ln w="76200">
            <a:solidFill>
              <a:schemeClr val="tx1"/>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GASTOS DE EXPLOTACIÓN</a:t>
            </a:r>
          </a:p>
          <a:p>
            <a:pPr algn="ctr" fontAlgn="auto">
              <a:spcBef>
                <a:spcPts val="0"/>
              </a:spcBef>
              <a:spcAft>
                <a:spcPts val="0"/>
              </a:spcAft>
              <a:defRPr sz="1800" b="0" i="0" u="none" strike="noStrike" kern="0" cap="none" spc="0" baseline="0">
                <a:solidFill>
                  <a:srgbClr val="000000"/>
                </a:solidFill>
                <a:uFillTx/>
              </a:defRPr>
            </a:pPr>
            <a:endParaRPr lang="es-AR" sz="2800" b="1" kern="0" dirty="0">
              <a:solidFill>
                <a:schemeClr val="bg1"/>
              </a:solidFill>
              <a:latin typeface="Times New Roman" pitchFamily="18"/>
              <a:cs typeface="+mn-cs"/>
            </a:endParaRPr>
          </a:p>
          <a:p>
            <a:pPr algn="ctr" fontAlgn="auto">
              <a:spcBef>
                <a:spcPts val="0"/>
              </a:spcBef>
              <a:spcAft>
                <a:spcPts val="0"/>
              </a:spcAft>
              <a:defRPr sz="1800" b="0" i="0" u="none" strike="noStrike" kern="0" cap="none" spc="0" baseline="0">
                <a:solidFill>
                  <a:srgbClr val="000000"/>
                </a:solidFill>
                <a:uFillTx/>
              </a:defRPr>
            </a:pPr>
            <a:r>
              <a:rPr lang="es-AR" sz="2800" b="1" kern="0" dirty="0">
                <a:solidFill>
                  <a:schemeClr val="bg1"/>
                </a:solidFill>
                <a:latin typeface="Times New Roman" pitchFamily="18"/>
                <a:cs typeface="+mn-cs"/>
              </a:rPr>
              <a:t>PRIMAS Y RECARGOS EMITIDOS</a:t>
            </a:r>
          </a:p>
          <a:p>
            <a:pPr algn="ctr" fontAlgn="auto">
              <a:spcBef>
                <a:spcPts val="0"/>
              </a:spcBef>
              <a:spcAft>
                <a:spcPts val="0"/>
              </a:spcAft>
              <a:defRPr sz="1800" b="0" i="0" u="none" strike="noStrike" kern="0" cap="none" spc="0" baseline="0">
                <a:solidFill>
                  <a:srgbClr val="000000"/>
                </a:solidFill>
                <a:uFillTx/>
              </a:defRPr>
            </a:pPr>
            <a:r>
              <a:rPr lang="es-AR" sz="2800" b="1" kern="0" dirty="0">
                <a:solidFill>
                  <a:schemeClr val="bg1"/>
                </a:solidFill>
                <a:effectLst>
                  <a:outerShdw dist="38096" dir="2700000">
                    <a:srgbClr val="000000"/>
                  </a:outerShdw>
                </a:effectLst>
                <a:latin typeface="Times New Roman" pitchFamily="18"/>
                <a:cs typeface="+mn-cs"/>
              </a:rPr>
              <a:t>	</a:t>
            </a:r>
            <a:endParaRPr lang="es-ES" sz="2800" b="1" kern="0" dirty="0">
              <a:solidFill>
                <a:schemeClr val="bg1"/>
              </a:solidFill>
              <a:effectLst>
                <a:outerShdw dist="38096" dir="2700000">
                  <a:srgbClr val="000000"/>
                </a:outerShdw>
              </a:effectLst>
              <a:latin typeface="Times New Roman" pitchFamily="18"/>
              <a:cs typeface="+mn-cs"/>
            </a:endParaRPr>
          </a:p>
        </p:txBody>
      </p:sp>
      <p:sp>
        <p:nvSpPr>
          <p:cNvPr id="3" name="4 Rectángulo"/>
          <p:cNvSpPr>
            <a:spLocks noChangeArrowheads="1"/>
          </p:cNvSpPr>
          <p:nvPr/>
        </p:nvSpPr>
        <p:spPr bwMode="auto">
          <a:xfrm>
            <a:off x="7856538" y="1844675"/>
            <a:ext cx="1108075" cy="584200"/>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ts val="1900"/>
              </a:spcBef>
              <a:spcAft>
                <a:spcPts val="0"/>
              </a:spcAft>
              <a:buClrTx/>
              <a:buSzTx/>
              <a:buFontTx/>
              <a:buNone/>
              <a:defRPr/>
            </a:pPr>
            <a:r>
              <a:rPr lang="es-AR" altLang="es-ES" sz="3200" b="1">
                <a:solidFill>
                  <a:schemeClr val="bg1"/>
                </a:solidFill>
                <a:latin typeface="Times New Roman" pitchFamily="18" charset="0"/>
                <a:cs typeface="+mn-cs"/>
              </a:rPr>
              <a:t>* 100</a:t>
            </a:r>
            <a:endParaRPr lang="es-ES" altLang="es-ES" sz="3200" b="1">
              <a:solidFill>
                <a:schemeClr val="bg1"/>
              </a:solidFill>
              <a:latin typeface="Times New Roman" pitchFamily="18" charset="0"/>
              <a:cs typeface="+mn-cs"/>
            </a:endParaRPr>
          </a:p>
        </p:txBody>
      </p:sp>
      <p:sp>
        <p:nvSpPr>
          <p:cNvPr id="4" name="5 Rectángulo"/>
          <p:cNvSpPr>
            <a:spLocks noChangeArrowheads="1"/>
          </p:cNvSpPr>
          <p:nvPr/>
        </p:nvSpPr>
        <p:spPr bwMode="auto">
          <a:xfrm>
            <a:off x="428596" y="4071938"/>
            <a:ext cx="8286807" cy="1200150"/>
          </a:xfrm>
          <a:prstGeom prst="rect">
            <a:avLst/>
          </a:prstGeom>
          <a:solidFill>
            <a:schemeClr val="tx1"/>
          </a:solidFill>
          <a:ln w="76200">
            <a:solidFill>
              <a:schemeClr val="tx1"/>
            </a:solidFill>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400"/>
              </a:spcBef>
              <a:spcAft>
                <a:spcPts val="0"/>
              </a:spcAft>
              <a:buClrTx/>
              <a:buSzTx/>
              <a:buFontTx/>
              <a:buNone/>
              <a:defRPr/>
            </a:pPr>
            <a:r>
              <a:rPr lang="es-AR" altLang="es-ES" sz="2400" b="1" dirty="0">
                <a:solidFill>
                  <a:schemeClr val="bg1"/>
                </a:solidFill>
                <a:latin typeface="Times New Roman" pitchFamily="18" charset="0"/>
                <a:cs typeface="+mn-cs"/>
              </a:rPr>
              <a:t>EXPRESA EL PORCENTAJE DE PRIMAS Y RECARGOS EMITIDOS DESTINADO A CUBRIR LOS GASTOS ADMINISTRATIVOS DE LA ASEGURADORA ( EN % )</a:t>
            </a:r>
            <a:endParaRPr lang="es-ES" altLang="es-ES" sz="2400" b="1" dirty="0">
              <a:solidFill>
                <a:schemeClr val="bg1"/>
              </a:solidFill>
              <a:latin typeface="Times New Roman" pitchFamily="18" charset="0"/>
              <a:cs typeface="+mn-cs"/>
            </a:endParaRPr>
          </a:p>
        </p:txBody>
      </p:sp>
      <p:cxnSp>
        <p:nvCxnSpPr>
          <p:cNvPr id="6" name="5 Conector recto"/>
          <p:cNvCxnSpPr/>
          <p:nvPr/>
        </p:nvCxnSpPr>
        <p:spPr>
          <a:xfrm>
            <a:off x="1295400" y="1981200"/>
            <a:ext cx="609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Rectángulo"/>
          <p:cNvSpPr>
            <a:spLocks noChangeArrowheads="1"/>
          </p:cNvSpPr>
          <p:nvPr/>
        </p:nvSpPr>
        <p:spPr bwMode="auto">
          <a:xfrm>
            <a:off x="857250" y="1268413"/>
            <a:ext cx="4572000" cy="1628775"/>
          </a:xfrm>
          <a:prstGeom prst="rect">
            <a:avLst/>
          </a:prstGeom>
          <a:solidFill>
            <a:schemeClr val="tx1"/>
          </a:solidFill>
          <a:ln w="76200">
            <a:solidFill>
              <a:schemeClr val="tx1"/>
            </a:solidFill>
          </a:ln>
        </p:spPr>
        <p:txBody>
          <a:bodyPr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GASTOS TOTALES</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PRIMAS Y RECARGOS EMITIDOS</a:t>
            </a:r>
            <a:endParaRPr lang="es-ES" altLang="es-ES" sz="2800" dirty="0">
              <a:solidFill>
                <a:schemeClr val="bg1"/>
              </a:solidFill>
              <a:latin typeface="Calibri" pitchFamily="34" charset="0"/>
              <a:cs typeface="+mn-cs"/>
            </a:endParaRPr>
          </a:p>
        </p:txBody>
      </p:sp>
      <p:sp>
        <p:nvSpPr>
          <p:cNvPr id="3" name="3 Rectángulo"/>
          <p:cNvSpPr>
            <a:spLocks noChangeArrowheads="1"/>
          </p:cNvSpPr>
          <p:nvPr/>
        </p:nvSpPr>
        <p:spPr bwMode="auto">
          <a:xfrm>
            <a:off x="5867400" y="1844675"/>
            <a:ext cx="1106488" cy="584200"/>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ts val="1900"/>
              </a:spcBef>
              <a:spcAft>
                <a:spcPts val="0"/>
              </a:spcAft>
              <a:buClrTx/>
              <a:buSzTx/>
              <a:buFontTx/>
              <a:buNone/>
              <a:defRPr/>
            </a:pPr>
            <a:r>
              <a:rPr lang="es-AR" altLang="es-ES" sz="3200" b="1">
                <a:solidFill>
                  <a:schemeClr val="bg1"/>
                </a:solidFill>
                <a:latin typeface="Times New Roman" pitchFamily="18" charset="0"/>
                <a:cs typeface="+mn-cs"/>
              </a:rPr>
              <a:t>* 100</a:t>
            </a:r>
            <a:endParaRPr lang="es-ES" altLang="es-ES" sz="3200" b="1">
              <a:solidFill>
                <a:schemeClr val="bg1"/>
              </a:solidFill>
              <a:latin typeface="Times New Roman" pitchFamily="18" charset="0"/>
              <a:cs typeface="+mn-cs"/>
            </a:endParaRPr>
          </a:p>
        </p:txBody>
      </p:sp>
      <p:sp>
        <p:nvSpPr>
          <p:cNvPr id="4" name="3 Rectángulo"/>
          <p:cNvSpPr/>
          <p:nvPr/>
        </p:nvSpPr>
        <p:spPr>
          <a:xfrm>
            <a:off x="500034" y="4005263"/>
            <a:ext cx="8215370" cy="1200329"/>
          </a:xfrm>
          <a:prstGeom prst="rect">
            <a:avLst/>
          </a:prstGeom>
          <a:solidFill>
            <a:schemeClr val="tx1"/>
          </a:solidFill>
          <a:ln w="76200">
            <a:solidFill>
              <a:schemeClr val="tx1"/>
            </a:solidFill>
            <a:prstDash val="soli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400" b="1" kern="0" dirty="0">
                <a:solidFill>
                  <a:schemeClr val="bg1"/>
                </a:solidFill>
                <a:latin typeface="Times New Roman" pitchFamily="18"/>
                <a:cs typeface="+mn-cs"/>
              </a:rPr>
              <a:t>EXPRESA EL PORCENTAJE DE PRIMAS Y RECARGOS EMITIDOS DESTINADOS A CUBRIR EL COSTO TOTAL DE GESTIÓN DE LA ENTIDAD ( EN %)</a:t>
            </a:r>
            <a:endParaRPr lang="es-ES" sz="2400" b="1" kern="0" dirty="0">
              <a:solidFill>
                <a:schemeClr val="bg1"/>
              </a:solidFill>
              <a:latin typeface="Times New Roman" pitchFamily="18"/>
              <a:cs typeface="+mn-cs"/>
            </a:endParaRPr>
          </a:p>
        </p:txBody>
      </p:sp>
      <p:cxnSp>
        <p:nvCxnSpPr>
          <p:cNvPr id="6" name="5 Conector recto"/>
          <p:cNvCxnSpPr/>
          <p:nvPr/>
        </p:nvCxnSpPr>
        <p:spPr>
          <a:xfrm>
            <a:off x="1143000" y="1905000"/>
            <a:ext cx="4038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500063" y="981075"/>
            <a:ext cx="6357937" cy="1196975"/>
          </a:xfrm>
          <a:prstGeom prst="rect">
            <a:avLst/>
          </a:prstGeom>
          <a:solidFill>
            <a:schemeClr val="tx1"/>
          </a:solidFill>
          <a:ln w="76200">
            <a:solidFill>
              <a:schemeClr val="tx1"/>
            </a:solidFill>
          </a:ln>
        </p:spPr>
        <p:txBody>
          <a:bodyPr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RESULTADO DEL EJERCICIO</a:t>
            </a:r>
          </a:p>
          <a:p>
            <a:pPr algn="ctr" eaLnBrk="1" fontAlgn="auto" hangingPunct="1">
              <a:spcBef>
                <a:spcPts val="1900"/>
              </a:spcBef>
              <a:spcAft>
                <a:spcPts val="0"/>
              </a:spcAft>
              <a:buClrTx/>
              <a:buSzTx/>
              <a:buFontTx/>
              <a:buNone/>
              <a:defRPr/>
            </a:pPr>
            <a:r>
              <a:rPr lang="es-AR" altLang="es-ES" sz="2800" b="1" dirty="0">
                <a:solidFill>
                  <a:schemeClr val="bg1"/>
                </a:solidFill>
                <a:latin typeface="Times New Roman" pitchFamily="18" charset="0"/>
                <a:cs typeface="+mn-cs"/>
              </a:rPr>
              <a:t>PRIMAS Y RECARGOS EMITIDOS</a:t>
            </a:r>
            <a:endParaRPr lang="es-ES" altLang="es-ES" sz="2800" b="1" dirty="0">
              <a:solidFill>
                <a:schemeClr val="bg1"/>
              </a:solidFill>
              <a:latin typeface="Times New Roman" pitchFamily="18" charset="0"/>
              <a:cs typeface="+mn-cs"/>
            </a:endParaRPr>
          </a:p>
        </p:txBody>
      </p:sp>
      <p:sp>
        <p:nvSpPr>
          <p:cNvPr id="3" name="2 Rectángulo"/>
          <p:cNvSpPr>
            <a:spLocks noChangeArrowheads="1"/>
          </p:cNvSpPr>
          <p:nvPr/>
        </p:nvSpPr>
        <p:spPr bwMode="auto">
          <a:xfrm>
            <a:off x="7235825" y="1268413"/>
            <a:ext cx="1106488" cy="585787"/>
          </a:xfrm>
          <a:prstGeom prst="rect">
            <a:avLst/>
          </a:prstGeom>
          <a:solidFill>
            <a:schemeClr val="tx1"/>
          </a:solidFill>
          <a:ln w="76200">
            <a:solidFill>
              <a:schemeClr val="tx1"/>
            </a:solidFill>
          </a:ln>
        </p:spPr>
        <p:txBody>
          <a:bodyPr wrap="none">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eaLnBrk="1" fontAlgn="auto" hangingPunct="1">
              <a:spcBef>
                <a:spcPts val="1900"/>
              </a:spcBef>
              <a:spcAft>
                <a:spcPts val="0"/>
              </a:spcAft>
              <a:buClrTx/>
              <a:buSzTx/>
              <a:buFontTx/>
              <a:buNone/>
              <a:defRPr/>
            </a:pPr>
            <a:r>
              <a:rPr lang="es-AR" altLang="es-ES" sz="3200" b="1" dirty="0">
                <a:solidFill>
                  <a:schemeClr val="bg1"/>
                </a:solidFill>
                <a:latin typeface="Times New Roman" pitchFamily="18" charset="0"/>
                <a:cs typeface="+mn-cs"/>
              </a:rPr>
              <a:t>* 100</a:t>
            </a:r>
            <a:endParaRPr lang="es-ES" altLang="es-ES" sz="3200" b="1" dirty="0">
              <a:solidFill>
                <a:schemeClr val="bg1"/>
              </a:solidFill>
              <a:latin typeface="Times New Roman" pitchFamily="18" charset="0"/>
              <a:cs typeface="+mn-cs"/>
            </a:endParaRPr>
          </a:p>
        </p:txBody>
      </p:sp>
      <p:sp>
        <p:nvSpPr>
          <p:cNvPr id="4" name="3 Rectángulo"/>
          <p:cNvSpPr/>
          <p:nvPr/>
        </p:nvSpPr>
        <p:spPr>
          <a:xfrm>
            <a:off x="500035" y="3573463"/>
            <a:ext cx="8143931" cy="1787525"/>
          </a:xfrm>
          <a:prstGeom prst="rect">
            <a:avLst/>
          </a:prstGeom>
          <a:solidFill>
            <a:schemeClr val="tx1"/>
          </a:solidFill>
          <a:ln w="76200">
            <a:solidFill>
              <a:schemeClr val="tx1"/>
            </a:solidFill>
            <a:prstDash val="solid"/>
          </a:ln>
        </p:spPr>
        <p:txBody>
          <a:bodyPr wrap="square" anchorCtr="1">
            <a:spAutoFit/>
          </a:bodyPr>
          <a:lstStyle/>
          <a:p>
            <a:pPr algn="ctr" fontAlgn="auto">
              <a:spcBef>
                <a:spcPts val="1700"/>
              </a:spcBef>
              <a:spcAft>
                <a:spcPts val="0"/>
              </a:spcAft>
              <a:defRPr sz="1800" b="0" i="0" u="none" strike="noStrike" kern="0" cap="none" spc="0" baseline="0">
                <a:solidFill>
                  <a:srgbClr val="000000"/>
                </a:solidFill>
                <a:uFillTx/>
              </a:defRPr>
            </a:pPr>
            <a:r>
              <a:rPr lang="es-AR" sz="2400" b="1" kern="0" dirty="0">
                <a:solidFill>
                  <a:schemeClr val="bg1"/>
                </a:solidFill>
                <a:latin typeface="Times New Roman" pitchFamily="18"/>
                <a:cs typeface="+mn-cs"/>
              </a:rPr>
              <a:t>INDICA LA RELACIÓN PORCENTUAL DEL RESULTADO DEL EJERCICIO O PERÍODO, CON RELACIÓN AL TOTAL DE LA PRODUCCIÓN</a:t>
            </a:r>
          </a:p>
          <a:p>
            <a:pPr algn="ctr" fontAlgn="auto">
              <a:spcBef>
                <a:spcPts val="1700"/>
              </a:spcBef>
              <a:spcAft>
                <a:spcPts val="0"/>
              </a:spcAft>
              <a:defRPr sz="1800" b="0" i="0" u="none" strike="noStrike" kern="0" cap="none" spc="0" baseline="0">
                <a:solidFill>
                  <a:srgbClr val="000000"/>
                </a:solidFill>
                <a:uFillTx/>
              </a:defRPr>
            </a:pPr>
            <a:r>
              <a:rPr lang="es-AR" sz="2400" b="1" kern="0" dirty="0">
                <a:solidFill>
                  <a:schemeClr val="bg1"/>
                </a:solidFill>
                <a:latin typeface="Times New Roman" pitchFamily="18"/>
                <a:cs typeface="+mn-cs"/>
              </a:rPr>
              <a:t>( EN % )</a:t>
            </a:r>
            <a:endParaRPr lang="es-ES" sz="2400" b="1" kern="0" dirty="0">
              <a:solidFill>
                <a:schemeClr val="bg1"/>
              </a:solidFill>
              <a:latin typeface="Times New Roman" pitchFamily="18"/>
              <a:cs typeface="+mn-cs"/>
            </a:endParaRPr>
          </a:p>
        </p:txBody>
      </p:sp>
      <p:cxnSp>
        <p:nvCxnSpPr>
          <p:cNvPr id="6" name="5 Conector recto"/>
          <p:cNvCxnSpPr/>
          <p:nvPr/>
        </p:nvCxnSpPr>
        <p:spPr>
          <a:xfrm>
            <a:off x="838200" y="1600200"/>
            <a:ext cx="5791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844225"/>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DE LA PRIMERA PARTE</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00034" y="2571744"/>
            <a:ext cx="8143932" cy="1001712"/>
          </a:xfrm>
          <a:prstGeom prst="rect">
            <a:avLst/>
          </a:prstGeom>
          <a:solidFill>
            <a:schemeClr val="tx1"/>
          </a:solidFill>
          <a:ln w="76200">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LA SUPERINTENDENCIA DE SEGUROS </a:t>
            </a:r>
          </a:p>
          <a:p>
            <a:pPr algn="ctr" fontAlgn="auto">
              <a:spcBef>
                <a:spcPts val="0"/>
              </a:spcBef>
              <a:spcAft>
                <a:spcPts val="0"/>
              </a:spcAft>
              <a:defRPr/>
            </a:pPr>
            <a:r>
              <a:rPr lang="es-ES" sz="2800" b="1" dirty="0">
                <a:solidFill>
                  <a:schemeClr val="bg1"/>
                </a:solidFill>
                <a:latin typeface="Times New Roman" pitchFamily="18" charset="0"/>
                <a:cs typeface="+mn-cs"/>
              </a:rPr>
              <a:t>DE LA NACIÓN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371600"/>
            <a:ext cx="8229600" cy="3785652"/>
          </a:xfrm>
          <a:prstGeom prst="rect">
            <a:avLst/>
          </a:prstGeom>
          <a:solidFill>
            <a:schemeClr val="tx1"/>
          </a:solidFill>
          <a:ln w="76200">
            <a:solidFill>
              <a:schemeClr val="tx1"/>
            </a:solidFill>
          </a:ln>
        </p:spPr>
        <p:txBody>
          <a:bodyPr wrap="square">
            <a:spAutoFit/>
          </a:bodyPr>
          <a:lstStyle/>
          <a:p>
            <a:pPr algn="ctr"/>
            <a:r>
              <a:rPr lang="es-ES" sz="2400" b="1" dirty="0">
                <a:solidFill>
                  <a:schemeClr val="bg1"/>
                </a:solidFill>
                <a:latin typeface="Times New Roman" pitchFamily="18" charset="0"/>
                <a:cs typeface="Times New Roman" pitchFamily="18" charset="0"/>
              </a:rPr>
              <a:t>La Superintendencia de Seguros de la Nación es el organismo del Ministerio de Hacienda que supervisa las actividades de los productores, intermediarios, entidades de seguros y reaseguros en la República Argentina. Controla las actividades de evaluación e inspección de los operadores del mercado para proteger a los asegurados, garantizar el cumplimiento de las legislaciones y regulaciones vigentes y desarrollar un mercado sólido, transparente y </a:t>
            </a:r>
            <a:r>
              <a:rPr lang="es-ES" sz="2400" b="1" dirty="0" smtClean="0">
                <a:solidFill>
                  <a:schemeClr val="bg1"/>
                </a:solidFill>
                <a:latin typeface="Times New Roman" pitchFamily="18" charset="0"/>
                <a:cs typeface="Times New Roman" pitchFamily="18" charset="0"/>
              </a:rPr>
              <a:t>eficaz.</a:t>
            </a:r>
          </a:p>
          <a:p>
            <a:pPr algn="ctr"/>
            <a:endParaRPr lang="es-ES" sz="2400" b="1" dirty="0">
              <a:solidFill>
                <a:schemeClr val="bg1"/>
              </a:solidFill>
              <a:latin typeface="Times New Roman" pitchFamily="18" charset="0"/>
              <a:cs typeface="Times New Roman" pitchFamily="18" charset="0"/>
            </a:endParaRPr>
          </a:p>
          <a:p>
            <a:pPr algn="ctr"/>
            <a:r>
              <a:rPr lang="es-ES" sz="2400" b="1" dirty="0" smtClean="0">
                <a:solidFill>
                  <a:schemeClr val="bg1"/>
                </a:solidFill>
                <a:latin typeface="Times New Roman" pitchFamily="18" charset="0"/>
                <a:cs typeface="Times New Roman" pitchFamily="18" charset="0"/>
              </a:rPr>
              <a:t>FUE CREADA EN 1937</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28596" y="476250"/>
            <a:ext cx="8353454" cy="979488"/>
          </a:xfrm>
          <a:prstGeom prst="rect">
            <a:avLst/>
          </a:prstGeom>
          <a:solidFill>
            <a:schemeClr val="tx1"/>
          </a:solidFill>
          <a:ln w="76200">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MISIÓN Y FUNCIÓN DE LA </a:t>
            </a:r>
            <a:br>
              <a:rPr lang="es-ES" sz="2800" b="1" dirty="0">
                <a:solidFill>
                  <a:schemeClr val="bg1"/>
                </a:solidFill>
                <a:latin typeface="Times New Roman" pitchFamily="18" charset="0"/>
                <a:cs typeface="+mn-cs"/>
              </a:rPr>
            </a:br>
            <a:r>
              <a:rPr lang="es-ES" sz="2800" b="1" dirty="0">
                <a:solidFill>
                  <a:schemeClr val="bg1"/>
                </a:solidFill>
                <a:latin typeface="Times New Roman" pitchFamily="18" charset="0"/>
                <a:cs typeface="+mn-cs"/>
              </a:rPr>
              <a:t>SUPERINTENDENCIA DE SEGUROS</a:t>
            </a:r>
            <a:endParaRPr lang="es-ES" sz="2800" dirty="0">
              <a:solidFill>
                <a:schemeClr val="bg1"/>
              </a:solidFill>
              <a:latin typeface="Times New Roman" pitchFamily="18" charset="0"/>
              <a:cs typeface="+mn-cs"/>
            </a:endParaRPr>
          </a:p>
        </p:txBody>
      </p:sp>
      <p:sp>
        <p:nvSpPr>
          <p:cNvPr id="3" name="Rectangle 4"/>
          <p:cNvSpPr>
            <a:spLocks noChangeArrowheads="1"/>
          </p:cNvSpPr>
          <p:nvPr/>
        </p:nvSpPr>
        <p:spPr bwMode="auto">
          <a:xfrm>
            <a:off x="391908" y="1866900"/>
            <a:ext cx="8390142" cy="4341813"/>
          </a:xfrm>
          <a:prstGeom prst="rect">
            <a:avLst/>
          </a:prstGeom>
          <a:solidFill>
            <a:schemeClr val="tx1"/>
          </a:solidFill>
          <a:ln w="76200">
            <a:solidFill>
              <a:schemeClr val="tx1"/>
            </a:solidFill>
            <a:miter lim="800000"/>
            <a:headEnd/>
            <a:tailEnd/>
          </a:ln>
        </p:spPr>
        <p:txBody>
          <a:bodyPr wrap="square" lIns="238045" rIns="269793" bIns="0" anchor="ctr" anchorCtr="1">
            <a:spAutoFit/>
          </a:bodyPr>
          <a:lstStyle/>
          <a:p>
            <a:pPr algn="ctr" fontAlgn="auto">
              <a:spcBef>
                <a:spcPts val="0"/>
              </a:spcBef>
              <a:spcAft>
                <a:spcPts val="0"/>
              </a:spcAft>
              <a:tabLst>
                <a:tab pos="474663" algn="l"/>
                <a:tab pos="755650" algn="l"/>
              </a:tabLst>
              <a:defRPr/>
            </a:pPr>
            <a:r>
              <a:rPr lang="es-ES" sz="2000" b="1" dirty="0" smtClean="0">
                <a:solidFill>
                  <a:schemeClr val="bg1"/>
                </a:solidFill>
                <a:latin typeface="Times New Roman" pitchFamily="18" charset="0"/>
                <a:cs typeface="+mn-cs"/>
              </a:rPr>
              <a:t>Realizar </a:t>
            </a:r>
            <a:r>
              <a:rPr lang="es-ES" sz="2000" b="1" dirty="0">
                <a:solidFill>
                  <a:schemeClr val="bg1"/>
                </a:solidFill>
                <a:latin typeface="Times New Roman" pitchFamily="18" charset="0"/>
                <a:cs typeface="+mn-cs"/>
              </a:rPr>
              <a:t>las actividades de control, supervisión e inspección del mercado asegurador conforme con los principios de la Ley de Entidades de Seguros Nº 20.091. </a:t>
            </a:r>
            <a:endParaRPr lang="es-MX" sz="2000" b="1" dirty="0">
              <a:solidFill>
                <a:schemeClr val="bg1"/>
              </a:solidFill>
              <a:latin typeface="Times New Roman" pitchFamily="18" charset="0"/>
              <a:cs typeface="+mn-cs"/>
            </a:endParaRPr>
          </a:p>
          <a:p>
            <a:pPr algn="ctr" fontAlgn="auto">
              <a:spcBef>
                <a:spcPts val="0"/>
              </a:spcBef>
              <a:spcAft>
                <a:spcPts val="0"/>
              </a:spcAft>
              <a:tabLst>
                <a:tab pos="474663" algn="l"/>
                <a:tab pos="755650" algn="l"/>
              </a:tabLst>
              <a:defRPr/>
            </a:pPr>
            <a:r>
              <a:rPr lang="es-ES" sz="2000" b="1" dirty="0" smtClean="0">
                <a:solidFill>
                  <a:schemeClr val="bg1"/>
                </a:solidFill>
                <a:latin typeface="Times New Roman" pitchFamily="18" charset="0"/>
                <a:cs typeface="+mn-cs"/>
              </a:rPr>
              <a:t>Colaborar </a:t>
            </a:r>
            <a:r>
              <a:rPr lang="es-ES" sz="2000" b="1" dirty="0">
                <a:solidFill>
                  <a:schemeClr val="bg1"/>
                </a:solidFill>
                <a:latin typeface="Times New Roman" pitchFamily="18" charset="0"/>
                <a:cs typeface="+mn-cs"/>
              </a:rPr>
              <a:t>en la definición de políticas para el mercado asegurador.</a:t>
            </a:r>
            <a:endParaRPr lang="es-MX" sz="2000" b="1" dirty="0">
              <a:solidFill>
                <a:schemeClr val="bg1"/>
              </a:solidFill>
              <a:latin typeface="Times New Roman" pitchFamily="18" charset="0"/>
              <a:cs typeface="+mn-cs"/>
            </a:endParaRPr>
          </a:p>
          <a:p>
            <a:pPr algn="ctr" fontAlgn="auto">
              <a:spcBef>
                <a:spcPts val="0"/>
              </a:spcBef>
              <a:spcAft>
                <a:spcPts val="0"/>
              </a:spcAft>
              <a:tabLst>
                <a:tab pos="474663" algn="l"/>
                <a:tab pos="755650" algn="l"/>
              </a:tabLst>
              <a:defRPr/>
            </a:pPr>
            <a:r>
              <a:rPr lang="es-ES" sz="2000" b="1" dirty="0">
                <a:solidFill>
                  <a:schemeClr val="bg1"/>
                </a:solidFill>
                <a:latin typeface="Times New Roman" pitchFamily="18" charset="0"/>
                <a:cs typeface="+mn-cs"/>
              </a:rPr>
              <a:t>Reglamentación de capitales mínimos, sociedades extranjeras, reservas técnicas, revocación de autorizaciones, liquidaciones y penas. </a:t>
            </a:r>
            <a:endParaRPr lang="es-MX" sz="2000" b="1" dirty="0">
              <a:solidFill>
                <a:schemeClr val="bg1"/>
              </a:solidFill>
              <a:latin typeface="Times New Roman" pitchFamily="18" charset="0"/>
              <a:cs typeface="+mn-cs"/>
            </a:endParaRPr>
          </a:p>
          <a:p>
            <a:pPr algn="ctr" fontAlgn="auto">
              <a:spcBef>
                <a:spcPts val="0"/>
              </a:spcBef>
              <a:spcAft>
                <a:spcPts val="0"/>
              </a:spcAft>
              <a:tabLst>
                <a:tab pos="474663" algn="l"/>
                <a:tab pos="755650" algn="l"/>
              </a:tabLst>
              <a:defRPr/>
            </a:pPr>
            <a:r>
              <a:rPr lang="es-ES" sz="2000" b="1" dirty="0">
                <a:solidFill>
                  <a:schemeClr val="bg1"/>
                </a:solidFill>
                <a:latin typeface="Times New Roman" pitchFamily="18" charset="0"/>
                <a:cs typeface="+mn-cs"/>
              </a:rPr>
              <a:t>Diseñar y velar por la ejecución de programas que mejoren la calidad del servicio, el costo y la celeridad en los procesos destinados a los asegurados.</a:t>
            </a:r>
            <a:endParaRPr lang="es-MX" sz="2000" b="1" dirty="0">
              <a:solidFill>
                <a:schemeClr val="bg1"/>
              </a:solidFill>
              <a:latin typeface="Times New Roman" pitchFamily="18" charset="0"/>
              <a:cs typeface="+mn-cs"/>
            </a:endParaRPr>
          </a:p>
          <a:p>
            <a:pPr algn="ctr" fontAlgn="auto">
              <a:spcBef>
                <a:spcPts val="0"/>
              </a:spcBef>
              <a:spcAft>
                <a:spcPts val="0"/>
              </a:spcAft>
              <a:tabLst>
                <a:tab pos="474663" algn="l"/>
                <a:tab pos="755650" algn="l"/>
              </a:tabLst>
              <a:defRPr/>
            </a:pPr>
            <a:r>
              <a:rPr lang="es-ES" sz="2000" b="1" dirty="0" smtClean="0">
                <a:solidFill>
                  <a:schemeClr val="bg1"/>
                </a:solidFill>
                <a:latin typeface="Times New Roman" pitchFamily="18" charset="0"/>
                <a:cs typeface="+mn-cs"/>
              </a:rPr>
              <a:t>Fiscalizar </a:t>
            </a:r>
            <a:r>
              <a:rPr lang="es-ES" sz="2000" b="1" dirty="0">
                <a:solidFill>
                  <a:schemeClr val="bg1"/>
                </a:solidFill>
                <a:latin typeface="Times New Roman" pitchFamily="18" charset="0"/>
                <a:cs typeface="+mn-cs"/>
              </a:rPr>
              <a:t>a los productores, intermediarios, peritos y liquidadores de seguros.</a:t>
            </a:r>
            <a:endParaRPr lang="es-MX" sz="2000" b="1" dirty="0">
              <a:solidFill>
                <a:schemeClr val="bg1"/>
              </a:solidFill>
              <a:latin typeface="Times New Roman" pitchFamily="18" charset="0"/>
              <a:cs typeface="+mn-cs"/>
            </a:endParaRPr>
          </a:p>
          <a:p>
            <a:pPr algn="ctr" fontAlgn="auto">
              <a:spcBef>
                <a:spcPts val="0"/>
              </a:spcBef>
              <a:spcAft>
                <a:spcPts val="0"/>
              </a:spcAft>
              <a:tabLst>
                <a:tab pos="474663" algn="l"/>
                <a:tab pos="755650" algn="l"/>
              </a:tabLst>
              <a:defRPr/>
            </a:pPr>
            <a:r>
              <a:rPr lang="es-ES" sz="2000" b="1" dirty="0">
                <a:solidFill>
                  <a:schemeClr val="bg1"/>
                </a:solidFill>
                <a:latin typeface="Times New Roman" pitchFamily="18" charset="0"/>
                <a:cs typeface="+mn-cs"/>
              </a:rPr>
              <a:t>Recaudación de tasas, aplicación de multas y recopilación de información, de acuerdo con las disposiciones legales. </a:t>
            </a:r>
            <a:endParaRPr lang="es-MX" sz="2000" b="1" dirty="0">
              <a:solidFill>
                <a:schemeClr val="bg1"/>
              </a:solidFill>
              <a:latin typeface="Times New Roman" pitchFamily="18" charset="0"/>
              <a:cs typeface="+mn-cs"/>
            </a:endParaRPr>
          </a:p>
          <a:p>
            <a:pPr algn="ctr" fontAlgn="auto" hangingPunct="0">
              <a:spcBef>
                <a:spcPts val="0"/>
              </a:spcBef>
              <a:spcAft>
                <a:spcPts val="0"/>
              </a:spcAft>
              <a:tabLst>
                <a:tab pos="474663" algn="l"/>
                <a:tab pos="755650" algn="l"/>
              </a:tabLst>
              <a:defRPr/>
            </a:pPr>
            <a:endParaRPr lang="es-MX" sz="2000" b="1" dirty="0">
              <a:solidFill>
                <a:schemeClr val="bg1"/>
              </a:solidFill>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28615" y="1323975"/>
            <a:ext cx="8291532" cy="461665"/>
          </a:xfrm>
          <a:prstGeom prst="rect">
            <a:avLst/>
          </a:prstGeom>
          <a:solidFill>
            <a:schemeClr val="tx1"/>
          </a:solidFill>
          <a:ln w="76200">
            <a:solidFill>
              <a:schemeClr val="tx1"/>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700"/>
              </a:spcBef>
              <a:spcAft>
                <a:spcPts val="0"/>
              </a:spcAft>
              <a:buClrTx/>
              <a:buSzTx/>
              <a:buFontTx/>
              <a:buNone/>
              <a:defRPr/>
            </a:pPr>
            <a:r>
              <a:rPr lang="es-MX" altLang="es-ES" sz="2400" b="1" dirty="0">
                <a:solidFill>
                  <a:schemeClr val="bg1"/>
                </a:solidFill>
                <a:latin typeface="Times New Roman" pitchFamily="18" charset="0"/>
                <a:cs typeface="+mn-cs"/>
              </a:rPr>
              <a:t>ARTÍCULO 82 DE LA LEY 20091</a:t>
            </a:r>
          </a:p>
        </p:txBody>
      </p:sp>
      <p:sp>
        <p:nvSpPr>
          <p:cNvPr id="3" name="Text Box 5"/>
          <p:cNvSpPr txBox="1"/>
          <p:nvPr/>
        </p:nvSpPr>
        <p:spPr>
          <a:xfrm>
            <a:off x="428749" y="2105025"/>
            <a:ext cx="8324604" cy="4324350"/>
          </a:xfrm>
          <a:prstGeom prst="rect">
            <a:avLst/>
          </a:prstGeom>
          <a:solidFill>
            <a:schemeClr val="tx1"/>
          </a:solidFill>
          <a:ln w="76200">
            <a:solidFill>
              <a:schemeClr val="tx1"/>
            </a:solidFill>
            <a:prstDash val="solid"/>
            <a:miter/>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 altLang="es-ES" sz="1600" b="1" smtClean="0">
                <a:solidFill>
                  <a:schemeClr val="bg1"/>
                </a:solidFill>
                <a:latin typeface="Times New Roman" pitchFamily="18" charset="0"/>
                <a:cs typeface="+mn-cs"/>
              </a:rPr>
              <a:t>Las decisiones definitivas de carácter particular de la Superintendencia, se dictarán por resolución fundada, previa substanciación en cada caso, ajustándose a las siguientes normas: se correrá traslado de las observaciones o imputaciones que hubiere por diez (10) días hábiles a los afectados, responsables o imputados, los que al evacuarlo deberán:</a:t>
            </a:r>
          </a:p>
          <a:p>
            <a:pPr algn="ctr" eaLnBrk="1" fontAlgn="auto" hangingPunct="1">
              <a:spcBef>
                <a:spcPts val="0"/>
              </a:spcBef>
              <a:spcAft>
                <a:spcPts val="0"/>
              </a:spcAft>
              <a:defRPr/>
            </a:pPr>
            <a:endParaRPr lang="es-ES" altLang="es-ES" sz="1600" smtClean="0">
              <a:solidFill>
                <a:schemeClr val="bg1"/>
              </a:solidFill>
              <a:latin typeface="Times New Roman" pitchFamily="18" charset="0"/>
              <a:cs typeface="+mn-cs"/>
            </a:endParaRPr>
          </a:p>
          <a:p>
            <a:pPr eaLnBrk="1" fontAlgn="auto" hangingPunct="1">
              <a:spcBef>
                <a:spcPts val="0"/>
              </a:spcBef>
              <a:spcAft>
                <a:spcPts val="0"/>
              </a:spcAft>
              <a:defRPr/>
            </a:pPr>
            <a:r>
              <a:rPr lang="es-ES" altLang="es-ES" sz="1600" b="1" smtClean="0">
                <a:solidFill>
                  <a:schemeClr val="bg1"/>
                </a:solidFill>
                <a:latin typeface="Times New Roman" pitchFamily="18" charset="0"/>
                <a:cs typeface="+mn-cs"/>
              </a:rPr>
              <a:t>a) Oponer todas sus defensas;</a:t>
            </a:r>
          </a:p>
          <a:p>
            <a:pPr eaLnBrk="1" fontAlgn="auto" hangingPunct="1">
              <a:spcBef>
                <a:spcPts val="0"/>
              </a:spcBef>
              <a:spcAft>
                <a:spcPts val="0"/>
              </a:spcAft>
              <a:defRPr/>
            </a:pPr>
            <a:r>
              <a:rPr lang="es-ES" altLang="es-ES" sz="1600" b="1" smtClean="0">
                <a:solidFill>
                  <a:schemeClr val="bg1"/>
                </a:solidFill>
                <a:latin typeface="Times New Roman" pitchFamily="18" charset="0"/>
                <a:cs typeface="+mn-cs"/>
              </a:rPr>
              <a:t>b) Acompañar toda la prueba instrumental o indicar el expediente, oficina o registro notarial en que se encuentre;</a:t>
            </a:r>
          </a:p>
          <a:p>
            <a:pPr eaLnBrk="1" fontAlgn="auto" hangingPunct="1">
              <a:spcBef>
                <a:spcPts val="0"/>
              </a:spcBef>
              <a:spcAft>
                <a:spcPts val="0"/>
              </a:spcAft>
              <a:defRPr/>
            </a:pPr>
            <a:r>
              <a:rPr lang="es-ES" altLang="es-ES" sz="1600" b="1" smtClean="0">
                <a:solidFill>
                  <a:schemeClr val="bg1"/>
                </a:solidFill>
                <a:latin typeface="Times New Roman" pitchFamily="18" charset="0"/>
                <a:cs typeface="+mn-cs"/>
              </a:rPr>
              <a:t>c) Indicar la prueba testimonial que se producirá, individualizando los testigos, con enunciación sucinta de los hechos sobre los que depondrán;</a:t>
            </a:r>
          </a:p>
          <a:p>
            <a:pPr eaLnBrk="1" fontAlgn="auto" hangingPunct="1">
              <a:spcBef>
                <a:spcPts val="0"/>
              </a:spcBef>
              <a:spcAft>
                <a:spcPts val="0"/>
              </a:spcAft>
              <a:defRPr/>
            </a:pPr>
            <a:r>
              <a:rPr lang="es-ES" altLang="es-ES" sz="1600" b="1" smtClean="0">
                <a:solidFill>
                  <a:schemeClr val="bg1"/>
                </a:solidFill>
                <a:latin typeface="Times New Roman" pitchFamily="18" charset="0"/>
                <a:cs typeface="+mn-cs"/>
              </a:rPr>
              <a:t>d) Proponer la prueba pericial y los puntos de pericia indicando la especialización que ha de tener el perito;</a:t>
            </a:r>
          </a:p>
          <a:p>
            <a:pPr eaLnBrk="1" fontAlgn="auto" hangingPunct="1">
              <a:spcBef>
                <a:spcPts val="0"/>
              </a:spcBef>
              <a:spcAft>
                <a:spcPts val="0"/>
              </a:spcAft>
              <a:defRPr/>
            </a:pPr>
            <a:r>
              <a:rPr lang="es-ES" altLang="es-ES" sz="1600" b="1" smtClean="0">
                <a:solidFill>
                  <a:schemeClr val="bg1"/>
                </a:solidFill>
                <a:latin typeface="Times New Roman" pitchFamily="18" charset="0"/>
                <a:cs typeface="+mn-cs"/>
              </a:rPr>
              <a:t>e) Indicar los demás medios de prueba que se emplearán y su objeto.</a:t>
            </a:r>
          </a:p>
          <a:p>
            <a:pPr algn="ctr" eaLnBrk="1" fontAlgn="auto" hangingPunct="1">
              <a:spcBef>
                <a:spcPts val="0"/>
              </a:spcBef>
              <a:spcAft>
                <a:spcPts val="0"/>
              </a:spcAft>
              <a:defRPr/>
            </a:pPr>
            <a:endParaRPr lang="es-ES" altLang="es-ES" sz="1600" b="1" smtClean="0">
              <a:solidFill>
                <a:schemeClr val="bg1"/>
              </a:solidFill>
              <a:latin typeface="Times New Roman" pitchFamily="18" charset="0"/>
              <a:cs typeface="+mn-cs"/>
            </a:endParaRPr>
          </a:p>
          <a:p>
            <a:pPr algn="ctr" eaLnBrk="1" fontAlgn="auto" hangingPunct="1">
              <a:spcBef>
                <a:spcPts val="0"/>
              </a:spcBef>
              <a:spcAft>
                <a:spcPts val="0"/>
              </a:spcAft>
              <a:defRPr/>
            </a:pPr>
            <a:r>
              <a:rPr lang="es-ES" altLang="es-ES" sz="1600" b="1" smtClean="0">
                <a:solidFill>
                  <a:schemeClr val="bg1"/>
                </a:solidFill>
                <a:latin typeface="Times New Roman" pitchFamily="18" charset="0"/>
                <a:cs typeface="+mn-cs"/>
              </a:rPr>
              <a:t>El Superintendente de Seguros, o el funcionario en el que delegue la instrucción de las actuaciones, podrá desechar por resolución fundada, cualquier prueba indicada u ofrecida, procediéndose conforme al último párrafo de este artículo. </a:t>
            </a:r>
            <a:endParaRPr lang="es-MX" altLang="es-ES" sz="1600" b="1" smtClean="0">
              <a:solidFill>
                <a:schemeClr val="bg1"/>
              </a:solidFill>
              <a:latin typeface="Times New Roman" pitchFamily="18" charset="0"/>
              <a:cs typeface="+mn-cs"/>
            </a:endParaRPr>
          </a:p>
        </p:txBody>
      </p:sp>
      <p:sp>
        <p:nvSpPr>
          <p:cNvPr id="4" name="Rectangle 3"/>
          <p:cNvSpPr>
            <a:spLocks noChangeArrowheads="1"/>
          </p:cNvSpPr>
          <p:nvPr/>
        </p:nvSpPr>
        <p:spPr bwMode="auto">
          <a:xfrm>
            <a:off x="428597" y="392113"/>
            <a:ext cx="8286808" cy="642937"/>
          </a:xfrm>
          <a:prstGeom prst="rect">
            <a:avLst/>
          </a:prstGeom>
          <a:solidFill>
            <a:schemeClr val="tx1"/>
          </a:solidFill>
          <a:ln w="76200">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RECURSOS JUDICIALES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500035" y="1066800"/>
            <a:ext cx="8215370" cy="4524375"/>
          </a:xfrm>
          <a:prstGeom prst="rect">
            <a:avLst/>
          </a:prstGeom>
          <a:solidFill>
            <a:schemeClr val="tx1"/>
          </a:solidFill>
          <a:ln w="76200">
            <a:solidFill>
              <a:schemeClr val="tx1"/>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ct val="0"/>
              </a:spcBef>
              <a:spcAft>
                <a:spcPts val="0"/>
              </a:spcAft>
              <a:buClrTx/>
              <a:buSzTx/>
              <a:buFontTx/>
              <a:buNone/>
              <a:defRPr/>
            </a:pPr>
            <a:r>
              <a:rPr lang="es-ES" altLang="es-ES" sz="1800" b="1" dirty="0">
                <a:solidFill>
                  <a:schemeClr val="bg1"/>
                </a:solidFill>
                <a:latin typeface="Times New Roman" pitchFamily="18" charset="0"/>
                <a:cs typeface="+mn-cs"/>
              </a:rPr>
              <a:t>Terminada la recepción de la prueba, las partes afectadas, responsables o imputados, podrán presentar memorial sobre ésta, dentro de los cinco (5) días hábiles.</a:t>
            </a:r>
          </a:p>
          <a:p>
            <a:pPr algn="ctr" eaLnBrk="1" fontAlgn="auto" hangingPunct="1">
              <a:spcBef>
                <a:spcPct val="0"/>
              </a:spcBef>
              <a:spcAft>
                <a:spcPts val="0"/>
              </a:spcAft>
              <a:buClrTx/>
              <a:buSzTx/>
              <a:buFontTx/>
              <a:buNone/>
              <a:defRPr/>
            </a:pPr>
            <a:endParaRPr lang="es-ES" altLang="es-ES" sz="1800" b="1" dirty="0">
              <a:solidFill>
                <a:schemeClr val="bg1"/>
              </a:solidFill>
              <a:latin typeface="Times New Roman" pitchFamily="18" charset="0"/>
              <a:cs typeface="+mn-cs"/>
            </a:endParaRPr>
          </a:p>
          <a:p>
            <a:pPr algn="ctr" eaLnBrk="1" fontAlgn="auto" hangingPunct="1">
              <a:spcBef>
                <a:spcPct val="0"/>
              </a:spcBef>
              <a:spcAft>
                <a:spcPts val="0"/>
              </a:spcAft>
              <a:buClrTx/>
              <a:buSzTx/>
              <a:buFontTx/>
              <a:buNone/>
              <a:defRPr/>
            </a:pPr>
            <a:r>
              <a:rPr lang="es-ES" altLang="es-ES" sz="1800" b="1" dirty="0">
                <a:solidFill>
                  <a:schemeClr val="bg1"/>
                </a:solidFill>
                <a:latin typeface="Times New Roman" pitchFamily="18" charset="0"/>
                <a:cs typeface="+mn-cs"/>
              </a:rPr>
              <a:t>El Superintendente de Seguros dictará resolución definitiva fundada, dentro de los quince (15) días hábiles.</a:t>
            </a:r>
          </a:p>
          <a:p>
            <a:pPr algn="ctr" eaLnBrk="1" fontAlgn="auto" hangingPunct="1">
              <a:spcBef>
                <a:spcPct val="0"/>
              </a:spcBef>
              <a:spcAft>
                <a:spcPts val="0"/>
              </a:spcAft>
              <a:buClrTx/>
              <a:buSzTx/>
              <a:buFontTx/>
              <a:buNone/>
              <a:defRPr/>
            </a:pPr>
            <a:endParaRPr lang="es-ES" altLang="es-ES" sz="1800" b="1" dirty="0">
              <a:solidFill>
                <a:schemeClr val="bg1"/>
              </a:solidFill>
              <a:latin typeface="Times New Roman" pitchFamily="18" charset="0"/>
              <a:cs typeface="+mn-cs"/>
            </a:endParaRPr>
          </a:p>
          <a:p>
            <a:pPr algn="ctr" eaLnBrk="1" fontAlgn="auto" hangingPunct="1">
              <a:spcBef>
                <a:spcPct val="0"/>
              </a:spcBef>
              <a:spcAft>
                <a:spcPts val="0"/>
              </a:spcAft>
              <a:buClrTx/>
              <a:buSzTx/>
              <a:buFontTx/>
              <a:buNone/>
              <a:defRPr/>
            </a:pPr>
            <a:r>
              <a:rPr lang="es-ES" altLang="es-ES" sz="1800" b="1" dirty="0">
                <a:solidFill>
                  <a:schemeClr val="bg1"/>
                </a:solidFill>
                <a:latin typeface="Times New Roman" pitchFamily="18" charset="0"/>
                <a:cs typeface="+mn-cs"/>
              </a:rPr>
              <a:t>Las decisiones que se dicten durante la substanciación de la causa son irrecurribles, sin perjuicio de que el Tribunal de Alzada conozca de las cuestiones que se reproduzcan ante el mismo en el escrito en el que se funde la apelación.</a:t>
            </a:r>
          </a:p>
          <a:p>
            <a:pPr algn="ctr" eaLnBrk="1" fontAlgn="auto" hangingPunct="1">
              <a:spcBef>
                <a:spcPct val="0"/>
              </a:spcBef>
              <a:spcAft>
                <a:spcPts val="0"/>
              </a:spcAft>
              <a:buClrTx/>
              <a:buSzTx/>
              <a:buFontTx/>
              <a:buNone/>
              <a:defRPr/>
            </a:pPr>
            <a:endParaRPr lang="es-ES" altLang="es-ES" sz="1800" b="1" dirty="0">
              <a:solidFill>
                <a:schemeClr val="bg1"/>
              </a:solidFill>
              <a:latin typeface="Times New Roman" pitchFamily="18" charset="0"/>
              <a:cs typeface="+mn-cs"/>
            </a:endParaRPr>
          </a:p>
          <a:p>
            <a:pPr algn="ctr" eaLnBrk="1" fontAlgn="auto" hangingPunct="1">
              <a:spcBef>
                <a:spcPct val="0"/>
              </a:spcBef>
              <a:spcAft>
                <a:spcPts val="0"/>
              </a:spcAft>
              <a:buClrTx/>
              <a:buSzTx/>
              <a:buFontTx/>
              <a:buNone/>
              <a:defRPr/>
            </a:pPr>
            <a:r>
              <a:rPr lang="es-ES" altLang="es-ES" sz="1800" b="1" dirty="0">
                <a:solidFill>
                  <a:schemeClr val="bg1"/>
                </a:solidFill>
                <a:latin typeface="Times New Roman" pitchFamily="18" charset="0"/>
                <a:cs typeface="+mn-cs"/>
              </a:rPr>
              <a:t>La recurrente podrá volver a proponer en la Alzada la prueba denegada por la autoridad de control. Si se hiciere lugar, en la misma resolución se dispondrá la recepción de esa prueba por la Superintendencia de Seguros. Remitidas las actuaciones dentro de tercero día, la Superintendencia recibirá la prueba y devolverá el expediente a la alzada, dentro </a:t>
            </a:r>
            <a:r>
              <a:rPr lang="es-ES" altLang="es-ES" sz="1800" b="1" dirty="0" smtClean="0">
                <a:solidFill>
                  <a:schemeClr val="bg1"/>
                </a:solidFill>
                <a:latin typeface="Times New Roman" pitchFamily="18" charset="0"/>
                <a:cs typeface="+mn-cs"/>
              </a:rPr>
              <a:t>del </a:t>
            </a:r>
            <a:r>
              <a:rPr lang="es-ES" altLang="es-ES" sz="1800" b="1" dirty="0">
                <a:solidFill>
                  <a:schemeClr val="bg1"/>
                </a:solidFill>
                <a:latin typeface="Times New Roman" pitchFamily="18" charset="0"/>
                <a:cs typeface="+mn-cs"/>
              </a:rPr>
              <a:t>tercero día de </a:t>
            </a:r>
            <a:r>
              <a:rPr lang="es-ES" altLang="es-ES" sz="1800" b="1" dirty="0" smtClean="0">
                <a:solidFill>
                  <a:schemeClr val="bg1"/>
                </a:solidFill>
                <a:latin typeface="Times New Roman" pitchFamily="18" charset="0"/>
                <a:cs typeface="+mn-cs"/>
              </a:rPr>
              <a:t>producida.</a:t>
            </a:r>
            <a:r>
              <a:rPr lang="es-MX" altLang="es-ES" sz="1800" b="1" dirty="0" smtClean="0">
                <a:solidFill>
                  <a:schemeClr val="bg1"/>
                </a:solidFill>
                <a:latin typeface="Times New Roman" pitchFamily="18" charset="0"/>
                <a:cs typeface="+mn-cs"/>
              </a:rPr>
              <a:t> </a:t>
            </a:r>
            <a:endParaRPr lang="es-ES" altLang="es-ES" sz="1800" b="1" dirty="0">
              <a:solidFill>
                <a:schemeClr val="bg1"/>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28596" y="1571625"/>
            <a:ext cx="8291533" cy="461963"/>
          </a:xfrm>
          <a:prstGeom prst="rect">
            <a:avLst/>
          </a:prstGeom>
          <a:solidFill>
            <a:schemeClr val="tx1"/>
          </a:solidFill>
          <a:ln w="76200">
            <a:solidFill>
              <a:schemeClr val="tx1"/>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700"/>
              </a:spcBef>
              <a:spcAft>
                <a:spcPts val="0"/>
              </a:spcAft>
              <a:buClrTx/>
              <a:buSzTx/>
              <a:buFontTx/>
              <a:buNone/>
              <a:defRPr/>
            </a:pPr>
            <a:r>
              <a:rPr lang="es-MX" altLang="es-ES" sz="2400" b="1" dirty="0">
                <a:solidFill>
                  <a:schemeClr val="bg1"/>
                </a:solidFill>
                <a:latin typeface="Times New Roman" pitchFamily="18" charset="0"/>
                <a:cs typeface="+mn-cs"/>
              </a:rPr>
              <a:t>ARTÍCULOS 83 DE LA LEY 20091</a:t>
            </a:r>
          </a:p>
        </p:txBody>
      </p:sp>
      <p:sp>
        <p:nvSpPr>
          <p:cNvPr id="3" name="Text Box 4"/>
          <p:cNvSpPr txBox="1">
            <a:spLocks noChangeArrowheads="1"/>
          </p:cNvSpPr>
          <p:nvPr/>
        </p:nvSpPr>
        <p:spPr bwMode="auto">
          <a:xfrm>
            <a:off x="428596" y="2278063"/>
            <a:ext cx="8291533" cy="4031873"/>
          </a:xfrm>
          <a:prstGeom prst="rect">
            <a:avLst/>
          </a:prstGeom>
          <a:solidFill>
            <a:schemeClr val="tx1"/>
          </a:solidFill>
          <a:ln w="76200">
            <a:solidFill>
              <a:schemeClr val="tx1"/>
            </a:solidFill>
            <a:miter lim="800000"/>
            <a:headEnd/>
            <a:tailEnd/>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 altLang="es-ES" sz="1600" b="1" smtClean="0">
                <a:solidFill>
                  <a:schemeClr val="bg1"/>
                </a:solidFill>
                <a:latin typeface="Times New Roman" pitchFamily="18" charset="0"/>
                <a:cs typeface="+mn-cs"/>
              </a:rPr>
              <a:t>Las resoluciones definitivas de carácter particular de la Superintendencia son recurribles ante la Cámara Nacional de Apelaciones en lo Comercial de la Capital Federal. Las personas físicas, sociedades y asociaciones domiciliadas en el interior, que no sean aseguradores autorizados ni estén gestionando ante la Superintendencia la autorización para operar, podrán optar por recurrir ante la Cámara Nacional de Apelaciones en lo Federal y Contencioso Administrativo de la Capital Federal, opción que deberán manifestar al interponer el recurso.</a:t>
            </a:r>
          </a:p>
          <a:p>
            <a:pPr algn="ctr" eaLnBrk="1" fontAlgn="auto" hangingPunct="1">
              <a:spcBef>
                <a:spcPts val="0"/>
              </a:spcBef>
              <a:spcAft>
                <a:spcPts val="0"/>
              </a:spcAft>
              <a:defRPr/>
            </a:pPr>
            <a:endParaRPr lang="es-ES" altLang="es-ES" sz="1600" b="1" smtClean="0">
              <a:solidFill>
                <a:schemeClr val="bg1"/>
              </a:solidFill>
              <a:latin typeface="Times New Roman" pitchFamily="18" charset="0"/>
              <a:cs typeface="+mn-cs"/>
            </a:endParaRPr>
          </a:p>
          <a:p>
            <a:pPr algn="ctr" eaLnBrk="1" fontAlgn="auto" hangingPunct="1">
              <a:spcBef>
                <a:spcPts val="0"/>
              </a:spcBef>
              <a:spcAft>
                <a:spcPts val="0"/>
              </a:spcAft>
              <a:defRPr/>
            </a:pPr>
            <a:r>
              <a:rPr lang="es-ES" altLang="es-ES" sz="1600" b="1" smtClean="0">
                <a:solidFill>
                  <a:schemeClr val="bg1"/>
                </a:solidFill>
                <a:latin typeface="Times New Roman" pitchFamily="18" charset="0"/>
                <a:cs typeface="+mn-cs"/>
              </a:rPr>
              <a:t>El recurso se interpondrá ante la Superintendencia de Seguros en el plazo de cinco (5) días hábiles desde la notificación, con memorial en el cual se expondrán los fundamentos y, en su caso, se reproducirán los agravios motivados por decisiones adoptadas durante el procedimiento administrativo, como también por las que desecharon pruebas que las partes reputen pertinentes. Si el recurso no se fundase, conforme se prevé en este artículo, se declarará desierto. La Superintendencia concederá o denegará el recurso dentro de los cinco (5) días hábiles y, en su caso, elevará el expediente dentro de los cinco (5) días hábiles siguiente</a:t>
            </a:r>
            <a:r>
              <a:rPr lang="es-ES" altLang="es-ES" sz="1600" b="1" smtClean="0">
                <a:solidFill>
                  <a:schemeClr val="bg1"/>
                </a:solidFill>
                <a:latin typeface="Calibri" pitchFamily="34" charset="0"/>
                <a:cs typeface="+mn-cs"/>
              </a:rPr>
              <a:t>s.</a:t>
            </a:r>
          </a:p>
        </p:txBody>
      </p:sp>
      <p:sp>
        <p:nvSpPr>
          <p:cNvPr id="4" name="Rectangle 3"/>
          <p:cNvSpPr>
            <a:spLocks noChangeArrowheads="1"/>
          </p:cNvSpPr>
          <p:nvPr/>
        </p:nvSpPr>
        <p:spPr bwMode="auto">
          <a:xfrm>
            <a:off x="428556" y="571500"/>
            <a:ext cx="8286848" cy="692150"/>
          </a:xfrm>
          <a:prstGeom prst="rect">
            <a:avLst/>
          </a:prstGeom>
          <a:solidFill>
            <a:schemeClr val="tx1"/>
          </a:solidFill>
          <a:ln w="76200">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RECURSOS JUDICIALES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28556" y="2736850"/>
            <a:ext cx="8286848" cy="692150"/>
          </a:xfrm>
          <a:prstGeom prst="rect">
            <a:avLst/>
          </a:prstGeom>
          <a:solidFill>
            <a:schemeClr val="tx1"/>
          </a:solidFill>
          <a:ln w="76200">
            <a:solidFill>
              <a:schemeClr val="tx1"/>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mn-cs"/>
              </a:rPr>
              <a:t>EJERCICIO PRÁCTICO</a:t>
            </a:r>
            <a:endParaRPr lang="es-ES" sz="28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685800"/>
            <a:ext cx="8229600" cy="5410200"/>
          </a:xfrm>
          <a:prstGeom prst="rect">
            <a:avLst/>
          </a:prstGeom>
          <a:solidFill>
            <a:schemeClr val="tx1"/>
          </a:solidFill>
          <a:ln w="76200">
            <a:solidFill>
              <a:schemeClr val="tx1"/>
            </a:solidFill>
            <a:miter lim="800000"/>
            <a:headEnd/>
            <a:tailEnd/>
          </a:ln>
        </p:spPr>
        <p:txBody>
          <a:bodyPr anchor="ctr" anchorCtr="1"/>
          <a:lstStyle/>
          <a:p>
            <a:pPr algn="ctr" fontAlgn="auto">
              <a:spcBef>
                <a:spcPts val="0"/>
              </a:spcBef>
              <a:spcAft>
                <a:spcPts val="0"/>
              </a:spcAft>
              <a:defRPr/>
            </a:pPr>
            <a:r>
              <a:rPr lang="es-ES" sz="2400" b="1" dirty="0" smtClean="0">
                <a:solidFill>
                  <a:schemeClr val="bg1"/>
                </a:solidFill>
                <a:latin typeface="Times New Roman" pitchFamily="18" charset="0"/>
                <a:cs typeface="+mn-cs"/>
              </a:rPr>
              <a:t>Los participantes del curso deberán realizar los cinco ejercicios prácticos que, bajo el título “Análisis e Interpretación de balances” se encuentran en nuestra página.</a:t>
            </a:r>
          </a:p>
          <a:p>
            <a:pPr algn="ctr" fontAlgn="auto">
              <a:spcBef>
                <a:spcPts val="0"/>
              </a:spcBef>
              <a:spcAft>
                <a:spcPts val="0"/>
              </a:spcAft>
              <a:defRPr/>
            </a:pPr>
            <a:endParaRPr lang="es-ES" sz="2400" b="1" dirty="0">
              <a:solidFill>
                <a:schemeClr val="bg1"/>
              </a:solidFill>
              <a:latin typeface="Times New Roman" pitchFamily="18" charset="0"/>
            </a:endParaRPr>
          </a:p>
          <a:p>
            <a:pPr algn="ctr" fontAlgn="auto">
              <a:spcBef>
                <a:spcPts val="0"/>
              </a:spcBef>
              <a:spcAft>
                <a:spcPts val="0"/>
              </a:spcAft>
              <a:defRPr/>
            </a:pPr>
            <a:r>
              <a:rPr lang="es-ES" sz="2400" b="1" dirty="0" smtClean="0">
                <a:solidFill>
                  <a:schemeClr val="bg1"/>
                </a:solidFill>
                <a:latin typeface="Times New Roman" pitchFamily="18" charset="0"/>
                <a:cs typeface="+mn-cs"/>
              </a:rPr>
              <a:t>Se trata de dos balances de entidades ficticias  (“A” y “B”). Tras su análisis y en base a la aplicación de los distintos indicadores, que también los encuentran en los ejercicios,  deberán indicarnos con cuál de las dos entidades conviene operar.</a:t>
            </a:r>
          </a:p>
          <a:p>
            <a:pPr algn="ctr" fontAlgn="auto">
              <a:spcBef>
                <a:spcPts val="0"/>
              </a:spcBef>
              <a:spcAft>
                <a:spcPts val="0"/>
              </a:spcAft>
              <a:defRPr/>
            </a:pPr>
            <a:endParaRPr lang="es-ES" sz="2400" b="1" dirty="0">
              <a:solidFill>
                <a:schemeClr val="bg1"/>
              </a:solidFill>
              <a:latin typeface="Times New Roman" pitchFamily="18" charset="0"/>
            </a:endParaRPr>
          </a:p>
          <a:p>
            <a:pPr algn="ctr" fontAlgn="auto">
              <a:spcBef>
                <a:spcPts val="0"/>
              </a:spcBef>
              <a:spcAft>
                <a:spcPts val="0"/>
              </a:spcAft>
              <a:defRPr/>
            </a:pPr>
            <a:r>
              <a:rPr lang="es-ES" sz="2400" b="1" dirty="0" smtClean="0">
                <a:solidFill>
                  <a:schemeClr val="bg1"/>
                </a:solidFill>
                <a:latin typeface="Times New Roman" pitchFamily="18" charset="0"/>
                <a:cs typeface="+mn-cs"/>
              </a:rPr>
              <a:t>La información, con el detalle de lo expuesto, deberá enviarla por e-mail a robertomecca@robertomecca.com.ar </a:t>
            </a:r>
            <a:endParaRPr 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590800"/>
            <a:ext cx="8229600" cy="584775"/>
          </a:xfrm>
          <a:prstGeom prst="rect">
            <a:avLst/>
          </a:prstGeom>
          <a:solidFill>
            <a:schemeClr val="tx1"/>
          </a:solidFill>
          <a:ln w="76200">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EVALUACIÓN </a:t>
            </a:r>
            <a:endParaRPr lang="es-AR"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tx1"/>
          </a:solidFill>
          <a:ln w="76200">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III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justiciaaaaa.jpg"/>
          <p:cNvPicPr>
            <a:picLocks noChangeAspect="1"/>
          </p:cNvPicPr>
          <p:nvPr/>
        </p:nvPicPr>
        <p:blipFill>
          <a:blip r:embed="rId2" cstate="print"/>
          <a:stretch>
            <a:fillRect/>
          </a:stretch>
        </p:blipFill>
        <p:spPr>
          <a:xfrm>
            <a:off x="4876800" y="33604"/>
            <a:ext cx="3749924" cy="6824396"/>
          </a:xfrm>
          <a:prstGeom prst="rect">
            <a:avLst/>
          </a:prstGeom>
        </p:spPr>
      </p:pic>
      <p:sp>
        <p:nvSpPr>
          <p:cNvPr id="7" name="6 CuadroTexto"/>
          <p:cNvSpPr txBox="1"/>
          <p:nvPr/>
        </p:nvSpPr>
        <p:spPr>
          <a:xfrm>
            <a:off x="457200" y="2630269"/>
            <a:ext cx="8229600" cy="646331"/>
          </a:xfrm>
          <a:prstGeom prst="rect">
            <a:avLst/>
          </a:prstGeom>
          <a:solidFill>
            <a:schemeClr val="tx1"/>
          </a:solidFill>
          <a:ln>
            <a:solidFill>
              <a:schemeClr val="tx1"/>
            </a:solidFill>
          </a:ln>
        </p:spPr>
        <p:txBody>
          <a:bodyPr wrap="square" anchor="b">
            <a:spAutoFit/>
          </a:bodyPr>
          <a:lstStyle/>
          <a:p>
            <a:pPr algn="ctr">
              <a:defRPr/>
            </a:pPr>
            <a:r>
              <a:rPr lang="es-AR" sz="36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CONCEPTO DE DERECHO</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2161163"/>
            <a:ext cx="8229600" cy="187743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524000"/>
            <a:ext cx="8229600" cy="3416320"/>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¿A quienes comprende la ley 20.091?</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¿Cuándo fue promulgada?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formas jurídicas que pueden constituir los aseguradores en la República Argentina?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características tienen las sociedades solidarias?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requisitos para constituir una entidad aseguradora?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para que la Superintendencia de Seguros apruebe un plan o elemento técnico contractual?</a:t>
            </a:r>
          </a:p>
        </p:txBody>
      </p:sp>
    </p:spTree>
  </p:cSld>
  <p:clrMapOvr>
    <a:masterClrMapping/>
  </p:clrMapOvr>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79016"/>
            <a:ext cx="8229600" cy="4154984"/>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plazo que debe esperar otro asegurador  para poder utilizar  el mismo plan o elemento técnico contractual?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respecto a las pólizas?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respecto a las primas?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operaciones prohibidas?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¿Cuándo deben cerrar su ejercicio económico las entidades aseguradoras nacionales?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¿Cuándo pueden cerrar su ejercicio económico las entidades aseguradoras extranjeras?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¿Cuándo debe realizarse la asamblea de aprobación de la memoria y balance? </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79016"/>
            <a:ext cx="8229600" cy="4154984"/>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¿Cuándo debe presentar la entidad aseguradora la información contable a  la Superintendencia de Seguros?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función del capital?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exigencias del capital mínimo?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sobre déficit de capital?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cuando se produce la pérdida del 30% del capital?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régimen de sanciones a las entidades aseguradoras?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¿Se tiene que respetar un orden de prevalencia o se aplicarán según su gravedad y reincidencia?</a:t>
            </a:r>
          </a:p>
        </p:txBody>
      </p:sp>
    </p:spTree>
  </p:cSld>
  <p:clrMapOvr>
    <a:masterClrMapping/>
  </p:clrMapOvr>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038285"/>
            <a:ext cx="8229600" cy="4524315"/>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disposiciones existen respecto a fusión y cesión de cartera?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régimen de liquidación de las entidades aseguradoras?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¿Pueden los aseguradores ser declarados en quiebra?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¿Quiénes tienen privilegio en caso de liquidación de una entidad aseguradora?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disposiciones existen respecto a publicidad?</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¿Quiénes pueden utilizar el término “seguros”?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no tiene que ser la publicidad?</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requisitos para la publicidad en medios de comunicación?</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319748"/>
            <a:ext cx="8229600" cy="3785652"/>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régimen de inversiones según la ley 20.091?</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nuevo régimen de inversiones según disposiciones de la Superintendencia de Seguros?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rubros del activo de una entidad aseguradora?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rubros del pasivo de una entidad aseguradora?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reservas?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reservas de las entidades aseguradoras y el concepto de cada una?</a:t>
            </a:r>
          </a:p>
        </p:txBody>
      </p:sp>
    </p:spTree>
  </p:cSld>
  <p:clrMapOvr>
    <a:masterClrMapping/>
  </p:clrMapOvr>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255216"/>
            <a:ext cx="8229600" cy="4154984"/>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disposiciones existen  respecto a la previsión por incobrabilidad de primas?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indicadores que permiten conocer el estado económico y financiero de las entidades aseguradoras y el concepto de cada uno?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misión y función de la Superintendencia de Seguros?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año fue creada?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disposiciones en la ley 20.091 sobre recursos judiciales en caso de resoluciones de la Superintendencia de seguros.</a:t>
            </a:r>
            <a:endParaRPr lang="es-AR" sz="2400" b="1" dirty="0">
              <a:solidFill>
                <a:schemeClr val="bg1"/>
              </a:solidFill>
              <a:latin typeface="Times New Roman" pitchFamily="18" charset="0"/>
              <a:cs typeface="Times New Roman" pitchFamily="18" charset="0"/>
            </a:endParaRPr>
          </a:p>
        </p:txBody>
      </p:sp>
      <p:sp>
        <p:nvSpPr>
          <p:cNvPr id="4" name="3 CuadroTexto"/>
          <p:cNvSpPr txBox="1"/>
          <p:nvPr/>
        </p:nvSpPr>
        <p:spPr>
          <a:xfrm>
            <a:off x="6248400" y="5786735"/>
            <a:ext cx="2438400" cy="461665"/>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Gracias</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57200" y="1752600"/>
            <a:ext cx="8229600" cy="685800"/>
          </a:xfrm>
          <a:solidFill>
            <a:schemeClr val="tx2">
              <a:lumMod val="60000"/>
              <a:lumOff val="40000"/>
            </a:schemeClr>
          </a:solidFill>
          <a:ln w="28575">
            <a:solidFill>
              <a:schemeClr val="tx1"/>
            </a:solidFill>
          </a:ln>
        </p:spPr>
        <p:txBody>
          <a:bodyPr>
            <a:noAutofit/>
          </a:bodyPr>
          <a:lstStyle/>
          <a:p>
            <a:pPr algn="ctr"/>
            <a:r>
              <a:rPr lang="es-AR" sz="3200" b="1" dirty="0" smtClean="0">
                <a:solidFill>
                  <a:schemeClr val="tx1"/>
                </a:solidFill>
                <a:effectLst/>
                <a:latin typeface="Times New Roman" pitchFamily="18" charset="0"/>
                <a:cs typeface="Times New Roman" pitchFamily="18" charset="0"/>
              </a:rPr>
              <a:t>I</a:t>
            </a:r>
            <a:r>
              <a:rPr lang="es-AR" sz="3200" b="1" dirty="0" smtClean="0">
                <a:solidFill>
                  <a:schemeClr val="tx1"/>
                </a:solidFill>
                <a:effectLst/>
                <a:latin typeface="Times New Roman" pitchFamily="18" charset="0"/>
                <a:cs typeface="Times New Roman" pitchFamily="18" charset="0"/>
              </a:rPr>
              <a:t>NTRODUCCIÓN </a:t>
            </a:r>
            <a:r>
              <a:rPr lang="es-AR" sz="3200" b="1" dirty="0" smtClean="0">
                <a:solidFill>
                  <a:schemeClr val="tx1"/>
                </a:solidFill>
                <a:effectLst/>
                <a:latin typeface="Times New Roman" pitchFamily="18" charset="0"/>
                <a:cs typeface="Times New Roman" pitchFamily="18" charset="0"/>
              </a:rPr>
              <a:t>AL SEGURO</a:t>
            </a:r>
            <a:endParaRPr lang="en-US" sz="3200" b="1" dirty="0">
              <a:solidFill>
                <a:schemeClr val="tx1"/>
              </a:solidFill>
              <a:effectLst/>
              <a:latin typeface="Times New Roman" pitchFamily="18" charset="0"/>
              <a:cs typeface="Times New Roman" pitchFamily="18" charset="0"/>
            </a:endParaRPr>
          </a:p>
        </p:txBody>
      </p:sp>
      <p:sp>
        <p:nvSpPr>
          <p:cNvPr id="5" name="1 Título"/>
          <p:cNvSpPr txBox="1">
            <a:spLocks/>
          </p:cNvSpPr>
          <p:nvPr/>
        </p:nvSpPr>
        <p:spPr>
          <a:xfrm>
            <a:off x="2971800" y="4343400"/>
            <a:ext cx="5715000" cy="685800"/>
          </a:xfrm>
          <a:prstGeom prst="rect">
            <a:avLst/>
          </a:prstGeom>
          <a:solidFill>
            <a:schemeClr val="tx2">
              <a:lumMod val="60000"/>
              <a:lumOff val="40000"/>
            </a:schemeClr>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PRIMERA PARTE</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616089"/>
            <a:ext cx="8229600" cy="5632311"/>
          </a:xfrm>
          <a:prstGeom prst="rect">
            <a:avLst/>
          </a:prstGeom>
          <a:solidFill>
            <a:schemeClr val="tx2">
              <a:lumMod val="60000"/>
              <a:lumOff val="40000"/>
            </a:schemeClr>
          </a:solidFill>
          <a:ln w="28575">
            <a:solidFill>
              <a:schemeClr val="tx1"/>
            </a:solidFill>
          </a:ln>
        </p:spPr>
        <p:txBody>
          <a:bodyPr wrap="square" rtlCol="0">
            <a:spAutoFit/>
          </a:bodyPr>
          <a:lstStyle/>
          <a:p>
            <a:r>
              <a:rPr lang="es-AR" sz="2000" b="1" dirty="0" smtClean="0">
                <a:latin typeface="Times New Roman" pitchFamily="18" charset="0"/>
                <a:cs typeface="Times New Roman" pitchFamily="18" charset="0"/>
              </a:rPr>
              <a:t>Antecedentes y evolución histórica del seguro. Antecedentes en el seguro marítimo, en el de incendio y en los de vida. Antecedentes en nuestras tierras.</a:t>
            </a:r>
          </a:p>
          <a:p>
            <a:r>
              <a:rPr lang="es-AR" sz="2000" b="1" dirty="0" smtClean="0">
                <a:latin typeface="Times New Roman" pitchFamily="18" charset="0"/>
                <a:cs typeface="Times New Roman" pitchFamily="18" charset="0"/>
              </a:rPr>
              <a:t>Definición económica del seguro. Función económica del seguro. Aspectos macro y microeconómicos. La importancia del seguro según Henry Ford.</a:t>
            </a:r>
          </a:p>
          <a:p>
            <a:r>
              <a:rPr lang="es-AR" sz="2000" b="1" dirty="0" smtClean="0">
                <a:latin typeface="Times New Roman" pitchFamily="18" charset="0"/>
                <a:cs typeface="Times New Roman" pitchFamily="18" charset="0"/>
              </a:rPr>
              <a:t>El contrato de seguro. Definición. Forma y prueba. Naturaleza. Características legales del contrato de seguro.</a:t>
            </a:r>
          </a:p>
          <a:p>
            <a:r>
              <a:rPr lang="es-AR" sz="2000" b="1" dirty="0" smtClean="0">
                <a:latin typeface="Times New Roman" pitchFamily="18" charset="0"/>
                <a:cs typeface="Times New Roman" pitchFamily="18" charset="0"/>
              </a:rPr>
              <a:t>Casos de nulidad en seguros.  Casos de caducidad en seguros. Diferencia entre obligaciones y cargas del asegurado. Anteriores y posteriores al siniestro.  Cargas y obligaciones del asegurador.  Caducidad convencional. Renuncia tácita a la caducidad.</a:t>
            </a:r>
          </a:p>
          <a:p>
            <a:r>
              <a:rPr lang="es-AR" sz="2000" b="1" dirty="0" smtClean="0">
                <a:latin typeface="Times New Roman" pitchFamily="18" charset="0"/>
                <a:cs typeface="Times New Roman" pitchFamily="18" charset="0"/>
              </a:rPr>
              <a:t>Rescisión del contrato. Quienes pueden rescindir. Plazo. Efectos. Forma de cobro del tiempo amparado. </a:t>
            </a:r>
          </a:p>
          <a:p>
            <a:r>
              <a:rPr lang="es-AR" sz="2000" b="1" dirty="0" smtClean="0">
                <a:latin typeface="Times New Roman" pitchFamily="18" charset="0"/>
                <a:cs typeface="Times New Roman" pitchFamily="18" charset="0"/>
              </a:rPr>
              <a:t>Suspensión de la cobertura. Causas. Efectos.</a:t>
            </a:r>
          </a:p>
          <a:p>
            <a:r>
              <a:rPr lang="es-AR" sz="2000" b="1" dirty="0" smtClean="0">
                <a:latin typeface="Times New Roman" pitchFamily="18" charset="0"/>
                <a:cs typeface="Times New Roman" pitchFamily="18" charset="0"/>
              </a:rPr>
              <a:t>Subrogación. Definición. Ejemplos en los seguros patrimoniales.  Subrogación prohibida.</a:t>
            </a:r>
          </a:p>
          <a:p>
            <a:r>
              <a:rPr lang="es-AR" sz="2000" b="1" dirty="0" smtClean="0">
                <a:latin typeface="Times New Roman" pitchFamily="18" charset="0"/>
                <a:cs typeface="Times New Roman" pitchFamily="18" charset="0"/>
              </a:rPr>
              <a:t>Prescripción. Definición.  Disposiciones en la Ley de Seguros. Diferencia con casos de responsabilidad civil y de riesgos del trabajo.</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762000"/>
            <a:ext cx="8229600" cy="5016758"/>
          </a:xfrm>
          <a:prstGeom prst="rect">
            <a:avLst/>
          </a:prstGeom>
          <a:solidFill>
            <a:schemeClr val="tx2">
              <a:lumMod val="60000"/>
              <a:lumOff val="40000"/>
            </a:schemeClr>
          </a:solidFill>
          <a:ln w="28575">
            <a:solidFill>
              <a:schemeClr val="tx1"/>
            </a:solidFill>
          </a:ln>
        </p:spPr>
        <p:txBody>
          <a:bodyPr wrap="square" rtlCol="0">
            <a:spAutoFit/>
          </a:bodyPr>
          <a:lstStyle/>
          <a:p>
            <a:r>
              <a:rPr lang="es-AR" sz="2000" b="1" dirty="0" smtClean="0">
                <a:latin typeface="Times New Roman" pitchFamily="18" charset="0"/>
                <a:cs typeface="Times New Roman" pitchFamily="18" charset="0"/>
              </a:rPr>
              <a:t>Solicitud o propuesta del seguro. Por primera vez. Propuesta de prórroga.</a:t>
            </a:r>
          </a:p>
          <a:p>
            <a:r>
              <a:rPr lang="es-AR" sz="2000" b="1" dirty="0" smtClean="0">
                <a:latin typeface="Times New Roman" pitchFamily="18" charset="0"/>
                <a:cs typeface="Times New Roman" pitchFamily="18" charset="0"/>
              </a:rPr>
              <a:t>Reticencia o falsa declaración. Grado de importancia. Clases y efectos.</a:t>
            </a:r>
          </a:p>
          <a:p>
            <a:r>
              <a:rPr lang="es-AR" sz="2000" b="1" dirty="0" smtClean="0">
                <a:latin typeface="Times New Roman" pitchFamily="18" charset="0"/>
                <a:cs typeface="Times New Roman" pitchFamily="18" charset="0"/>
              </a:rPr>
              <a:t>La póliza. Función. Elementos que debe contener. Tipo de condiciones de contrato. Prevalencia.  Diferencias entre propuesta  y póliza. Distintos tipos de pólizas. Duplicados y declaraciones. Denuncias y declaraciones. Competencia. Domicilio. Comienzo a y póliza.de  las vigencias. Plazo del contrato. </a:t>
            </a:r>
          </a:p>
          <a:p>
            <a:r>
              <a:rPr lang="es-AR" sz="2000" b="1" dirty="0" smtClean="0">
                <a:latin typeface="Times New Roman" pitchFamily="18" charset="0"/>
                <a:cs typeface="Times New Roman" pitchFamily="18" charset="0"/>
              </a:rPr>
              <a:t>Seguros por cuenta propia y por cuenta ajena. Diferencias. Pago de la prima. Condiciones de la cláusula de cobranza de premios.  Lugar de pago. Exigibilidad. Crédito tácito. Mora en el pago.</a:t>
            </a:r>
          </a:p>
          <a:p>
            <a:r>
              <a:rPr lang="es-AR" sz="2000" b="1" dirty="0" smtClean="0">
                <a:latin typeface="Times New Roman" pitchFamily="18" charset="0"/>
                <a:cs typeface="Times New Roman" pitchFamily="18" charset="0"/>
              </a:rPr>
              <a:t>Agravación del riesgo. Concepto. Provocada por el tomador o por un hecho ajeno. Plazo de notificación. Consecuencias. Agravación excusada. Agravación entre la propuesta y la aceptación.</a:t>
            </a:r>
          </a:p>
          <a:p>
            <a:r>
              <a:rPr lang="es-AR" sz="2000" b="1" dirty="0" smtClean="0">
                <a:latin typeface="Times New Roman" pitchFamily="18" charset="0"/>
                <a:cs typeface="Times New Roman" pitchFamily="18" charset="0"/>
              </a:rPr>
              <a:t>Desaparición del interés asegurado. Cambio de titular del  interés asegurado. Plazo para notificar. Efectos. </a:t>
            </a:r>
          </a:p>
          <a:p>
            <a:r>
              <a:rPr lang="es-AR" sz="2000" b="1" dirty="0" smtClean="0">
                <a:latin typeface="Times New Roman" pitchFamily="18" charset="0"/>
                <a:cs typeface="Times New Roman" pitchFamily="18" charset="0"/>
              </a:rPr>
              <a:t>Pluralidad de seguros. Coaseguro.</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bwMode="auto">
          <a:xfrm>
            <a:off x="457201" y="914400"/>
            <a:ext cx="8229600" cy="928687"/>
          </a:xfrm>
          <a:prstGeom prst="rect">
            <a:avLst/>
          </a:prstGeom>
          <a:solidFill>
            <a:schemeClr val="tx2">
              <a:lumMod val="60000"/>
              <a:lumOff val="40000"/>
            </a:schemeClr>
          </a:solidFill>
          <a:ln w="28575">
            <a:solidFill>
              <a:schemeClr val="tx1"/>
            </a:solidFill>
            <a:miter lim="800000"/>
            <a:headEnd/>
            <a:tailEnd/>
          </a:ln>
        </p:spPr>
        <p:txBody>
          <a:bodyPr anchorCtr="1"/>
          <a:lstStyle/>
          <a:p>
            <a:pPr marL="484188" algn="ctr"/>
            <a:r>
              <a:rPr lang="es-MX" sz="2800" b="1">
                <a:latin typeface="Times New Roman" pitchFamily="18" charset="0"/>
              </a:rPr>
              <a:t>MARCO REGULATORIO DE LA ACTIVIDAD ASEGURADORA</a:t>
            </a:r>
          </a:p>
        </p:txBody>
      </p:sp>
      <p:sp>
        <p:nvSpPr>
          <p:cNvPr id="9" name="Text Box 3"/>
          <p:cNvSpPr txBox="1">
            <a:spLocks noChangeArrowheads="1"/>
          </p:cNvSpPr>
          <p:nvPr/>
        </p:nvSpPr>
        <p:spPr bwMode="auto">
          <a:xfrm>
            <a:off x="457200" y="2727325"/>
            <a:ext cx="8305800" cy="291147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200"/>
              </a:spcBef>
            </a:pPr>
            <a:r>
              <a:rPr lang="es-ES" sz="2000" b="1" dirty="0">
                <a:latin typeface="Times New Roman" pitchFamily="18" charset="0"/>
              </a:rPr>
              <a:t>LEYES COMPRENDIDAS</a:t>
            </a:r>
          </a:p>
          <a:p>
            <a:pPr hangingPunct="0">
              <a:spcBef>
                <a:spcPts val="1200"/>
              </a:spcBef>
            </a:pPr>
            <a:r>
              <a:rPr lang="es-ES" sz="2000" b="1" dirty="0">
                <a:latin typeface="Times New Roman" pitchFamily="18" charset="0"/>
              </a:rPr>
              <a:t>- LEY 12.988                                                          -  LEY 17.418</a:t>
            </a:r>
          </a:p>
          <a:p>
            <a:pPr hangingPunct="0">
              <a:spcBef>
                <a:spcPts val="1200"/>
              </a:spcBef>
            </a:pPr>
            <a:r>
              <a:rPr lang="es-ES" sz="2000" b="1" dirty="0">
                <a:latin typeface="Times New Roman" pitchFamily="18" charset="0"/>
              </a:rPr>
              <a:t>- LEY 20.091                                                          -  LEY 22.400</a:t>
            </a:r>
          </a:p>
          <a:p>
            <a:pPr hangingPunct="0">
              <a:spcBef>
                <a:spcPts val="1200"/>
              </a:spcBef>
            </a:pPr>
            <a:r>
              <a:rPr lang="es-ES" sz="2000" b="1" dirty="0">
                <a:latin typeface="Times New Roman" pitchFamily="18" charset="0"/>
              </a:rPr>
              <a:t>                                            -  LEY 24.557</a:t>
            </a:r>
          </a:p>
          <a:p>
            <a:pPr algn="ctr" hangingPunct="0">
              <a:spcBef>
                <a:spcPts val="1200"/>
              </a:spcBef>
            </a:pPr>
            <a:r>
              <a:rPr lang="es-ES" sz="2000" b="1" dirty="0">
                <a:latin typeface="Times New Roman" pitchFamily="18" charset="0"/>
              </a:rPr>
              <a:t>OTRAS  LEYES Y DISPOSICIONES: </a:t>
            </a:r>
            <a:r>
              <a:rPr lang="es-ES" sz="2000" b="1" dirty="0" smtClean="0">
                <a:latin typeface="Times New Roman" pitchFamily="18" charset="0"/>
              </a:rPr>
              <a:t> CÓDIGO CIVIL Y COMERCIAL (seguros obligatorios)  </a:t>
            </a:r>
            <a:r>
              <a:rPr lang="es-ES" sz="2000" b="1" dirty="0">
                <a:latin typeface="Times New Roman" pitchFamily="18" charset="0"/>
              </a:rPr>
              <a:t>LEY 20.094 (DE LA NAVEGACIÓN), CÓDIGO AERONÁUTICO, ORDENANZAS MUNICIPALES, </a:t>
            </a:r>
            <a:r>
              <a:rPr lang="es-ES" sz="2000" b="1" dirty="0" smtClean="0">
                <a:latin typeface="Times New Roman" pitchFamily="18" charset="0"/>
              </a:rPr>
              <a:t>ETC.</a:t>
            </a:r>
            <a:endParaRPr lang="es-E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381000"/>
            <a:ext cx="8229600" cy="6124754"/>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400" b="1" dirty="0" smtClean="0">
                <a:solidFill>
                  <a:schemeClr val="bg1"/>
                </a:solidFill>
                <a:latin typeface="Times New Roman" pitchFamily="18" charset="0"/>
                <a:cs typeface="Times New Roman" pitchFamily="18" charset="0"/>
              </a:rPr>
              <a:t>¿Cuál es el concepto de derecho</a:t>
            </a:r>
            <a:r>
              <a:rPr lang="es-AR" sz="3200" b="1" dirty="0" smtClean="0">
                <a:solidFill>
                  <a:schemeClr val="bg1"/>
                </a:solidFill>
                <a:latin typeface="Times New Roman" pitchFamily="18" charset="0"/>
                <a:cs typeface="Times New Roman" pitchFamily="18" charset="0"/>
              </a:rPr>
              <a:t>?</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origen del término y cómo lo definían los romanos?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la función del derecho?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¿En qué se diferencian las normas morales, sociales y de trato social de las normas jurídicas?</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¿Qué es el derecho objetivo y cómo se lo clasifica?</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derecho privado y las ramas que comprende?</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¿Desde cuándo se aplica el código civil y comercial y cómo es su estructura? </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Indique el concepto de cada una de las ramas que comprende el derecho privado.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derecho público y las ramas que comprende?</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Indique el concepto de cada una de ellas.</a:t>
            </a:r>
            <a:endParaRPr lang="es-AR" sz="24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p:nvPr/>
        </p:nvSpPr>
        <p:spPr>
          <a:xfrm>
            <a:off x="468313" y="2590800"/>
            <a:ext cx="8280400" cy="628650"/>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AR" sz="2800" b="1" kern="0" dirty="0">
                <a:latin typeface="Times New Roman" pitchFamily="18"/>
                <a:cs typeface="Times New Roman" pitchFamily="18"/>
              </a:rPr>
              <a:t>LEY 12.988</a:t>
            </a:r>
            <a:endParaRPr lang="es-ES" sz="2800" b="1" kern="0" dirty="0">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p:nvPr/>
        </p:nvSpPr>
        <p:spPr>
          <a:xfrm>
            <a:off x="431800" y="1600200"/>
            <a:ext cx="8280400" cy="3113087"/>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1200"/>
              </a:spcBef>
              <a:spcAft>
                <a:spcPts val="0"/>
              </a:spcAft>
              <a:defRPr sz="1800" b="0" i="0" u="none" strike="noStrike" kern="0" cap="none" spc="0" baseline="0">
                <a:solidFill>
                  <a:srgbClr val="000000"/>
                </a:solidFill>
                <a:uFillTx/>
              </a:defRPr>
            </a:pPr>
            <a:r>
              <a:rPr lang="es-AR" sz="2200" b="1" kern="0">
                <a:latin typeface="Times New Roman" pitchFamily="18"/>
                <a:cs typeface="Times New Roman" pitchFamily="18"/>
              </a:rPr>
              <a:t>La ley 12.988, sancionada en 1947, crea, ratificando un decreto anterior el I.M.A.R (Instituto Mixto Argentino de Reaseguros), reemplazado posteriormente por el INdeR (Instituto Nacional de Reaseguros).</a:t>
            </a:r>
          </a:p>
          <a:p>
            <a:pPr algn="ctr" fontAlgn="auto">
              <a:spcBef>
                <a:spcPts val="1200"/>
              </a:spcBef>
              <a:spcAft>
                <a:spcPts val="0"/>
              </a:spcAft>
              <a:defRPr sz="1800" b="0" i="0" u="none" strike="noStrike" kern="0" cap="none" spc="0" baseline="0">
                <a:solidFill>
                  <a:srgbClr val="000000"/>
                </a:solidFill>
                <a:uFillTx/>
              </a:defRPr>
            </a:pPr>
            <a:r>
              <a:rPr lang="es-AR" sz="2200" b="1" kern="0">
                <a:latin typeface="Times New Roman" pitchFamily="18"/>
                <a:cs typeface="Times New Roman" pitchFamily="18"/>
              </a:rPr>
              <a:t>Es una ley de proteccionismo a la actividad del seguro local.</a:t>
            </a:r>
          </a:p>
          <a:p>
            <a:pPr algn="ctr" fontAlgn="auto">
              <a:spcBef>
                <a:spcPts val="1200"/>
              </a:spcBef>
              <a:spcAft>
                <a:spcPts val="0"/>
              </a:spcAft>
              <a:defRPr sz="1800" b="0" i="0" u="none" strike="noStrike" kern="0" cap="none" spc="0" baseline="0">
                <a:solidFill>
                  <a:srgbClr val="000000"/>
                </a:solidFill>
                <a:uFillTx/>
              </a:defRPr>
            </a:pPr>
            <a:r>
              <a:rPr lang="es-AR" sz="2200" b="1" kern="0">
                <a:latin typeface="Times New Roman" pitchFamily="18"/>
                <a:cs typeface="Times New Roman" pitchFamily="18"/>
              </a:rPr>
              <a:t>Tras la desmonopolización del reaseguro, quedan vigentes los siguientes artículos:  </a:t>
            </a:r>
            <a:endParaRPr lang="es-ES" sz="2200" b="1" kern="0">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1" y="739775"/>
            <a:ext cx="8229600" cy="528002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spcBef>
                <a:spcPts val="1100"/>
              </a:spcBef>
            </a:pPr>
            <a:r>
              <a:rPr lang="es-AR" sz="2400" b="1" dirty="0">
                <a:latin typeface="Times New Roman" pitchFamily="18" charset="0"/>
              </a:rPr>
              <a:t>Artículo 2</a:t>
            </a:r>
          </a:p>
          <a:p>
            <a:pPr algn="ctr">
              <a:spcBef>
                <a:spcPts val="1100"/>
              </a:spcBef>
            </a:pPr>
            <a:r>
              <a:rPr lang="es-AR" sz="2000" b="1" dirty="0">
                <a:latin typeface="Times New Roman" pitchFamily="18" charset="0"/>
              </a:rPr>
              <a:t>Queda prohibido asegurar en el extranjero a personas, bienes o cualquier interés asegurable de jurisdicción nacional. En caso de infracción, ésta será reprimida con una pena impuesta al asegurado e intermediario por el Poder Ejecutivo, de hasta veinticinco veces el importe de la prima.</a:t>
            </a:r>
          </a:p>
          <a:p>
            <a:pPr algn="ctr">
              <a:spcBef>
                <a:spcPts val="1100"/>
              </a:spcBef>
            </a:pPr>
            <a:r>
              <a:rPr lang="es-AR" sz="2400" b="1" dirty="0">
                <a:latin typeface="Times New Roman" pitchFamily="18" charset="0"/>
              </a:rPr>
              <a:t>Artículo 3</a:t>
            </a:r>
          </a:p>
          <a:p>
            <a:pPr algn="ctr">
              <a:spcBef>
                <a:spcPts val="1100"/>
              </a:spcBef>
            </a:pPr>
            <a:r>
              <a:rPr lang="es-AR" sz="2000" b="1" dirty="0">
                <a:latin typeface="Times New Roman" pitchFamily="18" charset="0"/>
              </a:rPr>
              <a:t>Deben cubrirse exclusivamente en compañías argentinas de seguros todas las personas, bienes, cosas muebles e  inmuebles, semovientes, responsabilidad o daño que se resuelvan asegurar, dependientes, de propiedad  y/o utilizados por la Nación, las provincias, las municipalidades, entidades autárquicas o por personas físicas o jurídicas que exploten concesiones, permisos o tengan franquicias, exenciones o privilegios de cualquier índole en virtud de leyes o disposiciones de autoridades de la Nación, provincias o municipalidades. En caso de infracción, regirá la misma penalidad establecida en el artículo anterior. </a:t>
            </a:r>
            <a:endParaRPr lang="es-ES" sz="2000" b="1" dirty="0">
              <a:latin typeface="Times New Roman" pitchFamily="18" charset="0"/>
            </a:endParaRPr>
          </a:p>
        </p:txBody>
      </p:sp>
    </p:spTree>
  </p:cSld>
  <p:clrMapOvr>
    <a:masterClrMapping/>
  </p:clrMapOvr>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68313" y="1371600"/>
            <a:ext cx="8218487" cy="3860800"/>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spcBef>
                <a:spcPts val="1100"/>
              </a:spcBef>
            </a:pPr>
            <a:r>
              <a:rPr lang="es-AR" sz="2400" b="1">
                <a:latin typeface="Times New Roman" pitchFamily="18" charset="0"/>
              </a:rPr>
              <a:t>Artículo 4</a:t>
            </a:r>
            <a:r>
              <a:rPr lang="es-AR" sz="2400">
                <a:latin typeface="Times New Roman" pitchFamily="18" charset="0"/>
              </a:rPr>
              <a:t>  </a:t>
            </a:r>
          </a:p>
          <a:p>
            <a:pPr algn="ctr">
              <a:spcBef>
                <a:spcPts val="1100"/>
              </a:spcBef>
            </a:pPr>
            <a:r>
              <a:rPr lang="es-AR" sz="2000" b="1">
                <a:latin typeface="Times New Roman" pitchFamily="18" charset="0"/>
              </a:rPr>
              <a:t>Deben igualmente ser cubiertos en compañías argentinas de seguros los seguros de toda clase de bienes que entren al país, cualquiera que sea la forma, cuyo riesgo de transporte a la República sea por cuenta de quien lo reciba, así como los seguros de bienes que salgan del país, cualquiera sea su forma, cuyo riesgo de transporte al extranjero sea por cuenta de quien lo remita.</a:t>
            </a:r>
          </a:p>
          <a:p>
            <a:pPr algn="ctr">
              <a:spcBef>
                <a:spcPts val="1100"/>
              </a:spcBef>
            </a:pPr>
            <a:r>
              <a:rPr lang="es-AR" sz="2000" b="1">
                <a:latin typeface="Times New Roman" pitchFamily="18" charset="0"/>
              </a:rPr>
              <a:t>En los trámites aduaneros  correspondientes  deberá declararse bajo juramento si se ha cubierto el riesgo y en el caso, acompañar copia firmada de la póliza respectiva. Las infracciones serán reprimidas con la misma penalidad establecida en el artículo 2. </a:t>
            </a:r>
            <a:endParaRPr lang="es-ES" sz="2000" b="1">
              <a:latin typeface="Times New Roman" pitchFamily="18" charset="0"/>
            </a:endParaRPr>
          </a:p>
        </p:txBody>
      </p:sp>
    </p:spTree>
  </p:cSld>
  <p:clrMapOvr>
    <a:masterClrMapping/>
  </p:clrMapOvr>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34"/>
          <p:cNvGraphicFramePr>
            <a:graphicFrameLocks noChangeAspect="1"/>
          </p:cNvGraphicFramePr>
          <p:nvPr/>
        </p:nvGraphicFramePr>
        <p:xfrm>
          <a:off x="468313" y="981075"/>
          <a:ext cx="8280400" cy="4700588"/>
        </p:xfrm>
        <a:graphic>
          <a:graphicData uri="http://schemas.openxmlformats.org/presentationml/2006/ole">
            <p:oleObj spid="_x0000_s1026" r:id="rId4" imgW="20279365" imgH="9460317" progId="CorelPhotoPaint.Image.12">
              <p:embed/>
            </p:oleObj>
          </a:graphicData>
        </a:graphic>
      </p:graphicFrame>
    </p:spTree>
  </p:cSld>
  <p:clrMapOvr>
    <a:masterClrMapping/>
  </p:clrMapOvr>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57201" y="1785938"/>
            <a:ext cx="8229600" cy="30130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400"/>
              </a:spcBef>
            </a:pPr>
            <a:r>
              <a:rPr lang="es-ES" altLang="es-ES" sz="2000" b="1" dirty="0">
                <a:latin typeface="Times New Roman" pitchFamily="18" charset="0"/>
              </a:rPr>
              <a:t>Se divide en tres títulos</a:t>
            </a:r>
          </a:p>
          <a:p>
            <a:pPr algn="ctr" hangingPunct="0">
              <a:spcBef>
                <a:spcPts val="1400"/>
              </a:spcBef>
            </a:pPr>
            <a:r>
              <a:rPr lang="es-ES" altLang="es-ES" sz="2000" b="1" dirty="0">
                <a:latin typeface="Times New Roman" pitchFamily="18" charset="0"/>
              </a:rPr>
              <a:t>I Contrato de Seguro</a:t>
            </a:r>
          </a:p>
          <a:p>
            <a:pPr algn="ctr" hangingPunct="0">
              <a:spcBef>
                <a:spcPts val="1400"/>
              </a:spcBef>
            </a:pPr>
            <a:r>
              <a:rPr lang="es-ES" altLang="es-ES" sz="2000" b="1" dirty="0">
                <a:latin typeface="Times New Roman" pitchFamily="18" charset="0"/>
              </a:rPr>
              <a:t>II Reaseguro</a:t>
            </a:r>
          </a:p>
          <a:p>
            <a:pPr algn="ctr" hangingPunct="0">
              <a:spcBef>
                <a:spcPts val="1400"/>
              </a:spcBef>
            </a:pPr>
            <a:r>
              <a:rPr lang="es-ES" altLang="es-ES" sz="2000" b="1" dirty="0">
                <a:latin typeface="Times New Roman" pitchFamily="18" charset="0"/>
              </a:rPr>
              <a:t>III Disposiciones finales y transitorias</a:t>
            </a:r>
          </a:p>
          <a:p>
            <a:pPr algn="ctr" hangingPunct="0">
              <a:spcBef>
                <a:spcPts val="1400"/>
              </a:spcBef>
            </a:pPr>
            <a:r>
              <a:rPr lang="es-ES" altLang="es-ES" sz="2000" b="1" dirty="0">
                <a:latin typeface="Times New Roman" pitchFamily="18" charset="0"/>
              </a:rPr>
              <a:t>Existen disposiciones específicas sobre seguros de incendio, de agricultura, de animales, de responsabilidad civil, de transportes y sobre las personas (vida, accidentes personales y colectivos)</a:t>
            </a:r>
          </a:p>
        </p:txBody>
      </p:sp>
      <p:sp>
        <p:nvSpPr>
          <p:cNvPr id="4" name="Text Box 2"/>
          <p:cNvSpPr txBox="1">
            <a:spLocks noChangeArrowheads="1"/>
          </p:cNvSpPr>
          <p:nvPr/>
        </p:nvSpPr>
        <p:spPr bwMode="auto">
          <a:xfrm>
            <a:off x="457200" y="549275"/>
            <a:ext cx="8229601" cy="954088"/>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700"/>
              </a:spcBef>
            </a:pPr>
            <a:r>
              <a:rPr lang="es-ES" sz="2800" b="1" dirty="0">
                <a:latin typeface="Times New Roman" pitchFamily="18" charset="0"/>
              </a:rPr>
              <a:t>LEY 17.418  CONFORMACIÓN OBLIGATORIEDAD DE LAS NORMAS</a:t>
            </a:r>
          </a:p>
        </p:txBody>
      </p:sp>
      <p:sp>
        <p:nvSpPr>
          <p:cNvPr id="5" name="Text Box 3"/>
          <p:cNvSpPr txBox="1">
            <a:spLocks noChangeArrowheads="1"/>
          </p:cNvSpPr>
          <p:nvPr/>
        </p:nvSpPr>
        <p:spPr bwMode="auto">
          <a:xfrm>
            <a:off x="457201" y="5156200"/>
            <a:ext cx="8229600" cy="101600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700"/>
              </a:spcBef>
            </a:pPr>
            <a:r>
              <a:rPr lang="es-ES" altLang="es-ES" sz="2000" b="1" dirty="0">
                <a:latin typeface="Times New Roman" pitchFamily="18" charset="0"/>
              </a:rPr>
              <a:t>Según el artículo 158 algunos artículos son inmodificables. Otros se pueden modificar a favor del asegurado. Todos esos artículos están identificados.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68313" y="549275"/>
            <a:ext cx="8218487" cy="63023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800" b="1">
                <a:latin typeface="Times New Roman" pitchFamily="18" charset="0"/>
              </a:rPr>
              <a:t>SEGURIDAD, HIGIENE Y PREVENCIÓN</a:t>
            </a:r>
          </a:p>
        </p:txBody>
      </p:sp>
      <p:sp>
        <p:nvSpPr>
          <p:cNvPr id="4" name="3 Rectángulo"/>
          <p:cNvSpPr/>
          <p:nvPr/>
        </p:nvSpPr>
        <p:spPr>
          <a:xfrm>
            <a:off x="468313" y="2528887"/>
            <a:ext cx="8218487" cy="3795713"/>
          </a:xfrm>
          <a:prstGeom prst="rect">
            <a:avLst/>
          </a:prstGeom>
          <a:solidFill>
            <a:schemeClr val="tx2">
              <a:lumMod val="60000"/>
              <a:lumOff val="40000"/>
            </a:schemeClr>
          </a:solidFill>
          <a:ln w="28575">
            <a:solidFill>
              <a:schemeClr val="tx1"/>
            </a:solidFill>
          </a:ln>
        </p:spPr>
        <p:txBody>
          <a:bodyPr wrap="square">
            <a:spAutoFit/>
          </a:bodyPr>
          <a:lstStyle/>
          <a:p>
            <a:pPr fontAlgn="auto">
              <a:spcBef>
                <a:spcPts val="0"/>
              </a:spcBef>
              <a:spcAft>
                <a:spcPts val="0"/>
              </a:spcAft>
              <a:defRPr/>
            </a:pPr>
            <a:endParaRPr lang="es-ES" dirty="0">
              <a:latin typeface="+mn-lt"/>
              <a:cs typeface="+mn-cs"/>
            </a:endParaRPr>
          </a:p>
          <a:p>
            <a:pPr algn="ctr" fontAlgn="auto">
              <a:spcBef>
                <a:spcPts val="0"/>
              </a:spcBef>
              <a:spcAft>
                <a:spcPts val="0"/>
              </a:spcAft>
              <a:defRPr/>
            </a:pPr>
            <a:r>
              <a:rPr lang="es-ES" sz="2000" b="1" dirty="0">
                <a:latin typeface="Times New Roman" panose="02020603050405020304" pitchFamily="18" charset="0"/>
                <a:cs typeface="+mn-cs"/>
              </a:rPr>
              <a:t>La seguridad e higiene del trabajo  es  un conjunto de actividades orientadas a crear condiciones, capacidades y cultura para que los trabajadores y su organización puedan desarrollar la actividad laboral eficientemente.</a:t>
            </a:r>
          </a:p>
          <a:p>
            <a:pPr algn="ctr" fontAlgn="auto">
              <a:spcBef>
                <a:spcPts val="0"/>
              </a:spcBef>
              <a:spcAft>
                <a:spcPts val="0"/>
              </a:spcAft>
              <a:defRPr/>
            </a:pPr>
            <a:endParaRPr lang="es-ES" sz="2000" b="1" dirty="0">
              <a:latin typeface="Times New Roman" panose="02020603050405020304" pitchFamily="18" charset="0"/>
              <a:cs typeface="+mn-cs"/>
            </a:endParaRPr>
          </a:p>
          <a:p>
            <a:pPr algn="ctr" fontAlgn="auto">
              <a:spcBef>
                <a:spcPts val="0"/>
              </a:spcBef>
              <a:spcAft>
                <a:spcPts val="0"/>
              </a:spcAft>
              <a:defRPr/>
            </a:pPr>
            <a:r>
              <a:rPr lang="es-ES" sz="2000" b="1" dirty="0">
                <a:latin typeface="Times New Roman" panose="02020603050405020304" pitchFamily="18" charset="0"/>
                <a:cs typeface="+mn-cs"/>
              </a:rPr>
              <a:t>En su contenido incluye:</a:t>
            </a:r>
          </a:p>
          <a:p>
            <a:pPr algn="ctr" fontAlgn="auto">
              <a:spcBef>
                <a:spcPts val="0"/>
              </a:spcBef>
              <a:spcAft>
                <a:spcPts val="0"/>
              </a:spcAft>
              <a:defRPr/>
            </a:pPr>
            <a:endParaRPr lang="es-ES" sz="2000" b="1" dirty="0">
              <a:latin typeface="Times New Roman" panose="02020603050405020304" pitchFamily="18" charset="0"/>
              <a:cs typeface="+mn-cs"/>
            </a:endParaRPr>
          </a:p>
          <a:p>
            <a:pPr marL="285750" indent="-285750" fontAlgn="auto">
              <a:spcBef>
                <a:spcPts val="0"/>
              </a:spcBef>
              <a:spcAft>
                <a:spcPts val="0"/>
              </a:spcAft>
              <a:buFont typeface="Arial" panose="020B0604020202020204" pitchFamily="34" charset="0"/>
              <a:buChar char="•"/>
              <a:defRPr/>
            </a:pPr>
            <a:r>
              <a:rPr lang="es-ES" sz="2000" b="1" dirty="0">
                <a:latin typeface="Times New Roman" panose="02020603050405020304" pitchFamily="18" charset="0"/>
                <a:cs typeface="+mn-cs"/>
              </a:rPr>
              <a:t> La prevención de los accidentes de trabajo y las enfermedades   </a:t>
            </a:r>
          </a:p>
          <a:p>
            <a:pPr fontAlgn="auto">
              <a:spcBef>
                <a:spcPts val="0"/>
              </a:spcBef>
              <a:spcAft>
                <a:spcPts val="0"/>
              </a:spcAft>
              <a:defRPr/>
            </a:pPr>
            <a:r>
              <a:rPr lang="es-ES" sz="2000" b="1" dirty="0">
                <a:latin typeface="Times New Roman" panose="02020603050405020304" pitchFamily="18" charset="0"/>
                <a:cs typeface="+mn-cs"/>
              </a:rPr>
              <a:t>      profesionales.</a:t>
            </a:r>
          </a:p>
          <a:p>
            <a:pPr marL="285750" indent="-285750" fontAlgn="auto">
              <a:spcBef>
                <a:spcPts val="0"/>
              </a:spcBef>
              <a:spcAft>
                <a:spcPts val="0"/>
              </a:spcAft>
              <a:buFont typeface="Arial" panose="020B0604020202020204" pitchFamily="34" charset="0"/>
              <a:buChar char="•"/>
              <a:defRPr/>
            </a:pPr>
            <a:r>
              <a:rPr lang="es-ES" sz="2000" b="1" dirty="0">
                <a:latin typeface="Times New Roman" panose="02020603050405020304" pitchFamily="18" charset="0"/>
                <a:cs typeface="+mn-cs"/>
              </a:rPr>
              <a:t> La  atención preferente a la mujer, a los menores y a las personas con  </a:t>
            </a:r>
          </a:p>
          <a:p>
            <a:pPr fontAlgn="auto">
              <a:spcBef>
                <a:spcPts val="0"/>
              </a:spcBef>
              <a:spcAft>
                <a:spcPts val="0"/>
              </a:spcAft>
              <a:defRPr/>
            </a:pPr>
            <a:r>
              <a:rPr lang="es-ES" sz="2000" b="1" dirty="0">
                <a:latin typeface="Times New Roman" panose="02020603050405020304" pitchFamily="18" charset="0"/>
                <a:cs typeface="+mn-cs"/>
              </a:rPr>
              <a:t>      capacidad disminuida.</a:t>
            </a:r>
          </a:p>
        </p:txBody>
      </p:sp>
      <p:sp>
        <p:nvSpPr>
          <p:cNvPr id="5" name="5 Rectángulo"/>
          <p:cNvSpPr>
            <a:spLocks noChangeArrowheads="1"/>
          </p:cNvSpPr>
          <p:nvPr/>
        </p:nvSpPr>
        <p:spPr bwMode="auto">
          <a:xfrm>
            <a:off x="468313" y="1455003"/>
            <a:ext cx="8218487" cy="830997"/>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r>
              <a:rPr lang="es-ES" sz="2400" b="1">
                <a:latin typeface="Times New Roman" pitchFamily="18" charset="0"/>
              </a:rPr>
              <a:t>LEY DE HIGIENE Y SEGURIDAD EN EL TRABAJO</a:t>
            </a:r>
          </a:p>
          <a:p>
            <a:pPr algn="ctr"/>
            <a:r>
              <a:rPr lang="es-ES" sz="2400" b="1">
                <a:latin typeface="Times New Roman" pitchFamily="18" charset="0"/>
              </a:rPr>
              <a:t>LEY Nº 19.587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68313" y="3457575"/>
            <a:ext cx="8218487" cy="162877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marL="285750" indent="-285750">
              <a:buFont typeface="Wingdings" pitchFamily="2" charset="2"/>
              <a:buChar char="§"/>
            </a:pPr>
            <a:r>
              <a:rPr lang="es-ES" sz="2400" b="1">
                <a:latin typeface="Times New Roman" pitchFamily="18" charset="0"/>
              </a:rPr>
              <a:t>proteger la vida del trabajador</a:t>
            </a:r>
          </a:p>
          <a:p>
            <a:pPr marL="285750" indent="-285750">
              <a:buFont typeface="Wingdings" pitchFamily="2" charset="2"/>
              <a:buChar char="§"/>
            </a:pPr>
            <a:r>
              <a:rPr lang="es-ES" sz="2400" b="1">
                <a:latin typeface="Times New Roman" pitchFamily="18" charset="0"/>
              </a:rPr>
              <a:t>prevenir, reducir, eliminar o aislar los riesgos laborales </a:t>
            </a:r>
          </a:p>
          <a:p>
            <a:pPr marL="285750" indent="-285750">
              <a:buFont typeface="Wingdings" pitchFamily="2" charset="2"/>
              <a:buChar char="§"/>
            </a:pPr>
            <a:r>
              <a:rPr lang="es-ES" sz="2400" b="1">
                <a:latin typeface="Times New Roman" pitchFamily="18" charset="0"/>
              </a:rPr>
              <a:t>estimular la capacitación para minimizar los riesgos laborales y prevenir accidentes o enfermedades</a:t>
            </a:r>
            <a:r>
              <a:rPr lang="es-ES" sz="2400">
                <a:latin typeface="Times New Roman" pitchFamily="18" charset="0"/>
              </a:rPr>
              <a:t>.</a:t>
            </a:r>
          </a:p>
        </p:txBody>
      </p:sp>
      <p:sp>
        <p:nvSpPr>
          <p:cNvPr id="4" name="Rectangle 4"/>
          <p:cNvSpPr>
            <a:spLocks noChangeArrowheads="1"/>
          </p:cNvSpPr>
          <p:nvPr/>
        </p:nvSpPr>
        <p:spPr bwMode="auto">
          <a:xfrm>
            <a:off x="457200" y="1125538"/>
            <a:ext cx="8291513" cy="107950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800" b="1">
                <a:latin typeface="Times New Roman" pitchFamily="18" charset="0"/>
              </a:rPr>
              <a:t>OBJETIVOS DE LA LEY DE HIGIENE Y SEGURIDAD EN EL TRABAJO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 CuadroTexto"/>
          <p:cNvSpPr txBox="1">
            <a:spLocks noChangeArrowheads="1"/>
          </p:cNvSpPr>
          <p:nvPr/>
        </p:nvSpPr>
        <p:spPr bwMode="auto">
          <a:xfrm>
            <a:off x="611188" y="2590800"/>
            <a:ext cx="7929562" cy="58477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a:r>
              <a:rPr lang="es-ES" sz="3200" b="1" dirty="0">
                <a:latin typeface="Times New Roman" pitchFamily="18" charset="0"/>
              </a:rPr>
              <a:t>RIESGO </a:t>
            </a:r>
          </a:p>
        </p:txBody>
      </p:sp>
    </p:spTree>
  </p:cSld>
  <p:clrMapOvr>
    <a:masterClrMapping/>
  </p:clrMapOvr>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68313" y="838200"/>
            <a:ext cx="8280400" cy="90805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endParaRPr lang="es-MX" sz="2800" b="1" dirty="0" smtClean="0">
              <a:latin typeface="Times New Roman" pitchFamily="18" charset="0"/>
            </a:endParaRPr>
          </a:p>
          <a:p>
            <a:pPr algn="ctr"/>
            <a:r>
              <a:rPr lang="es-MX" sz="2800" b="1" dirty="0" smtClean="0">
                <a:latin typeface="Times New Roman" pitchFamily="18" charset="0"/>
              </a:rPr>
              <a:t> </a:t>
            </a:r>
            <a:r>
              <a:rPr lang="es-MX" sz="2800" b="1" dirty="0">
                <a:latin typeface="Times New Roman" pitchFamily="18" charset="0"/>
              </a:rPr>
              <a:t>CONCEPTO.</a:t>
            </a:r>
            <a:br>
              <a:rPr lang="es-MX" sz="2800" b="1" dirty="0">
                <a:latin typeface="Times New Roman" pitchFamily="18" charset="0"/>
              </a:rPr>
            </a:br>
            <a:endParaRPr lang="es-MX" sz="2800" b="1" dirty="0">
              <a:latin typeface="Times New Roman" pitchFamily="18" charset="0"/>
            </a:endParaRPr>
          </a:p>
        </p:txBody>
      </p:sp>
      <p:sp>
        <p:nvSpPr>
          <p:cNvPr id="4" name="Text Box 5"/>
          <p:cNvSpPr txBox="1">
            <a:spLocks noChangeArrowheads="1"/>
          </p:cNvSpPr>
          <p:nvPr/>
        </p:nvSpPr>
        <p:spPr bwMode="auto">
          <a:xfrm>
            <a:off x="431800" y="2209800"/>
            <a:ext cx="8316913" cy="1260475"/>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400"/>
              </a:spcBef>
            </a:pPr>
            <a:r>
              <a:rPr lang="es-ES" sz="2000" b="1">
                <a:latin typeface="Times New Roman" pitchFamily="18" charset="0"/>
              </a:rPr>
              <a:t>Contingencia o proximidad a un daño o perjuicio.</a:t>
            </a:r>
          </a:p>
          <a:p>
            <a:pPr algn="ctr" hangingPunct="0">
              <a:spcBef>
                <a:spcPts val="1400"/>
              </a:spcBef>
            </a:pPr>
            <a:r>
              <a:rPr lang="es-ES" sz="2000" b="1">
                <a:latin typeface="Times New Roman" pitchFamily="18" charset="0"/>
              </a:rPr>
              <a:t>Generador de perjuicios económicos de probable y futura ocurrencia. Incertidumbre de la pérdida.</a:t>
            </a:r>
          </a:p>
        </p:txBody>
      </p:sp>
      <p:sp>
        <p:nvSpPr>
          <p:cNvPr id="5" name="Text Box 6"/>
          <p:cNvSpPr txBox="1">
            <a:spLocks noChangeArrowheads="1"/>
          </p:cNvSpPr>
          <p:nvPr/>
        </p:nvSpPr>
        <p:spPr bwMode="auto">
          <a:xfrm>
            <a:off x="431800" y="3943350"/>
            <a:ext cx="8280400" cy="2149475"/>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200"/>
              </a:spcBef>
            </a:pPr>
            <a:r>
              <a:rPr lang="es-ES" sz="2000" b="1">
                <a:latin typeface="Times New Roman" pitchFamily="18" charset="0"/>
              </a:rPr>
              <a:t>Acompañamiento del riesgo en la historia de la humanidad.</a:t>
            </a:r>
          </a:p>
          <a:p>
            <a:pPr algn="ctr" hangingPunct="0">
              <a:spcBef>
                <a:spcPts val="1200"/>
              </a:spcBef>
            </a:pPr>
            <a:r>
              <a:rPr lang="es-ES" sz="2000" b="1">
                <a:latin typeface="Times New Roman" pitchFamily="18" charset="0"/>
              </a:rPr>
              <a:t>Avanza la tecnología y avanzan los riesgos que ella conlleva.</a:t>
            </a:r>
          </a:p>
          <a:p>
            <a:pPr algn="ctr" hangingPunct="0">
              <a:spcBef>
                <a:spcPts val="1200"/>
              </a:spcBef>
            </a:pPr>
            <a:r>
              <a:rPr lang="es-ES" sz="2000" b="1">
                <a:latin typeface="Times New Roman" pitchFamily="18" charset="0"/>
              </a:rPr>
              <a:t>HAY RIESGOS QUE NO PUEDEN EVITARSE.</a:t>
            </a:r>
          </a:p>
          <a:p>
            <a:pPr algn="ctr" hangingPunct="0">
              <a:spcBef>
                <a:spcPts val="1200"/>
              </a:spcBef>
            </a:pPr>
            <a:r>
              <a:rPr lang="es-ES" sz="2000" b="1">
                <a:latin typeface="Times New Roman" pitchFamily="18" charset="0"/>
              </a:rPr>
              <a:t>SE PUEDE TRATAR DE PALIAR LAS CONSECUENCIAS ECONOMICAS QUE ESOS RIESGOS ORIGINAN.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0"/>
                                          </p:val>
                                        </p:tav>
                                        <p:tav tm="100000">
                                          <p:val>
                                            <p:strVal val="#ppt_h"/>
                                          </p:val>
                                        </p:tav>
                                      </p:tavLst>
                                    </p:anim>
                                    <p:anim calcmode="lin" valueType="num">
                                      <p:cBhvr>
                                        <p:cTn id="9" dur="500" fill="hold"/>
                                        <p:tgtEl>
                                          <p:spTgt spid="4"/>
                                        </p:tgtEl>
                                        <p:attrNameLst>
                                          <p:attrName>ppt_x</p:attrName>
                                        </p:attrNameLst>
                                      </p:cBhvr>
                                      <p:tavLst>
                                        <p:tav tm="0">
                                          <p:val>
                                            <p:strVal val="0,5"/>
                                          </p:val>
                                        </p:tav>
                                        <p:tav tm="100000">
                                          <p:val>
                                            <p:strVal val="#ppt_x"/>
                                          </p:val>
                                        </p:tav>
                                      </p:tavLst>
                                    </p:anim>
                                    <p:anim calcmode="lin" valueType="num">
                                      <p:cBhvr>
                                        <p:cTn id="10" dur="500" fill="hold"/>
                                        <p:tgtEl>
                                          <p:spTgt spid="4"/>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0"/>
                                          </p:val>
                                        </p:tav>
                                        <p:tav tm="100000">
                                          <p:val>
                                            <p:strVal val="#ppt_w"/>
                                          </p:val>
                                        </p:tav>
                                      </p:tavLst>
                                    </p:anim>
                                    <p:anim calcmode="lin" valueType="num">
                                      <p:cBhvr>
                                        <p:cTn id="15" dur="500" fill="hold"/>
                                        <p:tgtEl>
                                          <p:spTgt spid="5"/>
                                        </p:tgtEl>
                                        <p:attrNameLst>
                                          <p:attrName>ppt_h</p:attrName>
                                        </p:attrNameLst>
                                      </p:cBhvr>
                                      <p:tavLst>
                                        <p:tav tm="0">
                                          <p:val>
                                            <p:strVal val="0"/>
                                          </p:val>
                                        </p:tav>
                                        <p:tav tm="100000">
                                          <p:val>
                                            <p:strVal val="#ppt_h"/>
                                          </p:val>
                                        </p:tav>
                                      </p:tavLst>
                                    </p:anim>
                                    <p:anim calcmode="lin" valueType="num">
                                      <p:cBhvr>
                                        <p:cTn id="16" dur="500" fill="hold"/>
                                        <p:tgtEl>
                                          <p:spTgt spid="5"/>
                                        </p:tgtEl>
                                        <p:attrNameLst>
                                          <p:attrName>ppt_x</p:attrName>
                                        </p:attrNameLst>
                                      </p:cBhvr>
                                      <p:tavLst>
                                        <p:tav tm="0">
                                          <p:val>
                                            <p:strVal val="0,5"/>
                                          </p:val>
                                        </p:tav>
                                        <p:tav tm="100000">
                                          <p:val>
                                            <p:strVal val="#ppt_x"/>
                                          </p:val>
                                        </p:tav>
                                      </p:tavLst>
                                    </p:anim>
                                    <p:anim calcmode="lin" valueType="num">
                                      <p:cBhvr>
                                        <p:cTn id="17" dur="500" fill="hold"/>
                                        <p:tgtEl>
                                          <p:spTgt spid="5"/>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 CuadroTexto"/>
          <p:cNvSpPr txBox="1"/>
          <p:nvPr/>
        </p:nvSpPr>
        <p:spPr>
          <a:xfrm>
            <a:off x="457200" y="1219200"/>
            <a:ext cx="8229600" cy="4154984"/>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delitos contemplados en el Código Penal?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los rubros vinculados con estafas?</a:t>
            </a: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¿Cuál es la diferencia entre delito y cuasidelito?</a:t>
            </a: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 </a:t>
            </a:r>
            <a:r>
              <a:rPr lang="es-AR" sz="2400" b="1" dirty="0" smtClean="0">
                <a:solidFill>
                  <a:schemeClr val="bg1"/>
                </a:solidFill>
                <a:latin typeface="Times New Roman" pitchFamily="18" charset="0"/>
                <a:cs typeface="Times New Roman" pitchFamily="18" charset="0"/>
              </a:rPr>
              <a:t>¿Cuál es el concepto de derecho natural?</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 derecho positivo?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está integrado en nuestro país el derecho positivo?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¿Cuáles son las principales diferencias entre el derecho natural y el positivo?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¿Cuál es el concepto del derecho subjetivo?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¿Cómo se clasifica el derecho subjetivo.</a:t>
            </a:r>
          </a:p>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Indique el concepto de cada una de ellas.</a:t>
            </a:r>
            <a:endParaRPr lang="es-AR" sz="2400" b="1" dirty="0">
              <a:solidFill>
                <a:schemeClr val="bg1"/>
              </a:solidFill>
              <a:latin typeface="Times New Roman" pitchFamily="18" charset="0"/>
              <a:cs typeface="Times New Roman" pitchFamily="18" charset="0"/>
            </a:endParaRPr>
          </a:p>
        </p:txBody>
      </p:sp>
      <p:sp>
        <p:nvSpPr>
          <p:cNvPr id="5" name="4 CuadroTexto"/>
          <p:cNvSpPr txBox="1"/>
          <p:nvPr/>
        </p:nvSpPr>
        <p:spPr>
          <a:xfrm>
            <a:off x="7467600" y="5726668"/>
            <a:ext cx="1219200" cy="369332"/>
          </a:xfrm>
          <a:prstGeom prst="rect">
            <a:avLst/>
          </a:prstGeom>
          <a:solidFill>
            <a:schemeClr val="tx1"/>
          </a:solidFill>
        </p:spPr>
        <p:txBody>
          <a:bodyPr wrap="square" rtlCol="0">
            <a:spAutoFit/>
          </a:bodyPr>
          <a:lstStyle/>
          <a:p>
            <a:pPr algn="ctr"/>
            <a:r>
              <a:rPr lang="es-AR" b="1" dirty="0" smtClean="0">
                <a:solidFill>
                  <a:schemeClr val="bg1"/>
                </a:solidFill>
              </a:rPr>
              <a:t>GRACIAS</a:t>
            </a:r>
            <a:endParaRPr lang="es-A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0" y="533400"/>
            <a:ext cx="8229600" cy="2667000"/>
          </a:xfrm>
          <a:prstGeom prst="rect">
            <a:avLst/>
          </a:prstGeom>
          <a:solidFill>
            <a:schemeClr val="tx2">
              <a:lumMod val="60000"/>
              <a:lumOff val="40000"/>
            </a:schemeClr>
          </a:solidFill>
          <a:ln w="28575">
            <a:solidFill>
              <a:schemeClr val="tx1"/>
            </a:solidFill>
            <a:miter lim="800000"/>
            <a:headEnd/>
            <a:tailEnd/>
          </a:ln>
        </p:spPr>
        <p:txBody>
          <a:bodyPr wrap="square" anchor="ctr">
            <a:spAutoFit/>
          </a:bodyPr>
          <a:lstStyle/>
          <a:p>
            <a:pPr algn="ctr"/>
            <a:endParaRPr lang="en-US" altLang="es-ES" sz="2400" b="1">
              <a:latin typeface="Times New Roman" pitchFamily="18" charset="0"/>
            </a:endParaRPr>
          </a:p>
          <a:p>
            <a:pPr algn="ctr"/>
            <a:r>
              <a:rPr lang="es-ES" altLang="es-ES" sz="2000" b="1">
                <a:latin typeface="Times New Roman" pitchFamily="18" charset="0"/>
              </a:rPr>
              <a:t>Está íntimamente relacionado al de incertidumbre, o falta de certeza, algo que puede acontecer y generar una pérdida.</a:t>
            </a:r>
            <a:endParaRPr lang="en-US" altLang="es-ES" sz="2000" b="1">
              <a:latin typeface="Times New Roman" pitchFamily="18" charset="0"/>
            </a:endParaRPr>
          </a:p>
          <a:p>
            <a:pPr algn="ctr"/>
            <a:endParaRPr lang="es-ES" altLang="es-ES" sz="2000" b="1">
              <a:latin typeface="Times New Roman" pitchFamily="18" charset="0"/>
            </a:endParaRPr>
          </a:p>
          <a:p>
            <a:pPr algn="ctr"/>
            <a:r>
              <a:rPr lang="es-ES" altLang="es-ES" sz="2000" b="1">
                <a:latin typeface="Times New Roman" pitchFamily="18" charset="0"/>
              </a:rPr>
              <a:t>Es un suceso futuro e incierto que no depende exclusivamente de la voluntad del tomador, del asegurado o del beneficiario, y cuya materialización da origen a la obligación de la empresa de seguros.</a:t>
            </a:r>
          </a:p>
          <a:p>
            <a:pPr algn="ctr"/>
            <a:endParaRPr lang="es-ES" altLang="es-ES" sz="2000" b="1">
              <a:latin typeface="Times New Roman" pitchFamily="18" charset="0"/>
            </a:endParaRPr>
          </a:p>
        </p:txBody>
      </p:sp>
      <p:sp>
        <p:nvSpPr>
          <p:cNvPr id="4" name="Text Box 3"/>
          <p:cNvSpPr txBox="1">
            <a:spLocks noChangeArrowheads="1"/>
          </p:cNvSpPr>
          <p:nvPr/>
        </p:nvSpPr>
        <p:spPr bwMode="auto">
          <a:xfrm>
            <a:off x="457200" y="3489325"/>
            <a:ext cx="8229600" cy="2606675"/>
          </a:xfrm>
          <a:prstGeom prst="rect">
            <a:avLst/>
          </a:prstGeom>
          <a:solidFill>
            <a:schemeClr val="tx2">
              <a:lumMod val="60000"/>
              <a:lumOff val="40000"/>
            </a:schemeClr>
          </a:solidFill>
          <a:ln w="28575">
            <a:solidFill>
              <a:schemeClr val="tx1"/>
            </a:solidFill>
            <a:miter lim="800000"/>
            <a:headEnd/>
            <a:tailEnd/>
          </a:ln>
        </p:spPr>
        <p:txBody>
          <a:bodyPr wrap="square" anchor="ctr">
            <a:spAutoFit/>
          </a:bodyPr>
          <a:lstStyle/>
          <a:p>
            <a:pPr algn="ctr">
              <a:spcBef>
                <a:spcPct val="50000"/>
              </a:spcBef>
            </a:pPr>
            <a:r>
              <a:rPr lang="es-MX" altLang="es-ES" sz="2400" b="1" dirty="0">
                <a:latin typeface="Times New Roman" pitchFamily="18" charset="0"/>
              </a:rPr>
              <a:t>OTRAS DEFINICIONES </a:t>
            </a:r>
          </a:p>
          <a:p>
            <a:pPr algn="ctr">
              <a:buFont typeface="Wingdings" pitchFamily="2" charset="2"/>
              <a:buChar char="§"/>
            </a:pPr>
            <a:r>
              <a:rPr lang="es-ES" altLang="es-ES" sz="2000" b="1" dirty="0">
                <a:latin typeface="Times New Roman" pitchFamily="18" charset="0"/>
              </a:rPr>
              <a:t> Es un conjunto de circunstancias que representan una   posibilidad de pérdida.</a:t>
            </a:r>
          </a:p>
          <a:p>
            <a:pPr algn="ctr">
              <a:buFont typeface="Wingdings" pitchFamily="2" charset="2"/>
              <a:buChar char="§"/>
            </a:pPr>
            <a:r>
              <a:rPr lang="es-ES" altLang="es-ES" sz="2000" b="1" dirty="0">
                <a:latin typeface="Times New Roman" pitchFamily="18" charset="0"/>
              </a:rPr>
              <a:t> Es la incertidumbre de que ocurra una pérdida económica.</a:t>
            </a:r>
          </a:p>
          <a:p>
            <a:pPr algn="ctr">
              <a:buFont typeface="Wingdings" pitchFamily="2" charset="2"/>
              <a:buChar char="§"/>
            </a:pPr>
            <a:r>
              <a:rPr lang="es-ES" altLang="es-ES" sz="2000" b="1" dirty="0">
                <a:latin typeface="Times New Roman" pitchFamily="18" charset="0"/>
              </a:rPr>
              <a:t>  Es la posibilidad de que por azar ocurra un hecho que produzca una necesidad patrimonial.</a:t>
            </a:r>
          </a:p>
          <a:p>
            <a:pPr algn="ctr">
              <a:buFont typeface="Wingdings" pitchFamily="2" charset="2"/>
              <a:buChar char="§"/>
            </a:pPr>
            <a:r>
              <a:rPr lang="es-ES" altLang="es-ES" sz="2000" b="1" dirty="0">
                <a:latin typeface="Times New Roman" pitchFamily="18" charset="0"/>
              </a:rPr>
              <a:t> Es la eventualidad del suceso cuya realización obliga al asegurador a efectuar la prestación que le corresponde.</a:t>
            </a:r>
            <a:endParaRPr lang="es-MX" altLang="es-ES" sz="2000" b="1" dirty="0">
              <a:latin typeface="Times New Roman" pitchFamily="18" charset="0"/>
            </a:endParaRPr>
          </a:p>
        </p:txBody>
      </p:sp>
    </p:spTree>
  </p:cSld>
  <p:clrMapOvr>
    <a:masterClrMapping/>
  </p:clrMapOvr>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p:cNvSpPr>
            <a:spLocks noChangeArrowheads="1"/>
          </p:cNvSpPr>
          <p:nvPr/>
        </p:nvSpPr>
        <p:spPr bwMode="auto">
          <a:xfrm>
            <a:off x="468313" y="620713"/>
            <a:ext cx="8274050" cy="64293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CONDUCTAS </a:t>
            </a:r>
            <a:r>
              <a:rPr lang="es-ES" sz="2800" b="1" dirty="0" smtClean="0">
                <a:latin typeface="Times New Roman" pitchFamily="18" charset="0"/>
              </a:rPr>
              <a:t>HUMANAS FRENTE </a:t>
            </a:r>
            <a:r>
              <a:rPr lang="es-ES" sz="2800" b="1" dirty="0">
                <a:latin typeface="Times New Roman" pitchFamily="18" charset="0"/>
              </a:rPr>
              <a:t>AL RIESGO</a:t>
            </a:r>
            <a:endParaRPr lang="es-ES" sz="2800" dirty="0">
              <a:latin typeface="Times New Roman" pitchFamily="18" charset="0"/>
            </a:endParaRPr>
          </a:p>
        </p:txBody>
      </p:sp>
      <p:sp>
        <p:nvSpPr>
          <p:cNvPr id="4" name="Text Box 6"/>
          <p:cNvSpPr txBox="1">
            <a:spLocks noChangeArrowheads="1"/>
          </p:cNvSpPr>
          <p:nvPr/>
        </p:nvSpPr>
        <p:spPr bwMode="auto">
          <a:xfrm>
            <a:off x="468313" y="1735138"/>
            <a:ext cx="8274050" cy="442912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hangingPunct="0">
              <a:spcBef>
                <a:spcPts val="1200"/>
              </a:spcBef>
            </a:pPr>
            <a:r>
              <a:rPr lang="es-ES" sz="2400" b="1" dirty="0">
                <a:latin typeface="Times New Roman" pitchFamily="18" charset="0"/>
              </a:rPr>
              <a:t>Ignorancia: A veces por falta de nivel cultural (Ej. brasero);</a:t>
            </a:r>
          </a:p>
          <a:p>
            <a:pPr hangingPunct="0">
              <a:spcBef>
                <a:spcPts val="1200"/>
              </a:spcBef>
            </a:pPr>
            <a:r>
              <a:rPr lang="es-ES" sz="2400" b="1" dirty="0">
                <a:latin typeface="Times New Roman" pitchFamily="18" charset="0"/>
              </a:rPr>
              <a:t>Indiferencia: Conoce la posibilidad de riesgo pero no le preocupa sus consecuencias (puede ser por ignorancia o por no contar con los recursos suficientes).</a:t>
            </a:r>
          </a:p>
          <a:p>
            <a:pPr hangingPunct="0">
              <a:spcBef>
                <a:spcPts val="1200"/>
              </a:spcBef>
            </a:pPr>
            <a:r>
              <a:rPr lang="es-ES" sz="2400" b="1" dirty="0">
                <a:latin typeface="Times New Roman" pitchFamily="18" charset="0"/>
              </a:rPr>
              <a:t>Prevención: Siempre necesaria. Muchas veces surge de exigencia de las entidades aseguradoras.</a:t>
            </a:r>
          </a:p>
          <a:p>
            <a:pPr hangingPunct="0">
              <a:spcBef>
                <a:spcPts val="1200"/>
              </a:spcBef>
            </a:pPr>
            <a:r>
              <a:rPr lang="es-ES" sz="2400" b="1" dirty="0">
                <a:latin typeface="Times New Roman" pitchFamily="18" charset="0"/>
              </a:rPr>
              <a:t>Previsión: Ahorro o  </a:t>
            </a:r>
            <a:r>
              <a:rPr lang="es-ES" sz="2400" b="1" dirty="0" err="1">
                <a:latin typeface="Times New Roman" pitchFamily="18" charset="0"/>
              </a:rPr>
              <a:t>autoseguro</a:t>
            </a:r>
            <a:r>
              <a:rPr lang="es-ES" sz="2400" b="1" dirty="0">
                <a:latin typeface="Times New Roman" pitchFamily="18" charset="0"/>
              </a:rPr>
              <a:t> o transferencia del riesgo.</a:t>
            </a:r>
          </a:p>
          <a:p>
            <a:pPr hangingPunct="0">
              <a:spcBef>
                <a:spcPts val="1200"/>
              </a:spcBef>
            </a:pPr>
            <a:r>
              <a:rPr lang="es-ES" sz="2400" b="1" dirty="0">
                <a:latin typeface="Times New Roman" pitchFamily="18" charset="0"/>
              </a:rPr>
              <a:t>Ahorro: Distrae fondos para un fin distinto. Razón de tiempo. No alcanza el ahorro para la sustitución del bien porque se ignora la fecha de la </a:t>
            </a:r>
            <a:r>
              <a:rPr lang="es-ES" sz="2400" b="1" dirty="0" err="1">
                <a:latin typeface="Times New Roman" pitchFamily="18" charset="0"/>
              </a:rPr>
              <a:t>efectivización</a:t>
            </a:r>
            <a:r>
              <a:rPr lang="es-ES" sz="2400" b="1" dirty="0">
                <a:latin typeface="Times New Roman" pitchFamily="18" charset="0"/>
              </a:rPr>
              <a:t> del riesgo.</a:t>
            </a:r>
            <a:r>
              <a:rPr lang="es-ES" sz="24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300"/>
                                        <p:tgtEl>
                                          <p:spTgt spid="3"/>
                                        </p:tgtEl>
                                      </p:cBhvr>
                                    </p:animEffect>
                                  </p:childTnLst>
                                </p:cTn>
                              </p:par>
                            </p:childTnLst>
                          </p:cTn>
                        </p:par>
                        <p:par>
                          <p:cTn id="8" fill="hold">
                            <p:stCondLst>
                              <p:cond delay="1500"/>
                            </p:stCondLst>
                            <p:childTnLst>
                              <p:par>
                                <p:cTn id="9" presetID="4"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57200" y="762000"/>
            <a:ext cx="8229600" cy="523875"/>
          </a:xfrm>
          <a:prstGeom prst="rect">
            <a:avLst/>
          </a:prstGeom>
          <a:solidFill>
            <a:schemeClr val="tx2">
              <a:lumMod val="60000"/>
              <a:lumOff val="40000"/>
            </a:schemeClr>
          </a:solidFill>
          <a:ln w="28575">
            <a:solidFill>
              <a:schemeClr val="tx1"/>
            </a:solidFill>
            <a:miter lim="800000"/>
            <a:headEnd/>
            <a:tailEnd/>
          </a:ln>
        </p:spPr>
        <p:txBody>
          <a:bodyPr/>
          <a:lstStyle/>
          <a:p>
            <a:pPr algn="ctr"/>
            <a:r>
              <a:rPr lang="es-ES_tradnl" altLang="es-ES" sz="2800" b="1">
                <a:latin typeface="Times New Roman" pitchFamily="18" charset="0"/>
                <a:cs typeface="Times New Roman" pitchFamily="18" charset="0"/>
              </a:rPr>
              <a:t>MÉTODOS DE REDUCCIÓN DEL RIESGO</a:t>
            </a:r>
            <a:endParaRPr lang="es-ES" altLang="es-ES" sz="2800" b="1">
              <a:latin typeface="Times New Roman" pitchFamily="18" charset="0"/>
              <a:cs typeface="Times New Roman" pitchFamily="18" charset="0"/>
            </a:endParaRPr>
          </a:p>
        </p:txBody>
      </p:sp>
      <p:sp>
        <p:nvSpPr>
          <p:cNvPr id="4" name="Rectangle 3"/>
          <p:cNvSpPr>
            <a:spLocks noChangeArrowheads="1"/>
          </p:cNvSpPr>
          <p:nvPr/>
        </p:nvSpPr>
        <p:spPr bwMode="auto">
          <a:xfrm>
            <a:off x="457200" y="2114014"/>
            <a:ext cx="8229600" cy="3600986"/>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spcBef>
                <a:spcPct val="50000"/>
              </a:spcBef>
              <a:buFont typeface="Wingdings" pitchFamily="2" charset="2"/>
              <a:buNone/>
            </a:pPr>
            <a:r>
              <a:rPr lang="es-ES" altLang="es-ES" sz="2400" b="1" dirty="0">
                <a:latin typeface="Times New Roman" pitchFamily="18" charset="0"/>
              </a:rPr>
              <a:t>PREVENCIÓN DEL RIESGO</a:t>
            </a:r>
            <a:endParaRPr lang="es-MX" altLang="es-ES" sz="2400" b="1" dirty="0">
              <a:latin typeface="Times New Roman" pitchFamily="18" charset="0"/>
            </a:endParaRPr>
          </a:p>
          <a:p>
            <a:pPr algn="ctr">
              <a:spcBef>
                <a:spcPct val="50000"/>
              </a:spcBef>
              <a:buFont typeface="Wingdings" pitchFamily="2" charset="2"/>
              <a:buNone/>
            </a:pPr>
            <a:r>
              <a:rPr lang="es-ES" altLang="es-ES" sz="2400" b="1" dirty="0">
                <a:latin typeface="Times New Roman" pitchFamily="18" charset="0"/>
              </a:rPr>
              <a:t>Acción y efecto de evitar la materialización del siniestro.</a:t>
            </a:r>
            <a:endParaRPr lang="es-MX" altLang="es-ES" sz="2400" b="1" dirty="0">
              <a:latin typeface="Times New Roman" pitchFamily="18" charset="0"/>
            </a:endParaRPr>
          </a:p>
          <a:p>
            <a:pPr algn="ctr">
              <a:spcBef>
                <a:spcPct val="50000"/>
              </a:spcBef>
              <a:buFont typeface="Wingdings" pitchFamily="2" charset="2"/>
              <a:buNone/>
            </a:pPr>
            <a:r>
              <a:rPr lang="es-ES" altLang="es-ES" sz="2400" b="1" dirty="0">
                <a:latin typeface="Times New Roman" pitchFamily="18" charset="0"/>
              </a:rPr>
              <a:t>PROTECCIÓN DEL RIESGO   </a:t>
            </a:r>
            <a:endParaRPr lang="es-MX" altLang="es-ES" sz="2400" b="1" dirty="0">
              <a:latin typeface="Times New Roman" pitchFamily="18" charset="0"/>
            </a:endParaRPr>
          </a:p>
          <a:p>
            <a:pPr algn="ctr">
              <a:spcBef>
                <a:spcPct val="50000"/>
              </a:spcBef>
              <a:buFont typeface="Wingdings" pitchFamily="2" charset="2"/>
              <a:buNone/>
            </a:pPr>
            <a:r>
              <a:rPr lang="es-ES" altLang="es-ES" sz="2400" b="1" dirty="0">
                <a:latin typeface="Times New Roman" pitchFamily="18" charset="0"/>
              </a:rPr>
              <a:t>Acción y efecto de intentar disminuir los daños y/o perjuicios. Por ejemplo el uso de cascos en la cabeza de los operarios.</a:t>
            </a:r>
            <a:endParaRPr lang="es-MX" altLang="es-ES" sz="2400" b="1" dirty="0">
              <a:latin typeface="Times New Roman" pitchFamily="18" charset="0"/>
            </a:endParaRPr>
          </a:p>
          <a:p>
            <a:pPr algn="ctr">
              <a:spcBef>
                <a:spcPct val="50000"/>
              </a:spcBef>
              <a:buFont typeface="Wingdings" pitchFamily="2" charset="2"/>
              <a:buNone/>
            </a:pPr>
            <a:r>
              <a:rPr lang="es-ES" altLang="es-ES" sz="2400" b="1" dirty="0">
                <a:latin typeface="Times New Roman" pitchFamily="18" charset="0"/>
              </a:rPr>
              <a:t>ELIMINACIÓN DEL RIESGO</a:t>
            </a:r>
            <a:endParaRPr lang="es-MX" altLang="es-ES" sz="2400" b="1" dirty="0">
              <a:latin typeface="Times New Roman" pitchFamily="18" charset="0"/>
            </a:endParaRPr>
          </a:p>
          <a:p>
            <a:pPr algn="ctr">
              <a:spcBef>
                <a:spcPct val="50000"/>
              </a:spcBef>
              <a:buFont typeface="Wingdings" pitchFamily="2" charset="2"/>
              <a:buNone/>
            </a:pPr>
            <a:r>
              <a:rPr lang="es-ES" altLang="es-ES" sz="2400" b="1" dirty="0">
                <a:latin typeface="Times New Roman" pitchFamily="18" charset="0"/>
              </a:rPr>
              <a:t>Disminuir su frecuencia a cero.</a:t>
            </a:r>
            <a:r>
              <a:rPr lang="es-MX" altLang="es-ES" sz="2400" b="1" dirty="0">
                <a:latin typeface="Times New Roman" pitchFamily="18" charset="0"/>
              </a:rPr>
              <a:t> </a:t>
            </a:r>
          </a:p>
        </p:txBody>
      </p:sp>
    </p:spTree>
  </p:cSld>
  <p:clrMapOvr>
    <a:masterClrMapping/>
  </p:clrMapOvr>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500063" y="2081213"/>
            <a:ext cx="8212137" cy="3435350"/>
          </a:xfrm>
          <a:prstGeom prst="rect">
            <a:avLst/>
          </a:prstGeom>
          <a:solidFill>
            <a:schemeClr val="tx2">
              <a:lumMod val="60000"/>
              <a:lumOff val="40000"/>
            </a:schemeClr>
          </a:solidFill>
          <a:ln w="28575">
            <a:solidFill>
              <a:schemeClr val="tx1"/>
            </a:solidFill>
            <a:miter lim="800000"/>
            <a:headEnd/>
            <a:tailEnd/>
          </a:ln>
        </p:spPr>
        <p:txBody>
          <a:bodyPr>
            <a:spAutoFit/>
          </a:bodyPr>
          <a:lstStyle/>
          <a:p>
            <a:pPr hangingPunct="0">
              <a:spcBef>
                <a:spcPts val="1400"/>
              </a:spcBef>
            </a:pPr>
            <a:r>
              <a:rPr lang="es-ES" sz="2400" b="1">
                <a:latin typeface="Times New Roman" pitchFamily="18" charset="0"/>
              </a:rPr>
              <a:t>Operativa:</a:t>
            </a:r>
          </a:p>
          <a:p>
            <a:pPr hangingPunct="0">
              <a:spcBef>
                <a:spcPts val="1400"/>
              </a:spcBef>
            </a:pPr>
            <a:r>
              <a:rPr lang="es-ES" sz="2400" b="1">
                <a:latin typeface="Times New Roman" pitchFamily="18" charset="0"/>
              </a:rPr>
              <a:t>Eximición de la responsabilidad del transportista: dejar a cargo del comprador el riesgo del transporte, etc.</a:t>
            </a:r>
          </a:p>
          <a:p>
            <a:pPr hangingPunct="0">
              <a:spcBef>
                <a:spcPts val="1400"/>
              </a:spcBef>
            </a:pPr>
            <a:r>
              <a:rPr lang="es-ES" sz="2400" b="1">
                <a:latin typeface="Times New Roman" pitchFamily="18" charset="0"/>
              </a:rPr>
              <a:t>Seguro:</a:t>
            </a:r>
          </a:p>
          <a:p>
            <a:pPr hangingPunct="0">
              <a:spcBef>
                <a:spcPts val="1400"/>
              </a:spcBef>
            </a:pPr>
            <a:r>
              <a:rPr lang="es-ES" sz="2400" b="1">
                <a:latin typeface="Times New Roman" pitchFamily="18" charset="0"/>
              </a:rPr>
              <a:t>No necesita grandes fondos con relación a la magnitud de los capitales expuestos.</a:t>
            </a:r>
          </a:p>
          <a:p>
            <a:pPr algn="ctr" hangingPunct="0">
              <a:spcBef>
                <a:spcPts val="1400"/>
              </a:spcBef>
            </a:pPr>
            <a:r>
              <a:rPr lang="es-ES" sz="2400" b="1">
                <a:latin typeface="Times New Roman" pitchFamily="18" charset="0"/>
              </a:rPr>
              <a:t>Tiene mayor rendimiento de las inversiones.</a:t>
            </a:r>
          </a:p>
        </p:txBody>
      </p:sp>
      <p:sp>
        <p:nvSpPr>
          <p:cNvPr id="4" name="Text Box 5"/>
          <p:cNvSpPr txBox="1">
            <a:spLocks noChangeArrowheads="1"/>
          </p:cNvSpPr>
          <p:nvPr/>
        </p:nvSpPr>
        <p:spPr bwMode="auto">
          <a:xfrm>
            <a:off x="468313" y="685800"/>
            <a:ext cx="8212137" cy="79692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TRANSFERENCIA DEL RIESGO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1+#ppt_w/2"/>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p:cNvSpPr txBox="1">
            <a:spLocks noChangeArrowheads="1"/>
          </p:cNvSpPr>
          <p:nvPr/>
        </p:nvSpPr>
        <p:spPr bwMode="auto">
          <a:xfrm>
            <a:off x="457200" y="914400"/>
            <a:ext cx="8229600" cy="576262"/>
          </a:xfrm>
          <a:prstGeom prst="rect">
            <a:avLst/>
          </a:prstGeom>
          <a:solidFill>
            <a:schemeClr val="tx2">
              <a:lumMod val="60000"/>
              <a:lumOff val="40000"/>
            </a:schemeClr>
          </a:solidFill>
          <a:ln w="28575">
            <a:solidFill>
              <a:schemeClr val="tx1"/>
            </a:solidFill>
            <a:miter lim="800000"/>
            <a:headEnd/>
            <a:tailEnd/>
          </a:ln>
        </p:spPr>
        <p:txBody>
          <a:bodyPr/>
          <a:lstStyle/>
          <a:p>
            <a:pPr algn="ctr"/>
            <a:r>
              <a:rPr lang="es-MX" altLang="es-ES" sz="2800" b="1">
                <a:latin typeface="Times New Roman" pitchFamily="18" charset="0"/>
                <a:cs typeface="Times New Roman" pitchFamily="18" charset="0"/>
              </a:rPr>
              <a:t>RIESGO Y SEGURO</a:t>
            </a:r>
          </a:p>
        </p:txBody>
      </p:sp>
      <p:sp>
        <p:nvSpPr>
          <p:cNvPr id="4" name="Text Box 2"/>
          <p:cNvSpPr txBox="1">
            <a:spLocks noChangeArrowheads="1"/>
          </p:cNvSpPr>
          <p:nvPr/>
        </p:nvSpPr>
        <p:spPr bwMode="auto">
          <a:xfrm>
            <a:off x="457200" y="2389188"/>
            <a:ext cx="8229600" cy="3271837"/>
          </a:xfrm>
          <a:prstGeom prst="rect">
            <a:avLst/>
          </a:prstGeom>
          <a:solidFill>
            <a:schemeClr val="tx2">
              <a:lumMod val="60000"/>
              <a:lumOff val="40000"/>
            </a:schemeClr>
          </a:solidFill>
          <a:ln w="28575">
            <a:solidFill>
              <a:schemeClr val="tx1"/>
            </a:solidFill>
            <a:miter lim="800000"/>
            <a:headEnd/>
            <a:tailEnd/>
          </a:ln>
        </p:spPr>
        <p:txBody>
          <a:bodyPr wrap="square" anchor="ctr">
            <a:spAutoFit/>
          </a:bodyPr>
          <a:lstStyle/>
          <a:p>
            <a:pPr algn="ctr" eaLnBrk="0" hangingPunct="0">
              <a:spcBef>
                <a:spcPct val="50000"/>
              </a:spcBef>
            </a:pPr>
            <a:r>
              <a:rPr lang="es-ES_tradnl" altLang="es-ES" sz="2400" b="1" dirty="0">
                <a:latin typeface="Times New Roman" pitchFamily="18" charset="0"/>
              </a:rPr>
              <a:t>Institución que tiene por objeto mantener la integridad del patrimonio o la continuidad del ingreso de unidades económicas en la medida en que resultan afectadas por riesgos independientes de la voluntad deliberada del interesado.</a:t>
            </a:r>
          </a:p>
          <a:p>
            <a:pPr algn="ctr" eaLnBrk="0" hangingPunct="0">
              <a:spcBef>
                <a:spcPct val="50000"/>
              </a:spcBef>
            </a:pPr>
            <a:r>
              <a:rPr lang="es-ES_tradnl" altLang="es-ES" sz="2400" b="1" dirty="0">
                <a:latin typeface="Times New Roman" pitchFamily="18" charset="0"/>
              </a:rPr>
              <a:t>Acumulación de un ahorro, realizado por un sector de la comunidad a través de primas pagadas a las empresas de seguros como intermediarios financieros especializados.</a:t>
            </a:r>
          </a:p>
        </p:txBody>
      </p:sp>
    </p:spTree>
  </p:cSld>
  <p:clrMapOvr>
    <a:masterClrMapping/>
  </p:clrMapOvr>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57200" y="457200"/>
            <a:ext cx="8229600" cy="2446824"/>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spcBef>
                <a:spcPct val="50000"/>
              </a:spcBef>
            </a:pPr>
            <a:r>
              <a:rPr lang="es-ES" altLang="es-ES" b="1">
                <a:latin typeface="Times New Roman" pitchFamily="18" charset="0"/>
              </a:rPr>
              <a:t>Los seguros permiten cubrir mejor los riesgos que otros instrumentos financieros.</a:t>
            </a:r>
          </a:p>
          <a:p>
            <a:pPr algn="ctr">
              <a:spcBef>
                <a:spcPct val="50000"/>
              </a:spcBef>
            </a:pPr>
            <a:r>
              <a:rPr lang="es-ES" altLang="es-ES" b="1">
                <a:latin typeface="Times New Roman" pitchFamily="18" charset="0"/>
              </a:rPr>
              <a:t>Pueden reducir la incertidumbre al diversificar los riesgos.</a:t>
            </a:r>
          </a:p>
          <a:p>
            <a:pPr algn="ctr">
              <a:spcBef>
                <a:spcPct val="50000"/>
              </a:spcBef>
            </a:pPr>
            <a:r>
              <a:rPr lang="es-ES" altLang="es-ES" b="1">
                <a:latin typeface="Times New Roman" pitchFamily="18" charset="0"/>
              </a:rPr>
              <a:t>Promueven la estabilidad financiera.</a:t>
            </a:r>
          </a:p>
          <a:p>
            <a:pPr algn="ctr">
              <a:spcBef>
                <a:spcPct val="50000"/>
              </a:spcBef>
            </a:pPr>
            <a:r>
              <a:rPr lang="es-ES" altLang="es-ES" b="1">
                <a:latin typeface="Times New Roman" pitchFamily="18" charset="0"/>
              </a:rPr>
              <a:t>Estimulan la inversión a largo plazo. </a:t>
            </a:r>
          </a:p>
          <a:p>
            <a:pPr algn="ctr">
              <a:spcBef>
                <a:spcPct val="50000"/>
              </a:spcBef>
            </a:pPr>
            <a:r>
              <a:rPr lang="es-ES" altLang="es-ES" b="1">
                <a:latin typeface="Times New Roman" pitchFamily="18" charset="0"/>
              </a:rPr>
              <a:t>Facilitan el intercambio y el comercio.</a:t>
            </a:r>
          </a:p>
          <a:p>
            <a:pPr algn="ctr">
              <a:spcBef>
                <a:spcPct val="50000"/>
              </a:spcBef>
            </a:pPr>
            <a:r>
              <a:rPr lang="es-ES" altLang="es-ES" b="1">
                <a:latin typeface="Times New Roman" pitchFamily="18" charset="0"/>
              </a:rPr>
              <a:t>Contribuyen a desarrollar el crédito.</a:t>
            </a:r>
          </a:p>
        </p:txBody>
      </p:sp>
      <p:sp>
        <p:nvSpPr>
          <p:cNvPr id="4" name="Rectangle 3"/>
          <p:cNvSpPr>
            <a:spLocks noChangeArrowheads="1"/>
          </p:cNvSpPr>
          <p:nvPr/>
        </p:nvSpPr>
        <p:spPr bwMode="auto">
          <a:xfrm>
            <a:off x="457200" y="3048000"/>
            <a:ext cx="8229600" cy="2286000"/>
          </a:xfrm>
          <a:prstGeom prst="rect">
            <a:avLst/>
          </a:prstGeom>
          <a:solidFill>
            <a:schemeClr val="tx2">
              <a:lumMod val="60000"/>
              <a:lumOff val="40000"/>
            </a:schemeClr>
          </a:solidFill>
          <a:ln w="28575">
            <a:solidFill>
              <a:schemeClr val="tx1"/>
            </a:solidFill>
            <a:miter lim="800000"/>
            <a:headEnd/>
            <a:tailEnd/>
          </a:ln>
        </p:spPr>
        <p:txBody>
          <a:bodyPr anchor="ctr"/>
          <a:lstStyle/>
          <a:p>
            <a:pPr algn="ctr"/>
            <a:r>
              <a:rPr lang="es-MX" altLang="es-ES" b="1" dirty="0">
                <a:latin typeface="Times New Roman" pitchFamily="18" charset="0"/>
              </a:rPr>
              <a:t>EL SEGURO SIGNIFICA:</a:t>
            </a:r>
            <a:br>
              <a:rPr lang="es-MX" altLang="es-ES" b="1" dirty="0">
                <a:latin typeface="Times New Roman" pitchFamily="18" charset="0"/>
              </a:rPr>
            </a:br>
            <a:r>
              <a:rPr lang="es-MX" altLang="es-ES" b="1" dirty="0">
                <a:latin typeface="Times New Roman" pitchFamily="18" charset="0"/>
              </a:rPr>
              <a:t>- CIVILIZACIÓN.</a:t>
            </a:r>
            <a:br>
              <a:rPr lang="es-MX" altLang="es-ES" b="1" dirty="0">
                <a:latin typeface="Times New Roman" pitchFamily="18" charset="0"/>
              </a:rPr>
            </a:br>
            <a:r>
              <a:rPr lang="es-MX" altLang="es-ES" b="1" dirty="0">
                <a:latin typeface="Times New Roman" pitchFamily="18" charset="0"/>
              </a:rPr>
              <a:t>- SEGURIDAD.</a:t>
            </a:r>
            <a:br>
              <a:rPr lang="es-MX" altLang="es-ES" b="1" dirty="0">
                <a:latin typeface="Times New Roman" pitchFamily="18" charset="0"/>
              </a:rPr>
            </a:br>
            <a:r>
              <a:rPr lang="es-MX" altLang="es-ES" b="1" dirty="0">
                <a:latin typeface="Times New Roman" pitchFamily="18" charset="0"/>
              </a:rPr>
              <a:t>- ESTABILIDAD ECONÓMICA. </a:t>
            </a:r>
            <a:br>
              <a:rPr lang="es-MX" altLang="es-ES" b="1" dirty="0">
                <a:latin typeface="Times New Roman" pitchFamily="18" charset="0"/>
              </a:rPr>
            </a:br>
            <a:r>
              <a:rPr lang="es-MX" altLang="es-ES" b="1" dirty="0">
                <a:latin typeface="Times New Roman" pitchFamily="18" charset="0"/>
              </a:rPr>
              <a:t>- DESARROLLO ECONÓMICO – FINANCIERO.</a:t>
            </a:r>
          </a:p>
        </p:txBody>
      </p:sp>
      <p:sp>
        <p:nvSpPr>
          <p:cNvPr id="5" name="Rectangle 2"/>
          <p:cNvSpPr txBox="1">
            <a:spLocks noChangeArrowheads="1"/>
          </p:cNvSpPr>
          <p:nvPr/>
        </p:nvSpPr>
        <p:spPr bwMode="auto">
          <a:xfrm>
            <a:off x="457200" y="5445125"/>
            <a:ext cx="8229600" cy="936625"/>
          </a:xfrm>
          <a:prstGeom prst="rect">
            <a:avLst/>
          </a:prstGeom>
          <a:solidFill>
            <a:schemeClr val="tx2">
              <a:lumMod val="60000"/>
              <a:lumOff val="40000"/>
            </a:schemeClr>
          </a:solidFill>
          <a:ln w="28575">
            <a:solidFill>
              <a:schemeClr val="tx1"/>
            </a:solidFill>
            <a:miter lim="800000"/>
            <a:headEnd/>
            <a:tailEnd/>
          </a:ln>
        </p:spPr>
        <p:txBody>
          <a:bodyPr anchor="ctr"/>
          <a:lstStyle/>
          <a:p>
            <a:pPr algn="ctr"/>
            <a:r>
              <a:rPr lang="es-MX" altLang="es-ES" sz="1600" b="1" dirty="0">
                <a:latin typeface="Times New Roman" pitchFamily="18" charset="0"/>
              </a:rPr>
              <a:t>EL INDIVIDUO ENCUENTRA EN EL SEGURO UNA OPCIÓN RESPONSABLE PARA MINIMIZAR LAS CONSECUENCIAS DE LOS IMPREVISTOS.</a:t>
            </a:r>
          </a:p>
        </p:txBody>
      </p:sp>
    </p:spTree>
  </p:cSld>
  <p:clrMapOvr>
    <a:masterClrMapping/>
  </p:clrMapOvr>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p:nvPr/>
        </p:nvSpPr>
        <p:spPr>
          <a:xfrm>
            <a:off x="457201" y="857250"/>
            <a:ext cx="8229600" cy="523875"/>
          </a:xfrm>
          <a:prstGeom prst="rect">
            <a:avLst/>
          </a:prstGeom>
          <a:solidFill>
            <a:schemeClr val="tx2">
              <a:lumMod val="60000"/>
              <a:lumOff val="40000"/>
            </a:schemeClr>
          </a:solidFill>
          <a:ln w="28575">
            <a:solidFill>
              <a:schemeClr val="tx1"/>
            </a:solidFill>
            <a:prstDash val="soli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MX" sz="2800" b="1" kern="0" dirty="0">
                <a:latin typeface="Times New Roman" pitchFamily="18"/>
                <a:cs typeface="Times New Roman" pitchFamily="18"/>
              </a:rPr>
              <a:t>DISTINTAS CLASES DE RIESGOS</a:t>
            </a:r>
          </a:p>
        </p:txBody>
      </p:sp>
      <p:sp>
        <p:nvSpPr>
          <p:cNvPr id="4" name="Text Box 3"/>
          <p:cNvSpPr txBox="1">
            <a:spLocks noChangeArrowheads="1"/>
          </p:cNvSpPr>
          <p:nvPr/>
        </p:nvSpPr>
        <p:spPr bwMode="auto">
          <a:xfrm>
            <a:off x="457200" y="2371725"/>
            <a:ext cx="8305800" cy="321627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hangingPunct="0">
              <a:spcBef>
                <a:spcPts val="1200"/>
              </a:spcBef>
            </a:pPr>
            <a:r>
              <a:rPr lang="es-ES" sz="2000" b="1" dirty="0">
                <a:latin typeface="Times New Roman" pitchFamily="18" charset="0"/>
              </a:rPr>
              <a:t>   Riesgo físico                                                            Riesgo moral</a:t>
            </a:r>
          </a:p>
          <a:p>
            <a:pPr hangingPunct="0">
              <a:spcBef>
                <a:spcPts val="1200"/>
              </a:spcBef>
            </a:pPr>
            <a:r>
              <a:rPr lang="es-ES" sz="2000" b="1" dirty="0">
                <a:latin typeface="Times New Roman" pitchFamily="18" charset="0"/>
              </a:rPr>
              <a:t>                                                Gran riesgo                                  </a:t>
            </a:r>
          </a:p>
          <a:p>
            <a:pPr hangingPunct="0">
              <a:spcBef>
                <a:spcPts val="1200"/>
              </a:spcBef>
            </a:pPr>
            <a:r>
              <a:rPr lang="es-ES" sz="2000" b="1" dirty="0">
                <a:latin typeface="Times New Roman" pitchFamily="18" charset="0"/>
              </a:rPr>
              <a:t>   Riesgo patrimonial                                                Riesgo personal</a:t>
            </a:r>
          </a:p>
          <a:p>
            <a:pPr hangingPunct="0">
              <a:spcBef>
                <a:spcPts val="1200"/>
              </a:spcBef>
            </a:pPr>
            <a:r>
              <a:rPr lang="es-ES" sz="2000" b="1" dirty="0">
                <a:latin typeface="Times New Roman" pitchFamily="18" charset="0"/>
              </a:rPr>
              <a:t>                                    Riesgo físicamente aislado</a:t>
            </a:r>
          </a:p>
          <a:p>
            <a:pPr hangingPunct="0">
              <a:spcBef>
                <a:spcPts val="1200"/>
              </a:spcBef>
            </a:pPr>
            <a:r>
              <a:rPr lang="es-ES" sz="2000" b="1" dirty="0">
                <a:latin typeface="Times New Roman" pitchFamily="18" charset="0"/>
              </a:rPr>
              <a:t>   Riesgo contiguo                                                     Riesgo tarado</a:t>
            </a:r>
          </a:p>
          <a:p>
            <a:pPr hangingPunct="0">
              <a:spcBef>
                <a:spcPts val="1200"/>
              </a:spcBef>
            </a:pPr>
            <a:r>
              <a:rPr lang="es-ES" sz="2000" b="1" dirty="0">
                <a:latin typeface="Times New Roman" pitchFamily="18" charset="0"/>
              </a:rPr>
              <a:t>   Riesgo noble                                                           Riesgo deficitario</a:t>
            </a:r>
          </a:p>
          <a:p>
            <a:pPr hangingPunct="0">
              <a:spcBef>
                <a:spcPts val="1200"/>
              </a:spcBef>
            </a:pPr>
            <a:endParaRPr lang="es-E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0" y="1700213"/>
            <a:ext cx="8255000" cy="446405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400" b="1" dirty="0">
                <a:latin typeface="Times New Roman" pitchFamily="18" charset="0"/>
              </a:rPr>
              <a:t>ESTÁTICOS</a:t>
            </a:r>
          </a:p>
          <a:p>
            <a:pPr algn="ctr"/>
            <a:endParaRPr lang="es-ES" altLang="es-ES" sz="2400" b="1" dirty="0">
              <a:latin typeface="Times New Roman" pitchFamily="18" charset="0"/>
            </a:endParaRPr>
          </a:p>
          <a:p>
            <a:pPr algn="ctr"/>
            <a:r>
              <a:rPr lang="es-ES" altLang="es-ES" sz="2400" b="1" dirty="0">
                <a:latin typeface="Times New Roman" pitchFamily="18" charset="0"/>
              </a:rPr>
              <a:t>Están conectados con pérdidas causadas por la acción irregular de las fuerzas de la naturaleza o los errores y delitos del comportamiento humano y que resultan una pérdida para la sociedad. </a:t>
            </a:r>
          </a:p>
          <a:p>
            <a:pPr algn="ctr"/>
            <a:endParaRPr lang="es-ES" altLang="es-ES" sz="2400" b="1" dirty="0">
              <a:latin typeface="Times New Roman" pitchFamily="18" charset="0"/>
            </a:endParaRPr>
          </a:p>
          <a:p>
            <a:pPr algn="ctr"/>
            <a:r>
              <a:rPr lang="es-ES" altLang="es-ES" sz="2400" b="1" dirty="0">
                <a:latin typeface="Times New Roman" pitchFamily="18" charset="0"/>
              </a:rPr>
              <a:t>DINÁMICOS</a:t>
            </a:r>
          </a:p>
          <a:p>
            <a:pPr algn="ctr"/>
            <a:endParaRPr lang="es-ES" altLang="es-ES" sz="2400" b="1" dirty="0">
              <a:latin typeface="Times New Roman" pitchFamily="18" charset="0"/>
            </a:endParaRPr>
          </a:p>
          <a:p>
            <a:pPr algn="ctr"/>
            <a:r>
              <a:rPr lang="es-ES" altLang="es-ES" sz="2400" b="1" dirty="0">
                <a:latin typeface="Times New Roman" pitchFamily="18" charset="0"/>
              </a:rPr>
              <a:t>Están asociados con cambios de los requerimientos humanos y mejoramiento en la maquinaria y la organización. </a:t>
            </a:r>
          </a:p>
        </p:txBody>
      </p:sp>
      <p:sp>
        <p:nvSpPr>
          <p:cNvPr id="4" name="Rectangle 4"/>
          <p:cNvSpPr>
            <a:spLocks noChangeArrowheads="1"/>
          </p:cNvSpPr>
          <p:nvPr/>
        </p:nvSpPr>
        <p:spPr bwMode="auto">
          <a:xfrm>
            <a:off x="468313" y="609600"/>
            <a:ext cx="8280400" cy="63023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800" b="1" dirty="0">
                <a:latin typeface="Times New Roman" pitchFamily="18" charset="0"/>
              </a:rPr>
              <a:t>RIESGOS ESTÁTICOS Y DINÁMICOS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68313" y="692150"/>
            <a:ext cx="8280400" cy="63023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800" b="1" dirty="0">
                <a:latin typeface="Times New Roman" pitchFamily="18" charset="0"/>
              </a:rPr>
              <a:t>RIESGOS PUROS O ESPECULATIVOS</a:t>
            </a:r>
          </a:p>
        </p:txBody>
      </p:sp>
      <p:sp>
        <p:nvSpPr>
          <p:cNvPr id="4" name="Rectangle 4"/>
          <p:cNvSpPr>
            <a:spLocks noChangeArrowheads="1"/>
          </p:cNvSpPr>
          <p:nvPr/>
        </p:nvSpPr>
        <p:spPr bwMode="auto">
          <a:xfrm>
            <a:off x="468313" y="1730375"/>
            <a:ext cx="8280400" cy="406082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000" b="1" dirty="0" smtClean="0">
                <a:latin typeface="Times New Roman" pitchFamily="18" charset="0"/>
              </a:rPr>
              <a:t>PUROS</a:t>
            </a:r>
            <a:endParaRPr lang="es-ES" altLang="es-ES" sz="2000" b="1" dirty="0">
              <a:latin typeface="Times New Roman" pitchFamily="18" charset="0"/>
            </a:endParaRPr>
          </a:p>
          <a:p>
            <a:pPr algn="ctr"/>
            <a:endParaRPr lang="es-ES" altLang="es-ES" sz="2000" dirty="0">
              <a:latin typeface="Times New Roman" pitchFamily="18" charset="0"/>
            </a:endParaRPr>
          </a:p>
          <a:p>
            <a:pPr algn="ctr"/>
            <a:r>
              <a:rPr lang="es-ES" altLang="es-ES" sz="2000" b="1" dirty="0">
                <a:latin typeface="Times New Roman" pitchFamily="18" charset="0"/>
              </a:rPr>
              <a:t>Son los que producen siempre una pérdida. Ejemplo: los riesgos asegurables, cuya realización siempre es un daño o pérdida. </a:t>
            </a:r>
          </a:p>
          <a:p>
            <a:pPr algn="ctr"/>
            <a:endParaRPr lang="es-ES" altLang="es-ES" sz="2000" b="1" dirty="0">
              <a:latin typeface="Times New Roman" pitchFamily="18" charset="0"/>
            </a:endParaRPr>
          </a:p>
          <a:p>
            <a:pPr algn="ctr"/>
            <a:r>
              <a:rPr lang="es-ES" altLang="es-ES" sz="2000" b="1" dirty="0">
                <a:latin typeface="Times New Roman" pitchFamily="18" charset="0"/>
              </a:rPr>
              <a:t>ESPECULATIVOS O DE NEGOCIO</a:t>
            </a:r>
          </a:p>
          <a:p>
            <a:pPr algn="ctr"/>
            <a:endParaRPr lang="es-ES" altLang="es-ES" sz="2000" dirty="0">
              <a:latin typeface="Times New Roman" pitchFamily="18" charset="0"/>
            </a:endParaRPr>
          </a:p>
          <a:p>
            <a:pPr algn="ctr"/>
            <a:r>
              <a:rPr lang="es-ES" altLang="es-ES" sz="2000" b="1" dirty="0">
                <a:latin typeface="Times New Roman" pitchFamily="18" charset="0"/>
              </a:rPr>
              <a:t>Son aquellos cuyo resultado puede producir una pérdida o una ganancia. Son situaciones tales, como: una inversión, una apuesta, comprar acciones en la bolsa de valores, entre otras, los que pueden o no traer aparejada una pérdida financiera.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bwMode="auto">
          <a:xfrm>
            <a:off x="457200" y="533400"/>
            <a:ext cx="8218488" cy="107473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indent="482600" algn="ctr"/>
            <a:r>
              <a:rPr lang="es-MX" sz="2800" b="1">
                <a:latin typeface="Times New Roman" pitchFamily="18" charset="0"/>
              </a:rPr>
              <a:t>CARACTERÍSTICAS DEL RIESGO</a:t>
            </a:r>
          </a:p>
          <a:p>
            <a:pPr indent="482600" algn="ctr"/>
            <a:r>
              <a:rPr lang="es-MX" sz="2800" b="1">
                <a:latin typeface="Times New Roman" pitchFamily="18" charset="0"/>
              </a:rPr>
              <a:t>PARA SER ASEGURABLE</a:t>
            </a:r>
          </a:p>
        </p:txBody>
      </p:sp>
      <p:sp>
        <p:nvSpPr>
          <p:cNvPr id="4" name="Text Box 3"/>
          <p:cNvSpPr txBox="1">
            <a:spLocks noChangeArrowheads="1"/>
          </p:cNvSpPr>
          <p:nvPr/>
        </p:nvSpPr>
        <p:spPr bwMode="auto">
          <a:xfrm>
            <a:off x="457200" y="2127250"/>
            <a:ext cx="8218488" cy="396557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400"/>
              </a:spcBef>
            </a:pPr>
            <a:r>
              <a:rPr lang="es-ES" sz="2200" b="1" dirty="0">
                <a:latin typeface="Times New Roman" pitchFamily="18" charset="0"/>
              </a:rPr>
              <a:t>Tiene que ser:</a:t>
            </a:r>
          </a:p>
          <a:p>
            <a:pPr hangingPunct="0">
              <a:spcBef>
                <a:spcPts val="1400"/>
              </a:spcBef>
            </a:pPr>
            <a:r>
              <a:rPr lang="es-ES" sz="2200" b="1" dirty="0">
                <a:latin typeface="Times New Roman" pitchFamily="18" charset="0"/>
              </a:rPr>
              <a:t>-  incierto;</a:t>
            </a:r>
          </a:p>
          <a:p>
            <a:pPr hangingPunct="0">
              <a:spcBef>
                <a:spcPts val="1200"/>
              </a:spcBef>
            </a:pPr>
            <a:r>
              <a:rPr lang="es-ES" sz="2200" b="1" dirty="0">
                <a:latin typeface="Times New Roman" pitchFamily="18" charset="0"/>
              </a:rPr>
              <a:t>-  posible (que pueda materializarse);</a:t>
            </a:r>
          </a:p>
          <a:p>
            <a:pPr hangingPunct="0">
              <a:spcBef>
                <a:spcPts val="1200"/>
              </a:spcBef>
            </a:pPr>
            <a:r>
              <a:rPr lang="es-ES" sz="2200" b="1" dirty="0">
                <a:latin typeface="Times New Roman" pitchFamily="18" charset="0"/>
              </a:rPr>
              <a:t>-  futuro (extendido en el tiempo);</a:t>
            </a:r>
          </a:p>
          <a:p>
            <a:pPr hangingPunct="0">
              <a:spcBef>
                <a:spcPts val="1200"/>
              </a:spcBef>
            </a:pPr>
            <a:r>
              <a:rPr lang="es-ES" sz="2200" b="1" dirty="0">
                <a:latin typeface="Times New Roman" pitchFamily="18" charset="0"/>
              </a:rPr>
              <a:t>-  lícito (no contrario a la ley y a las buenas costumbres)</a:t>
            </a:r>
          </a:p>
          <a:p>
            <a:pPr hangingPunct="0">
              <a:spcBef>
                <a:spcPts val="1200"/>
              </a:spcBef>
            </a:pPr>
            <a:r>
              <a:rPr lang="es-ES" sz="2200" b="1" dirty="0">
                <a:latin typeface="Times New Roman" pitchFamily="18" charset="0"/>
              </a:rPr>
              <a:t>-  fortuito (depende del azar);</a:t>
            </a:r>
          </a:p>
          <a:p>
            <a:pPr hangingPunct="0">
              <a:spcBef>
                <a:spcPts val="1200"/>
              </a:spcBef>
            </a:pPr>
            <a:r>
              <a:rPr lang="es-ES" sz="2200" b="1" dirty="0">
                <a:latin typeface="Times New Roman" pitchFamily="18" charset="0"/>
              </a:rPr>
              <a:t>-  ajeno a la voluntad de las partes;</a:t>
            </a:r>
          </a:p>
          <a:p>
            <a:pPr hangingPunct="0">
              <a:spcBef>
                <a:spcPts val="1400"/>
              </a:spcBef>
            </a:pPr>
            <a:r>
              <a:rPr lang="es-ES" sz="2200" b="1" dirty="0">
                <a:latin typeface="Times New Roman" pitchFamily="18" charset="0"/>
              </a:rPr>
              <a:t>-  que produzca afectación económica.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p:cNvSpPr>
            <a:spLocks noGrp="1"/>
          </p:cNvSpPr>
          <p:nvPr>
            <p:ph type="ctrTitle"/>
          </p:nvPr>
        </p:nvSpPr>
        <p:spPr>
          <a:xfrm>
            <a:off x="457200" y="2187575"/>
            <a:ext cx="8229600" cy="1851025"/>
          </a:xfrm>
          <a:solidFill>
            <a:schemeClr val="bg2">
              <a:lumMod val="50000"/>
            </a:schemeClr>
          </a:solidFill>
          <a:ln w="19050">
            <a:solidFill>
              <a:schemeClr val="tx1"/>
            </a:solidFill>
          </a:ln>
        </p:spPr>
        <p:txBody>
          <a:bodyPr>
            <a:normAutofit/>
          </a:bodyPr>
          <a:lstStyle/>
          <a:p>
            <a:pPr algn="ctr"/>
            <a:r>
              <a:rPr lang="es-AR" sz="3600" b="1" dirty="0" smtClean="0">
                <a:solidFill>
                  <a:schemeClr val="tx1"/>
                </a:solidFill>
                <a:latin typeface="Times New Roman" pitchFamily="18" charset="0"/>
                <a:cs typeface="Times New Roman" pitchFamily="18" charset="0"/>
              </a:rPr>
              <a:t>INTRODUCCIÓN AL DERECHO  </a:t>
            </a:r>
            <a:br>
              <a:rPr lang="es-AR" sz="3600" b="1" dirty="0" smtClean="0">
                <a:solidFill>
                  <a:schemeClr val="tx1"/>
                </a:solidFill>
                <a:latin typeface="Times New Roman" pitchFamily="18" charset="0"/>
                <a:cs typeface="Times New Roman" pitchFamily="18" charset="0"/>
              </a:rPr>
            </a:br>
            <a:r>
              <a:rPr lang="es-AR" sz="3600" b="1" dirty="0" smtClean="0">
                <a:solidFill>
                  <a:schemeClr val="tx1"/>
                </a:solidFill>
                <a:latin typeface="Times New Roman" pitchFamily="18" charset="0"/>
                <a:cs typeface="Times New Roman" pitchFamily="18" charset="0"/>
              </a:rPr>
              <a:t/>
            </a:r>
            <a:br>
              <a:rPr lang="es-AR" sz="3600" b="1" dirty="0" smtClean="0">
                <a:solidFill>
                  <a:schemeClr val="tx1"/>
                </a:solidFill>
                <a:latin typeface="Times New Roman" pitchFamily="18" charset="0"/>
                <a:cs typeface="Times New Roman" pitchFamily="18" charset="0"/>
              </a:rPr>
            </a:br>
            <a:r>
              <a:rPr lang="es-AR" sz="3600" b="1" dirty="0" smtClean="0">
                <a:solidFill>
                  <a:schemeClr val="tx1"/>
                </a:solidFill>
                <a:latin typeface="Times New Roman" pitchFamily="18" charset="0"/>
                <a:cs typeface="Times New Roman" pitchFamily="18" charset="0"/>
              </a:rPr>
              <a:t>  </a:t>
            </a:r>
            <a:r>
              <a:rPr lang="es-AR" sz="3100" b="1" dirty="0" smtClean="0">
                <a:solidFill>
                  <a:schemeClr val="tx1"/>
                </a:solidFill>
                <a:latin typeface="Times New Roman" pitchFamily="18" charset="0"/>
                <a:cs typeface="Times New Roman" pitchFamily="18" charset="0"/>
              </a:rPr>
              <a:t>SEGUNDA PARTE</a:t>
            </a:r>
            <a:r>
              <a:rPr lang="es-AR" sz="3600" b="1" dirty="0" smtClean="0">
                <a:latin typeface="Times New Roman" pitchFamily="18" charset="0"/>
                <a:cs typeface="Times New Roman" pitchFamily="18" charset="0"/>
              </a:rPr>
              <a:t>	</a:t>
            </a:r>
            <a:endParaRPr lang="en-US" sz="3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
          <p:cNvSpPr txBox="1">
            <a:spLocks noChangeArrowheads="1"/>
          </p:cNvSpPr>
          <p:nvPr/>
        </p:nvSpPr>
        <p:spPr bwMode="auto">
          <a:xfrm>
            <a:off x="395288" y="533400"/>
            <a:ext cx="8320087" cy="831850"/>
          </a:xfrm>
          <a:prstGeom prst="rect">
            <a:avLst/>
          </a:prstGeom>
          <a:solidFill>
            <a:schemeClr val="tx2">
              <a:lumMod val="60000"/>
              <a:lumOff val="40000"/>
            </a:schemeClr>
          </a:solidFill>
          <a:ln w="28575">
            <a:solidFill>
              <a:schemeClr val="tx1"/>
            </a:solidFill>
            <a:miter lim="800000"/>
            <a:headEnd/>
            <a:tailEnd/>
          </a:ln>
        </p:spPr>
        <p:txBody>
          <a:bodyPr anchor="ctr" anchorCtr="1">
            <a:spAutoFit/>
          </a:bodyPr>
          <a:lstStyle/>
          <a:p>
            <a:pPr algn="ctr" hangingPunct="0">
              <a:spcBef>
                <a:spcPts val="1900"/>
              </a:spcBef>
            </a:pPr>
            <a:r>
              <a:rPr lang="es-ES" sz="2400" b="1">
                <a:latin typeface="Times New Roman" pitchFamily="18" charset="0"/>
              </a:rPr>
              <a:t>REQUISITOS QUE DEBE TENER EN CUENTA EL ASEGURADOR</a:t>
            </a:r>
            <a:endParaRPr lang="es-ES" sz="2400">
              <a:latin typeface="Times New Roman" pitchFamily="18" charset="0"/>
            </a:endParaRPr>
          </a:p>
        </p:txBody>
      </p:sp>
      <p:sp>
        <p:nvSpPr>
          <p:cNvPr id="4" name="Text Box 6"/>
          <p:cNvSpPr txBox="1">
            <a:spLocks noChangeArrowheads="1"/>
          </p:cNvSpPr>
          <p:nvPr/>
        </p:nvSpPr>
        <p:spPr bwMode="auto">
          <a:xfrm>
            <a:off x="395288" y="1638300"/>
            <a:ext cx="8320087" cy="2727325"/>
          </a:xfrm>
          <a:prstGeom prst="rect">
            <a:avLst/>
          </a:prstGeom>
          <a:solidFill>
            <a:schemeClr val="tx2">
              <a:lumMod val="60000"/>
              <a:lumOff val="40000"/>
            </a:schemeClr>
          </a:solidFill>
          <a:ln w="28575">
            <a:solidFill>
              <a:schemeClr val="tx1"/>
            </a:solidFill>
            <a:miter lim="800000"/>
            <a:headEnd/>
            <a:tailEnd/>
          </a:ln>
        </p:spPr>
        <p:txBody>
          <a:bodyPr anchor="ctr">
            <a:spAutoFit/>
          </a:bodyPr>
          <a:lstStyle/>
          <a:p>
            <a:pPr hangingPunct="0">
              <a:spcBef>
                <a:spcPts val="1900"/>
              </a:spcBef>
            </a:pPr>
            <a:r>
              <a:rPr lang="es-ES" altLang="es-ES" sz="2000">
                <a:latin typeface="Times New Roman" pitchFamily="18" charset="0"/>
              </a:rPr>
              <a:t>-  </a:t>
            </a:r>
            <a:r>
              <a:rPr lang="es-ES" altLang="es-ES" b="1">
                <a:latin typeface="Times New Roman" pitchFamily="18" charset="0"/>
              </a:rPr>
              <a:t>número de objetos suficiente en calidad y cantidad para    </a:t>
            </a:r>
          </a:p>
          <a:p>
            <a:pPr hangingPunct="0">
              <a:spcBef>
                <a:spcPts val="1200"/>
              </a:spcBef>
            </a:pPr>
            <a:r>
              <a:rPr lang="es-ES" altLang="es-ES" b="1">
                <a:latin typeface="Times New Roman" pitchFamily="18" charset="0"/>
              </a:rPr>
              <a:t>    determinar las pérdidas probables (ley de grandes números y</a:t>
            </a:r>
          </a:p>
          <a:p>
            <a:pPr hangingPunct="0">
              <a:spcBef>
                <a:spcPts val="1200"/>
              </a:spcBef>
            </a:pPr>
            <a:r>
              <a:rPr lang="es-ES" altLang="es-ES" b="1">
                <a:latin typeface="Times New Roman" pitchFamily="18" charset="0"/>
              </a:rPr>
              <a:t>    agrupamiento homogéneo).</a:t>
            </a:r>
          </a:p>
          <a:p>
            <a:pPr hangingPunct="0">
              <a:spcBef>
                <a:spcPts val="1200"/>
              </a:spcBef>
            </a:pPr>
            <a:r>
              <a:rPr lang="es-ES" altLang="es-ES" b="1">
                <a:latin typeface="Times New Roman" pitchFamily="18" charset="0"/>
              </a:rPr>
              <a:t>-  la pérdida debe ser accidental (no intencional),</a:t>
            </a:r>
          </a:p>
          <a:p>
            <a:pPr hangingPunct="0">
              <a:spcBef>
                <a:spcPts val="1200"/>
              </a:spcBef>
            </a:pPr>
            <a:r>
              <a:rPr lang="es-ES" altLang="es-ES" b="1">
                <a:latin typeface="Times New Roman" pitchFamily="18" charset="0"/>
              </a:rPr>
              <a:t>-  la pérdida debe poder definirse en valores económicos;</a:t>
            </a:r>
          </a:p>
          <a:p>
            <a:pPr hangingPunct="0">
              <a:spcBef>
                <a:spcPts val="1900"/>
              </a:spcBef>
            </a:pPr>
            <a:r>
              <a:rPr lang="es-ES" altLang="es-ES" b="1">
                <a:latin typeface="Times New Roman" pitchFamily="18" charset="0"/>
              </a:rPr>
              <a:t>-  no debe ser de índole catastrófica</a:t>
            </a:r>
            <a:r>
              <a:rPr lang="es-ES" altLang="es-ES" sz="2000">
                <a:latin typeface="Times New Roman" pitchFamily="18" charset="0"/>
              </a:rPr>
              <a:t>.  </a:t>
            </a:r>
          </a:p>
        </p:txBody>
      </p:sp>
      <p:sp>
        <p:nvSpPr>
          <p:cNvPr id="5" name="Text Box 7"/>
          <p:cNvSpPr txBox="1">
            <a:spLocks noChangeArrowheads="1"/>
          </p:cNvSpPr>
          <p:nvPr/>
        </p:nvSpPr>
        <p:spPr bwMode="auto">
          <a:xfrm>
            <a:off x="395288" y="4435475"/>
            <a:ext cx="8320087" cy="831850"/>
          </a:xfrm>
          <a:prstGeom prst="rect">
            <a:avLst/>
          </a:prstGeom>
          <a:solidFill>
            <a:schemeClr val="tx2">
              <a:lumMod val="60000"/>
              <a:lumOff val="40000"/>
            </a:schemeClr>
          </a:solidFill>
          <a:ln w="28575">
            <a:solidFill>
              <a:schemeClr val="tx1"/>
            </a:solidFill>
            <a:miter lim="800000"/>
            <a:headEnd/>
            <a:tailEnd/>
          </a:ln>
        </p:spPr>
        <p:txBody>
          <a:bodyPr anchor="ctr" anchorCtr="1">
            <a:spAutoFit/>
          </a:bodyPr>
          <a:lstStyle/>
          <a:p>
            <a:pPr algn="ctr" hangingPunct="0">
              <a:spcBef>
                <a:spcPts val="1700"/>
              </a:spcBef>
            </a:pPr>
            <a:r>
              <a:rPr lang="es-ES" sz="2400" b="1">
                <a:latin typeface="Times New Roman" pitchFamily="18" charset="0"/>
              </a:rPr>
              <a:t>REQUISITOS QUE DEBE TENER EN CUENTA EL ASEGURADO</a:t>
            </a:r>
            <a:endParaRPr lang="es-ES" sz="2400">
              <a:latin typeface="Times New Roman" pitchFamily="18" charset="0"/>
            </a:endParaRPr>
          </a:p>
        </p:txBody>
      </p:sp>
      <p:sp>
        <p:nvSpPr>
          <p:cNvPr id="7" name="Text Box 8"/>
          <p:cNvSpPr txBox="1">
            <a:spLocks noChangeArrowheads="1"/>
          </p:cNvSpPr>
          <p:nvPr/>
        </p:nvSpPr>
        <p:spPr bwMode="auto">
          <a:xfrm>
            <a:off x="395288" y="5302250"/>
            <a:ext cx="8320087" cy="1046163"/>
          </a:xfrm>
          <a:prstGeom prst="rect">
            <a:avLst/>
          </a:prstGeom>
          <a:solidFill>
            <a:schemeClr val="tx2">
              <a:lumMod val="60000"/>
              <a:lumOff val="40000"/>
            </a:schemeClr>
          </a:solidFill>
          <a:ln w="28575">
            <a:solidFill>
              <a:schemeClr val="tx1"/>
            </a:solidFill>
            <a:miter lim="800000"/>
            <a:headEnd/>
            <a:tailEnd/>
          </a:ln>
        </p:spPr>
        <p:txBody>
          <a:bodyPr anchor="ctr">
            <a:spAutoFit/>
          </a:bodyPr>
          <a:lstStyle/>
          <a:p>
            <a:pPr hangingPunct="0">
              <a:spcBef>
                <a:spcPts val="1900"/>
              </a:spcBef>
            </a:pPr>
            <a:r>
              <a:rPr lang="es-ES">
                <a:latin typeface="Times New Roman" pitchFamily="18" charset="0"/>
              </a:rPr>
              <a:t>-</a:t>
            </a:r>
            <a:r>
              <a:rPr lang="es-ES" sz="3200">
                <a:latin typeface="Times New Roman" pitchFamily="18" charset="0"/>
              </a:rPr>
              <a:t> </a:t>
            </a:r>
            <a:r>
              <a:rPr lang="es-ES" sz="2000" b="1">
                <a:latin typeface="Times New Roman" pitchFamily="18" charset="0"/>
              </a:rPr>
              <a:t>la pérdida debe ser importante para justificar la protección;</a:t>
            </a:r>
          </a:p>
          <a:p>
            <a:pPr hangingPunct="0">
              <a:spcBef>
                <a:spcPts val="1200"/>
              </a:spcBef>
            </a:pPr>
            <a:r>
              <a:rPr lang="es-ES" sz="2000" b="1">
                <a:latin typeface="Times New Roman" pitchFamily="18" charset="0"/>
              </a:rPr>
              <a:t>-  el costo del seguro debe ser adecuado.</a:t>
            </a:r>
            <a:r>
              <a:rPr lang="es-ES" sz="2000">
                <a:latin typeface="Times New Roman" pitchFamily="18" charset="0"/>
              </a:rPr>
              <a:t>  </a:t>
            </a:r>
          </a:p>
        </p:txBody>
      </p:sp>
    </p:spTree>
  </p:cSld>
  <p:clrMapOvr>
    <a:masterClrMapping/>
  </p:clrMapOvr>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6"/>
          <p:cNvSpPr txBox="1">
            <a:spLocks noChangeArrowheads="1"/>
          </p:cNvSpPr>
          <p:nvPr/>
        </p:nvSpPr>
        <p:spPr bwMode="auto">
          <a:xfrm>
            <a:off x="468313" y="1887538"/>
            <a:ext cx="8218487" cy="4062412"/>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hangingPunct="0">
              <a:spcBef>
                <a:spcPts val="1200"/>
              </a:spcBef>
            </a:pPr>
            <a:r>
              <a:rPr lang="es-ES" altLang="es-ES" b="1">
                <a:latin typeface="Times New Roman" pitchFamily="18" charset="0"/>
              </a:rPr>
              <a:t>EL RIESGO ASEGURABLE PUEDE REFERIRSE A:</a:t>
            </a:r>
          </a:p>
          <a:p>
            <a:pPr hangingPunct="0">
              <a:spcBef>
                <a:spcPts val="1400"/>
              </a:spcBef>
            </a:pPr>
            <a:r>
              <a:rPr lang="es-ES" altLang="es-ES" b="1">
                <a:latin typeface="Times New Roman" pitchFamily="18" charset="0"/>
              </a:rPr>
              <a:t>- Daños o pérdidas o averías a una cosa (seguros de</a:t>
            </a:r>
          </a:p>
          <a:p>
            <a:pPr hangingPunct="0">
              <a:spcBef>
                <a:spcPts val="1400"/>
              </a:spcBef>
            </a:pPr>
            <a:r>
              <a:rPr lang="es-ES" altLang="es-ES" b="1">
                <a:latin typeface="Times New Roman" pitchFamily="18" charset="0"/>
              </a:rPr>
              <a:t>   incendio, de robo, de cristales, etc.);</a:t>
            </a:r>
          </a:p>
          <a:p>
            <a:pPr hangingPunct="0">
              <a:spcBef>
                <a:spcPts val="1400"/>
              </a:spcBef>
            </a:pPr>
            <a:r>
              <a:rPr lang="es-ES" altLang="es-ES" b="1">
                <a:latin typeface="Times New Roman" pitchFamily="18" charset="0"/>
              </a:rPr>
              <a:t>- Afectaciones futuras (lucro cesante) amparables con</a:t>
            </a:r>
          </a:p>
          <a:p>
            <a:pPr hangingPunct="0">
              <a:spcBef>
                <a:spcPts val="1400"/>
              </a:spcBef>
            </a:pPr>
            <a:r>
              <a:rPr lang="es-ES" altLang="es-ES" b="1">
                <a:latin typeface="Times New Roman" pitchFamily="18" charset="0"/>
              </a:rPr>
              <a:t>  los seguros de incendio, rotura de maquinarias, etc.;</a:t>
            </a:r>
          </a:p>
          <a:p>
            <a:pPr hangingPunct="0">
              <a:spcBef>
                <a:spcPts val="1400"/>
              </a:spcBef>
            </a:pPr>
            <a:r>
              <a:rPr lang="es-ES" altLang="es-ES" b="1">
                <a:latin typeface="Times New Roman" pitchFamily="18" charset="0"/>
              </a:rPr>
              <a:t>- Para evitar pasivos accidentales, solucionables a</a:t>
            </a:r>
          </a:p>
          <a:p>
            <a:pPr hangingPunct="0">
              <a:spcBef>
                <a:spcPts val="1400"/>
              </a:spcBef>
            </a:pPr>
            <a:r>
              <a:rPr lang="es-ES" altLang="es-ES" b="1">
                <a:latin typeface="Times New Roman" pitchFamily="18" charset="0"/>
              </a:rPr>
              <a:t>  través de</a:t>
            </a:r>
            <a:r>
              <a:rPr lang="es-ES" altLang="es-ES">
                <a:latin typeface="Times New Roman" pitchFamily="18" charset="0"/>
              </a:rPr>
              <a:t> </a:t>
            </a:r>
            <a:r>
              <a:rPr lang="es-ES" altLang="es-ES" b="1">
                <a:latin typeface="Times New Roman" pitchFamily="18" charset="0"/>
              </a:rPr>
              <a:t>los seguros de responsabilidad civil;</a:t>
            </a:r>
          </a:p>
          <a:p>
            <a:pPr hangingPunct="0">
              <a:spcBef>
                <a:spcPts val="1400"/>
              </a:spcBef>
            </a:pPr>
            <a:r>
              <a:rPr lang="es-ES" altLang="es-ES" b="1">
                <a:latin typeface="Times New Roman" pitchFamily="18" charset="0"/>
              </a:rPr>
              <a:t>- Integridad física de las personas (seguros de vida, de</a:t>
            </a:r>
          </a:p>
          <a:p>
            <a:pPr hangingPunct="0">
              <a:spcBef>
                <a:spcPts val="1400"/>
              </a:spcBef>
            </a:pPr>
            <a:r>
              <a:rPr lang="es-ES" altLang="es-ES" b="1">
                <a:latin typeface="Times New Roman" pitchFamily="18" charset="0"/>
              </a:rPr>
              <a:t>  accidentes personales, de salud, etc.).</a:t>
            </a:r>
          </a:p>
        </p:txBody>
      </p:sp>
      <p:sp>
        <p:nvSpPr>
          <p:cNvPr id="4" name="Text Box 7"/>
          <p:cNvSpPr txBox="1">
            <a:spLocks noChangeArrowheads="1"/>
          </p:cNvSpPr>
          <p:nvPr/>
        </p:nvSpPr>
        <p:spPr bwMode="auto">
          <a:xfrm>
            <a:off x="468313" y="685800"/>
            <a:ext cx="8218487" cy="522287"/>
          </a:xfrm>
          <a:prstGeom prst="rect">
            <a:avLst/>
          </a:prstGeom>
          <a:solidFill>
            <a:schemeClr val="tx2">
              <a:lumMod val="60000"/>
              <a:lumOff val="40000"/>
            </a:schemeClr>
          </a:solidFill>
          <a:ln w="28575">
            <a:solidFill>
              <a:schemeClr val="tx1"/>
            </a:solidFill>
            <a:miter lim="800000"/>
            <a:headEnd/>
            <a:tailEnd/>
          </a:ln>
        </p:spPr>
        <p:txBody>
          <a:bodyPr wrap="square" anchor="ctr" anchorCtr="1">
            <a:spAutoFit/>
          </a:bodyPr>
          <a:lstStyle/>
          <a:p>
            <a:pPr algn="ctr" hangingPunct="0">
              <a:spcBef>
                <a:spcPts val="1700"/>
              </a:spcBef>
            </a:pPr>
            <a:r>
              <a:rPr lang="es-ES" sz="2800" b="1">
                <a:latin typeface="Times New Roman" pitchFamily="18" charset="0"/>
              </a:rPr>
              <a:t>¿QUE RESULTA ASEGURABLE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anim calcmode="lin" valueType="num">
                                      <p:cBhvr>
                                        <p:cTn id="13" dur="500" fill="hold"/>
                                        <p:tgtEl>
                                          <p:spTgt spid="3"/>
                                        </p:tgtEl>
                                        <p:attrNameLst>
                                          <p:attrName>ppt_x</p:attrName>
                                        </p:attrNameLst>
                                      </p:cBhvr>
                                      <p:tavLst>
                                        <p:tav tm="0">
                                          <p:val>
                                            <p:strVal val="0,5"/>
                                          </p:val>
                                        </p:tav>
                                        <p:tav tm="100000">
                                          <p:val>
                                            <p:strVal val="#ppt_x"/>
                                          </p:val>
                                        </p:tav>
                                      </p:tavLst>
                                    </p:anim>
                                    <p:anim calcmode="lin" valueType="num">
                                      <p:cBhvr>
                                        <p:cTn id="14"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68313" y="533400"/>
            <a:ext cx="8218487" cy="8524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GRUPOS DE SUJETOS DE RIESGOS</a:t>
            </a:r>
            <a:endParaRPr lang="es-ES" sz="2800">
              <a:latin typeface="Times New Roman" pitchFamily="18" charset="0"/>
            </a:endParaRPr>
          </a:p>
        </p:txBody>
      </p:sp>
      <p:sp>
        <p:nvSpPr>
          <p:cNvPr id="4" name="Text Box 3"/>
          <p:cNvSpPr txBox="1">
            <a:spLocks noChangeArrowheads="1"/>
          </p:cNvSpPr>
          <p:nvPr/>
        </p:nvSpPr>
        <p:spPr bwMode="auto">
          <a:xfrm>
            <a:off x="468313" y="1965325"/>
            <a:ext cx="8218487" cy="39782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200"/>
              </a:spcBef>
            </a:pPr>
            <a:r>
              <a:rPr lang="es-ES" sz="2000" b="1">
                <a:latin typeface="Times New Roman" pitchFamily="18" charset="0"/>
              </a:rPr>
              <a:t>- PERSONAL EN GENERAL - PERSONAL CLAVE Y DIRECTIVO.</a:t>
            </a:r>
          </a:p>
          <a:p>
            <a:pPr algn="ctr" hangingPunct="0">
              <a:spcBef>
                <a:spcPts val="1200"/>
              </a:spcBef>
            </a:pPr>
            <a:r>
              <a:rPr lang="es-ES" sz="2000" b="1">
                <a:latin typeface="Times New Roman" pitchFamily="18" charset="0"/>
              </a:rPr>
              <a:t>- ACTIVOS MATERIALES (EDIFICACIONES, MAQUINARIAS Y MERCADERIAS PROPIAS Y DE TERCEROS POR LAS CUALES SEA RESPONSABLE,  VEHICULOS AUTOMOTORES,   AERONAVES, VALORES (EN CAJA O EN TRANSITO), BODEGAS,  OTROS RIESGOS VINCULADOS AL AGRO, EQUIPOS DE GOTEO Y ASPERSION, EQUIPOS DE COMPUTACION, ETC.</a:t>
            </a:r>
          </a:p>
          <a:p>
            <a:pPr algn="ctr" hangingPunct="0">
              <a:spcBef>
                <a:spcPts val="1200"/>
              </a:spcBef>
            </a:pPr>
            <a:r>
              <a:rPr lang="es-ES" sz="2000" b="1">
                <a:latin typeface="Times New Roman" pitchFamily="18" charset="0"/>
              </a:rPr>
              <a:t>- ACTIVOS INMATERIALES (PLANOS, DISEÑOS, CLISES, REGISTROS, ARCHIVOS, DOCUMENTACION, ETC.);</a:t>
            </a:r>
          </a:p>
          <a:p>
            <a:pPr algn="ctr" hangingPunct="0">
              <a:spcBef>
                <a:spcPts val="1200"/>
              </a:spcBef>
            </a:pPr>
            <a:r>
              <a:rPr lang="es-ES" sz="2000" b="1">
                <a:latin typeface="Times New Roman" pitchFamily="18" charset="0"/>
              </a:rPr>
              <a:t>- ACTIVOS EN PODER DE TERCEROS, AFECTACION DE MEDIO AMBIENTE,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wipe(right)">
                                      <p:cBhvr>
                                        <p:cTn id="7" dur="300"/>
                                        <p:tgtEl>
                                          <p:spTgt spid="3"/>
                                        </p:tgtEl>
                                      </p:cBhvr>
                                    </p:animEffect>
                                  </p:childTnLst>
                                </p:cTn>
                              </p:par>
                            </p:childTnLst>
                          </p:cTn>
                        </p:par>
                        <p:par>
                          <p:cTn id="8" fill="hold">
                            <p:stCondLst>
                              <p:cond delay="1500"/>
                            </p:stCondLst>
                            <p:childTnLst>
                              <p:par>
                                <p:cTn id="9" presetID="23" presetClass="entr" presetSubtype="52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0"/>
                                          </p:val>
                                        </p:tav>
                                        <p:tav tm="100000">
                                          <p:val>
                                            <p:strVal val="#ppt_w"/>
                                          </p:val>
                                        </p:tav>
                                      </p:tavLst>
                                    </p:anim>
                                    <p:anim calcmode="lin" valueType="num">
                                      <p:cBhvr>
                                        <p:cTn id="12" dur="500" fill="hold"/>
                                        <p:tgtEl>
                                          <p:spTgt spid="4"/>
                                        </p:tgtEl>
                                        <p:attrNameLst>
                                          <p:attrName>ppt_h</p:attrName>
                                        </p:attrNameLst>
                                      </p:cBhvr>
                                      <p:tavLst>
                                        <p:tav tm="0">
                                          <p:val>
                                            <p:strVal val="0"/>
                                          </p:val>
                                        </p:tav>
                                        <p:tav tm="100000">
                                          <p:val>
                                            <p:strVal val="#ppt_h"/>
                                          </p:val>
                                        </p:tav>
                                      </p:tavLst>
                                    </p:anim>
                                    <p:anim calcmode="lin" valueType="num">
                                      <p:cBhvr>
                                        <p:cTn id="13" dur="500" fill="hold"/>
                                        <p:tgtEl>
                                          <p:spTgt spid="4"/>
                                        </p:tgtEl>
                                        <p:attrNameLst>
                                          <p:attrName>ppt_x</p:attrName>
                                        </p:attrNameLst>
                                      </p:cBhvr>
                                      <p:tavLst>
                                        <p:tav tm="0">
                                          <p:val>
                                            <p:strVal val="0,5"/>
                                          </p:val>
                                        </p:tav>
                                        <p:tav tm="100000">
                                          <p:val>
                                            <p:strVal val="#ppt_x"/>
                                          </p:val>
                                        </p:tav>
                                      </p:tavLst>
                                    </p:anim>
                                    <p:anim calcmode="lin" valueType="num">
                                      <p:cBhvr>
                                        <p:cTn id="14"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357188" y="457200"/>
            <a:ext cx="8318500" cy="73025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TIPO DE RIESGOS</a:t>
            </a:r>
            <a:endParaRPr lang="es-ES" sz="2800">
              <a:latin typeface="Times New Roman" pitchFamily="18" charset="0"/>
            </a:endParaRPr>
          </a:p>
        </p:txBody>
      </p:sp>
      <p:sp>
        <p:nvSpPr>
          <p:cNvPr id="4" name="Text Box 3"/>
          <p:cNvSpPr txBox="1">
            <a:spLocks noChangeArrowheads="1"/>
          </p:cNvSpPr>
          <p:nvPr/>
        </p:nvSpPr>
        <p:spPr bwMode="auto">
          <a:xfrm>
            <a:off x="357188" y="1516063"/>
            <a:ext cx="8318500" cy="4811712"/>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100"/>
              </a:spcBef>
            </a:pPr>
            <a:endParaRPr lang="es-ES" altLang="es-ES" b="1">
              <a:latin typeface="Times New Roman" pitchFamily="18" charset="0"/>
            </a:endParaRPr>
          </a:p>
          <a:p>
            <a:pPr algn="ctr" hangingPunct="0">
              <a:spcBef>
                <a:spcPts val="1100"/>
              </a:spcBef>
            </a:pPr>
            <a:r>
              <a:rPr lang="es-ES" altLang="es-ES" b="1">
                <a:latin typeface="Times New Roman" pitchFamily="18" charset="0"/>
              </a:rPr>
              <a:t>RIESGOS DE LA NATURALEZA (AGENTES NATURALES COMO SER (TERREMOTO, ERUPCIÓN VOLCÁNICA, HURACÁN, CICLÓN, VENDAVAL, TORNADO, RAYO, INUNDACIÓN O DESBORDAMIENTO, MAREAS, ALUD, NIEVE, GRANIZO, ETC.).</a:t>
            </a:r>
          </a:p>
          <a:p>
            <a:pPr algn="ctr" hangingPunct="0">
              <a:spcBef>
                <a:spcPts val="1100"/>
              </a:spcBef>
            </a:pPr>
            <a:r>
              <a:rPr lang="es-ES" altLang="es-ES" b="1">
                <a:latin typeface="Times New Roman" pitchFamily="18" charset="0"/>
              </a:rPr>
              <a:t>RIESGOS TECNOLÓGICOS (ACCIÓN HUMANA COMO SER  INCENDIO, EXPLOSIÓN, HUMO, ESCAPE DE GASES O VAPORES, CONTAMINACIÓN, AVERÍA A LA MAQUINARIA, BAJA O SOBRE TENSIÓN ELÉCTRICA, DERRUMBES, ERROR DE DISEÑO O DE CÁLCULO, ERROR DE CONSTRUCCIÓN O MONTAJE, ETC.).</a:t>
            </a:r>
          </a:p>
          <a:p>
            <a:pPr algn="ctr" hangingPunct="0">
              <a:spcBef>
                <a:spcPts val="1100"/>
              </a:spcBef>
            </a:pPr>
            <a:r>
              <a:rPr lang="es-ES" altLang="es-ES" b="1">
                <a:latin typeface="Times New Roman" pitchFamily="18" charset="0"/>
              </a:rPr>
              <a:t>RIESGOS POLÍTICOS SOCIALES (GUERRA CIVIL O INTERNACIONAL, LEVANTAMIENTO MILITAR, ASONADAS,  ETC.).</a:t>
            </a:r>
          </a:p>
          <a:p>
            <a:pPr algn="ctr" hangingPunct="0">
              <a:spcBef>
                <a:spcPts val="1100"/>
              </a:spcBef>
            </a:pPr>
            <a:r>
              <a:rPr lang="es-ES" altLang="es-ES" b="1">
                <a:latin typeface="Times New Roman" pitchFamily="18" charset="0"/>
              </a:rPr>
              <a:t>RIESGOS ANTISOCIALES  (TERRORISMO, SABOTAJE,  VANDALISMO, ROBOS, HURTOS, INFIDELIDAD DE EMPLEADOS, FRAUDE, ESPIONAJE INDUSTRIAL, SECUESTROS,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100000"/>
                                  </p:iterate>
                                  <p:childTnLst>
                                    <p:set>
                                      <p:cBhvr>
                                        <p:cTn id="6" dur="1" fill="hold">
                                          <p:stCondLst>
                                            <p:cond delay="0"/>
                                          </p:stCondLst>
                                        </p:cTn>
                                        <p:tgtEl>
                                          <p:spTgt spid="3"/>
                                        </p:tgtEl>
                                        <p:attrNameLst>
                                          <p:attrName>style.visibility</p:attrName>
                                        </p:attrNameLst>
                                      </p:cBhvr>
                                      <p:to>
                                        <p:strVal val="visible"/>
                                      </p:to>
                                    </p:set>
                                    <p:animEffect transition="in" filter="wipe(right)">
                                      <p:cBhvr>
                                        <p:cTn id="7" dur="75"/>
                                        <p:tgtEl>
                                          <p:spTgt spid="3"/>
                                        </p:tgtEl>
                                      </p:cBhvr>
                                    </p:animEffect>
                                  </p:childTnLst>
                                </p:cTn>
                              </p:par>
                            </p:childTnLst>
                          </p:cTn>
                        </p:par>
                        <p:par>
                          <p:cTn id="8" fill="hold">
                            <p:stCondLst>
                              <p:cond delay="975"/>
                            </p:stCondLst>
                            <p:childTnLst>
                              <p:par>
                                <p:cTn id="9" presetID="23" presetClass="entr" presetSubtype="52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0"/>
                                          </p:val>
                                        </p:tav>
                                        <p:tav tm="100000">
                                          <p:val>
                                            <p:strVal val="#ppt_w"/>
                                          </p:val>
                                        </p:tav>
                                      </p:tavLst>
                                    </p:anim>
                                    <p:anim calcmode="lin" valueType="num">
                                      <p:cBhvr>
                                        <p:cTn id="12" dur="500" fill="hold"/>
                                        <p:tgtEl>
                                          <p:spTgt spid="4"/>
                                        </p:tgtEl>
                                        <p:attrNameLst>
                                          <p:attrName>ppt_h</p:attrName>
                                        </p:attrNameLst>
                                      </p:cBhvr>
                                      <p:tavLst>
                                        <p:tav tm="0">
                                          <p:val>
                                            <p:strVal val="0"/>
                                          </p:val>
                                        </p:tav>
                                        <p:tav tm="100000">
                                          <p:val>
                                            <p:strVal val="#ppt_h"/>
                                          </p:val>
                                        </p:tav>
                                      </p:tavLst>
                                    </p:anim>
                                    <p:anim calcmode="lin" valueType="num">
                                      <p:cBhvr>
                                        <p:cTn id="13" dur="500" fill="hold"/>
                                        <p:tgtEl>
                                          <p:spTgt spid="4"/>
                                        </p:tgtEl>
                                        <p:attrNameLst>
                                          <p:attrName>ppt_x</p:attrName>
                                        </p:attrNameLst>
                                      </p:cBhvr>
                                      <p:tavLst>
                                        <p:tav tm="0">
                                          <p:val>
                                            <p:strVal val="0,5"/>
                                          </p:val>
                                        </p:tav>
                                        <p:tav tm="100000">
                                          <p:val>
                                            <p:strVal val="#ppt_x"/>
                                          </p:val>
                                        </p:tav>
                                      </p:tavLst>
                                    </p:anim>
                                    <p:anim calcmode="lin" valueType="num">
                                      <p:cBhvr>
                                        <p:cTn id="14"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395288" y="1628775"/>
            <a:ext cx="8305800" cy="3368675"/>
          </a:xfrm>
          <a:prstGeom prst="rect">
            <a:avLst/>
          </a:prstGeom>
          <a:solidFill>
            <a:schemeClr val="tx2">
              <a:lumMod val="60000"/>
              <a:lumOff val="40000"/>
            </a:schemeClr>
          </a:solidFill>
          <a:ln w="28575">
            <a:solidFill>
              <a:schemeClr val="tx1"/>
            </a:solidFill>
            <a:miter lim="800000"/>
            <a:headEnd/>
            <a:tailEnd/>
          </a:ln>
        </p:spPr>
        <p:txBody>
          <a:bodyPr lIns="90004" tIns="46798" rIns="90004" bIns="46798">
            <a:spAutoFit/>
          </a:bodyPr>
          <a:lstStyle/>
          <a:p>
            <a:pPr hangingPunct="0">
              <a:spcBef>
                <a:spcPts val="1200"/>
              </a:spcBef>
            </a:pPr>
            <a:r>
              <a:rPr lang="es-ES" sz="2000" b="1">
                <a:latin typeface="Times New Roman" pitchFamily="18" charset="0"/>
              </a:rPr>
              <a:t>RIESGOS DE CRÉDITO INTERNO: INSOLVENCIA DEL DEUDOR.</a:t>
            </a:r>
          </a:p>
          <a:p>
            <a:pPr hangingPunct="0">
              <a:spcBef>
                <a:spcPts val="1200"/>
              </a:spcBef>
            </a:pPr>
            <a:r>
              <a:rPr lang="es-ES" sz="2000" b="1">
                <a:latin typeface="Times New Roman" pitchFamily="18" charset="0"/>
              </a:rPr>
              <a:t>RIESGOS DE CRÉDITO A LA EXPORTACION: INSOLVENCIA DEL IMPORTADOR, RIESGOS POLÍTICOS O CATASTRÓFICOS.</a:t>
            </a:r>
          </a:p>
          <a:p>
            <a:pPr hangingPunct="0">
              <a:spcBef>
                <a:spcPts val="1200"/>
              </a:spcBef>
            </a:pPr>
            <a:r>
              <a:rPr lang="es-ES" sz="2000" b="1">
                <a:latin typeface="Times New Roman" pitchFamily="18" charset="0"/>
              </a:rPr>
              <a:t>RIESGOS DE CAMBIO (FLUCTUACIÓN);</a:t>
            </a:r>
          </a:p>
          <a:p>
            <a:pPr hangingPunct="0">
              <a:spcBef>
                <a:spcPts val="1200"/>
              </a:spcBef>
            </a:pPr>
            <a:r>
              <a:rPr lang="es-ES" sz="2000" b="1">
                <a:latin typeface="Times New Roman" pitchFamily="18" charset="0"/>
              </a:rPr>
              <a:t>RIESGOS PERSONALES (ACCIDENTES LABORALES O ENFERMEDADES PROFESIONALES, SECUESTROS, ENFERMEDADES CRÍTICAS O TERMINALES,  OTRAS OBLIGACIONES SURGIDAS DE CONVENIOS LABORALES, VIDA OBLIGATORIO, LEY DE CONTRATO DE TRABAJO,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bwMode="auto">
          <a:xfrm>
            <a:off x="468313" y="1143000"/>
            <a:ext cx="8316912" cy="1022350"/>
          </a:xfrm>
          <a:prstGeom prst="rect">
            <a:avLst/>
          </a:prstGeom>
          <a:solidFill>
            <a:schemeClr val="tx2">
              <a:lumMod val="60000"/>
              <a:lumOff val="40000"/>
            </a:schemeClr>
          </a:solidFill>
          <a:ln w="28575">
            <a:solidFill>
              <a:schemeClr val="tx1"/>
            </a:solidFill>
            <a:miter lim="800000"/>
            <a:headEnd/>
            <a:tailEnd/>
          </a:ln>
        </p:spPr>
        <p:txBody>
          <a:bodyPr anchorCtr="1"/>
          <a:lstStyle/>
          <a:p>
            <a:pPr marL="484188" algn="ctr"/>
            <a:r>
              <a:rPr lang="es-MX" sz="2800" b="1">
                <a:latin typeface="Times New Roman" pitchFamily="18" charset="0"/>
              </a:rPr>
              <a:t>VARIACIÓN DEL RIESGO DURANTE LA VIGENCIA DEL CONTRATO</a:t>
            </a:r>
          </a:p>
        </p:txBody>
      </p:sp>
      <p:sp>
        <p:nvSpPr>
          <p:cNvPr id="4" name="Rectangle 3"/>
          <p:cNvSpPr>
            <a:spLocks noChangeArrowheads="1"/>
          </p:cNvSpPr>
          <p:nvPr/>
        </p:nvSpPr>
        <p:spPr bwMode="auto">
          <a:xfrm>
            <a:off x="468313" y="3502025"/>
            <a:ext cx="8280400" cy="1655763"/>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MX" sz="2400" b="1">
                <a:latin typeface="Times New Roman" pitchFamily="18" charset="0"/>
              </a:rPr>
              <a:t>DISMINUCIÓN Y AGRAVACIÓN</a:t>
            </a:r>
            <a:br>
              <a:rPr lang="es-MX" sz="2400" b="1">
                <a:latin typeface="Times New Roman" pitchFamily="18" charset="0"/>
              </a:rPr>
            </a:br>
            <a:r>
              <a:rPr lang="es-MX" sz="2800" b="1">
                <a:latin typeface="Times New Roman" pitchFamily="18" charset="0"/>
              </a:rPr>
              <a:t/>
            </a:r>
            <a:br>
              <a:rPr lang="es-MX" sz="2800" b="1">
                <a:latin typeface="Times New Roman" pitchFamily="18" charset="0"/>
              </a:rPr>
            </a:br>
            <a:r>
              <a:rPr lang="es-MX" sz="2400" b="1">
                <a:latin typeface="Times New Roman" pitchFamily="18" charset="0"/>
              </a:rPr>
              <a:t>El riesgo puede permanecer estable durante toda la vigencia del contrato, disminuir o agravarse.</a:t>
            </a:r>
          </a:p>
        </p:txBody>
      </p:sp>
    </p:spTree>
  </p:cSld>
  <p:clrMapOvr>
    <a:masterClrMapping/>
  </p:clrMapOvr>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0" y="914400"/>
            <a:ext cx="8291513" cy="66357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INEXISTENCIA DE RIESGO</a:t>
            </a:r>
            <a:endParaRPr lang="es-ES" sz="2800">
              <a:latin typeface="Times New Roman" pitchFamily="18" charset="0"/>
            </a:endParaRPr>
          </a:p>
        </p:txBody>
      </p:sp>
      <p:sp>
        <p:nvSpPr>
          <p:cNvPr id="4" name="Text Box 5"/>
          <p:cNvSpPr txBox="1">
            <a:spLocks noChangeArrowheads="1"/>
          </p:cNvSpPr>
          <p:nvPr/>
        </p:nvSpPr>
        <p:spPr bwMode="auto">
          <a:xfrm>
            <a:off x="431800" y="2466975"/>
            <a:ext cx="8280400" cy="3267075"/>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400"/>
              </a:spcBef>
            </a:pPr>
            <a:r>
              <a:rPr lang="es-ES" sz="2400" b="1">
                <a:latin typeface="Times New Roman" pitchFamily="18" charset="0"/>
              </a:rPr>
              <a:t>El contrato de seguro es nulo si al  tiempo de su celebración el siniestro se hubiera producido o desaparecido la posibilidad de que se produjera.</a:t>
            </a:r>
          </a:p>
          <a:p>
            <a:pPr algn="ctr" hangingPunct="0">
              <a:spcBef>
                <a:spcPts val="1400"/>
              </a:spcBef>
            </a:pPr>
            <a:r>
              <a:rPr lang="es-ES" sz="2400" b="1">
                <a:latin typeface="Times New Roman" pitchFamily="18" charset="0"/>
              </a:rPr>
              <a:t>Si se acuerda que comprende un periodo anterior a su celebración, el contrato es nulo sólo si  al tiempo de su conclusión el asegurador conocía la imposibilidad de que ocurriese el siniestro o el tomador conocía que se había producido.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611188" y="2708275"/>
            <a:ext cx="7929562" cy="58477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a:r>
              <a:rPr lang="es-ES" sz="3200" b="1" dirty="0" smtClean="0">
                <a:latin typeface="Times New Roman" pitchFamily="18" charset="0"/>
              </a:rPr>
              <a:t>INTERÉS ASEGURABLE</a:t>
            </a:r>
            <a:endParaRPr lang="es-ES" sz="3200" b="1" dirty="0">
              <a:latin typeface="Times New Roman" pitchFamily="18" charset="0"/>
            </a:endParaRPr>
          </a:p>
        </p:txBody>
      </p:sp>
    </p:spTree>
  </p:cSld>
  <p:clrMapOvr>
    <a:masterClrMapping/>
  </p:clrMapOvr>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1" y="1066800"/>
            <a:ext cx="8229600" cy="435292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a:latin typeface="Times New Roman" pitchFamily="18" charset="0"/>
              </a:rPr>
              <a:t>“... Relación de hecho o de derecho que une a una persona con un bien susceptible de valoración patrimonial, objetiva o estimada...”</a:t>
            </a:r>
          </a:p>
          <a:p>
            <a:pPr algn="ctr" hangingPunct="0">
              <a:spcBef>
                <a:spcPts val="1400"/>
              </a:spcBef>
            </a:pPr>
            <a:r>
              <a:rPr lang="es-ES" sz="2400" b="1">
                <a:latin typeface="Times New Roman" pitchFamily="18" charset="0"/>
              </a:rPr>
              <a:t>Sincero interés lícito en la no ocurrencia del siniestro, dado que de efectivizarse el riesgo sufrirá consecuencias económicas adversas.</a:t>
            </a:r>
          </a:p>
          <a:p>
            <a:pPr algn="ctr" hangingPunct="0">
              <a:spcBef>
                <a:spcPts val="1400"/>
              </a:spcBef>
            </a:pPr>
            <a:r>
              <a:rPr lang="es-ES" sz="2400" b="1">
                <a:latin typeface="Times New Roman" pitchFamily="18" charset="0"/>
              </a:rPr>
              <a:t>Una persona tiene interés asegurable sobre una propiedad si se beneficia con motivo de la continuidad de su existencia.</a:t>
            </a:r>
          </a:p>
          <a:p>
            <a:pPr algn="ctr" hangingPunct="0">
              <a:spcBef>
                <a:spcPts val="1400"/>
              </a:spcBef>
            </a:pPr>
            <a:r>
              <a:rPr lang="es-ES" sz="2400" b="1">
                <a:latin typeface="Times New Roman" pitchFamily="18" charset="0"/>
              </a:rPr>
              <a:t>LA AUSENCIA DEL INTERES ASEGURABLE ES LO QUE DIFERENCIA AL SEGURO DE LA APUESTA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57200" y="1143000"/>
            <a:ext cx="8291513" cy="955675"/>
          </a:xfrm>
          <a:prstGeom prst="rect">
            <a:avLst/>
          </a:prstGeom>
          <a:solidFill>
            <a:schemeClr val="tx2">
              <a:lumMod val="60000"/>
              <a:lumOff val="40000"/>
            </a:schemeClr>
          </a:solidFill>
          <a:ln w="28575">
            <a:solidFill>
              <a:schemeClr val="tx1"/>
            </a:solidFill>
            <a:miter lim="800000"/>
            <a:headEnd/>
            <a:tailEnd/>
          </a:ln>
        </p:spPr>
        <p:txBody>
          <a:bodyPr wrap="square" anchor="ctr" anchorCtr="1">
            <a:spAutoFit/>
          </a:bodyPr>
          <a:lstStyle/>
          <a:p>
            <a:pPr algn="ctr" hangingPunct="0">
              <a:spcBef>
                <a:spcPts val="1700"/>
              </a:spcBef>
            </a:pPr>
            <a:r>
              <a:rPr lang="es-ES" sz="2800" b="1" dirty="0">
                <a:latin typeface="Times New Roman" pitchFamily="18" charset="0"/>
              </a:rPr>
              <a:t>EL INTERÉS ASEGURABLE EN LOS SEGUROS SOBRE LAS PERSONAS</a:t>
            </a:r>
            <a:endParaRPr lang="es-ES" sz="2800" dirty="0">
              <a:latin typeface="Times New Roman" pitchFamily="18" charset="0"/>
            </a:endParaRPr>
          </a:p>
        </p:txBody>
      </p:sp>
      <p:sp>
        <p:nvSpPr>
          <p:cNvPr id="4" name="Text Box 3"/>
          <p:cNvSpPr txBox="1">
            <a:spLocks noChangeArrowheads="1"/>
          </p:cNvSpPr>
          <p:nvPr/>
        </p:nvSpPr>
        <p:spPr bwMode="auto">
          <a:xfrm>
            <a:off x="431800" y="3424238"/>
            <a:ext cx="8280400" cy="1806575"/>
          </a:xfrm>
          <a:prstGeom prst="rect">
            <a:avLst/>
          </a:prstGeom>
          <a:solidFill>
            <a:schemeClr val="tx2">
              <a:lumMod val="60000"/>
              <a:lumOff val="40000"/>
            </a:schemeClr>
          </a:solidFill>
          <a:ln w="28575">
            <a:solidFill>
              <a:schemeClr val="tx1"/>
            </a:solidFill>
            <a:miter lim="800000"/>
            <a:headEnd/>
            <a:tailEnd/>
          </a:ln>
        </p:spPr>
        <p:txBody>
          <a:bodyPr anchor="ctr" anchorCtr="1">
            <a:spAutoFit/>
          </a:bodyPr>
          <a:lstStyle/>
          <a:p>
            <a:pPr algn="ctr" hangingPunct="0">
              <a:spcBef>
                <a:spcPts val="1400"/>
              </a:spcBef>
            </a:pPr>
            <a:r>
              <a:rPr lang="es-ES" sz="2400" b="1">
                <a:latin typeface="Times New Roman" pitchFamily="18" charset="0"/>
              </a:rPr>
              <a:t>DEBE EVALUARSE LA DESIGNACIÓN DE BENEFICIARIO PARA EVITAR SITUACIONES ESPECULATIVAS.</a:t>
            </a:r>
          </a:p>
          <a:p>
            <a:pPr algn="ctr" hangingPunct="0">
              <a:spcBef>
                <a:spcPts val="1400"/>
              </a:spcBef>
            </a:pPr>
            <a:r>
              <a:rPr lang="es-ES" sz="2400" b="1">
                <a:latin typeface="Times New Roman" pitchFamily="18" charset="0"/>
              </a:rPr>
              <a:t>EL INTERÉS ASEGURABLE ES DE TIPO AFECTIVO.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 Título"/>
          <p:cNvSpPr txBox="1">
            <a:spLocks noGrp="1"/>
          </p:cNvSpPr>
          <p:nvPr>
            <p:ph type="ctrTitle"/>
          </p:nvPr>
        </p:nvSpPr>
        <p:spPr>
          <a:xfrm>
            <a:off x="457200" y="2753380"/>
            <a:ext cx="8229600" cy="523220"/>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smtClean="0">
                <a:solidFill>
                  <a:schemeClr val="tx1"/>
                </a:solidFill>
                <a:latin typeface="Times New Roman" pitchFamily="18" charset="0"/>
                <a:cs typeface="Times New Roman" pitchFamily="18" charset="0"/>
              </a:rPr>
              <a:t>TEMARIO</a:t>
            </a:r>
            <a:endParaRPr lang="es-AR"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1" y="2436812"/>
            <a:ext cx="8229600" cy="12207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ANTECEDENTES Y EVOLUCIÓN HISTÓRICA  DEL SEGURO.</a:t>
            </a:r>
          </a:p>
        </p:txBody>
      </p:sp>
    </p:spTree>
  </p:cSld>
  <p:clrMapOvr>
    <a:masterClrMapping/>
  </p:clrMapOvr>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
          <p:cNvSpPr txBox="1">
            <a:spLocks noChangeArrowheads="1"/>
          </p:cNvSpPr>
          <p:nvPr/>
        </p:nvSpPr>
        <p:spPr bwMode="auto">
          <a:xfrm>
            <a:off x="468313" y="1295400"/>
            <a:ext cx="8280400" cy="398462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200"/>
              </a:spcBef>
            </a:pPr>
            <a:r>
              <a:rPr lang="es-ES" altLang="es-ES" sz="2100" b="1">
                <a:latin typeface="Times New Roman" pitchFamily="18" charset="0"/>
              </a:rPr>
              <a:t>PRIMERAS MANIFESTACIONES: Solidaridad y fraternidad humana para la compensación recíproca de los efectos dañosos.</a:t>
            </a:r>
          </a:p>
          <a:p>
            <a:pPr algn="ctr" hangingPunct="0">
              <a:spcBef>
                <a:spcPts val="1200"/>
              </a:spcBef>
            </a:pPr>
            <a:r>
              <a:rPr lang="es-ES" altLang="es-ES" sz="2100" b="1">
                <a:latin typeface="Times New Roman" pitchFamily="18" charset="0"/>
              </a:rPr>
              <a:t>Paso de familia patriarcal a la propiedad privada, dentro de una sociedad. Creación de un fondo común para atender circunstancias adversas.</a:t>
            </a:r>
          </a:p>
          <a:p>
            <a:pPr algn="ctr" hangingPunct="0">
              <a:spcBef>
                <a:spcPts val="1200"/>
              </a:spcBef>
            </a:pPr>
            <a:r>
              <a:rPr lang="es-ES" altLang="es-ES" sz="2100" b="1">
                <a:latin typeface="Times New Roman" pitchFamily="18" charset="0"/>
              </a:rPr>
              <a:t>Código de Hammurabi (1955-1912 AC) Primer Código legislado de la Mesopotamia:  Disposiciones sobre niños huérfanos adoptados.</a:t>
            </a:r>
          </a:p>
          <a:p>
            <a:pPr algn="ctr" hangingPunct="0">
              <a:spcBef>
                <a:spcPts val="1200"/>
              </a:spcBef>
            </a:pPr>
            <a:r>
              <a:rPr lang="es-ES" altLang="es-ES" sz="2100" b="1">
                <a:latin typeface="Times New Roman" pitchFamily="18" charset="0"/>
              </a:rPr>
              <a:t>Talmud de Babilonia (425-356 AC) Libro de leyes y tradiciones judías. Camelleros en caravana.</a:t>
            </a:r>
          </a:p>
          <a:p>
            <a:pPr algn="ctr" hangingPunct="0">
              <a:spcBef>
                <a:spcPts val="1200"/>
              </a:spcBef>
            </a:pPr>
            <a:r>
              <a:rPr lang="es-ES" altLang="es-ES" sz="2100" b="1">
                <a:latin typeface="Times New Roman" pitchFamily="18" charset="0"/>
              </a:rPr>
              <a:t>Riesgos de la navegación: Similar criterio.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
          <p:cNvSpPr txBox="1">
            <a:spLocks noChangeArrowheads="1"/>
          </p:cNvSpPr>
          <p:nvPr/>
        </p:nvSpPr>
        <p:spPr bwMode="auto">
          <a:xfrm>
            <a:off x="395288" y="1500188"/>
            <a:ext cx="8280400" cy="5083175"/>
          </a:xfrm>
          <a:prstGeom prst="rect">
            <a:avLst/>
          </a:prstGeom>
          <a:solidFill>
            <a:schemeClr val="tx2">
              <a:lumMod val="60000"/>
              <a:lumOff val="40000"/>
            </a:schemeClr>
          </a:solidFill>
          <a:ln w="28575">
            <a:solidFill>
              <a:schemeClr val="tx1"/>
            </a:solidFill>
            <a:miter lim="800000"/>
            <a:headEnd/>
            <a:tailEnd/>
          </a:ln>
        </p:spPr>
        <p:txBody>
          <a:bodyPr>
            <a:spAutoFit/>
          </a:bodyPr>
          <a:lstStyle/>
          <a:p>
            <a:pPr hangingPunct="0">
              <a:spcBef>
                <a:spcPts val="1200"/>
              </a:spcBef>
            </a:pPr>
            <a:endParaRPr lang="es-ES" sz="2000" b="1">
              <a:latin typeface="Times New Roman" pitchFamily="18" charset="0"/>
            </a:endParaRPr>
          </a:p>
          <a:p>
            <a:pPr hangingPunct="0">
              <a:spcBef>
                <a:spcPts val="1200"/>
              </a:spcBef>
            </a:pPr>
            <a:r>
              <a:rPr lang="es-ES" sz="2000" b="1">
                <a:latin typeface="Times New Roman" pitchFamily="18" charset="0"/>
              </a:rPr>
              <a:t>Edad Media: Préstamo a la gruesa:</a:t>
            </a:r>
          </a:p>
          <a:p>
            <a:pPr hangingPunct="0">
              <a:spcBef>
                <a:spcPts val="1200"/>
              </a:spcBef>
            </a:pPr>
            <a:endParaRPr lang="es-ES" sz="2000" b="1">
              <a:latin typeface="Times New Roman" pitchFamily="18" charset="0"/>
            </a:endParaRPr>
          </a:p>
          <a:p>
            <a:pPr hangingPunct="0">
              <a:spcBef>
                <a:spcPts val="1200"/>
              </a:spcBef>
            </a:pPr>
            <a:r>
              <a:rPr lang="es-ES" sz="2000" b="1">
                <a:latin typeface="Times New Roman" pitchFamily="18" charset="0"/>
              </a:rPr>
              <a:t>El propietario de una mercadería pedía un préstamo por el valor de la misma. Si la mercadería se dañaba no devolvía el préstamo, pero si llegaba bien pagaba el préstamo más el interés convenido.</a:t>
            </a:r>
          </a:p>
          <a:p>
            <a:pPr hangingPunct="0">
              <a:spcBef>
                <a:spcPts val="1200"/>
              </a:spcBef>
            </a:pPr>
            <a:r>
              <a:rPr lang="es-ES" sz="2000" b="1">
                <a:latin typeface="Times New Roman" pitchFamily="18" charset="0"/>
              </a:rPr>
              <a:t>Fue prohibido por su carácter usurario, basado en un texto evangélico de San Lucas: “...presten sin esperar nada y su retribución será mucha...”.</a:t>
            </a:r>
          </a:p>
          <a:p>
            <a:pPr algn="ctr" hangingPunct="0">
              <a:spcBef>
                <a:spcPts val="1200"/>
              </a:spcBef>
            </a:pPr>
            <a:r>
              <a:rPr lang="es-ES" sz="2000" b="1">
                <a:latin typeface="Times New Roman" pitchFamily="18" charset="0"/>
              </a:rPr>
              <a:t>EL PRIMER CONTRATO DE SEGURO MARITIMO FUE CELEBRADO EN 1347, AUNQUE HAY ANTECEDENTES A PARTIR DEL AÑO 1319.</a:t>
            </a:r>
          </a:p>
          <a:p>
            <a:pPr algn="ctr" hangingPunct="0">
              <a:spcBef>
                <a:spcPts val="1100"/>
              </a:spcBef>
            </a:pPr>
            <a:r>
              <a:rPr lang="es-ES" b="1">
                <a:latin typeface="Times New Roman" pitchFamily="18" charset="0"/>
              </a:rPr>
              <a:t>LEY RODIANA DE LA ECHAZON</a:t>
            </a:r>
          </a:p>
          <a:p>
            <a:pPr algn="ctr" hangingPunct="0">
              <a:spcBef>
                <a:spcPts val="1100"/>
              </a:spcBef>
            </a:pPr>
            <a:r>
              <a:rPr lang="es-ES" b="1">
                <a:latin typeface="Times New Roman" pitchFamily="18" charset="0"/>
              </a:rPr>
              <a:t>LLOYD DE LONDRES (1688)</a:t>
            </a:r>
          </a:p>
        </p:txBody>
      </p:sp>
      <p:sp>
        <p:nvSpPr>
          <p:cNvPr id="4" name="Text Box 6"/>
          <p:cNvSpPr txBox="1">
            <a:spLocks noChangeArrowheads="1"/>
          </p:cNvSpPr>
          <p:nvPr/>
        </p:nvSpPr>
        <p:spPr bwMode="auto">
          <a:xfrm>
            <a:off x="395288" y="357188"/>
            <a:ext cx="8280400" cy="1022350"/>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700"/>
              </a:spcBef>
            </a:pPr>
            <a:r>
              <a:rPr lang="es-ES" sz="2800" b="1">
                <a:latin typeface="Times New Roman" pitchFamily="18" charset="0"/>
              </a:rPr>
              <a:t>ANTECEDENTES DEL SEGURO DE TRANSPORTE MARÍTIMO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600"/>
                            </p:stCondLst>
                            <p:childTnLst>
                              <p:par>
                                <p:cTn id="9" presetID="23" presetClass="entr" presetSubtype="528" fill="hold" grpId="0"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anim calcmode="lin" valueType="num">
                                      <p:cBhvr>
                                        <p:cTn id="13" dur="500" fill="hold"/>
                                        <p:tgtEl>
                                          <p:spTgt spid="3"/>
                                        </p:tgtEl>
                                        <p:attrNameLst>
                                          <p:attrName>ppt_x</p:attrName>
                                        </p:attrNameLst>
                                      </p:cBhvr>
                                      <p:tavLst>
                                        <p:tav tm="0">
                                          <p:val>
                                            <p:strVal val="0,5"/>
                                          </p:val>
                                        </p:tav>
                                        <p:tav tm="100000">
                                          <p:val>
                                            <p:strVal val="#ppt_x"/>
                                          </p:val>
                                        </p:tav>
                                      </p:tavLst>
                                    </p:anim>
                                    <p:anim calcmode="lin" valueType="num">
                                      <p:cBhvr>
                                        <p:cTn id="14"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1" y="620713"/>
            <a:ext cx="8229599" cy="71437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ANTECEDENTES DEL SEGURO DE INCENDIO</a:t>
            </a:r>
          </a:p>
        </p:txBody>
      </p:sp>
      <p:sp>
        <p:nvSpPr>
          <p:cNvPr id="4" name="Text Box 4"/>
          <p:cNvSpPr txBox="1">
            <a:spLocks noChangeArrowheads="1"/>
          </p:cNvSpPr>
          <p:nvPr/>
        </p:nvSpPr>
        <p:spPr bwMode="auto">
          <a:xfrm>
            <a:off x="457201" y="1868488"/>
            <a:ext cx="8229600" cy="436880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200"/>
              </a:spcBef>
            </a:pPr>
            <a:r>
              <a:rPr lang="es-ES" sz="2400" b="1" dirty="0">
                <a:latin typeface="Times New Roman" pitchFamily="18" charset="0"/>
              </a:rPr>
              <a:t>INCENDIO DE LA CIUDAD DE LONDRES DE 1666</a:t>
            </a:r>
          </a:p>
          <a:p>
            <a:pPr algn="ctr" hangingPunct="0">
              <a:spcBef>
                <a:spcPts val="1200"/>
              </a:spcBef>
            </a:pPr>
            <a:endParaRPr lang="es-ES" sz="2400" b="1" dirty="0">
              <a:latin typeface="Times New Roman" pitchFamily="18" charset="0"/>
            </a:endParaRPr>
          </a:p>
          <a:p>
            <a:pPr algn="ctr" hangingPunct="0">
              <a:spcBef>
                <a:spcPts val="1200"/>
              </a:spcBef>
            </a:pPr>
            <a:r>
              <a:rPr lang="es-ES" sz="2400" b="1" dirty="0">
                <a:latin typeface="Times New Roman" pitchFamily="18" charset="0"/>
              </a:rPr>
              <a:t>RESULTADO: 13.200 CASAS Y 89 IGLESIAS INCENDIADAS. 200.000 PERSONAS SIN VIVIENDA.</a:t>
            </a:r>
          </a:p>
          <a:p>
            <a:pPr algn="ctr" hangingPunct="0">
              <a:spcBef>
                <a:spcPts val="1200"/>
              </a:spcBef>
            </a:pPr>
            <a:endParaRPr lang="es-ES" sz="2400" b="1" dirty="0">
              <a:latin typeface="Times New Roman" pitchFamily="18" charset="0"/>
            </a:endParaRPr>
          </a:p>
          <a:p>
            <a:pPr algn="ctr" hangingPunct="0">
              <a:spcBef>
                <a:spcPts val="1200"/>
              </a:spcBef>
            </a:pPr>
            <a:r>
              <a:rPr lang="es-ES" sz="2400" b="1" dirty="0">
                <a:latin typeface="Times New Roman" pitchFamily="18" charset="0"/>
              </a:rPr>
              <a:t>PRIMERA COMPAÑÍA “SUN FIRE OFFICE” EN 1667.</a:t>
            </a:r>
          </a:p>
          <a:p>
            <a:pPr algn="ctr" hangingPunct="0">
              <a:spcBef>
                <a:spcPts val="1200"/>
              </a:spcBef>
            </a:pPr>
            <a:endParaRPr lang="es-ES" sz="2400" b="1" dirty="0">
              <a:latin typeface="Times New Roman" pitchFamily="18" charset="0"/>
            </a:endParaRPr>
          </a:p>
          <a:p>
            <a:pPr algn="ctr" hangingPunct="0">
              <a:spcBef>
                <a:spcPts val="1200"/>
              </a:spcBef>
            </a:pPr>
            <a:r>
              <a:rPr lang="es-ES" sz="2400" b="1" dirty="0">
                <a:latin typeface="Times New Roman" pitchFamily="18" charset="0"/>
              </a:rPr>
              <a:t>ORIGEN DEL PRIMER CUERPO DE BOMBEROS ESPECIALIZADOS (FIRE BRIGADE)</a:t>
            </a:r>
            <a:endParaRPr lang="es-E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3" presetClass="entr" presetSubtype="528" fill="hold" grpId="0"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0"/>
                                          </p:val>
                                        </p:tav>
                                        <p:tav tm="100000">
                                          <p:val>
                                            <p:strVal val="#ppt_h"/>
                                          </p:val>
                                        </p:tav>
                                      </p:tavLst>
                                    </p:anim>
                                    <p:anim calcmode="lin" valueType="num">
                                      <p:cBhvr>
                                        <p:cTn id="14" dur="500" fill="hold"/>
                                        <p:tgtEl>
                                          <p:spTgt spid="4"/>
                                        </p:tgtEl>
                                        <p:attrNameLst>
                                          <p:attrName>ppt_x</p:attrName>
                                        </p:attrNameLst>
                                      </p:cBhvr>
                                      <p:tavLst>
                                        <p:tav tm="0">
                                          <p:val>
                                            <p:strVal val="0,5"/>
                                          </p:val>
                                        </p:tav>
                                        <p:tav tm="100000">
                                          <p:val>
                                            <p:strVal val="#ppt_x"/>
                                          </p:val>
                                        </p:tav>
                                      </p:tavLst>
                                    </p:anim>
                                    <p:anim calcmode="lin" valueType="num">
                                      <p:cBhvr>
                                        <p:cTn id="15"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68313" y="381000"/>
            <a:ext cx="8207375" cy="70802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tabLst>
                <a:tab pos="1250950" algn="l"/>
              </a:tabLst>
            </a:pPr>
            <a:r>
              <a:rPr lang="es-ES" sz="2800" b="1">
                <a:latin typeface="Times New Roman" pitchFamily="18" charset="0"/>
              </a:rPr>
              <a:t>ANTECEDENTES DEL SEGURO DE VIDA</a:t>
            </a:r>
          </a:p>
        </p:txBody>
      </p:sp>
      <p:sp>
        <p:nvSpPr>
          <p:cNvPr id="4" name="Text Box 3"/>
          <p:cNvSpPr txBox="1">
            <a:spLocks noChangeArrowheads="1"/>
          </p:cNvSpPr>
          <p:nvPr/>
        </p:nvSpPr>
        <p:spPr bwMode="auto">
          <a:xfrm>
            <a:off x="468313" y="1508125"/>
            <a:ext cx="8207375" cy="4892675"/>
          </a:xfrm>
          <a:prstGeom prst="rect">
            <a:avLst/>
          </a:prstGeom>
          <a:solidFill>
            <a:schemeClr val="tx2">
              <a:lumMod val="60000"/>
              <a:lumOff val="40000"/>
            </a:schemeClr>
          </a:solidFill>
          <a:ln w="28575">
            <a:solidFill>
              <a:schemeClr val="tx1"/>
            </a:solidFill>
            <a:miter lim="800000"/>
            <a:headEnd/>
            <a:tailEnd/>
          </a:ln>
        </p:spPr>
        <p:txBody>
          <a:bodyPr>
            <a:spAutoFit/>
          </a:bodyPr>
          <a:lstStyle/>
          <a:p>
            <a:pPr hangingPunct="0">
              <a:spcBef>
                <a:spcPts val="1200"/>
              </a:spcBef>
            </a:pPr>
            <a:r>
              <a:rPr lang="es-ES" sz="2000" b="1">
                <a:latin typeface="Times New Roman" pitchFamily="18" charset="0"/>
              </a:rPr>
              <a:t>CIVILIZACIONES ANTIGUAS: Rentas vitalicias en los monasterios.</a:t>
            </a:r>
          </a:p>
          <a:p>
            <a:pPr hangingPunct="0">
              <a:spcBef>
                <a:spcPts val="1200"/>
              </a:spcBef>
            </a:pPr>
            <a:r>
              <a:rPr lang="es-ES" sz="2000" b="1">
                <a:latin typeface="Times New Roman" pitchFamily="18" charset="0"/>
              </a:rPr>
              <a:t>Roma: Organizaciones de tipo mutual (gastos de mudanza de militares, gastos de sepelio, sobrevivencia de viudas y huérfanos.</a:t>
            </a:r>
          </a:p>
          <a:p>
            <a:pPr hangingPunct="0">
              <a:spcBef>
                <a:spcPts val="1200"/>
              </a:spcBef>
            </a:pPr>
            <a:r>
              <a:rPr lang="es-ES" sz="2000" b="1">
                <a:latin typeface="Times New Roman" pitchFamily="18" charset="0"/>
              </a:rPr>
              <a:t>Agrupamiento por oficios (guilds por los anglosajones o artes por los italianos).</a:t>
            </a:r>
          </a:p>
          <a:p>
            <a:pPr hangingPunct="0">
              <a:spcBef>
                <a:spcPts val="1200"/>
              </a:spcBef>
            </a:pPr>
            <a:r>
              <a:rPr lang="es-ES" sz="2000" b="1">
                <a:latin typeface="Times New Roman" pitchFamily="18" charset="0"/>
              </a:rPr>
              <a:t>Primer antecedente: 1401 para una esclava tártara en viaje de Pisa a Barcelona. No había interés asegurable.</a:t>
            </a:r>
          </a:p>
          <a:p>
            <a:pPr hangingPunct="0">
              <a:spcBef>
                <a:spcPts val="1200"/>
              </a:spcBef>
            </a:pPr>
            <a:r>
              <a:rPr lang="es-ES" sz="2000" b="1">
                <a:latin typeface="Times New Roman" pitchFamily="18" charset="0"/>
              </a:rPr>
              <a:t>Primer contrato: 1583 - 16 aseguradores individuales amparan a Mr.          William Gybbons por 12 meses. Diferencia calendario juliano o gregoriano.</a:t>
            </a:r>
          </a:p>
          <a:p>
            <a:pPr hangingPunct="0">
              <a:spcBef>
                <a:spcPts val="1200"/>
              </a:spcBef>
            </a:pPr>
            <a:r>
              <a:rPr lang="es-ES" sz="2000" b="1">
                <a:latin typeface="Times New Roman" pitchFamily="18" charset="0"/>
              </a:rPr>
              <a:t>Seguro moderno. Siglo XVIII. En Inglaterra “Equitable Society for insurance life and survivorship”.Tablas de mortalidad (Halley, Dobson (1700). </a:t>
            </a:r>
            <a:endParaRPr lang="es-E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23" presetClass="entr" presetSubtype="528" fill="hold" grpId="0" nodeType="after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0"/>
                                          </p:val>
                                        </p:tav>
                                        <p:tav tm="100000">
                                          <p:val>
                                            <p:strVal val="#ppt_w"/>
                                          </p:val>
                                        </p:tav>
                                      </p:tavLst>
                                    </p:anim>
                                    <p:anim calcmode="lin" valueType="num">
                                      <p:cBhvr>
                                        <p:cTn id="15" dur="500" fill="hold"/>
                                        <p:tgtEl>
                                          <p:spTgt spid="4"/>
                                        </p:tgtEl>
                                        <p:attrNameLst>
                                          <p:attrName>ppt_h</p:attrName>
                                        </p:attrNameLst>
                                      </p:cBhvr>
                                      <p:tavLst>
                                        <p:tav tm="0">
                                          <p:val>
                                            <p:strVal val="0"/>
                                          </p:val>
                                        </p:tav>
                                        <p:tav tm="100000">
                                          <p:val>
                                            <p:strVal val="#ppt_h"/>
                                          </p:val>
                                        </p:tav>
                                      </p:tavLst>
                                    </p:anim>
                                    <p:anim calcmode="lin" valueType="num">
                                      <p:cBhvr>
                                        <p:cTn id="16" dur="500" fill="hold"/>
                                        <p:tgtEl>
                                          <p:spTgt spid="4"/>
                                        </p:tgtEl>
                                        <p:attrNameLst>
                                          <p:attrName>ppt_x</p:attrName>
                                        </p:attrNameLst>
                                      </p:cBhvr>
                                      <p:tavLst>
                                        <p:tav tm="0">
                                          <p:val>
                                            <p:strVal val="0,5"/>
                                          </p:val>
                                        </p:tav>
                                        <p:tav tm="100000">
                                          <p:val>
                                            <p:strVal val="#ppt_x"/>
                                          </p:val>
                                        </p:tav>
                                      </p:tavLst>
                                    </p:anim>
                                    <p:anim calcmode="lin" valueType="num">
                                      <p:cBhvr>
                                        <p:cTn id="17"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457200"/>
            <a:ext cx="8229600" cy="61912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EL SEGURO EN NUESTRAS TIERRAS</a:t>
            </a:r>
          </a:p>
        </p:txBody>
      </p:sp>
      <p:sp>
        <p:nvSpPr>
          <p:cNvPr id="4" name="Text Box 3"/>
          <p:cNvSpPr txBox="1">
            <a:spLocks noChangeArrowheads="1"/>
          </p:cNvSpPr>
          <p:nvPr/>
        </p:nvSpPr>
        <p:spPr bwMode="auto">
          <a:xfrm>
            <a:off x="457200" y="1521797"/>
            <a:ext cx="8229600" cy="4955203"/>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hangingPunct="0">
              <a:spcBef>
                <a:spcPts val="1200"/>
              </a:spcBef>
            </a:pPr>
            <a:r>
              <a:rPr lang="es-ES" sz="1900" b="1" dirty="0">
                <a:latin typeface="Times New Roman" pitchFamily="18" charset="0"/>
              </a:rPr>
              <a:t>1786 Ventura Marcó del Pont informaba el establecimiento de una casa de seguros (delegación de la Real Compañía de Seguros Terrestres y Marítimos de Madrid).</a:t>
            </a:r>
          </a:p>
          <a:p>
            <a:pPr hangingPunct="0">
              <a:spcBef>
                <a:spcPts val="1200"/>
              </a:spcBef>
            </a:pPr>
            <a:r>
              <a:rPr lang="es-ES" sz="1900" b="1" dirty="0">
                <a:latin typeface="Times New Roman" pitchFamily="18" charset="0"/>
              </a:rPr>
              <a:t>Manuel Belgrano propone como secretario del Real Consulado la creación de una Compañía de Seguros.</a:t>
            </a:r>
          </a:p>
          <a:p>
            <a:pPr hangingPunct="0">
              <a:spcBef>
                <a:spcPts val="1200"/>
              </a:spcBef>
            </a:pPr>
            <a:r>
              <a:rPr lang="es-ES" sz="1900" b="1" dirty="0">
                <a:latin typeface="Times New Roman" pitchFamily="18" charset="0"/>
              </a:rPr>
              <a:t>Julián del Molino Torres (comerciante español) invita a vecinos de mayor solvencia a concretar esa iniciativa.</a:t>
            </a:r>
          </a:p>
          <a:p>
            <a:pPr hangingPunct="0">
              <a:spcBef>
                <a:spcPts val="1200"/>
              </a:spcBef>
            </a:pPr>
            <a:r>
              <a:rPr lang="es-ES" sz="1900" b="1" dirty="0">
                <a:latin typeface="Times New Roman" pitchFamily="18" charset="0"/>
              </a:rPr>
              <a:t>El 7 de noviembre de 1796 se crea La Confianza, por un periodo de cinco años.</a:t>
            </a:r>
          </a:p>
          <a:p>
            <a:pPr hangingPunct="0">
              <a:spcBef>
                <a:spcPts val="1200"/>
              </a:spcBef>
            </a:pPr>
            <a:r>
              <a:rPr lang="es-ES" sz="1900" b="1" dirty="0">
                <a:latin typeface="Times New Roman" pitchFamily="18" charset="0"/>
              </a:rPr>
              <a:t>En 1812 Belgrano impulsa la creación de una Compañía de Seguros marítimos a través del Triunvirato (Chiclana, </a:t>
            </a:r>
            <a:r>
              <a:rPr lang="es-ES" sz="1900" b="1" dirty="0" err="1">
                <a:latin typeface="Times New Roman" pitchFamily="18" charset="0"/>
              </a:rPr>
              <a:t>Sarratea</a:t>
            </a:r>
            <a:r>
              <a:rPr lang="es-ES" sz="1900" b="1" dirty="0">
                <a:latin typeface="Times New Roman" pitchFamily="18" charset="0"/>
              </a:rPr>
              <a:t> y Paso) que la propone el  21 de octubre (posteriormente el día del seguro).</a:t>
            </a:r>
          </a:p>
          <a:p>
            <a:pPr hangingPunct="0">
              <a:spcBef>
                <a:spcPts val="1200"/>
              </a:spcBef>
            </a:pPr>
            <a:r>
              <a:rPr lang="es-ES" sz="1900" b="1" dirty="0">
                <a:latin typeface="Times New Roman" pitchFamily="18" charset="0"/>
              </a:rPr>
              <a:t>En 1860 Compañía Argentina de Seguros Marítimos. En 1867 La Estrella. Propuesta de Compañía de Seguros contra los malones de los indios.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23" presetClass="entr" presetSubtype="528" fill="hold" grpId="0" nodeType="after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0"/>
                                          </p:val>
                                        </p:tav>
                                        <p:tav tm="100000">
                                          <p:val>
                                            <p:strVal val="#ppt_w"/>
                                          </p:val>
                                        </p:tav>
                                      </p:tavLst>
                                    </p:anim>
                                    <p:anim calcmode="lin" valueType="num">
                                      <p:cBhvr>
                                        <p:cTn id="15" dur="500" fill="hold"/>
                                        <p:tgtEl>
                                          <p:spTgt spid="4"/>
                                        </p:tgtEl>
                                        <p:attrNameLst>
                                          <p:attrName>ppt_h</p:attrName>
                                        </p:attrNameLst>
                                      </p:cBhvr>
                                      <p:tavLst>
                                        <p:tav tm="0">
                                          <p:val>
                                            <p:strVal val="0"/>
                                          </p:val>
                                        </p:tav>
                                        <p:tav tm="100000">
                                          <p:val>
                                            <p:strVal val="#ppt_h"/>
                                          </p:val>
                                        </p:tav>
                                      </p:tavLst>
                                    </p:anim>
                                    <p:anim calcmode="lin" valueType="num">
                                      <p:cBhvr>
                                        <p:cTn id="16" dur="500" fill="hold"/>
                                        <p:tgtEl>
                                          <p:spTgt spid="4"/>
                                        </p:tgtEl>
                                        <p:attrNameLst>
                                          <p:attrName>ppt_x</p:attrName>
                                        </p:attrNameLst>
                                      </p:cBhvr>
                                      <p:tavLst>
                                        <p:tav tm="0">
                                          <p:val>
                                            <p:strVal val="0,5"/>
                                          </p:val>
                                        </p:tav>
                                        <p:tav tm="100000">
                                          <p:val>
                                            <p:strVal val="#ppt_x"/>
                                          </p:val>
                                        </p:tav>
                                      </p:tavLst>
                                    </p:anim>
                                    <p:anim calcmode="lin" valueType="num">
                                      <p:cBhvr>
                                        <p:cTn id="17"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a:spLocks noChangeArrowheads="1"/>
          </p:cNvSpPr>
          <p:nvPr/>
        </p:nvSpPr>
        <p:spPr bwMode="auto">
          <a:xfrm>
            <a:off x="457201" y="2057400"/>
            <a:ext cx="8229600" cy="1993900"/>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200"/>
              </a:spcBef>
            </a:pPr>
            <a:r>
              <a:rPr lang="es-MX" sz="2400" b="1" dirty="0">
                <a:latin typeface="Times New Roman" pitchFamily="18" charset="0"/>
              </a:rPr>
              <a:t>Es un sistema mediante el cual una gran cantidad de personas, sujetas a la misma posibilidad de pérdida de sus bienes, reúnen una pequeña parte de sus recursos, a fin de que cuando alguna de ellas experimente una pérdida, sea reembolsada mediante tales recursos reunidos.  </a:t>
            </a:r>
          </a:p>
        </p:txBody>
      </p:sp>
      <p:sp>
        <p:nvSpPr>
          <p:cNvPr id="4" name="Rectangle 4"/>
          <p:cNvSpPr>
            <a:spLocks noChangeArrowheads="1"/>
          </p:cNvSpPr>
          <p:nvPr/>
        </p:nvSpPr>
        <p:spPr bwMode="auto">
          <a:xfrm>
            <a:off x="468313" y="4884003"/>
            <a:ext cx="8218487" cy="830997"/>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200"/>
              </a:spcBef>
            </a:pPr>
            <a:r>
              <a:rPr lang="es-MX" sz="2400" b="1" dirty="0">
                <a:latin typeface="Times New Roman" pitchFamily="18" charset="0"/>
              </a:rPr>
              <a:t>Es un mecanismo financiero con el que se puede reducir la incertidumbre de una pérdida.</a:t>
            </a:r>
          </a:p>
        </p:txBody>
      </p:sp>
      <p:sp>
        <p:nvSpPr>
          <p:cNvPr id="5" name="1 Rectángulo"/>
          <p:cNvSpPr>
            <a:spLocks noChangeArrowheads="1"/>
          </p:cNvSpPr>
          <p:nvPr/>
        </p:nvSpPr>
        <p:spPr bwMode="auto">
          <a:xfrm>
            <a:off x="457201" y="685800"/>
            <a:ext cx="8229600" cy="71437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tabLst>
                <a:tab pos="1250950" algn="l"/>
              </a:tabLst>
            </a:pPr>
            <a:r>
              <a:rPr lang="es-ES" sz="2800" b="1" dirty="0">
                <a:latin typeface="Times New Roman" pitchFamily="18" charset="0"/>
              </a:rPr>
              <a:t>DEFINICIÓN  ECONÓMICA DEL SEGURO</a:t>
            </a:r>
          </a:p>
        </p:txBody>
      </p:sp>
    </p:spTree>
  </p:cSld>
  <p:clrMapOvr>
    <a:masterClrMapping/>
  </p:clrMapOvr>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68313" y="1376363"/>
            <a:ext cx="8218487" cy="493395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a:spcBef>
                <a:spcPts val="1400"/>
              </a:spcBef>
            </a:pPr>
            <a:endParaRPr lang="es-AR" sz="2400" b="1" dirty="0">
              <a:latin typeface="Times New Roman" pitchFamily="18" charset="0"/>
            </a:endParaRPr>
          </a:p>
          <a:p>
            <a:pPr algn="ctr">
              <a:spcBef>
                <a:spcPts val="1400"/>
              </a:spcBef>
            </a:pPr>
            <a:r>
              <a:rPr lang="es-AR" sz="2400" b="1" dirty="0">
                <a:latin typeface="Times New Roman" pitchFamily="18" charset="0"/>
              </a:rPr>
              <a:t>ASPECTO MACROECONÓMICO</a:t>
            </a:r>
          </a:p>
          <a:p>
            <a:pPr algn="ctr">
              <a:spcBef>
                <a:spcPts val="1400"/>
              </a:spcBef>
            </a:pPr>
            <a:endParaRPr lang="es-AR" sz="800" b="1" dirty="0">
              <a:latin typeface="Times New Roman" pitchFamily="18" charset="0"/>
            </a:endParaRPr>
          </a:p>
          <a:p>
            <a:pPr algn="ctr">
              <a:spcBef>
                <a:spcPts val="1400"/>
              </a:spcBef>
            </a:pPr>
            <a:r>
              <a:rPr lang="es-AR" sz="2400" b="1" dirty="0">
                <a:latin typeface="Times New Roman" pitchFamily="18" charset="0"/>
              </a:rPr>
              <a:t>Contribuye a la formación del Producto Bruto Interno (PBI)</a:t>
            </a:r>
          </a:p>
          <a:p>
            <a:pPr algn="ctr">
              <a:spcBef>
                <a:spcPts val="1400"/>
              </a:spcBef>
            </a:pPr>
            <a:endParaRPr lang="es-AR" sz="800" b="1" dirty="0">
              <a:latin typeface="Times New Roman" pitchFamily="18" charset="0"/>
            </a:endParaRPr>
          </a:p>
          <a:p>
            <a:pPr algn="ctr">
              <a:spcBef>
                <a:spcPts val="1400"/>
              </a:spcBef>
            </a:pPr>
            <a:r>
              <a:rPr lang="es-AR" sz="2400" b="1" dirty="0">
                <a:latin typeface="Times New Roman" pitchFamily="18" charset="0"/>
              </a:rPr>
              <a:t>ASPECTO MICROECONÓMICO</a:t>
            </a:r>
          </a:p>
          <a:p>
            <a:pPr algn="ctr">
              <a:spcBef>
                <a:spcPts val="1400"/>
              </a:spcBef>
            </a:pPr>
            <a:r>
              <a:rPr lang="es-AR" sz="2400" b="1" dirty="0">
                <a:latin typeface="Times New Roman" pitchFamily="18" charset="0"/>
              </a:rPr>
              <a:t>Permite la fijación de costos ciertos</a:t>
            </a:r>
          </a:p>
          <a:p>
            <a:pPr algn="ctr">
              <a:spcBef>
                <a:spcPts val="1400"/>
              </a:spcBef>
            </a:pPr>
            <a:r>
              <a:rPr lang="es-AR" sz="2400" b="1" dirty="0">
                <a:latin typeface="Times New Roman" pitchFamily="18" charset="0"/>
              </a:rPr>
              <a:t>Permite la sustitución de bienes de valor económico.</a:t>
            </a:r>
          </a:p>
          <a:p>
            <a:pPr algn="ctr">
              <a:spcBef>
                <a:spcPts val="1400"/>
              </a:spcBef>
            </a:pPr>
            <a:r>
              <a:rPr lang="es-AR" sz="2400" b="1" dirty="0">
                <a:latin typeface="Times New Roman" pitchFamily="18" charset="0"/>
              </a:rPr>
              <a:t>Permite el otorgamiento de créditos</a:t>
            </a:r>
          </a:p>
          <a:p>
            <a:pPr algn="ctr">
              <a:spcBef>
                <a:spcPts val="1400"/>
              </a:spcBef>
            </a:pPr>
            <a:r>
              <a:rPr lang="es-AR" sz="2400" b="1" dirty="0">
                <a:latin typeface="Times New Roman" pitchFamily="18" charset="0"/>
              </a:rPr>
              <a:t>Fuente de trabajo</a:t>
            </a:r>
            <a:endParaRPr lang="es-ES" sz="2400" b="1" dirty="0">
              <a:latin typeface="Times New Roman" pitchFamily="18" charset="0"/>
            </a:endParaRPr>
          </a:p>
        </p:txBody>
      </p:sp>
      <p:sp>
        <p:nvSpPr>
          <p:cNvPr id="4" name="1 Rectángulo"/>
          <p:cNvSpPr>
            <a:spLocks noChangeArrowheads="1"/>
          </p:cNvSpPr>
          <p:nvPr/>
        </p:nvSpPr>
        <p:spPr bwMode="auto">
          <a:xfrm>
            <a:off x="468313" y="549275"/>
            <a:ext cx="8218487" cy="52322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r>
              <a:rPr lang="es-ES" sz="2800" b="1">
                <a:latin typeface="Times New Roman" pitchFamily="18" charset="0"/>
              </a:rPr>
              <a:t>FUNCIÓN ECONÓMICA DEL SEGURO</a:t>
            </a:r>
          </a:p>
        </p:txBody>
      </p:sp>
    </p:spTree>
  </p:cSld>
  <p:clrMapOvr>
    <a:masterClrMapping/>
  </p:clrMapOvr>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1" y="2209800"/>
            <a:ext cx="8229600" cy="343535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a:spcBef>
                <a:spcPts val="1400"/>
              </a:spcBef>
            </a:pPr>
            <a:endParaRPr lang="es-AR" sz="2400" b="1" dirty="0">
              <a:latin typeface="Times New Roman" pitchFamily="18" charset="0"/>
            </a:endParaRPr>
          </a:p>
          <a:p>
            <a:pPr algn="ctr">
              <a:spcBef>
                <a:spcPts val="1400"/>
              </a:spcBef>
            </a:pPr>
            <a:r>
              <a:rPr lang="es-AR" sz="2400" b="1" dirty="0">
                <a:latin typeface="Times New Roman" pitchFamily="18" charset="0"/>
              </a:rPr>
              <a:t>El escritor Giovanni </a:t>
            </a:r>
            <a:r>
              <a:rPr lang="es-AR" sz="2400" b="1" dirty="0" err="1">
                <a:latin typeface="Times New Roman" pitchFamily="18" charset="0"/>
              </a:rPr>
              <a:t>Papini</a:t>
            </a:r>
            <a:r>
              <a:rPr lang="es-AR" sz="2400" b="1" dirty="0">
                <a:latin typeface="Times New Roman" pitchFamily="18" charset="0"/>
              </a:rPr>
              <a:t> estaba en los últimos pisos del </a:t>
            </a:r>
            <a:r>
              <a:rPr lang="es-AR" sz="2400" b="1" dirty="0" err="1">
                <a:latin typeface="Times New Roman" pitchFamily="18" charset="0"/>
              </a:rPr>
              <a:t>Empire</a:t>
            </a:r>
            <a:r>
              <a:rPr lang="es-AR" sz="2400" b="1" dirty="0">
                <a:latin typeface="Times New Roman" pitchFamily="18" charset="0"/>
              </a:rPr>
              <a:t> </a:t>
            </a:r>
            <a:r>
              <a:rPr lang="es-AR" sz="2400" b="1" dirty="0" err="1">
                <a:latin typeface="Times New Roman" pitchFamily="18" charset="0"/>
              </a:rPr>
              <a:t>State</a:t>
            </a:r>
            <a:r>
              <a:rPr lang="es-AR" sz="2400" b="1" dirty="0">
                <a:latin typeface="Times New Roman" pitchFamily="18" charset="0"/>
              </a:rPr>
              <a:t> y se encuentra con Henry Ford.</a:t>
            </a:r>
          </a:p>
          <a:p>
            <a:pPr algn="ctr">
              <a:spcBef>
                <a:spcPts val="1400"/>
              </a:spcBef>
            </a:pPr>
            <a:r>
              <a:rPr lang="es-AR" sz="2400" b="1" dirty="0">
                <a:latin typeface="Times New Roman" pitchFamily="18" charset="0"/>
              </a:rPr>
              <a:t>¿ Qué hace aquí tan solo? Le pregunta Ford.</a:t>
            </a:r>
          </a:p>
          <a:p>
            <a:pPr algn="ctr">
              <a:spcBef>
                <a:spcPts val="1400"/>
              </a:spcBef>
            </a:pPr>
            <a:r>
              <a:rPr lang="es-AR" sz="2400" b="1" dirty="0">
                <a:latin typeface="Times New Roman" pitchFamily="18" charset="0"/>
              </a:rPr>
              <a:t>Estaba contemplando la ciudad, le responde.</a:t>
            </a:r>
          </a:p>
          <a:p>
            <a:pPr algn="ctr">
              <a:spcBef>
                <a:spcPts val="1400"/>
              </a:spcBef>
            </a:pPr>
            <a:r>
              <a:rPr lang="es-AR" sz="2400" b="1" dirty="0">
                <a:latin typeface="Times New Roman" pitchFamily="18" charset="0"/>
              </a:rPr>
              <a:t>Parece mentira que los hombres hayan sido capaces de construir todo esto.</a:t>
            </a:r>
          </a:p>
        </p:txBody>
      </p:sp>
      <p:sp>
        <p:nvSpPr>
          <p:cNvPr id="4" name="1 Rectángulo"/>
          <p:cNvSpPr>
            <a:spLocks noChangeArrowheads="1"/>
          </p:cNvSpPr>
          <p:nvPr/>
        </p:nvSpPr>
        <p:spPr bwMode="auto">
          <a:xfrm>
            <a:off x="468313" y="685800"/>
            <a:ext cx="8218487" cy="954107"/>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r>
              <a:rPr lang="es-ES" sz="2800" b="1" dirty="0">
                <a:latin typeface="Times New Roman" pitchFamily="18" charset="0"/>
              </a:rPr>
              <a:t>LA IMPORTANCIA DEL SEGURO SEGÚN HENRY FORD</a:t>
            </a:r>
          </a:p>
        </p:txBody>
      </p:sp>
    </p:spTree>
  </p:cSld>
  <p:clrMapOvr>
    <a:masterClrMapping/>
  </p:clrMapOvr>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984763"/>
            <a:ext cx="8229600" cy="4873129"/>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a:spcBef>
                <a:spcPts val="1400"/>
              </a:spcBef>
            </a:pPr>
            <a:r>
              <a:rPr lang="es-AR" sz="2400" b="1" dirty="0">
                <a:latin typeface="Times New Roman" pitchFamily="18" charset="0"/>
              </a:rPr>
              <a:t>Henry Ford lo corrige.</a:t>
            </a:r>
          </a:p>
          <a:p>
            <a:pPr algn="ctr">
              <a:spcBef>
                <a:spcPts val="1400"/>
              </a:spcBef>
            </a:pPr>
            <a:r>
              <a:rPr lang="es-AR" sz="2400" b="1" dirty="0">
                <a:latin typeface="Times New Roman" pitchFamily="18" charset="0"/>
              </a:rPr>
              <a:t>Esta ciudad no la han hecho los hombres. La han hecho los seguros.</a:t>
            </a:r>
          </a:p>
          <a:p>
            <a:pPr algn="ctr">
              <a:spcBef>
                <a:spcPts val="1400"/>
              </a:spcBef>
            </a:pPr>
            <a:r>
              <a:rPr lang="es-AR" sz="2400" b="1" dirty="0">
                <a:latin typeface="Times New Roman" pitchFamily="18" charset="0"/>
              </a:rPr>
              <a:t>Sin los seguros no tendríamos rascacielos, porque ningún hombre se atrevería a trabajar a esas alturas, a riesgo de matarse y dejar en la miseria a su familia.   </a:t>
            </a:r>
          </a:p>
          <a:p>
            <a:pPr algn="ctr">
              <a:spcBef>
                <a:spcPts val="1400"/>
              </a:spcBef>
            </a:pPr>
            <a:r>
              <a:rPr lang="es-AR" sz="2400" b="1" dirty="0">
                <a:latin typeface="Times New Roman" pitchFamily="18" charset="0"/>
              </a:rPr>
              <a:t>Sin seguros ningún empresario invertiría sus millones en construir un edificio como éste,  al que una simple chispa lo puede reducir a cenizas.</a:t>
            </a:r>
          </a:p>
          <a:p>
            <a:pPr algn="ctr">
              <a:spcBef>
                <a:spcPts val="1400"/>
              </a:spcBef>
            </a:pPr>
            <a:r>
              <a:rPr lang="es-AR" sz="2400" b="1" dirty="0">
                <a:latin typeface="Times New Roman" pitchFamily="18" charset="0"/>
              </a:rPr>
              <a:t>Sin seguro nadie circularía por estas calles, sabiendo que en cualquier momento puede tener un accidente.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457200" y="756821"/>
            <a:ext cx="8305800" cy="5262979"/>
          </a:xfrm>
          <a:prstGeom prst="rect">
            <a:avLst/>
          </a:prstGeom>
          <a:solidFill>
            <a:schemeClr val="bg2">
              <a:lumMod val="50000"/>
            </a:schemeClr>
          </a:solidFill>
        </p:spPr>
        <p:txBody>
          <a:bodyPr wrap="square" rtlCol="0">
            <a:spAutoFit/>
          </a:bodyPr>
          <a:lstStyle/>
          <a:p>
            <a:r>
              <a:rPr lang="es-AR" sz="2400" b="1" dirty="0" smtClean="0">
                <a:latin typeface="Times New Roman" pitchFamily="18" charset="0"/>
                <a:cs typeface="Times New Roman" pitchFamily="18" charset="0"/>
              </a:rPr>
              <a:t>FUENTES DEL DERECHO:</a:t>
            </a:r>
          </a:p>
          <a:p>
            <a:r>
              <a:rPr lang="es-AR" sz="2400" b="1" dirty="0" smtClean="0">
                <a:latin typeface="Times New Roman" pitchFamily="18" charset="0"/>
                <a:cs typeface="Times New Roman" pitchFamily="18" charset="0"/>
              </a:rPr>
              <a:t>La ley. Caracteres de la ley. Los usos y las costumbres. La jurisprudencia de los Tribunales. La doctrina.</a:t>
            </a:r>
          </a:p>
          <a:p>
            <a:r>
              <a:rPr lang="es-AR" sz="2400" b="1" dirty="0" smtClean="0">
                <a:latin typeface="Times New Roman" pitchFamily="18" charset="0"/>
                <a:cs typeface="Times New Roman" pitchFamily="18" charset="0"/>
              </a:rPr>
              <a:t>SUJETOS DEL DERECHO</a:t>
            </a:r>
          </a:p>
          <a:p>
            <a:r>
              <a:rPr lang="es-AR" sz="2400" b="1" dirty="0" smtClean="0">
                <a:latin typeface="Times New Roman" pitchFamily="18" charset="0"/>
                <a:cs typeface="Times New Roman" pitchFamily="18" charset="0"/>
              </a:rPr>
              <a:t>PERSONA</a:t>
            </a:r>
          </a:p>
          <a:p>
            <a:r>
              <a:rPr lang="es-AR" sz="2400" b="1" dirty="0" smtClean="0">
                <a:latin typeface="Times New Roman" pitchFamily="18" charset="0"/>
                <a:cs typeface="Times New Roman" pitchFamily="18" charset="0"/>
              </a:rPr>
              <a:t>Definición. Clases de personas.</a:t>
            </a:r>
          </a:p>
          <a:p>
            <a:r>
              <a:rPr lang="es-AR" sz="2400" b="1" dirty="0" smtClean="0">
                <a:latin typeface="Times New Roman" pitchFamily="18" charset="0"/>
                <a:cs typeface="Times New Roman" pitchFamily="18" charset="0"/>
              </a:rPr>
              <a:t>PERSONA HUMANA</a:t>
            </a:r>
          </a:p>
          <a:p>
            <a:r>
              <a:rPr lang="es-AR" sz="2400" b="1" dirty="0" smtClean="0">
                <a:latin typeface="Times New Roman" pitchFamily="18" charset="0"/>
                <a:cs typeface="Times New Roman" pitchFamily="18" charset="0"/>
              </a:rPr>
              <a:t>Comienzo de su existencia. Fin de su existencia. Muerte natural. </a:t>
            </a:r>
            <a:r>
              <a:rPr lang="es-AR" sz="2400" b="1" dirty="0" err="1" smtClean="0">
                <a:latin typeface="Times New Roman" pitchFamily="18" charset="0"/>
                <a:cs typeface="Times New Roman" pitchFamily="18" charset="0"/>
              </a:rPr>
              <a:t>Conmoriencia</a:t>
            </a:r>
            <a:r>
              <a:rPr lang="es-AR" sz="2400" b="1" dirty="0" smtClean="0">
                <a:latin typeface="Times New Roman" pitchFamily="18" charset="0"/>
                <a:cs typeface="Times New Roman" pitchFamily="18" charset="0"/>
              </a:rPr>
              <a:t>. Presunción de fallecimiento. Caso ordinario. Casos extraordinarios. Ausencia por desaparición forzada.</a:t>
            </a:r>
          </a:p>
          <a:p>
            <a:r>
              <a:rPr lang="es-AR" sz="2400" b="1" dirty="0" smtClean="0">
                <a:latin typeface="Times New Roman" pitchFamily="18" charset="0"/>
                <a:cs typeface="Times New Roman" pitchFamily="18" charset="0"/>
              </a:rPr>
              <a:t>Régimen de capacidad. Capacidad de ejercicio. Capacidad de derecho. Persona menor de edad. Adolescente. Personas con capacidad restringida y con incapacidad.</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1752600"/>
            <a:ext cx="8229600" cy="271462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a:spcBef>
                <a:spcPts val="1400"/>
              </a:spcBef>
            </a:pPr>
            <a:r>
              <a:rPr lang="es-AR" sz="2400" b="1">
                <a:latin typeface="Times New Roman" pitchFamily="18" charset="0"/>
              </a:rPr>
              <a:t>Y esto no ocurre solo en Estados Unidos.</a:t>
            </a:r>
          </a:p>
          <a:p>
            <a:pPr algn="ctr">
              <a:spcBef>
                <a:spcPts val="1400"/>
              </a:spcBef>
            </a:pPr>
            <a:r>
              <a:rPr lang="es-AR" sz="2400" b="1">
                <a:latin typeface="Times New Roman" pitchFamily="18" charset="0"/>
              </a:rPr>
              <a:t>Es el mundo entero el que descansa sobre la base de los seguros.</a:t>
            </a:r>
          </a:p>
          <a:p>
            <a:pPr algn="ctr">
              <a:spcBef>
                <a:spcPts val="1400"/>
              </a:spcBef>
            </a:pPr>
            <a:r>
              <a:rPr lang="es-AR" sz="2400" b="1">
                <a:latin typeface="Times New Roman" pitchFamily="18" charset="0"/>
              </a:rPr>
              <a:t>Sin ellos, cada hombre guardaría dinero sin invertirlo en ninguna parte por temor a perderlo y la civilización se habría paralizado poco menos que en la barbarie. </a:t>
            </a:r>
          </a:p>
        </p:txBody>
      </p:sp>
    </p:spTree>
  </p:cSld>
  <p:clrMapOvr>
    <a:masterClrMapping/>
  </p:clrMapOvr>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1" y="2571750"/>
            <a:ext cx="8229600" cy="1016000"/>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3000" b="1" kern="0" dirty="0">
                <a:latin typeface="Times New Roman" pitchFamily="18"/>
                <a:cs typeface="Times New Roman" pitchFamily="18"/>
              </a:rPr>
              <a:t>EL CONTRATO DE </a:t>
            </a:r>
            <a:r>
              <a:rPr lang="es-ES" sz="3000" b="1" kern="0" dirty="0" smtClean="0">
                <a:latin typeface="Times New Roman" pitchFamily="18"/>
                <a:cs typeface="Times New Roman" pitchFamily="18"/>
              </a:rPr>
              <a:t>SEGURO</a:t>
            </a:r>
            <a:endParaRPr lang="es-ES" sz="3000" b="1" kern="0" dirty="0">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1" y="1052513"/>
            <a:ext cx="8229599" cy="70008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DEFINICIÓN</a:t>
            </a:r>
            <a:endParaRPr lang="es-ES" sz="2800" b="1" dirty="0">
              <a:latin typeface="Times New Roman" pitchFamily="18" charset="0"/>
            </a:endParaRPr>
          </a:p>
        </p:txBody>
      </p:sp>
      <p:sp>
        <p:nvSpPr>
          <p:cNvPr id="4" name="Text Box 5"/>
          <p:cNvSpPr txBox="1">
            <a:spLocks noChangeArrowheads="1"/>
          </p:cNvSpPr>
          <p:nvPr/>
        </p:nvSpPr>
        <p:spPr bwMode="auto">
          <a:xfrm>
            <a:off x="457201" y="2465388"/>
            <a:ext cx="8229599" cy="32670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HAY CONTRATO DE SEGURO CUANDO EL ASEGURADOR SE OBLIGA MEDIANTE UNA PRIMA O COTIZACIÓN A RESARCIR UN DAÑO O CUMPLIR CON LA PRESTACIÓN CONVENIDA, SI OCURRE EL EVENTO PREVISTO.</a:t>
            </a:r>
          </a:p>
          <a:p>
            <a:pPr algn="ctr" hangingPunct="0">
              <a:spcBef>
                <a:spcPts val="1400"/>
              </a:spcBef>
            </a:pPr>
            <a:r>
              <a:rPr lang="es-ES" sz="2400" b="1" dirty="0">
                <a:latin typeface="Times New Roman" pitchFamily="18" charset="0"/>
              </a:rPr>
              <a:t>PUEDE TENER POR OBJETO CUALQUIER CLASE DE RIESGO SI EXISTE INTERÉS ASEGURABLE, SALVO PROHIBICIÓN EXPRESA DE LA LEY.</a:t>
            </a:r>
            <a:endParaRPr lang="es-E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457201" y="908050"/>
            <a:ext cx="8229600" cy="5083175"/>
          </a:xfrm>
          <a:prstGeom prst="rect">
            <a:avLst/>
          </a:prstGeom>
          <a:solidFill>
            <a:schemeClr val="tx2">
              <a:lumMod val="60000"/>
              <a:lumOff val="40000"/>
            </a:schemeClr>
          </a:solidFill>
          <a:ln w="28575">
            <a:solidFill>
              <a:schemeClr val="tx1"/>
            </a:solidFill>
            <a:miter lim="800000"/>
            <a:headEnd/>
            <a:tailEnd/>
          </a:ln>
        </p:spPr>
        <p:txBody>
          <a:bodyPr wrap="square" anchor="ctr" anchorCtr="1">
            <a:spAutoFit/>
          </a:bodyPr>
          <a:lstStyle/>
          <a:p>
            <a:pPr algn="ctr" hangingPunct="0">
              <a:spcBef>
                <a:spcPts val="1400"/>
              </a:spcBef>
            </a:pPr>
            <a:r>
              <a:rPr lang="es-ES" sz="2400" b="1" dirty="0" smtClean="0">
                <a:latin typeface="Times New Roman" pitchFamily="18" charset="0"/>
              </a:rPr>
              <a:t>Es </a:t>
            </a:r>
            <a:r>
              <a:rPr lang="es-ES" sz="2400" b="1" dirty="0">
                <a:latin typeface="Times New Roman" pitchFamily="18" charset="0"/>
              </a:rPr>
              <a:t>un método de transferencia del riesgo en virtud del cual el asegurador asume la totalidad o parte de la incertidumbre de la pérdida del asegurado.</a:t>
            </a:r>
          </a:p>
          <a:p>
            <a:pPr algn="ctr" hangingPunct="0">
              <a:spcBef>
                <a:spcPts val="1400"/>
              </a:spcBef>
            </a:pPr>
            <a:endParaRPr lang="es-ES" sz="2400" b="1" dirty="0">
              <a:latin typeface="Times New Roman" pitchFamily="18" charset="0"/>
            </a:endParaRPr>
          </a:p>
          <a:p>
            <a:pPr algn="ctr" hangingPunct="0">
              <a:spcBef>
                <a:spcPts val="1400"/>
              </a:spcBef>
            </a:pPr>
            <a:r>
              <a:rPr lang="es-ES" sz="2400" b="1" dirty="0">
                <a:latin typeface="Times New Roman" pitchFamily="18" charset="0"/>
              </a:rPr>
              <a:t>Es un sistema mediante el cual una gran cantidad de personas, sujetas a la misma probabilidad de pérdida de sus bienes, reúnen una pequeña parte de sus recursos, a fin de que cuando una de ellas experimente una pérdida, sea reembolsada mediante tales recursos reunidos.</a:t>
            </a:r>
          </a:p>
          <a:p>
            <a:pPr algn="ctr" hangingPunct="0">
              <a:spcBef>
                <a:spcPts val="1400"/>
              </a:spcBef>
            </a:pPr>
            <a:r>
              <a:rPr lang="es-ES" sz="2400" b="1" dirty="0">
                <a:latin typeface="Times New Roman" pitchFamily="18" charset="0"/>
              </a:rPr>
              <a:t>ES UN MECANISMO </a:t>
            </a:r>
            <a:r>
              <a:rPr lang="es-ES" sz="2400" b="1" dirty="0" smtClean="0">
                <a:latin typeface="Times New Roman" pitchFamily="18" charset="0"/>
              </a:rPr>
              <a:t>FINANCIERO </a:t>
            </a:r>
            <a:r>
              <a:rPr lang="es-ES" sz="2400" b="1" dirty="0">
                <a:latin typeface="Times New Roman" pitchFamily="18" charset="0"/>
              </a:rPr>
              <a:t>CON EL QUE SE PUEDE REDUCIR LA INCERTIDUMBRE DE UNA PÉRDIDA</a:t>
            </a:r>
            <a:endParaRPr lang="es-ES" sz="2400" dirty="0">
              <a:latin typeface="Times New Roman" pitchFamily="18" charset="0"/>
            </a:endParaRPr>
          </a:p>
        </p:txBody>
      </p:sp>
    </p:spTree>
  </p:cSld>
  <p:clrMapOvr>
    <a:masterClrMapping/>
  </p:clrMapOvr>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0" y="1196975"/>
            <a:ext cx="8229600" cy="7889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FORMA Y PRUEBA</a:t>
            </a:r>
            <a:endParaRPr lang="es-ES" sz="2800">
              <a:latin typeface="Times New Roman" pitchFamily="18" charset="0"/>
            </a:endParaRPr>
          </a:p>
        </p:txBody>
      </p:sp>
      <p:sp>
        <p:nvSpPr>
          <p:cNvPr id="4" name="Rectangle 4"/>
          <p:cNvSpPr/>
          <p:nvPr/>
        </p:nvSpPr>
        <p:spPr>
          <a:xfrm>
            <a:off x="457200" y="2819400"/>
            <a:ext cx="8229600" cy="2133600"/>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200" b="1" kern="0" dirty="0">
                <a:latin typeface="Times New Roman" pitchFamily="18"/>
                <a:cs typeface="Times New Roman" pitchFamily="18"/>
              </a:rPr>
              <a:t>EL CONTRATO DE SEGURO SOLO SE PUEDE PROBAR POR ESCRITO.</a:t>
            </a:r>
          </a:p>
          <a:p>
            <a:pPr algn="ctr" fontAlgn="auto">
              <a:spcBef>
                <a:spcPts val="0"/>
              </a:spcBef>
              <a:spcAft>
                <a:spcPts val="0"/>
              </a:spcAft>
              <a:defRPr sz="1800" b="0" i="0" u="none" strike="noStrike" kern="0" cap="none" spc="0" baseline="0">
                <a:solidFill>
                  <a:srgbClr val="000000"/>
                </a:solidFill>
                <a:uFillTx/>
              </a:defRPr>
            </a:pPr>
            <a:endParaRPr lang="es-ES" sz="2200" b="1" kern="0" dirty="0" smtClean="0">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200" b="1" kern="0" dirty="0" smtClean="0">
                <a:latin typeface="Times New Roman" pitchFamily="18"/>
                <a:cs typeface="Times New Roman" pitchFamily="18"/>
              </a:rPr>
              <a:t>SIN </a:t>
            </a:r>
            <a:r>
              <a:rPr lang="es-ES" sz="2200" b="1" kern="0" dirty="0">
                <a:latin typeface="Times New Roman" pitchFamily="18"/>
                <a:cs typeface="Times New Roman" pitchFamily="18"/>
              </a:rPr>
              <a:t>EMBARGO, SERÁN ADMITIDOS TODOS LOS DEMÁS MEDIOS  DE PRUEBA SI EXISTE PRINCIPIO DE  PRUEBA POR ESCRITO.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0" y="836613"/>
            <a:ext cx="8305799" cy="64293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NATURALEZA </a:t>
            </a:r>
            <a:endParaRPr lang="es-ES" sz="2800" dirty="0">
              <a:latin typeface="Times New Roman" pitchFamily="18" charset="0"/>
            </a:endParaRPr>
          </a:p>
        </p:txBody>
      </p:sp>
      <p:sp>
        <p:nvSpPr>
          <p:cNvPr id="4" name="Text Box 5"/>
          <p:cNvSpPr txBox="1">
            <a:spLocks noChangeArrowheads="1"/>
          </p:cNvSpPr>
          <p:nvPr/>
        </p:nvSpPr>
        <p:spPr bwMode="auto">
          <a:xfrm>
            <a:off x="457199" y="2220913"/>
            <a:ext cx="8229601" cy="38004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EN SEGUROS PATRIMONIALES</a:t>
            </a:r>
          </a:p>
          <a:p>
            <a:pPr algn="ctr" hangingPunct="0">
              <a:spcBef>
                <a:spcPts val="1400"/>
              </a:spcBef>
            </a:pPr>
            <a:r>
              <a:rPr lang="es-ES" sz="2400" b="1" dirty="0">
                <a:latin typeface="Times New Roman" pitchFamily="18" charset="0"/>
              </a:rPr>
              <a:t>Indemnizatoria. El asegurado no debe encontrarse en mejor situación económica después de haberse producido una pérdida que si tal pérdida no hubiera tenido lugar.</a:t>
            </a:r>
          </a:p>
          <a:p>
            <a:pPr algn="ctr" hangingPunct="0">
              <a:spcBef>
                <a:spcPts val="1400"/>
              </a:spcBef>
            </a:pPr>
            <a:r>
              <a:rPr lang="es-ES" sz="2400" b="1" dirty="0">
                <a:latin typeface="Times New Roman" pitchFamily="18" charset="0"/>
              </a:rPr>
              <a:t>EN SEGUROS DE PERSONAS</a:t>
            </a:r>
          </a:p>
          <a:p>
            <a:pPr algn="ctr" hangingPunct="0">
              <a:spcBef>
                <a:spcPts val="1400"/>
              </a:spcBef>
            </a:pPr>
            <a:r>
              <a:rPr lang="es-ES" sz="2400" b="1" dirty="0">
                <a:latin typeface="Times New Roman" pitchFamily="18" charset="0"/>
              </a:rPr>
              <a:t>De previsión y capitalización</a:t>
            </a:r>
          </a:p>
          <a:p>
            <a:pPr algn="ctr" hangingPunct="0">
              <a:spcBef>
                <a:spcPts val="1400"/>
              </a:spcBef>
            </a:pPr>
            <a:r>
              <a:rPr lang="es-ES" sz="2400" b="1" dirty="0">
                <a:latin typeface="Times New Roman" pitchFamily="18" charset="0"/>
              </a:rPr>
              <a:t>El asegurado debe actuar siempre de la misma forma, independientemente del hecho de estar asegurado</a:t>
            </a:r>
            <a:endParaRPr lang="es-E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420688" y="3048000"/>
            <a:ext cx="8229600" cy="1844675"/>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hangingPunct="0">
              <a:spcBef>
                <a:spcPts val="1200"/>
              </a:spcBef>
            </a:pPr>
            <a:r>
              <a:rPr lang="es-ES" sz="2000" b="1">
                <a:latin typeface="Times New Roman" pitchFamily="18" charset="0"/>
              </a:rPr>
              <a:t>BILATERAL                                                   ONEROSO</a:t>
            </a:r>
          </a:p>
          <a:p>
            <a:pPr hangingPunct="0">
              <a:spcBef>
                <a:spcPts val="1200"/>
              </a:spcBef>
            </a:pPr>
            <a:r>
              <a:rPr lang="es-ES" sz="2000" b="1">
                <a:latin typeface="Times New Roman" pitchFamily="18" charset="0"/>
              </a:rPr>
              <a:t>FORMAL                                                        COMERCIAL</a:t>
            </a:r>
          </a:p>
          <a:p>
            <a:pPr hangingPunct="0">
              <a:spcBef>
                <a:spcPts val="1200"/>
              </a:spcBef>
            </a:pPr>
            <a:r>
              <a:rPr lang="es-ES" sz="2000" b="1">
                <a:latin typeface="Times New Roman" pitchFamily="18" charset="0"/>
              </a:rPr>
              <a:t>CONSENSUAL                                               DE BUENA FE</a:t>
            </a:r>
          </a:p>
          <a:p>
            <a:pPr hangingPunct="0">
              <a:spcBef>
                <a:spcPts val="1200"/>
              </a:spcBef>
            </a:pPr>
            <a:r>
              <a:rPr lang="es-ES" sz="2000" b="1">
                <a:latin typeface="Times New Roman" pitchFamily="18" charset="0"/>
              </a:rPr>
              <a:t>ALEATORIO                                                  DE ADHESIÓN</a:t>
            </a:r>
          </a:p>
        </p:txBody>
      </p:sp>
      <p:sp>
        <p:nvSpPr>
          <p:cNvPr id="3" name="2 Rectángulo"/>
          <p:cNvSpPr/>
          <p:nvPr/>
        </p:nvSpPr>
        <p:spPr>
          <a:xfrm>
            <a:off x="457201" y="1143000"/>
            <a:ext cx="8229600" cy="871538"/>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latin typeface="Times New Roman" pitchFamily="18"/>
                <a:cs typeface="Times New Roman" pitchFamily="18"/>
              </a:rPr>
              <a:t>CARACTERÍSTICAS LEGALES DEL CONTRATO DE SEGURO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2667000"/>
            <a:ext cx="8229600" cy="523875"/>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CASOS DE NULIDAD EN SEGUROS </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838200"/>
            <a:ext cx="8229600" cy="5016758"/>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r>
              <a:rPr lang="es-ES" altLang="es-ES" sz="2800" b="1" dirty="0">
                <a:latin typeface="Times New Roman" pitchFamily="18" charset="0"/>
              </a:rPr>
              <a:t>Son causas de nulidad en el contrato de seguro</a:t>
            </a:r>
          </a:p>
          <a:p>
            <a:pPr algn="ctr"/>
            <a:r>
              <a:rPr lang="es-ES" altLang="es-ES" sz="2800" b="1" dirty="0">
                <a:latin typeface="Times New Roman" pitchFamily="18" charset="0"/>
              </a:rPr>
              <a:t> </a:t>
            </a:r>
          </a:p>
          <a:p>
            <a:pPr>
              <a:buFont typeface="Wingdings" pitchFamily="2" charset="2"/>
              <a:buChar char="§"/>
            </a:pPr>
            <a:r>
              <a:rPr lang="es-ES_tradnl" altLang="es-ES" sz="2400" b="1" dirty="0">
                <a:latin typeface="Times New Roman" pitchFamily="18" charset="0"/>
              </a:rPr>
              <a:t> vicios del consentimiento (incapacidad, error, dolo, fuerza o </a:t>
            </a:r>
          </a:p>
          <a:p>
            <a:r>
              <a:rPr lang="es-ES_tradnl" altLang="es-ES" sz="2400" b="1" dirty="0">
                <a:latin typeface="Times New Roman" pitchFamily="18" charset="0"/>
              </a:rPr>
              <a:t>   intimidación);</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objeto ilícito;</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causa ilícita (contraria a las leyes o al orden público);</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reticencia o falsa declaración dolosa;</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inexistencia de riesgo;</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contratar el seguro plural con interés de </a:t>
            </a:r>
            <a:endParaRPr lang="es-ES_tradnl" altLang="es-ES" sz="2400" b="1" dirty="0" smtClean="0">
              <a:latin typeface="Times New Roman" pitchFamily="18" charset="0"/>
            </a:endParaRPr>
          </a:p>
          <a:p>
            <a:r>
              <a:rPr lang="es-ES_tradnl" altLang="es-ES" sz="2400" b="1" dirty="0">
                <a:latin typeface="Times New Roman" pitchFamily="18" charset="0"/>
              </a:rPr>
              <a:t> </a:t>
            </a:r>
            <a:r>
              <a:rPr lang="es-ES_tradnl" altLang="es-ES" sz="2400" b="1" dirty="0" smtClean="0">
                <a:latin typeface="Times New Roman" pitchFamily="18" charset="0"/>
              </a:rPr>
              <a:t> enriquecimiento </a:t>
            </a:r>
            <a:r>
              <a:rPr lang="es-ES_tradnl" altLang="es-ES" sz="2400" b="1" dirty="0">
                <a:latin typeface="Times New Roman" pitchFamily="18" charset="0"/>
              </a:rPr>
              <a:t>indebido;</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ausencia de interés asegurable;</a:t>
            </a:r>
            <a:endParaRPr lang="es-ES" altLang="es-ES" sz="2400" b="1" dirty="0">
              <a:latin typeface="Times New Roman" pitchFamily="18" charset="0"/>
            </a:endParaRPr>
          </a:p>
          <a:p>
            <a:pPr>
              <a:buFont typeface="Wingdings" pitchFamily="2" charset="2"/>
              <a:buChar char="§"/>
            </a:pPr>
            <a:r>
              <a:rPr lang="es-ES_tradnl" altLang="es-ES" sz="2400" b="1" dirty="0">
                <a:latin typeface="Times New Roman" pitchFamily="18" charset="0"/>
              </a:rPr>
              <a:t> por haber ocurrido el siniestro antes del comienzo de la </a:t>
            </a:r>
            <a:endParaRPr lang="es-ES_tradnl" altLang="es-ES" sz="2400" b="1" dirty="0" smtClean="0">
              <a:latin typeface="Times New Roman" pitchFamily="18" charset="0"/>
            </a:endParaRPr>
          </a:p>
          <a:p>
            <a:r>
              <a:rPr lang="es-ES_tradnl" altLang="es-ES" sz="2400" b="1" dirty="0">
                <a:latin typeface="Times New Roman" pitchFamily="18" charset="0"/>
              </a:rPr>
              <a:t> </a:t>
            </a:r>
            <a:r>
              <a:rPr lang="es-ES_tradnl" altLang="es-ES" sz="2400" b="1" dirty="0" smtClean="0">
                <a:latin typeface="Times New Roman" pitchFamily="18" charset="0"/>
              </a:rPr>
              <a:t> vigencia </a:t>
            </a:r>
            <a:r>
              <a:rPr lang="es-ES_tradnl" altLang="es-ES" sz="2400" b="1" dirty="0">
                <a:latin typeface="Times New Roman" pitchFamily="18" charset="0"/>
              </a:rPr>
              <a:t>de la </a:t>
            </a:r>
            <a:r>
              <a:rPr lang="es-ES_tradnl" altLang="es-ES" sz="2400" b="1" dirty="0" smtClean="0">
                <a:latin typeface="Times New Roman" pitchFamily="18" charset="0"/>
              </a:rPr>
              <a:t>póliza</a:t>
            </a:r>
            <a:r>
              <a:rPr lang="es-ES_tradnl" altLang="es-ES" sz="2400" b="1" dirty="0">
                <a:latin typeface="Times New Roman" pitchFamily="18" charset="0"/>
              </a:rPr>
              <a:t>. </a:t>
            </a:r>
            <a:endParaRPr lang="es-ES" altLang="es-ES" sz="2400" b="1" dirty="0">
              <a:latin typeface="Times New Roman" pitchFamily="18" charset="0"/>
            </a:endParaRPr>
          </a:p>
        </p:txBody>
      </p:sp>
    </p:spTree>
  </p:cSld>
  <p:clrMapOvr>
    <a:masterClrMapping/>
  </p:clrMapOvr>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2667000"/>
            <a:ext cx="8229600" cy="523875"/>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CASOS DE CADUCIDAD EN SEGUROS  </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457200" y="897553"/>
            <a:ext cx="8305800" cy="4893647"/>
          </a:xfrm>
          <a:prstGeom prst="rect">
            <a:avLst/>
          </a:prstGeom>
          <a:solidFill>
            <a:schemeClr val="bg2">
              <a:lumMod val="50000"/>
            </a:schemeClr>
          </a:solidFill>
        </p:spPr>
        <p:txBody>
          <a:bodyPr wrap="square" rtlCol="0">
            <a:spAutoFit/>
          </a:bodyPr>
          <a:lstStyle/>
          <a:p>
            <a:r>
              <a:rPr lang="es-AR" sz="2400" b="1" dirty="0" smtClean="0">
                <a:latin typeface="Times New Roman" pitchFamily="18" charset="0"/>
                <a:cs typeface="Times New Roman" pitchFamily="18" charset="0"/>
              </a:rPr>
              <a:t>Emancipación. </a:t>
            </a:r>
            <a:r>
              <a:rPr lang="es-AR" sz="2400" b="1" dirty="0" err="1" smtClean="0">
                <a:latin typeface="Times New Roman" pitchFamily="18" charset="0"/>
                <a:cs typeface="Times New Roman" pitchFamily="18" charset="0"/>
              </a:rPr>
              <a:t>Prodigabilidad</a:t>
            </a:r>
            <a:r>
              <a:rPr lang="es-AR" sz="2400" b="1" dirty="0" smtClean="0">
                <a:latin typeface="Times New Roman" pitchFamily="18" charset="0"/>
                <a:cs typeface="Times New Roman" pitchFamily="18" charset="0"/>
              </a:rPr>
              <a:t>. Derechos y actos personalísimos. Atributos y derechos de la personalidad. Características de los derechos de la personalidad.</a:t>
            </a:r>
          </a:p>
          <a:p>
            <a:r>
              <a:rPr lang="es-AR" sz="2400" b="1" dirty="0" smtClean="0">
                <a:latin typeface="Times New Roman" pitchFamily="18" charset="0"/>
                <a:cs typeface="Times New Roman" pitchFamily="18" charset="0"/>
              </a:rPr>
              <a:t>Atributos de la persona humana.</a:t>
            </a:r>
          </a:p>
          <a:p>
            <a:r>
              <a:rPr lang="es-AR" sz="2400" b="1" dirty="0" smtClean="0">
                <a:latin typeface="Times New Roman" pitchFamily="18" charset="0"/>
                <a:cs typeface="Times New Roman" pitchFamily="18" charset="0"/>
              </a:rPr>
              <a:t>Nombre. Prenombre. Apodo. Pseudónimo. Apellido.</a:t>
            </a:r>
          </a:p>
          <a:p>
            <a:r>
              <a:rPr lang="es-AR" sz="2400" b="1" dirty="0" smtClean="0">
                <a:latin typeface="Times New Roman" pitchFamily="18" charset="0"/>
                <a:cs typeface="Times New Roman" pitchFamily="18" charset="0"/>
              </a:rPr>
              <a:t>Domicilio. Estado. Nacionalidad. Patrimonio.</a:t>
            </a:r>
          </a:p>
          <a:p>
            <a:r>
              <a:rPr lang="es-AR" sz="2400" b="1" dirty="0" smtClean="0">
                <a:latin typeface="Times New Roman" pitchFamily="18" charset="0"/>
                <a:cs typeface="Times New Roman" pitchFamily="18" charset="0"/>
              </a:rPr>
              <a:t>Relaciones de familia: Matrimonio. Convenciones matrimoniales. Uniones </a:t>
            </a:r>
            <a:r>
              <a:rPr lang="es-AR" sz="2400" b="1" dirty="0" err="1" smtClean="0">
                <a:latin typeface="Times New Roman" pitchFamily="18" charset="0"/>
                <a:cs typeface="Times New Roman" pitchFamily="18" charset="0"/>
              </a:rPr>
              <a:t>convivenciales</a:t>
            </a:r>
            <a:r>
              <a:rPr lang="es-AR" sz="2400" b="1" dirty="0" smtClean="0">
                <a:latin typeface="Times New Roman" pitchFamily="18" charset="0"/>
                <a:cs typeface="Times New Roman" pitchFamily="18" charset="0"/>
              </a:rPr>
              <a:t>. Disolución del matrimonio. Muerte. Divorcio. Responsabilidad parental.</a:t>
            </a:r>
          </a:p>
          <a:p>
            <a:r>
              <a:rPr lang="es-AR" sz="2400" b="1" dirty="0" smtClean="0">
                <a:latin typeface="Times New Roman" pitchFamily="18" charset="0"/>
                <a:cs typeface="Times New Roman" pitchFamily="18" charset="0"/>
              </a:rPr>
              <a:t>PERSONA JURÍDICA:</a:t>
            </a:r>
          </a:p>
          <a:p>
            <a:r>
              <a:rPr lang="es-AR" sz="2400" b="1" dirty="0" smtClean="0">
                <a:latin typeface="Times New Roman" pitchFamily="18" charset="0"/>
                <a:cs typeface="Times New Roman" pitchFamily="18" charset="0"/>
              </a:rPr>
              <a:t>Definición. Clasificación. De carácter público y privado. Comienzo de su existencia. Fin de su existencia. Personalidad diferenciada.</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
          <p:cNvSpPr txBox="1">
            <a:spLocks noChangeArrowheads="1"/>
          </p:cNvSpPr>
          <p:nvPr/>
        </p:nvSpPr>
        <p:spPr bwMode="auto">
          <a:xfrm>
            <a:off x="468313" y="1828800"/>
            <a:ext cx="8210550" cy="222567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400"/>
              </a:spcBef>
            </a:pPr>
            <a:r>
              <a:rPr lang="es-ES" altLang="es-ES" sz="2000" b="1">
                <a:latin typeface="Times New Roman" pitchFamily="18" charset="0"/>
              </a:rPr>
              <a:t>PÉRDIDA DE DERECHOS A MODO DE SANCIÓN ANTE EL INCUMPLIMIENTO DE UNA CARGA U OBLIGACIÓN.</a:t>
            </a:r>
          </a:p>
          <a:p>
            <a:pPr algn="ctr" hangingPunct="0">
              <a:spcBef>
                <a:spcPts val="1400"/>
              </a:spcBef>
            </a:pPr>
            <a:r>
              <a:rPr lang="es-ES" altLang="es-ES" sz="2000" b="1">
                <a:latin typeface="Times New Roman" pitchFamily="18" charset="0"/>
              </a:rPr>
              <a:t>EXISTE CADUCIDAD LEGAL Y CONVENCIONAL</a:t>
            </a:r>
          </a:p>
          <a:p>
            <a:pPr algn="ctr" hangingPunct="0">
              <a:spcBef>
                <a:spcPts val="1400"/>
              </a:spcBef>
            </a:pPr>
            <a:r>
              <a:rPr lang="es-ES" altLang="es-ES" sz="2000" b="1">
                <a:latin typeface="Times New Roman" pitchFamily="18" charset="0"/>
              </a:rPr>
              <a:t>AFECTA A UN HECHO PUNTUAL</a:t>
            </a:r>
          </a:p>
          <a:p>
            <a:pPr algn="ctr" hangingPunct="0">
              <a:spcBef>
                <a:spcPts val="1400"/>
              </a:spcBef>
            </a:pPr>
            <a:r>
              <a:rPr lang="es-ES" altLang="es-ES" sz="2000" b="1">
                <a:latin typeface="Times New Roman" pitchFamily="18" charset="0"/>
              </a:rPr>
              <a:t>Y NO A TODO EL CONTRATO</a:t>
            </a:r>
            <a:endParaRPr lang="es-ES" altLang="es-E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anim calcmode="lin">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2667000"/>
            <a:ext cx="8229600" cy="523220"/>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DIFERENCIA ENTRE CARGA Y OBLIGACIÓN  </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762000"/>
            <a:ext cx="8229600" cy="5060360"/>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1200" dirty="0">
                <a:solidFill>
                  <a:schemeClr val="tx1"/>
                </a:solidFill>
                <a:latin typeface="+mn-lt"/>
                <a:ea typeface="+mn-ea"/>
                <a:cs typeface="+mn-cs"/>
              </a:rPr>
              <a:t> </a:t>
            </a:r>
            <a:r>
              <a:rPr lang="es-ES" sz="2000" b="1" kern="1200" dirty="0">
                <a:solidFill>
                  <a:schemeClr val="tx1"/>
                </a:solidFill>
                <a:latin typeface="Times New Roman" pitchFamily="18" charset="0"/>
                <a:cs typeface="Times New Roman" pitchFamily="18" charset="0"/>
              </a:rPr>
              <a:t>La obligación insatisfecha crea un derecho en favor del </a:t>
            </a:r>
            <a:r>
              <a:rPr lang="es-ES" sz="2000" b="1" kern="1200" dirty="0" smtClean="0">
                <a:solidFill>
                  <a:schemeClr val="tx1"/>
                </a:solidFill>
                <a:latin typeface="Times New Roman" pitchFamily="18" charset="0"/>
                <a:cs typeface="Times New Roman" pitchFamily="18" charset="0"/>
              </a:rPr>
              <a:t>acreedor.</a:t>
            </a:r>
          </a:p>
          <a:p>
            <a:pPr algn="ctr" fontAlgn="auto" hangingPunct="0">
              <a:spcBef>
                <a:spcPts val="1700"/>
              </a:spcBef>
              <a:spcAft>
                <a:spcPts val="0"/>
              </a:spcAft>
              <a:defRPr sz="1800" b="0" i="0" u="none" strike="noStrike" kern="0" cap="none" spc="0" baseline="0">
                <a:solidFill>
                  <a:srgbClr val="000000"/>
                </a:solidFill>
                <a:uFillTx/>
              </a:defRPr>
            </a:pPr>
            <a:r>
              <a:rPr lang="es-ES" sz="2000" b="1" kern="1200" dirty="0" smtClean="0">
                <a:solidFill>
                  <a:schemeClr val="tx1"/>
                </a:solidFill>
                <a:latin typeface="Times New Roman" pitchFamily="18" charset="0"/>
                <a:cs typeface="Times New Roman" pitchFamily="18" charset="0"/>
              </a:rPr>
              <a:t>Cuando no se cumple con una carga solo </a:t>
            </a:r>
            <a:r>
              <a:rPr lang="es-ES" sz="2000" b="1" kern="1200" dirty="0">
                <a:solidFill>
                  <a:schemeClr val="tx1"/>
                </a:solidFill>
                <a:latin typeface="Times New Roman" pitchFamily="18" charset="0"/>
                <a:cs typeface="Times New Roman" pitchFamily="18" charset="0"/>
              </a:rPr>
              <a:t>surge un perjuicio para quien debía asumir la conducta establecida en la </a:t>
            </a:r>
            <a:r>
              <a:rPr lang="es-ES" sz="2000" b="1" kern="1200" dirty="0" smtClean="0">
                <a:solidFill>
                  <a:schemeClr val="tx1"/>
                </a:solidFill>
                <a:latin typeface="Times New Roman" pitchFamily="18" charset="0"/>
                <a:cs typeface="Times New Roman" pitchFamily="18" charset="0"/>
              </a:rPr>
              <a:t>ley.</a:t>
            </a:r>
            <a:endParaRPr lang="es-ES" sz="2000" b="1" dirty="0">
              <a:latin typeface="Times New Roman" pitchFamily="18" charset="0"/>
              <a:cs typeface="Times New Roman" pitchFamily="18" charset="0"/>
            </a:endParaRPr>
          </a:p>
          <a:p>
            <a:pPr algn="ctr" fontAlgn="auto" hangingPunct="0">
              <a:spcBef>
                <a:spcPts val="1700"/>
              </a:spcBef>
              <a:spcAft>
                <a:spcPts val="0"/>
              </a:spcAft>
              <a:defRPr sz="1800" b="0" i="0" u="none" strike="noStrike" kern="0" cap="none" spc="0" baseline="0">
                <a:solidFill>
                  <a:srgbClr val="000000"/>
                </a:solidFill>
                <a:uFillTx/>
              </a:defRPr>
            </a:pPr>
            <a:r>
              <a:rPr lang="es-ES" sz="2000" b="1" kern="0" dirty="0" smtClean="0">
                <a:latin typeface="Times New Roman" pitchFamily="18" charset="0"/>
                <a:cs typeface="Times New Roman" pitchFamily="18" charset="0"/>
              </a:rPr>
              <a:t>Por ejemplo para el asegurado es una obligación abonar el costo del seguro en tiempo y forma. Si no lo hace, el asegurador puede exigirle judic</a:t>
            </a:r>
            <a:r>
              <a:rPr lang="es-ES" sz="2400" b="1" kern="0" dirty="0" smtClean="0">
                <a:latin typeface="Times New Roman" pitchFamily="18" charset="0"/>
                <a:cs typeface="Times New Roman" pitchFamily="18" charset="0"/>
              </a:rPr>
              <a:t>ialmente </a:t>
            </a:r>
            <a:r>
              <a:rPr lang="es-ES" sz="2000" b="1" kern="0" dirty="0" smtClean="0">
                <a:latin typeface="Times New Roman" pitchFamily="18" charset="0"/>
                <a:cs typeface="Times New Roman" pitchFamily="18" charset="0"/>
              </a:rPr>
              <a:t>la deuda.</a:t>
            </a:r>
            <a:endParaRPr lang="es-ES" sz="2000" b="1" kern="0" dirty="0">
              <a:latin typeface="Times New Roman" pitchFamily="18" charset="0"/>
              <a:cs typeface="Times New Roman" pitchFamily="18" charset="0"/>
            </a:endParaRPr>
          </a:p>
          <a:p>
            <a:pPr algn="ctr" fontAlgn="auto" hangingPunct="0">
              <a:spcBef>
                <a:spcPts val="1700"/>
              </a:spcBef>
              <a:spcAft>
                <a:spcPts val="0"/>
              </a:spcAft>
              <a:defRPr sz="1800" b="0" i="0" u="none" strike="noStrike" kern="0" cap="none" spc="0" baseline="0">
                <a:solidFill>
                  <a:srgbClr val="000000"/>
                </a:solidFill>
                <a:uFillTx/>
              </a:defRPr>
            </a:pPr>
            <a:r>
              <a:rPr lang="es-ES" sz="2000" b="1" kern="0" dirty="0" smtClean="0">
                <a:latin typeface="Times New Roman" pitchFamily="18" charset="0"/>
                <a:cs typeface="Times New Roman" pitchFamily="18" charset="0"/>
              </a:rPr>
              <a:t>Para el asegurador es una obligación indemnizar el siniestro.</a:t>
            </a:r>
          </a:p>
          <a:p>
            <a:pPr algn="ctr" fontAlgn="auto" hangingPunct="0">
              <a:spcBef>
                <a:spcPts val="1700"/>
              </a:spcBef>
              <a:spcAft>
                <a:spcPts val="0"/>
              </a:spcAft>
              <a:defRPr sz="1800" b="0" i="0" u="none" strike="noStrike" kern="0" cap="none" spc="0" baseline="0">
                <a:solidFill>
                  <a:srgbClr val="000000"/>
                </a:solidFill>
                <a:uFillTx/>
              </a:defRPr>
            </a:pPr>
            <a:r>
              <a:rPr lang="es-ES" sz="2000" b="1" kern="0" dirty="0" smtClean="0">
                <a:latin typeface="Times New Roman" pitchFamily="18" charset="0"/>
                <a:cs typeface="Times New Roman" pitchFamily="18" charset="0"/>
              </a:rPr>
              <a:t>Si no lo hace, cuando correspondía concretarlo, el asegurado puede exigirle judicialmente la deuda. </a:t>
            </a:r>
          </a:p>
          <a:p>
            <a:pPr algn="ctr" fontAlgn="auto" hangingPunct="0">
              <a:spcBef>
                <a:spcPts val="1700"/>
              </a:spcBef>
              <a:spcAft>
                <a:spcPts val="0"/>
              </a:spcAft>
              <a:defRPr sz="1800" b="0" i="0" u="none" strike="noStrike" kern="0" cap="none" spc="0" baseline="0">
                <a:solidFill>
                  <a:srgbClr val="000000"/>
                </a:solidFill>
                <a:uFillTx/>
              </a:defRPr>
            </a:pPr>
            <a:r>
              <a:rPr lang="es-ES" sz="2000" b="1" kern="0" dirty="0" smtClean="0">
                <a:latin typeface="Times New Roman" pitchFamily="18" charset="0"/>
                <a:cs typeface="Times New Roman" pitchFamily="18" charset="0"/>
              </a:rPr>
              <a:t>Una carga para el asegurado es denunciar el siniestro, cumplir con la obligación de salvamento,  no efectuar cambios en las cosas dañadas, etc. Si no la cumple pierde el derecho a ser indemnizado </a:t>
            </a:r>
            <a:endParaRPr lang="es-ES" sz="2400" b="1"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2362200"/>
            <a:ext cx="8229600" cy="954107"/>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CARGAS Y OBLIGACIÓNES  PARA EL ASEGURADO  </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2829580"/>
            <a:ext cx="8229600" cy="523220"/>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ANTERIORES AL SINIESTRO</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172831"/>
            <a:ext cx="8229600" cy="1631216"/>
          </a:xfrm>
          <a:prstGeom prst="rect">
            <a:avLst/>
          </a:prstGeom>
          <a:solidFill>
            <a:schemeClr val="tx2">
              <a:lumMod val="60000"/>
              <a:lumOff val="40000"/>
            </a:schemeClr>
          </a:solidFill>
        </p:spPr>
        <p:txBody>
          <a:bodyPr wrap="square" rtlCol="0">
            <a:spAutoFit/>
          </a:bodyPr>
          <a:lstStyle/>
          <a:p>
            <a:pPr>
              <a:buFont typeface="Arial" pitchFamily="34" charset="0"/>
              <a:buChar char="•"/>
            </a:pPr>
            <a:r>
              <a:rPr lang="es-AR" sz="2000" b="1" dirty="0" smtClean="0">
                <a:latin typeface="Times New Roman" pitchFamily="18" charset="0"/>
                <a:cs typeface="Times New Roman" pitchFamily="18" charset="0"/>
              </a:rPr>
              <a:t>  No incurrir en reticencia o falsedad al informar el estado del riesgo; </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No agravar el riesgo, y si lo hace, avisar al asegurador;</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Disminuir con medidas de prevención la probabilidad de ocurrencia de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siniestros  (actuar como si no tuviese seguros);</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Abonar el costo del seguro en tiempo y forma.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457201" y="2829580"/>
            <a:ext cx="8229600" cy="523220"/>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POSTERIORES AL SINIESTRO</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0"/>
                                          </p:val>
                                        </p:tav>
                                        <p:tav tm="100000">
                                          <p:val>
                                            <p:strVal val="#ppt_h"/>
                                          </p:val>
                                        </p:tav>
                                      </p:tavLst>
                                    </p:anim>
                                    <p:anim calcmode="lin" valueType="num">
                                      <p:cBhvr>
                                        <p:cTn id="9" dur="500" fill="hold"/>
                                        <p:tgtEl>
                                          <p:spTgt spid="4"/>
                                        </p:tgtEl>
                                        <p:attrNameLst>
                                          <p:attrName>ppt_x</p:attrName>
                                        </p:attrNameLst>
                                      </p:cBhvr>
                                      <p:tavLst>
                                        <p:tav tm="0">
                                          <p:val>
                                            <p:strVal val="0,5"/>
                                          </p:val>
                                        </p:tav>
                                        <p:tav tm="100000">
                                          <p:val>
                                            <p:strVal val="#ppt_x"/>
                                          </p:val>
                                        </p:tav>
                                      </p:tavLst>
                                    </p:anim>
                                    <p:anim calcmode="lin" valueType="num">
                                      <p:cBhvr>
                                        <p:cTn id="10"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381000"/>
            <a:ext cx="8229600" cy="4708981"/>
          </a:xfrm>
          <a:prstGeom prst="rect">
            <a:avLst/>
          </a:prstGeom>
          <a:solidFill>
            <a:schemeClr val="tx2">
              <a:lumMod val="60000"/>
              <a:lumOff val="40000"/>
            </a:schemeClr>
          </a:solidFill>
        </p:spPr>
        <p:txBody>
          <a:bodyPr wrap="square" rtlCol="0">
            <a:spAutoFit/>
          </a:bodyPr>
          <a:lstStyle/>
          <a:p>
            <a:pPr>
              <a:buFont typeface="Arial" pitchFamily="34" charset="0"/>
              <a:buChar char="•"/>
            </a:pPr>
            <a:r>
              <a:rPr lang="es-AR" sz="2000" b="1" dirty="0" smtClean="0">
                <a:latin typeface="Times New Roman" pitchFamily="18" charset="0"/>
                <a:cs typeface="Times New Roman" pitchFamily="18" charset="0"/>
              </a:rPr>
              <a:t>  Denunciar el siniestro en tiempo y forma;</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Observar las instrucciones del asegurador;</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Evitar o disminuir los daños y cumplir con la obligación de salvamento;</a:t>
            </a:r>
          </a:p>
          <a:p>
            <a:pPr>
              <a:buFont typeface="Arial" pitchFamily="34" charset="0"/>
              <a:buChar char="•"/>
            </a:pPr>
            <a:r>
              <a:rPr lang="es-AR" sz="2000" b="1" dirty="0" smtClean="0">
                <a:latin typeface="Times New Roman" pitchFamily="18" charset="0"/>
                <a:cs typeface="Times New Roman" pitchFamily="18" charset="0"/>
              </a:rPr>
              <a:t>  No efectuar cambios en las cosas dañadas;</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Proveer al asegurador la prueba instrumental requerida (razonable)</a:t>
            </a:r>
          </a:p>
          <a:p>
            <a:pPr>
              <a:buFont typeface="Arial" pitchFamily="34" charset="0"/>
              <a:buChar char="•"/>
            </a:pPr>
            <a:r>
              <a:rPr lang="es-AR" sz="2000" b="1" dirty="0" smtClean="0">
                <a:latin typeface="Times New Roman" pitchFamily="18" charset="0"/>
                <a:cs typeface="Times New Roman" pitchFamily="18" charset="0"/>
              </a:rPr>
              <a:t>  No emplear pruebas falsas para acreditar los daños ni exagerar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fraudulentamente los mismos;</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En el seguro de ganado no maltratar o descuidar al animal o sacrificarlo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sin autorización del asegurador.</a:t>
            </a:r>
          </a:p>
          <a:p>
            <a:pPr>
              <a:buFont typeface="Arial" pitchFamily="34" charset="0"/>
              <a:buChar char="•"/>
            </a:pPr>
            <a:r>
              <a:rPr lang="es-AR" sz="2000" b="1" dirty="0" smtClean="0">
                <a:latin typeface="Times New Roman" pitchFamily="18" charset="0"/>
                <a:cs typeface="Times New Roman" pitchFamily="18" charset="0"/>
              </a:rPr>
              <a:t>  No reconocer su responsabilidad ni acordar transacciones con terceros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en casos de responsabilidad civil.</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En el ramo granizo no permitir la entrada de animales una vez ocurrido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el siniestro.</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No impedir el derecho del asegurador a iniciar acciones de subrogación </a:t>
            </a:r>
          </a:p>
          <a:p>
            <a:r>
              <a:rPr lang="es-AR" sz="2000" b="1" dirty="0" smtClean="0">
                <a:latin typeface="Times New Roman" pitchFamily="18" charset="0"/>
                <a:cs typeface="Times New Roman" pitchFamily="18" charset="0"/>
              </a:rPr>
              <a:t>   cuando corresponda. </a:t>
            </a:r>
            <a:endParaRPr lang="en-US" sz="2400" b="1" dirty="0">
              <a:latin typeface="Times New Roman" pitchFamily="18" charset="0"/>
              <a:cs typeface="Times New Roman" pitchFamily="18" charset="0"/>
            </a:endParaRPr>
          </a:p>
        </p:txBody>
      </p:sp>
      <p:sp>
        <p:nvSpPr>
          <p:cNvPr id="4" name="Rectangle 2"/>
          <p:cNvSpPr/>
          <p:nvPr/>
        </p:nvSpPr>
        <p:spPr>
          <a:xfrm>
            <a:off x="457200" y="5257800"/>
            <a:ext cx="8229600" cy="954107"/>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a:t>
            </a:r>
            <a:r>
              <a:rPr lang="es-ES" sz="2400" b="1" kern="0" dirty="0" smtClean="0">
                <a:latin typeface="Times New Roman" pitchFamily="18"/>
                <a:cs typeface="+mn-cs"/>
              </a:rPr>
              <a:t>La caducidad extingue el derecho del asegurado, recayendo la prueba</a:t>
            </a:r>
            <a:r>
              <a:rPr lang="es-ES" sz="2800" b="1" kern="0" dirty="0" smtClean="0">
                <a:latin typeface="Times New Roman" pitchFamily="18"/>
                <a:cs typeface="+mn-cs"/>
              </a:rPr>
              <a:t> </a:t>
            </a:r>
            <a:r>
              <a:rPr lang="es-ES" sz="2400" b="1" kern="0" dirty="0" smtClean="0">
                <a:latin typeface="Times New Roman" pitchFamily="18"/>
                <a:cs typeface="+mn-cs"/>
              </a:rPr>
              <a:t>sobre el asegurador que la alega.</a:t>
            </a:r>
            <a:endParaRPr lang="es-ES" sz="24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0"/>
                                          </p:val>
                                        </p:tav>
                                        <p:tav tm="100000">
                                          <p:val>
                                            <p:strVal val="#ppt_h"/>
                                          </p:val>
                                        </p:tav>
                                      </p:tavLst>
                                    </p:anim>
                                    <p:anim calcmode="lin" valueType="num">
                                      <p:cBhvr>
                                        <p:cTn id="9" dur="500" fill="hold"/>
                                        <p:tgtEl>
                                          <p:spTgt spid="4"/>
                                        </p:tgtEl>
                                        <p:attrNameLst>
                                          <p:attrName>ppt_x</p:attrName>
                                        </p:attrNameLst>
                                      </p:cBhvr>
                                      <p:tavLst>
                                        <p:tav tm="0">
                                          <p:val>
                                            <p:strVal val="0,5"/>
                                          </p:val>
                                        </p:tav>
                                        <p:tav tm="100000">
                                          <p:val>
                                            <p:strVal val="#ppt_x"/>
                                          </p:val>
                                        </p:tav>
                                      </p:tavLst>
                                    </p:anim>
                                    <p:anim calcmode="lin" valueType="num">
                                      <p:cBhvr>
                                        <p:cTn id="10"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1" y="2667000"/>
            <a:ext cx="8229600" cy="954107"/>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CARGAS Y OBLIGACIÓNES  PARA EL ASEGURADOR  </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14400"/>
            <a:ext cx="8229600" cy="5016758"/>
          </a:xfrm>
          <a:prstGeom prst="rect">
            <a:avLst/>
          </a:prstGeom>
          <a:solidFill>
            <a:schemeClr val="tx2">
              <a:lumMod val="60000"/>
              <a:lumOff val="40000"/>
            </a:schemeClr>
          </a:solidFill>
        </p:spPr>
        <p:txBody>
          <a:bodyPr wrap="square" rtlCol="0">
            <a:spAutoFit/>
          </a:bodyPr>
          <a:lstStyle/>
          <a:p>
            <a:pPr>
              <a:buFont typeface="Arial" pitchFamily="34" charset="0"/>
              <a:buChar char="•"/>
            </a:pPr>
            <a:r>
              <a:rPr lang="es-AR" sz="2000" b="1" dirty="0" smtClean="0">
                <a:latin typeface="Times New Roman" pitchFamily="18" charset="0"/>
                <a:cs typeface="Times New Roman" pitchFamily="18" charset="0"/>
              </a:rPr>
              <a:t>  Pagar la indemnización cuando corresponde.</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Reconocer los gastos razonables incurridos con motivo  del salvamento;</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Otorgar al asegurado un anticipo o pago a cuenta en los términos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legales.</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Impugnar el contrato por reticencia o falsa declaración dentro de los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tres meses de haber tomado conocimiento.</a:t>
            </a:r>
          </a:p>
          <a:p>
            <a:pPr>
              <a:buFont typeface="Arial" pitchFamily="34" charset="0"/>
              <a:buChar char="•"/>
            </a:pPr>
            <a:r>
              <a:rPr lang="es-AR" sz="2000" b="1" dirty="0" smtClean="0">
                <a:latin typeface="Times New Roman" pitchFamily="18" charset="0"/>
                <a:cs typeface="Times New Roman" pitchFamily="18" charset="0"/>
              </a:rPr>
              <a:t>  Rescindir el contrato por agravación del riesgo dentro de los plazos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legales previstos ( por hechos del asegurado o ajenos al mismo).</a:t>
            </a:r>
          </a:p>
          <a:p>
            <a:pPr>
              <a:buFont typeface="Arial" pitchFamily="34" charset="0"/>
              <a:buChar char="•"/>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Expedirse sobre el derecho del asegurado dentro de los 30 días de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presentada la documentación probatoria del siniestro (no hacerlo </a:t>
            </a:r>
          </a:p>
          <a:p>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importa aceptación) </a:t>
            </a:r>
          </a:p>
          <a:p>
            <a:pPr>
              <a:buFont typeface="Arial" pitchFamily="34" charset="0"/>
              <a:buChar char="•"/>
              <a:tabLst>
                <a:tab pos="749300" algn="l"/>
              </a:tabLst>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No rechazar la propuesta de prórroga formulada por el asegurado antes </a:t>
            </a:r>
          </a:p>
          <a:p>
            <a:pPr>
              <a:tabLst>
                <a:tab pos="749300" algn="l"/>
              </a:tabLst>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del vencimiento de la póliza (tiene un plazo de 15 días)</a:t>
            </a:r>
          </a:p>
          <a:p>
            <a:pPr>
              <a:buFont typeface="Arial" pitchFamily="34" charset="0"/>
              <a:buChar char="•"/>
              <a:tabLst>
                <a:tab pos="688975" algn="l"/>
                <a:tab pos="749300" algn="l"/>
              </a:tabLst>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Aceptar la defensa en juicio del asegurado en casos de responsabilidad </a:t>
            </a:r>
          </a:p>
          <a:p>
            <a:pPr>
              <a:tabLst>
                <a:tab pos="688975" algn="l"/>
                <a:tab pos="749300" algn="l"/>
              </a:tabLst>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civil (se entiende por aceptada si no la rechaza dentro de las 48 horas de </a:t>
            </a:r>
          </a:p>
          <a:p>
            <a:pPr>
              <a:tabLst>
                <a:tab pos="688975" algn="l"/>
                <a:tab pos="749300" algn="l"/>
              </a:tabLst>
            </a:pPr>
            <a:r>
              <a:rPr lang="es-AR" sz="2000" b="1" dirty="0">
                <a:latin typeface="Times New Roman" pitchFamily="18" charset="0"/>
                <a:cs typeface="Times New Roman" pitchFamily="18" charset="0"/>
              </a:rPr>
              <a:t> </a:t>
            </a:r>
            <a:r>
              <a:rPr lang="es-AR" sz="2000" b="1" dirty="0" smtClean="0">
                <a:latin typeface="Times New Roman" pitchFamily="18" charset="0"/>
                <a:cs typeface="Times New Roman" pitchFamily="18" charset="0"/>
              </a:rPr>
              <a:t>  haber sido notificado).</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457200" y="2175808"/>
            <a:ext cx="8305800" cy="1938992"/>
          </a:xfrm>
          <a:prstGeom prst="rect">
            <a:avLst/>
          </a:prstGeom>
          <a:solidFill>
            <a:schemeClr val="bg2">
              <a:lumMod val="50000"/>
            </a:schemeClr>
          </a:solidFill>
        </p:spPr>
        <p:txBody>
          <a:bodyPr wrap="square" rtlCol="0">
            <a:spAutoFit/>
          </a:bodyPr>
          <a:lstStyle/>
          <a:p>
            <a:r>
              <a:rPr lang="es-AR" sz="2400" b="1" dirty="0" smtClean="0">
                <a:latin typeface="Times New Roman" pitchFamily="18" charset="0"/>
                <a:cs typeface="Times New Roman" pitchFamily="18" charset="0"/>
              </a:rPr>
              <a:t>Atributos de la persona jurídica: </a:t>
            </a:r>
          </a:p>
          <a:p>
            <a:r>
              <a:rPr lang="es-AR" sz="2400" b="1" dirty="0" smtClean="0">
                <a:latin typeface="Times New Roman" pitchFamily="18" charset="0"/>
                <a:cs typeface="Times New Roman" pitchFamily="18" charset="0"/>
              </a:rPr>
              <a:t>Nombre. Domicilio y sede social. Patrimonio. Duración y objeto.</a:t>
            </a:r>
          </a:p>
          <a:p>
            <a:r>
              <a:rPr lang="es-AR" sz="2400" b="1" dirty="0" smtClean="0">
                <a:latin typeface="Times New Roman" pitchFamily="18" charset="0"/>
                <a:cs typeface="Times New Roman" pitchFamily="18" charset="0"/>
              </a:rPr>
              <a:t>Deber de lealtad y diligencia. Interés contrario.</a:t>
            </a:r>
          </a:p>
          <a:p>
            <a:r>
              <a:rPr lang="es-AR" sz="2400" b="1" dirty="0" smtClean="0">
                <a:latin typeface="Times New Roman" pitchFamily="18" charset="0"/>
                <a:cs typeface="Times New Roman" pitchFamily="18" charset="0"/>
              </a:rPr>
              <a:t>Responsabilidad de los administradores.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57201" y="2667000"/>
            <a:ext cx="8229600" cy="523220"/>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CADUCIDAD CONVENCIONAL</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57201" y="1905000"/>
            <a:ext cx="8229600" cy="2000548"/>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 </a:t>
            </a:r>
            <a:r>
              <a:rPr lang="es-ES" sz="2400" b="1" kern="0" dirty="0" smtClean="0">
                <a:latin typeface="Times New Roman" pitchFamily="18"/>
                <a:cs typeface="+mn-cs"/>
              </a:rPr>
              <a:t>Cuando por ley no  se ha determinado el incumplimiento de una carga u obligación impuesta al asegurado la caducidad de los derechos del  asegurado, las partes pueden convenir la caducidad de los derechos de éste, distinguiéndose si son anteriores o posteriores al siniestro.</a:t>
            </a:r>
            <a:endParaRPr lang="es-ES" sz="2800" b="1" kern="0" dirty="0">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2438400"/>
            <a:ext cx="8207375" cy="93503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RENUNCIA TÁCITA A LA CADUCIDAD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1371600"/>
            <a:ext cx="8240712" cy="101600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400"/>
              </a:spcBef>
            </a:pPr>
            <a:r>
              <a:rPr lang="es-ES" sz="2000" b="1" dirty="0">
                <a:latin typeface="Times New Roman" pitchFamily="18" charset="0"/>
              </a:rPr>
              <a:t>EL ASEGURADOR RENUNCIA A ALEGAR CADUCIDAD CUANDO POR </a:t>
            </a:r>
            <a:r>
              <a:rPr lang="es-ES" sz="2000" b="1" dirty="0" smtClean="0">
                <a:latin typeface="Times New Roman" pitchFamily="18" charset="0"/>
              </a:rPr>
              <a:t>EJEMPLO, </a:t>
            </a:r>
            <a:r>
              <a:rPr lang="es-ES" sz="2000" b="1" dirty="0">
                <a:latin typeface="Times New Roman" pitchFamily="18" charset="0"/>
              </a:rPr>
              <a:t>DESIGNÓ  A UN LIQUIDADOR POR UN SINIESTRO DENUNCIADO FUERA DE TÉRMINO.</a:t>
            </a:r>
          </a:p>
        </p:txBody>
      </p:sp>
      <p:sp>
        <p:nvSpPr>
          <p:cNvPr id="4" name="3 Rectángulo"/>
          <p:cNvSpPr/>
          <p:nvPr/>
        </p:nvSpPr>
        <p:spPr>
          <a:xfrm>
            <a:off x="457200" y="3276600"/>
            <a:ext cx="8229600" cy="1569660"/>
          </a:xfrm>
          <a:prstGeom prst="rect">
            <a:avLst/>
          </a:prstGeom>
          <a:solidFill>
            <a:schemeClr val="tx2">
              <a:lumMod val="60000"/>
              <a:lumOff val="40000"/>
            </a:schemeClr>
          </a:solidFill>
          <a:ln w="28575">
            <a:solidFill>
              <a:schemeClr val="tx1"/>
            </a:solidFill>
          </a:ln>
        </p:spPr>
        <p:txBody>
          <a:bodyPr wrap="square">
            <a:spAutoFit/>
          </a:bodyPr>
          <a:lstStyle/>
          <a:p>
            <a:pPr algn="ctr"/>
            <a:r>
              <a:rPr lang="es-ES" sz="2400" b="1" dirty="0">
                <a:latin typeface="Times New Roman" pitchFamily="18" charset="0"/>
                <a:cs typeface="Times New Roman" pitchFamily="18" charset="0"/>
              </a:rPr>
              <a:t>La aceptación del derecho del asegurado por el mero transcurso del plazo establecido en el artículo 56 de la ley 17418, impide a la aseguradora alegar defensas enderezadas a desconocer el derecho del asegurado a ser </a:t>
            </a:r>
            <a:r>
              <a:rPr lang="es-ES" sz="2400" b="1" dirty="0" smtClean="0">
                <a:latin typeface="Times New Roman" pitchFamily="18" charset="0"/>
                <a:cs typeface="Times New Roman" pitchFamily="18" charset="0"/>
              </a:rPr>
              <a:t>indemnizado.</a:t>
            </a:r>
            <a:r>
              <a:rPr lang="es-ES"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2362200"/>
            <a:ext cx="8175625" cy="85725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RESCISIÓN DEL CONTRATO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68313" y="1066800"/>
            <a:ext cx="8207375" cy="1477962"/>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200"/>
              </a:spcBef>
            </a:pPr>
            <a:r>
              <a:rPr lang="es-MX" sz="2000" b="1">
                <a:latin typeface="Times New Roman" pitchFamily="18" charset="0"/>
              </a:rPr>
              <a:t>CUALQUIERA DE LAS PARTES (ASEGURADOR O ASEGURADO) PUEDE  RESCINDIR EL CONTRATO EN CUALQUIER MOMENTO SIN EXPRESAR CAUSA. </a:t>
            </a:r>
          </a:p>
          <a:p>
            <a:pPr algn="ctr" hangingPunct="0">
              <a:spcBef>
                <a:spcPts val="1200"/>
              </a:spcBef>
            </a:pPr>
            <a:r>
              <a:rPr lang="es-MX" sz="2000" b="1">
                <a:latin typeface="Times New Roman" pitchFamily="18" charset="0"/>
              </a:rPr>
              <a:t>EXCEPCIÓN EN LOS SEGUROS SOBRE LAS PERSONAS</a:t>
            </a:r>
          </a:p>
        </p:txBody>
      </p:sp>
      <p:sp>
        <p:nvSpPr>
          <p:cNvPr id="4" name="Text Box 4"/>
          <p:cNvSpPr txBox="1">
            <a:spLocks noChangeArrowheads="1"/>
          </p:cNvSpPr>
          <p:nvPr/>
        </p:nvSpPr>
        <p:spPr bwMode="auto">
          <a:xfrm>
            <a:off x="468313" y="3352800"/>
            <a:ext cx="8280400" cy="2149475"/>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200"/>
              </a:spcBef>
            </a:pPr>
            <a:r>
              <a:rPr lang="es-MX" sz="2000" b="1">
                <a:latin typeface="Times New Roman" pitchFamily="18" charset="0"/>
              </a:rPr>
              <a:t>SI RESCINDE EL ASEGURADOR TIENE QUE DARLE UN PREAVISO DE 15 DÍAS Y EL COBRO DEL TIEMPO CUBIERTO ES PROPORCIONAL.</a:t>
            </a:r>
          </a:p>
          <a:p>
            <a:pPr algn="ctr" hangingPunct="0">
              <a:spcBef>
                <a:spcPts val="1200"/>
              </a:spcBef>
            </a:pPr>
            <a:r>
              <a:rPr lang="es-MX" sz="2000" b="1">
                <a:latin typeface="Times New Roman" pitchFamily="18" charset="0"/>
              </a:rPr>
              <a:t>SI RESCINDE EL ASEGURADO NO TIENE QUE DAR PREAVISO. SU EFECTO ES INMEDIATO Y SE APLICA PARA EL COBRO DEL TIEMPO CUBIERTO LA TARIFA DE CORTO PLAZO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2681287"/>
            <a:ext cx="8229600" cy="523220"/>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r>
              <a:rPr lang="es-ES" sz="2800" b="1">
                <a:latin typeface="Times New Roman" pitchFamily="18" charset="0"/>
              </a:rPr>
              <a:t>SUSPENSIÓN</a:t>
            </a:r>
          </a:p>
        </p:txBody>
      </p:sp>
    </p:spTree>
  </p:cSld>
  <p:clrMapOvr>
    <a:masterClrMapping/>
  </p:clrMapOvr>
  <p:timing>
    <p:tnLst>
      <p:par>
        <p:cTn id="1" dur="indefinite" restart="never" nodeType="tmRoot"/>
      </p:par>
    </p:tnLst>
  </p:timing>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600200"/>
            <a:ext cx="8229600" cy="3108543"/>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r>
              <a:rPr lang="es-ES" sz="2800" b="1" dirty="0">
                <a:latin typeface="Times New Roman" pitchFamily="18" charset="0"/>
              </a:rPr>
              <a:t>Es la cesación temporaria de la </a:t>
            </a:r>
            <a:r>
              <a:rPr lang="es-ES" sz="2800" b="1" dirty="0" smtClean="0">
                <a:latin typeface="Times New Roman" pitchFamily="18" charset="0"/>
              </a:rPr>
              <a:t>cobertura. </a:t>
            </a:r>
          </a:p>
          <a:p>
            <a:pPr algn="ctr"/>
            <a:endParaRPr lang="es-ES" sz="2800" b="1" dirty="0">
              <a:latin typeface="Times New Roman" pitchFamily="18" charset="0"/>
            </a:endParaRPr>
          </a:p>
          <a:p>
            <a:pPr algn="ctr"/>
            <a:r>
              <a:rPr lang="es-ES" sz="2800" b="1" dirty="0" smtClean="0">
                <a:latin typeface="Times New Roman" pitchFamily="18" charset="0"/>
              </a:rPr>
              <a:t>Por ejemplo ante la falta de pago o por agravación del riesgo.</a:t>
            </a:r>
            <a:endParaRPr lang="es-ES" sz="2800" b="1" dirty="0">
              <a:latin typeface="Times New Roman" pitchFamily="18" charset="0"/>
            </a:endParaRPr>
          </a:p>
          <a:p>
            <a:pPr algn="ctr"/>
            <a:endParaRPr lang="es-ES" sz="2800" b="1" dirty="0" smtClean="0">
              <a:latin typeface="Times New Roman" pitchFamily="18" charset="0"/>
            </a:endParaRPr>
          </a:p>
          <a:p>
            <a:pPr algn="ctr"/>
            <a:r>
              <a:rPr lang="es-ES" sz="2800" b="1" dirty="0" smtClean="0">
                <a:latin typeface="Times New Roman" pitchFamily="18" charset="0"/>
              </a:rPr>
              <a:t>En el primer caso queda </a:t>
            </a:r>
            <a:r>
              <a:rPr lang="es-ES" sz="2800" b="1" dirty="0">
                <a:latin typeface="Times New Roman" pitchFamily="18" charset="0"/>
              </a:rPr>
              <a:t>sin efecto cuando se solucionó el motivo que la ocasionó. </a:t>
            </a:r>
          </a:p>
        </p:txBody>
      </p:sp>
    </p:spTree>
  </p:cSld>
  <p:clrMapOvr>
    <a:masterClrMapping/>
  </p:clrMapOvr>
  <p:timing>
    <p:tnLst>
      <p:par>
        <p:cTn id="1" dur="indefinite" restart="never" nodeType="tmRoot"/>
      </p:par>
    </p:tnLst>
  </p:timing>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2753380"/>
            <a:ext cx="8229600" cy="523220"/>
          </a:xfrm>
          <a:prstGeom prst="rect">
            <a:avLst/>
          </a:prstGeom>
          <a:solidFill>
            <a:schemeClr val="tx2">
              <a:lumMod val="60000"/>
              <a:lumOff val="40000"/>
            </a:schemeClr>
          </a:solidFill>
          <a:ln w="38100">
            <a:solidFill>
              <a:schemeClr val="tx1"/>
            </a:solidFill>
            <a:miter lim="800000"/>
            <a:headEnd/>
            <a:tailEnd/>
          </a:ln>
        </p:spPr>
        <p:txBody>
          <a:bodyPr wrap="square">
            <a:spAutoFit/>
          </a:bodyPr>
          <a:lstStyle/>
          <a:p>
            <a:pPr algn="ctr"/>
            <a:r>
              <a:rPr lang="es-ES" sz="2800" b="1" dirty="0" smtClean="0">
                <a:latin typeface="Times New Roman" pitchFamily="18" charset="0"/>
              </a:rPr>
              <a:t>SUBROGACIÓN</a:t>
            </a:r>
            <a:endParaRPr lang="es-ES" sz="2800" b="1" dirty="0">
              <a:latin typeface="Times New Roman" pitchFamily="18" charset="0"/>
            </a:endParaRPr>
          </a:p>
        </p:txBody>
      </p:sp>
    </p:spTree>
  </p:cSld>
  <p:clrMapOvr>
    <a:masterClrMapping/>
  </p:clrMapOvr>
  <p:timing>
    <p:tnLst>
      <p:par>
        <p:cTn id="1" dur="indefinite" restart="never" nodeType="tmRoot"/>
      </p:par>
    </p:tnLst>
  </p:timing>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a:spLocks noChangeArrowheads="1"/>
          </p:cNvSpPr>
          <p:nvPr/>
        </p:nvSpPr>
        <p:spPr bwMode="auto">
          <a:xfrm>
            <a:off x="457200" y="897553"/>
            <a:ext cx="8229600" cy="4893647"/>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r>
              <a:rPr lang="es-ES" sz="2800" b="1" dirty="0">
                <a:latin typeface="Times New Roman" pitchFamily="18" charset="0"/>
              </a:rPr>
              <a:t>Subrogarse significa reservarse los derechos de repetición.</a:t>
            </a:r>
          </a:p>
          <a:p>
            <a:pPr algn="ctr"/>
            <a:endParaRPr lang="es-ES" sz="2800" b="1" dirty="0" smtClean="0">
              <a:latin typeface="Times New Roman" pitchFamily="18" charset="0"/>
            </a:endParaRPr>
          </a:p>
          <a:p>
            <a:pPr algn="ctr"/>
            <a:r>
              <a:rPr lang="es-ES" sz="2800" b="1" dirty="0" smtClean="0">
                <a:latin typeface="Times New Roman" pitchFamily="18" charset="0"/>
              </a:rPr>
              <a:t>Ejemplos </a:t>
            </a:r>
            <a:r>
              <a:rPr lang="es-ES" sz="2800" b="1" dirty="0">
                <a:latin typeface="Times New Roman" pitchFamily="18" charset="0"/>
              </a:rPr>
              <a:t>en seguros </a:t>
            </a:r>
            <a:r>
              <a:rPr lang="es-ES" sz="2800" b="1" dirty="0" smtClean="0">
                <a:latin typeface="Times New Roman" pitchFamily="18" charset="0"/>
              </a:rPr>
              <a:t>patrimoniales:</a:t>
            </a:r>
          </a:p>
          <a:p>
            <a:pPr algn="ctr"/>
            <a:endParaRPr lang="es-ES" sz="2800" b="1" dirty="0">
              <a:latin typeface="Times New Roman" pitchFamily="18" charset="0"/>
            </a:endParaRPr>
          </a:p>
          <a:p>
            <a:pPr>
              <a:buFont typeface="Arial" pitchFamily="34" charset="0"/>
              <a:buChar char="•"/>
            </a:pPr>
            <a:r>
              <a:rPr lang="es-ES" sz="2800" b="1" dirty="0" smtClean="0">
                <a:latin typeface="Times New Roman" pitchFamily="18" charset="0"/>
              </a:rPr>
              <a:t> </a:t>
            </a:r>
            <a:r>
              <a:rPr lang="es-ES" sz="2000" b="1" dirty="0" smtClean="0">
                <a:latin typeface="Times New Roman" pitchFamily="18" charset="0"/>
              </a:rPr>
              <a:t>Cuando el asegurador abona un siniestro de automotores y existe </a:t>
            </a:r>
          </a:p>
          <a:p>
            <a:r>
              <a:rPr lang="es-ES" sz="2000" b="1" dirty="0">
                <a:latin typeface="Times New Roman" pitchFamily="18" charset="0"/>
              </a:rPr>
              <a:t> </a:t>
            </a:r>
            <a:r>
              <a:rPr lang="es-ES" sz="2000" b="1" dirty="0" smtClean="0">
                <a:latin typeface="Times New Roman" pitchFamily="18" charset="0"/>
              </a:rPr>
              <a:t>   culpabilidad de hecho de parte de un tercero.</a:t>
            </a:r>
          </a:p>
          <a:p>
            <a:pPr>
              <a:buFont typeface="Arial" pitchFamily="34" charset="0"/>
              <a:buChar char="•"/>
            </a:pPr>
            <a:r>
              <a:rPr lang="es-ES" sz="2000" b="1" dirty="0">
                <a:latin typeface="Times New Roman" pitchFamily="18" charset="0"/>
              </a:rPr>
              <a:t> </a:t>
            </a:r>
            <a:r>
              <a:rPr lang="es-ES" sz="2000" b="1" dirty="0" smtClean="0">
                <a:latin typeface="Times New Roman" pitchFamily="18" charset="0"/>
              </a:rPr>
              <a:t> En un siniestro del ramo incendio cuando un vehículo terrestre </a:t>
            </a:r>
          </a:p>
          <a:p>
            <a:r>
              <a:rPr lang="es-ES" sz="2000" b="1" dirty="0">
                <a:latin typeface="Times New Roman" pitchFamily="18" charset="0"/>
              </a:rPr>
              <a:t> </a:t>
            </a:r>
            <a:r>
              <a:rPr lang="es-ES" sz="2000" b="1" dirty="0" smtClean="0">
                <a:latin typeface="Times New Roman" pitchFamily="18" charset="0"/>
              </a:rPr>
              <a:t>  produce daños a una propiedad asegurada, etc. </a:t>
            </a:r>
            <a:endParaRPr lang="es-ES" sz="2000" b="1" dirty="0">
              <a:latin typeface="Times New Roman" pitchFamily="18" charset="0"/>
            </a:endParaRPr>
          </a:p>
          <a:p>
            <a:pPr algn="ctr"/>
            <a:endParaRPr lang="es-ES" sz="2800" b="1" dirty="0">
              <a:latin typeface="Times New Roman" pitchFamily="18" charset="0"/>
            </a:endParaRPr>
          </a:p>
          <a:p>
            <a:pPr algn="ctr"/>
            <a:r>
              <a:rPr lang="es-ES" sz="2800" b="1" dirty="0">
                <a:latin typeface="Times New Roman" pitchFamily="18" charset="0"/>
              </a:rPr>
              <a:t>LA SUBROGACIÓN NO SE APLICA EN LOS SEGUROS SOBRE LAS PERSONAS.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670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FUENTES DEL DERECHO</a:t>
            </a:r>
          </a:p>
        </p:txBody>
      </p:sp>
    </p:spTree>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68313" y="2590800"/>
            <a:ext cx="8291512" cy="6238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3000" b="1">
                <a:latin typeface="Times New Roman" pitchFamily="18" charset="0"/>
              </a:rPr>
              <a:t> </a:t>
            </a:r>
            <a:r>
              <a:rPr lang="es-ES" sz="2800" b="1">
                <a:latin typeface="Times New Roman" pitchFamily="18" charset="0"/>
              </a:rPr>
              <a:t>PRESCRIPCIÓN </a:t>
            </a:r>
            <a:endParaRPr lang="es-ES"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468313" y="457200"/>
            <a:ext cx="8291512" cy="1379538"/>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400"/>
              </a:spcBef>
            </a:pPr>
            <a:r>
              <a:rPr lang="es-ES" sz="2400" b="1">
                <a:latin typeface="Times New Roman" pitchFamily="18" charset="0"/>
              </a:rPr>
              <a:t>PRESCRIPCIÓN LIBERATORIA</a:t>
            </a:r>
          </a:p>
          <a:p>
            <a:pPr algn="ctr" hangingPunct="0">
              <a:spcBef>
                <a:spcPts val="1400"/>
              </a:spcBef>
            </a:pPr>
            <a:r>
              <a:rPr lang="es-ES" sz="2400" b="1">
                <a:latin typeface="Times New Roman" pitchFamily="18" charset="0"/>
              </a:rPr>
              <a:t>PÉRDIDA DE LA ACCIÓN POR EL TRANSCURSO DEL TIEMPO</a:t>
            </a:r>
          </a:p>
        </p:txBody>
      </p:sp>
      <p:sp>
        <p:nvSpPr>
          <p:cNvPr id="3" name="3 Rectángulo"/>
          <p:cNvSpPr>
            <a:spLocks noChangeArrowheads="1"/>
          </p:cNvSpPr>
          <p:nvPr/>
        </p:nvSpPr>
        <p:spPr bwMode="auto">
          <a:xfrm>
            <a:off x="468313" y="1996857"/>
            <a:ext cx="8318500" cy="3108543"/>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a:r>
              <a:rPr lang="es-ES" dirty="0">
                <a:latin typeface="Calibri" pitchFamily="34" charset="0"/>
              </a:rPr>
              <a:t/>
            </a:r>
            <a:br>
              <a:rPr lang="es-ES" dirty="0">
                <a:latin typeface="Calibri" pitchFamily="34" charset="0"/>
              </a:rPr>
            </a:br>
            <a:r>
              <a:rPr lang="es-ES" dirty="0">
                <a:latin typeface="Calibri" pitchFamily="34" charset="0"/>
              </a:rPr>
              <a:t/>
            </a:r>
            <a:br>
              <a:rPr lang="es-ES" dirty="0">
                <a:latin typeface="Calibri" pitchFamily="34" charset="0"/>
              </a:rPr>
            </a:br>
            <a:r>
              <a:rPr lang="es-ES" sz="2000" b="1" dirty="0">
                <a:latin typeface="Times New Roman" pitchFamily="18" charset="0"/>
              </a:rPr>
              <a:t>Art. 58. Las acciones fundadas en </a:t>
            </a:r>
            <a:r>
              <a:rPr lang="es-ES" sz="2000" b="1" dirty="0" smtClean="0">
                <a:latin typeface="Times New Roman" pitchFamily="18" charset="0"/>
              </a:rPr>
              <a:t>el contrato </a:t>
            </a:r>
            <a:r>
              <a:rPr lang="es-ES" sz="2000" b="1" dirty="0">
                <a:latin typeface="Times New Roman" pitchFamily="18" charset="0"/>
              </a:rPr>
              <a:t>de seguro prescriben en el plazo de un año, computado desde que la correspondiente obligación es exigible.  Para la ley de defensa del consumidor tres años.</a:t>
            </a:r>
            <a:br>
              <a:rPr lang="es-ES" sz="2000" b="1" dirty="0">
                <a:latin typeface="Times New Roman" pitchFamily="18" charset="0"/>
              </a:rPr>
            </a:br>
            <a:r>
              <a:rPr lang="es-ES" sz="2000" b="1" dirty="0">
                <a:latin typeface="Times New Roman" pitchFamily="18" charset="0"/>
              </a:rPr>
              <a:t/>
            </a:r>
            <a:br>
              <a:rPr lang="es-ES" sz="2000" b="1" dirty="0">
                <a:latin typeface="Times New Roman" pitchFamily="18" charset="0"/>
              </a:rPr>
            </a:br>
            <a:r>
              <a:rPr lang="es-ES" sz="2000" b="1" dirty="0">
                <a:latin typeface="Times New Roman" pitchFamily="18" charset="0"/>
              </a:rPr>
              <a:t>Prima pagadera en cuotas:</a:t>
            </a:r>
            <a:br>
              <a:rPr lang="es-ES" sz="2000" b="1" dirty="0">
                <a:latin typeface="Times New Roman" pitchFamily="18" charset="0"/>
              </a:rPr>
            </a:br>
            <a:r>
              <a:rPr lang="es-ES" sz="2000" b="1" dirty="0">
                <a:latin typeface="Times New Roman" pitchFamily="18" charset="0"/>
              </a:rPr>
              <a:t/>
            </a:r>
            <a:br>
              <a:rPr lang="es-ES" sz="2000" b="1" dirty="0">
                <a:latin typeface="Times New Roman" pitchFamily="18" charset="0"/>
              </a:rPr>
            </a:br>
            <a:r>
              <a:rPr lang="es-ES" sz="2000" b="1" dirty="0">
                <a:latin typeface="Times New Roman" pitchFamily="18" charset="0"/>
              </a:rPr>
              <a:t>Cuando la prima debe pagarse en cuotas, la prescripción para su cobro se computa a partir del vencimiento de la última cuota</a:t>
            </a:r>
            <a:r>
              <a:rPr lang="es-ES" sz="2000" dirty="0">
                <a:latin typeface="Times New Roman" pitchFamily="18" charset="0"/>
              </a:rPr>
              <a:t>.</a:t>
            </a:r>
          </a:p>
        </p:txBody>
      </p:sp>
      <p:sp>
        <p:nvSpPr>
          <p:cNvPr id="4" name="Text Box 5"/>
          <p:cNvSpPr txBox="1">
            <a:spLocks noChangeArrowheads="1"/>
          </p:cNvSpPr>
          <p:nvPr/>
        </p:nvSpPr>
        <p:spPr bwMode="auto">
          <a:xfrm>
            <a:off x="457200" y="5276671"/>
            <a:ext cx="8291512" cy="1200329"/>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400"/>
              </a:spcBef>
            </a:pPr>
            <a:r>
              <a:rPr lang="es-ES" sz="2400" b="1" dirty="0" smtClean="0">
                <a:latin typeface="Times New Roman" pitchFamily="18" charset="0"/>
              </a:rPr>
              <a:t>NO CONFUNDIR CON EL PLAZO EN CASOS DE RESPONSABILIDAD CIVIL O EN LA LEY DE RIESGOS DEL TRABAJO</a:t>
            </a:r>
            <a:endParaRPr 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57200" y="765175"/>
            <a:ext cx="8229600" cy="523875"/>
          </a:xfrm>
          <a:prstGeom prst="rect">
            <a:avLst/>
          </a:prstGeom>
          <a:solidFill>
            <a:schemeClr val="tx2">
              <a:lumMod val="60000"/>
              <a:lumOff val="40000"/>
            </a:schemeClr>
          </a:solidFill>
          <a:ln w="28575">
            <a:solidFill>
              <a:schemeClr val="tx1"/>
            </a:solidFill>
            <a:prstDash val="solid"/>
            <a:miter/>
          </a:ln>
        </p:spPr>
        <p:txBody>
          <a:bodyPr wrap="square"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a:latin typeface="Times New Roman" pitchFamily="18"/>
                <a:cs typeface="+mn-cs"/>
              </a:rPr>
              <a:t>SOLICITUD O PROPUESTA DEL SEGURO</a:t>
            </a:r>
          </a:p>
        </p:txBody>
      </p:sp>
      <p:sp>
        <p:nvSpPr>
          <p:cNvPr id="3" name="Text Box 3"/>
          <p:cNvSpPr txBox="1">
            <a:spLocks noChangeArrowheads="1"/>
          </p:cNvSpPr>
          <p:nvPr/>
        </p:nvSpPr>
        <p:spPr bwMode="auto">
          <a:xfrm>
            <a:off x="457200" y="1800225"/>
            <a:ext cx="8229600" cy="4438650"/>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100"/>
              </a:spcBef>
            </a:pPr>
            <a:r>
              <a:rPr lang="es-ES" sz="2400" b="1" dirty="0">
                <a:latin typeface="Times New Roman" pitchFamily="18" charset="0"/>
              </a:rPr>
              <a:t>POR PRIMERA VEZ</a:t>
            </a:r>
          </a:p>
          <a:p>
            <a:pPr algn="ctr" hangingPunct="0">
              <a:spcBef>
                <a:spcPts val="1100"/>
              </a:spcBef>
            </a:pPr>
            <a:r>
              <a:rPr lang="es-ES" b="1" dirty="0">
                <a:latin typeface="Times New Roman" pitchFamily="18" charset="0"/>
              </a:rPr>
              <a:t>INVITACIÓN A INICIAR TRATOS. OFERTA DEL CONTRATO. NO CONSTITUYE UN PRE CONTRATO.</a:t>
            </a:r>
          </a:p>
          <a:p>
            <a:pPr algn="ctr" hangingPunct="0">
              <a:spcBef>
                <a:spcPts val="1100"/>
              </a:spcBef>
            </a:pPr>
            <a:r>
              <a:rPr lang="es-ES" b="1" dirty="0">
                <a:latin typeface="Times New Roman" pitchFamily="18" charset="0"/>
              </a:rPr>
              <a:t>NO VINCULA NI OBLIGA A NINGUNA DE LAS PARTES HASTA QUE SE HAYA EXPRESADO EL CONSENTIMIENTO EN FORMA POSITIVA.</a:t>
            </a:r>
          </a:p>
          <a:p>
            <a:pPr algn="ctr" hangingPunct="0">
              <a:spcBef>
                <a:spcPts val="1100"/>
              </a:spcBef>
            </a:pPr>
            <a:endParaRPr lang="es-ES" sz="2400" b="1" dirty="0">
              <a:latin typeface="Times New Roman" pitchFamily="18" charset="0"/>
            </a:endParaRPr>
          </a:p>
          <a:p>
            <a:pPr algn="ctr" hangingPunct="0">
              <a:spcBef>
                <a:spcPts val="1100"/>
              </a:spcBef>
            </a:pPr>
            <a:r>
              <a:rPr lang="es-ES" sz="2400" b="1" dirty="0">
                <a:latin typeface="Times New Roman" pitchFamily="18" charset="0"/>
              </a:rPr>
              <a:t>PROPUESTA DE PRORROGA</a:t>
            </a:r>
          </a:p>
          <a:p>
            <a:pPr algn="ctr" hangingPunct="0">
              <a:spcBef>
                <a:spcPts val="1100"/>
              </a:spcBef>
            </a:pPr>
            <a:r>
              <a:rPr lang="es-ES" b="1" dirty="0">
                <a:latin typeface="Times New Roman" pitchFamily="18" charset="0"/>
              </a:rPr>
              <a:t>SOLO EN SEGUROS PATRIMONIALES.</a:t>
            </a:r>
          </a:p>
          <a:p>
            <a:pPr algn="ctr" hangingPunct="0">
              <a:spcBef>
                <a:spcPts val="1100"/>
              </a:spcBef>
            </a:pPr>
            <a:r>
              <a:rPr lang="es-ES" b="1" dirty="0">
                <a:latin typeface="Times New Roman" pitchFamily="18" charset="0"/>
              </a:rPr>
              <a:t>DEBE SER FORMULADA ANTES DEL VENCIMIENTO.</a:t>
            </a:r>
          </a:p>
          <a:p>
            <a:pPr algn="ctr" hangingPunct="0">
              <a:spcBef>
                <a:spcPts val="1100"/>
              </a:spcBef>
            </a:pPr>
            <a:r>
              <a:rPr lang="es-ES" b="1" dirty="0">
                <a:latin typeface="Times New Roman" pitchFamily="18" charset="0"/>
              </a:rPr>
              <a:t>SE CONSIDERARA ACEPTADA POR EL ASEGURADOR SI ÉSTE NO LA RECHAZA DENTRO DE LOS QUINCE DIAS DE HABERLA RECIBIDO.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 calcmode="lin" valueType="num">
                                      <p:cBhvr>
                                        <p:cTn id="16" dur="500" fill="hold"/>
                                        <p:tgtEl>
                                          <p:spTgt spid="3"/>
                                        </p:tgtEl>
                                        <p:attrNameLst>
                                          <p:attrName>ppt_x</p:attrName>
                                        </p:attrNameLst>
                                      </p:cBhvr>
                                      <p:tavLst>
                                        <p:tav tm="0">
                                          <p:val>
                                            <p:strVal val="0,5"/>
                                          </p:val>
                                        </p:tav>
                                        <p:tav tm="100000">
                                          <p:val>
                                            <p:strVal val="#ppt_x"/>
                                          </p:val>
                                        </p:tav>
                                      </p:tavLst>
                                    </p:anim>
                                    <p:anim calcmode="lin" valueType="num">
                                      <p:cBhvr>
                                        <p:cTn id="17"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125538"/>
            <a:ext cx="8218488" cy="5238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700"/>
              </a:spcBef>
            </a:pPr>
            <a:r>
              <a:rPr lang="es-ES" sz="2800" b="1">
                <a:latin typeface="Times New Roman" pitchFamily="18" charset="0"/>
              </a:rPr>
              <a:t>RETICENCIA O FALSA DECLARACIÓN</a:t>
            </a:r>
          </a:p>
        </p:txBody>
      </p:sp>
      <p:sp>
        <p:nvSpPr>
          <p:cNvPr id="3" name="Text Box 3"/>
          <p:cNvSpPr txBox="1">
            <a:spLocks noChangeArrowheads="1"/>
          </p:cNvSpPr>
          <p:nvPr/>
        </p:nvSpPr>
        <p:spPr bwMode="auto">
          <a:xfrm>
            <a:off x="457199" y="2743200"/>
            <a:ext cx="8245475" cy="2089150"/>
          </a:xfrm>
          <a:prstGeom prst="rect">
            <a:avLst/>
          </a:prstGeom>
          <a:solidFill>
            <a:schemeClr val="tx2">
              <a:lumMod val="60000"/>
              <a:lumOff val="40000"/>
            </a:schemeClr>
          </a:solidFill>
          <a:ln w="28575">
            <a:solidFill>
              <a:schemeClr val="tx1"/>
            </a:solidFill>
            <a:miter lim="800000"/>
            <a:headEnd/>
            <a:tailEnd/>
          </a:ln>
        </p:spPr>
        <p:txBody>
          <a:bodyPr wrap="square" anchor="ctr" anchorCtr="1">
            <a:spAutoFit/>
          </a:bodyPr>
          <a:lstStyle/>
          <a:p>
            <a:pPr algn="ctr" hangingPunct="0">
              <a:spcBef>
                <a:spcPts val="1700"/>
              </a:spcBef>
            </a:pPr>
            <a:r>
              <a:rPr lang="es-ES" sz="2800" b="1">
                <a:latin typeface="Times New Roman" pitchFamily="18" charset="0"/>
              </a:rPr>
              <a:t>Ocultamiento consiste en la retención de la información.</a:t>
            </a:r>
          </a:p>
          <a:p>
            <a:pPr algn="ctr" hangingPunct="0">
              <a:spcBef>
                <a:spcPts val="1700"/>
              </a:spcBef>
            </a:pPr>
            <a:r>
              <a:rPr lang="es-ES" sz="2800" b="1">
                <a:latin typeface="Times New Roman" pitchFamily="18" charset="0"/>
              </a:rPr>
              <a:t>Falsa declaración es la incorrecta declaración de un hecho.</a:t>
            </a:r>
          </a:p>
        </p:txBody>
      </p:sp>
    </p:spTree>
  </p:cSld>
  <p:clrMapOvr>
    <a:masterClrMapping/>
  </p:clrMapOvr>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395288" y="476250"/>
            <a:ext cx="8286750" cy="1055688"/>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latin typeface="Times New Roman" pitchFamily="18"/>
                <a:cs typeface="Times New Roman" pitchFamily="18"/>
              </a:rPr>
              <a:t>RETICENCIA O FALSA DECLARACIÓN </a:t>
            </a:r>
            <a:br>
              <a:rPr lang="es-ES" sz="2800" b="1" kern="0" dirty="0">
                <a:latin typeface="Times New Roman" pitchFamily="18"/>
                <a:cs typeface="Times New Roman" pitchFamily="18"/>
              </a:rPr>
            </a:br>
            <a:r>
              <a:rPr lang="es-ES" sz="2800" b="1" kern="0" dirty="0">
                <a:latin typeface="Times New Roman" pitchFamily="18"/>
                <a:cs typeface="Times New Roman" pitchFamily="18"/>
              </a:rPr>
              <a:t>GRADO DE IMPORTANCIA</a:t>
            </a:r>
          </a:p>
        </p:txBody>
      </p:sp>
      <p:sp>
        <p:nvSpPr>
          <p:cNvPr id="3" name="Text Box 3"/>
          <p:cNvSpPr txBox="1">
            <a:spLocks noChangeArrowheads="1"/>
          </p:cNvSpPr>
          <p:nvPr/>
        </p:nvSpPr>
        <p:spPr bwMode="auto">
          <a:xfrm>
            <a:off x="431800" y="4451350"/>
            <a:ext cx="8280400" cy="185737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000" b="1">
                <a:latin typeface="Times New Roman" pitchFamily="18" charset="0"/>
              </a:rPr>
              <a:t>LA RETICENCIA O FALSA DECLARACIÓN SERÁ CONSIDERADA SOBRE LA BASE DE LA IMPORTANCIA QUE ESA ERRÓNEA INFORMACIÓN HUBIESE TENIDO EN LA ACEPTACIÓN DEL SEGURO DE PARTE DEL ASEGURADOR</a:t>
            </a:r>
            <a:r>
              <a:rPr lang="es-ES" sz="2400" b="1">
                <a:latin typeface="Times New Roman" pitchFamily="18" charset="0"/>
              </a:rPr>
              <a:t>.</a:t>
            </a:r>
          </a:p>
        </p:txBody>
      </p:sp>
      <p:sp>
        <p:nvSpPr>
          <p:cNvPr id="4" name="7 Rectángulo"/>
          <p:cNvSpPr>
            <a:spLocks noChangeArrowheads="1"/>
          </p:cNvSpPr>
          <p:nvPr/>
        </p:nvSpPr>
        <p:spPr bwMode="auto">
          <a:xfrm>
            <a:off x="428625" y="1862138"/>
            <a:ext cx="8286750" cy="235902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a:r>
              <a:rPr lang="es-ES" sz="2400" b="1">
                <a:latin typeface="Times New Roman" pitchFamily="18" charset="0"/>
              </a:rPr>
              <a:t>Toda declaración falsa o toda reticencia de circunstancias conocidas por el asegurado, aun hechas de buena fe, que a juicio de peritos hubiese impedido el contrato o modificado sus condiciones si el asegurador hubiese sido cerciorado del verdadero estado del riesgo, hace nulo el contrato. </a:t>
            </a:r>
          </a:p>
          <a:p>
            <a:pPr algn="ctr"/>
            <a:r>
              <a:rPr lang="es-ES" sz="2400" b="1">
                <a:latin typeface="Times New Roman" pitchFamily="18" charset="0"/>
              </a:rPr>
              <a:t>(Artículo 5 Ley 17.418)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395288" y="457200"/>
            <a:ext cx="8358187" cy="952500"/>
          </a:xfrm>
          <a:prstGeom prst="rect">
            <a:avLst/>
          </a:prstGeom>
          <a:solidFill>
            <a:schemeClr val="tx2">
              <a:lumMod val="60000"/>
              <a:lumOff val="4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latin typeface="Times New Roman" pitchFamily="18"/>
                <a:cs typeface="Times New Roman" pitchFamily="18"/>
              </a:rPr>
              <a:t>RETICENCIA O FALSA DECLARACIÓN </a:t>
            </a:r>
            <a:br>
              <a:rPr lang="es-ES" sz="2800" b="1" kern="0" dirty="0">
                <a:latin typeface="Times New Roman" pitchFamily="18"/>
                <a:cs typeface="Times New Roman" pitchFamily="18"/>
              </a:rPr>
            </a:br>
            <a:r>
              <a:rPr lang="es-ES" sz="2800" b="1" kern="0" dirty="0">
                <a:latin typeface="Times New Roman" pitchFamily="18"/>
                <a:cs typeface="Times New Roman" pitchFamily="18"/>
              </a:rPr>
              <a:t>CLASES Y EFECTO</a:t>
            </a:r>
          </a:p>
        </p:txBody>
      </p:sp>
      <p:sp>
        <p:nvSpPr>
          <p:cNvPr id="3" name="Rectangle 2"/>
          <p:cNvSpPr/>
          <p:nvPr/>
        </p:nvSpPr>
        <p:spPr>
          <a:xfrm>
            <a:off x="395288" y="1644650"/>
            <a:ext cx="8358187" cy="1055688"/>
          </a:xfrm>
          <a:prstGeom prst="rect">
            <a:avLst/>
          </a:prstGeom>
          <a:solidFill>
            <a:schemeClr val="tx2">
              <a:lumMod val="60000"/>
              <a:lumOff val="40000"/>
            </a:schemeClr>
          </a:solidFill>
          <a:ln w="28575">
            <a:solidFill>
              <a:schemeClr val="tx1"/>
            </a:solidFill>
            <a:prstDash val="solid"/>
            <a:miter/>
          </a:ln>
        </p:spPr>
        <p:txBody>
          <a:bodyPr anchor="ctr" anchorCtr="1"/>
          <a:lstStyle/>
          <a:p>
            <a:pPr fontAlgn="auto">
              <a:spcBef>
                <a:spcPts val="0"/>
              </a:spcBef>
              <a:spcAft>
                <a:spcPts val="0"/>
              </a:spcAft>
              <a:buFont typeface="Wingdings" pitchFamily="2" charset="2"/>
              <a:buChar char="§"/>
              <a:defRPr sz="1800" b="0" i="0" u="none" strike="noStrike" kern="0" cap="none" spc="0" baseline="0">
                <a:solidFill>
                  <a:srgbClr val="000000"/>
                </a:solidFill>
                <a:uFillTx/>
              </a:defRPr>
            </a:pPr>
            <a:r>
              <a:rPr lang="es-ES" sz="2400" b="1" kern="0" dirty="0">
                <a:latin typeface="Times New Roman" pitchFamily="18"/>
                <a:cs typeface="Times New Roman" pitchFamily="18"/>
              </a:rPr>
              <a:t>  CULPOSA O DE BUENA FE</a:t>
            </a:r>
          </a:p>
          <a:p>
            <a:pPr fontAlgn="auto">
              <a:spcBef>
                <a:spcPts val="0"/>
              </a:spcBef>
              <a:spcAft>
                <a:spcPts val="0"/>
              </a:spcAft>
              <a:buFont typeface="Wingdings" pitchFamily="2" charset="2"/>
              <a:buChar char="§"/>
              <a:defRPr sz="1800" b="0" i="0" u="none" strike="noStrike" kern="0" cap="none" spc="0" baseline="0">
                <a:solidFill>
                  <a:srgbClr val="000000"/>
                </a:solidFill>
                <a:uFillTx/>
              </a:defRPr>
            </a:pPr>
            <a:r>
              <a:rPr lang="es-ES" sz="2400" b="1" kern="0" dirty="0">
                <a:latin typeface="Times New Roman" pitchFamily="18"/>
                <a:cs typeface="Times New Roman" pitchFamily="18"/>
              </a:rPr>
              <a:t>  DOLOSA O DE MALA FE</a:t>
            </a:r>
          </a:p>
        </p:txBody>
      </p:sp>
      <p:sp>
        <p:nvSpPr>
          <p:cNvPr id="4" name="3 Rectángulo"/>
          <p:cNvSpPr>
            <a:spLocks noChangeArrowheads="1"/>
          </p:cNvSpPr>
          <p:nvPr/>
        </p:nvSpPr>
        <p:spPr bwMode="auto">
          <a:xfrm>
            <a:off x="395288" y="2971800"/>
            <a:ext cx="8358187" cy="346392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a:r>
              <a:rPr lang="es-ES" altLang="es-ES"/>
              <a:t/>
            </a:r>
            <a:br>
              <a:rPr lang="es-ES" altLang="es-ES"/>
            </a:br>
            <a:r>
              <a:rPr lang="es-ES" altLang="es-ES" b="1">
                <a:latin typeface="Times New Roman" pitchFamily="18" charset="0"/>
              </a:rPr>
              <a:t>Plazo para Impugnar</a:t>
            </a:r>
            <a:br>
              <a:rPr lang="es-ES" altLang="es-ES" b="1">
                <a:latin typeface="Times New Roman" pitchFamily="18" charset="0"/>
              </a:rPr>
            </a:br>
            <a:r>
              <a:rPr lang="es-ES" altLang="es-ES" b="1">
                <a:latin typeface="Times New Roman" pitchFamily="18" charset="0"/>
              </a:rPr>
              <a:t/>
            </a:r>
            <a:br>
              <a:rPr lang="es-ES" altLang="es-ES" b="1">
                <a:latin typeface="Times New Roman" pitchFamily="18" charset="0"/>
              </a:rPr>
            </a:br>
            <a:r>
              <a:rPr lang="es-ES" altLang="es-ES" b="1">
                <a:latin typeface="Times New Roman" pitchFamily="18" charset="0"/>
              </a:rPr>
              <a:t>El asegurador debe impugnar el contrato dentro de los tres meses de haber conocido la reticencia o falsedad. </a:t>
            </a:r>
            <a:br>
              <a:rPr lang="es-ES" altLang="es-ES" b="1">
                <a:latin typeface="Times New Roman" pitchFamily="18" charset="0"/>
              </a:rPr>
            </a:br>
            <a:endParaRPr lang="es-ES" altLang="es-ES" b="1">
              <a:latin typeface="Times New Roman" pitchFamily="18" charset="0"/>
            </a:endParaRPr>
          </a:p>
          <a:p>
            <a:pPr algn="ctr"/>
            <a:r>
              <a:rPr lang="es-ES" altLang="es-ES" b="1">
                <a:latin typeface="Times New Roman" pitchFamily="18" charset="0"/>
              </a:rPr>
              <a:t>Falta de dolo</a:t>
            </a:r>
            <a:br>
              <a:rPr lang="es-ES" altLang="es-ES" b="1">
                <a:latin typeface="Times New Roman" pitchFamily="18" charset="0"/>
              </a:rPr>
            </a:br>
            <a:r>
              <a:rPr lang="es-ES" altLang="es-ES" b="1">
                <a:latin typeface="Times New Roman" pitchFamily="18" charset="0"/>
              </a:rPr>
              <a:t/>
            </a:r>
            <a:br>
              <a:rPr lang="es-ES" altLang="es-ES" b="1">
                <a:latin typeface="Times New Roman" pitchFamily="18" charset="0"/>
              </a:rPr>
            </a:br>
            <a:r>
              <a:rPr lang="es-ES" altLang="es-ES" b="1">
                <a:latin typeface="Times New Roman" pitchFamily="18" charset="0"/>
              </a:rPr>
              <a:t>Art. 6. Cuando la reticencia no dolosa es alegada en el plazo del artículo 59, el asegurador, a su exclusivo juicio, puede anular el contrato restituyendo la prima percibida con deducción de los gastos, o reajustarla con la conformidad del asegurado al verdadero estado del riesgo.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68313" y="642938"/>
            <a:ext cx="8215312" cy="522287"/>
          </a:xfrm>
          <a:prstGeom prst="rect">
            <a:avLst/>
          </a:prstGeom>
          <a:solidFill>
            <a:schemeClr val="tx2">
              <a:lumMod val="60000"/>
              <a:lumOff val="40000"/>
            </a:schemeClr>
          </a:solidFill>
          <a:ln w="28575">
            <a:solidFill>
              <a:schemeClr val="tx1"/>
            </a:solidFill>
            <a:prstDash val="solid"/>
            <a:miter/>
          </a:ln>
        </p:spPr>
        <p:txBody>
          <a:bodyPr anchor="ctr"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a:latin typeface="Times New Roman" pitchFamily="18"/>
                <a:cs typeface="+mn-cs"/>
              </a:rPr>
              <a:t>LA PÓLIZA</a:t>
            </a:r>
          </a:p>
        </p:txBody>
      </p:sp>
      <p:sp>
        <p:nvSpPr>
          <p:cNvPr id="3" name="Text Box 3"/>
          <p:cNvSpPr txBox="1">
            <a:spLocks noChangeArrowheads="1"/>
          </p:cNvSpPr>
          <p:nvPr/>
        </p:nvSpPr>
        <p:spPr bwMode="auto">
          <a:xfrm>
            <a:off x="468313" y="1525588"/>
            <a:ext cx="8175625" cy="463867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100"/>
              </a:spcBef>
            </a:pPr>
            <a:r>
              <a:rPr lang="es-ES" sz="2000" b="1">
                <a:latin typeface="Times New Roman" pitchFamily="18" charset="0"/>
              </a:rPr>
              <a:t>ES EL PRINCIPAL ELEMENTO DE PRUEBA POR ESCRITO DEL CONTRATO</a:t>
            </a:r>
            <a:endParaRPr lang="es-ES" sz="2000">
              <a:latin typeface="Times New Roman" pitchFamily="18" charset="0"/>
            </a:endParaRPr>
          </a:p>
          <a:p>
            <a:pPr algn="ctr" hangingPunct="0">
              <a:spcBef>
                <a:spcPts val="1100"/>
              </a:spcBef>
            </a:pPr>
            <a:r>
              <a:rPr lang="es-ES" sz="2000" b="1">
                <a:latin typeface="Times New Roman" pitchFamily="18" charset="0"/>
              </a:rPr>
              <a:t>FUNCIÓN: REGULAR LAS RELACIONES ENTRE ASEGURADO Y ASEGURADOR.</a:t>
            </a:r>
          </a:p>
          <a:p>
            <a:pPr algn="ctr" hangingPunct="0">
              <a:spcBef>
                <a:spcPts val="1100"/>
              </a:spcBef>
            </a:pPr>
            <a:r>
              <a:rPr lang="es-ES" sz="2000" b="1">
                <a:latin typeface="Times New Roman" pitchFamily="18" charset="0"/>
              </a:rPr>
              <a:t>ELEMENTOS QUE DEBE CONTENER:</a:t>
            </a:r>
          </a:p>
          <a:p>
            <a:pPr hangingPunct="0">
              <a:spcBef>
                <a:spcPts val="1100"/>
              </a:spcBef>
            </a:pPr>
            <a:r>
              <a:rPr lang="es-ES" sz="2000" b="1">
                <a:latin typeface="Times New Roman" pitchFamily="18" charset="0"/>
              </a:rPr>
              <a:t>- Nombre y domicilio de las partes;</a:t>
            </a:r>
          </a:p>
          <a:p>
            <a:pPr hangingPunct="0">
              <a:spcBef>
                <a:spcPts val="1100"/>
              </a:spcBef>
            </a:pPr>
            <a:r>
              <a:rPr lang="es-ES" sz="2000" b="1">
                <a:latin typeface="Times New Roman" pitchFamily="18" charset="0"/>
              </a:rPr>
              <a:t>- Riesgos asumidos;</a:t>
            </a:r>
          </a:p>
          <a:p>
            <a:pPr hangingPunct="0">
              <a:spcBef>
                <a:spcPts val="1100"/>
              </a:spcBef>
            </a:pPr>
            <a:r>
              <a:rPr lang="es-ES" sz="2000" b="1">
                <a:latin typeface="Times New Roman" pitchFamily="18" charset="0"/>
              </a:rPr>
              <a:t>- Vigencia y plazo del contrato;</a:t>
            </a:r>
          </a:p>
          <a:p>
            <a:pPr hangingPunct="0">
              <a:spcBef>
                <a:spcPts val="1100"/>
              </a:spcBef>
              <a:buFontTx/>
              <a:buChar char="-"/>
            </a:pPr>
            <a:r>
              <a:rPr lang="es-ES" sz="2000" b="1">
                <a:latin typeface="Times New Roman" pitchFamily="18" charset="0"/>
              </a:rPr>
              <a:t> Identificación y número de matrícula del productor asesor;</a:t>
            </a:r>
          </a:p>
          <a:p>
            <a:pPr hangingPunct="0">
              <a:spcBef>
                <a:spcPts val="1100"/>
              </a:spcBef>
            </a:pPr>
            <a:r>
              <a:rPr lang="es-ES" sz="2000" b="1">
                <a:latin typeface="Times New Roman" pitchFamily="18" charset="0"/>
              </a:rPr>
              <a:t>- Idioma nacional, salvo transporte marítimo.</a:t>
            </a:r>
          </a:p>
          <a:p>
            <a:pPr hangingPunct="0">
              <a:spcBef>
                <a:spcPts val="1100"/>
              </a:spcBef>
            </a:pPr>
            <a:r>
              <a:rPr lang="es-ES" sz="2000" b="1">
                <a:latin typeface="Times New Roman" pitchFamily="18" charset="0"/>
              </a:rPr>
              <a:t>- Pueden participar varios aseguradores en una sola póliza.</a:t>
            </a:r>
            <a:endParaRPr lang="es-E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68313" y="1077912"/>
            <a:ext cx="8278812" cy="522288"/>
          </a:xfrm>
          <a:prstGeom prst="rect">
            <a:avLst/>
          </a:prstGeom>
          <a:solidFill>
            <a:schemeClr val="tx2">
              <a:lumMod val="60000"/>
              <a:lumOff val="40000"/>
            </a:schemeClr>
          </a:solidFill>
          <a:ln w="28575">
            <a:solidFill>
              <a:schemeClr val="tx1"/>
            </a:solidFill>
            <a:prstDash val="solid"/>
            <a:miter/>
          </a:ln>
        </p:spPr>
        <p:txBody>
          <a:bodyPr anchor="ctr"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a:latin typeface="Times New Roman" pitchFamily="18"/>
                <a:cs typeface="+mn-cs"/>
              </a:rPr>
              <a:t>TIPO DE CONDICIONES DEL CONTRATO</a:t>
            </a:r>
          </a:p>
        </p:txBody>
      </p:sp>
      <p:sp>
        <p:nvSpPr>
          <p:cNvPr id="3" name="Text Box 3"/>
          <p:cNvSpPr txBox="1">
            <a:spLocks noChangeArrowheads="1"/>
          </p:cNvSpPr>
          <p:nvPr/>
        </p:nvSpPr>
        <p:spPr bwMode="auto">
          <a:xfrm>
            <a:off x="468313" y="2707719"/>
            <a:ext cx="8278812" cy="2677656"/>
          </a:xfrm>
          <a:prstGeom prst="rect">
            <a:avLst/>
          </a:prstGeom>
          <a:solidFill>
            <a:schemeClr val="tx2">
              <a:lumMod val="60000"/>
              <a:lumOff val="40000"/>
            </a:schemeClr>
          </a:solidFill>
          <a:ln w="28575">
            <a:solidFill>
              <a:schemeClr val="tx1"/>
            </a:solidFill>
            <a:miter lim="800000"/>
            <a:headEnd/>
            <a:tailEnd/>
          </a:ln>
        </p:spPr>
        <p:txBody>
          <a:bodyPr>
            <a:spAutoFit/>
          </a:bodyPr>
          <a:lstStyle/>
          <a:p>
            <a:pPr hangingPunct="0">
              <a:spcBef>
                <a:spcPts val="1200"/>
              </a:spcBef>
            </a:pPr>
            <a:r>
              <a:rPr lang="es-ES" sz="2000" b="1" dirty="0">
                <a:latin typeface="Times New Roman" pitchFamily="18" charset="0"/>
              </a:rPr>
              <a:t>- CONDICIONES GENERALES COMUNES;</a:t>
            </a:r>
          </a:p>
          <a:p>
            <a:pPr hangingPunct="0">
              <a:spcBef>
                <a:spcPts val="1200"/>
              </a:spcBef>
            </a:pPr>
            <a:r>
              <a:rPr lang="es-ES" sz="2000" b="1" dirty="0">
                <a:latin typeface="Times New Roman" pitchFamily="18" charset="0"/>
              </a:rPr>
              <a:t>- CONDICIONES GENERALES ESPECÍFICAS;</a:t>
            </a:r>
          </a:p>
          <a:p>
            <a:pPr hangingPunct="0">
              <a:spcBef>
                <a:spcPts val="1200"/>
              </a:spcBef>
            </a:pPr>
            <a:r>
              <a:rPr lang="es-ES" sz="2000" b="1" dirty="0">
                <a:latin typeface="Times New Roman" pitchFamily="18" charset="0"/>
              </a:rPr>
              <a:t>- CONDICIONES PARTICULARES.</a:t>
            </a:r>
          </a:p>
          <a:p>
            <a:pPr algn="ctr" hangingPunct="0">
              <a:spcBef>
                <a:spcPts val="1200"/>
              </a:spcBef>
            </a:pPr>
            <a:endParaRPr lang="es-ES" sz="2000" b="1" dirty="0" smtClean="0">
              <a:latin typeface="Times New Roman" pitchFamily="18" charset="0"/>
            </a:endParaRPr>
          </a:p>
          <a:p>
            <a:pPr algn="ctr" hangingPunct="0">
              <a:spcBef>
                <a:spcPts val="1200"/>
              </a:spcBef>
            </a:pPr>
            <a:r>
              <a:rPr lang="es-ES" sz="2400" b="1" dirty="0" smtClean="0">
                <a:latin typeface="Times New Roman" pitchFamily="18" charset="0"/>
              </a:rPr>
              <a:t>LAS </a:t>
            </a:r>
            <a:r>
              <a:rPr lang="es-ES" sz="2400" b="1" dirty="0">
                <a:latin typeface="Times New Roman" pitchFamily="18" charset="0"/>
              </a:rPr>
              <a:t>CONDICIONES PARTICULARES PREVALECEN SOBRE LAS ANTERIORES</a:t>
            </a:r>
            <a:r>
              <a:rPr lang="es-ES" sz="2400" b="1" dirty="0" smtClean="0">
                <a:latin typeface="Times New Roman" pitchFamily="18" charset="0"/>
              </a:rPr>
              <a:t>.</a:t>
            </a:r>
            <a:endParaRPr 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68313" y="457200"/>
            <a:ext cx="8278812" cy="523220"/>
          </a:xfrm>
          <a:prstGeom prst="rect">
            <a:avLst/>
          </a:prstGeom>
          <a:solidFill>
            <a:schemeClr val="tx2">
              <a:lumMod val="60000"/>
              <a:lumOff val="40000"/>
            </a:schemeClr>
          </a:solidFill>
          <a:ln w="28575">
            <a:solidFill>
              <a:schemeClr val="tx1"/>
            </a:solidFill>
            <a:prstDash val="solid"/>
            <a:miter/>
          </a:ln>
        </p:spPr>
        <p:txBody>
          <a:bodyPr anchor="ctr"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smtClean="0">
                <a:latin typeface="Times New Roman" pitchFamily="18"/>
                <a:cs typeface="+mn-cs"/>
              </a:rPr>
              <a:t>DIFERENCIA ENTRE PROPUESTA Y PÓLIZA</a:t>
            </a:r>
            <a:endParaRPr lang="es-ES" sz="2800" b="1" kern="0" dirty="0">
              <a:latin typeface="Times New Roman" pitchFamily="18"/>
              <a:cs typeface="+mn-cs"/>
            </a:endParaRPr>
          </a:p>
        </p:txBody>
      </p:sp>
      <p:sp>
        <p:nvSpPr>
          <p:cNvPr id="3" name="Text Box 3"/>
          <p:cNvSpPr txBox="1">
            <a:spLocks noChangeArrowheads="1"/>
          </p:cNvSpPr>
          <p:nvPr/>
        </p:nvSpPr>
        <p:spPr bwMode="auto">
          <a:xfrm>
            <a:off x="468313" y="1371600"/>
            <a:ext cx="8278812" cy="5078313"/>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200"/>
              </a:spcBef>
            </a:pPr>
            <a:r>
              <a:rPr lang="es-ES" sz="2400" b="1" dirty="0" smtClean="0">
                <a:latin typeface="Times New Roman" pitchFamily="18" charset="0"/>
              </a:rPr>
              <a:t>PLAZO </a:t>
            </a:r>
            <a:r>
              <a:rPr lang="es-ES" sz="2400" b="1" dirty="0">
                <a:latin typeface="Times New Roman" pitchFamily="18" charset="0"/>
              </a:rPr>
              <a:t>DE ACEPTACIÓN DEL ASEGURADO:</a:t>
            </a:r>
          </a:p>
          <a:p>
            <a:pPr algn="ctr" hangingPunct="0">
              <a:spcBef>
                <a:spcPts val="1200"/>
              </a:spcBef>
            </a:pPr>
            <a:r>
              <a:rPr lang="es-ES" sz="2000" b="1" dirty="0">
                <a:latin typeface="Times New Roman" pitchFamily="18" charset="0"/>
              </a:rPr>
              <a:t>30 DÍAS DE HABER RECIBIDO LA </a:t>
            </a:r>
            <a:r>
              <a:rPr lang="es-ES" sz="2000" b="1" dirty="0" smtClean="0">
                <a:latin typeface="Times New Roman" pitchFamily="18" charset="0"/>
              </a:rPr>
              <a:t>PÓLIZA</a:t>
            </a:r>
          </a:p>
          <a:p>
            <a:pPr algn="ctr" hangingPunct="0">
              <a:spcBef>
                <a:spcPts val="1200"/>
              </a:spcBef>
            </a:pPr>
            <a:endParaRPr lang="es-ES" sz="2000" b="1" dirty="0" smtClean="0">
              <a:latin typeface="Times New Roman" pitchFamily="18" charset="0"/>
            </a:endParaRPr>
          </a:p>
          <a:p>
            <a:pPr algn="ctr"/>
            <a:r>
              <a:rPr lang="es-ES" b="1" dirty="0" smtClean="0">
                <a:latin typeface="Times New Roman" pitchFamily="18" charset="0"/>
                <a:cs typeface="Times New Roman" pitchFamily="18" charset="0"/>
              </a:rPr>
              <a:t> </a:t>
            </a:r>
            <a:r>
              <a:rPr lang="es-ES" sz="2000" b="1" dirty="0" smtClean="0">
                <a:latin typeface="Times New Roman" pitchFamily="18" charset="0"/>
                <a:cs typeface="Times New Roman" pitchFamily="18" charset="0"/>
              </a:rPr>
              <a:t>Cuando el texto de la póliza difiera del contenido de la propuesta, la diferencia se considerará  aprobada por el tomador si no reclama dentro de un mes de haber recibido la póliza.</a:t>
            </a:r>
          </a:p>
          <a:p>
            <a:pPr algn="ctr"/>
            <a:endParaRPr lang="es-ES" sz="2000" b="1" dirty="0" smtClean="0">
              <a:latin typeface="Times New Roman" pitchFamily="18" charset="0"/>
              <a:cs typeface="Times New Roman" pitchFamily="18" charset="0"/>
            </a:endParaRPr>
          </a:p>
          <a:p>
            <a:pPr algn="ctr"/>
            <a:r>
              <a:rPr lang="es-ES" sz="2000" b="1" dirty="0" smtClean="0">
                <a:latin typeface="Times New Roman" pitchFamily="18" charset="0"/>
                <a:cs typeface="Times New Roman" pitchFamily="18" charset="0"/>
              </a:rPr>
              <a:t>Esta aceptación se presume sólo cuando el asegurador advierte al tomador sobre este derecho por cláusula inserta en forma destacada en el anverso de la póliza.</a:t>
            </a:r>
          </a:p>
          <a:p>
            <a:pPr algn="ctr"/>
            <a:endParaRPr lang="es-ES" sz="2000" b="1" dirty="0" smtClean="0">
              <a:latin typeface="Times New Roman" pitchFamily="18" charset="0"/>
              <a:cs typeface="Times New Roman" pitchFamily="18" charset="0"/>
            </a:endParaRPr>
          </a:p>
          <a:p>
            <a:pPr algn="ctr"/>
            <a:r>
              <a:rPr lang="es-ES" sz="2000" b="1" dirty="0" smtClean="0">
                <a:latin typeface="Times New Roman" pitchFamily="18" charset="0"/>
                <a:cs typeface="Times New Roman" pitchFamily="18" charset="0"/>
              </a:rPr>
              <a:t>La impugnación no afecta la eficacia del contrato en lo restante, sin perjuicio del derecho del tomador de rescindir el contrato a ese momento. (Artículo 12 de la ley 17.418)</a:t>
            </a:r>
            <a:r>
              <a:rPr lang="es-ES" sz="2000" i="1" dirty="0" smtClean="0"/>
              <a:t/>
            </a:r>
            <a:br>
              <a:rPr lang="es-ES" sz="2000" i="1" dirty="0" smtClean="0"/>
            </a:br>
            <a:endParaRPr lang="es-E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68313" y="404813"/>
            <a:ext cx="8245475" cy="78898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DISTINTOS TIPOS DE PÓLIZAS</a:t>
            </a:r>
            <a:endParaRPr lang="es-ES" sz="2800">
              <a:latin typeface="Times New Roman" pitchFamily="18" charset="0"/>
            </a:endParaRPr>
          </a:p>
        </p:txBody>
      </p:sp>
      <p:sp>
        <p:nvSpPr>
          <p:cNvPr id="3" name="Text Box 5"/>
          <p:cNvSpPr txBox="1">
            <a:spLocks noChangeArrowheads="1"/>
          </p:cNvSpPr>
          <p:nvPr/>
        </p:nvSpPr>
        <p:spPr bwMode="auto">
          <a:xfrm>
            <a:off x="500063" y="1524000"/>
            <a:ext cx="8213725" cy="470852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200"/>
              </a:spcBef>
            </a:pPr>
            <a:r>
              <a:rPr lang="es-ES" sz="2000" b="1" dirty="0">
                <a:latin typeface="Times New Roman" pitchFamily="18" charset="0"/>
              </a:rPr>
              <a:t>NOMINATIVAS </a:t>
            </a:r>
          </a:p>
          <a:p>
            <a:pPr algn="ctr" hangingPunct="0">
              <a:spcBef>
                <a:spcPts val="1200"/>
              </a:spcBef>
            </a:pPr>
            <a:r>
              <a:rPr lang="es-ES" sz="2000" b="1" dirty="0">
                <a:latin typeface="Times New Roman" pitchFamily="18" charset="0"/>
              </a:rPr>
              <a:t>A nombre de una persona determinada. Sólo puede modificar la titularidad el asegurador.</a:t>
            </a:r>
          </a:p>
          <a:p>
            <a:pPr algn="ctr" hangingPunct="0">
              <a:spcBef>
                <a:spcPts val="1200"/>
              </a:spcBef>
            </a:pPr>
            <a:r>
              <a:rPr lang="es-ES" sz="2400" b="1" dirty="0">
                <a:latin typeface="Times New Roman" pitchFamily="18" charset="0"/>
              </a:rPr>
              <a:t>EN SEGUROS SOBRE LAS PERSONAS SOLO PUEDEN SER NOMINATIVAS</a:t>
            </a:r>
          </a:p>
          <a:p>
            <a:pPr algn="ctr" hangingPunct="0">
              <a:spcBef>
                <a:spcPts val="1200"/>
              </a:spcBef>
            </a:pPr>
            <a:r>
              <a:rPr lang="es-ES" sz="2000" b="1" dirty="0">
                <a:latin typeface="Times New Roman" pitchFamily="18" charset="0"/>
              </a:rPr>
              <a:t>A LA ORDEN </a:t>
            </a:r>
          </a:p>
          <a:p>
            <a:pPr algn="ctr" hangingPunct="0">
              <a:spcBef>
                <a:spcPts val="1200"/>
              </a:spcBef>
            </a:pPr>
            <a:r>
              <a:rPr lang="es-ES" sz="2000" b="1" dirty="0">
                <a:latin typeface="Times New Roman" pitchFamily="18" charset="0"/>
              </a:rPr>
              <a:t>Transferible de un asegurado a otro.</a:t>
            </a:r>
          </a:p>
          <a:p>
            <a:pPr algn="ctr" hangingPunct="0">
              <a:spcBef>
                <a:spcPts val="1200"/>
              </a:spcBef>
            </a:pPr>
            <a:r>
              <a:rPr lang="es-ES" sz="2000" b="1" dirty="0">
                <a:latin typeface="Times New Roman" pitchFamily="18" charset="0"/>
              </a:rPr>
              <a:t>AL PORTADOR </a:t>
            </a:r>
          </a:p>
          <a:p>
            <a:pPr algn="ctr" hangingPunct="0">
              <a:spcBef>
                <a:spcPts val="1200"/>
              </a:spcBef>
            </a:pPr>
            <a:r>
              <a:rPr lang="es-ES" sz="2000" b="1" dirty="0">
                <a:latin typeface="Times New Roman" pitchFamily="18" charset="0"/>
              </a:rPr>
              <a:t>Ejerce el derecho a la indemnización quien la posee.</a:t>
            </a:r>
          </a:p>
          <a:p>
            <a:pPr algn="ctr" hangingPunct="0">
              <a:spcBef>
                <a:spcPts val="1200"/>
              </a:spcBef>
            </a:pPr>
            <a:r>
              <a:rPr lang="es-ES" sz="2000" b="1" dirty="0">
                <a:latin typeface="Times New Roman" pitchFamily="18" charset="0"/>
              </a:rPr>
              <a:t>Duplicados de declaraciones o pólizas: Pueden pedirse con el pago de los gastos correspondientes</a:t>
            </a:r>
            <a:r>
              <a:rPr lang="es-ES" sz="20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 calcmode="lin" valueType="num">
                                      <p:cBhvr>
                                        <p:cTn id="16" dur="500" fill="hold"/>
                                        <p:tgtEl>
                                          <p:spTgt spid="3"/>
                                        </p:tgtEl>
                                        <p:attrNameLst>
                                          <p:attrName>ppt_x</p:attrName>
                                        </p:attrNameLst>
                                      </p:cBhvr>
                                      <p:tavLst>
                                        <p:tav tm="0">
                                          <p:val>
                                            <p:strVal val="0,5"/>
                                          </p:val>
                                        </p:tav>
                                        <p:tav tm="100000">
                                          <p:val>
                                            <p:strVal val="#ppt_x"/>
                                          </p:val>
                                        </p:tav>
                                      </p:tavLst>
                                    </p:anim>
                                    <p:anim calcmode="lin" valueType="num">
                                      <p:cBhvr>
                                        <p:cTn id="17"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457200" y="1143000"/>
            <a:ext cx="8229600" cy="1628775"/>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spcBef>
                <a:spcPts val="1700"/>
              </a:spcBef>
              <a:tabLst>
                <a:tab pos="2173288" algn="l"/>
              </a:tabLst>
            </a:pPr>
            <a:r>
              <a:rPr lang="es-MX" altLang="es-ES" sz="2400" b="1" dirty="0">
                <a:latin typeface="Times New Roman" pitchFamily="18" charset="0"/>
              </a:rPr>
              <a:t>Se denominan fuentes del derecho aquellos hechos, fenómenos o instrumentos por medio de los cuales surgen las normas jurídicas. Son respaldadas por el poder del Estado para su cumplimiento. </a:t>
            </a:r>
          </a:p>
        </p:txBody>
      </p:sp>
      <p:sp>
        <p:nvSpPr>
          <p:cNvPr id="7" name="4 Rectángulo"/>
          <p:cNvSpPr>
            <a:spLocks noChangeArrowheads="1"/>
          </p:cNvSpPr>
          <p:nvPr/>
        </p:nvSpPr>
        <p:spPr bwMode="auto">
          <a:xfrm>
            <a:off x="457200" y="3429000"/>
            <a:ext cx="8229600" cy="1993900"/>
          </a:xfrm>
          <a:prstGeom prst="rect">
            <a:avLst/>
          </a:prstGeom>
          <a:solidFill>
            <a:schemeClr val="bg2">
              <a:lumMod val="50000"/>
            </a:schemeClr>
          </a:solidFill>
          <a:ln w="3175">
            <a:solidFill>
              <a:schemeClr val="tx1"/>
            </a:solidFill>
            <a:miter lim="800000"/>
            <a:headEnd/>
            <a:tailEnd/>
          </a:ln>
        </p:spPr>
        <p:txBody>
          <a:bodyPr wrap="square">
            <a:spAutoFit/>
          </a:bodyPr>
          <a:lstStyle/>
          <a:p>
            <a:pPr algn="ctr"/>
            <a:r>
              <a:rPr lang="es-ES" altLang="es-ES" sz="2400" b="1" dirty="0">
                <a:latin typeface="Times New Roman" pitchFamily="18" charset="0"/>
              </a:rPr>
              <a:t>En el Código Civil y Comercial se indica que los casos previstos en el mismo deben ser resueltos según las leyes que resulten aplicables conforme a la Constitución Nacional y a los tratados de derechos humanos en los que la República sea parte.</a:t>
            </a:r>
          </a:p>
        </p:txBody>
      </p:sp>
    </p:spTree>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219200"/>
            <a:ext cx="8197850" cy="100012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DUPLICADOS DE DECLARACIONES Y PÓLIZAS</a:t>
            </a:r>
            <a:endParaRPr lang="es-ES" sz="2800" dirty="0">
              <a:latin typeface="Times New Roman" pitchFamily="18" charset="0"/>
            </a:endParaRPr>
          </a:p>
        </p:txBody>
      </p:sp>
      <p:sp>
        <p:nvSpPr>
          <p:cNvPr id="3" name="Text Box 3"/>
          <p:cNvSpPr txBox="1">
            <a:spLocks noChangeArrowheads="1"/>
          </p:cNvSpPr>
          <p:nvPr/>
        </p:nvSpPr>
        <p:spPr bwMode="auto">
          <a:xfrm>
            <a:off x="457200" y="3159125"/>
            <a:ext cx="8216900" cy="1876425"/>
          </a:xfrm>
          <a:prstGeom prst="rect">
            <a:avLst/>
          </a:prstGeom>
          <a:solidFill>
            <a:schemeClr val="tx2">
              <a:lumMod val="60000"/>
              <a:lumOff val="40000"/>
            </a:schemeClr>
          </a:solidFill>
          <a:ln w="28575">
            <a:solidFill>
              <a:schemeClr val="tx1"/>
            </a:solidFill>
            <a:miter lim="800000"/>
            <a:headEnd/>
            <a:tailEnd/>
          </a:ln>
        </p:spPr>
        <p:txBody>
          <a:bodyPr wrap="square" anchor="ctr" anchorCtr="1">
            <a:spAutoFit/>
          </a:bodyPr>
          <a:lstStyle/>
          <a:p>
            <a:pPr algn="ctr" hangingPunct="0">
              <a:spcBef>
                <a:spcPts val="1900"/>
              </a:spcBef>
            </a:pPr>
            <a:r>
              <a:rPr lang="es-ES" sz="2800" b="1" dirty="0">
                <a:latin typeface="Times New Roman" pitchFamily="18" charset="0"/>
              </a:rPr>
              <a:t>El asegurado tiene derecho, mediante el pago de los gastos correspondientes a que se le entregue copia de las declaraciones que formuló para la celebración del contrato y copia no negociable de la póliza.</a:t>
            </a:r>
            <a:endParaRPr lang="es-ES" sz="3200" dirty="0">
              <a:latin typeface="Times New Roman" pitchFamily="18" charset="0"/>
            </a:endParaRPr>
          </a:p>
        </p:txBody>
      </p:sp>
    </p:spTree>
  </p:cSld>
  <p:clrMapOvr>
    <a:masterClrMapping/>
  </p:clrMapOvr>
  <p:timing>
    <p:tnLst>
      <p:par>
        <p:cT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92150"/>
            <a:ext cx="8229600" cy="100012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DENUNCIAS Y DECLARACIONES COMPETENCIA Y DOMICILIO</a:t>
            </a:r>
            <a:endParaRPr lang="es-ES" sz="2800">
              <a:latin typeface="Times New Roman" pitchFamily="18" charset="0"/>
            </a:endParaRPr>
          </a:p>
        </p:txBody>
      </p:sp>
      <p:sp>
        <p:nvSpPr>
          <p:cNvPr id="3" name="Text Box 3"/>
          <p:cNvSpPr txBox="1">
            <a:spLocks noChangeArrowheads="1"/>
          </p:cNvSpPr>
          <p:nvPr/>
        </p:nvSpPr>
        <p:spPr bwMode="auto">
          <a:xfrm>
            <a:off x="457200" y="1916113"/>
            <a:ext cx="8229600" cy="4064000"/>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200"/>
              </a:spcBef>
            </a:pPr>
            <a:r>
              <a:rPr lang="es-ES" sz="2400" b="1" dirty="0">
                <a:latin typeface="Times New Roman" pitchFamily="18" charset="0"/>
              </a:rPr>
              <a:t>Las denuncias y declaraciones se consideran cumplidas si se expiden dentro del término fijado.</a:t>
            </a:r>
          </a:p>
          <a:p>
            <a:pPr algn="ctr" hangingPunct="0">
              <a:spcBef>
                <a:spcPts val="1200"/>
              </a:spcBef>
            </a:pPr>
            <a:r>
              <a:rPr lang="es-ES" sz="2400" b="1" dirty="0">
                <a:latin typeface="Times New Roman" pitchFamily="18" charset="0"/>
              </a:rPr>
              <a:t>Las partes</a:t>
            </a:r>
          </a:p>
          <a:p>
            <a:pPr algn="ctr" hangingPunct="0">
              <a:spcBef>
                <a:spcPts val="1200"/>
              </a:spcBef>
            </a:pPr>
            <a:r>
              <a:rPr lang="es-ES" sz="2400" b="1" dirty="0">
                <a:latin typeface="Times New Roman" pitchFamily="18" charset="0"/>
              </a:rPr>
              <a:t>incurren en mora por el mero vencimiento del plazo.</a:t>
            </a:r>
          </a:p>
          <a:p>
            <a:pPr algn="ctr" hangingPunct="0">
              <a:spcBef>
                <a:spcPts val="1200"/>
              </a:spcBef>
            </a:pPr>
            <a:r>
              <a:rPr lang="es-ES" sz="2400" b="1" dirty="0">
                <a:latin typeface="Times New Roman" pitchFamily="18" charset="0"/>
              </a:rPr>
              <a:t>Se prohíbe la constitución de domicilio especial, admitiéndose sí la prórroga de jurisdicción dentro del país.</a:t>
            </a:r>
          </a:p>
          <a:p>
            <a:pPr algn="ctr" hangingPunct="0">
              <a:spcBef>
                <a:spcPts val="1200"/>
              </a:spcBef>
            </a:pPr>
            <a:r>
              <a:rPr lang="es-ES" sz="2400" b="1" dirty="0">
                <a:latin typeface="Times New Roman" pitchFamily="18" charset="0"/>
              </a:rPr>
              <a:t>El domicilio en que las partes deben efectuar las denuncias y declaraciones es el último declarado. Puede ser modificado mediante declaración fehaciente.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395288" y="620713"/>
            <a:ext cx="8278812" cy="92868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COMIENZO DE LAS VIGENCIAS </a:t>
            </a:r>
            <a:endParaRPr lang="es-ES" sz="2800" dirty="0">
              <a:latin typeface="Times New Roman" pitchFamily="18" charset="0"/>
            </a:endParaRPr>
          </a:p>
        </p:txBody>
      </p:sp>
      <p:sp>
        <p:nvSpPr>
          <p:cNvPr id="3" name="Text Box 3"/>
          <p:cNvSpPr txBox="1">
            <a:spLocks noChangeArrowheads="1"/>
          </p:cNvSpPr>
          <p:nvPr/>
        </p:nvSpPr>
        <p:spPr bwMode="auto">
          <a:xfrm>
            <a:off x="395288" y="2359571"/>
            <a:ext cx="8278812" cy="2898229"/>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100"/>
              </a:spcBef>
            </a:pPr>
            <a:r>
              <a:rPr lang="es-ES" sz="2400" b="1" dirty="0">
                <a:latin typeface="Times New Roman" pitchFamily="18" charset="0"/>
              </a:rPr>
              <a:t>VIGENCIA</a:t>
            </a:r>
          </a:p>
          <a:p>
            <a:pPr algn="ctr" hangingPunct="0">
              <a:spcBef>
                <a:spcPts val="1100"/>
              </a:spcBef>
            </a:pPr>
            <a:r>
              <a:rPr lang="es-ES" sz="2000" b="1" dirty="0">
                <a:latin typeface="Times New Roman" pitchFamily="18" charset="0"/>
              </a:rPr>
              <a:t>SALVO PACTO EN CONTRARIO, TODAS LAS VIGENCIAS COMIENZAN A LAS DOCE HORAS Y FINALIZAN A LAS DOCE HORAS.</a:t>
            </a:r>
          </a:p>
          <a:p>
            <a:pPr algn="ctr" hangingPunct="0">
              <a:spcBef>
                <a:spcPts val="1100"/>
              </a:spcBef>
            </a:pPr>
            <a:r>
              <a:rPr lang="es-ES" sz="2000" b="1" dirty="0" smtClean="0">
                <a:latin typeface="Times New Roman" pitchFamily="18" charset="0"/>
              </a:rPr>
              <a:t>EN </a:t>
            </a:r>
            <a:r>
              <a:rPr lang="es-ES" sz="2000" b="1" dirty="0">
                <a:latin typeface="Times New Roman" pitchFamily="18" charset="0"/>
              </a:rPr>
              <a:t>SEGUROS PATRIMONIALES, POR RESOLUCIÓN DE LA SUPERINTENDENCIA DE SEGUROS, LA VIGENCIA COMIENZA CUANDO EL ASEGURADO ABONÓ TOTAL O PARCIALMENTE EL COSTO DEL SEGURO</a:t>
            </a:r>
            <a:r>
              <a:rPr lang="es-ES" sz="2000" b="1" dirty="0" smtClean="0">
                <a:latin typeface="Times New Roman" pitchFamily="18" charset="0"/>
              </a:rPr>
              <a:t>.</a:t>
            </a:r>
            <a:endParaRPr lang="es-E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184737"/>
            <a:ext cx="8216900" cy="1015663"/>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100"/>
              </a:spcBef>
            </a:pPr>
            <a:r>
              <a:rPr lang="es-ES" sz="2000" b="1" dirty="0" smtClean="0">
                <a:latin typeface="Times New Roman" pitchFamily="18" charset="0"/>
              </a:rPr>
              <a:t>SE </a:t>
            </a:r>
            <a:r>
              <a:rPr lang="es-ES" sz="2000" b="1" dirty="0">
                <a:latin typeface="Times New Roman" pitchFamily="18" charset="0"/>
              </a:rPr>
              <a:t>PRESUME POR UN AÑO, SALVO QUE POR LA NATURALEZA DEL RIESGO LA PRIMA SE CALCULE POR UN TIEMPO DISTINTO.</a:t>
            </a:r>
            <a:endParaRPr lang="es-ES" sz="2000" dirty="0">
              <a:latin typeface="Times New Roman" pitchFamily="18" charset="0"/>
            </a:endParaRPr>
          </a:p>
        </p:txBody>
      </p:sp>
      <p:sp>
        <p:nvSpPr>
          <p:cNvPr id="3" name="Rectangle 2"/>
          <p:cNvSpPr>
            <a:spLocks noChangeArrowheads="1"/>
          </p:cNvSpPr>
          <p:nvPr/>
        </p:nvSpPr>
        <p:spPr bwMode="auto">
          <a:xfrm>
            <a:off x="457200" y="620713"/>
            <a:ext cx="8216900" cy="928687"/>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PLAZO DEL CONTRATO</a:t>
            </a:r>
            <a:endParaRPr lang="es-ES" sz="2800" dirty="0">
              <a:latin typeface="Times New Roman" pitchFamily="18" charset="0"/>
            </a:endParaRPr>
          </a:p>
        </p:txBody>
      </p:sp>
      <p:sp>
        <p:nvSpPr>
          <p:cNvPr id="4" name="Text Box 3"/>
          <p:cNvSpPr txBox="1">
            <a:spLocks noChangeArrowheads="1"/>
          </p:cNvSpPr>
          <p:nvPr/>
        </p:nvSpPr>
        <p:spPr bwMode="auto">
          <a:xfrm>
            <a:off x="457200" y="3793297"/>
            <a:ext cx="8229600" cy="1464503"/>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100"/>
              </a:spcBef>
            </a:pPr>
            <a:r>
              <a:rPr lang="es-ES" sz="2000" b="1" dirty="0" smtClean="0">
                <a:latin typeface="Times New Roman" pitchFamily="18" charset="0"/>
              </a:rPr>
              <a:t>HAY MUCHOS SEGUROS POR UN PLAZO MENOR A UN AÑO.</a:t>
            </a:r>
          </a:p>
          <a:p>
            <a:pPr algn="ctr" hangingPunct="0">
              <a:spcBef>
                <a:spcPts val="1100"/>
              </a:spcBef>
            </a:pPr>
            <a:r>
              <a:rPr lang="es-ES" sz="2000" b="1" dirty="0" smtClean="0">
                <a:latin typeface="Times New Roman" pitchFamily="18" charset="0"/>
              </a:rPr>
              <a:t>POR EJEMPLO EL TRÁNSITO DE VALORES EN ROBO, SEGUROS DE TRANSPORTES, GRANIZO, RIESGOS DEL TRABAJO PARA DETERMINADAS TAREAS, ETC.</a:t>
            </a:r>
            <a:endParaRPr lang="es-E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33400"/>
            <a:ext cx="8204200" cy="106680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SEGUROS </a:t>
            </a:r>
            <a:r>
              <a:rPr lang="es-ES" sz="2800" b="1" dirty="0">
                <a:latin typeface="Times New Roman" pitchFamily="18" charset="0"/>
              </a:rPr>
              <a:t>POR CUENTA PROPIA O CUENTA AJENA</a:t>
            </a:r>
            <a:endParaRPr lang="es-ES" sz="2800" dirty="0">
              <a:latin typeface="Times New Roman" pitchFamily="18" charset="0"/>
            </a:endParaRPr>
          </a:p>
        </p:txBody>
      </p:sp>
      <p:sp>
        <p:nvSpPr>
          <p:cNvPr id="3" name="Text Box 3"/>
          <p:cNvSpPr txBox="1">
            <a:spLocks noChangeArrowheads="1"/>
          </p:cNvSpPr>
          <p:nvPr/>
        </p:nvSpPr>
        <p:spPr bwMode="auto">
          <a:xfrm>
            <a:off x="457200" y="1965325"/>
            <a:ext cx="8229600" cy="4343400"/>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100"/>
              </a:spcBef>
            </a:pPr>
            <a:r>
              <a:rPr lang="es-ES" sz="2400" b="1" dirty="0">
                <a:latin typeface="Times New Roman" pitchFamily="18" charset="0"/>
              </a:rPr>
              <a:t>ASEGURADO O TOMADOR</a:t>
            </a:r>
            <a:r>
              <a:rPr lang="es-ES" b="1" dirty="0">
                <a:latin typeface="Times New Roman" pitchFamily="18" charset="0"/>
              </a:rPr>
              <a:t> </a:t>
            </a:r>
          </a:p>
          <a:p>
            <a:pPr algn="ctr" hangingPunct="0">
              <a:spcBef>
                <a:spcPts val="1100"/>
              </a:spcBef>
            </a:pPr>
            <a:r>
              <a:rPr lang="es-ES" b="1" dirty="0">
                <a:latin typeface="Times New Roman" pitchFamily="18" charset="0"/>
              </a:rPr>
              <a:t>Persona física o jurídica con capacidad para contratar.</a:t>
            </a:r>
          </a:p>
          <a:p>
            <a:pPr algn="ctr" hangingPunct="0">
              <a:spcBef>
                <a:spcPts val="1100"/>
              </a:spcBef>
            </a:pPr>
            <a:r>
              <a:rPr lang="es-ES" sz="2400" b="1" dirty="0">
                <a:latin typeface="Times New Roman" pitchFamily="18" charset="0"/>
              </a:rPr>
              <a:t>SEGUROS POR CUENTA PROPIA O AJENA</a:t>
            </a:r>
          </a:p>
          <a:p>
            <a:pPr algn="ctr" hangingPunct="0">
              <a:spcBef>
                <a:spcPts val="1100"/>
              </a:spcBef>
            </a:pPr>
            <a:r>
              <a:rPr lang="es-ES" b="1" dirty="0">
                <a:latin typeface="Times New Roman" pitchFamily="18" charset="0"/>
              </a:rPr>
              <a:t>Cuando se contrata por cuenta propia las figuras de asegurado y tomador son las mismas. En caso de duda se presume que se contrató por cuenta propia.</a:t>
            </a:r>
          </a:p>
          <a:p>
            <a:pPr algn="ctr" hangingPunct="0">
              <a:spcBef>
                <a:spcPts val="1100"/>
              </a:spcBef>
            </a:pPr>
            <a:r>
              <a:rPr lang="es-ES" b="1" dirty="0">
                <a:latin typeface="Times New Roman" pitchFamily="18" charset="0"/>
              </a:rPr>
              <a:t>El tomador puede cobrar la indemnización, pero el asegurador le puede exigir que acredite el consentimiento del tercero asegurado, a menos que demuestre que contrató por mandato de aquel o en razón del cumplimiento de una obligación legal.</a:t>
            </a:r>
          </a:p>
          <a:p>
            <a:pPr algn="ctr" hangingPunct="0">
              <a:spcBef>
                <a:spcPts val="1100"/>
              </a:spcBef>
            </a:pPr>
            <a:r>
              <a:rPr lang="es-ES" b="1" dirty="0">
                <a:latin typeface="Times New Roman" pitchFamily="18" charset="0"/>
              </a:rPr>
              <a:t>El asegurador puede reclamar al asegurado la prima si el tomador cayó en insolvencia y compensar créditos contra el tomador con la indemnización debida al asegurado.</a:t>
            </a:r>
            <a:endParaRPr lang="es-E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381000"/>
            <a:ext cx="8229600" cy="1142999"/>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  PAGO DE LA </a:t>
            </a:r>
            <a:r>
              <a:rPr lang="es-ES" sz="2800" b="1" dirty="0" smtClean="0">
                <a:latin typeface="Times New Roman" pitchFamily="18" charset="0"/>
              </a:rPr>
              <a:t>PRIMA</a:t>
            </a:r>
          </a:p>
          <a:p>
            <a:pPr algn="ctr"/>
            <a:r>
              <a:rPr lang="es-ES" sz="2800" b="1" dirty="0" smtClean="0">
                <a:latin typeface="Times New Roman" pitchFamily="18" charset="0"/>
              </a:rPr>
              <a:t>CLÁUSULA DE COBRANZA DE PREMIOS</a:t>
            </a:r>
            <a:endParaRPr lang="es-ES" sz="2800" dirty="0">
              <a:latin typeface="Times New Roman" pitchFamily="18" charset="0"/>
            </a:endParaRPr>
          </a:p>
        </p:txBody>
      </p:sp>
      <p:sp>
        <p:nvSpPr>
          <p:cNvPr id="3" name="Text Box 3"/>
          <p:cNvSpPr txBox="1">
            <a:spLocks noChangeArrowheads="1"/>
          </p:cNvSpPr>
          <p:nvPr/>
        </p:nvSpPr>
        <p:spPr bwMode="auto">
          <a:xfrm>
            <a:off x="457200" y="1676400"/>
            <a:ext cx="8218488" cy="4862870"/>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hangingPunct="0">
              <a:spcBef>
                <a:spcPts val="1200"/>
              </a:spcBef>
            </a:pPr>
            <a:r>
              <a:rPr lang="es-ES" sz="2000" b="1" dirty="0">
                <a:latin typeface="Times New Roman" pitchFamily="18" charset="0"/>
              </a:rPr>
              <a:t>El que debe la prima es el tomador, pero el asegurador tiene derecho a exigir el pago al asegurado si el primero cayó en insolvencia.</a:t>
            </a:r>
          </a:p>
          <a:p>
            <a:pPr hangingPunct="0">
              <a:spcBef>
                <a:spcPts val="1200"/>
              </a:spcBef>
            </a:pPr>
            <a:r>
              <a:rPr lang="es-ES" sz="2000" b="1" dirty="0">
                <a:latin typeface="Times New Roman" pitchFamily="18" charset="0"/>
              </a:rPr>
              <a:t>Puede compensar sus créditos contra el tomador con la indemnización debida al asegurado.</a:t>
            </a:r>
          </a:p>
          <a:p>
            <a:pPr hangingPunct="0">
              <a:spcBef>
                <a:spcPts val="1200"/>
              </a:spcBef>
            </a:pPr>
            <a:r>
              <a:rPr lang="es-ES" sz="2000" b="1" dirty="0">
                <a:latin typeface="Times New Roman" pitchFamily="18" charset="0"/>
              </a:rPr>
              <a:t>Lugar de pago: Domicilio del asegurador, salvo pacto en contrario.</a:t>
            </a:r>
          </a:p>
          <a:p>
            <a:pPr hangingPunct="0">
              <a:spcBef>
                <a:spcPts val="1200"/>
              </a:spcBef>
            </a:pPr>
            <a:r>
              <a:rPr lang="es-ES" sz="2000" b="1" dirty="0">
                <a:latin typeface="Times New Roman" pitchFamily="18" charset="0"/>
              </a:rPr>
              <a:t>Exigibilidad: La prima es debida desde la celebración del contrato pero no exigible si no es contra entrega de la póliza o un certificado de cobertura.</a:t>
            </a:r>
          </a:p>
          <a:p>
            <a:pPr hangingPunct="0">
              <a:spcBef>
                <a:spcPts val="1200"/>
              </a:spcBef>
            </a:pPr>
            <a:r>
              <a:rPr lang="es-ES" sz="2000" b="1" dirty="0">
                <a:latin typeface="Times New Roman" pitchFamily="18" charset="0"/>
              </a:rPr>
              <a:t>Crédito tácito: La entrega de la póliza sin la percepción de la prima, hace presumir la concesión de crédito para su pago.</a:t>
            </a:r>
          </a:p>
          <a:p>
            <a:pPr hangingPunct="0">
              <a:spcBef>
                <a:spcPts val="1200"/>
              </a:spcBef>
            </a:pPr>
            <a:r>
              <a:rPr lang="es-ES" sz="2000" b="1" dirty="0">
                <a:latin typeface="Times New Roman" pitchFamily="18" charset="0"/>
              </a:rPr>
              <a:t>Mora en el pago: Si el pago de la primera prima o de la prima única no se efectuara oportunamente, el asegurador no será responsable por el siniestro ocurrido antes del pago.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671513"/>
            <a:ext cx="8242300" cy="66357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AGRAVACIÓN DEL RIESGO</a:t>
            </a:r>
            <a:endParaRPr lang="es-ES" sz="2800">
              <a:latin typeface="Times New Roman" pitchFamily="18" charset="0"/>
            </a:endParaRPr>
          </a:p>
        </p:txBody>
      </p:sp>
      <p:sp>
        <p:nvSpPr>
          <p:cNvPr id="3" name="Text Box 3"/>
          <p:cNvSpPr txBox="1">
            <a:spLocks noChangeArrowheads="1"/>
          </p:cNvSpPr>
          <p:nvPr/>
        </p:nvSpPr>
        <p:spPr bwMode="auto">
          <a:xfrm>
            <a:off x="468313" y="1657350"/>
            <a:ext cx="8218487" cy="4437112"/>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400"/>
              </a:spcBef>
            </a:pPr>
            <a:r>
              <a:rPr lang="es-ES" sz="2400" b="1" dirty="0">
                <a:latin typeface="Times New Roman" pitchFamily="18" charset="0"/>
              </a:rPr>
              <a:t>La agravación del riesgo es la alteración en la potencialidad de un riesgo</a:t>
            </a:r>
          </a:p>
          <a:p>
            <a:pPr algn="ctr" hangingPunct="0">
              <a:spcBef>
                <a:spcPts val="1400"/>
              </a:spcBef>
            </a:pPr>
            <a:r>
              <a:rPr lang="es-ES" sz="2400" b="1" dirty="0">
                <a:latin typeface="Times New Roman" pitchFamily="18" charset="0"/>
              </a:rPr>
              <a:t>(aumento de probabilidad o intensidad)</a:t>
            </a:r>
          </a:p>
          <a:p>
            <a:pPr algn="ctr" hangingPunct="0">
              <a:spcBef>
                <a:spcPts val="1400"/>
              </a:spcBef>
            </a:pPr>
            <a:r>
              <a:rPr lang="es-ES" sz="2400" b="1" dirty="0">
                <a:latin typeface="Times New Roman" pitchFamily="18" charset="0"/>
              </a:rPr>
              <a:t>Puede ser causa de rescisión de parte del asegurador si a juicio de peritos, su conocimiento hubiese impedido el contrato o modificado las condiciones de aceptación.</a:t>
            </a:r>
          </a:p>
          <a:p>
            <a:pPr hangingPunct="0">
              <a:spcBef>
                <a:spcPts val="1400"/>
              </a:spcBef>
            </a:pPr>
            <a:r>
              <a:rPr lang="es-ES" sz="2400" b="1" dirty="0">
                <a:latin typeface="Times New Roman" pitchFamily="18" charset="0"/>
              </a:rPr>
              <a:t>Se contemplan dos casos de agravación:</a:t>
            </a:r>
          </a:p>
          <a:p>
            <a:pPr hangingPunct="0">
              <a:spcBef>
                <a:spcPts val="1400"/>
              </a:spcBef>
              <a:buFont typeface="Wingdings" pitchFamily="2" charset="2"/>
              <a:buChar char="§"/>
            </a:pPr>
            <a:r>
              <a:rPr lang="es-ES" sz="2800" b="1" dirty="0">
                <a:latin typeface="Times New Roman" pitchFamily="18" charset="0"/>
              </a:rPr>
              <a:t> Provocada por el tomador  y</a:t>
            </a:r>
          </a:p>
          <a:p>
            <a:pPr hangingPunct="0">
              <a:spcBef>
                <a:spcPts val="1400"/>
              </a:spcBef>
              <a:buFont typeface="Wingdings" pitchFamily="2" charset="2"/>
              <a:buChar char="§"/>
            </a:pPr>
            <a:r>
              <a:rPr lang="es-ES" sz="2800" b="1" dirty="0">
                <a:latin typeface="Times New Roman" pitchFamily="18" charset="0"/>
              </a:rPr>
              <a:t> Por un hecho ajeno al tomador.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 calcmode="lin" valueType="num">
                                      <p:cBhvr>
                                        <p:cTn id="16" dur="500" fill="hold"/>
                                        <p:tgtEl>
                                          <p:spTgt spid="3"/>
                                        </p:tgtEl>
                                        <p:attrNameLst>
                                          <p:attrName>ppt_x</p:attrName>
                                        </p:attrNameLst>
                                      </p:cBhvr>
                                      <p:tavLst>
                                        <p:tav tm="0">
                                          <p:val>
                                            <p:strVal val="0,5"/>
                                          </p:val>
                                        </p:tav>
                                        <p:tav tm="100000">
                                          <p:val>
                                            <p:strVal val="#ppt_x"/>
                                          </p:val>
                                        </p:tav>
                                      </p:tavLst>
                                    </p:anim>
                                    <p:anim calcmode="lin" valueType="num">
                                      <p:cBhvr>
                                        <p:cTn id="17"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457200"/>
            <a:ext cx="8280400" cy="9540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400" b="1">
                <a:latin typeface="Times New Roman" pitchFamily="18" charset="0"/>
              </a:rPr>
              <a:t>AGRAVACIÓN PROVOCADA POR EL TOMADOR </a:t>
            </a:r>
            <a:endParaRPr lang="es-ES" altLang="es-ES" sz="2400">
              <a:latin typeface="Times New Roman" pitchFamily="18" charset="0"/>
            </a:endParaRPr>
          </a:p>
        </p:txBody>
      </p:sp>
      <p:sp>
        <p:nvSpPr>
          <p:cNvPr id="3" name="Text Box 3"/>
          <p:cNvSpPr txBox="1">
            <a:spLocks noChangeArrowheads="1"/>
          </p:cNvSpPr>
          <p:nvPr/>
        </p:nvSpPr>
        <p:spPr bwMode="auto">
          <a:xfrm>
            <a:off x="468313" y="1600200"/>
            <a:ext cx="8280400" cy="1819275"/>
          </a:xfrm>
          <a:prstGeom prst="rect">
            <a:avLst/>
          </a:prstGeom>
          <a:solidFill>
            <a:schemeClr val="tx2">
              <a:lumMod val="60000"/>
              <a:lumOff val="40000"/>
            </a:schemeClr>
          </a:solidFill>
          <a:ln w="28575">
            <a:solidFill>
              <a:schemeClr val="tx1"/>
            </a:solidFill>
            <a:miter lim="800000"/>
            <a:headEnd/>
            <a:tailEnd/>
          </a:ln>
        </p:spPr>
        <p:txBody>
          <a:bodyPr>
            <a:spAutoFit/>
          </a:bodyPr>
          <a:lstStyle/>
          <a:p>
            <a:pPr algn="ctr" hangingPunct="0">
              <a:spcBef>
                <a:spcPts val="1700"/>
              </a:spcBef>
            </a:pPr>
            <a:r>
              <a:rPr lang="es-ES" altLang="es-ES" sz="2000" b="1">
                <a:latin typeface="Times New Roman" pitchFamily="18" charset="0"/>
              </a:rPr>
              <a:t>Comunicación al asegurador: </a:t>
            </a:r>
          </a:p>
          <a:p>
            <a:pPr algn="ctr" hangingPunct="0">
              <a:spcBef>
                <a:spcPts val="1700"/>
              </a:spcBef>
            </a:pPr>
            <a:r>
              <a:rPr lang="es-ES" altLang="es-ES" sz="2000" b="1">
                <a:latin typeface="Times New Roman" pitchFamily="18" charset="0"/>
              </a:rPr>
              <a:t>Antes que se produzca.</a:t>
            </a:r>
          </a:p>
          <a:p>
            <a:pPr algn="ctr" hangingPunct="0">
              <a:spcBef>
                <a:spcPts val="1700"/>
              </a:spcBef>
            </a:pPr>
            <a:r>
              <a:rPr lang="es-ES" altLang="es-ES" sz="2000" b="1">
                <a:latin typeface="Times New Roman" pitchFamily="18" charset="0"/>
              </a:rPr>
              <a:t>La cobertura queda suspendida y el asegurador tiene un plazo de siete días para notificar su decisión de rescindir.</a:t>
            </a:r>
          </a:p>
        </p:txBody>
      </p:sp>
      <p:sp>
        <p:nvSpPr>
          <p:cNvPr id="4" name="Rectangle 2"/>
          <p:cNvSpPr>
            <a:spLocks noChangeArrowheads="1"/>
          </p:cNvSpPr>
          <p:nvPr/>
        </p:nvSpPr>
        <p:spPr bwMode="auto">
          <a:xfrm>
            <a:off x="468313" y="3733800"/>
            <a:ext cx="8280400" cy="114300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altLang="es-ES" sz="2400" b="1">
                <a:latin typeface="Times New Roman" pitchFamily="18" charset="0"/>
              </a:rPr>
              <a:t>AGRAVACIÓN POR UN HECHO </a:t>
            </a:r>
            <a:br>
              <a:rPr lang="es-ES" altLang="es-ES" sz="2400" b="1">
                <a:latin typeface="Times New Roman" pitchFamily="18" charset="0"/>
              </a:rPr>
            </a:br>
            <a:r>
              <a:rPr lang="es-ES" altLang="es-ES" sz="2400" b="1">
                <a:latin typeface="Times New Roman" pitchFamily="18" charset="0"/>
              </a:rPr>
              <a:t>AJENO AL TOMADOR</a:t>
            </a:r>
            <a:endParaRPr lang="es-ES" altLang="es-ES" sz="2400">
              <a:latin typeface="Times New Roman" pitchFamily="18" charset="0"/>
            </a:endParaRPr>
          </a:p>
        </p:txBody>
      </p:sp>
      <p:sp>
        <p:nvSpPr>
          <p:cNvPr id="5" name="Text Box 3"/>
          <p:cNvSpPr txBox="1">
            <a:spLocks noChangeArrowheads="1"/>
          </p:cNvSpPr>
          <p:nvPr/>
        </p:nvSpPr>
        <p:spPr bwMode="auto">
          <a:xfrm>
            <a:off x="468313" y="5029200"/>
            <a:ext cx="8280400" cy="1169988"/>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200"/>
              </a:spcBef>
            </a:pPr>
            <a:r>
              <a:rPr lang="es-ES" altLang="es-ES" sz="2000" b="1">
                <a:latin typeface="Times New Roman" pitchFamily="18" charset="0"/>
              </a:rPr>
              <a:t>Comunicación: Inmediatamente después de conocida.</a:t>
            </a:r>
          </a:p>
          <a:p>
            <a:pPr algn="ctr" hangingPunct="0">
              <a:spcBef>
                <a:spcPts val="1200"/>
              </a:spcBef>
            </a:pPr>
            <a:r>
              <a:rPr lang="es-ES" altLang="es-ES" sz="2000" b="1">
                <a:latin typeface="Times New Roman" pitchFamily="18" charset="0"/>
              </a:rPr>
              <a:t>El asegurador tiene que notificar su decisión de rescindir dentro del término de un mes, con un preaviso de siete días.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 presetClass="entr" presetSubtype="1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0-#ppt_w/2"/>
                                          </p:val>
                                        </p:tav>
                                        <p:tav tm="100000">
                                          <p:val>
                                            <p:strVal val="#ppt_x"/>
                                          </p:val>
                                        </p:tav>
                                      </p:tavLst>
                                    </p:anim>
                                    <p:anim calcmode="lin" valueType="num">
                                      <p:cBhvr>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0-#ppt_w/2"/>
                                          </p:val>
                                        </p:tav>
                                        <p:tav tm="100000">
                                          <p:val>
                                            <p:strVal val="#ppt_x"/>
                                          </p:val>
                                        </p:tav>
                                      </p:tavLst>
                                    </p:anim>
                                    <p:anim calcmode="lin" valueType="num">
                                      <p:cBhvr>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68313" y="642938"/>
            <a:ext cx="8161337" cy="523875"/>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700"/>
              </a:spcBef>
            </a:pPr>
            <a:r>
              <a:rPr lang="es-ES" sz="2800" b="1">
                <a:latin typeface="Times New Roman" pitchFamily="18" charset="0"/>
              </a:rPr>
              <a:t>AGRAVACIÓN EXCUSADA </a:t>
            </a:r>
            <a:endParaRPr lang="es-ES" sz="2800">
              <a:latin typeface="Times New Roman" pitchFamily="18" charset="0"/>
            </a:endParaRPr>
          </a:p>
        </p:txBody>
      </p:sp>
      <p:sp>
        <p:nvSpPr>
          <p:cNvPr id="3" name="Text Box 3"/>
          <p:cNvSpPr txBox="1">
            <a:spLocks noChangeArrowheads="1"/>
          </p:cNvSpPr>
          <p:nvPr/>
        </p:nvSpPr>
        <p:spPr bwMode="auto">
          <a:xfrm>
            <a:off x="500063" y="3070225"/>
            <a:ext cx="8161337" cy="2901950"/>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400"/>
              </a:spcBef>
            </a:pPr>
            <a:r>
              <a:rPr lang="es-ES" sz="2400" b="1">
                <a:latin typeface="Times New Roman" pitchFamily="18" charset="0"/>
              </a:rPr>
              <a:t>No se aplican las disposiciones sobre agravación en los supuestos en que se provoque para precaver el siniestro o atenuar sus consecuencias o por un deber de humanidad generalmente aceptado.</a:t>
            </a:r>
          </a:p>
          <a:p>
            <a:pPr algn="ctr" hangingPunct="0">
              <a:spcBef>
                <a:spcPts val="1400"/>
              </a:spcBef>
            </a:pPr>
            <a:r>
              <a:rPr lang="es-ES" sz="2400" b="1">
                <a:latin typeface="Times New Roman" pitchFamily="18" charset="0"/>
              </a:rPr>
              <a:t>Las disposiciones se aplican a la agravación producida entre la presentación y la aceptación de la propuesta, que no fuere conocida por el asegurador al tiempo de su aceptación.</a:t>
            </a:r>
          </a:p>
        </p:txBody>
      </p:sp>
      <p:sp>
        <p:nvSpPr>
          <p:cNvPr id="4" name="Text Box 2"/>
          <p:cNvSpPr txBox="1">
            <a:spLocks noChangeArrowheads="1"/>
          </p:cNvSpPr>
          <p:nvPr/>
        </p:nvSpPr>
        <p:spPr bwMode="auto">
          <a:xfrm>
            <a:off x="500063" y="1744663"/>
            <a:ext cx="8143875" cy="830262"/>
          </a:xfrm>
          <a:prstGeom prst="rect">
            <a:avLst/>
          </a:prstGeom>
          <a:solidFill>
            <a:schemeClr val="tx2">
              <a:lumMod val="60000"/>
              <a:lumOff val="40000"/>
            </a:schemeClr>
          </a:solidFill>
          <a:ln w="28575">
            <a:solidFill>
              <a:schemeClr val="tx1"/>
            </a:solidFill>
            <a:miter lim="800000"/>
            <a:headEnd/>
            <a:tailEnd/>
          </a:ln>
        </p:spPr>
        <p:txBody>
          <a:bodyPr anchorCtr="1">
            <a:spAutoFit/>
          </a:bodyPr>
          <a:lstStyle/>
          <a:p>
            <a:pPr algn="ctr" hangingPunct="0">
              <a:spcBef>
                <a:spcPts val="1700"/>
              </a:spcBef>
            </a:pPr>
            <a:r>
              <a:rPr lang="es-ES" sz="2400" b="1">
                <a:latin typeface="Times New Roman" pitchFamily="18" charset="0"/>
              </a:rPr>
              <a:t>AGRAVACIÓN ENTRE LA PROPUESTA Y LA ACEPTACIÓN</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071563"/>
            <a:ext cx="8218487" cy="587375"/>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DESAPARICIÓN DEL INTERÉS ASEGURADO</a:t>
            </a:r>
            <a:endParaRPr lang="es-ES" sz="2800" dirty="0">
              <a:latin typeface="Times New Roman" pitchFamily="18" charset="0"/>
            </a:endParaRPr>
          </a:p>
        </p:txBody>
      </p:sp>
      <p:sp>
        <p:nvSpPr>
          <p:cNvPr id="3" name="Text Box 3"/>
          <p:cNvSpPr txBox="1">
            <a:spLocks noChangeArrowheads="1"/>
          </p:cNvSpPr>
          <p:nvPr/>
        </p:nvSpPr>
        <p:spPr bwMode="auto">
          <a:xfrm>
            <a:off x="433388" y="2530475"/>
            <a:ext cx="8253412" cy="2970213"/>
          </a:xfrm>
          <a:prstGeom prst="rect">
            <a:avLst/>
          </a:prstGeom>
          <a:solidFill>
            <a:schemeClr val="tx2">
              <a:lumMod val="60000"/>
              <a:lumOff val="40000"/>
            </a:schemeClr>
          </a:solidFill>
          <a:ln w="28575">
            <a:solidFill>
              <a:schemeClr val="tx1"/>
            </a:solidFill>
            <a:miter lim="800000"/>
            <a:headEnd/>
            <a:tailEnd/>
          </a:ln>
        </p:spPr>
        <p:txBody>
          <a:bodyPr wrap="square">
            <a:spAutoFit/>
          </a:bodyPr>
          <a:lstStyle/>
          <a:p>
            <a:pPr algn="ctr" hangingPunct="0">
              <a:spcBef>
                <a:spcPts val="1200"/>
              </a:spcBef>
            </a:pPr>
            <a:r>
              <a:rPr lang="es-ES" sz="2200" b="1" dirty="0">
                <a:latin typeface="Times New Roman" pitchFamily="18" charset="0"/>
              </a:rPr>
              <a:t>DESAPARICIÓN DEL INTERÉS ANTES DE LA VIGENCIA</a:t>
            </a:r>
          </a:p>
          <a:p>
            <a:pPr algn="ctr" hangingPunct="0">
              <a:spcBef>
                <a:spcPts val="1200"/>
              </a:spcBef>
            </a:pPr>
            <a:r>
              <a:rPr lang="es-ES" sz="2200" b="1" dirty="0">
                <a:latin typeface="Times New Roman" pitchFamily="18" charset="0"/>
              </a:rPr>
              <a:t>El tomador no tiene la obligación de pagar la prima, pero el asegurador tiene derecho a que le reembolsen los gastos, más un adicional que no puede exceder el 5% de la prima.</a:t>
            </a:r>
          </a:p>
          <a:p>
            <a:pPr algn="ctr" hangingPunct="0">
              <a:spcBef>
                <a:spcPts val="1200"/>
              </a:spcBef>
            </a:pPr>
            <a:r>
              <a:rPr lang="es-ES" sz="2200" b="1" dirty="0">
                <a:latin typeface="Times New Roman" pitchFamily="18" charset="0"/>
              </a:rPr>
              <a:t>DESAPARICIÓN DEL </a:t>
            </a:r>
            <a:r>
              <a:rPr lang="es-ES" sz="2200" b="1" dirty="0" smtClean="0">
                <a:latin typeface="Times New Roman" pitchFamily="18" charset="0"/>
              </a:rPr>
              <a:t>INTERÉS </a:t>
            </a:r>
            <a:r>
              <a:rPr lang="es-ES" sz="2200" b="1" dirty="0">
                <a:latin typeface="Times New Roman" pitchFamily="18" charset="0"/>
              </a:rPr>
              <a:t>DURANTE LA VIGENCIA</a:t>
            </a:r>
          </a:p>
          <a:p>
            <a:pPr algn="ctr" hangingPunct="0">
              <a:spcBef>
                <a:spcPts val="1200"/>
              </a:spcBef>
            </a:pPr>
            <a:r>
              <a:rPr lang="es-ES" sz="2200" b="1" dirty="0">
                <a:latin typeface="Times New Roman" pitchFamily="18" charset="0"/>
              </a:rPr>
              <a:t>El asegurador tiene derecho al cobro de la prima según la tarifa de corto plazo.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228600"/>
            <a:ext cx="9144000" cy="708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10 Rectángulo"/>
          <p:cNvSpPr/>
          <p:nvPr/>
        </p:nvSpPr>
        <p:spPr>
          <a:xfrm>
            <a:off x="0" y="746760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2286000" y="857071"/>
            <a:ext cx="6400800" cy="1200329"/>
          </a:xfrm>
          <a:prstGeom prst="rect">
            <a:avLst/>
          </a:prstGeom>
          <a:noFill/>
          <a:ln w="3175">
            <a:noFill/>
            <a:miter lim="800000"/>
            <a:headEnd/>
            <a:tailEnd/>
          </a:ln>
        </p:spPr>
        <p:txBody>
          <a:bodyPr wrap="square" anchorCtr="1">
            <a:spAutoFit/>
          </a:bodyPr>
          <a:lstStyle/>
          <a:p>
            <a:pPr algn="ctr"/>
            <a:r>
              <a:rPr lang="es-MX" sz="2400" b="1" dirty="0">
                <a:solidFill>
                  <a:schemeClr val="bg1"/>
                </a:solidFill>
                <a:latin typeface="Times New Roman" pitchFamily="18" charset="0"/>
              </a:rPr>
              <a:t>Conjunto de normas de conducta humana establecidas por el Estado con carácter obligatorio y conforme a la justicia (</a:t>
            </a:r>
            <a:r>
              <a:rPr lang="es-MX" sz="2400" b="1" dirty="0" smtClean="0">
                <a:solidFill>
                  <a:schemeClr val="bg1"/>
                </a:solidFill>
                <a:latin typeface="Times New Roman" pitchFamily="18" charset="0"/>
              </a:rPr>
              <a:t>Borda)</a:t>
            </a:r>
            <a:r>
              <a:rPr lang="es-MX" sz="2400" b="1" dirty="0" smtClean="0">
                <a:latin typeface="Times New Roman" pitchFamily="18" charset="0"/>
              </a:rPr>
              <a:t>)</a:t>
            </a:r>
            <a:endParaRPr lang="es-MX" sz="2400" b="1" dirty="0">
              <a:latin typeface="Times New Roman" pitchFamily="18" charset="0"/>
            </a:endParaRPr>
          </a:p>
        </p:txBody>
      </p:sp>
      <p:sp>
        <p:nvSpPr>
          <p:cNvPr id="7" name="Text Box 3"/>
          <p:cNvSpPr txBox="1">
            <a:spLocks noChangeArrowheads="1"/>
          </p:cNvSpPr>
          <p:nvPr/>
        </p:nvSpPr>
        <p:spPr bwMode="auto">
          <a:xfrm>
            <a:off x="533400" y="4848225"/>
            <a:ext cx="8229600" cy="1323439"/>
          </a:xfrm>
          <a:prstGeom prst="rect">
            <a:avLst/>
          </a:prstGeom>
          <a:solidFill>
            <a:schemeClr val="tx1"/>
          </a:solidFill>
          <a:ln w="3175">
            <a:solidFill>
              <a:schemeClr val="tx1"/>
            </a:solidFill>
            <a:miter lim="800000"/>
            <a:headEnd/>
            <a:tailEnd/>
          </a:ln>
        </p:spPr>
        <p:txBody>
          <a:bodyPr wrap="square" anchorCtr="1">
            <a:spAutoFit/>
          </a:bodyPr>
          <a:lstStyle/>
          <a:p>
            <a:pPr algn="ctr">
              <a:spcBef>
                <a:spcPts val="1200"/>
              </a:spcBef>
            </a:pPr>
            <a:r>
              <a:rPr lang="es-AR" altLang="es-ES" sz="2000" b="1" dirty="0">
                <a:solidFill>
                  <a:schemeClr val="bg1"/>
                </a:solidFill>
                <a:latin typeface="Times New Roman" pitchFamily="18" charset="0"/>
              </a:rPr>
              <a:t>ES UN SISTEMA DE NORMAS, PRINCIPIOS E INSTITUCIONES QUE RIGEN DE MANERA OBLIGATORIA, EL ACTUAR DEL HOMBRE EN SOCIEDAD, PARA ALCANZAR LA JUSTICIA, LA SEGURIDAD Y EL BIEN COMÚN</a:t>
            </a:r>
            <a:endParaRPr lang="es-ES" altLang="es-ES" sz="2000" b="1" dirty="0">
              <a:solidFill>
                <a:schemeClr val="bg1"/>
              </a:solidFill>
              <a:latin typeface="Times New Roman" pitchFamily="18" charset="0"/>
            </a:endParaRPr>
          </a:p>
        </p:txBody>
      </p:sp>
      <p:pic>
        <p:nvPicPr>
          <p:cNvPr id="5" name="4 Imagen" descr="descarga.jpg"/>
          <p:cNvPicPr>
            <a:picLocks noChangeAspect="1"/>
          </p:cNvPicPr>
          <p:nvPr/>
        </p:nvPicPr>
        <p:blipFill>
          <a:blip r:embed="rId2" cstate="print"/>
          <a:stretch>
            <a:fillRect/>
          </a:stretch>
        </p:blipFill>
        <p:spPr>
          <a:xfrm>
            <a:off x="457200" y="2574926"/>
            <a:ext cx="2438400" cy="1968501"/>
          </a:xfrm>
          <a:prstGeom prst="rect">
            <a:avLst/>
          </a:prstGeom>
        </p:spPr>
      </p:pic>
      <p:sp>
        <p:nvSpPr>
          <p:cNvPr id="8" name="Rectangle 4"/>
          <p:cNvSpPr>
            <a:spLocks noChangeArrowheads="1"/>
          </p:cNvSpPr>
          <p:nvPr/>
        </p:nvSpPr>
        <p:spPr bwMode="auto">
          <a:xfrm>
            <a:off x="2895600" y="2590800"/>
            <a:ext cx="5867400" cy="1952625"/>
          </a:xfrm>
          <a:prstGeom prst="rect">
            <a:avLst/>
          </a:prstGeom>
          <a:solidFill>
            <a:schemeClr val="tx1"/>
          </a:solidFill>
          <a:ln w="28575">
            <a:solidFill>
              <a:schemeClr val="tx1"/>
            </a:solidFill>
            <a:miter lim="800000"/>
            <a:headEnd/>
            <a:tailEnd/>
          </a:ln>
        </p:spPr>
        <p:txBody>
          <a:bodyPr wrap="square" anchorCtr="1">
            <a:spAutoFit/>
          </a:bodyPr>
          <a:lstStyle/>
          <a:p>
            <a:pPr algn="ctr"/>
            <a:r>
              <a:rPr lang="es-MX" sz="2350" b="1" dirty="0" smtClean="0">
                <a:solidFill>
                  <a:schemeClr val="bg1"/>
                </a:solidFill>
                <a:latin typeface="Times New Roman" pitchFamily="18" charset="0"/>
              </a:rPr>
              <a:t>Orden </a:t>
            </a:r>
            <a:r>
              <a:rPr lang="es-MX" sz="2350" b="1" dirty="0">
                <a:solidFill>
                  <a:schemeClr val="bg1"/>
                </a:solidFill>
                <a:latin typeface="Times New Roman" pitchFamily="18" charset="0"/>
              </a:rPr>
              <a:t>para promover la paz (</a:t>
            </a:r>
            <a:r>
              <a:rPr lang="es-MX" sz="2350" b="1" dirty="0" err="1">
                <a:solidFill>
                  <a:schemeClr val="bg1"/>
                </a:solidFill>
                <a:latin typeface="Times New Roman" pitchFamily="18" charset="0"/>
              </a:rPr>
              <a:t>Kelsen</a:t>
            </a:r>
            <a:r>
              <a:rPr lang="es-MX" sz="2350" b="1" dirty="0">
                <a:solidFill>
                  <a:schemeClr val="bg1"/>
                </a:solidFill>
                <a:latin typeface="Times New Roman" pitchFamily="18" charset="0"/>
              </a:rPr>
              <a:t>). Tiene por objeto que un grupo o de individuos pueda convivir en tal forma que los conflictos que se susciten entre ellos puedan solucionarse de una manera pacífica.</a:t>
            </a:r>
          </a:p>
        </p:txBody>
      </p:sp>
      <p:pic>
        <p:nvPicPr>
          <p:cNvPr id="9" name="8 Imagen" descr="2016031611480186e78499eeb33fb9cac16b7555b50767.jpg"/>
          <p:cNvPicPr>
            <a:picLocks noChangeAspect="1"/>
          </p:cNvPicPr>
          <p:nvPr/>
        </p:nvPicPr>
        <p:blipFill>
          <a:blip r:embed="rId3" cstate="print"/>
          <a:stretch>
            <a:fillRect/>
          </a:stretch>
        </p:blipFill>
        <p:spPr>
          <a:xfrm>
            <a:off x="457200" y="457200"/>
            <a:ext cx="1828800" cy="1828800"/>
          </a:xfrm>
          <a:prstGeom prst="rect">
            <a:avLst/>
          </a:prstGeom>
        </p:spPr>
      </p:pic>
      <p:sp>
        <p:nvSpPr>
          <p:cNvPr id="10" name="9 Rectángulo"/>
          <p:cNvSpPr/>
          <p:nvPr/>
        </p:nvSpPr>
        <p:spPr>
          <a:xfrm>
            <a:off x="2286000" y="457200"/>
            <a:ext cx="64770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Rectángulo"/>
          <p:cNvSpPr>
            <a:spLocks noChangeArrowheads="1"/>
          </p:cNvSpPr>
          <p:nvPr/>
        </p:nvSpPr>
        <p:spPr bwMode="auto">
          <a:xfrm>
            <a:off x="457200" y="1000125"/>
            <a:ext cx="8229600" cy="2359025"/>
          </a:xfrm>
          <a:prstGeom prst="rect">
            <a:avLst/>
          </a:prstGeom>
          <a:solidFill>
            <a:schemeClr val="bg2">
              <a:lumMod val="50000"/>
            </a:schemeClr>
          </a:solidFill>
          <a:ln w="3175">
            <a:solidFill>
              <a:schemeClr val="tx2"/>
            </a:solidFill>
            <a:miter lim="800000"/>
            <a:headEnd/>
            <a:tailEnd/>
          </a:ln>
        </p:spPr>
        <p:txBody>
          <a:bodyPr wrap="square">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SON FUENTES DEL DERECHO:</a:t>
            </a: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latin typeface="Times New Roman" pitchFamily="18"/>
                <a:cs typeface="Times New Roman" pitchFamily="18"/>
              </a:rPr>
              <a:t>LA LEY.</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latin typeface="Times New Roman" pitchFamily="18"/>
                <a:cs typeface="Times New Roman" pitchFamily="18"/>
              </a:rPr>
              <a:t>LOS USOS Y COSTUMBRES.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latin typeface="Times New Roman" pitchFamily="18"/>
                <a:cs typeface="Times New Roman" pitchFamily="18"/>
              </a:rPr>
              <a:t>LA JURISPRUDENCIA DE LOS TRIBUNALES.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sz="2400" b="1" kern="0" dirty="0">
                <a:latin typeface="Times New Roman" pitchFamily="18"/>
                <a:cs typeface="Times New Roman" pitchFamily="18"/>
              </a:rPr>
              <a:t>LA DOCTRINA.</a:t>
            </a:r>
          </a:p>
        </p:txBody>
      </p:sp>
      <p:sp>
        <p:nvSpPr>
          <p:cNvPr id="7" name="4 Rectángulo"/>
          <p:cNvSpPr>
            <a:spLocks noChangeArrowheads="1"/>
          </p:cNvSpPr>
          <p:nvPr/>
        </p:nvSpPr>
        <p:spPr bwMode="auto">
          <a:xfrm>
            <a:off x="457200" y="3929063"/>
            <a:ext cx="8229600" cy="1384995"/>
          </a:xfrm>
          <a:prstGeom prst="rect">
            <a:avLst/>
          </a:prstGeom>
          <a:solidFill>
            <a:schemeClr val="bg2">
              <a:lumMod val="50000"/>
            </a:schemeClr>
          </a:solidFill>
          <a:ln w="3175">
            <a:solidFill>
              <a:schemeClr val="tx1"/>
            </a:solidFill>
            <a:miter lim="800000"/>
            <a:headEnd/>
            <a:tailEnd/>
          </a:ln>
        </p:spPr>
        <p:txBody>
          <a:bodyPr wrap="square">
            <a:spAutoFit/>
          </a:bodyPr>
          <a:lstStyle/>
          <a:p>
            <a:pPr algn="ctr"/>
            <a:r>
              <a:rPr lang="es-ES" altLang="es-ES" sz="2800" b="1" dirty="0">
                <a:latin typeface="Times New Roman" pitchFamily="18" charset="0"/>
              </a:rPr>
              <a:t>En el Código Civil  y Comercial no se hace referencia como fuente de derecho a la jurisprudencia, pese a sí hacerlo en el anteproyecto de ley. </a:t>
            </a:r>
          </a:p>
        </p:txBody>
      </p:sp>
    </p:spTree>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609600"/>
            <a:ext cx="8218487" cy="9286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CAMBIO DE TITULAR DEL INTERÉS ASEGURADO</a:t>
            </a:r>
            <a:endParaRPr lang="es-ES" sz="2800">
              <a:latin typeface="Times New Roman" pitchFamily="18" charset="0"/>
            </a:endParaRPr>
          </a:p>
        </p:txBody>
      </p:sp>
      <p:sp>
        <p:nvSpPr>
          <p:cNvPr id="3" name="Text Box 3"/>
          <p:cNvSpPr txBox="1">
            <a:spLocks noChangeArrowheads="1"/>
          </p:cNvSpPr>
          <p:nvPr/>
        </p:nvSpPr>
        <p:spPr bwMode="auto">
          <a:xfrm>
            <a:off x="468313" y="1895475"/>
            <a:ext cx="8218487" cy="13239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200"/>
              </a:spcBef>
            </a:pPr>
            <a:r>
              <a:rPr lang="es-ES" sz="2000" b="1" dirty="0">
                <a:latin typeface="Times New Roman" pitchFamily="18" charset="0"/>
              </a:rPr>
              <a:t>EL CAMBIO DE TITULAR DEL INTERES ASEGURADO DEBE SER NOTIFICADO AL ASEGURADOR, QUIEN PODRA RESCINDIR EL CONTRATO EN UN PLAZO DE 20 DÍAS CON UN PREAVISO DE 15 DIAS, SALVO PACTO EN CONTRARIO.</a:t>
            </a:r>
            <a:endParaRPr lang="es-ES" dirty="0">
              <a:latin typeface="Times New Roman" pitchFamily="18" charset="0"/>
            </a:endParaRPr>
          </a:p>
        </p:txBody>
      </p:sp>
      <p:sp>
        <p:nvSpPr>
          <p:cNvPr id="4" name="Text Box 4"/>
          <p:cNvSpPr txBox="1">
            <a:spLocks noChangeArrowheads="1"/>
          </p:cNvSpPr>
          <p:nvPr/>
        </p:nvSpPr>
        <p:spPr bwMode="auto">
          <a:xfrm>
            <a:off x="468313" y="3565525"/>
            <a:ext cx="8218487" cy="2759075"/>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200"/>
              </a:spcBef>
            </a:pPr>
            <a:r>
              <a:rPr lang="es-ES" sz="2000" b="1" dirty="0">
                <a:latin typeface="Times New Roman" pitchFamily="18" charset="0"/>
              </a:rPr>
              <a:t>RESCISION POR EL ADQUIRENTE</a:t>
            </a:r>
          </a:p>
          <a:p>
            <a:pPr algn="ctr" hangingPunct="0">
              <a:spcBef>
                <a:spcPts val="1200"/>
              </a:spcBef>
            </a:pPr>
            <a:r>
              <a:rPr lang="es-ES" sz="2000" b="1" dirty="0">
                <a:latin typeface="Times New Roman" pitchFamily="18" charset="0"/>
              </a:rPr>
              <a:t>EL ADQUIRENTE PUEDE RESCINDIR EL CONTRATO EN EL TERMINO DE 15 DIAS SIN NECESIDAD DE PREAVISO</a:t>
            </a:r>
          </a:p>
          <a:p>
            <a:pPr algn="ctr" hangingPunct="0">
              <a:spcBef>
                <a:spcPts val="1200"/>
              </a:spcBef>
            </a:pPr>
            <a:r>
              <a:rPr lang="es-ES" sz="2000" b="1" dirty="0">
                <a:latin typeface="Times New Roman" pitchFamily="18" charset="0"/>
              </a:rPr>
              <a:t>RESPONSABLES DE LA PRIMA</a:t>
            </a:r>
          </a:p>
          <a:p>
            <a:pPr algn="ctr" hangingPunct="0">
              <a:spcBef>
                <a:spcPts val="1200"/>
              </a:spcBef>
            </a:pPr>
            <a:r>
              <a:rPr lang="es-ES" sz="2000" b="1" dirty="0">
                <a:latin typeface="Times New Roman" pitchFamily="18" charset="0"/>
              </a:rPr>
              <a:t>EL ENAJENANTE (VENDEDOR) ADEUDA LA PRIMA CORRESPONDIENTE AL PERÍODO EN CURSO A LA FECHA DE LA NOTIFICACIÓN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1" y="2500967"/>
            <a:ext cx="8229600" cy="2985433"/>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a:endParaRPr lang="es-ES" sz="2000" b="1" dirty="0">
              <a:latin typeface="Times New Roman" pitchFamily="18" charset="0"/>
            </a:endParaRPr>
          </a:p>
          <a:p>
            <a:pPr algn="ctr"/>
            <a:r>
              <a:rPr lang="es-ES" sz="2400" b="1" dirty="0">
                <a:latin typeface="Times New Roman" pitchFamily="18" charset="0"/>
              </a:rPr>
              <a:t>La notificación del cambio de titular debe hacerse en el término de siete días (si no se hubiese previsto otro). La omisión de notificar ese cambio libera al asegurador si el siniestro ocurre después de 15 días de vencido ese plazo. Si el asegurador no notifica su decisión de rescindir en el plazo previsto, no puede hacerlo en el futuro por esa causa.</a:t>
            </a:r>
          </a:p>
          <a:p>
            <a:pPr algn="ctr"/>
            <a:endParaRPr lang="es-ES" sz="2400" b="1" dirty="0">
              <a:latin typeface="Times New Roman" pitchFamily="18" charset="0"/>
            </a:endParaRPr>
          </a:p>
        </p:txBody>
      </p:sp>
      <p:sp>
        <p:nvSpPr>
          <p:cNvPr id="4" name="Rectangle 2"/>
          <p:cNvSpPr>
            <a:spLocks noChangeArrowheads="1"/>
          </p:cNvSpPr>
          <p:nvPr/>
        </p:nvSpPr>
        <p:spPr bwMode="auto">
          <a:xfrm>
            <a:off x="468313" y="609600"/>
            <a:ext cx="8218487" cy="9286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PLAZO PARA NOTIFICA</a:t>
            </a:r>
            <a:r>
              <a:rPr lang="es-ES" sz="2800" dirty="0" smtClean="0">
                <a:latin typeface="Times New Roman" pitchFamily="18" charset="0"/>
              </a:rPr>
              <a:t>R</a:t>
            </a:r>
            <a:endParaRPr lang="es-ES" sz="28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1" y="823912"/>
            <a:ext cx="8229599" cy="928688"/>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VENTA FORZADA. TRANSMISIÓN HEREDITARIA</a:t>
            </a:r>
            <a:endParaRPr lang="es-ES" sz="2800" b="1" dirty="0">
              <a:latin typeface="Times New Roman" pitchFamily="18" charset="0"/>
            </a:endParaRPr>
          </a:p>
        </p:txBody>
      </p:sp>
      <p:sp>
        <p:nvSpPr>
          <p:cNvPr id="5" name="Rectangle 2"/>
          <p:cNvSpPr>
            <a:spLocks noChangeArrowheads="1"/>
          </p:cNvSpPr>
          <p:nvPr/>
        </p:nvSpPr>
        <p:spPr bwMode="auto">
          <a:xfrm>
            <a:off x="457200" y="2819400"/>
            <a:ext cx="8229599" cy="213360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400" b="1" dirty="0" smtClean="0">
                <a:latin typeface="Times New Roman" pitchFamily="18" charset="0"/>
              </a:rPr>
              <a:t>Las disposiciones sobre cambio de titular se aplican a la venta forzada, computándose los plazos desde la aprobación de la subasta. </a:t>
            </a:r>
          </a:p>
          <a:p>
            <a:pPr algn="ctr"/>
            <a:endParaRPr lang="es-ES" sz="2400" b="1" dirty="0" smtClean="0">
              <a:latin typeface="Times New Roman" pitchFamily="18" charset="0"/>
            </a:endParaRPr>
          </a:p>
          <a:p>
            <a:pPr algn="ctr"/>
            <a:r>
              <a:rPr lang="es-ES" sz="2400" b="1" dirty="0" smtClean="0">
                <a:latin typeface="Times New Roman" pitchFamily="18" charset="0"/>
              </a:rPr>
              <a:t>No se aplica a la transmisión hereditaria.</a:t>
            </a:r>
          </a:p>
          <a:p>
            <a:pPr algn="ctr"/>
            <a:endParaRPr lang="es-E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00063"/>
            <a:ext cx="8229600" cy="558800"/>
          </a:xfrm>
          <a:prstGeom prst="rect">
            <a:avLst/>
          </a:prstGeom>
          <a:solidFill>
            <a:schemeClr val="tx2">
              <a:lumMod val="60000"/>
              <a:lumOff val="40000"/>
            </a:schemeClr>
          </a:solidFill>
          <a:ln w="28575">
            <a:solidFill>
              <a:schemeClr val="tx1"/>
            </a:solidFill>
            <a:miter lim="800000"/>
            <a:headEnd/>
            <a:tailEnd/>
          </a:ln>
        </p:spPr>
        <p:txBody>
          <a:bodyPr anchor="ctr" anchorCtr="1"/>
          <a:lstStyle/>
          <a:p>
            <a:pPr algn="ctr"/>
            <a:r>
              <a:rPr lang="es-ES" sz="2800" b="1">
                <a:latin typeface="Times New Roman" pitchFamily="18" charset="0"/>
              </a:rPr>
              <a:t>PLURALIDAD DE SEGUROS. COASEGURO</a:t>
            </a:r>
            <a:endParaRPr lang="es-ES" sz="4400">
              <a:latin typeface="Times New Roman" pitchFamily="18" charset="0"/>
            </a:endParaRPr>
          </a:p>
        </p:txBody>
      </p:sp>
      <p:sp>
        <p:nvSpPr>
          <p:cNvPr id="3" name="Text Box 3"/>
          <p:cNvSpPr txBox="1">
            <a:spLocks noChangeArrowheads="1"/>
          </p:cNvSpPr>
          <p:nvPr/>
        </p:nvSpPr>
        <p:spPr bwMode="auto">
          <a:xfrm>
            <a:off x="457200" y="1290638"/>
            <a:ext cx="8229600" cy="5147563"/>
          </a:xfrm>
          <a:prstGeom prst="rect">
            <a:avLst/>
          </a:prstGeom>
          <a:solidFill>
            <a:schemeClr val="tx2">
              <a:lumMod val="60000"/>
              <a:lumOff val="40000"/>
            </a:schemeClr>
          </a:solidFill>
          <a:ln w="28575">
            <a:solidFill>
              <a:schemeClr val="tx1"/>
            </a:solidFill>
            <a:miter lim="800000"/>
            <a:headEnd/>
            <a:tailEnd/>
          </a:ln>
        </p:spPr>
        <p:txBody>
          <a:bodyPr wrap="square" anchorCtr="1">
            <a:spAutoFit/>
          </a:bodyPr>
          <a:lstStyle/>
          <a:p>
            <a:pPr algn="ctr" hangingPunct="0">
              <a:spcBef>
                <a:spcPts val="1100"/>
              </a:spcBef>
            </a:pPr>
            <a:r>
              <a:rPr lang="es-ES" b="1" dirty="0">
                <a:latin typeface="Times New Roman" pitchFamily="18" charset="0"/>
              </a:rPr>
              <a:t>CONCEPTO</a:t>
            </a:r>
          </a:p>
          <a:p>
            <a:pPr algn="ctr" hangingPunct="0">
              <a:spcBef>
                <a:spcPts val="1100"/>
              </a:spcBef>
            </a:pPr>
            <a:r>
              <a:rPr lang="es-ES" b="1" dirty="0">
                <a:latin typeface="Times New Roman" pitchFamily="18" charset="0"/>
              </a:rPr>
              <a:t>DIVISIÓN DE UN RIESGO EN MÁS DE UN ASEGURADOR</a:t>
            </a:r>
          </a:p>
          <a:p>
            <a:pPr algn="ctr" hangingPunct="0">
              <a:spcBef>
                <a:spcPts val="1100"/>
              </a:spcBef>
            </a:pPr>
            <a:r>
              <a:rPr lang="es-ES" b="1" dirty="0">
                <a:latin typeface="Times New Roman" pitchFamily="18" charset="0"/>
              </a:rPr>
              <a:t>MODALIDADES</a:t>
            </a:r>
          </a:p>
          <a:p>
            <a:pPr algn="ctr" hangingPunct="0">
              <a:spcBef>
                <a:spcPts val="1100"/>
              </a:spcBef>
            </a:pPr>
            <a:r>
              <a:rPr lang="es-ES" b="1" dirty="0">
                <a:latin typeface="Times New Roman" pitchFamily="18" charset="0"/>
              </a:rPr>
              <a:t>- </a:t>
            </a:r>
            <a:r>
              <a:rPr lang="es-ES" sz="2400" b="1" dirty="0">
                <a:latin typeface="Times New Roman" pitchFamily="18" charset="0"/>
              </a:rPr>
              <a:t>POLIZA COLECTIVA. COMPAÑÍA PILOTO</a:t>
            </a:r>
          </a:p>
          <a:p>
            <a:pPr algn="ctr" hangingPunct="0">
              <a:spcBef>
                <a:spcPts val="1100"/>
              </a:spcBef>
            </a:pPr>
            <a:r>
              <a:rPr lang="es-ES" sz="2400" b="1" dirty="0">
                <a:latin typeface="Times New Roman" pitchFamily="18" charset="0"/>
              </a:rPr>
              <a:t>- POLIZAS INDIVIDUALES</a:t>
            </a:r>
            <a:r>
              <a:rPr lang="es-ES" b="1" dirty="0">
                <a:latin typeface="Times New Roman" pitchFamily="18" charset="0"/>
              </a:rPr>
              <a:t>.</a:t>
            </a:r>
          </a:p>
          <a:p>
            <a:pPr algn="ctr" hangingPunct="0">
              <a:spcBef>
                <a:spcPts val="1100"/>
              </a:spcBef>
            </a:pPr>
            <a:r>
              <a:rPr lang="es-ES" b="1" dirty="0">
                <a:latin typeface="Times New Roman" pitchFamily="18" charset="0"/>
              </a:rPr>
              <a:t>El Asegurador que abona una suma mayor que la que proporcionalmente tiene a su cargo tiene derecho a accionar contra el asegurado o contra los demás coaseguradores.</a:t>
            </a:r>
          </a:p>
          <a:p>
            <a:pPr algn="ctr" hangingPunct="0">
              <a:spcBef>
                <a:spcPts val="1100"/>
              </a:spcBef>
            </a:pPr>
            <a:r>
              <a:rPr lang="es-ES" b="1" dirty="0">
                <a:latin typeface="Times New Roman" pitchFamily="18" charset="0"/>
              </a:rPr>
              <a:t>CLÁUSULA PERMISIVA EN SEGUROS PATRIMONIALES.</a:t>
            </a:r>
          </a:p>
          <a:p>
            <a:pPr algn="ctr" hangingPunct="0">
              <a:spcBef>
                <a:spcPts val="1100"/>
              </a:spcBef>
            </a:pPr>
            <a:r>
              <a:rPr lang="es-ES" b="1" dirty="0">
                <a:latin typeface="Times New Roman" pitchFamily="18" charset="0"/>
              </a:rPr>
              <a:t>OBLIGACIÓN EN LA RAMA VIDA.</a:t>
            </a:r>
          </a:p>
          <a:p>
            <a:pPr algn="ctr" hangingPunct="0">
              <a:spcBef>
                <a:spcPts val="1100"/>
              </a:spcBef>
            </a:pPr>
            <a:r>
              <a:rPr lang="es-ES" b="1" dirty="0">
                <a:latin typeface="Times New Roman" pitchFamily="18" charset="0"/>
              </a:rPr>
              <a:t>SEGURO PLURAL CON INTENCIÓN DE ENRIQUECIMIENTO INDEBIDO SE CONSIDERARA NULO</a:t>
            </a:r>
          </a:p>
          <a:p>
            <a:pPr algn="ctr" hangingPunct="0">
              <a:spcBef>
                <a:spcPts val="1100"/>
              </a:spcBef>
            </a:pPr>
            <a:r>
              <a:rPr lang="es-ES" b="1" dirty="0">
                <a:latin typeface="Times New Roman" pitchFamily="18" charset="0"/>
              </a:rPr>
              <a:t>(Distorsiona la función social y económica del seguro)</a:t>
            </a:r>
            <a:endParaRPr lang="es-E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44225"/>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DE LA PRIMERA PARTE</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IV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orie</a:t>
            </a:r>
            <a:endParaRPr lang="en-US" dirty="0"/>
          </a:p>
        </p:txBody>
      </p:sp>
      <p:sp>
        <p:nvSpPr>
          <p:cNvPr id="2" name="1 CuadroTexto"/>
          <p:cNvSpPr txBox="1"/>
          <p:nvPr/>
        </p:nvSpPr>
        <p:spPr>
          <a:xfrm>
            <a:off x="457200" y="1331416"/>
            <a:ext cx="8229600" cy="4154984"/>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las leyes que regulan la actividad aseguradora en nuestro país?</a:t>
            </a:r>
          </a:p>
          <a:p>
            <a:pPr algn="ctr"/>
            <a:r>
              <a:rPr lang="es-AR" sz="2400" b="1" dirty="0" smtClean="0">
                <a:latin typeface="Times New Roman" pitchFamily="18" charset="0"/>
                <a:cs typeface="Times New Roman" pitchFamily="18" charset="0"/>
              </a:rPr>
              <a:t>¿Qué otras disposiciones respecto a la obligatoriedad de </a:t>
            </a:r>
          </a:p>
          <a:p>
            <a:pPr algn="ctr"/>
            <a:r>
              <a:rPr lang="es-AR" sz="2400" b="1" dirty="0" smtClean="0">
                <a:latin typeface="Times New Roman" pitchFamily="18" charset="0"/>
                <a:cs typeface="Times New Roman" pitchFamily="18" charset="0"/>
              </a:rPr>
              <a:t>   contratar seguros?</a:t>
            </a:r>
          </a:p>
          <a:p>
            <a:pPr algn="ctr"/>
            <a:r>
              <a:rPr lang="es-AR" sz="2400" b="1" dirty="0" smtClean="0">
                <a:latin typeface="Times New Roman" pitchFamily="18" charset="0"/>
                <a:cs typeface="Times New Roman" pitchFamily="18" charset="0"/>
              </a:rPr>
              <a:t>¿Cuáles son los artículos vigentes de la ley 12.988 y a qué se refieren?</a:t>
            </a:r>
          </a:p>
          <a:p>
            <a:pPr algn="ctr"/>
            <a:r>
              <a:rPr lang="es-AR" sz="2400" b="1" dirty="0" smtClean="0">
                <a:latin typeface="Times New Roman" pitchFamily="18" charset="0"/>
                <a:cs typeface="Times New Roman" pitchFamily="18" charset="0"/>
              </a:rPr>
              <a:t>¿Cuál es la sanción que se aplica en caso de incumplimiento?</a:t>
            </a:r>
          </a:p>
          <a:p>
            <a:pPr algn="ctr"/>
            <a:r>
              <a:rPr lang="es-AR" sz="2400" b="1" dirty="0" smtClean="0">
                <a:latin typeface="Times New Roman" pitchFamily="18" charset="0"/>
                <a:cs typeface="Times New Roman" pitchFamily="18" charset="0"/>
              </a:rPr>
              <a:t>¿A quiénes se aplican esas sanciones?</a:t>
            </a:r>
          </a:p>
          <a:p>
            <a:pPr algn="ctr"/>
            <a:r>
              <a:rPr lang="es-AR" sz="2400" b="1" dirty="0" smtClean="0">
                <a:latin typeface="Times New Roman" pitchFamily="18" charset="0"/>
                <a:cs typeface="Times New Roman" pitchFamily="18" charset="0"/>
              </a:rPr>
              <a:t>¿Quién es el organismo autorizado a aplicarla?</a:t>
            </a:r>
          </a:p>
          <a:p>
            <a:pPr algn="ctr"/>
            <a:r>
              <a:rPr lang="es-AR" sz="2400" b="1" dirty="0" smtClean="0">
                <a:latin typeface="Times New Roman" pitchFamily="18" charset="0"/>
                <a:cs typeface="Times New Roman" pitchFamily="18" charset="0"/>
              </a:rPr>
              <a:t> ¿Qué indica la ley 17.418 sobre obligatoriedad de las normas?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orie</a:t>
            </a:r>
            <a:endParaRPr lang="en-US" dirty="0"/>
          </a:p>
        </p:txBody>
      </p:sp>
      <p:sp>
        <p:nvSpPr>
          <p:cNvPr id="2" name="1 CuadroTexto"/>
          <p:cNvSpPr txBox="1"/>
          <p:nvPr/>
        </p:nvSpPr>
        <p:spPr>
          <a:xfrm>
            <a:off x="457200" y="914400"/>
            <a:ext cx="8229600" cy="4524315"/>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¿Pueden ser modificados algunos artículos de la misma y en tal caso, qué características tienen que tener?</a:t>
            </a:r>
          </a:p>
          <a:p>
            <a:pPr algn="ctr"/>
            <a:r>
              <a:rPr lang="es-AR" sz="2400" b="1" dirty="0" smtClean="0">
                <a:latin typeface="Times New Roman" pitchFamily="18" charset="0"/>
                <a:cs typeface="Times New Roman" pitchFamily="18" charset="0"/>
              </a:rPr>
              <a:t>¿A qué se refiere la ley de Higiene y Seguridad en el trabajo?</a:t>
            </a:r>
          </a:p>
          <a:p>
            <a:pPr algn="ctr"/>
            <a:r>
              <a:rPr lang="es-AR" sz="2400" b="1" dirty="0" smtClean="0">
                <a:latin typeface="Times New Roman" pitchFamily="18" charset="0"/>
                <a:cs typeface="Times New Roman" pitchFamily="18" charset="0"/>
              </a:rPr>
              <a:t>¿Cuál es el concepto de riesgo?</a:t>
            </a:r>
          </a:p>
          <a:p>
            <a:pPr algn="ctr"/>
            <a:r>
              <a:rPr lang="es-AR" sz="2400" b="1" dirty="0" smtClean="0">
                <a:latin typeface="Times New Roman" pitchFamily="18" charset="0"/>
                <a:cs typeface="Times New Roman" pitchFamily="18" charset="0"/>
              </a:rPr>
              <a:t>¿Cuáles son las conductas humanas frente al riesgo?</a:t>
            </a:r>
          </a:p>
          <a:p>
            <a:pPr algn="ctr"/>
            <a:r>
              <a:rPr lang="es-AR" sz="2400" b="1" dirty="0" smtClean="0">
                <a:latin typeface="Times New Roman" pitchFamily="18" charset="0"/>
                <a:cs typeface="Times New Roman" pitchFamily="18" charset="0"/>
              </a:rPr>
              <a:t>¿Cuáles son los métodos de reducción y de transferencia del riesgo?</a:t>
            </a:r>
          </a:p>
          <a:p>
            <a:pPr algn="ctr"/>
            <a:r>
              <a:rPr lang="es-AR" sz="2400" b="1" dirty="0" smtClean="0">
                <a:latin typeface="Times New Roman" pitchFamily="18" charset="0"/>
                <a:cs typeface="Times New Roman" pitchFamily="18" charset="0"/>
              </a:rPr>
              <a:t>¿Cómo se clasifican los riesgos? Indique el concepto de cada uno de ellos.</a:t>
            </a:r>
          </a:p>
          <a:p>
            <a:pPr algn="ctr"/>
            <a:r>
              <a:rPr lang="es-AR" sz="2400" b="1" dirty="0" smtClean="0">
                <a:latin typeface="Times New Roman" pitchFamily="18" charset="0"/>
                <a:cs typeface="Times New Roman" pitchFamily="18" charset="0"/>
              </a:rPr>
              <a:t>¿Cómo se define a los riesgos estáticos y dinámicos, puros y </a:t>
            </a:r>
          </a:p>
          <a:p>
            <a:pPr algn="ctr"/>
            <a:r>
              <a:rPr lang="es-AR" sz="2400" b="1" dirty="0" smtClean="0">
                <a:latin typeface="Times New Roman" pitchFamily="18" charset="0"/>
                <a:cs typeface="Times New Roman" pitchFamily="18" charset="0"/>
              </a:rPr>
              <a:t>   especulativos? </a:t>
            </a:r>
          </a:p>
          <a:p>
            <a:pPr algn="ctr"/>
            <a:r>
              <a:rPr lang="es-AR" sz="2400" b="1" dirty="0" smtClean="0">
                <a:latin typeface="Times New Roman" pitchFamily="18" charset="0"/>
                <a:cs typeface="Times New Roman" pitchFamily="18" charset="0"/>
              </a:rPr>
              <a:t>¿Cuál es el riesgo en un seguro de retiro?</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680621"/>
            <a:ext cx="8229600" cy="5262979"/>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¿Qué características tiene que tener un riesgo para ser asegurable?</a:t>
            </a:r>
          </a:p>
          <a:p>
            <a:pPr algn="ctr"/>
            <a:r>
              <a:rPr lang="es-AR" sz="2400" b="1" dirty="0" smtClean="0">
                <a:latin typeface="Times New Roman" pitchFamily="18" charset="0"/>
                <a:cs typeface="Times New Roman" pitchFamily="18" charset="0"/>
              </a:rPr>
              <a:t>¿Cuáles son los requisitos que debe tener en cuenta el asegurador y el asegurable?</a:t>
            </a:r>
          </a:p>
          <a:p>
            <a:pPr algn="ctr"/>
            <a:r>
              <a:rPr lang="es-AR" sz="2400" b="1" dirty="0" smtClean="0">
                <a:latin typeface="Times New Roman" pitchFamily="18" charset="0"/>
                <a:cs typeface="Times New Roman" pitchFamily="18" charset="0"/>
              </a:rPr>
              <a:t>¿Qué resulta asegurable? ¿ Cuál es el grupo de sujetos de riesgos? </a:t>
            </a:r>
          </a:p>
          <a:p>
            <a:pPr algn="ctr"/>
            <a:r>
              <a:rPr lang="es-AR" sz="2400" b="1" dirty="0" smtClean="0">
                <a:latin typeface="Times New Roman" pitchFamily="18" charset="0"/>
                <a:cs typeface="Times New Roman" pitchFamily="18" charset="0"/>
              </a:rPr>
              <a:t>¿Qué tipo de riesgos existen. ¿Cómo pueden variar durante la vigencia de la póliza? </a:t>
            </a:r>
          </a:p>
          <a:p>
            <a:pPr algn="ctr"/>
            <a:r>
              <a:rPr lang="es-AR" sz="2400" b="1" dirty="0" smtClean="0">
                <a:latin typeface="Times New Roman" pitchFamily="18" charset="0"/>
                <a:cs typeface="Times New Roman" pitchFamily="18" charset="0"/>
              </a:rPr>
              <a:t>¿Qué disposiciones existen respecto a la inexistencia del riesgo?</a:t>
            </a:r>
          </a:p>
          <a:p>
            <a:pPr algn="ctr"/>
            <a:r>
              <a:rPr lang="es-AR" sz="2400" b="1" dirty="0" smtClean="0">
                <a:latin typeface="Times New Roman" pitchFamily="18" charset="0"/>
                <a:cs typeface="Times New Roman" pitchFamily="18" charset="0"/>
              </a:rPr>
              <a:t>¿Cómo se define al interés asegurable y cuál es el concepto en el seguro sobre las personas?</a:t>
            </a:r>
          </a:p>
          <a:p>
            <a:pPr algn="ctr"/>
            <a:r>
              <a:rPr lang="es-AR" sz="2400" b="1" dirty="0" smtClean="0">
                <a:latin typeface="Times New Roman" pitchFamily="18" charset="0"/>
                <a:cs typeface="Times New Roman" pitchFamily="18" charset="0"/>
              </a:rPr>
              <a:t>¿Cuáles son los antecedentes históricos de los seguros marítimos,  de incendio y de vida? </a:t>
            </a:r>
          </a:p>
        </p:txBody>
      </p:sp>
    </p:spTree>
  </p:cSld>
  <p:clrMapOvr>
    <a:masterClrMapping/>
  </p:clrMapOvr>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79016"/>
            <a:ext cx="8229600" cy="4154984"/>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los antecedentes históricos de los seguros marítimos,  de incendio y de vida? </a:t>
            </a:r>
          </a:p>
          <a:p>
            <a:pPr algn="ctr"/>
            <a:r>
              <a:rPr lang="es-AR" sz="2400" b="1" dirty="0" smtClean="0">
                <a:latin typeface="Times New Roman" pitchFamily="18" charset="0"/>
                <a:cs typeface="Times New Roman" pitchFamily="18" charset="0"/>
              </a:rPr>
              <a:t>¿Cuáles son los antecedentes históricos del seguro en nuestro país? </a:t>
            </a:r>
          </a:p>
          <a:p>
            <a:pPr algn="ctr"/>
            <a:r>
              <a:rPr lang="es-AR" sz="2400" b="1" dirty="0" smtClean="0">
                <a:latin typeface="Times New Roman" pitchFamily="18" charset="0"/>
                <a:cs typeface="Times New Roman" pitchFamily="18" charset="0"/>
              </a:rPr>
              <a:t>¿Quién fue el prócer que estuvo más vinculado con el seguro?</a:t>
            </a:r>
          </a:p>
          <a:p>
            <a:pPr algn="ctr"/>
            <a:r>
              <a:rPr lang="es-AR" sz="2400" b="1" dirty="0" smtClean="0">
                <a:latin typeface="Times New Roman" pitchFamily="18" charset="0"/>
                <a:cs typeface="Times New Roman" pitchFamily="18" charset="0"/>
              </a:rPr>
              <a:t>¿Porqué se fijó el 21 de octubre como el día del seguro?</a:t>
            </a:r>
          </a:p>
          <a:p>
            <a:pPr algn="ctr"/>
            <a:r>
              <a:rPr lang="es-AR" sz="2400" b="1" dirty="0" smtClean="0">
                <a:latin typeface="Times New Roman" pitchFamily="18" charset="0"/>
                <a:cs typeface="Times New Roman" pitchFamily="18" charset="0"/>
              </a:rPr>
              <a:t>¿Cómo se define al contrato de seguro? </a:t>
            </a:r>
          </a:p>
          <a:p>
            <a:pPr algn="ctr"/>
            <a:r>
              <a:rPr lang="es-AR" sz="2400" b="1" dirty="0" smtClean="0">
                <a:latin typeface="Times New Roman" pitchFamily="18" charset="0"/>
                <a:cs typeface="Times New Roman" pitchFamily="18" charset="0"/>
              </a:rPr>
              <a:t>¿Qué elementos tienen que existir para que se considere un contrato de seguro?</a:t>
            </a:r>
          </a:p>
          <a:p>
            <a:pPr algn="ctr"/>
            <a:r>
              <a:rPr lang="es-AR" sz="2400" b="1" dirty="0" smtClean="0">
                <a:latin typeface="Times New Roman" pitchFamily="18" charset="0"/>
                <a:cs typeface="Times New Roman" pitchFamily="18" charset="0"/>
              </a:rPr>
              <a:t>¿Cómo debe ser la forma de un contrato de seguro y cómo se puede probar?</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670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LA  LEY</a:t>
            </a:r>
          </a:p>
        </p:txBody>
      </p:sp>
    </p:spTree>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295400"/>
            <a:ext cx="8229600" cy="3785652"/>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 es la definición económica del seguro?</a:t>
            </a:r>
          </a:p>
          <a:p>
            <a:pPr algn="ctr"/>
            <a:r>
              <a:rPr lang="es-AR" sz="2400" b="1" dirty="0" smtClean="0">
                <a:latin typeface="Times New Roman" pitchFamily="18" charset="0"/>
                <a:cs typeface="Times New Roman" pitchFamily="18" charset="0"/>
              </a:rPr>
              <a:t>¿Cuál es la función económica del seguro en el aspecto macro y microeconómico?</a:t>
            </a:r>
          </a:p>
          <a:p>
            <a:pPr algn="ctr"/>
            <a:r>
              <a:rPr lang="es-AR" sz="2400" b="1" dirty="0" smtClean="0">
                <a:latin typeface="Times New Roman" pitchFamily="18" charset="0"/>
                <a:cs typeface="Times New Roman" pitchFamily="18" charset="0"/>
              </a:rPr>
              <a:t>¿Cómo se define al contrato de seguro? </a:t>
            </a:r>
          </a:p>
          <a:p>
            <a:pPr algn="ctr"/>
            <a:r>
              <a:rPr lang="es-AR" sz="2400" b="1" dirty="0" smtClean="0">
                <a:latin typeface="Times New Roman" pitchFamily="18" charset="0"/>
                <a:cs typeface="Times New Roman" pitchFamily="18" charset="0"/>
              </a:rPr>
              <a:t>¿Qué elementos tienen que existir para que se considere un contrato de seguro?</a:t>
            </a:r>
          </a:p>
          <a:p>
            <a:pPr algn="ctr"/>
            <a:r>
              <a:rPr lang="es-AR" sz="2400" b="1" dirty="0" smtClean="0">
                <a:latin typeface="Times New Roman" pitchFamily="18" charset="0"/>
                <a:cs typeface="Times New Roman" pitchFamily="18" charset="0"/>
              </a:rPr>
              <a:t>¿Cómo se puede probar un contrato de seguro?</a:t>
            </a:r>
          </a:p>
          <a:p>
            <a:pPr algn="ctr"/>
            <a:r>
              <a:rPr lang="es-AR" sz="2400" b="1" dirty="0" smtClean="0">
                <a:latin typeface="Times New Roman" pitchFamily="18" charset="0"/>
                <a:cs typeface="Times New Roman" pitchFamily="18" charset="0"/>
              </a:rPr>
              <a:t>¿Cuál es la naturaleza de un contrato de seguros en los </a:t>
            </a:r>
          </a:p>
          <a:p>
            <a:pPr algn="ctr"/>
            <a:r>
              <a:rPr lang="es-AR" sz="2400" b="1" dirty="0" smtClean="0">
                <a:latin typeface="Times New Roman" pitchFamily="18" charset="0"/>
                <a:cs typeface="Times New Roman" pitchFamily="18" charset="0"/>
              </a:rPr>
              <a:t>   patrimoniales y sobre las personas?</a:t>
            </a:r>
          </a:p>
          <a:p>
            <a:pPr algn="ctr"/>
            <a:r>
              <a:rPr lang="es-AR" sz="2400" b="1" dirty="0" smtClean="0">
                <a:latin typeface="Times New Roman" pitchFamily="18" charset="0"/>
                <a:cs typeface="Times New Roman" pitchFamily="18" charset="0"/>
              </a:rPr>
              <a:t>¿Cuáles son las características legales del contrato de seguro?</a:t>
            </a:r>
          </a:p>
        </p:txBody>
      </p:sp>
    </p:spTree>
  </p:cSld>
  <p:clrMapOvr>
    <a:masterClrMapping/>
  </p:clrMapOvr>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395948"/>
            <a:ext cx="8229600" cy="3785652"/>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los casos de nulidad en seguros?</a:t>
            </a:r>
          </a:p>
          <a:p>
            <a:pPr algn="ctr"/>
            <a:r>
              <a:rPr lang="es-AR" sz="2400" b="1" dirty="0" smtClean="0">
                <a:latin typeface="Times New Roman" pitchFamily="18" charset="0"/>
                <a:cs typeface="Times New Roman" pitchFamily="18" charset="0"/>
              </a:rPr>
              <a:t>¿Cuáles son los casos de caducidad en seguros? </a:t>
            </a:r>
          </a:p>
          <a:p>
            <a:pPr algn="ctr"/>
            <a:r>
              <a:rPr lang="es-AR" sz="2400" b="1" dirty="0" smtClean="0">
                <a:latin typeface="Times New Roman" pitchFamily="18" charset="0"/>
                <a:cs typeface="Times New Roman" pitchFamily="18" charset="0"/>
              </a:rPr>
              <a:t>¿Qué clases de caducidad existe? </a:t>
            </a:r>
          </a:p>
          <a:p>
            <a:pPr algn="ctr"/>
            <a:r>
              <a:rPr lang="es-AR" sz="2400" b="1" dirty="0" smtClean="0">
                <a:latin typeface="Times New Roman" pitchFamily="18" charset="0"/>
                <a:cs typeface="Times New Roman" pitchFamily="18" charset="0"/>
              </a:rPr>
              <a:t>Defina a la caducidad convencional.</a:t>
            </a:r>
          </a:p>
          <a:p>
            <a:pPr algn="ctr"/>
            <a:r>
              <a:rPr lang="es-AR" sz="2400" b="1" dirty="0" smtClean="0">
                <a:latin typeface="Times New Roman" pitchFamily="18" charset="0"/>
                <a:cs typeface="Times New Roman" pitchFamily="18" charset="0"/>
              </a:rPr>
              <a:t>¿Cuál es la diferencia entre obligación y carga? Enumere los distintos casos para el asegurado y para el asegurador. </a:t>
            </a:r>
          </a:p>
          <a:p>
            <a:pPr algn="ctr"/>
            <a:r>
              <a:rPr lang="es-AR" sz="2400" b="1" dirty="0" smtClean="0">
                <a:latin typeface="Times New Roman" pitchFamily="18" charset="0"/>
                <a:cs typeface="Times New Roman" pitchFamily="18" charset="0"/>
              </a:rPr>
              <a:t>¿Qué significa “renuncia tácita a la caducidad”?</a:t>
            </a:r>
          </a:p>
          <a:p>
            <a:pPr algn="ctr"/>
            <a:r>
              <a:rPr lang="es-AR" sz="2400" b="1" dirty="0" smtClean="0">
                <a:latin typeface="Times New Roman" pitchFamily="18" charset="0"/>
                <a:cs typeface="Times New Roman" pitchFamily="18" charset="0"/>
              </a:rPr>
              <a:t>¿Quiénes pueden rescindir el contrato en seguros patrimoniales. Indique plazo de preaviso, efectos y forma de cobro del tiempo amparado.</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7620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219200"/>
            <a:ext cx="8229600" cy="3785652"/>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¿Cuándo según la cláusula de cobranza de premios se suspende una cobertura y cuando se reinicia tras el pago?</a:t>
            </a:r>
          </a:p>
          <a:p>
            <a:pPr algn="ctr"/>
            <a:r>
              <a:rPr lang="es-AR" sz="2400" b="1" dirty="0" smtClean="0">
                <a:latin typeface="Times New Roman" pitchFamily="18" charset="0"/>
                <a:cs typeface="Times New Roman" pitchFamily="18" charset="0"/>
              </a:rPr>
              <a:t>¿Cuál es el concepto de subrogación y qué casos puede mencionar en seguros patrimoniales? </a:t>
            </a:r>
          </a:p>
          <a:p>
            <a:pPr algn="ctr"/>
            <a:r>
              <a:rPr lang="es-AR" sz="2400" b="1" dirty="0" smtClean="0">
                <a:latin typeface="Times New Roman" pitchFamily="18" charset="0"/>
                <a:cs typeface="Times New Roman" pitchFamily="18" charset="0"/>
              </a:rPr>
              <a:t>¿En qué caso se indica “subrogación prohibida”?</a:t>
            </a:r>
          </a:p>
          <a:p>
            <a:pPr algn="ctr"/>
            <a:r>
              <a:rPr lang="es-AR" sz="2400" b="1" dirty="0" smtClean="0">
                <a:latin typeface="Times New Roman" pitchFamily="18" charset="0"/>
                <a:cs typeface="Times New Roman" pitchFamily="18" charset="0"/>
              </a:rPr>
              <a:t>¿En qué plazo prescriben las acciones del contrato de seguro y desde cuando se  cuentan para el asegurado y para el asegurador?</a:t>
            </a:r>
          </a:p>
          <a:p>
            <a:pPr algn="ctr"/>
            <a:r>
              <a:rPr lang="es-AR" sz="2400" b="1" dirty="0" smtClean="0">
                <a:latin typeface="Times New Roman" pitchFamily="18" charset="0"/>
                <a:cs typeface="Times New Roman" pitchFamily="18" charset="0"/>
              </a:rPr>
              <a:t>¿En qué se diferencia con los casos de responsabilidad civil y en la ley de riesgos del trabajo?</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7620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319748"/>
            <a:ext cx="8229600" cy="3785652"/>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¿Qué disposiciones existen respecto a la solicitud o propuesta del seguro? ¿Obliga al asegurador?</a:t>
            </a:r>
          </a:p>
          <a:p>
            <a:pPr algn="ctr"/>
            <a:r>
              <a:rPr lang="es-AR" sz="2400" b="1" dirty="0" smtClean="0">
                <a:latin typeface="Times New Roman" pitchFamily="18" charset="0"/>
                <a:cs typeface="Times New Roman" pitchFamily="18" charset="0"/>
              </a:rPr>
              <a:t>¿Qué diferencia existe entre la solicitud de un seguro hecho a por primera vez y en caso de propuesta de prórroga o de renovación?</a:t>
            </a:r>
          </a:p>
          <a:p>
            <a:pPr algn="ctr"/>
            <a:r>
              <a:rPr lang="es-AR" sz="2400" b="1" dirty="0" smtClean="0">
                <a:latin typeface="Times New Roman" pitchFamily="18" charset="0"/>
                <a:cs typeface="Times New Roman" pitchFamily="18" charset="0"/>
              </a:rPr>
              <a:t>¿Cuál es el concepto de reticencia o falsa declaración? ¿Quién puede determinar su existencia y grado de importancia? ¿Qué clases existen y cuál es el concepto en cada caso?</a:t>
            </a:r>
          </a:p>
          <a:p>
            <a:pPr algn="ctr"/>
            <a:r>
              <a:rPr lang="es-AR" sz="2400" b="1" dirty="0" smtClean="0">
                <a:latin typeface="Times New Roman" pitchFamily="18" charset="0"/>
                <a:cs typeface="Times New Roman" pitchFamily="18" charset="0"/>
              </a:rPr>
              <a:t>¿Cuál es la función de la póliza  y qué elementos debe contener?</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838200"/>
            <a:ext cx="8229600" cy="4524315"/>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¿Qué tipo de condiciones tiene el contrato de seguro y cuál es la que prevalece? </a:t>
            </a:r>
          </a:p>
          <a:p>
            <a:pPr algn="ctr"/>
            <a:r>
              <a:rPr lang="es-AR" sz="2400" b="1" dirty="0" smtClean="0">
                <a:latin typeface="Times New Roman" pitchFamily="18" charset="0"/>
                <a:cs typeface="Times New Roman" pitchFamily="18" charset="0"/>
              </a:rPr>
              <a:t>¿Qué disposiciones existen ante diferencias entre la solicitud o propuesta y la póliza recibida? </a:t>
            </a:r>
          </a:p>
          <a:p>
            <a:pPr algn="ctr"/>
            <a:r>
              <a:rPr lang="es-AR" sz="2400" b="1" dirty="0" smtClean="0">
                <a:latin typeface="Times New Roman" pitchFamily="18" charset="0"/>
                <a:cs typeface="Times New Roman" pitchFamily="18" charset="0"/>
              </a:rPr>
              <a:t>¿Qué tiene que haber hecho el asegurador para   </a:t>
            </a:r>
          </a:p>
          <a:p>
            <a:pPr algn="ctr"/>
            <a:r>
              <a:rPr lang="es-AR" sz="2400" b="1" dirty="0" smtClean="0">
                <a:latin typeface="Times New Roman" pitchFamily="18" charset="0"/>
                <a:cs typeface="Times New Roman" pitchFamily="18" charset="0"/>
              </a:rPr>
              <a:t>   invocar un plazo de objeción?</a:t>
            </a:r>
          </a:p>
          <a:p>
            <a:pPr algn="ctr"/>
            <a:r>
              <a:rPr lang="es-AR" sz="2400" b="1" dirty="0" smtClean="0">
                <a:latin typeface="Times New Roman" pitchFamily="18" charset="0"/>
                <a:cs typeface="Times New Roman" pitchFamily="18" charset="0"/>
              </a:rPr>
              <a:t>¿Qué tipo de pólizas existe? Indique el concepto de cada una de ellas.</a:t>
            </a:r>
          </a:p>
          <a:p>
            <a:pPr algn="ctr"/>
            <a:r>
              <a:rPr lang="es-AR" sz="2400" b="1" dirty="0" smtClean="0">
                <a:latin typeface="Times New Roman" pitchFamily="18" charset="0"/>
                <a:cs typeface="Times New Roman" pitchFamily="18" charset="0"/>
              </a:rPr>
              <a:t>¿Puede el asegurado pedir duplicado o copia de pólizas y declaraciones?</a:t>
            </a:r>
          </a:p>
          <a:p>
            <a:pPr algn="ctr"/>
            <a:r>
              <a:rPr lang="es-AR" sz="2400" b="1" dirty="0" smtClean="0">
                <a:latin typeface="Times New Roman" pitchFamily="18" charset="0"/>
                <a:cs typeface="Times New Roman" pitchFamily="18" charset="0"/>
              </a:rPr>
              <a:t>¿Qué disposiciones existen respecto a denuncias y declaraciones, competencia y domicilio?</a:t>
            </a:r>
          </a:p>
        </p:txBody>
      </p:sp>
    </p:spTree>
  </p:cSld>
  <p:clrMapOvr>
    <a:masterClrMapping/>
  </p:clrMapOvr>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384280"/>
            <a:ext cx="8229600" cy="3416320"/>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¿Cuándo comienzan las vigencias de los seguros según la ley de seguros, salvo pacto en contrario?</a:t>
            </a:r>
          </a:p>
          <a:p>
            <a:pPr algn="ctr"/>
            <a:r>
              <a:rPr lang="es-AR" sz="2400" b="1" dirty="0" smtClean="0">
                <a:latin typeface="Times New Roman" pitchFamily="18" charset="0"/>
                <a:cs typeface="Times New Roman" pitchFamily="18" charset="0"/>
              </a:rPr>
              <a:t>¿Cuál es el plazo del contrato de seguro? </a:t>
            </a:r>
          </a:p>
          <a:p>
            <a:pPr algn="ctr"/>
            <a:r>
              <a:rPr lang="es-AR" sz="2400" b="1" dirty="0" smtClean="0">
                <a:latin typeface="Times New Roman" pitchFamily="18" charset="0"/>
                <a:cs typeface="Times New Roman" pitchFamily="18" charset="0"/>
              </a:rPr>
              <a:t>¿Existen seguros por menor  plazo al de un año? ¿Cuáles?</a:t>
            </a:r>
          </a:p>
          <a:p>
            <a:pPr algn="ctr"/>
            <a:r>
              <a:rPr lang="es-AR" sz="2400" b="1" dirty="0" smtClean="0">
                <a:latin typeface="Times New Roman" pitchFamily="18" charset="0"/>
                <a:cs typeface="Times New Roman" pitchFamily="18" charset="0"/>
              </a:rPr>
              <a:t>¿Qué diferencia existe entre seguros por cuenta propia y por cuenta ajena? </a:t>
            </a:r>
          </a:p>
          <a:p>
            <a:pPr algn="ctr"/>
            <a:r>
              <a:rPr lang="es-AR" sz="2400" b="1" dirty="0" smtClean="0">
                <a:latin typeface="Times New Roman" pitchFamily="18" charset="0"/>
                <a:cs typeface="Times New Roman" pitchFamily="18" charset="0"/>
              </a:rPr>
              <a:t>¿ Cuál es la figura de importancia que se incorpora?</a:t>
            </a:r>
          </a:p>
          <a:p>
            <a:pPr algn="ctr"/>
            <a:r>
              <a:rPr lang="es-AR" sz="2400" b="1" dirty="0" smtClean="0">
                <a:latin typeface="Times New Roman" pitchFamily="18" charset="0"/>
                <a:cs typeface="Times New Roman" pitchFamily="18" charset="0"/>
              </a:rPr>
              <a:t>¿ En qué casos el tomador no debe requerir consentimiento del tercero asegurado?</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475357"/>
            <a:ext cx="8229600" cy="5632311"/>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 es  el lugar de pago de la póliza?</a:t>
            </a:r>
          </a:p>
          <a:p>
            <a:pPr algn="ctr"/>
            <a:r>
              <a:rPr lang="es-AR" sz="2400" b="1" dirty="0" smtClean="0">
                <a:latin typeface="Times New Roman" pitchFamily="18" charset="0"/>
                <a:cs typeface="Times New Roman" pitchFamily="18" charset="0"/>
              </a:rPr>
              <a:t> ¿Desde cuando es debida y exigible la prima?</a:t>
            </a:r>
          </a:p>
          <a:p>
            <a:pPr algn="ctr"/>
            <a:r>
              <a:rPr lang="es-AR" sz="2400" b="1" dirty="0" smtClean="0">
                <a:latin typeface="Times New Roman" pitchFamily="18" charset="0"/>
                <a:cs typeface="Times New Roman" pitchFamily="18" charset="0"/>
              </a:rPr>
              <a:t>¿Qué significa “crédito tácito”? </a:t>
            </a:r>
          </a:p>
          <a:p>
            <a:pPr algn="ctr"/>
            <a:r>
              <a:rPr lang="es-AR" sz="2400" b="1" dirty="0" smtClean="0">
                <a:latin typeface="Times New Roman" pitchFamily="18" charset="0"/>
                <a:cs typeface="Times New Roman" pitchFamily="18" charset="0"/>
              </a:rPr>
              <a:t>¿Cuál es el concepto de agravación del riesgo? ¿Quiénes pueden agravarlo, cuando se debe comunicar y qué efectos puede producir?</a:t>
            </a:r>
          </a:p>
          <a:p>
            <a:pPr algn="ctr"/>
            <a:r>
              <a:rPr lang="es-AR" sz="2400" b="1" dirty="0" smtClean="0">
                <a:latin typeface="Times New Roman" pitchFamily="18" charset="0"/>
                <a:cs typeface="Times New Roman" pitchFamily="18" charset="0"/>
              </a:rPr>
              <a:t>¿En qué caso existe agravación excusada? ¿Se aplican también las disposiciones de agravación entre la propuesta y la  aceptación?</a:t>
            </a:r>
          </a:p>
          <a:p>
            <a:pPr algn="ctr"/>
            <a:r>
              <a:rPr lang="es-AR" sz="2400" b="1" dirty="0" smtClean="0">
                <a:latin typeface="Times New Roman" pitchFamily="18" charset="0"/>
                <a:cs typeface="Times New Roman" pitchFamily="18" charset="0"/>
              </a:rPr>
              <a:t>¿Qué disposiciones existen respecto a la desaparición del interés asegurado antes del comienzo de vigencia del contrato?</a:t>
            </a:r>
          </a:p>
          <a:p>
            <a:pPr algn="ctr"/>
            <a:r>
              <a:rPr lang="es-AR" sz="2400" b="1" dirty="0" smtClean="0">
                <a:latin typeface="Times New Roman" pitchFamily="18" charset="0"/>
                <a:cs typeface="Times New Roman" pitchFamily="18" charset="0"/>
              </a:rPr>
              <a:t>¿Cuándo se tiene que comunicar el cambio de titular del interés asegurado y cuál es la consecuencia, vencidos los plazos previstos?</a:t>
            </a:r>
          </a:p>
        </p:txBody>
      </p:sp>
    </p:spTree>
  </p:cSld>
  <p:clrMapOvr>
    <a:masterClrMapping/>
  </p:clrMapOvr>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821353"/>
            <a:ext cx="8229600" cy="4893647"/>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 </a:t>
            </a:r>
            <a:r>
              <a:rPr lang="es-AR" sz="2400" b="1" smtClean="0">
                <a:latin typeface="Times New Roman" pitchFamily="18" charset="0"/>
                <a:cs typeface="Times New Roman" pitchFamily="18" charset="0"/>
              </a:rPr>
              <a:t>es el </a:t>
            </a:r>
            <a:r>
              <a:rPr lang="es-AR" sz="2400" b="1" dirty="0" smtClean="0">
                <a:latin typeface="Times New Roman" pitchFamily="18" charset="0"/>
                <a:cs typeface="Times New Roman" pitchFamily="18" charset="0"/>
              </a:rPr>
              <a:t>lugar de pago de la póliza, según la ley de seguros?</a:t>
            </a:r>
          </a:p>
          <a:p>
            <a:pPr algn="ctr"/>
            <a:r>
              <a:rPr lang="es-AR" sz="2400" b="1" dirty="0" smtClean="0">
                <a:latin typeface="Times New Roman" pitchFamily="18" charset="0"/>
                <a:cs typeface="Times New Roman" pitchFamily="18" charset="0"/>
              </a:rPr>
              <a:t>¿Cuál es el concepto de coaseguro? ¿Cuál es el concepto de pluralidad de seguros?</a:t>
            </a:r>
          </a:p>
          <a:p>
            <a:pPr algn="ctr"/>
            <a:r>
              <a:rPr lang="es-AR" sz="2400" b="1" dirty="0" smtClean="0">
                <a:latin typeface="Times New Roman" pitchFamily="18" charset="0"/>
                <a:cs typeface="Times New Roman" pitchFamily="18" charset="0"/>
              </a:rPr>
              <a:t>¿Cómo se denomina a la entidad que emite esta póliza?</a:t>
            </a:r>
          </a:p>
          <a:p>
            <a:pPr algn="ctr"/>
            <a:r>
              <a:rPr lang="es-AR" sz="2400" b="1" dirty="0" smtClean="0">
                <a:latin typeface="Times New Roman" pitchFamily="18" charset="0"/>
                <a:cs typeface="Times New Roman" pitchFamily="18" charset="0"/>
              </a:rPr>
              <a:t>¿Existe solidaridad entre los aseguradores en una póliza colectiva?</a:t>
            </a:r>
          </a:p>
          <a:p>
            <a:pPr algn="ctr"/>
            <a:r>
              <a:rPr lang="es-AR" sz="2400" b="1" dirty="0" smtClean="0">
                <a:latin typeface="Times New Roman" pitchFamily="18" charset="0"/>
                <a:cs typeface="Times New Roman" pitchFamily="18" charset="0"/>
              </a:rPr>
              <a:t>¿Qué diferencia existe entre seguros patrimoniales y sobre las personas respecto a la existencia de otros seguros?</a:t>
            </a:r>
          </a:p>
          <a:p>
            <a:pPr algn="ctr"/>
            <a:r>
              <a:rPr lang="es-AR" sz="2400" b="1" dirty="0" smtClean="0">
                <a:latin typeface="Times New Roman" pitchFamily="18" charset="0"/>
                <a:cs typeface="Times New Roman" pitchFamily="18" charset="0"/>
              </a:rPr>
              <a:t>¿A qué tiene derecho el asegurador que por error abonó una suma mayor a la que le correspondía?</a:t>
            </a:r>
          </a:p>
          <a:p>
            <a:pPr algn="ctr"/>
            <a:r>
              <a:rPr lang="es-AR" sz="2400" b="1" dirty="0" smtClean="0">
                <a:latin typeface="Times New Roman" pitchFamily="18" charset="0"/>
                <a:cs typeface="Times New Roman" pitchFamily="18" charset="0"/>
              </a:rPr>
              <a:t>¿Qué provoca  la contratación de un seguro plural con la intención de un enriquecimiento indebido? </a:t>
            </a:r>
            <a:endParaRPr lang="en-US" sz="2400" b="1" dirty="0">
              <a:latin typeface="Times New Roman" pitchFamily="18" charset="0"/>
              <a:cs typeface="Times New Roman" pitchFamily="18" charset="0"/>
            </a:endParaRPr>
          </a:p>
        </p:txBody>
      </p:sp>
      <p:sp>
        <p:nvSpPr>
          <p:cNvPr id="4" name="3 CuadroTexto"/>
          <p:cNvSpPr txBox="1"/>
          <p:nvPr/>
        </p:nvSpPr>
        <p:spPr>
          <a:xfrm>
            <a:off x="6248400" y="5786735"/>
            <a:ext cx="2438400" cy="461665"/>
          </a:xfrm>
          <a:prstGeom prst="rect">
            <a:avLst/>
          </a:prstGeom>
          <a:solidFill>
            <a:schemeClr val="tx1"/>
          </a:solidFill>
          <a:ln w="28575">
            <a:solidFill>
              <a:schemeClr val="tx1"/>
            </a:solidFill>
          </a:ln>
        </p:spPr>
        <p:txBody>
          <a:bodyPr wrap="square">
            <a:spAutoFit/>
          </a:bodyPr>
          <a:lstStyle/>
          <a:p>
            <a:pPr algn="ctr" fontAlgn="auto">
              <a:spcBef>
                <a:spcPts val="0"/>
              </a:spcBef>
              <a:spcAft>
                <a:spcPts val="0"/>
              </a:spcAft>
              <a:defRPr/>
            </a:pPr>
            <a:r>
              <a:rPr lang="es-AR" sz="2400" b="1" dirty="0" smtClean="0">
                <a:solidFill>
                  <a:schemeClr val="bg1"/>
                </a:solidFill>
                <a:latin typeface="Times New Roman" pitchFamily="18" charset="0"/>
                <a:cs typeface="Times New Roman" pitchFamily="18" charset="0"/>
              </a:rPr>
              <a:t>Gracias</a:t>
            </a:r>
            <a:endParaRPr lang="es-A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a:spLocks noGrp="1"/>
          </p:cNvSpPr>
          <p:nvPr>
            <p:ph type="ctrTitle"/>
          </p:nvPr>
        </p:nvSpPr>
        <p:spPr>
          <a:xfrm>
            <a:off x="457200" y="1981200"/>
            <a:ext cx="8229600" cy="784225"/>
          </a:xfrm>
          <a:solidFill>
            <a:schemeClr val="bg2">
              <a:lumMod val="90000"/>
            </a:schemeClr>
          </a:solidFill>
          <a:ln w="28575">
            <a:solidFill>
              <a:schemeClr val="tx1"/>
            </a:solidFill>
          </a:ln>
        </p:spPr>
        <p:txBody>
          <a:bodyPr>
            <a:normAutofit/>
          </a:bodyPr>
          <a:lstStyle/>
          <a:p>
            <a:pPr algn="ctr"/>
            <a:r>
              <a:rPr lang="es-AR" sz="3200" b="1" dirty="0" smtClean="0">
                <a:solidFill>
                  <a:schemeClr val="tx1"/>
                </a:solidFill>
                <a:latin typeface="Times New Roman" pitchFamily="18" charset="0"/>
                <a:cs typeface="Times New Roman" pitchFamily="18" charset="0"/>
              </a:rPr>
              <a:t>INTRODUCCIÓN AL SEGURO</a:t>
            </a:r>
            <a:endParaRPr lang="en-US" sz="3200" b="1" dirty="0">
              <a:solidFill>
                <a:schemeClr val="tx1"/>
              </a:solidFill>
              <a:latin typeface="Times New Roman" pitchFamily="18" charset="0"/>
              <a:cs typeface="Times New Roman" pitchFamily="18" charset="0"/>
            </a:endParaRPr>
          </a:p>
        </p:txBody>
      </p:sp>
      <p:sp>
        <p:nvSpPr>
          <p:cNvPr id="6" name="1 Título"/>
          <p:cNvSpPr txBox="1">
            <a:spLocks/>
          </p:cNvSpPr>
          <p:nvPr/>
        </p:nvSpPr>
        <p:spPr>
          <a:xfrm>
            <a:off x="2971800" y="3711575"/>
            <a:ext cx="5715000" cy="1470025"/>
          </a:xfrm>
          <a:prstGeom prst="rect">
            <a:avLst/>
          </a:prstGeom>
          <a:solidFill>
            <a:schemeClr val="bg2">
              <a:lumMod val="90000"/>
            </a:schemeClr>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SEGUNDA PARTE</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609600"/>
            <a:ext cx="8229600" cy="523220"/>
          </a:xfrm>
          <a:prstGeom prst="rect">
            <a:avLst/>
          </a:prstGeom>
          <a:solidFill>
            <a:schemeClr val="bg2">
              <a:lumMod val="90000"/>
            </a:schemeClr>
          </a:solidFill>
          <a:ln w="28575">
            <a:solidFill>
              <a:schemeClr val="tx1"/>
            </a:solidFill>
          </a:ln>
        </p:spPr>
        <p:txBody>
          <a:bodyPr wrap="square" rtlCol="0">
            <a:spAutoFit/>
          </a:bodyPr>
          <a:lstStyle/>
          <a:p>
            <a:pPr algn="ctr"/>
            <a:r>
              <a:rPr lang="es-AR" sz="2800" b="1" dirty="0" smtClean="0">
                <a:latin typeface="Times New Roman" pitchFamily="18" charset="0"/>
                <a:cs typeface="Times New Roman" pitchFamily="18" charset="0"/>
              </a:rPr>
              <a:t>TEMARIO</a:t>
            </a:r>
            <a:endParaRPr lang="en-US" sz="2800" b="1" dirty="0">
              <a:latin typeface="Times New Roman" pitchFamily="18" charset="0"/>
              <a:cs typeface="Times New Roman" pitchFamily="18" charset="0"/>
            </a:endParaRPr>
          </a:p>
        </p:txBody>
      </p:sp>
      <p:sp>
        <p:nvSpPr>
          <p:cNvPr id="3" name="2 CuadroTexto"/>
          <p:cNvSpPr txBox="1"/>
          <p:nvPr/>
        </p:nvSpPr>
        <p:spPr>
          <a:xfrm>
            <a:off x="457200" y="1371600"/>
            <a:ext cx="8229600" cy="5016758"/>
          </a:xfrm>
          <a:prstGeom prst="rect">
            <a:avLst/>
          </a:prstGeom>
          <a:solidFill>
            <a:schemeClr val="bg2">
              <a:lumMod val="90000"/>
            </a:schemeClr>
          </a:solidFill>
          <a:ln w="28575">
            <a:solidFill>
              <a:schemeClr val="tx1"/>
            </a:solidFill>
          </a:ln>
        </p:spPr>
        <p:txBody>
          <a:bodyPr wrap="square" rtlCol="0">
            <a:spAutoFit/>
          </a:bodyPr>
          <a:lstStyle/>
          <a:p>
            <a:r>
              <a:rPr lang="es-AR" sz="2000" b="1" dirty="0" smtClean="0">
                <a:latin typeface="Times New Roman" pitchFamily="18" charset="0"/>
                <a:cs typeface="Times New Roman" pitchFamily="18" charset="0"/>
              </a:rPr>
              <a:t>Seguro de daños patrimoniales y sobre las personas. Concepto. Objeto, riesgos y ramos principales. Seguros principales y accesorios. </a:t>
            </a:r>
          </a:p>
          <a:p>
            <a:r>
              <a:rPr lang="es-AR" sz="2000" b="1" dirty="0" smtClean="0">
                <a:latin typeface="Times New Roman" pitchFamily="18" charset="0"/>
                <a:cs typeface="Times New Roman" pitchFamily="18" charset="0"/>
              </a:rPr>
              <a:t>La evaluación del riesgo. La técnica del seguro. Estadística. La ley de grandes números.  Cálculo de probabilidades. Frecuencia e intensidad.</a:t>
            </a:r>
          </a:p>
          <a:p>
            <a:r>
              <a:rPr lang="es-AR" sz="2000" b="1" dirty="0" smtClean="0">
                <a:latin typeface="Times New Roman" pitchFamily="18" charset="0"/>
                <a:cs typeface="Times New Roman" pitchFamily="18" charset="0"/>
              </a:rPr>
              <a:t>Tarifas. Concepto. Prima. Diferentes clases de prima. Determinación del premio en los seguros patrimoniales.</a:t>
            </a:r>
          </a:p>
          <a:p>
            <a:r>
              <a:rPr lang="es-AR" sz="2000" b="1" dirty="0" smtClean="0">
                <a:latin typeface="Times New Roman" pitchFamily="18" charset="0"/>
                <a:cs typeface="Times New Roman" pitchFamily="18" charset="0"/>
              </a:rPr>
              <a:t>El valor asegurable. Suma asegurada simple. El modo de fijarla en los diferentes ramos. Valor tasado. Concepto.  Disposición legal. Depreciación de bienes. </a:t>
            </a:r>
          </a:p>
          <a:p>
            <a:r>
              <a:rPr lang="es-AR" sz="2000" b="1" dirty="0" err="1" smtClean="0">
                <a:latin typeface="Times New Roman" pitchFamily="18" charset="0"/>
                <a:cs typeface="Times New Roman" pitchFamily="18" charset="0"/>
              </a:rPr>
              <a:t>Sobreseguro</a:t>
            </a:r>
            <a:r>
              <a:rPr lang="es-AR" sz="2000" b="1" dirty="0" smtClean="0">
                <a:latin typeface="Times New Roman" pitchFamily="18" charset="0"/>
                <a:cs typeface="Times New Roman" pitchFamily="18" charset="0"/>
              </a:rPr>
              <a:t>. Definición. Consecuencias. </a:t>
            </a:r>
            <a:r>
              <a:rPr lang="es-AR" sz="2000" b="1" dirty="0" err="1" smtClean="0">
                <a:latin typeface="Times New Roman" pitchFamily="18" charset="0"/>
                <a:cs typeface="Times New Roman" pitchFamily="18" charset="0"/>
              </a:rPr>
              <a:t>Infraseguro</a:t>
            </a:r>
            <a:r>
              <a:rPr lang="es-AR" sz="2000" b="1" dirty="0" smtClean="0">
                <a:latin typeface="Times New Roman" pitchFamily="18" charset="0"/>
                <a:cs typeface="Times New Roman" pitchFamily="18" charset="0"/>
              </a:rPr>
              <a:t>. Definición. </a:t>
            </a:r>
          </a:p>
          <a:p>
            <a:r>
              <a:rPr lang="es-AR" sz="2000" b="1" dirty="0" smtClean="0">
                <a:latin typeface="Times New Roman" pitchFamily="18" charset="0"/>
                <a:cs typeface="Times New Roman" pitchFamily="18" charset="0"/>
              </a:rPr>
              <a:t>Vicio propio. Guerra, motín y tumulto. Dolo y culpa grave en seguros.</a:t>
            </a:r>
          </a:p>
          <a:p>
            <a:r>
              <a:rPr lang="es-AR" sz="2000" b="1" dirty="0" smtClean="0">
                <a:latin typeface="Times New Roman" pitchFamily="18" charset="0"/>
                <a:cs typeface="Times New Roman" pitchFamily="18" charset="0"/>
              </a:rPr>
              <a:t>Franquicia. Franquicia simple, condicional, no deducible o relativa. Franquicia incondicional, deducible o absoluta. Descubierto obligatorio. Diferencia con la franquicia. Medida de la prestación. Seguros a prorrata, a primer riesgo absoluto y a primer riesgo relativo. Fórmulas y aplicación práctica.</a:t>
            </a:r>
            <a:endParaRPr lang="en-US" sz="2000" b="1"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676400"/>
            <a:ext cx="8229600" cy="2771775"/>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tabLst>
                <a:tab pos="1250954" algn="l"/>
              </a:tabLst>
              <a:defRPr sz="1800" b="0" i="0" u="none" strike="noStrike" kern="0" cap="none" spc="0" baseline="0">
                <a:solidFill>
                  <a:srgbClr val="000000"/>
                </a:solidFill>
                <a:uFillTx/>
              </a:defRPr>
            </a:pPr>
            <a:r>
              <a:rPr lang="es-ES" sz="3200" kern="0" dirty="0">
                <a:solidFill>
                  <a:srgbClr val="FFFFFF"/>
                </a:solidFill>
                <a:latin typeface="Times New Roman" pitchFamily="18" charset="0"/>
                <a:cs typeface="Times New Roman" pitchFamily="18" charset="0"/>
              </a:rPr>
              <a:t> </a:t>
            </a:r>
            <a:r>
              <a:rPr lang="es-ES" sz="2800" b="1" kern="0" dirty="0">
                <a:latin typeface="Times New Roman" pitchFamily="18" charset="0"/>
                <a:cs typeface="Times New Roman" pitchFamily="18" charset="0"/>
              </a:rPr>
              <a:t>Es una norma jurídica dictada por autoridad competente, a través de la cual se manda o prohíbe algo en concordancia con la justicia. </a:t>
            </a:r>
          </a:p>
          <a:p>
            <a:pPr algn="ctr" fontAlgn="auto">
              <a:spcBef>
                <a:spcPts val="0"/>
              </a:spcBef>
              <a:spcAft>
                <a:spcPts val="0"/>
              </a:spcAft>
              <a:tabLst>
                <a:tab pos="1250954" algn="l"/>
              </a:tabLst>
              <a:defRPr sz="1800" b="0" i="0" u="none" strike="noStrike" kern="0" cap="none" spc="0" baseline="0">
                <a:solidFill>
                  <a:srgbClr val="000000"/>
                </a:solidFill>
                <a:uFillTx/>
              </a:defRPr>
            </a:pPr>
            <a:endParaRPr lang="es-ES" sz="2800" b="1" kern="0" dirty="0">
              <a:latin typeface="Times New Roman" pitchFamily="18" charset="0"/>
              <a:cs typeface="Times New Roman" pitchFamily="18" charset="0"/>
            </a:endParaRPr>
          </a:p>
          <a:p>
            <a:pPr algn="ct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charset="0"/>
                <a:cs typeface="Times New Roman" pitchFamily="18" charset="0"/>
              </a:rPr>
              <a:t>Su incumplimiento trae aparejada una sanción.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457200"/>
            <a:ext cx="8229600" cy="523220"/>
          </a:xfrm>
          <a:prstGeom prst="rect">
            <a:avLst/>
          </a:prstGeom>
          <a:solidFill>
            <a:schemeClr val="bg2">
              <a:lumMod val="90000"/>
            </a:schemeClr>
          </a:solidFill>
          <a:ln w="28575">
            <a:solidFill>
              <a:schemeClr val="tx1"/>
            </a:solidFill>
          </a:ln>
        </p:spPr>
        <p:txBody>
          <a:bodyPr wrap="square" rtlCol="0">
            <a:spAutoFit/>
          </a:bodyPr>
          <a:lstStyle/>
          <a:p>
            <a:pPr algn="ctr"/>
            <a:r>
              <a:rPr lang="es-AR" sz="2800" b="1" dirty="0" smtClean="0">
                <a:latin typeface="Times New Roman" pitchFamily="18" charset="0"/>
                <a:cs typeface="Times New Roman" pitchFamily="18" charset="0"/>
              </a:rPr>
              <a:t>TEMARIO</a:t>
            </a:r>
            <a:endParaRPr lang="en-US" sz="2800" b="1" dirty="0">
              <a:latin typeface="Times New Roman" pitchFamily="18" charset="0"/>
              <a:cs typeface="Times New Roman" pitchFamily="18" charset="0"/>
            </a:endParaRPr>
          </a:p>
        </p:txBody>
      </p:sp>
      <p:sp>
        <p:nvSpPr>
          <p:cNvPr id="3" name="2 CuadroTexto"/>
          <p:cNvSpPr txBox="1"/>
          <p:nvPr/>
        </p:nvSpPr>
        <p:spPr>
          <a:xfrm>
            <a:off x="457200" y="1143000"/>
            <a:ext cx="8229600" cy="5324535"/>
          </a:xfrm>
          <a:prstGeom prst="rect">
            <a:avLst/>
          </a:prstGeom>
          <a:solidFill>
            <a:schemeClr val="bg2">
              <a:lumMod val="90000"/>
            </a:schemeClr>
          </a:solidFill>
          <a:ln w="28575">
            <a:solidFill>
              <a:schemeClr val="tx1"/>
            </a:solidFill>
          </a:ln>
        </p:spPr>
        <p:txBody>
          <a:bodyPr wrap="square" rtlCol="0">
            <a:spAutoFit/>
          </a:bodyPr>
          <a:lstStyle/>
          <a:p>
            <a:r>
              <a:rPr lang="es-AR" sz="2000" b="1" dirty="0" smtClean="0">
                <a:latin typeface="Times New Roman" pitchFamily="18" charset="0"/>
                <a:cs typeface="Times New Roman" pitchFamily="18" charset="0"/>
              </a:rPr>
              <a:t>Denuncia del siniestro. Plazo. Formas de liquidar. Función del liquidador.</a:t>
            </a:r>
          </a:p>
          <a:p>
            <a:r>
              <a:rPr lang="es-AR" sz="2000" b="1" dirty="0" smtClean="0">
                <a:latin typeface="Times New Roman" pitchFamily="18" charset="0"/>
                <a:cs typeface="Times New Roman" pitchFamily="18" charset="0"/>
              </a:rPr>
              <a:t>Honorarios y gastos . Determinación judicial. Obligaciones  del asegurado.</a:t>
            </a:r>
          </a:p>
          <a:p>
            <a:r>
              <a:rPr lang="es-AR" sz="2000" b="1" dirty="0" smtClean="0">
                <a:latin typeface="Times New Roman" pitchFamily="18" charset="0"/>
                <a:cs typeface="Times New Roman" pitchFamily="18" charset="0"/>
              </a:rPr>
              <a:t>Salvamento, abandono, cambio en las cosas dañadas. No reconocer responsabilidad ante terceros.  Tiempo del asegurador para expedirse y para pagar la indemnización.  Caso de acreedor prendario o hipotecario. Derecho a anticipo o pago a cuenta. Reducción de la suma asegurada por siniestro.</a:t>
            </a:r>
          </a:p>
          <a:p>
            <a:r>
              <a:rPr lang="es-AR" sz="2000" b="1" dirty="0" smtClean="0">
                <a:latin typeface="Times New Roman" pitchFamily="18" charset="0"/>
                <a:cs typeface="Times New Roman" pitchFamily="18" charset="0"/>
              </a:rPr>
              <a:t>Disposiciones de la ley 17.418 sobre seguros de personas.</a:t>
            </a:r>
          </a:p>
          <a:p>
            <a:r>
              <a:rPr lang="es-AR" sz="2000" b="1" dirty="0" smtClean="0">
                <a:latin typeface="Times New Roman" pitchFamily="18" charset="0"/>
                <a:cs typeface="Times New Roman" pitchFamily="18" charset="0"/>
              </a:rPr>
              <a:t>La incontestabilidad. Denuncia inexacta de la edad. Agravación del riesgo. Rescisión. Pago por un tercero. Prescripción. Vida asegurable. Suicidio. Empresa criminal. Pena de muerte. Muerte del asegurado por el contratante. Muerte del asegurado por el beneficiario.</a:t>
            </a:r>
          </a:p>
          <a:p>
            <a:r>
              <a:rPr lang="es-AR" sz="2000" b="1" dirty="0" smtClean="0">
                <a:latin typeface="Times New Roman" pitchFamily="18" charset="0"/>
                <a:cs typeface="Times New Roman" pitchFamily="18" charset="0"/>
              </a:rPr>
              <a:t>Modificaciones al contrato. Opciones del asegurado. Rescate. Seguro saldado. Seguro prorrogado.   Conversión. Beneficiarios. Régimen legal. Colación o reducción de primas. Préstamo y préstamo automático. Quiebra  o concurso civil del asegurado. Reducción de las consecuencias en accidentes personales. Peritaje.</a:t>
            </a:r>
            <a:endParaRPr lang="en-US" sz="2000" b="1" dirty="0">
              <a:latin typeface="Times New Roman" pitchFamily="18" charset="0"/>
              <a:cs typeface="Times New Roman" pitchFamily="18" charset="0"/>
            </a:endParaRP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395289" y="685800"/>
            <a:ext cx="8291512" cy="52322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r>
              <a:rPr lang="es-ES" sz="2800" b="1">
                <a:latin typeface="Times New Roman" pitchFamily="18" charset="0"/>
              </a:rPr>
              <a:t>SEGUROS PRINCIPALES Y ACCESORIOS</a:t>
            </a:r>
          </a:p>
        </p:txBody>
      </p:sp>
      <p:sp>
        <p:nvSpPr>
          <p:cNvPr id="3" name="Rectangle 1"/>
          <p:cNvSpPr>
            <a:spLocks noChangeArrowheads="1"/>
          </p:cNvSpPr>
          <p:nvPr/>
        </p:nvSpPr>
        <p:spPr bwMode="auto">
          <a:xfrm>
            <a:off x="457200" y="1752600"/>
            <a:ext cx="8229600" cy="4093428"/>
          </a:xfrm>
          <a:prstGeom prst="rect">
            <a:avLst/>
          </a:prstGeom>
          <a:solidFill>
            <a:schemeClr val="bg2">
              <a:lumMod val="90000"/>
            </a:schemeClr>
          </a:solidFill>
          <a:ln w="28575">
            <a:solidFill>
              <a:schemeClr val="tx1"/>
            </a:solidFill>
            <a:miter lim="800000"/>
            <a:headEnd/>
            <a:tailEnd/>
          </a:ln>
        </p:spPr>
        <p:txBody>
          <a:bodyPr wrap="square" anchor="ctr">
            <a:spAutoFit/>
          </a:bodyPr>
          <a:lstStyle/>
          <a:p>
            <a:pPr algn="ctr"/>
            <a:r>
              <a:rPr lang="es-ES" sz="2000" b="1" dirty="0">
                <a:latin typeface="Times New Roman" pitchFamily="18" charset="0"/>
              </a:rPr>
              <a:t>Se denominan seguros accesorios  o complementarios aquellos que se incorporan a otro con objeto de prestar a la persona asegurada una nueva garantía o ampliar la cobertura preexistente. Por ejemplo, el riesgo de paralización de una industria puede garantizarse mediante un seguro complementario al de incendio. (Seguro de interrupción de la explotación).</a:t>
            </a:r>
            <a:endParaRPr lang="es-ES" sz="2000" dirty="0">
              <a:latin typeface="Times New Roman" pitchFamily="18" charset="0"/>
            </a:endParaRPr>
          </a:p>
          <a:p>
            <a:pPr algn="ctr" eaLnBrk="0" hangingPunct="0"/>
            <a:endParaRPr lang="es-ES" sz="2000" b="1" dirty="0">
              <a:latin typeface="Times New Roman" pitchFamily="18" charset="0"/>
            </a:endParaRPr>
          </a:p>
          <a:p>
            <a:pPr algn="ctr" eaLnBrk="0" hangingPunct="0"/>
            <a:r>
              <a:rPr lang="es-ES" sz="2000" b="1" dirty="0">
                <a:latin typeface="Times New Roman" pitchFamily="18" charset="0"/>
              </a:rPr>
              <a:t>Existen otros seguros como ser los complementarios de salud, específicos de tratamientos dentales, etc.</a:t>
            </a:r>
            <a:endParaRPr lang="es-ES" sz="2000" dirty="0">
              <a:latin typeface="Times New Roman" pitchFamily="18" charset="0"/>
            </a:endParaRPr>
          </a:p>
          <a:p>
            <a:pPr algn="ctr" eaLnBrk="0" hangingPunct="0"/>
            <a:endParaRPr lang="es-ES" sz="2000" b="1" dirty="0">
              <a:latin typeface="Times New Roman" pitchFamily="18" charset="0"/>
            </a:endParaRPr>
          </a:p>
          <a:p>
            <a:pPr algn="ctr" eaLnBrk="0" hangingPunct="0"/>
            <a:r>
              <a:rPr lang="es-ES" sz="2000" b="1" dirty="0">
                <a:latin typeface="Times New Roman" pitchFamily="18" charset="0"/>
              </a:rPr>
              <a:t>Otros sirven para garantizar cumplimiento de obligaciones (por ejemplo los seguros de caución) o los de todo riesgo construcción y montaje, etc., siempre ligados a un contrato principal.</a:t>
            </a:r>
            <a:endParaRPr lang="es-ES" sz="2000" dirty="0">
              <a:latin typeface="Times New Roman" pitchFamily="18" charset="0"/>
            </a:endParaRP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1" y="620713"/>
            <a:ext cx="8229600" cy="5238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tabLst>
                <a:tab pos="1250950" algn="l"/>
              </a:tabLst>
            </a:pPr>
            <a:r>
              <a:rPr lang="es-ES" sz="2800" b="1">
                <a:latin typeface="Times New Roman" pitchFamily="18" charset="0"/>
              </a:rPr>
              <a:t>SEGUROS PATRIMONIALES</a:t>
            </a:r>
          </a:p>
        </p:txBody>
      </p:sp>
      <p:sp>
        <p:nvSpPr>
          <p:cNvPr id="3" name="Rectangle 1"/>
          <p:cNvSpPr>
            <a:spLocks noChangeArrowheads="1"/>
          </p:cNvSpPr>
          <p:nvPr/>
        </p:nvSpPr>
        <p:spPr bwMode="auto">
          <a:xfrm>
            <a:off x="457176" y="1500188"/>
            <a:ext cx="8226460" cy="4522787"/>
          </a:xfrm>
          <a:prstGeom prst="rect">
            <a:avLst/>
          </a:prstGeom>
          <a:solidFill>
            <a:schemeClr val="bg2">
              <a:lumMod val="90000"/>
            </a:schemeClr>
          </a:solidFill>
          <a:ln w="28575">
            <a:solidFill>
              <a:schemeClr val="tx1"/>
            </a:solidFill>
            <a:miter lim="800000"/>
            <a:headEnd/>
            <a:tailEnd/>
          </a:ln>
        </p:spPr>
        <p:txBody>
          <a:bodyPr wrap="square" lIns="274548" bIns="0" anchor="ctr">
            <a:spAutoFit/>
          </a:bodyPr>
          <a:lstStyle/>
          <a:p>
            <a:pPr>
              <a:tabLst>
                <a:tab pos="228600" algn="l"/>
              </a:tabLst>
            </a:pPr>
            <a:r>
              <a:rPr lang="es-ES" altLang="es-ES" sz="1600" b="1">
                <a:latin typeface="Times New Roman" pitchFamily="18" charset="0"/>
              </a:rPr>
              <a:t>Aeronavegación</a:t>
            </a:r>
          </a:p>
          <a:p>
            <a:pPr hangingPunct="0">
              <a:tabLst>
                <a:tab pos="228600" algn="l"/>
              </a:tabLst>
            </a:pPr>
            <a:r>
              <a:rPr lang="es-ES" altLang="es-ES" sz="1600" b="1">
                <a:latin typeface="Times New Roman" pitchFamily="18" charset="0"/>
              </a:rPr>
              <a:t>Automotores</a:t>
            </a:r>
          </a:p>
          <a:p>
            <a:pPr hangingPunct="0">
              <a:tabLst>
                <a:tab pos="228600" algn="l"/>
              </a:tabLst>
            </a:pPr>
            <a:r>
              <a:rPr lang="es-ES" altLang="es-ES" sz="1600" b="1">
                <a:latin typeface="Times New Roman" pitchFamily="18" charset="0"/>
              </a:rPr>
              <a:t>Caución</a:t>
            </a:r>
          </a:p>
          <a:p>
            <a:pPr hangingPunct="0">
              <a:tabLst>
                <a:tab pos="228600" algn="l"/>
              </a:tabLst>
            </a:pPr>
            <a:r>
              <a:rPr lang="es-ES" altLang="es-ES" sz="1600" b="1">
                <a:latin typeface="Times New Roman" pitchFamily="18" charset="0"/>
              </a:rPr>
              <a:t>Combinadas e integrales: </a:t>
            </a:r>
          </a:p>
          <a:p>
            <a:pPr hangingPunct="0">
              <a:buSzPct val="100000"/>
              <a:buFontTx/>
              <a:buChar char="•"/>
              <a:tabLst>
                <a:tab pos="228600" algn="l"/>
              </a:tabLst>
            </a:pPr>
            <a:r>
              <a:rPr lang="es-ES" altLang="es-ES" sz="1600" b="1">
                <a:latin typeface="Times New Roman" pitchFamily="18" charset="0"/>
              </a:rPr>
              <a:t>Combinado familiar;</a:t>
            </a:r>
          </a:p>
          <a:p>
            <a:pPr hangingPunct="0">
              <a:buSzPct val="100000"/>
              <a:buFontTx/>
              <a:buChar char="•"/>
              <a:tabLst>
                <a:tab pos="228600" algn="l"/>
              </a:tabLst>
            </a:pPr>
            <a:r>
              <a:rPr lang="pt-BR" altLang="es-ES" sz="1600" b="1">
                <a:latin typeface="Times New Roman" pitchFamily="18" charset="0"/>
              </a:rPr>
              <a:t>Integral de comercio e industria;</a:t>
            </a:r>
            <a:endParaRPr lang="es-ES" altLang="es-ES" sz="1600" b="1">
              <a:latin typeface="Times New Roman" pitchFamily="18" charset="0"/>
            </a:endParaRPr>
          </a:p>
          <a:p>
            <a:pPr hangingPunct="0">
              <a:buSzPct val="100000"/>
              <a:buFontTx/>
              <a:buChar char="•"/>
              <a:tabLst>
                <a:tab pos="228600" algn="l"/>
              </a:tabLst>
            </a:pPr>
            <a:r>
              <a:rPr lang="es-ES" altLang="es-ES" sz="1600" b="1">
                <a:latin typeface="Times New Roman" pitchFamily="18" charset="0"/>
              </a:rPr>
              <a:t>Integral de consorcios;</a:t>
            </a:r>
          </a:p>
          <a:p>
            <a:pPr hangingPunct="0">
              <a:buSzPct val="100000"/>
              <a:buFontTx/>
              <a:buChar char="•"/>
              <a:tabLst>
                <a:tab pos="228600" algn="l"/>
              </a:tabLst>
            </a:pPr>
            <a:r>
              <a:rPr lang="es-ES" altLang="es-ES" sz="1600" b="1">
                <a:latin typeface="Times New Roman" pitchFamily="18" charset="0"/>
              </a:rPr>
              <a:t>Integral de countries;</a:t>
            </a:r>
          </a:p>
          <a:p>
            <a:pPr hangingPunct="0">
              <a:buSzPct val="100000"/>
              <a:buFontTx/>
              <a:buChar char="•"/>
              <a:tabLst>
                <a:tab pos="228600" algn="l"/>
              </a:tabLst>
            </a:pPr>
            <a:r>
              <a:rPr lang="es-ES" altLang="es-ES" sz="1600" b="1">
                <a:latin typeface="Times New Roman" pitchFamily="18" charset="0"/>
              </a:rPr>
              <a:t>Integral de hoteles.</a:t>
            </a:r>
          </a:p>
          <a:p>
            <a:pPr hangingPunct="0">
              <a:buSzPct val="100000"/>
              <a:buFontTx/>
              <a:buChar char="•"/>
              <a:tabLst>
                <a:tab pos="228600" algn="l"/>
              </a:tabLst>
            </a:pPr>
            <a:r>
              <a:rPr lang="es-ES" altLang="es-ES" sz="1600" b="1">
                <a:latin typeface="Times New Roman" pitchFamily="18" charset="0"/>
              </a:rPr>
              <a:t>Integral de escuelas;</a:t>
            </a:r>
          </a:p>
          <a:p>
            <a:pPr hangingPunct="0">
              <a:buSzPct val="100000"/>
              <a:buFontTx/>
              <a:buChar char="•"/>
              <a:tabLst>
                <a:tab pos="228600" algn="l"/>
              </a:tabLst>
            </a:pPr>
            <a:r>
              <a:rPr lang="es-ES" altLang="es-ES" sz="1600" b="1">
                <a:latin typeface="Times New Roman" pitchFamily="18" charset="0"/>
              </a:rPr>
              <a:t>Integral agropecuaria;</a:t>
            </a:r>
          </a:p>
          <a:p>
            <a:pPr hangingPunct="0">
              <a:buSzPct val="100000"/>
              <a:buFontTx/>
              <a:buChar char="•"/>
              <a:tabLst>
                <a:tab pos="228600" algn="l"/>
              </a:tabLst>
            </a:pPr>
            <a:r>
              <a:rPr lang="es-ES" altLang="es-ES" sz="1600" b="1">
                <a:latin typeface="Times New Roman" pitchFamily="18" charset="0"/>
              </a:rPr>
              <a:t>Integral de bancos;</a:t>
            </a:r>
          </a:p>
          <a:p>
            <a:pPr hangingPunct="0">
              <a:tabLst>
                <a:tab pos="228600" algn="l"/>
              </a:tabLst>
            </a:pPr>
            <a:r>
              <a:rPr lang="es-ES" altLang="es-ES" sz="1600" b="1">
                <a:latin typeface="Times New Roman" pitchFamily="18" charset="0"/>
              </a:rPr>
              <a:t>Crédito interno y crédito a la exportación.</a:t>
            </a:r>
          </a:p>
          <a:p>
            <a:pPr hangingPunct="0">
              <a:tabLst>
                <a:tab pos="228600" algn="l"/>
              </a:tabLst>
            </a:pPr>
            <a:r>
              <a:rPr lang="es-ES" altLang="es-ES" sz="1600" b="1">
                <a:latin typeface="Times New Roman" pitchFamily="18" charset="0"/>
              </a:rPr>
              <a:t>Cristales</a:t>
            </a:r>
          </a:p>
          <a:p>
            <a:pPr hangingPunct="0">
              <a:tabLst>
                <a:tab pos="228600" algn="l"/>
              </a:tabLst>
            </a:pPr>
            <a:r>
              <a:rPr lang="es-ES" altLang="es-ES" sz="1600" b="1">
                <a:latin typeface="Times New Roman" pitchFamily="18" charset="0"/>
              </a:rPr>
              <a:t>Ganado</a:t>
            </a:r>
          </a:p>
          <a:p>
            <a:pPr hangingPunct="0">
              <a:tabLst>
                <a:tab pos="228600" algn="l"/>
              </a:tabLst>
            </a:pPr>
            <a:r>
              <a:rPr lang="es-ES" altLang="es-ES" sz="1600" b="1">
                <a:latin typeface="Times New Roman" pitchFamily="18" charset="0"/>
              </a:rPr>
              <a:t>Granizo</a:t>
            </a:r>
          </a:p>
          <a:p>
            <a:pPr>
              <a:tabLst>
                <a:tab pos="228600" algn="l"/>
              </a:tabLst>
            </a:pPr>
            <a:r>
              <a:rPr lang="es-ES" altLang="es-ES" sz="1600" b="1">
                <a:latin typeface="Times New Roman" pitchFamily="18" charset="0"/>
              </a:rPr>
              <a:t>Incendio</a:t>
            </a:r>
          </a:p>
          <a:p>
            <a:pPr>
              <a:tabLst>
                <a:tab pos="228600" algn="l"/>
              </a:tabLst>
            </a:pPr>
            <a:r>
              <a:rPr lang="es-ES" altLang="es-ES" sz="1600" b="1">
                <a:latin typeface="Times New Roman" pitchFamily="18" charset="0"/>
              </a:rPr>
              <a:t>Interrupción de la explotación a consecuencia de incendio</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68312" y="620713"/>
            <a:ext cx="8218487" cy="5576887"/>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tabLst>
                <a:tab pos="228600" algn="l"/>
              </a:tabLst>
            </a:pPr>
            <a:r>
              <a:rPr lang="es-ES" altLang="es-ES">
                <a:latin typeface="Times New Roman" pitchFamily="18" charset="0"/>
              </a:rPr>
              <a:t> </a:t>
            </a:r>
            <a:r>
              <a:rPr lang="es-ES" altLang="es-ES" sz="1600" b="1">
                <a:latin typeface="Times New Roman" pitchFamily="18" charset="0"/>
              </a:rPr>
              <a:t>Responsabilidad civil. </a:t>
            </a:r>
          </a:p>
          <a:p>
            <a:pPr hangingPunct="0">
              <a:buSzPct val="100000"/>
              <a:buFont typeface="Arial" charset="0"/>
              <a:buChar char="•"/>
              <a:tabLst>
                <a:tab pos="228600" algn="l"/>
              </a:tabLst>
            </a:pPr>
            <a:r>
              <a:rPr lang="es-ES" altLang="es-ES" sz="1600" b="1">
                <a:latin typeface="Times New Roman" pitchFamily="18" charset="0"/>
              </a:rPr>
              <a:t>Ascensores y montacargas; </a:t>
            </a:r>
          </a:p>
          <a:p>
            <a:pPr hangingPunct="0">
              <a:buSzPct val="100000"/>
              <a:buFont typeface="Arial" charset="0"/>
              <a:buChar char="•"/>
              <a:tabLst>
                <a:tab pos="228600" algn="l"/>
              </a:tabLst>
            </a:pPr>
            <a:r>
              <a:rPr lang="es-ES" altLang="es-ES" sz="1600" b="1">
                <a:latin typeface="Times New Roman" pitchFamily="18" charset="0"/>
              </a:rPr>
              <a:t>Guarda y/o depósito de vehículos en garajes y otras actividades   </a:t>
            </a:r>
          </a:p>
          <a:p>
            <a:pPr hangingPunct="0">
              <a:tabLst>
                <a:tab pos="228600" algn="l"/>
              </a:tabLst>
            </a:pPr>
            <a:r>
              <a:rPr lang="es-ES" altLang="es-ES" sz="1600" b="1">
                <a:latin typeface="Times New Roman" pitchFamily="18" charset="0"/>
              </a:rPr>
              <a:t>  similares;</a:t>
            </a:r>
          </a:p>
          <a:p>
            <a:pPr hangingPunct="0">
              <a:buSzPct val="100000"/>
              <a:buFont typeface="Arial" charset="0"/>
              <a:buChar char="•"/>
              <a:tabLst>
                <a:tab pos="228600" algn="l"/>
              </a:tabLst>
            </a:pPr>
            <a:r>
              <a:rPr lang="es-ES" altLang="es-ES" sz="1600" b="1">
                <a:latin typeface="Times New Roman" pitchFamily="18" charset="0"/>
              </a:rPr>
              <a:t>Carteles y letreros;</a:t>
            </a:r>
          </a:p>
          <a:p>
            <a:pPr hangingPunct="0">
              <a:buSzPct val="100000"/>
              <a:buFont typeface="Arial" charset="0"/>
              <a:buChar char="•"/>
              <a:tabLst>
                <a:tab pos="228600" algn="l"/>
              </a:tabLst>
            </a:pPr>
            <a:r>
              <a:rPr lang="es-ES" altLang="es-ES" sz="1600" b="1">
                <a:latin typeface="Times New Roman" pitchFamily="18" charset="0"/>
              </a:rPr>
              <a:t>Comprensiva;</a:t>
            </a:r>
          </a:p>
          <a:p>
            <a:pPr hangingPunct="0">
              <a:buSzPct val="100000"/>
              <a:buFont typeface="Arial" charset="0"/>
              <a:buChar char="•"/>
              <a:tabLst>
                <a:tab pos="228600" algn="l"/>
              </a:tabLst>
            </a:pPr>
            <a:r>
              <a:rPr lang="es-ES" altLang="es-ES" sz="1600" b="1">
                <a:latin typeface="Times New Roman" pitchFamily="18" charset="0"/>
              </a:rPr>
              <a:t>Hechos privados;</a:t>
            </a:r>
          </a:p>
          <a:p>
            <a:pPr hangingPunct="0">
              <a:buSzPct val="100000"/>
              <a:buFont typeface="Arial" charset="0"/>
              <a:buChar char="•"/>
              <a:tabLst>
                <a:tab pos="228600" algn="l"/>
              </a:tabLst>
            </a:pPr>
            <a:r>
              <a:rPr lang="es-ES" altLang="es-ES" sz="1600" b="1">
                <a:latin typeface="Times New Roman" pitchFamily="18" charset="0"/>
              </a:rPr>
              <a:t>Incendio, rayo, explosión, descargas eléctricas y escapes de gas;</a:t>
            </a:r>
          </a:p>
          <a:p>
            <a:pPr hangingPunct="0">
              <a:buSzPct val="100000"/>
              <a:buFont typeface="Arial" charset="0"/>
              <a:buChar char="•"/>
              <a:tabLst>
                <a:tab pos="228600" algn="l"/>
              </a:tabLst>
            </a:pPr>
            <a:r>
              <a:rPr lang="es-ES" altLang="es-ES" sz="1600" b="1">
                <a:latin typeface="Times New Roman" pitchFamily="18" charset="0"/>
              </a:rPr>
              <a:t>Instalaciones a vapor, agua o aceite caliente; </a:t>
            </a:r>
          </a:p>
          <a:p>
            <a:pPr hangingPunct="0">
              <a:buSzPct val="100000"/>
              <a:buFont typeface="Arial" charset="0"/>
              <a:buChar char="•"/>
              <a:tabLst>
                <a:tab pos="228600" algn="l"/>
              </a:tabLst>
            </a:pPr>
            <a:r>
              <a:rPr lang="es-ES" altLang="es-ES" sz="1600" b="1">
                <a:latin typeface="Times New Roman" pitchFamily="18" charset="0"/>
              </a:rPr>
              <a:t>Tintorerías y similares;</a:t>
            </a:r>
          </a:p>
          <a:p>
            <a:pPr hangingPunct="0">
              <a:buSzPct val="100000"/>
              <a:buFont typeface="Arial" charset="0"/>
              <a:buChar char="•"/>
              <a:tabLst>
                <a:tab pos="228600" algn="l"/>
              </a:tabLst>
            </a:pPr>
            <a:r>
              <a:rPr lang="es-ES" altLang="es-ES" sz="1600" b="1">
                <a:latin typeface="Times New Roman" pitchFamily="18" charset="0"/>
              </a:rPr>
              <a:t>Clínicas, sanatorios y otros centros asistenciales;</a:t>
            </a:r>
          </a:p>
          <a:p>
            <a:pPr hangingPunct="0">
              <a:buSzPct val="100000"/>
              <a:buFont typeface="Arial" charset="0"/>
              <a:buChar char="•"/>
              <a:tabLst>
                <a:tab pos="228600" algn="l"/>
              </a:tabLst>
            </a:pPr>
            <a:r>
              <a:rPr lang="es-ES" altLang="es-ES" sz="1600" b="1">
                <a:latin typeface="Times New Roman" pitchFamily="18" charset="0"/>
              </a:rPr>
              <a:t>Demoliciones;</a:t>
            </a:r>
          </a:p>
          <a:p>
            <a:pPr hangingPunct="0">
              <a:buSzPct val="100000"/>
              <a:buFont typeface="Arial" charset="0"/>
              <a:buChar char="•"/>
              <a:tabLst>
                <a:tab pos="228600" algn="l"/>
              </a:tabLst>
            </a:pPr>
            <a:r>
              <a:rPr lang="es-ES" altLang="es-ES" sz="1600" b="1">
                <a:latin typeface="Times New Roman" pitchFamily="18" charset="0"/>
              </a:rPr>
              <a:t>Excavación, construcción de edificios, instalación y montaje con motivo</a:t>
            </a:r>
          </a:p>
          <a:p>
            <a:pPr hangingPunct="0">
              <a:tabLst>
                <a:tab pos="228600" algn="l"/>
              </a:tabLst>
            </a:pPr>
            <a:r>
              <a:rPr lang="es-ES" altLang="es-ES" sz="1600" b="1">
                <a:latin typeface="Times New Roman" pitchFamily="18" charset="0"/>
              </a:rPr>
              <a:t>  de la construcción y refección de edificios;</a:t>
            </a:r>
          </a:p>
          <a:p>
            <a:pPr hangingPunct="0">
              <a:buSzPct val="100000"/>
              <a:buFont typeface="Arial" charset="0"/>
              <a:buChar char="•"/>
              <a:tabLst>
                <a:tab pos="228600" algn="l"/>
              </a:tabLst>
            </a:pPr>
            <a:r>
              <a:rPr lang="es-ES" altLang="es-ES" sz="1600" b="1">
                <a:latin typeface="Times New Roman" pitchFamily="18" charset="0"/>
              </a:rPr>
              <a:t>Profesionales en el arte de la construcción de edificios;</a:t>
            </a:r>
          </a:p>
          <a:p>
            <a:pPr hangingPunct="0">
              <a:buSzPct val="100000"/>
              <a:buFont typeface="Arial" charset="0"/>
              <a:buChar char="•"/>
              <a:tabLst>
                <a:tab pos="228600" algn="l"/>
              </a:tabLst>
            </a:pPr>
            <a:r>
              <a:rPr lang="es-ES" altLang="es-ES" sz="1600" b="1">
                <a:latin typeface="Times New Roman" pitchFamily="18" charset="0"/>
              </a:rPr>
              <a:t>Productos;</a:t>
            </a:r>
          </a:p>
          <a:p>
            <a:pPr hangingPunct="0">
              <a:buSzPct val="100000"/>
              <a:buFont typeface="Arial" charset="0"/>
              <a:buChar char="•"/>
              <a:tabLst>
                <a:tab pos="228600" algn="l"/>
              </a:tabLst>
            </a:pPr>
            <a:r>
              <a:rPr lang="es-ES" altLang="es-ES" sz="1600" b="1">
                <a:latin typeface="Times New Roman" pitchFamily="18" charset="0"/>
              </a:rPr>
              <a:t>Profesionales médicos;</a:t>
            </a:r>
          </a:p>
          <a:p>
            <a:pPr hangingPunct="0">
              <a:tabLst>
                <a:tab pos="228600" algn="l"/>
              </a:tabLst>
            </a:pPr>
            <a:r>
              <a:rPr lang="es-ES" altLang="es-ES" sz="1600" b="1">
                <a:latin typeface="Times New Roman" pitchFamily="18" charset="0"/>
              </a:rPr>
              <a:t>  Otras responsabilidades profesionales: (psícólogos, abogados,  </a:t>
            </a:r>
          </a:p>
          <a:p>
            <a:pPr hangingPunct="0">
              <a:tabLst>
                <a:tab pos="228600" algn="l"/>
              </a:tabLst>
            </a:pPr>
            <a:r>
              <a:rPr lang="es-ES" altLang="es-ES" sz="1600" b="1">
                <a:latin typeface="Times New Roman" pitchFamily="18" charset="0"/>
              </a:rPr>
              <a:t>  contadores, productores asesores de seguros).</a:t>
            </a:r>
          </a:p>
          <a:p>
            <a:pPr hangingPunct="0">
              <a:buSzPct val="100000"/>
              <a:buFont typeface="Arial" charset="0"/>
              <a:buChar char="•"/>
              <a:tabLst>
                <a:tab pos="228600" algn="l"/>
              </a:tabLst>
            </a:pPr>
            <a:r>
              <a:rPr lang="es-ES" altLang="es-ES" sz="1600" b="1">
                <a:latin typeface="Times New Roman" pitchFamily="18" charset="0"/>
              </a:rPr>
              <a:t>Otras responsabilidades especificas: (establecimientos educativos,</a:t>
            </a:r>
          </a:p>
          <a:p>
            <a:pPr hangingPunct="0">
              <a:tabLst>
                <a:tab pos="228600" algn="l"/>
              </a:tabLst>
            </a:pPr>
            <a:r>
              <a:rPr lang="es-ES" altLang="es-ES" sz="1600" b="1">
                <a:latin typeface="Times New Roman" pitchFamily="18" charset="0"/>
              </a:rPr>
              <a:t>  deportivos, espectadores, organizadores de espectáculos, consorcios,  </a:t>
            </a:r>
          </a:p>
          <a:p>
            <a:pPr hangingPunct="0">
              <a:tabLst>
                <a:tab pos="228600" algn="l"/>
              </a:tabLst>
            </a:pPr>
            <a:r>
              <a:rPr lang="es-ES" altLang="es-ES" sz="1600" b="1">
                <a:latin typeface="Times New Roman" pitchFamily="18" charset="0"/>
              </a:rPr>
              <a:t>  concesionarios, directores y gerentes).</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838200"/>
            <a:ext cx="8229600" cy="4813300"/>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tabLst>
                <a:tab pos="228600" algn="l"/>
              </a:tabLst>
            </a:pPr>
            <a:r>
              <a:rPr lang="es-ES" altLang="es-ES" sz="1600" b="1">
                <a:latin typeface="Times New Roman" pitchFamily="18" charset="0"/>
              </a:rPr>
              <a:t>Riesgos varios:</a:t>
            </a:r>
          </a:p>
          <a:p>
            <a:pPr hangingPunct="0">
              <a:tabLst>
                <a:tab pos="228600" algn="l"/>
              </a:tabLst>
            </a:pPr>
            <a:endParaRPr lang="es-ES" altLang="es-ES" sz="1600" b="1">
              <a:latin typeface="Times New Roman" pitchFamily="18" charset="0"/>
            </a:endParaRPr>
          </a:p>
          <a:p>
            <a:pPr hangingPunct="0">
              <a:buSzPct val="100000"/>
              <a:buFontTx/>
              <a:buChar char="•"/>
              <a:tabLst>
                <a:tab pos="228600" algn="l"/>
              </a:tabLst>
            </a:pPr>
            <a:r>
              <a:rPr lang="es-ES" altLang="es-ES" sz="1600" b="1">
                <a:latin typeface="Times New Roman" pitchFamily="18" charset="0"/>
              </a:rPr>
              <a:t>Daños a mercaderías por falta de frío;</a:t>
            </a:r>
          </a:p>
          <a:p>
            <a:pPr hangingPunct="0">
              <a:buSzPct val="100000"/>
              <a:buFontTx/>
              <a:buChar char="•"/>
              <a:tabLst>
                <a:tab pos="228600" algn="l"/>
              </a:tabLst>
            </a:pPr>
            <a:r>
              <a:rPr lang="es-ES" altLang="es-ES" sz="1600" b="1">
                <a:latin typeface="Times New Roman" pitchFamily="18" charset="0"/>
              </a:rPr>
              <a:t>Daños materiales;</a:t>
            </a:r>
          </a:p>
          <a:p>
            <a:pPr hangingPunct="0">
              <a:buSzPct val="100000"/>
              <a:buFontTx/>
              <a:buChar char="•"/>
              <a:tabLst>
                <a:tab pos="228600" algn="l"/>
              </a:tabLst>
            </a:pPr>
            <a:r>
              <a:rPr lang="es-ES" altLang="es-ES" sz="1600" b="1">
                <a:latin typeface="Times New Roman" pitchFamily="18" charset="0"/>
              </a:rPr>
              <a:t>Daños por agua;</a:t>
            </a:r>
          </a:p>
          <a:p>
            <a:pPr hangingPunct="0">
              <a:buSzPct val="100000"/>
              <a:buFontTx/>
              <a:buChar char="•"/>
              <a:tabLst>
                <a:tab pos="228600" algn="l"/>
              </a:tabLst>
            </a:pPr>
            <a:r>
              <a:rPr lang="es-ES" altLang="es-ES" sz="1600" b="1">
                <a:latin typeface="Times New Roman" pitchFamily="18" charset="0"/>
              </a:rPr>
              <a:t>Equipaje;</a:t>
            </a:r>
          </a:p>
          <a:p>
            <a:pPr hangingPunct="0">
              <a:buSzPct val="100000"/>
              <a:buFontTx/>
              <a:buChar char="•"/>
              <a:tabLst>
                <a:tab pos="228600" algn="l"/>
              </a:tabLst>
            </a:pPr>
            <a:r>
              <a:rPr lang="es-ES" altLang="es-ES" sz="1600" b="1">
                <a:latin typeface="Times New Roman" pitchFamily="18" charset="0"/>
              </a:rPr>
              <a:t>Jugadores de golf;</a:t>
            </a:r>
          </a:p>
          <a:p>
            <a:pPr hangingPunct="0">
              <a:buSzPct val="100000"/>
              <a:buFontTx/>
              <a:buChar char="•"/>
              <a:tabLst>
                <a:tab pos="228600" algn="l"/>
              </a:tabLst>
            </a:pPr>
            <a:r>
              <a:rPr lang="es-ES" altLang="es-ES" sz="1600" b="1">
                <a:latin typeface="Times New Roman" pitchFamily="18" charset="0"/>
              </a:rPr>
              <a:t>Pérdida de sustancias líquidas contenidas en recipientes;</a:t>
            </a:r>
          </a:p>
          <a:p>
            <a:pPr hangingPunct="0">
              <a:buSzPct val="100000"/>
              <a:buFontTx/>
              <a:buChar char="•"/>
              <a:tabLst>
                <a:tab pos="228600" algn="l"/>
              </a:tabLst>
            </a:pPr>
            <a:r>
              <a:rPr lang="es-ES" altLang="es-ES" sz="1600" b="1">
                <a:latin typeface="Times New Roman" pitchFamily="18" charset="0"/>
              </a:rPr>
              <a:t>Seguro escolar;</a:t>
            </a:r>
          </a:p>
          <a:p>
            <a:pPr hangingPunct="0">
              <a:buSzPct val="100000"/>
              <a:buFontTx/>
              <a:buChar char="•"/>
              <a:tabLst>
                <a:tab pos="228600" algn="l"/>
              </a:tabLst>
            </a:pPr>
            <a:r>
              <a:rPr lang="es-ES" altLang="es-ES" sz="1600" b="1">
                <a:latin typeface="Times New Roman" pitchFamily="18" charset="0"/>
              </a:rPr>
              <a:t>Seguro del viajero.</a:t>
            </a:r>
          </a:p>
          <a:p>
            <a:pPr hangingPunct="0">
              <a:buSzPct val="100000"/>
              <a:buFontTx/>
              <a:buChar char="•"/>
              <a:tabLst>
                <a:tab pos="228600" algn="l"/>
              </a:tabLst>
            </a:pPr>
            <a:endParaRPr lang="es-ES" altLang="es-ES" sz="1600" b="1">
              <a:latin typeface="Times New Roman" pitchFamily="18" charset="0"/>
            </a:endParaRPr>
          </a:p>
          <a:p>
            <a:pPr hangingPunct="0">
              <a:tabLst>
                <a:tab pos="228600" algn="l"/>
              </a:tabLst>
            </a:pPr>
            <a:r>
              <a:rPr lang="es-ES" altLang="es-ES" sz="1600" b="1">
                <a:latin typeface="Times New Roman" pitchFamily="18" charset="0"/>
              </a:rPr>
              <a:t>Robo:</a:t>
            </a:r>
          </a:p>
          <a:p>
            <a:pPr hangingPunct="0">
              <a:tabLst>
                <a:tab pos="228600" algn="l"/>
              </a:tabLst>
            </a:pPr>
            <a:endParaRPr lang="es-ES" altLang="es-ES" sz="1600" b="1">
              <a:latin typeface="Times New Roman" pitchFamily="18" charset="0"/>
            </a:endParaRPr>
          </a:p>
          <a:p>
            <a:pPr hangingPunct="0">
              <a:buSzPct val="100000"/>
              <a:buFontTx/>
              <a:buChar char="•"/>
              <a:tabLst>
                <a:tab pos="228600" algn="l"/>
              </a:tabLst>
            </a:pPr>
            <a:r>
              <a:rPr lang="es-ES" altLang="es-ES" sz="1600" b="1">
                <a:latin typeface="Times New Roman" pitchFamily="18" charset="0"/>
              </a:rPr>
              <a:t>Viviendas particulares;</a:t>
            </a:r>
          </a:p>
          <a:p>
            <a:pPr hangingPunct="0">
              <a:buSzPct val="100000"/>
              <a:buFontTx/>
              <a:buChar char="•"/>
              <a:tabLst>
                <a:tab pos="228600" algn="l"/>
              </a:tabLst>
            </a:pPr>
            <a:r>
              <a:rPr lang="es-ES" altLang="es-ES" sz="1600" b="1">
                <a:latin typeface="Times New Roman" pitchFamily="18" charset="0"/>
              </a:rPr>
              <a:t>Actividades comerciales, industriales y civiles en general;</a:t>
            </a:r>
          </a:p>
          <a:p>
            <a:pPr hangingPunct="0">
              <a:buSzPct val="100000"/>
              <a:buFontTx/>
              <a:buChar char="•"/>
              <a:tabLst>
                <a:tab pos="228600" algn="l"/>
              </a:tabLst>
            </a:pPr>
            <a:r>
              <a:rPr lang="es-ES" altLang="es-ES" sz="1600" b="1">
                <a:latin typeface="Times New Roman" pitchFamily="18" charset="0"/>
              </a:rPr>
              <a:t>Robo de valores;</a:t>
            </a:r>
          </a:p>
          <a:p>
            <a:pPr hangingPunct="0">
              <a:buSzPct val="100000"/>
              <a:buFontTx/>
              <a:buChar char="•"/>
              <a:tabLst>
                <a:tab pos="228600" algn="l"/>
              </a:tabLst>
            </a:pPr>
            <a:r>
              <a:rPr lang="es-ES" altLang="es-ES" sz="1600" b="1">
                <a:latin typeface="Times New Roman" pitchFamily="18" charset="0"/>
              </a:rPr>
              <a:t>Robo de valores en tránsito;</a:t>
            </a:r>
          </a:p>
          <a:p>
            <a:pPr hangingPunct="0">
              <a:buSzPct val="100000"/>
              <a:buFontTx/>
              <a:buChar char="•"/>
              <a:tabLst>
                <a:tab pos="228600" algn="l"/>
              </a:tabLst>
            </a:pPr>
            <a:r>
              <a:rPr lang="es-ES" altLang="es-ES" sz="1600" b="1">
                <a:latin typeface="Times New Roman" pitchFamily="18" charset="0"/>
              </a:rPr>
              <a:t>Joyas, alhajas, pieles y objetos diversos;</a:t>
            </a:r>
          </a:p>
          <a:p>
            <a:pPr hangingPunct="0">
              <a:buSzPct val="100000"/>
              <a:buFontTx/>
              <a:buChar char="•"/>
              <a:tabLst>
                <a:tab pos="228600" algn="l"/>
              </a:tabLst>
            </a:pPr>
            <a:r>
              <a:rPr lang="es-ES" altLang="es-ES" sz="1600" b="1">
                <a:latin typeface="Times New Roman" pitchFamily="18" charset="0"/>
              </a:rPr>
              <a:t>Fidelidad de empleados.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68313" y="1219200"/>
            <a:ext cx="8218487" cy="4079875"/>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tabLst>
                <a:tab pos="228600" algn="l"/>
              </a:tabLst>
            </a:pPr>
            <a:r>
              <a:rPr lang="es-ES" altLang="es-ES" sz="1600" b="1">
                <a:latin typeface="Times New Roman" pitchFamily="18" charset="0"/>
              </a:rPr>
              <a:t>Seguro técnico:</a:t>
            </a:r>
          </a:p>
          <a:p>
            <a:pPr hangingPunct="0">
              <a:buSzPct val="100000"/>
              <a:buFontTx/>
              <a:buChar char="•"/>
              <a:tabLst>
                <a:tab pos="228600" algn="l"/>
              </a:tabLst>
            </a:pPr>
            <a:endParaRPr lang="es-ES" altLang="es-ES" sz="1600" b="1">
              <a:latin typeface="Times New Roman" pitchFamily="18" charset="0"/>
            </a:endParaRPr>
          </a:p>
          <a:p>
            <a:pPr hangingPunct="0">
              <a:buSzPct val="100000"/>
              <a:buFontTx/>
              <a:buChar char="•"/>
              <a:tabLst>
                <a:tab pos="228600" algn="l"/>
              </a:tabLst>
            </a:pPr>
            <a:r>
              <a:rPr lang="es-ES" altLang="es-ES" sz="1600" b="1">
                <a:latin typeface="Times New Roman" pitchFamily="18" charset="0"/>
              </a:rPr>
              <a:t>Equipo de contratistas;</a:t>
            </a:r>
          </a:p>
          <a:p>
            <a:pPr hangingPunct="0">
              <a:buSzPct val="100000"/>
              <a:buFontTx/>
              <a:buChar char="•"/>
              <a:tabLst>
                <a:tab pos="228600" algn="l"/>
              </a:tabLst>
            </a:pPr>
            <a:r>
              <a:rPr lang="es-ES" altLang="es-ES" sz="1600" b="1">
                <a:latin typeface="Times New Roman" pitchFamily="18" charset="0"/>
              </a:rPr>
              <a:t>Rotura de maquinarias;</a:t>
            </a:r>
          </a:p>
          <a:p>
            <a:pPr hangingPunct="0">
              <a:buSzPct val="100000"/>
              <a:buFontTx/>
              <a:buChar char="•"/>
              <a:tabLst>
                <a:tab pos="228600" algn="l"/>
              </a:tabLst>
            </a:pPr>
            <a:r>
              <a:rPr lang="es-ES" altLang="es-ES" sz="1600" b="1">
                <a:latin typeface="Times New Roman" pitchFamily="18" charset="0"/>
              </a:rPr>
              <a:t>Equipos electrónicos;</a:t>
            </a:r>
          </a:p>
          <a:p>
            <a:pPr hangingPunct="0">
              <a:buSzPct val="100000"/>
              <a:buFontTx/>
              <a:buChar char="•"/>
              <a:tabLst>
                <a:tab pos="228600" algn="l"/>
              </a:tabLst>
            </a:pPr>
            <a:r>
              <a:rPr lang="es-ES" altLang="es-ES" sz="1600" b="1">
                <a:latin typeface="Times New Roman" pitchFamily="18" charset="0"/>
              </a:rPr>
              <a:t>Todo riesgo construcción;</a:t>
            </a:r>
          </a:p>
          <a:p>
            <a:pPr hangingPunct="0">
              <a:buSzPct val="100000"/>
              <a:buFontTx/>
              <a:buChar char="•"/>
              <a:tabLst>
                <a:tab pos="228600" algn="l"/>
              </a:tabLst>
            </a:pPr>
            <a:r>
              <a:rPr lang="es-ES" altLang="es-ES" sz="1600" b="1">
                <a:latin typeface="Times New Roman" pitchFamily="18" charset="0"/>
              </a:rPr>
              <a:t>Todo riesgo de montaje;</a:t>
            </a:r>
          </a:p>
          <a:p>
            <a:pPr hangingPunct="0">
              <a:buSzPct val="100000"/>
              <a:buFontTx/>
              <a:buChar char="•"/>
              <a:tabLst>
                <a:tab pos="228600" algn="l"/>
              </a:tabLst>
            </a:pPr>
            <a:r>
              <a:rPr lang="es-ES" altLang="es-ES" sz="1600" b="1">
                <a:latin typeface="Times New Roman" pitchFamily="18" charset="0"/>
              </a:rPr>
              <a:t>Todo riesgo operativo.</a:t>
            </a:r>
          </a:p>
          <a:p>
            <a:pPr hangingPunct="0">
              <a:tabLst>
                <a:tab pos="228600" algn="l"/>
              </a:tabLst>
            </a:pPr>
            <a:endParaRPr lang="es-ES" altLang="es-ES" sz="1600">
              <a:latin typeface="Times New Roman" pitchFamily="18" charset="0"/>
            </a:endParaRPr>
          </a:p>
          <a:p>
            <a:pPr hangingPunct="0">
              <a:tabLst>
                <a:tab pos="228600" algn="l"/>
              </a:tabLst>
            </a:pPr>
            <a:r>
              <a:rPr lang="es-ES" altLang="es-ES" sz="1600" b="1">
                <a:latin typeface="Times New Roman" pitchFamily="18" charset="0"/>
              </a:rPr>
              <a:t>Transporte:</a:t>
            </a:r>
          </a:p>
          <a:p>
            <a:pPr hangingPunct="0">
              <a:tabLst>
                <a:tab pos="228600" algn="l"/>
              </a:tabLst>
            </a:pPr>
            <a:endParaRPr lang="es-ES" altLang="es-ES" sz="1600" b="1">
              <a:latin typeface="Times New Roman" pitchFamily="18" charset="0"/>
            </a:endParaRPr>
          </a:p>
          <a:p>
            <a:pPr hangingPunct="0">
              <a:buSzPct val="100000"/>
              <a:buFontTx/>
              <a:buChar char="•"/>
              <a:tabLst>
                <a:tab pos="228600" algn="l"/>
              </a:tabLst>
            </a:pPr>
            <a:r>
              <a:rPr lang="es-ES" altLang="es-ES" sz="1600" b="1">
                <a:latin typeface="Times New Roman" pitchFamily="18" charset="0"/>
              </a:rPr>
              <a:t>Cascos;</a:t>
            </a:r>
          </a:p>
          <a:p>
            <a:pPr hangingPunct="0">
              <a:buSzPct val="100000"/>
              <a:buFontTx/>
              <a:buChar char="•"/>
              <a:tabLst>
                <a:tab pos="228600" algn="l"/>
              </a:tabLst>
            </a:pPr>
            <a:r>
              <a:rPr lang="es-ES" altLang="es-ES" sz="1600" b="1">
                <a:latin typeface="Times New Roman" pitchFamily="18" charset="0"/>
              </a:rPr>
              <a:t>Embarcaciones de placer;</a:t>
            </a:r>
          </a:p>
          <a:p>
            <a:pPr hangingPunct="0">
              <a:buSzPct val="100000"/>
              <a:buFontTx/>
              <a:buChar char="•"/>
              <a:tabLst>
                <a:tab pos="228600" algn="l"/>
              </a:tabLst>
            </a:pPr>
            <a:r>
              <a:rPr lang="es-ES" altLang="es-ES" sz="1600" b="1">
                <a:latin typeface="Times New Roman" pitchFamily="18" charset="0"/>
              </a:rPr>
              <a:t>Protection and indemnity;</a:t>
            </a:r>
          </a:p>
          <a:p>
            <a:pPr hangingPunct="0">
              <a:buSzPct val="100000"/>
              <a:buFontTx/>
              <a:buChar char="•"/>
              <a:tabLst>
                <a:tab pos="228600" algn="l"/>
              </a:tabLst>
            </a:pPr>
            <a:r>
              <a:rPr lang="es-ES" altLang="es-ES" sz="1600" b="1">
                <a:latin typeface="Times New Roman" pitchFamily="18" charset="0"/>
              </a:rPr>
              <a:t>Transporte marítimo y/o fluvial;</a:t>
            </a:r>
          </a:p>
          <a:p>
            <a:pPr hangingPunct="0">
              <a:buSzPct val="100000"/>
              <a:buFontTx/>
              <a:buChar char="•"/>
              <a:tabLst>
                <a:tab pos="228600" algn="l"/>
              </a:tabLst>
            </a:pPr>
            <a:r>
              <a:rPr lang="es-ES" altLang="es-ES" sz="1600" b="1">
                <a:latin typeface="Times New Roman" pitchFamily="18" charset="0"/>
              </a:rPr>
              <a:t>Transporte terrestre y/o aéreo.</a:t>
            </a:r>
            <a:endParaRPr lang="es-ES" altLang="es-ES" sz="1600" b="1"/>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1" y="1196975"/>
            <a:ext cx="8229600" cy="5238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tabLst>
                <a:tab pos="1250950" algn="l"/>
              </a:tabLst>
            </a:pPr>
            <a:r>
              <a:rPr lang="es-ES" sz="2800" b="1">
                <a:latin typeface="Times New Roman" pitchFamily="18" charset="0"/>
              </a:rPr>
              <a:t>SEGUROS  SOBRE LAS PERSONAS</a:t>
            </a:r>
          </a:p>
        </p:txBody>
      </p:sp>
      <p:sp>
        <p:nvSpPr>
          <p:cNvPr id="3" name="2 CuadroTexto"/>
          <p:cNvSpPr txBox="1">
            <a:spLocks noChangeArrowheads="1"/>
          </p:cNvSpPr>
          <p:nvPr/>
        </p:nvSpPr>
        <p:spPr bwMode="auto">
          <a:xfrm>
            <a:off x="420688" y="2787650"/>
            <a:ext cx="8266112" cy="2298700"/>
          </a:xfrm>
          <a:prstGeom prst="rect">
            <a:avLst/>
          </a:prstGeom>
          <a:solidFill>
            <a:schemeClr val="bg2">
              <a:lumMod val="90000"/>
            </a:schemeClr>
          </a:solidFill>
          <a:ln w="28575">
            <a:solidFill>
              <a:schemeClr val="tx1"/>
            </a:solidFill>
            <a:miter lim="800000"/>
            <a:headEnd/>
            <a:tailEnd/>
          </a:ln>
        </p:spPr>
        <p:txBody>
          <a:bodyPr wrap="square">
            <a:spAutoFit/>
          </a:bodyPr>
          <a:lstStyle/>
          <a:p>
            <a:pPr>
              <a:buSzPct val="100000"/>
            </a:pPr>
            <a:endParaRPr lang="es-ES" sz="2000" b="1">
              <a:latin typeface="Times New Roman" pitchFamily="18" charset="0"/>
            </a:endParaRPr>
          </a:p>
          <a:p>
            <a:pPr algn="ctr">
              <a:buFont typeface="Wingdings" pitchFamily="2" charset="2"/>
              <a:buChar char="§"/>
            </a:pPr>
            <a:r>
              <a:rPr lang="es-ES" sz="2400" b="1">
                <a:latin typeface="Times New Roman" pitchFamily="18" charset="0"/>
              </a:rPr>
              <a:t> Seguro de vida individual.</a:t>
            </a:r>
          </a:p>
          <a:p>
            <a:pPr algn="ctr" hangingPunct="0">
              <a:buFont typeface="Wingdings" pitchFamily="2" charset="2"/>
              <a:buChar char="§"/>
            </a:pPr>
            <a:r>
              <a:rPr lang="es-ES" sz="2400" b="1">
                <a:latin typeface="Times New Roman" pitchFamily="18" charset="0"/>
              </a:rPr>
              <a:t> Seguro de vida colectivo.</a:t>
            </a:r>
          </a:p>
          <a:p>
            <a:pPr algn="ctr" hangingPunct="0">
              <a:buFont typeface="Wingdings" pitchFamily="2" charset="2"/>
              <a:buChar char="§"/>
            </a:pPr>
            <a:r>
              <a:rPr lang="es-ES" sz="2400" b="1">
                <a:latin typeface="Times New Roman" pitchFamily="18" charset="0"/>
              </a:rPr>
              <a:t> Seguro de accidentes personales.</a:t>
            </a:r>
          </a:p>
          <a:p>
            <a:pPr algn="ctr" hangingPunct="0">
              <a:buFont typeface="Wingdings" pitchFamily="2" charset="2"/>
              <a:buChar char="§"/>
            </a:pPr>
            <a:r>
              <a:rPr lang="es-ES" sz="2400" b="1">
                <a:latin typeface="Times New Roman" pitchFamily="18" charset="0"/>
              </a:rPr>
              <a:t> Seguro de retiro.</a:t>
            </a:r>
          </a:p>
          <a:p>
            <a:pPr algn="ctr" hangingPunct="0">
              <a:buFont typeface="Wingdings" pitchFamily="2" charset="2"/>
              <a:buChar char="§"/>
            </a:pPr>
            <a:r>
              <a:rPr lang="es-ES" sz="2400" b="1">
                <a:latin typeface="Times New Roman" pitchFamily="18" charset="0"/>
              </a:rPr>
              <a:t> Seguro de salud.</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68313" y="2670502"/>
            <a:ext cx="8218487" cy="523220"/>
          </a:xfrm>
          <a:prstGeom prst="rect">
            <a:avLst/>
          </a:prstGeom>
          <a:solidFill>
            <a:schemeClr val="bg2">
              <a:lumMod val="90000"/>
            </a:schemeClr>
          </a:solidFill>
          <a:ln w="28575">
            <a:solidFill>
              <a:schemeClr val="tx1"/>
            </a:solidFill>
            <a:prstDash val="solid"/>
            <a:miter/>
          </a:ln>
        </p:spPr>
        <p:txBody>
          <a:bodyPr wrap="square" anchor="ctr" anchorCtr="1">
            <a:spAutoFit/>
          </a:bodyPr>
          <a:lstStyle/>
          <a:p>
            <a:pPr algn="ctr" fontAlgn="auto" hangingPunct="0">
              <a:spcBef>
                <a:spcPts val="1700"/>
              </a:spcBef>
              <a:spcAft>
                <a:spcPts val="0"/>
              </a:spcAft>
              <a:defRPr sz="1800" b="0" i="0" u="none" strike="noStrike" kern="0" cap="none" spc="0" baseline="0">
                <a:solidFill>
                  <a:srgbClr val="000000"/>
                </a:solidFill>
                <a:uFillTx/>
              </a:defRPr>
            </a:pPr>
            <a:r>
              <a:rPr lang="es-ES" sz="2800" b="1" kern="0" dirty="0">
                <a:latin typeface="Times New Roman" pitchFamily="18"/>
                <a:cs typeface="Arial"/>
              </a:rPr>
              <a:t>LA EVALUACIÓN DEL RIESGO </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4054" y="620713"/>
            <a:ext cx="8239074" cy="62388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LA TÉCNICA DEL SEGURO</a:t>
            </a:r>
            <a:endParaRPr lang="es-ES" sz="2800">
              <a:latin typeface="Times New Roman" pitchFamily="18" charset="0"/>
            </a:endParaRPr>
          </a:p>
        </p:txBody>
      </p:sp>
      <p:sp>
        <p:nvSpPr>
          <p:cNvPr id="3" name="Text Box 3"/>
          <p:cNvSpPr txBox="1">
            <a:spLocks noChangeArrowheads="1"/>
          </p:cNvSpPr>
          <p:nvPr/>
        </p:nvSpPr>
        <p:spPr bwMode="auto">
          <a:xfrm>
            <a:off x="457200" y="1438275"/>
            <a:ext cx="8229600" cy="16922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000" b="1">
                <a:latin typeface="Times New Roman" pitchFamily="18" charset="0"/>
              </a:rPr>
              <a:t>Necesidad de operar en un marco de equilibrio, estabilidad y solvencia, proyectándose en el futuro, en beneficio de sus propios intereses y de la comunidad de asegurados que confían en que la entidad aseguradora contará con los medios suficientes para afrontar los compromisos que contrae.</a:t>
            </a:r>
            <a:endParaRPr lang="es-ES" sz="2000">
              <a:latin typeface="Times New Roman" pitchFamily="18" charset="0"/>
            </a:endParaRPr>
          </a:p>
        </p:txBody>
      </p:sp>
      <p:sp>
        <p:nvSpPr>
          <p:cNvPr id="4" name="Text Box 4"/>
          <p:cNvSpPr txBox="1">
            <a:spLocks noChangeArrowheads="1"/>
          </p:cNvSpPr>
          <p:nvPr/>
        </p:nvSpPr>
        <p:spPr bwMode="auto">
          <a:xfrm>
            <a:off x="457200" y="3367088"/>
            <a:ext cx="8229600" cy="27971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200"/>
              </a:spcBef>
            </a:pPr>
            <a:r>
              <a:rPr lang="es-ES" altLang="es-ES" sz="1900" b="1">
                <a:latin typeface="Times New Roman" pitchFamily="18" charset="0"/>
              </a:rPr>
              <a:t>ESTADÍSTICA</a:t>
            </a:r>
          </a:p>
          <a:p>
            <a:pPr algn="ctr" hangingPunct="0">
              <a:spcBef>
                <a:spcPts val="1100"/>
              </a:spcBef>
            </a:pPr>
            <a:r>
              <a:rPr lang="es-ES" altLang="es-ES" sz="1600" b="1">
                <a:latin typeface="Times New Roman" pitchFamily="18" charset="0"/>
              </a:rPr>
              <a:t>Acumulación y comparación de cifras de distintos periodos para encontrar pautas de comportamiento general</a:t>
            </a:r>
          </a:p>
          <a:p>
            <a:pPr algn="ctr" hangingPunct="0">
              <a:spcBef>
                <a:spcPts val="1200"/>
              </a:spcBef>
            </a:pPr>
            <a:r>
              <a:rPr lang="es-ES" altLang="es-ES" sz="1900" b="1">
                <a:latin typeface="Times New Roman" pitchFamily="18" charset="0"/>
              </a:rPr>
              <a:t>LEY DE LOS GRANDES NÚMEROS</a:t>
            </a:r>
          </a:p>
          <a:p>
            <a:pPr algn="ctr" hangingPunct="0">
              <a:spcBef>
                <a:spcPts val="1200"/>
              </a:spcBef>
            </a:pPr>
            <a:r>
              <a:rPr lang="es-ES" altLang="es-ES" sz="1600" b="1">
                <a:latin typeface="Times New Roman" pitchFamily="18" charset="0"/>
              </a:rPr>
              <a:t>A medida que se examinan continuamente la producción de un determinado acontecimiento, decrece la irregularidad hasta convertirse en una constante</a:t>
            </a:r>
          </a:p>
          <a:p>
            <a:pPr algn="ctr" hangingPunct="0">
              <a:spcBef>
                <a:spcPts val="1100"/>
              </a:spcBef>
            </a:pPr>
            <a:r>
              <a:rPr lang="es-ES" altLang="es-ES" sz="1600" b="1">
                <a:latin typeface="Times New Roman" pitchFamily="18" charset="0"/>
              </a:rPr>
              <a:t>Cuanto más amplio sea el número de experiencias realizadas, alcanza a identificarse con la probabilidad teórica matemática, transformándose en certeza estadística.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68313" y="457200"/>
            <a:ext cx="8218487" cy="70008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CÁLCULO DE PROBABILIDADES</a:t>
            </a:r>
          </a:p>
        </p:txBody>
      </p:sp>
      <p:sp>
        <p:nvSpPr>
          <p:cNvPr id="3" name="Text Box 4"/>
          <p:cNvSpPr txBox="1">
            <a:spLocks noChangeArrowheads="1"/>
          </p:cNvSpPr>
          <p:nvPr/>
        </p:nvSpPr>
        <p:spPr bwMode="auto">
          <a:xfrm>
            <a:off x="468312" y="1439863"/>
            <a:ext cx="8218488" cy="76993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200" b="1" dirty="0">
                <a:latin typeface="Times New Roman" pitchFamily="18" charset="0"/>
              </a:rPr>
              <a:t>Grado de posibilidad que, en el ámbito de la muestra, posibilita que se produzca un acontecimiento sometido al azar</a:t>
            </a:r>
            <a:endParaRPr lang="es-ES" sz="2200" dirty="0">
              <a:latin typeface="Times New Roman" pitchFamily="18" charset="0"/>
            </a:endParaRPr>
          </a:p>
        </p:txBody>
      </p:sp>
      <p:sp>
        <p:nvSpPr>
          <p:cNvPr id="4" name="Text Box 5"/>
          <p:cNvSpPr txBox="1">
            <a:spLocks noChangeArrowheads="1"/>
          </p:cNvSpPr>
          <p:nvPr/>
        </p:nvSpPr>
        <p:spPr bwMode="auto">
          <a:xfrm>
            <a:off x="468312" y="2506662"/>
            <a:ext cx="8218487" cy="769938"/>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200" b="1" dirty="0">
                <a:latin typeface="Times New Roman" pitchFamily="18" charset="0"/>
              </a:rPr>
              <a:t>Cociente entre el número de casos favorables entre la suma de todos los casos posibles</a:t>
            </a:r>
            <a:endParaRPr lang="es-ES" sz="2200" dirty="0">
              <a:latin typeface="Times New Roman" pitchFamily="18" charset="0"/>
            </a:endParaRPr>
          </a:p>
        </p:txBody>
      </p:sp>
      <p:sp>
        <p:nvSpPr>
          <p:cNvPr id="5" name="Text Box 6"/>
          <p:cNvSpPr txBox="1">
            <a:spLocks noChangeArrowheads="1"/>
          </p:cNvSpPr>
          <p:nvPr/>
        </p:nvSpPr>
        <p:spPr bwMode="auto">
          <a:xfrm>
            <a:off x="468313" y="3483541"/>
            <a:ext cx="8218487" cy="2764859"/>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200"/>
              </a:spcBef>
            </a:pPr>
            <a:r>
              <a:rPr lang="es-ES" sz="2200" b="1" dirty="0">
                <a:latin typeface="Times New Roman" pitchFamily="18" charset="0"/>
              </a:rPr>
              <a:t>FRECUENCIA E INTENSIDAD</a:t>
            </a:r>
          </a:p>
          <a:p>
            <a:pPr algn="ctr" hangingPunct="0">
              <a:spcBef>
                <a:spcPts val="1200"/>
              </a:spcBef>
            </a:pPr>
            <a:r>
              <a:rPr lang="es-ES" sz="2200" b="1" dirty="0">
                <a:latin typeface="Times New Roman" pitchFamily="18" charset="0"/>
              </a:rPr>
              <a:t>Frecuencia</a:t>
            </a:r>
          </a:p>
          <a:p>
            <a:pPr algn="ctr" hangingPunct="0">
              <a:spcBef>
                <a:spcPts val="1200"/>
              </a:spcBef>
            </a:pPr>
            <a:r>
              <a:rPr lang="es-ES" sz="2200" b="1" dirty="0">
                <a:latin typeface="Times New Roman" pitchFamily="18" charset="0"/>
              </a:rPr>
              <a:t>Número de veces que se presenta una determinada modalidad de un atributo, relacionada con un espacio de tiempo.</a:t>
            </a:r>
          </a:p>
          <a:p>
            <a:pPr algn="ctr" hangingPunct="0">
              <a:spcBef>
                <a:spcPts val="1200"/>
              </a:spcBef>
            </a:pPr>
            <a:r>
              <a:rPr lang="es-ES" sz="2200" b="1" dirty="0">
                <a:latin typeface="Times New Roman" pitchFamily="18" charset="0"/>
              </a:rPr>
              <a:t>Intensidad</a:t>
            </a:r>
          </a:p>
          <a:p>
            <a:pPr algn="ctr" hangingPunct="0">
              <a:spcBef>
                <a:spcPts val="1400"/>
              </a:spcBef>
            </a:pPr>
            <a:r>
              <a:rPr lang="es-ES" sz="2200" b="1" dirty="0">
                <a:latin typeface="Times New Roman" pitchFamily="18" charset="0"/>
              </a:rPr>
              <a:t>Magnitud del daño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765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CARACTERES  DE  LA  LEY</a:t>
            </a:r>
          </a:p>
        </p:txBody>
      </p:sp>
    </p:spTree>
  </p:cSld>
  <p:clrMapOvr>
    <a:masterClrMapping/>
  </p:clrMapOvr>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524000"/>
            <a:ext cx="8240713" cy="3257550"/>
          </a:xfrm>
          <a:prstGeom prst="rect">
            <a:avLst/>
          </a:prstGeom>
          <a:solidFill>
            <a:schemeClr val="bg2">
              <a:lumMod val="90000"/>
            </a:schemeClr>
          </a:solidFill>
          <a:ln w="28575">
            <a:solidFill>
              <a:schemeClr val="tx1"/>
            </a:solidFill>
            <a:miter lim="800000"/>
            <a:headEnd/>
            <a:tailEnd/>
          </a:ln>
        </p:spPr>
        <p:txBody>
          <a:bodyPr wrap="square" anchor="ctr" anchorCtr="1">
            <a:spAutoFit/>
          </a:bodyPr>
          <a:lstStyle/>
          <a:p>
            <a:pPr algn="ctr" hangingPunct="0">
              <a:spcBef>
                <a:spcPts val="1400"/>
              </a:spcBef>
            </a:pPr>
            <a:r>
              <a:rPr lang="es-ES" sz="2400" b="1">
                <a:latin typeface="Times New Roman" pitchFamily="18" charset="0"/>
              </a:rPr>
              <a:t>Ejemplo: Riesgo de incendio</a:t>
            </a:r>
          </a:p>
          <a:p>
            <a:pPr algn="ctr" hangingPunct="0">
              <a:spcBef>
                <a:spcPts val="1400"/>
              </a:spcBef>
            </a:pPr>
            <a:r>
              <a:rPr lang="es-ES" sz="2400" b="1">
                <a:latin typeface="Times New Roman" pitchFamily="18" charset="0"/>
              </a:rPr>
              <a:t>1000 viviendas con un valor individual de $ 20.000</a:t>
            </a:r>
          </a:p>
          <a:p>
            <a:pPr algn="ctr" hangingPunct="0">
              <a:spcBef>
                <a:spcPts val="1400"/>
              </a:spcBef>
            </a:pPr>
            <a:r>
              <a:rPr lang="es-ES" sz="2400" b="1">
                <a:latin typeface="Times New Roman" pitchFamily="18" charset="0"/>
              </a:rPr>
              <a:t>Si estadísticamente se verificara la probabilidad de ocurrencia de un siniestro total por año, habría que cobrarle a cada componente del grupo la suma de $ 20,00.</a:t>
            </a:r>
          </a:p>
          <a:p>
            <a:pPr algn="ctr" hangingPunct="0">
              <a:spcBef>
                <a:spcPts val="1400"/>
              </a:spcBef>
            </a:pPr>
            <a:r>
              <a:rPr lang="es-ES" sz="2400" b="1">
                <a:latin typeface="Times New Roman" pitchFamily="18" charset="0"/>
              </a:rPr>
              <a:t>Con esa recaudación se estará en condiciones de indemnizar a quien tuvo el siniestro.</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914400"/>
            <a:ext cx="8229600" cy="700088"/>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TARIFAS</a:t>
            </a:r>
            <a:endParaRPr lang="es-ES" sz="2800">
              <a:latin typeface="Times New Roman" pitchFamily="18" charset="0"/>
            </a:endParaRPr>
          </a:p>
        </p:txBody>
      </p:sp>
      <p:sp>
        <p:nvSpPr>
          <p:cNvPr id="3" name="Text Box 4"/>
          <p:cNvSpPr txBox="1">
            <a:spLocks noChangeArrowheads="1"/>
          </p:cNvSpPr>
          <p:nvPr/>
        </p:nvSpPr>
        <p:spPr bwMode="auto">
          <a:xfrm>
            <a:off x="457200" y="2438400"/>
            <a:ext cx="8229600" cy="273685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200" b="1">
                <a:latin typeface="Times New Roman" pitchFamily="18" charset="0"/>
              </a:rPr>
              <a:t>Compendio de riesgos.</a:t>
            </a:r>
          </a:p>
          <a:p>
            <a:pPr algn="ctr" hangingPunct="0">
              <a:spcBef>
                <a:spcPts val="1100"/>
              </a:spcBef>
            </a:pPr>
            <a:r>
              <a:rPr lang="es-ES" sz="2200" b="1">
                <a:latin typeface="Times New Roman" pitchFamily="18" charset="0"/>
              </a:rPr>
              <a:t>“A mayor riesgo mayor tasa de prima”.</a:t>
            </a:r>
          </a:p>
          <a:p>
            <a:pPr algn="ctr" hangingPunct="0">
              <a:spcBef>
                <a:spcPts val="1100"/>
              </a:spcBef>
            </a:pPr>
            <a:r>
              <a:rPr lang="es-ES" sz="2200" b="1">
                <a:latin typeface="Times New Roman" pitchFamily="18" charset="0"/>
              </a:rPr>
              <a:t>Voz de tarifa - Casos especiales - Rebajas por mejoramiento de riesgo-  Rebajas por buen resultado</a:t>
            </a:r>
          </a:p>
          <a:p>
            <a:pPr algn="ctr" hangingPunct="0">
              <a:spcBef>
                <a:spcPts val="1100"/>
              </a:spcBef>
            </a:pPr>
            <a:r>
              <a:rPr lang="es-ES" sz="2200" b="1">
                <a:latin typeface="Times New Roman" pitchFamily="18" charset="0"/>
              </a:rPr>
              <a:t>Tarifas de corto plazo (30 días 22% de la prima anual)</a:t>
            </a:r>
          </a:p>
          <a:p>
            <a:pPr algn="ctr" hangingPunct="0">
              <a:spcBef>
                <a:spcPts val="1100"/>
              </a:spcBef>
            </a:pPr>
            <a:r>
              <a:rPr lang="es-ES" sz="2200" b="1">
                <a:latin typeface="Times New Roman" pitchFamily="18" charset="0"/>
              </a:rPr>
              <a:t>Coberturas básicas - Coberturas adicionales</a:t>
            </a:r>
            <a:r>
              <a:rPr lang="es-ES" sz="22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762000"/>
            <a:ext cx="8229600" cy="59531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PRIMAS</a:t>
            </a:r>
            <a:endParaRPr lang="es-ES" sz="2800">
              <a:latin typeface="Times New Roman" pitchFamily="18" charset="0"/>
            </a:endParaRPr>
          </a:p>
        </p:txBody>
      </p:sp>
      <p:sp>
        <p:nvSpPr>
          <p:cNvPr id="3" name="Text Box 5"/>
          <p:cNvSpPr txBox="1">
            <a:spLocks noChangeArrowheads="1"/>
          </p:cNvSpPr>
          <p:nvPr/>
        </p:nvSpPr>
        <p:spPr bwMode="auto">
          <a:xfrm>
            <a:off x="457472" y="1752600"/>
            <a:ext cx="8229327" cy="4341827"/>
          </a:xfrm>
          <a:prstGeom prst="rect">
            <a:avLst/>
          </a:prstGeom>
          <a:solidFill>
            <a:schemeClr val="bg2">
              <a:lumMod val="90000"/>
            </a:schemeClr>
          </a:solidFill>
          <a:ln w="28575">
            <a:solidFill>
              <a:schemeClr val="tx1"/>
            </a:solidFill>
            <a:miter lim="800000"/>
            <a:headEnd/>
            <a:tailEnd/>
          </a:ln>
        </p:spPr>
        <p:txBody>
          <a:bodyPr wrap="square" lIns="90004" tIns="46798" rIns="90004" bIns="46798">
            <a:spAutoFit/>
          </a:bodyPr>
          <a:lstStyle/>
          <a:p>
            <a:pPr algn="ctr" hangingPunct="0">
              <a:spcBef>
                <a:spcPts val="1200"/>
              </a:spcBef>
            </a:pPr>
            <a:r>
              <a:rPr lang="es-ES" altLang="es-ES" b="1" dirty="0">
                <a:latin typeface="Times New Roman" pitchFamily="18" charset="0"/>
              </a:rPr>
              <a:t>Los aseguradores establecerán libremente las tarifas de prima que resulten suficientes para cumplir con las obligaciones que asuman y su necesaria capacitación económica financiera. Las mismas surgirán del análisis estadístico, de la experiencia </a:t>
            </a:r>
            <a:r>
              <a:rPr lang="es-ES" altLang="es-ES" b="1" dirty="0" err="1">
                <a:latin typeface="Times New Roman" pitchFamily="18" charset="0"/>
              </a:rPr>
              <a:t>siniestral</a:t>
            </a:r>
            <a:r>
              <a:rPr lang="es-ES" altLang="es-ES" b="1" dirty="0">
                <a:latin typeface="Times New Roman" pitchFamily="18" charset="0"/>
              </a:rPr>
              <a:t>, nivel de gastos y demás elementos, con los fundamentos técnicos que los avalen a efectos de su autorización por la autoridad de control.</a:t>
            </a:r>
          </a:p>
          <a:p>
            <a:pPr algn="ctr" hangingPunct="0">
              <a:spcBef>
                <a:spcPts val="1200"/>
              </a:spcBef>
            </a:pPr>
            <a:r>
              <a:rPr lang="es-ES" altLang="es-ES" b="1" dirty="0">
                <a:latin typeface="Times New Roman" pitchFamily="18" charset="0"/>
              </a:rPr>
              <a:t>Debe procurarse:</a:t>
            </a:r>
          </a:p>
          <a:p>
            <a:pPr hangingPunct="0">
              <a:spcBef>
                <a:spcPts val="1200"/>
              </a:spcBef>
            </a:pPr>
            <a:r>
              <a:rPr lang="es-ES" altLang="es-ES" b="1" dirty="0">
                <a:latin typeface="Times New Roman" pitchFamily="18" charset="0"/>
              </a:rPr>
              <a:t>Suficiencia: razonable tasa de riesgo y costos propios de la operación;</a:t>
            </a:r>
          </a:p>
          <a:p>
            <a:pPr hangingPunct="0">
              <a:spcBef>
                <a:spcPts val="1200"/>
              </a:spcBef>
            </a:pPr>
            <a:r>
              <a:rPr lang="es-ES" altLang="es-ES" b="1" dirty="0">
                <a:latin typeface="Times New Roman" pitchFamily="18" charset="0"/>
              </a:rPr>
              <a:t>Homogeneidad: características comunes cualitativas y cuantitativas;</a:t>
            </a:r>
          </a:p>
          <a:p>
            <a:pPr hangingPunct="0">
              <a:spcBef>
                <a:spcPts val="1200"/>
              </a:spcBef>
            </a:pPr>
            <a:r>
              <a:rPr lang="es-ES" altLang="es-ES" b="1" dirty="0">
                <a:latin typeface="Times New Roman" pitchFamily="18" charset="0"/>
              </a:rPr>
              <a:t>Representatividad: nivel de significación razonable y tiempo adecuado.</a:t>
            </a:r>
          </a:p>
          <a:p>
            <a:pPr algn="ctr" hangingPunct="0">
              <a:spcBef>
                <a:spcPts val="1200"/>
              </a:spcBef>
            </a:pPr>
            <a:r>
              <a:rPr lang="es-ES" altLang="es-ES" b="1" dirty="0">
                <a:latin typeface="Times New Roman" pitchFamily="18" charset="0"/>
              </a:rPr>
              <a:t>RIESGOS NOVEDOSOS O ESPECIALES </a:t>
            </a:r>
          </a:p>
          <a:p>
            <a:pPr hangingPunct="0">
              <a:spcBef>
                <a:spcPts val="1200"/>
              </a:spcBef>
            </a:pPr>
            <a:r>
              <a:rPr lang="es-ES" altLang="es-ES" b="1" dirty="0">
                <a:latin typeface="Times New Roman" pitchFamily="18" charset="0"/>
              </a:rPr>
              <a:t>Debe acreditarse el respaldo de un reasegurador de reconocida solvencia.  </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68313" y="836613"/>
            <a:ext cx="8218487" cy="6302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DIFERENTES TIPOS DE PRIMA</a:t>
            </a:r>
            <a:endParaRPr lang="es-ES" sz="2800">
              <a:latin typeface="Times New Roman" pitchFamily="18" charset="0"/>
            </a:endParaRPr>
          </a:p>
        </p:txBody>
      </p:sp>
      <p:sp>
        <p:nvSpPr>
          <p:cNvPr id="3" name="Text Box 5"/>
          <p:cNvSpPr txBox="1">
            <a:spLocks noChangeArrowheads="1"/>
          </p:cNvSpPr>
          <p:nvPr/>
        </p:nvSpPr>
        <p:spPr bwMode="auto">
          <a:xfrm>
            <a:off x="431800" y="2209800"/>
            <a:ext cx="8255000" cy="3521075"/>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spcBef>
                <a:spcPts val="1200"/>
              </a:spcBef>
            </a:pPr>
            <a:r>
              <a:rPr lang="es-ES" sz="2000" b="1" dirty="0">
                <a:latin typeface="Times New Roman" pitchFamily="18" charset="0"/>
              </a:rPr>
              <a:t>Prima pura: Cálculo de probabilidades teniendo en cuenta la frecuencia y la intensidad;</a:t>
            </a:r>
          </a:p>
          <a:p>
            <a:pPr hangingPunct="0">
              <a:spcBef>
                <a:spcPts val="1200"/>
              </a:spcBef>
            </a:pPr>
            <a:r>
              <a:rPr lang="es-ES" sz="2000" b="1" dirty="0">
                <a:latin typeface="Times New Roman" pitchFamily="18" charset="0"/>
              </a:rPr>
              <a:t>Prima de tarifa: Prima pura más el recargo de seguridad, gastos de explotación, gastos de adquisición y utilidad;</a:t>
            </a:r>
          </a:p>
          <a:p>
            <a:pPr hangingPunct="0">
              <a:spcBef>
                <a:spcPts val="1200"/>
              </a:spcBef>
            </a:pPr>
            <a:r>
              <a:rPr lang="es-ES" sz="2000" b="1" dirty="0">
                <a:latin typeface="Times New Roman" pitchFamily="18" charset="0"/>
              </a:rPr>
              <a:t>Prima de póliza: Producto de la tasa de prima por la suma asegurada (comisión productor y base de la operatoria de reaseguro).</a:t>
            </a:r>
          </a:p>
          <a:p>
            <a:pPr hangingPunct="0">
              <a:spcBef>
                <a:spcPts val="1200"/>
              </a:spcBef>
            </a:pPr>
            <a:r>
              <a:rPr lang="es-ES" sz="2000" b="1" dirty="0">
                <a:latin typeface="Times New Roman" pitchFamily="18" charset="0"/>
              </a:rPr>
              <a:t>Prima comercial: Prima de póliza más el adicional financiero y derecho de emisión;</a:t>
            </a:r>
          </a:p>
          <a:p>
            <a:pPr hangingPunct="0">
              <a:spcBef>
                <a:spcPts val="1200"/>
              </a:spcBef>
            </a:pPr>
            <a:r>
              <a:rPr lang="es-ES" sz="2000" b="1" dirty="0">
                <a:latin typeface="Times New Roman" pitchFamily="18" charset="0"/>
              </a:rPr>
              <a:t>Premio: Prima comercial más impuestos, tasas y gravámenes.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ppt_h/2"/>
                                          </p:val>
                                        </p:tav>
                                        <p:tav tm="100000">
                                          <p:val>
                                            <p:strVal val="#ppt_y"/>
                                          </p:val>
                                        </p:tav>
                                      </p:tavLst>
                                    </p:anim>
                                    <p:anim calcmode="lin" valueType="num">
                                      <p:cBhvr>
                                        <p:cTn id="14" dur="500" fill="hold"/>
                                        <p:tgtEl>
                                          <p:spTgt spid="3"/>
                                        </p:tgtEl>
                                        <p:attrNameLst>
                                          <p:attrName>ppt_w</p:attrName>
                                        </p:attrNameLst>
                                      </p:cBhvr>
                                      <p:tavLst>
                                        <p:tav tm="0">
                                          <p:val>
                                            <p:strVal val="#ppt_w"/>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762000"/>
            <a:ext cx="8251796" cy="5040313"/>
          </a:xfrm>
          <a:prstGeom prst="rect">
            <a:avLst/>
          </a:prstGeom>
          <a:solidFill>
            <a:schemeClr val="bg2">
              <a:lumMod val="90000"/>
            </a:schemeClr>
          </a:solidFill>
          <a:ln w="28575">
            <a:solidFill>
              <a:schemeClr val="tx1"/>
            </a:solidFill>
            <a:miter lim="800000"/>
            <a:headEnd/>
            <a:tailEnd/>
          </a:ln>
        </p:spPr>
        <p:txBody>
          <a:bodyPr wrap="square">
            <a:spAutoFit/>
          </a:bodyPr>
          <a:lstStyle/>
          <a:p>
            <a:pPr algn="ctr" hangingPunct="0">
              <a:spcBef>
                <a:spcPts val="1200"/>
              </a:spcBef>
            </a:pPr>
            <a:r>
              <a:rPr lang="es-ES" sz="2400" b="1">
                <a:latin typeface="Times New Roman" pitchFamily="18" charset="0"/>
              </a:rPr>
              <a:t>PRIMA DE DEPÓSITO</a:t>
            </a:r>
          </a:p>
          <a:p>
            <a:pPr algn="ctr" hangingPunct="0">
              <a:spcBef>
                <a:spcPts val="1200"/>
              </a:spcBef>
            </a:pPr>
            <a:r>
              <a:rPr lang="es-ES" sz="2200" b="1">
                <a:latin typeface="Times New Roman" pitchFamily="18" charset="0"/>
              </a:rPr>
              <a:t>Prima provisoria sujeta a posteriores declaraciones.</a:t>
            </a:r>
          </a:p>
          <a:p>
            <a:pPr algn="ctr" hangingPunct="0">
              <a:spcBef>
                <a:spcPts val="1200"/>
              </a:spcBef>
            </a:pPr>
            <a:r>
              <a:rPr lang="es-ES" sz="2400" b="1">
                <a:latin typeface="Times New Roman" pitchFamily="18" charset="0"/>
              </a:rPr>
              <a:t>PRIMA NATURAL (vida individual)</a:t>
            </a:r>
          </a:p>
          <a:p>
            <a:pPr algn="ctr" hangingPunct="0">
              <a:spcBef>
                <a:spcPts val="1200"/>
              </a:spcBef>
            </a:pPr>
            <a:r>
              <a:rPr lang="es-ES" sz="2200" b="1">
                <a:latin typeface="Times New Roman" pitchFamily="18" charset="0"/>
              </a:rPr>
              <a:t>Es la que va creciendo con el aumento cronológico de la edad del asegurado.</a:t>
            </a:r>
          </a:p>
          <a:p>
            <a:pPr algn="ctr" hangingPunct="0">
              <a:spcBef>
                <a:spcPts val="1200"/>
              </a:spcBef>
            </a:pPr>
            <a:r>
              <a:rPr lang="es-ES" sz="2400" b="1">
                <a:latin typeface="Times New Roman" pitchFamily="18" charset="0"/>
              </a:rPr>
              <a:t>PRIMA NIVELADA (vida individual)</a:t>
            </a:r>
          </a:p>
          <a:p>
            <a:pPr algn="ctr" hangingPunct="0">
              <a:spcBef>
                <a:spcPts val="1200"/>
              </a:spcBef>
            </a:pPr>
            <a:r>
              <a:rPr lang="es-ES" sz="2200" b="1">
                <a:latin typeface="Times New Roman" pitchFamily="18" charset="0"/>
              </a:rPr>
              <a:t>Distribución uniforme, posibilitando que con las primas pagadas de más durante los primeros años, hacer frente al importe mayor que debería abonar el asegurado al ir aumentando su edad.</a:t>
            </a:r>
          </a:p>
          <a:p>
            <a:pPr algn="ctr" hangingPunct="0">
              <a:spcBef>
                <a:spcPts val="1200"/>
              </a:spcBef>
            </a:pPr>
            <a:r>
              <a:rPr lang="es-ES" sz="2400" b="1">
                <a:latin typeface="Times New Roman" pitchFamily="18" charset="0"/>
              </a:rPr>
              <a:t>PRIMAS MÍNIMAS DE PÓLIZAS O ENDOSOS</a:t>
            </a:r>
          </a:p>
          <a:p>
            <a:pPr algn="ctr" hangingPunct="0">
              <a:spcBef>
                <a:spcPts val="1200"/>
              </a:spcBef>
            </a:pPr>
            <a:r>
              <a:rPr lang="es-ES" sz="2200" b="1">
                <a:latin typeface="Times New Roman" pitchFamily="18" charset="0"/>
              </a:rPr>
              <a:t>Para cubrir gastos operativos.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68313" y="762000"/>
            <a:ext cx="8218487" cy="10668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DETERMINACIÓN DEL PREMIO EN SEGUROS PATRIMONIALES</a:t>
            </a:r>
            <a:endParaRPr lang="es-ES" sz="2800">
              <a:latin typeface="Times New Roman" pitchFamily="18" charset="0"/>
            </a:endParaRPr>
          </a:p>
        </p:txBody>
      </p:sp>
      <p:sp>
        <p:nvSpPr>
          <p:cNvPr id="3" name="Text Box 4"/>
          <p:cNvSpPr txBox="1">
            <a:spLocks noChangeArrowheads="1"/>
          </p:cNvSpPr>
          <p:nvPr/>
        </p:nvSpPr>
        <p:spPr bwMode="auto">
          <a:xfrm>
            <a:off x="433388" y="2362200"/>
            <a:ext cx="8218487" cy="3248025"/>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spcBef>
                <a:spcPts val="1400"/>
              </a:spcBef>
            </a:pPr>
            <a:r>
              <a:rPr lang="es-ES" sz="2400" b="1">
                <a:latin typeface="Times New Roman" pitchFamily="18" charset="0"/>
              </a:rPr>
              <a:t>- Prima</a:t>
            </a:r>
          </a:p>
          <a:p>
            <a:pPr hangingPunct="0">
              <a:spcBef>
                <a:spcPts val="1400"/>
              </a:spcBef>
            </a:pPr>
            <a:r>
              <a:rPr lang="es-ES" sz="2400" b="1">
                <a:latin typeface="Times New Roman" pitchFamily="18" charset="0"/>
              </a:rPr>
              <a:t>- Adicional financiero;</a:t>
            </a:r>
          </a:p>
          <a:p>
            <a:pPr hangingPunct="0">
              <a:spcBef>
                <a:spcPts val="1400"/>
              </a:spcBef>
            </a:pPr>
            <a:r>
              <a:rPr lang="es-ES" sz="2400" b="1">
                <a:latin typeface="Times New Roman" pitchFamily="18" charset="0"/>
              </a:rPr>
              <a:t>- I.V.A.;</a:t>
            </a:r>
          </a:p>
          <a:p>
            <a:pPr hangingPunct="0">
              <a:spcBef>
                <a:spcPts val="1400"/>
              </a:spcBef>
            </a:pPr>
            <a:r>
              <a:rPr lang="es-ES" sz="2400" b="1">
                <a:latin typeface="Times New Roman" pitchFamily="18" charset="0"/>
              </a:rPr>
              <a:t>- Sellados;</a:t>
            </a:r>
          </a:p>
          <a:p>
            <a:pPr hangingPunct="0">
              <a:spcBef>
                <a:spcPts val="1400"/>
              </a:spcBef>
            </a:pPr>
            <a:r>
              <a:rPr lang="es-ES" sz="2400" b="1">
                <a:latin typeface="Times New Roman" pitchFamily="18" charset="0"/>
              </a:rPr>
              <a:t>- Otros impuestos y contribuciones (impuestos internos y</a:t>
            </a:r>
          </a:p>
          <a:p>
            <a:pPr hangingPunct="0">
              <a:spcBef>
                <a:spcPts val="1400"/>
              </a:spcBef>
            </a:pPr>
            <a:r>
              <a:rPr lang="es-ES" sz="2400" b="1">
                <a:latin typeface="Times New Roman" pitchFamily="18" charset="0"/>
              </a:rPr>
              <a:t>  tasa</a:t>
            </a:r>
            <a:r>
              <a:rPr lang="es-ES" sz="2400">
                <a:latin typeface="Times New Roman" pitchFamily="18" charset="0"/>
              </a:rPr>
              <a:t> </a:t>
            </a:r>
            <a:r>
              <a:rPr lang="es-ES" sz="2400" b="1">
                <a:latin typeface="Times New Roman" pitchFamily="18" charset="0"/>
              </a:rPr>
              <a:t>de la Superintendencia de Seguros.</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765175"/>
            <a:ext cx="8289925" cy="5715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EL VALOR ASEGURABLE</a:t>
            </a:r>
          </a:p>
        </p:txBody>
      </p:sp>
      <p:sp>
        <p:nvSpPr>
          <p:cNvPr id="3" name="Text Box 3"/>
          <p:cNvSpPr txBox="1">
            <a:spLocks noChangeArrowheads="1"/>
          </p:cNvSpPr>
          <p:nvPr/>
        </p:nvSpPr>
        <p:spPr bwMode="auto">
          <a:xfrm>
            <a:off x="422275" y="1828800"/>
            <a:ext cx="8289925" cy="101600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200"/>
              </a:spcBef>
            </a:pPr>
            <a:r>
              <a:rPr lang="es-ES" sz="2000" b="1">
                <a:latin typeface="Times New Roman" pitchFamily="18" charset="0"/>
              </a:rPr>
              <a:t>LA SUMA ASEGURADA ES EL VALOR MÁXIMO QUE ABONARÁ EL ASEGURADOR PERO PUEDE SER SUPERADO CON MOTIVO DE LA OBLIGACION DE SALVAMENTO.</a:t>
            </a:r>
          </a:p>
        </p:txBody>
      </p:sp>
      <p:sp>
        <p:nvSpPr>
          <p:cNvPr id="4" name="Text Box 4"/>
          <p:cNvSpPr txBox="1">
            <a:spLocks noChangeArrowheads="1"/>
          </p:cNvSpPr>
          <p:nvPr/>
        </p:nvSpPr>
        <p:spPr bwMode="auto">
          <a:xfrm>
            <a:off x="422275" y="3276600"/>
            <a:ext cx="8289925" cy="1249362"/>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200" b="1">
                <a:latin typeface="Times New Roman" pitchFamily="18" charset="0"/>
              </a:rPr>
              <a:t>Modo de fijarla en las distintas ramas del seguro</a:t>
            </a:r>
          </a:p>
          <a:p>
            <a:pPr algn="ctr" hangingPunct="0">
              <a:spcBef>
                <a:spcPts val="1100"/>
              </a:spcBef>
            </a:pPr>
            <a:r>
              <a:rPr lang="es-ES" sz="2200" b="1">
                <a:latin typeface="Times New Roman" pitchFamily="18" charset="0"/>
              </a:rPr>
              <a:t>Seguros Patrimoniales  (Incendio, robo,  automotores, granizo, etc) - Seguros de Personas (vida individual y vida colectivo)</a:t>
            </a:r>
            <a:endParaRPr lang="es-ES" sz="2200">
              <a:latin typeface="Times New Roman" pitchFamily="18" charset="0"/>
            </a:endParaRPr>
          </a:p>
        </p:txBody>
      </p:sp>
      <p:sp>
        <p:nvSpPr>
          <p:cNvPr id="5" name="Text Box 5"/>
          <p:cNvSpPr txBox="1">
            <a:spLocks noChangeArrowheads="1"/>
          </p:cNvSpPr>
          <p:nvPr/>
        </p:nvSpPr>
        <p:spPr bwMode="auto">
          <a:xfrm>
            <a:off x="420688" y="5116513"/>
            <a:ext cx="8289926" cy="911225"/>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spcBef>
                <a:spcPts val="1100"/>
              </a:spcBef>
            </a:pPr>
            <a:r>
              <a:rPr lang="es-ES" sz="2200" b="1">
                <a:latin typeface="Times New Roman" pitchFamily="18" charset="0"/>
              </a:rPr>
              <a:t>Suma asegurada simple                -                      Valor tasado</a:t>
            </a:r>
          </a:p>
          <a:p>
            <a:pPr hangingPunct="0">
              <a:spcBef>
                <a:spcPts val="1100"/>
              </a:spcBef>
            </a:pPr>
            <a:r>
              <a:rPr lang="es-ES" sz="2200" b="1">
                <a:latin typeface="Times New Roman" pitchFamily="18" charset="0"/>
              </a:rPr>
              <a:t>                                   Valor definitivamente convenido</a:t>
            </a:r>
            <a:endParaRPr lang="es-ES" sz="2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5"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500"/>
                            </p:stCondLst>
                            <p:childTnLst>
                              <p:par>
                                <p:cTn id="18" presetID="10" presetClass="entr" presetSubtype="5"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31800" y="2693988"/>
            <a:ext cx="8255000" cy="2487861"/>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El valor del bien al que se refiere el seguro se puede fijar en un importe determinado que expresamente se indicará como tasación. La estimación será el valor del bien al momento del siniestro, excepto que el asegurador acredite que supera notablemente ese valor.</a:t>
            </a:r>
          </a:p>
          <a:p>
            <a:pPr algn="ctr" hangingPunct="0">
              <a:spcBef>
                <a:spcPts val="1400"/>
              </a:spcBef>
            </a:pPr>
            <a:r>
              <a:rPr lang="es-ES" sz="2400" b="1" dirty="0">
                <a:latin typeface="Times New Roman" pitchFamily="18" charset="0"/>
              </a:rPr>
              <a:t>(artículo 63 Ley de Seguros)</a:t>
            </a:r>
          </a:p>
        </p:txBody>
      </p:sp>
      <p:sp>
        <p:nvSpPr>
          <p:cNvPr id="3" name="Rectangle 3"/>
          <p:cNvSpPr>
            <a:spLocks noChangeArrowheads="1"/>
          </p:cNvSpPr>
          <p:nvPr/>
        </p:nvSpPr>
        <p:spPr bwMode="auto">
          <a:xfrm>
            <a:off x="468313" y="1219200"/>
            <a:ext cx="8218487" cy="4524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SEGUROS A VALOR TASADO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1+#ppt_w/2"/>
                                          </p:val>
                                        </p:tav>
                                        <p:tav tm="100000">
                                          <p:val>
                                            <p:strVal val="#ppt_x"/>
                                          </p:val>
                                        </p:tav>
                                      </p:tavLst>
                                    </p:anim>
                                    <p:anim calcmode="lin" valueType="num">
                                      <p:cBhvr>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Rectángulo"/>
          <p:cNvSpPr>
            <a:spLocks noChangeArrowheads="1"/>
          </p:cNvSpPr>
          <p:nvPr/>
        </p:nvSpPr>
        <p:spPr bwMode="auto">
          <a:xfrm>
            <a:off x="457199" y="1828800"/>
            <a:ext cx="8229601" cy="418465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ES" altLang="es-ES" sz="2400" b="1" dirty="0">
                <a:latin typeface="Times New Roman" pitchFamily="18" charset="0"/>
              </a:rPr>
              <a:t>El cálculo del valor actual o presente de un bien cualquiera, presupone restar del valor de reposición del mismo en estado nuevo, la depreciación atribuible al uso a que fue sometido y hasta por el mero transcurso del tiempo.</a:t>
            </a:r>
          </a:p>
          <a:p>
            <a:pPr algn="ctr"/>
            <a:endParaRPr lang="es-ES" altLang="es-ES" sz="2400" b="1" dirty="0">
              <a:latin typeface="Times New Roman" pitchFamily="18" charset="0"/>
            </a:endParaRPr>
          </a:p>
          <a:p>
            <a:pPr algn="ctr"/>
            <a:r>
              <a:rPr lang="es-ES" altLang="es-ES" sz="2400" b="1" dirty="0">
                <a:latin typeface="Times New Roman" pitchFamily="18" charset="0"/>
              </a:rPr>
              <a:t>CONCEPTO BÁSICO</a:t>
            </a:r>
          </a:p>
          <a:p>
            <a:pPr algn="ctr"/>
            <a:endParaRPr lang="es-ES" altLang="es-ES" sz="2400" b="1" dirty="0">
              <a:latin typeface="Times New Roman" pitchFamily="18" charset="0"/>
            </a:endParaRPr>
          </a:p>
          <a:p>
            <a:pPr algn="ctr"/>
            <a:r>
              <a:rPr lang="es-ES" altLang="es-ES" sz="2400" b="1" dirty="0">
                <a:latin typeface="Times New Roman" pitchFamily="18" charset="0"/>
              </a:rPr>
              <a:t>“El seguro no puede dar lugar a ganancia”, quedando al margen de la legitimidad cualquier contrato que garantice al asegurado, después del siniestro, una situación mejor que la que tenía antes del siniestro.</a:t>
            </a:r>
          </a:p>
        </p:txBody>
      </p:sp>
      <p:sp>
        <p:nvSpPr>
          <p:cNvPr id="3" name="Rectangle 4"/>
          <p:cNvSpPr>
            <a:spLocks noChangeArrowheads="1"/>
          </p:cNvSpPr>
          <p:nvPr/>
        </p:nvSpPr>
        <p:spPr bwMode="auto">
          <a:xfrm>
            <a:off x="468313" y="762000"/>
            <a:ext cx="8218487" cy="49847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altLang="es-ES" sz="2800" b="1">
                <a:latin typeface="Times New Roman" pitchFamily="18" charset="0"/>
              </a:rPr>
              <a:t>DEPRECIACIÓN DE BIENES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762000"/>
            <a:ext cx="8229600" cy="642938"/>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SOBRESEGURO</a:t>
            </a:r>
            <a:endParaRPr lang="es-ES" sz="2800">
              <a:latin typeface="Times New Roman" pitchFamily="18" charset="0"/>
            </a:endParaRPr>
          </a:p>
        </p:txBody>
      </p:sp>
      <p:sp>
        <p:nvSpPr>
          <p:cNvPr id="3" name="Text Box 3"/>
          <p:cNvSpPr txBox="1">
            <a:spLocks noChangeArrowheads="1"/>
          </p:cNvSpPr>
          <p:nvPr/>
        </p:nvSpPr>
        <p:spPr bwMode="auto">
          <a:xfrm>
            <a:off x="457200" y="1905000"/>
            <a:ext cx="8229600" cy="3987800"/>
          </a:xfrm>
          <a:prstGeom prst="rect">
            <a:avLst/>
          </a:prstGeom>
          <a:solidFill>
            <a:schemeClr val="bg2">
              <a:lumMod val="90000"/>
            </a:schemeClr>
          </a:solidFill>
          <a:ln w="28575">
            <a:solidFill>
              <a:schemeClr val="tx1"/>
            </a:solidFill>
            <a:miter lim="800000"/>
            <a:headEnd/>
            <a:tailEnd/>
          </a:ln>
        </p:spPr>
        <p:txBody>
          <a:bodyPr wrap="square">
            <a:spAutoFit/>
          </a:bodyPr>
          <a:lstStyle/>
          <a:p>
            <a:pPr algn="ctr" hangingPunct="0">
              <a:spcBef>
                <a:spcPts val="1400"/>
              </a:spcBef>
            </a:pPr>
            <a:endParaRPr lang="es-ES" sz="2400" b="1" dirty="0">
              <a:latin typeface="Times New Roman" pitchFamily="18" charset="0"/>
            </a:endParaRPr>
          </a:p>
          <a:p>
            <a:pPr algn="ctr" hangingPunct="0">
              <a:spcBef>
                <a:spcPts val="1400"/>
              </a:spcBef>
            </a:pPr>
            <a:r>
              <a:rPr lang="es-ES" sz="2400" b="1" dirty="0">
                <a:latin typeface="Times New Roman" pitchFamily="18" charset="0"/>
              </a:rPr>
              <a:t>SUMA ASEGURADA SUPERIOR AL VALOR REAL</a:t>
            </a:r>
          </a:p>
          <a:p>
            <a:pPr algn="ctr" hangingPunct="0">
              <a:spcBef>
                <a:spcPts val="1400"/>
              </a:spcBef>
            </a:pPr>
            <a:r>
              <a:rPr lang="es-ES" sz="2400" b="1" dirty="0">
                <a:latin typeface="Times New Roman" pitchFamily="18" charset="0"/>
              </a:rPr>
              <a:t>Si al tiempo del siniestro el valor asegurado excede del valor asegurable, el asegurador sólo está obligado a resarcir el perjuicio efectivamente sufrido; no obstante, tiene derecho a percibir la totalidad de la prima.</a:t>
            </a:r>
          </a:p>
          <a:p>
            <a:pPr algn="ctr" hangingPunct="0">
              <a:spcBef>
                <a:spcPts val="1400"/>
              </a:spcBef>
            </a:pPr>
            <a:r>
              <a:rPr lang="es-ES" sz="2400" b="1" dirty="0">
                <a:latin typeface="Times New Roman" pitchFamily="18" charset="0"/>
              </a:rPr>
              <a:t>El </a:t>
            </a:r>
            <a:r>
              <a:rPr lang="es-ES" sz="2400" b="1" dirty="0" err="1">
                <a:latin typeface="Times New Roman" pitchFamily="18" charset="0"/>
              </a:rPr>
              <a:t>sobreseguro</a:t>
            </a:r>
            <a:r>
              <a:rPr lang="es-ES" sz="2400" b="1" dirty="0">
                <a:latin typeface="Times New Roman" pitchFamily="18" charset="0"/>
              </a:rPr>
              <a:t> puede darse por desvalorización de los bienes por antigüedad y uso, por envejecimiento tecnológico, disminución de stock,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a:spLocks noChangeArrowheads="1"/>
          </p:cNvSpPr>
          <p:nvPr/>
        </p:nvSpPr>
        <p:spPr bwMode="auto">
          <a:xfrm>
            <a:off x="457200" y="685800"/>
            <a:ext cx="8229600" cy="714375"/>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OBLIGATORIEDAD</a:t>
            </a:r>
          </a:p>
        </p:txBody>
      </p:sp>
      <p:sp>
        <p:nvSpPr>
          <p:cNvPr id="11" name="Rectangle 2"/>
          <p:cNvSpPr>
            <a:spLocks noChangeArrowheads="1"/>
          </p:cNvSpPr>
          <p:nvPr/>
        </p:nvSpPr>
        <p:spPr bwMode="auto">
          <a:xfrm>
            <a:off x="457200" y="2090738"/>
            <a:ext cx="8229600" cy="3624262"/>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dirty="0">
                <a:latin typeface="Times New Roman" pitchFamily="18" charset="0"/>
              </a:rPr>
              <a:t>Las leyes son obligatorias para todos los que habiten el territorio nacional, ya sean nacionales o extranjeros, domiciliados en el país o transeúntes.</a:t>
            </a:r>
          </a:p>
          <a:p>
            <a:pPr algn="ctr"/>
            <a:r>
              <a:rPr lang="es-ES" altLang="es-ES" sz="2400" b="1" dirty="0">
                <a:latin typeface="Times New Roman" pitchFamily="18" charset="0"/>
              </a:rPr>
              <a:t> </a:t>
            </a:r>
          </a:p>
          <a:p>
            <a:pPr algn="ctr"/>
            <a:r>
              <a:rPr lang="es-ES" altLang="es-ES" sz="2400" b="1" dirty="0">
                <a:latin typeface="Times New Roman" pitchFamily="18" charset="0"/>
              </a:rPr>
              <a:t>El Código Civil  y Comercial aclara que las leyes no son obligatorias sino después de su publicación y desde el día en que determinen. Si no designan tiempo, serán obligatorias después de los ocho días siguientes al de su publicación oficial</a:t>
            </a:r>
            <a:r>
              <a:rPr lang="es-ES" altLang="es-ES" sz="2400" b="1" dirty="0" smtClean="0">
                <a:latin typeface="Times New Roman" pitchFamily="18" charset="0"/>
              </a:rPr>
              <a:t>.</a:t>
            </a: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ppt_h/2"/>
                                          </p:val>
                                        </p:tav>
                                        <p:tav tm="100000">
                                          <p:val>
                                            <p:strVal val="#ppt_y"/>
                                          </p:val>
                                        </p:tav>
                                      </p:tavLst>
                                    </p:anim>
                                    <p:anim calcmode="lin" valueType="num">
                                      <p:cBhvr>
                                        <p:cTn id="16" dur="500" fill="hold"/>
                                        <p:tgtEl>
                                          <p:spTgt spid="11"/>
                                        </p:tgtEl>
                                        <p:attrNameLst>
                                          <p:attrName>ppt_w</p:attrName>
                                        </p:attrNameLst>
                                      </p:cBhvr>
                                      <p:tavLst>
                                        <p:tav tm="0">
                                          <p:val>
                                            <p:strVal val="#ppt_w"/>
                                          </p:val>
                                        </p:tav>
                                        <p:tav tm="100000">
                                          <p:val>
                                            <p:strVal val="#ppt_w"/>
                                          </p:val>
                                        </p:tav>
                                      </p:tavLst>
                                    </p:anim>
                                    <p:anim calcmode="lin" valueType="num">
                                      <p:cBhvr>
                                        <p:cTn id="17" dur="500" fill="hold"/>
                                        <p:tgtEl>
                                          <p:spTgt spid="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066800"/>
            <a:ext cx="8218487" cy="71596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INFRASEGURO</a:t>
            </a:r>
            <a:r>
              <a:rPr lang="es-ES" sz="3200" b="1">
                <a:latin typeface="Times New Roman" pitchFamily="18" charset="0"/>
              </a:rPr>
              <a:t> </a:t>
            </a:r>
            <a:endParaRPr lang="es-ES" sz="4400">
              <a:latin typeface="Times New Roman" pitchFamily="18" charset="0"/>
            </a:endParaRPr>
          </a:p>
        </p:txBody>
      </p:sp>
      <p:sp>
        <p:nvSpPr>
          <p:cNvPr id="3" name="Text Box 3"/>
          <p:cNvSpPr txBox="1">
            <a:spLocks noChangeArrowheads="1"/>
          </p:cNvSpPr>
          <p:nvPr/>
        </p:nvSpPr>
        <p:spPr bwMode="auto">
          <a:xfrm>
            <a:off x="500063" y="2698750"/>
            <a:ext cx="8151033" cy="217170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a:latin typeface="Times New Roman" pitchFamily="18" charset="0"/>
              </a:rPr>
              <a:t>SUMA ASEGURADA INFERIOR AL VALOR REAL DEL BIEN.</a:t>
            </a:r>
          </a:p>
          <a:p>
            <a:pPr algn="ctr" hangingPunct="0">
              <a:spcBef>
                <a:spcPts val="1400"/>
              </a:spcBef>
            </a:pPr>
            <a:r>
              <a:rPr lang="es-ES" sz="2400" b="1">
                <a:latin typeface="Times New Roman" pitchFamily="18" charset="0"/>
              </a:rPr>
              <a:t>Si el valor asegurado es inferior al valor asegurable, el asegurador sólo indemnizará el daño en la proporción que resulte de ambos valores, salvo pacto en contrario.</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685800"/>
            <a:ext cx="8218487"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VICIO PROPIO</a:t>
            </a:r>
            <a:endParaRPr lang="es-ES" sz="2800">
              <a:latin typeface="Times New Roman" pitchFamily="18" charset="0"/>
            </a:endParaRPr>
          </a:p>
        </p:txBody>
      </p:sp>
      <p:sp>
        <p:nvSpPr>
          <p:cNvPr id="3" name="Text Box 3"/>
          <p:cNvSpPr txBox="1">
            <a:spLocks noChangeArrowheads="1"/>
          </p:cNvSpPr>
          <p:nvPr/>
        </p:nvSpPr>
        <p:spPr bwMode="auto">
          <a:xfrm>
            <a:off x="468313" y="1836271"/>
            <a:ext cx="8218487" cy="3954929"/>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Mala calidad, defecto o daño preexistente. Deriva de la naturaleza misma de la cosa asegurada.</a:t>
            </a:r>
          </a:p>
          <a:p>
            <a:pPr algn="ctr" hangingPunct="0">
              <a:spcBef>
                <a:spcPts val="1400"/>
              </a:spcBef>
            </a:pPr>
            <a:r>
              <a:rPr lang="es-ES" sz="2400" b="1" dirty="0">
                <a:latin typeface="Times New Roman" pitchFamily="18" charset="0"/>
              </a:rPr>
              <a:t>Predisposición de una cosa a destruirse o deteriorarse que proviene de su propia naturaleza (por ejemplo la fermentación de ciertos productos, combustión espontánea, etc.).</a:t>
            </a:r>
          </a:p>
          <a:p>
            <a:pPr algn="ctr" hangingPunct="0">
              <a:spcBef>
                <a:spcPts val="1400"/>
              </a:spcBef>
            </a:pPr>
            <a:r>
              <a:rPr lang="es-ES" sz="2400" b="1" dirty="0">
                <a:latin typeface="Times New Roman" pitchFamily="18" charset="0"/>
              </a:rPr>
              <a:t>EL VICIO INTRÍNSECO NO ES UN RIESGO</a:t>
            </a:r>
          </a:p>
          <a:p>
            <a:pPr algn="ctr" hangingPunct="0">
              <a:spcBef>
                <a:spcPts val="1400"/>
              </a:spcBef>
            </a:pPr>
            <a:r>
              <a:rPr lang="es-ES" sz="2400" b="1" dirty="0">
                <a:latin typeface="Times New Roman" pitchFamily="18" charset="0"/>
              </a:rPr>
              <a:t>Si el vicio hubiera agravado al daño, el asegurador sólo está obligado a indemnizar sin incluir el daño causado por el vicio.</a:t>
            </a:r>
            <a:endParaRPr lang="es-E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125538"/>
            <a:ext cx="8218487" cy="57308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GUERRA, MOTIN O TUMULTO</a:t>
            </a:r>
          </a:p>
        </p:txBody>
      </p:sp>
      <p:sp>
        <p:nvSpPr>
          <p:cNvPr id="3" name="Text Box 3"/>
          <p:cNvSpPr txBox="1">
            <a:spLocks noChangeArrowheads="1"/>
          </p:cNvSpPr>
          <p:nvPr/>
        </p:nvSpPr>
        <p:spPr bwMode="auto">
          <a:xfrm>
            <a:off x="431800" y="2924175"/>
            <a:ext cx="8254999" cy="187642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700"/>
              </a:spcBef>
            </a:pPr>
            <a:r>
              <a:rPr lang="es-ES" sz="2800" b="1" dirty="0">
                <a:latin typeface="Times New Roman" pitchFamily="18" charset="0"/>
              </a:rPr>
              <a:t>El asegurador, salvo pacto en contrario (puede darse como adicional en el seguro de transporte) no cubre los daños causados por hechos de guerra civil o internacional ni por motín o tumulto popular.</a:t>
            </a:r>
            <a:endParaRPr lang="es-E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706437"/>
            <a:ext cx="8255000"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DOLO Y CULPA GRAVE</a:t>
            </a:r>
            <a:endParaRPr lang="es-ES" sz="2800">
              <a:latin typeface="Times New Roman" pitchFamily="18" charset="0"/>
            </a:endParaRPr>
          </a:p>
        </p:txBody>
      </p:sp>
      <p:sp>
        <p:nvSpPr>
          <p:cNvPr id="3" name="Text Box 3"/>
          <p:cNvSpPr txBox="1">
            <a:spLocks noChangeArrowheads="1"/>
          </p:cNvSpPr>
          <p:nvPr/>
        </p:nvSpPr>
        <p:spPr bwMode="auto">
          <a:xfrm>
            <a:off x="457200" y="1772483"/>
            <a:ext cx="8255000" cy="4247317"/>
          </a:xfrm>
          <a:prstGeom prst="rect">
            <a:avLst/>
          </a:prstGeom>
          <a:solidFill>
            <a:schemeClr val="bg2">
              <a:lumMod val="90000"/>
            </a:schemeClr>
          </a:solidFill>
          <a:ln w="28575">
            <a:solidFill>
              <a:schemeClr val="tx1"/>
            </a:solidFill>
            <a:miter lim="800000"/>
            <a:headEnd/>
            <a:tailEnd/>
          </a:ln>
        </p:spPr>
        <p:txBody>
          <a:bodyPr wrap="square">
            <a:spAutoFit/>
          </a:bodyPr>
          <a:lstStyle/>
          <a:p>
            <a:pPr algn="ctr" hangingPunct="0">
              <a:spcBef>
                <a:spcPts val="1200"/>
              </a:spcBef>
            </a:pPr>
            <a:r>
              <a:rPr lang="es-ES" sz="2000" b="1" dirty="0">
                <a:latin typeface="Times New Roman" pitchFamily="18" charset="0"/>
              </a:rPr>
              <a:t>CAUSA DE CADUCIDAD. SINÓNIMO DE INTENCIÓN</a:t>
            </a:r>
          </a:p>
          <a:p>
            <a:pPr algn="ctr" hangingPunct="0">
              <a:spcBef>
                <a:spcPts val="1200"/>
              </a:spcBef>
            </a:pPr>
            <a:r>
              <a:rPr lang="es-ES" sz="2000" b="1" dirty="0">
                <a:latin typeface="Times New Roman" pitchFamily="18" charset="0"/>
              </a:rPr>
              <a:t>“... El asegurador queda liberado si el tomador o el beneficiario provoca el siniestro dolosamente o con culpa grave...”.</a:t>
            </a:r>
          </a:p>
          <a:p>
            <a:pPr hangingPunct="0">
              <a:spcBef>
                <a:spcPts val="1200"/>
              </a:spcBef>
            </a:pPr>
            <a:r>
              <a:rPr lang="es-ES" sz="2000" b="1" dirty="0">
                <a:latin typeface="Times New Roman" pitchFamily="18" charset="0"/>
              </a:rPr>
              <a:t>- Conducta intensamente negligente.</a:t>
            </a:r>
          </a:p>
          <a:p>
            <a:pPr hangingPunct="0">
              <a:spcBef>
                <a:spcPts val="1200"/>
              </a:spcBef>
            </a:pPr>
            <a:r>
              <a:rPr lang="es-ES" sz="2000" b="1" dirty="0">
                <a:latin typeface="Times New Roman" pitchFamily="18" charset="0"/>
              </a:rPr>
              <a:t>- Ve el riesgo y sus peligros, pero cree que los sorteará, sometiéndose</a:t>
            </a:r>
          </a:p>
          <a:p>
            <a:pPr hangingPunct="0">
              <a:spcBef>
                <a:spcPts val="1200"/>
              </a:spcBef>
            </a:pPr>
            <a:r>
              <a:rPr lang="es-ES" sz="2000" b="1" dirty="0">
                <a:latin typeface="Times New Roman" pitchFamily="18" charset="0"/>
              </a:rPr>
              <a:t>  a él, enfrentándolo.</a:t>
            </a:r>
          </a:p>
          <a:p>
            <a:pPr hangingPunct="0">
              <a:spcBef>
                <a:spcPts val="1200"/>
              </a:spcBef>
            </a:pPr>
            <a:r>
              <a:rPr lang="es-ES" sz="2000" b="1" dirty="0">
                <a:latin typeface="Times New Roman" pitchFamily="18" charset="0"/>
              </a:rPr>
              <a:t>- Manifiesta y grave despreocupación en la que no hubiera incurrido</a:t>
            </a:r>
          </a:p>
          <a:p>
            <a:pPr hangingPunct="0">
              <a:spcBef>
                <a:spcPts val="1200"/>
              </a:spcBef>
            </a:pPr>
            <a:r>
              <a:rPr lang="es-ES" sz="2000" b="1" dirty="0">
                <a:latin typeface="Times New Roman" pitchFamily="18" charset="0"/>
              </a:rPr>
              <a:t>  de no haber mediado el seguro.</a:t>
            </a:r>
          </a:p>
          <a:p>
            <a:pPr algn="ctr" hangingPunct="0">
              <a:spcBef>
                <a:spcPts val="1200"/>
              </a:spcBef>
            </a:pPr>
            <a:r>
              <a:rPr lang="es-ES" sz="2000" b="1" dirty="0">
                <a:latin typeface="Times New Roman" pitchFamily="18" charset="0"/>
              </a:rPr>
              <a:t>El asegurador al fijar sus costos considera que el asegurado va actuar con la prudencia necesaria (como si no tuviera seguro</a:t>
            </a:r>
            <a:r>
              <a:rPr lang="es-ES" sz="2000" b="1" dirty="0" smtClean="0">
                <a:latin typeface="Times New Roman" pitchFamily="18" charset="0"/>
              </a:rPr>
              <a:t>).</a:t>
            </a:r>
            <a:endParaRPr lang="es-E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01637"/>
            <a:ext cx="8229600"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CASOS CONSIDERADOS DE CULPA GRAVE</a:t>
            </a:r>
            <a:endParaRPr lang="es-ES" sz="2800" b="1" dirty="0">
              <a:latin typeface="Times New Roman" pitchFamily="18" charset="0"/>
            </a:endParaRPr>
          </a:p>
        </p:txBody>
      </p:sp>
      <p:sp>
        <p:nvSpPr>
          <p:cNvPr id="3" name="Text Box 3"/>
          <p:cNvSpPr txBox="1">
            <a:spLocks noChangeArrowheads="1"/>
          </p:cNvSpPr>
          <p:nvPr/>
        </p:nvSpPr>
        <p:spPr bwMode="auto">
          <a:xfrm>
            <a:off x="457200" y="1295400"/>
            <a:ext cx="8229600" cy="5139869"/>
          </a:xfrm>
          <a:prstGeom prst="rect">
            <a:avLst/>
          </a:prstGeom>
          <a:solidFill>
            <a:schemeClr val="bg2">
              <a:lumMod val="90000"/>
            </a:schemeClr>
          </a:solidFill>
          <a:ln w="28575">
            <a:solidFill>
              <a:schemeClr val="tx1"/>
            </a:solidFill>
            <a:miter lim="800000"/>
            <a:headEnd/>
            <a:tailEnd/>
          </a:ln>
        </p:spPr>
        <p:txBody>
          <a:bodyPr wrap="square">
            <a:spAutoFit/>
          </a:bodyPr>
          <a:lstStyle/>
          <a:p>
            <a:pPr algn="ctr" hangingPunct="0">
              <a:spcBef>
                <a:spcPts val="1200"/>
              </a:spcBef>
            </a:pPr>
            <a:endParaRPr lang="es-ES" sz="2400" b="1" dirty="0">
              <a:latin typeface="Times New Roman" pitchFamily="18" charset="0"/>
            </a:endParaRPr>
          </a:p>
          <a:p>
            <a:pPr algn="ctr" hangingPunct="0">
              <a:spcBef>
                <a:spcPts val="1200"/>
              </a:spcBef>
            </a:pPr>
            <a:r>
              <a:rPr lang="es-ES" sz="2000" b="1" dirty="0">
                <a:latin typeface="Times New Roman" pitchFamily="18" charset="0"/>
              </a:rPr>
              <a:t> </a:t>
            </a:r>
            <a:r>
              <a:rPr lang="es-ES" sz="2400" b="1" dirty="0">
                <a:latin typeface="Times New Roman" pitchFamily="18" charset="0"/>
              </a:rPr>
              <a:t>Dejar el vehículo en doble fila con las llaves puestas y el motor encendido </a:t>
            </a:r>
            <a:r>
              <a:rPr lang="es-ES" sz="2400" b="1" dirty="0" smtClean="0">
                <a:latin typeface="Times New Roman" pitchFamily="18" charset="0"/>
              </a:rPr>
              <a:t>para </a:t>
            </a:r>
            <a:r>
              <a:rPr lang="es-ES" sz="2400" b="1" dirty="0">
                <a:latin typeface="Times New Roman" pitchFamily="18" charset="0"/>
              </a:rPr>
              <a:t>empujar otro rodado y lograr lugar para estacionar.</a:t>
            </a:r>
          </a:p>
          <a:p>
            <a:pPr algn="ctr" hangingPunct="0">
              <a:spcBef>
                <a:spcPts val="1200"/>
              </a:spcBef>
            </a:pPr>
            <a:r>
              <a:rPr lang="es-ES" sz="2400" b="1" dirty="0">
                <a:latin typeface="Times New Roman" pitchFamily="18" charset="0"/>
              </a:rPr>
              <a:t> Detener el rodado y dejarlo con las llaves puestas, bajándose del mismo </a:t>
            </a:r>
            <a:r>
              <a:rPr lang="es-ES" sz="2400" b="1" dirty="0" smtClean="0">
                <a:latin typeface="Times New Roman" pitchFamily="18" charset="0"/>
              </a:rPr>
              <a:t>para </a:t>
            </a:r>
            <a:r>
              <a:rPr lang="es-ES" sz="2400" b="1" dirty="0">
                <a:latin typeface="Times New Roman" pitchFamily="18" charset="0"/>
              </a:rPr>
              <a:t>comprar en un kiosco.</a:t>
            </a:r>
          </a:p>
          <a:p>
            <a:pPr algn="ctr" hangingPunct="0">
              <a:spcBef>
                <a:spcPts val="1200"/>
              </a:spcBef>
            </a:pPr>
            <a:r>
              <a:rPr lang="es-ES" sz="2400" b="1" dirty="0">
                <a:latin typeface="Times New Roman" pitchFamily="18" charset="0"/>
              </a:rPr>
              <a:t> Dejar el automóvil en la vía pública durante dos meses por haber </a:t>
            </a:r>
            <a:r>
              <a:rPr lang="es-ES" sz="2400" b="1" dirty="0" smtClean="0">
                <a:latin typeface="Times New Roman" pitchFamily="18" charset="0"/>
              </a:rPr>
              <a:t>viajado </a:t>
            </a:r>
            <a:r>
              <a:rPr lang="es-ES" sz="2400" b="1" dirty="0">
                <a:latin typeface="Times New Roman" pitchFamily="18" charset="0"/>
              </a:rPr>
              <a:t>al exterior, produciéndose la sustracción del mismo.</a:t>
            </a:r>
          </a:p>
          <a:p>
            <a:pPr algn="ctr" hangingPunct="0">
              <a:spcBef>
                <a:spcPts val="1200"/>
              </a:spcBef>
            </a:pPr>
            <a:r>
              <a:rPr lang="es-ES" sz="2400" b="1" dirty="0">
                <a:latin typeface="Times New Roman" pitchFamily="18" charset="0"/>
              </a:rPr>
              <a:t> Dejar las llaves del auto al alcance de un menor de edad que las tomó y </a:t>
            </a:r>
            <a:r>
              <a:rPr lang="es-ES" sz="2400" b="1" dirty="0" smtClean="0">
                <a:latin typeface="Times New Roman" pitchFamily="18" charset="0"/>
              </a:rPr>
              <a:t>conduciendo </a:t>
            </a:r>
            <a:r>
              <a:rPr lang="es-ES" sz="2400" b="1" dirty="0">
                <a:latin typeface="Times New Roman" pitchFamily="18" charset="0"/>
              </a:rPr>
              <a:t>en la vía pública provocó un accidente.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447800"/>
            <a:ext cx="8229600" cy="3508653"/>
          </a:xfrm>
          <a:prstGeom prst="rect">
            <a:avLst/>
          </a:prstGeom>
          <a:solidFill>
            <a:schemeClr val="bg2">
              <a:lumMod val="90000"/>
            </a:schemeClr>
          </a:solidFill>
          <a:ln w="28575">
            <a:solidFill>
              <a:schemeClr val="tx1"/>
            </a:solidFill>
            <a:miter lim="800000"/>
            <a:headEnd/>
            <a:tailEnd/>
          </a:ln>
        </p:spPr>
        <p:txBody>
          <a:bodyPr wrap="square">
            <a:spAutoFit/>
          </a:bodyPr>
          <a:lstStyle/>
          <a:p>
            <a:pPr algn="ctr" hangingPunct="0">
              <a:spcBef>
                <a:spcPts val="1200"/>
              </a:spcBef>
            </a:pPr>
            <a:endParaRPr lang="es-ES" sz="2400" b="1" dirty="0">
              <a:latin typeface="Times New Roman" pitchFamily="18" charset="0"/>
            </a:endParaRPr>
          </a:p>
          <a:p>
            <a:pPr algn="ctr" hangingPunct="0">
              <a:spcBef>
                <a:spcPts val="1200"/>
              </a:spcBef>
            </a:pPr>
            <a:r>
              <a:rPr lang="es-ES" sz="2400" b="1" dirty="0" smtClean="0">
                <a:latin typeface="Times New Roman" pitchFamily="18" charset="0"/>
              </a:rPr>
              <a:t>Dejar </a:t>
            </a:r>
            <a:r>
              <a:rPr lang="es-ES" sz="2400" b="1" dirty="0">
                <a:latin typeface="Times New Roman" pitchFamily="18" charset="0"/>
              </a:rPr>
              <a:t>el automóvil en una playa de estacionamiento con el ticket de </a:t>
            </a:r>
            <a:r>
              <a:rPr lang="es-ES" sz="2400" b="1" dirty="0" smtClean="0">
                <a:latin typeface="Times New Roman" pitchFamily="18" charset="0"/>
              </a:rPr>
              <a:t>control </a:t>
            </a:r>
            <a:r>
              <a:rPr lang="es-ES" sz="2400" b="1" dirty="0">
                <a:latin typeface="Times New Roman" pitchFamily="18" charset="0"/>
              </a:rPr>
              <a:t>dentro del vehículo durante dieciséis días.</a:t>
            </a:r>
          </a:p>
          <a:p>
            <a:pPr algn="ctr" hangingPunct="0">
              <a:spcBef>
                <a:spcPts val="1200"/>
              </a:spcBef>
            </a:pPr>
            <a:r>
              <a:rPr lang="es-ES" sz="2400" b="1" dirty="0">
                <a:latin typeface="Times New Roman" pitchFamily="18" charset="0"/>
              </a:rPr>
              <a:t>  Conducir a exceso de velocidad y colisionar cuando es perseguido por </a:t>
            </a:r>
            <a:r>
              <a:rPr lang="es-ES" sz="2400" b="1" dirty="0" smtClean="0">
                <a:latin typeface="Times New Roman" pitchFamily="18" charset="0"/>
              </a:rPr>
              <a:t>un </a:t>
            </a:r>
            <a:r>
              <a:rPr lang="es-ES" sz="2400" b="1" dirty="0">
                <a:latin typeface="Times New Roman" pitchFamily="18" charset="0"/>
              </a:rPr>
              <a:t>vehículo policial, tras intentar eludir un control.</a:t>
            </a:r>
          </a:p>
          <a:p>
            <a:pPr algn="ctr" hangingPunct="0">
              <a:spcBef>
                <a:spcPts val="1200"/>
              </a:spcBef>
            </a:pPr>
            <a:r>
              <a:rPr lang="es-ES" sz="2400" b="1" dirty="0">
                <a:latin typeface="Times New Roman" pitchFamily="18" charset="0"/>
              </a:rPr>
              <a:t>  Entrega de un vehículo de parte de un </a:t>
            </a:r>
            <a:r>
              <a:rPr lang="es-ES" sz="2400" b="1" dirty="0" err="1">
                <a:latin typeface="Times New Roman" pitchFamily="18" charset="0"/>
              </a:rPr>
              <a:t>garagista</a:t>
            </a:r>
            <a:r>
              <a:rPr lang="es-ES" sz="2400" b="1" dirty="0">
                <a:latin typeface="Times New Roman" pitchFamily="18" charset="0"/>
              </a:rPr>
              <a:t> sin verificar si era el </a:t>
            </a:r>
            <a:r>
              <a:rPr lang="es-ES" sz="2400" b="1" dirty="0" smtClean="0">
                <a:latin typeface="Times New Roman" pitchFamily="18" charset="0"/>
              </a:rPr>
              <a:t>dueño</a:t>
            </a:r>
            <a:r>
              <a:rPr lang="es-ES" sz="2400"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682429"/>
            <a:ext cx="8229600" cy="2462213"/>
          </a:xfrm>
          <a:prstGeom prst="rect">
            <a:avLst/>
          </a:prstGeom>
          <a:solidFill>
            <a:schemeClr val="bg2">
              <a:lumMod val="90000"/>
            </a:schemeClr>
          </a:solidFill>
          <a:ln w="28575">
            <a:solidFill>
              <a:schemeClr val="tx1"/>
            </a:solidFill>
            <a:miter lim="800000"/>
            <a:headEnd/>
            <a:tailEnd/>
          </a:ln>
        </p:spPr>
        <p:txBody>
          <a:bodyPr wrap="square">
            <a:spAutoFit/>
          </a:bodyPr>
          <a:lstStyle/>
          <a:p>
            <a:pPr indent="177800" algn="ctr" hangingPunct="0">
              <a:spcBef>
                <a:spcPts val="1200"/>
              </a:spcBef>
            </a:pPr>
            <a:r>
              <a:rPr lang="es-ES" sz="2000" b="1" dirty="0" smtClean="0">
                <a:latin typeface="Times New Roman" pitchFamily="18" charset="0"/>
              </a:rPr>
              <a:t>  </a:t>
            </a:r>
            <a:r>
              <a:rPr lang="es-ES" sz="2400" b="1" dirty="0">
                <a:latin typeface="Times New Roman" pitchFamily="18" charset="0"/>
              </a:rPr>
              <a:t>Llevar en el bolsillo trasero del pantalón una joya asegurada </a:t>
            </a:r>
            <a:r>
              <a:rPr lang="es-ES" sz="2400" b="1" dirty="0" smtClean="0">
                <a:latin typeface="Times New Roman" pitchFamily="18" charset="0"/>
              </a:rPr>
              <a:t>específicamente </a:t>
            </a:r>
            <a:r>
              <a:rPr lang="es-ES" sz="2400" b="1" dirty="0">
                <a:latin typeface="Times New Roman" pitchFamily="18" charset="0"/>
              </a:rPr>
              <a:t>en el ramo Robo.  El Juez consideró que el bolsillo </a:t>
            </a:r>
            <a:r>
              <a:rPr lang="es-ES" sz="2400" b="1" dirty="0" smtClean="0">
                <a:latin typeface="Times New Roman" pitchFamily="18" charset="0"/>
              </a:rPr>
              <a:t> estaba </a:t>
            </a:r>
            <a:r>
              <a:rPr lang="es-ES" sz="2400" b="1" dirty="0">
                <a:latin typeface="Times New Roman" pitchFamily="18" charset="0"/>
              </a:rPr>
              <a:t>cerrado con su correspondiente botón.</a:t>
            </a:r>
          </a:p>
          <a:p>
            <a:pPr indent="177800" algn="ctr" hangingPunct="0">
              <a:spcBef>
                <a:spcPts val="1200"/>
              </a:spcBef>
            </a:pPr>
            <a:r>
              <a:rPr lang="es-ES" sz="2400" b="1" dirty="0">
                <a:latin typeface="Times New Roman" pitchFamily="18" charset="0"/>
              </a:rPr>
              <a:t> Circular a </a:t>
            </a:r>
            <a:r>
              <a:rPr lang="es-ES" sz="2400" b="1" dirty="0" smtClean="0">
                <a:latin typeface="Times New Roman" pitchFamily="18" charset="0"/>
              </a:rPr>
              <a:t>contramano </a:t>
            </a:r>
            <a:r>
              <a:rPr lang="es-ES" sz="2400" b="1" dirty="0">
                <a:latin typeface="Times New Roman" pitchFamily="18" charset="0"/>
              </a:rPr>
              <a:t>y colisionar por llevar a una persona lesionada </a:t>
            </a:r>
            <a:r>
              <a:rPr lang="es-ES" sz="2400" b="1" dirty="0" smtClean="0">
                <a:latin typeface="Times New Roman" pitchFamily="18" charset="0"/>
              </a:rPr>
              <a:t>en </a:t>
            </a:r>
            <a:r>
              <a:rPr lang="es-ES" sz="2400" b="1" dirty="0">
                <a:latin typeface="Times New Roman" pitchFamily="18" charset="0"/>
              </a:rPr>
              <a:t>un accidente de tránsito.</a:t>
            </a:r>
          </a:p>
        </p:txBody>
      </p:sp>
      <p:sp>
        <p:nvSpPr>
          <p:cNvPr id="3" name="Rectangle 2"/>
          <p:cNvSpPr>
            <a:spLocks noChangeArrowheads="1"/>
          </p:cNvSpPr>
          <p:nvPr/>
        </p:nvSpPr>
        <p:spPr bwMode="auto">
          <a:xfrm>
            <a:off x="457200" y="1011237"/>
            <a:ext cx="8229600"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CASOS NO CONSIDERADOS DE CULPA GRAVE</a:t>
            </a:r>
            <a:endParaRPr lang="es-E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816656"/>
            <a:ext cx="8229600" cy="2831544"/>
          </a:xfrm>
          <a:prstGeom prst="rect">
            <a:avLst/>
          </a:prstGeom>
          <a:solidFill>
            <a:schemeClr val="bg2">
              <a:lumMod val="90000"/>
            </a:schemeClr>
          </a:solidFill>
          <a:ln w="28575">
            <a:solidFill>
              <a:schemeClr val="tx1"/>
            </a:solidFill>
            <a:miter lim="800000"/>
            <a:headEnd/>
            <a:tailEnd/>
          </a:ln>
        </p:spPr>
        <p:txBody>
          <a:bodyPr wrap="square">
            <a:spAutoFit/>
          </a:bodyPr>
          <a:lstStyle/>
          <a:p>
            <a:pPr indent="177800" algn="ctr" hangingPunct="0">
              <a:spcBef>
                <a:spcPts val="1200"/>
              </a:spcBef>
            </a:pPr>
            <a:r>
              <a:rPr lang="es-ES" sz="2400" b="1" dirty="0" smtClean="0">
                <a:latin typeface="Times New Roman" pitchFamily="18" charset="0"/>
              </a:rPr>
              <a:t>Pasar </a:t>
            </a:r>
            <a:r>
              <a:rPr lang="es-ES" sz="2400" b="1" dirty="0">
                <a:latin typeface="Times New Roman" pitchFamily="18" charset="0"/>
              </a:rPr>
              <a:t>un semáforo rojo y colisionar cuando esa infracción se cometió  </a:t>
            </a:r>
            <a:r>
              <a:rPr lang="es-ES" sz="2400" b="1" dirty="0" smtClean="0">
                <a:latin typeface="Times New Roman" pitchFamily="18" charset="0"/>
              </a:rPr>
              <a:t>por  </a:t>
            </a:r>
            <a:r>
              <a:rPr lang="es-ES" sz="2400" b="1" dirty="0">
                <a:latin typeface="Times New Roman" pitchFamily="18" charset="0"/>
              </a:rPr>
              <a:t>llevar a una persona enferma a un centro médico o cuando el </a:t>
            </a:r>
            <a:r>
              <a:rPr lang="es-ES" sz="2400" b="1" dirty="0" smtClean="0">
                <a:latin typeface="Times New Roman" pitchFamily="18" charset="0"/>
              </a:rPr>
              <a:t> conductor </a:t>
            </a:r>
            <a:r>
              <a:rPr lang="es-ES" sz="2400" b="1" dirty="0">
                <a:latin typeface="Times New Roman" pitchFamily="18" charset="0"/>
              </a:rPr>
              <a:t>presumía que pretendían asaltarlo o secuestrarlo o porque lo </a:t>
            </a:r>
            <a:r>
              <a:rPr lang="es-ES" sz="2400" b="1" dirty="0" smtClean="0">
                <a:latin typeface="Times New Roman" pitchFamily="18" charset="0"/>
              </a:rPr>
              <a:t>encandiló </a:t>
            </a:r>
            <a:r>
              <a:rPr lang="es-ES" sz="2400" b="1" dirty="0">
                <a:latin typeface="Times New Roman" pitchFamily="18" charset="0"/>
              </a:rPr>
              <a:t>el sol.</a:t>
            </a:r>
          </a:p>
          <a:p>
            <a:pPr indent="177800" algn="ctr" hangingPunct="0">
              <a:spcBef>
                <a:spcPts val="1200"/>
              </a:spcBef>
            </a:pPr>
            <a:r>
              <a:rPr lang="es-ES" sz="2400" b="1" dirty="0">
                <a:latin typeface="Times New Roman" pitchFamily="18" charset="0"/>
              </a:rPr>
              <a:t> Dejar el vehículo estacionado, sin batería y con desperfectos mecánicos </a:t>
            </a:r>
            <a:r>
              <a:rPr lang="es-ES" sz="2400" b="1" dirty="0" smtClean="0">
                <a:latin typeface="Times New Roman" pitchFamily="18" charset="0"/>
              </a:rPr>
              <a:t>en </a:t>
            </a:r>
            <a:r>
              <a:rPr lang="es-ES" sz="2400" b="1" dirty="0">
                <a:latin typeface="Times New Roman" pitchFamily="18" charset="0"/>
              </a:rPr>
              <a:t>la vía pública por dieciséis horas </a:t>
            </a:r>
            <a:r>
              <a:rPr lang="es-ES" sz="2400" b="1" dirty="0" smtClean="0">
                <a:latin typeface="Times New Roman" pitchFamily="18" charset="0"/>
              </a:rPr>
              <a:t>ininterrumpidas</a:t>
            </a:r>
            <a:r>
              <a:rPr lang="es-ES" sz="24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316037"/>
            <a:ext cx="8229600" cy="665163"/>
          </a:xfrm>
          <a:prstGeom prst="rect">
            <a:avLst/>
          </a:prstGeom>
          <a:solidFill>
            <a:schemeClr val="bg2">
              <a:lumMod val="90000"/>
            </a:schemeClr>
          </a:solidFill>
          <a:ln w="19050">
            <a:solidFill>
              <a:schemeClr val="tx1"/>
            </a:solidFill>
            <a:miter lim="800000"/>
            <a:headEnd/>
            <a:tailEnd/>
          </a:ln>
        </p:spPr>
        <p:txBody>
          <a:bodyPr anchor="ctr" anchorCtr="1"/>
          <a:lstStyle/>
          <a:p>
            <a:pPr algn="ctr"/>
            <a:r>
              <a:rPr lang="es-ES" sz="2800" b="1" dirty="0" smtClean="0">
                <a:latin typeface="Times New Roman" pitchFamily="18" charset="0"/>
              </a:rPr>
              <a:t>CASO DE JURISPRUDENCIA NO UNIFORME</a:t>
            </a:r>
            <a:endParaRPr lang="es-ES" sz="2800" dirty="0">
              <a:latin typeface="Times New Roman" pitchFamily="18" charset="0"/>
            </a:endParaRPr>
          </a:p>
        </p:txBody>
      </p:sp>
      <p:sp>
        <p:nvSpPr>
          <p:cNvPr id="3" name="Text Box 3"/>
          <p:cNvSpPr txBox="1">
            <a:spLocks noChangeArrowheads="1"/>
          </p:cNvSpPr>
          <p:nvPr/>
        </p:nvSpPr>
        <p:spPr bwMode="auto">
          <a:xfrm>
            <a:off x="457200" y="3282315"/>
            <a:ext cx="8229600" cy="984885"/>
          </a:xfrm>
          <a:prstGeom prst="rect">
            <a:avLst/>
          </a:prstGeom>
          <a:solidFill>
            <a:schemeClr val="bg2">
              <a:lumMod val="90000"/>
            </a:schemeClr>
          </a:solidFill>
          <a:ln w="19050">
            <a:solidFill>
              <a:schemeClr val="tx1"/>
            </a:solidFill>
            <a:miter lim="800000"/>
            <a:headEnd/>
            <a:tailEnd/>
          </a:ln>
        </p:spPr>
        <p:txBody>
          <a:bodyPr wrap="square">
            <a:spAutoFit/>
          </a:bodyPr>
          <a:lstStyle/>
          <a:p>
            <a:pPr indent="177800" algn="ctr" hangingPunct="0">
              <a:spcBef>
                <a:spcPts val="1200"/>
              </a:spcBef>
            </a:pPr>
            <a:r>
              <a:rPr lang="es-ES" sz="2000" b="1" dirty="0" smtClean="0">
                <a:latin typeface="Times New Roman" pitchFamily="18" charset="0"/>
              </a:rPr>
              <a:t> </a:t>
            </a:r>
            <a:r>
              <a:rPr lang="es-ES" sz="2400" b="1" dirty="0">
                <a:latin typeface="Times New Roman" pitchFamily="18" charset="0"/>
              </a:rPr>
              <a:t>Dejar el vehículo con las llaves puestas frente a su domicilio </a:t>
            </a:r>
            <a:endParaRPr lang="es-ES" sz="2400" b="1" dirty="0" smtClean="0">
              <a:latin typeface="Times New Roman" pitchFamily="18" charset="0"/>
            </a:endParaRPr>
          </a:p>
          <a:p>
            <a:pPr indent="177800" algn="ctr" hangingPunct="0">
              <a:spcBef>
                <a:spcPts val="1200"/>
              </a:spcBef>
            </a:pPr>
            <a:r>
              <a:rPr lang="es-ES" sz="2400" b="1" dirty="0">
                <a:latin typeface="Times New Roman" pitchFamily="18" charset="0"/>
              </a:rPr>
              <a:t> </a:t>
            </a:r>
            <a:r>
              <a:rPr lang="es-ES" sz="2400" b="1" dirty="0" smtClean="0">
                <a:latin typeface="Times New Roman" pitchFamily="18" charset="0"/>
              </a:rPr>
              <a:t> cuando </a:t>
            </a:r>
            <a:r>
              <a:rPr lang="es-ES" sz="2400" b="1" dirty="0">
                <a:latin typeface="Times New Roman" pitchFamily="18" charset="0"/>
              </a:rPr>
              <a:t>se </a:t>
            </a:r>
            <a:r>
              <a:rPr lang="es-ES" sz="2400" b="1" dirty="0" smtClean="0">
                <a:latin typeface="Times New Roman" pitchFamily="18" charset="0"/>
              </a:rPr>
              <a:t>bajó </a:t>
            </a:r>
            <a:r>
              <a:rPr lang="es-ES" sz="2400" b="1" dirty="0">
                <a:latin typeface="Times New Roman" pitchFamily="18" charset="0"/>
              </a:rPr>
              <a:t>para cerrar el portón de su </a:t>
            </a:r>
            <a:r>
              <a:rPr lang="es-ES" sz="2400" b="1" dirty="0" err="1">
                <a:latin typeface="Times New Roman" pitchFamily="18" charset="0"/>
              </a:rPr>
              <a:t>garage</a:t>
            </a:r>
            <a:r>
              <a:rPr lang="es-ES" sz="24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38200"/>
            <a:ext cx="8255000"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DOLO Y CULPA GRAVE</a:t>
            </a:r>
            <a:endParaRPr lang="es-ES" sz="2800">
              <a:latin typeface="Times New Roman" pitchFamily="18" charset="0"/>
            </a:endParaRPr>
          </a:p>
        </p:txBody>
      </p:sp>
      <p:sp>
        <p:nvSpPr>
          <p:cNvPr id="3" name="Text Box 3"/>
          <p:cNvSpPr txBox="1">
            <a:spLocks noChangeArrowheads="1"/>
          </p:cNvSpPr>
          <p:nvPr/>
        </p:nvSpPr>
        <p:spPr bwMode="auto">
          <a:xfrm>
            <a:off x="457200" y="2022475"/>
            <a:ext cx="8255000" cy="1200329"/>
          </a:xfrm>
          <a:prstGeom prst="rect">
            <a:avLst/>
          </a:prstGeom>
          <a:solidFill>
            <a:schemeClr val="bg2">
              <a:lumMod val="90000"/>
            </a:schemeClr>
          </a:solidFill>
          <a:ln w="28575">
            <a:solidFill>
              <a:schemeClr val="tx1"/>
            </a:solidFill>
            <a:miter lim="800000"/>
            <a:headEnd/>
            <a:tailEnd/>
          </a:ln>
        </p:spPr>
        <p:txBody>
          <a:bodyPr wrap="square">
            <a:spAutoFit/>
          </a:bodyPr>
          <a:lstStyle/>
          <a:p>
            <a:pPr indent="177800" algn="ctr" hangingPunct="0">
              <a:spcBef>
                <a:spcPts val="1200"/>
              </a:spcBef>
            </a:pPr>
            <a:r>
              <a:rPr lang="es-ES" sz="2400" b="1">
                <a:latin typeface="Times New Roman" pitchFamily="18" charset="0"/>
              </a:rPr>
              <a:t>NO SE APLICA CUANDO SE INCURRE EN ELLA PARA PRECAVER  EL SINIESTRO O POR UN DEBER DE  HUMANIDAD GENERALMENTE ACEPTADO.</a:t>
            </a:r>
          </a:p>
        </p:txBody>
      </p:sp>
      <p:sp>
        <p:nvSpPr>
          <p:cNvPr id="4" name="Text Box 3"/>
          <p:cNvSpPr txBox="1">
            <a:spLocks noChangeArrowheads="1"/>
          </p:cNvSpPr>
          <p:nvPr/>
        </p:nvSpPr>
        <p:spPr bwMode="auto">
          <a:xfrm>
            <a:off x="457201" y="3659188"/>
            <a:ext cx="8229600" cy="2146300"/>
          </a:xfrm>
          <a:prstGeom prst="rect">
            <a:avLst/>
          </a:prstGeom>
          <a:solidFill>
            <a:schemeClr val="bg2">
              <a:lumMod val="90000"/>
            </a:schemeClr>
          </a:solidFill>
          <a:ln w="28575">
            <a:solidFill>
              <a:schemeClr val="tx1"/>
            </a:solidFill>
            <a:miter lim="800000"/>
            <a:headEnd/>
            <a:tailEnd/>
          </a:ln>
        </p:spPr>
        <p:txBody>
          <a:bodyPr wrap="square">
            <a:spAutoFit/>
          </a:bodyPr>
          <a:lstStyle/>
          <a:p>
            <a:pPr indent="177800" algn="ctr" hangingPunct="0">
              <a:spcBef>
                <a:spcPts val="1200"/>
              </a:spcBef>
            </a:pPr>
            <a:r>
              <a:rPr lang="es-ES" sz="2400" b="1" dirty="0">
                <a:latin typeface="Times New Roman" pitchFamily="18" charset="0"/>
              </a:rPr>
              <a:t>	Si por haberse quedado sin frenos y para evitar atropellar a un peatón embiste un árbol o un poste.</a:t>
            </a:r>
          </a:p>
          <a:p>
            <a:pPr indent="177800" algn="ctr" hangingPunct="0">
              <a:spcBef>
                <a:spcPts val="1200"/>
              </a:spcBef>
            </a:pPr>
            <a:r>
              <a:rPr lang="es-ES" sz="2400" b="1" dirty="0">
                <a:latin typeface="Times New Roman" pitchFamily="18" charset="0"/>
              </a:rPr>
              <a:t>Si por necesidad de trasladar a una persona herida o enferma y llegar a tiempo a un centro médico ingresa contramano provocando un accidente.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a:spLocks noChangeArrowheads="1"/>
          </p:cNvSpPr>
          <p:nvPr/>
        </p:nvSpPr>
        <p:spPr bwMode="auto">
          <a:xfrm>
            <a:off x="457200" y="914400"/>
            <a:ext cx="8305800" cy="714375"/>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CONOCIMIENTO ASUMIDO</a:t>
            </a:r>
          </a:p>
        </p:txBody>
      </p:sp>
      <p:sp>
        <p:nvSpPr>
          <p:cNvPr id="8" name="Rectangle 2"/>
          <p:cNvSpPr>
            <a:spLocks noChangeArrowheads="1"/>
          </p:cNvSpPr>
          <p:nvPr/>
        </p:nvSpPr>
        <p:spPr bwMode="auto">
          <a:xfrm>
            <a:off x="457200" y="2514600"/>
            <a:ext cx="8229600" cy="3071813"/>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sz="3200" b="1" dirty="0">
                <a:latin typeface="Calibri" pitchFamily="34" charset="0"/>
              </a:rPr>
              <a:t> </a:t>
            </a:r>
            <a:r>
              <a:rPr lang="es-ES" sz="2400" b="1" dirty="0">
                <a:latin typeface="Times New Roman" pitchFamily="18" charset="0"/>
              </a:rPr>
              <a:t>La ley se presupone conocida por todos. Nadie puede alegar su ignorancia. Si bien es una ficción jurídica, resulta imprescindible en este tipo de ordenamiento. La ignorancia de la ley no puede esgrimirse como excusa</a:t>
            </a:r>
            <a:r>
              <a:rPr lang="es-ES" sz="2400" dirty="0">
                <a:latin typeface="Calibri" pitchFamily="34" charset="0"/>
              </a:rPr>
              <a:t>.</a:t>
            </a:r>
          </a:p>
          <a:p>
            <a:pPr algn="ctr"/>
            <a:endParaRPr lang="es-ES" sz="2400" b="1" dirty="0">
              <a:latin typeface="Calibri" pitchFamily="34" charset="0"/>
            </a:endParaRPr>
          </a:p>
          <a:p>
            <a:pPr algn="ctr"/>
            <a:r>
              <a:rPr lang="es-ES" sz="2400" b="1" dirty="0">
                <a:latin typeface="Times New Roman" pitchFamily="18" charset="0"/>
              </a:rPr>
              <a:t>“La ignorancia de las leyes no sirve de excusa para su cumplimiento, si la excepción no está autorizada por el ordenamiento jurídico”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ppt_h/2"/>
                                          </p:val>
                                        </p:tav>
                                        <p:tav tm="100000">
                                          <p:val>
                                            <p:strVal val="#ppt_y"/>
                                          </p:val>
                                        </p:tav>
                                      </p:tavLst>
                                    </p:anim>
                                    <p:anim calcmode="lin" valueType="num">
                                      <p:cBhvr>
                                        <p:cTn id="16" dur="500" fill="hold"/>
                                        <p:tgtEl>
                                          <p:spTgt spid="8"/>
                                        </p:tgtEl>
                                        <p:attrNameLst>
                                          <p:attrName>ppt_w</p:attrName>
                                        </p:attrNameLst>
                                      </p:cBhvr>
                                      <p:tavLst>
                                        <p:tav tm="0">
                                          <p:val>
                                            <p:strVal val="#ppt_w"/>
                                          </p:val>
                                        </p:tav>
                                        <p:tav tm="100000">
                                          <p:val>
                                            <p:strVal val="#ppt_w"/>
                                          </p:val>
                                        </p:tav>
                                      </p:tavLst>
                                    </p:anim>
                                    <p:anim calcmode="lin" valueType="num">
                                      <p:cBhvr>
                                        <p:cTn id="17" dur="500" fill="hold"/>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ChangeArrowheads="1"/>
          </p:cNvSpPr>
          <p:nvPr/>
        </p:nvSpPr>
        <p:spPr bwMode="auto">
          <a:xfrm>
            <a:off x="457200" y="2611437"/>
            <a:ext cx="8255000"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FRANQUICIA</a:t>
            </a:r>
            <a:endParaRPr lang="es-E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1" y="785813"/>
            <a:ext cx="8229600" cy="830262"/>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spcBef>
                <a:spcPts val="1700"/>
              </a:spcBef>
            </a:pPr>
            <a:r>
              <a:rPr lang="pt-BR" sz="2400" b="1" dirty="0" smtClean="0">
                <a:latin typeface="Times New Roman" pitchFamily="18" charset="0"/>
              </a:rPr>
              <a:t>FRANQUICIA </a:t>
            </a:r>
            <a:r>
              <a:rPr lang="pt-BR" sz="2400" b="1" dirty="0">
                <a:latin typeface="Times New Roman" pitchFamily="18" charset="0"/>
              </a:rPr>
              <a:t>SIMPLE, CONDICIONAL, NO DEDUCIBLE O RELATIVA</a:t>
            </a:r>
            <a:endParaRPr lang="es-ES" sz="2400" b="1" dirty="0">
              <a:latin typeface="Times New Roman" pitchFamily="18" charset="0"/>
            </a:endParaRPr>
          </a:p>
        </p:txBody>
      </p:sp>
      <p:sp>
        <p:nvSpPr>
          <p:cNvPr id="3" name="Text Box 3"/>
          <p:cNvSpPr txBox="1">
            <a:spLocks noChangeArrowheads="1"/>
          </p:cNvSpPr>
          <p:nvPr/>
        </p:nvSpPr>
        <p:spPr bwMode="auto">
          <a:xfrm>
            <a:off x="420638" y="2286000"/>
            <a:ext cx="8266113" cy="325755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spcBef>
                <a:spcPts val="1400"/>
              </a:spcBef>
            </a:pPr>
            <a:r>
              <a:rPr lang="pt-BR" sz="2400" b="1">
                <a:latin typeface="Times New Roman" pitchFamily="18" charset="0"/>
              </a:rPr>
              <a:t>Si el monto del siniestro no llega a la franquicia, no se indemniza.</a:t>
            </a:r>
          </a:p>
          <a:p>
            <a:pPr algn="ctr">
              <a:spcBef>
                <a:spcPts val="1400"/>
              </a:spcBef>
            </a:pPr>
            <a:r>
              <a:rPr lang="pt-BR" sz="2400" b="1">
                <a:latin typeface="Times New Roman" pitchFamily="18" charset="0"/>
              </a:rPr>
              <a:t>Si el monto del siniestro supera a la franquicia, se abona totalmente la indemnización.</a:t>
            </a:r>
          </a:p>
          <a:p>
            <a:pPr algn="ctr">
              <a:spcBef>
                <a:spcPts val="1400"/>
              </a:spcBef>
            </a:pPr>
            <a:r>
              <a:rPr lang="pt-BR" sz="2400" b="1">
                <a:latin typeface="Times New Roman" pitchFamily="18" charset="0"/>
              </a:rPr>
              <a:t>Ejemplo: Seguro de Granizo.</a:t>
            </a:r>
          </a:p>
          <a:p>
            <a:pPr algn="ctr">
              <a:spcBef>
                <a:spcPts val="1400"/>
              </a:spcBef>
            </a:pPr>
            <a:r>
              <a:rPr lang="pt-BR" sz="2400" b="1">
                <a:latin typeface="Times New Roman" pitchFamily="18" charset="0"/>
              </a:rPr>
              <a:t>Para que proceda la indemnización el daño debe superar el 6% de la superficie sembrada.</a:t>
            </a:r>
            <a:endParaRPr lang="es-ES" sz="2400" b="1">
              <a:latin typeface="Times New Roman" pitchFamily="18" charset="0"/>
            </a:endParaRP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620713"/>
            <a:ext cx="8240713" cy="830262"/>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spcBef>
                <a:spcPts val="1700"/>
              </a:spcBef>
            </a:pPr>
            <a:r>
              <a:rPr lang="pt-BR" sz="2400" b="1">
                <a:latin typeface="Times New Roman" pitchFamily="18" charset="0"/>
              </a:rPr>
              <a:t>FRANQUICIA  INCONDICIONAL, DEDUCIBLE O ABSOLUTA</a:t>
            </a:r>
            <a:endParaRPr lang="es-ES" sz="2400" b="1">
              <a:latin typeface="Times New Roman" pitchFamily="18" charset="0"/>
            </a:endParaRPr>
          </a:p>
        </p:txBody>
      </p:sp>
      <p:sp>
        <p:nvSpPr>
          <p:cNvPr id="3" name="Text Box 3"/>
          <p:cNvSpPr txBox="1">
            <a:spLocks noChangeArrowheads="1"/>
          </p:cNvSpPr>
          <p:nvPr/>
        </p:nvSpPr>
        <p:spPr bwMode="auto">
          <a:xfrm>
            <a:off x="468313" y="1700213"/>
            <a:ext cx="8218487" cy="119538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spcBef>
                <a:spcPts val="1400"/>
              </a:spcBef>
            </a:pPr>
            <a:r>
              <a:rPr lang="pt-BR" sz="2000" b="1" dirty="0">
                <a:latin typeface="Times New Roman" pitchFamily="18" charset="0"/>
              </a:rPr>
              <a:t>Si </a:t>
            </a:r>
            <a:r>
              <a:rPr lang="pt-BR" sz="2000" b="1" dirty="0" err="1">
                <a:latin typeface="Times New Roman" pitchFamily="18" charset="0"/>
              </a:rPr>
              <a:t>el</a:t>
            </a:r>
            <a:r>
              <a:rPr lang="pt-BR" sz="2000" b="1" dirty="0">
                <a:latin typeface="Times New Roman" pitchFamily="18" charset="0"/>
              </a:rPr>
              <a:t> monto </a:t>
            </a:r>
            <a:r>
              <a:rPr lang="pt-BR" sz="2000" b="1" dirty="0" err="1">
                <a:latin typeface="Times New Roman" pitchFamily="18" charset="0"/>
              </a:rPr>
              <a:t>del</a:t>
            </a:r>
            <a:r>
              <a:rPr lang="pt-BR" sz="2000" b="1" dirty="0">
                <a:latin typeface="Times New Roman" pitchFamily="18" charset="0"/>
              </a:rPr>
              <a:t> </a:t>
            </a:r>
            <a:r>
              <a:rPr lang="pt-BR" sz="2000" b="1" dirty="0" err="1">
                <a:latin typeface="Times New Roman" pitchFamily="18" charset="0"/>
              </a:rPr>
              <a:t>siniestro</a:t>
            </a:r>
            <a:r>
              <a:rPr lang="pt-BR" sz="2000" b="1" dirty="0">
                <a:latin typeface="Times New Roman" pitchFamily="18" charset="0"/>
              </a:rPr>
              <a:t> no </a:t>
            </a:r>
            <a:r>
              <a:rPr lang="pt-BR" sz="2000" b="1" dirty="0" err="1">
                <a:latin typeface="Times New Roman" pitchFamily="18" charset="0"/>
              </a:rPr>
              <a:t>llega</a:t>
            </a:r>
            <a:r>
              <a:rPr lang="pt-BR" sz="2000" b="1" dirty="0">
                <a:latin typeface="Times New Roman" pitchFamily="18" charset="0"/>
              </a:rPr>
              <a:t> a </a:t>
            </a:r>
            <a:r>
              <a:rPr lang="pt-BR" sz="2000" b="1" dirty="0" err="1">
                <a:latin typeface="Times New Roman" pitchFamily="18" charset="0"/>
              </a:rPr>
              <a:t>la</a:t>
            </a:r>
            <a:r>
              <a:rPr lang="pt-BR" sz="2000" b="1" dirty="0">
                <a:latin typeface="Times New Roman" pitchFamily="18" charset="0"/>
              </a:rPr>
              <a:t> </a:t>
            </a:r>
            <a:r>
              <a:rPr lang="pt-BR" sz="2000" b="1" dirty="0" err="1">
                <a:latin typeface="Times New Roman" pitchFamily="18" charset="0"/>
              </a:rPr>
              <a:t>franquicia</a:t>
            </a:r>
            <a:r>
              <a:rPr lang="pt-BR" sz="2000" b="1" dirty="0">
                <a:latin typeface="Times New Roman" pitchFamily="18" charset="0"/>
              </a:rPr>
              <a:t>, no se </a:t>
            </a:r>
            <a:r>
              <a:rPr lang="pt-BR" sz="2000" b="1" dirty="0" err="1">
                <a:latin typeface="Times New Roman" pitchFamily="18" charset="0"/>
              </a:rPr>
              <a:t>indemniza</a:t>
            </a:r>
            <a:r>
              <a:rPr lang="pt-BR" sz="2000" b="1" dirty="0">
                <a:latin typeface="Times New Roman" pitchFamily="18" charset="0"/>
              </a:rPr>
              <a:t>.</a:t>
            </a:r>
          </a:p>
          <a:p>
            <a:pPr algn="ctr">
              <a:spcBef>
                <a:spcPts val="1400"/>
              </a:spcBef>
            </a:pPr>
            <a:r>
              <a:rPr lang="pt-BR" sz="2000" b="1" dirty="0">
                <a:latin typeface="Times New Roman" pitchFamily="18" charset="0"/>
              </a:rPr>
              <a:t>Si </a:t>
            </a:r>
            <a:r>
              <a:rPr lang="pt-BR" sz="2000" b="1" dirty="0" err="1">
                <a:latin typeface="Times New Roman" pitchFamily="18" charset="0"/>
              </a:rPr>
              <a:t>el</a:t>
            </a:r>
            <a:r>
              <a:rPr lang="pt-BR" sz="2000" b="1" dirty="0">
                <a:latin typeface="Times New Roman" pitchFamily="18" charset="0"/>
              </a:rPr>
              <a:t> </a:t>
            </a:r>
            <a:r>
              <a:rPr lang="pt-BR" sz="2000" b="1" dirty="0" err="1">
                <a:latin typeface="Times New Roman" pitchFamily="18" charset="0"/>
              </a:rPr>
              <a:t>daño</a:t>
            </a:r>
            <a:r>
              <a:rPr lang="pt-BR" sz="2000" b="1" dirty="0">
                <a:latin typeface="Times New Roman" pitchFamily="18" charset="0"/>
              </a:rPr>
              <a:t> supera a </a:t>
            </a:r>
            <a:r>
              <a:rPr lang="pt-BR" sz="2000" b="1" dirty="0" err="1">
                <a:latin typeface="Times New Roman" pitchFamily="18" charset="0"/>
              </a:rPr>
              <a:t>la</a:t>
            </a:r>
            <a:r>
              <a:rPr lang="pt-BR" sz="2000" b="1" dirty="0">
                <a:latin typeface="Times New Roman" pitchFamily="18" charset="0"/>
              </a:rPr>
              <a:t> </a:t>
            </a:r>
            <a:r>
              <a:rPr lang="pt-BR" sz="2000" b="1" dirty="0" err="1">
                <a:latin typeface="Times New Roman" pitchFamily="18" charset="0"/>
              </a:rPr>
              <a:t>franquicia</a:t>
            </a:r>
            <a:r>
              <a:rPr lang="pt-BR" sz="2000" b="1" dirty="0">
                <a:latin typeface="Times New Roman" pitchFamily="18" charset="0"/>
              </a:rPr>
              <a:t>, </a:t>
            </a:r>
            <a:r>
              <a:rPr lang="pt-BR" sz="2000" b="1" dirty="0" err="1">
                <a:latin typeface="Times New Roman" pitchFamily="18" charset="0"/>
              </a:rPr>
              <a:t>siempre</a:t>
            </a:r>
            <a:r>
              <a:rPr lang="pt-BR" sz="2000" b="1" dirty="0">
                <a:latin typeface="Times New Roman" pitchFamily="18" charset="0"/>
              </a:rPr>
              <a:t> se </a:t>
            </a:r>
            <a:r>
              <a:rPr lang="pt-BR" sz="2000" b="1" dirty="0" err="1">
                <a:latin typeface="Times New Roman" pitchFamily="18" charset="0"/>
              </a:rPr>
              <a:t>deduce</a:t>
            </a:r>
            <a:r>
              <a:rPr lang="pt-BR" sz="2000" b="1" dirty="0">
                <a:latin typeface="Times New Roman" pitchFamily="18" charset="0"/>
              </a:rPr>
              <a:t> </a:t>
            </a:r>
            <a:r>
              <a:rPr lang="pt-BR" sz="2000" b="1" dirty="0" err="1">
                <a:latin typeface="Times New Roman" pitchFamily="18" charset="0"/>
              </a:rPr>
              <a:t>el</a:t>
            </a:r>
            <a:r>
              <a:rPr lang="pt-BR" sz="2000" b="1" dirty="0">
                <a:latin typeface="Times New Roman" pitchFamily="18" charset="0"/>
              </a:rPr>
              <a:t> importe que corresponda.</a:t>
            </a:r>
          </a:p>
        </p:txBody>
      </p:sp>
      <p:pic>
        <p:nvPicPr>
          <p:cNvPr id="4" name="Object 32"/>
          <p:cNvPicPr>
            <a:picLocks noChangeAspect="1" noChangeArrowheads="1"/>
          </p:cNvPicPr>
          <p:nvPr/>
        </p:nvPicPr>
        <p:blipFill>
          <a:blip r:embed="rId3" cstate="print"/>
          <a:srcRect/>
          <a:stretch>
            <a:fillRect/>
          </a:stretch>
        </p:blipFill>
        <p:spPr bwMode="auto">
          <a:xfrm>
            <a:off x="1238250" y="3101975"/>
            <a:ext cx="6629400" cy="1389063"/>
          </a:xfrm>
          <a:prstGeom prst="rect">
            <a:avLst/>
          </a:prstGeom>
          <a:solidFill>
            <a:schemeClr val="bg2">
              <a:lumMod val="50000"/>
            </a:schemeClr>
          </a:solidFill>
          <a:ln w="28575">
            <a:solidFill>
              <a:schemeClr val="tx1"/>
            </a:solidFill>
            <a:miter lim="800000"/>
            <a:headEnd/>
            <a:tailEnd/>
          </a:ln>
        </p:spPr>
      </p:pic>
      <p:pic>
        <p:nvPicPr>
          <p:cNvPr id="5" name="Object 33"/>
          <p:cNvPicPr>
            <a:picLocks noChangeAspect="1" noChangeArrowheads="1"/>
          </p:cNvPicPr>
          <p:nvPr/>
        </p:nvPicPr>
        <p:blipFill>
          <a:blip r:embed="rId4" cstate="print"/>
          <a:srcRect/>
          <a:stretch>
            <a:fillRect/>
          </a:stretch>
        </p:blipFill>
        <p:spPr bwMode="auto">
          <a:xfrm>
            <a:off x="1214438" y="4702175"/>
            <a:ext cx="6629400" cy="1535113"/>
          </a:xfrm>
          <a:prstGeom prst="rect">
            <a:avLst/>
          </a:prstGeom>
          <a:solidFill>
            <a:schemeClr val="bg2">
              <a:lumMod val="50000"/>
            </a:schemeClr>
          </a:solidFill>
          <a:ln w="28575">
            <a:solidFill>
              <a:schemeClr val="tx1"/>
            </a:solidFill>
            <a:miter lim="800000"/>
            <a:headEnd/>
            <a:tailEnd/>
          </a:ln>
        </p:spPr>
      </p:pic>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68313" y="1447800"/>
            <a:ext cx="8218487" cy="2610971"/>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smtClean="0">
                <a:latin typeface="Times New Roman" pitchFamily="18" charset="0"/>
              </a:rPr>
              <a:t>Es </a:t>
            </a:r>
            <a:r>
              <a:rPr lang="es-ES" sz="2400" b="1" dirty="0">
                <a:latin typeface="Times New Roman" pitchFamily="18" charset="0"/>
              </a:rPr>
              <a:t>un porcentaje de la suma asegurada y consecuentemente del daño que el asegurado conserva siempre a su cargo.</a:t>
            </a:r>
          </a:p>
          <a:p>
            <a:pPr algn="ctr" hangingPunct="0">
              <a:spcBef>
                <a:spcPts val="1400"/>
              </a:spcBef>
            </a:pPr>
            <a:r>
              <a:rPr lang="es-ES" sz="2400" b="1" dirty="0">
                <a:latin typeface="Times New Roman" pitchFamily="18" charset="0"/>
              </a:rPr>
              <a:t>Por ejemplo en los seguros de responsabilidad civil</a:t>
            </a:r>
          </a:p>
          <a:p>
            <a:pPr algn="ctr" hangingPunct="0">
              <a:spcBef>
                <a:spcPts val="1200"/>
              </a:spcBef>
            </a:pPr>
            <a:endParaRPr lang="es-ES" sz="2000" b="1" dirty="0">
              <a:latin typeface="Times New Roman" pitchFamily="18" charset="0"/>
            </a:endParaRPr>
          </a:p>
          <a:p>
            <a:pPr algn="ctr" hangingPunct="0">
              <a:spcBef>
                <a:spcPts val="1200"/>
              </a:spcBef>
            </a:pPr>
            <a:r>
              <a:rPr lang="es-ES" sz="2000" b="1" dirty="0">
                <a:latin typeface="Times New Roman" pitchFamily="18" charset="0"/>
              </a:rPr>
              <a:t>GENERALMENTE EL DESCUBIERTO SE FIJA EN PORCENTAJE Y LA FRANQUICIA ES UN DETERMINADO IMPORTE. </a:t>
            </a:r>
            <a:endParaRPr lang="es-ES" dirty="0">
              <a:latin typeface="Times New Roman" pitchFamily="18" charset="0"/>
            </a:endParaRPr>
          </a:p>
        </p:txBody>
      </p:sp>
      <p:sp>
        <p:nvSpPr>
          <p:cNvPr id="3" name="Text Box 2"/>
          <p:cNvSpPr txBox="1">
            <a:spLocks noChangeArrowheads="1"/>
          </p:cNvSpPr>
          <p:nvPr/>
        </p:nvSpPr>
        <p:spPr bwMode="auto">
          <a:xfrm>
            <a:off x="457200" y="4419600"/>
            <a:ext cx="8229600" cy="1323439"/>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ES" sz="2000" b="1" dirty="0">
                <a:latin typeface="Times New Roman" pitchFamily="18" charset="0"/>
              </a:rPr>
              <a:t>La pretensión de dejar a cargo del asegurado ciertas participaciones obedece a inducirlo a que actúe con prudencia en el cuidado del bien que transfirió como riesgo al asegurador y también una forma de evitar gastos administrativos que generaría la atención de siniestros de poco monto.</a:t>
            </a:r>
            <a:endParaRPr lang="es-ES" sz="2000" b="1" dirty="0">
              <a:latin typeface="Calibri" pitchFamily="34" charset="0"/>
            </a:endParaRPr>
          </a:p>
        </p:txBody>
      </p:sp>
      <p:sp>
        <p:nvSpPr>
          <p:cNvPr id="4" name="Text Box 2"/>
          <p:cNvSpPr txBox="1">
            <a:spLocks noChangeArrowheads="1"/>
          </p:cNvSpPr>
          <p:nvPr/>
        </p:nvSpPr>
        <p:spPr bwMode="auto">
          <a:xfrm>
            <a:off x="500033" y="533400"/>
            <a:ext cx="8197879" cy="52322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spcBef>
                <a:spcPts val="1700"/>
              </a:spcBef>
            </a:pPr>
            <a:r>
              <a:rPr lang="pt-BR" sz="2800" b="1" dirty="0" smtClean="0">
                <a:latin typeface="Times New Roman" pitchFamily="18" charset="0"/>
              </a:rPr>
              <a:t>DESCUBIERTO OBLIGATORIO</a:t>
            </a:r>
            <a:endParaRPr lang="es-ES" sz="2800" b="1" dirty="0">
              <a:latin typeface="Times New Roman" pitchFamily="18" charset="0"/>
            </a:endParaRP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1" y="2286000"/>
            <a:ext cx="8229600" cy="147796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dirty="0">
                <a:latin typeface="Times New Roman" pitchFamily="18" charset="0"/>
              </a:rPr>
              <a:t>MEDIDA DE LA PRESTACIÓN </a:t>
            </a:r>
          </a:p>
          <a:p>
            <a:pPr algn="ctr"/>
            <a:r>
              <a:rPr lang="es-ES" sz="2400" b="1" dirty="0">
                <a:latin typeface="Times New Roman" pitchFamily="18" charset="0"/>
              </a:rPr>
              <a:t>COBERTURAS «A PRORRATA» Y A PRIMER RIESGO ABSOLUTO Y RELATIVO.</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68313" y="765175"/>
            <a:ext cx="8218487" cy="520065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400" b="1">
                <a:latin typeface="Times New Roman" pitchFamily="18" charset="0"/>
              </a:rPr>
              <a:t>A PRORRATA</a:t>
            </a:r>
          </a:p>
          <a:p>
            <a:pPr algn="ctr" hangingPunct="0">
              <a:spcBef>
                <a:spcPts val="1200"/>
              </a:spcBef>
            </a:pPr>
            <a:r>
              <a:rPr lang="es-ES" sz="2400" b="1">
                <a:latin typeface="Times New Roman" pitchFamily="18" charset="0"/>
              </a:rPr>
              <a:t>INTERESA LA RELACION ENTRE LA SUMA ASEGURADA Y EL VALOR A RIESGO.</a:t>
            </a:r>
          </a:p>
          <a:p>
            <a:pPr algn="ctr" hangingPunct="0">
              <a:spcBef>
                <a:spcPts val="1100"/>
              </a:spcBef>
            </a:pPr>
            <a:endParaRPr lang="es-ES" sz="2400" b="1">
              <a:latin typeface="Times New Roman" pitchFamily="18" charset="0"/>
            </a:endParaRPr>
          </a:p>
          <a:p>
            <a:pPr algn="ctr" hangingPunct="0">
              <a:spcBef>
                <a:spcPts val="1100"/>
              </a:spcBef>
            </a:pPr>
            <a:r>
              <a:rPr lang="es-ES" sz="2400" b="1">
                <a:latin typeface="Times New Roman" pitchFamily="18" charset="0"/>
              </a:rPr>
              <a:t>A PRIMER RIESGO ABSOLUTO</a:t>
            </a:r>
          </a:p>
          <a:p>
            <a:pPr algn="ctr" hangingPunct="0">
              <a:spcBef>
                <a:spcPts val="1200"/>
              </a:spcBef>
            </a:pPr>
            <a:r>
              <a:rPr lang="es-ES" sz="2400" b="1">
                <a:latin typeface="Times New Roman" pitchFamily="18" charset="0"/>
              </a:rPr>
              <a:t>NO INTERESA LA RELACION ENTRE LA SUMA ASEGURADA Y EL VALOR A RIESGO.</a:t>
            </a:r>
          </a:p>
          <a:p>
            <a:pPr algn="ctr" hangingPunct="0">
              <a:spcBef>
                <a:spcPts val="1100"/>
              </a:spcBef>
            </a:pPr>
            <a:endParaRPr lang="es-ES" sz="2400" b="1">
              <a:latin typeface="Times New Roman" pitchFamily="18" charset="0"/>
            </a:endParaRPr>
          </a:p>
          <a:p>
            <a:pPr algn="ctr" hangingPunct="0">
              <a:spcBef>
                <a:spcPts val="1100"/>
              </a:spcBef>
            </a:pPr>
            <a:r>
              <a:rPr lang="es-ES" sz="2400" b="1">
                <a:latin typeface="Times New Roman" pitchFamily="18" charset="0"/>
              </a:rPr>
              <a:t>A PRIMER RIESGO RELATIVO</a:t>
            </a:r>
          </a:p>
          <a:p>
            <a:pPr algn="ctr" hangingPunct="0">
              <a:spcBef>
                <a:spcPts val="1200"/>
              </a:spcBef>
            </a:pPr>
            <a:r>
              <a:rPr lang="es-ES" sz="2400" b="1">
                <a:latin typeface="Times New Roman" pitchFamily="18" charset="0"/>
              </a:rPr>
              <a:t>INTERESA LA RELACION ENTRE EL VALOR DECLARADO Y EL VALOR A RIESGO.</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981075"/>
            <a:ext cx="8229599" cy="522288"/>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FÓRMULAS DE MEDIDA DE LA PRESTACIÓN</a:t>
            </a:r>
            <a:endParaRPr lang="es-ES" sz="2800" dirty="0">
              <a:latin typeface="Times New Roman" pitchFamily="18" charset="0"/>
            </a:endParaRPr>
          </a:p>
        </p:txBody>
      </p:sp>
      <p:sp>
        <p:nvSpPr>
          <p:cNvPr id="3" name="Text Box 3"/>
          <p:cNvSpPr txBox="1">
            <a:spLocks noChangeArrowheads="1"/>
          </p:cNvSpPr>
          <p:nvPr/>
        </p:nvSpPr>
        <p:spPr bwMode="auto">
          <a:xfrm>
            <a:off x="457200" y="2362200"/>
            <a:ext cx="8205787" cy="3028950"/>
          </a:xfrm>
          <a:prstGeom prst="rect">
            <a:avLst/>
          </a:prstGeom>
          <a:solidFill>
            <a:schemeClr val="bg2">
              <a:lumMod val="90000"/>
            </a:schemeClr>
          </a:solidFill>
          <a:ln w="28575">
            <a:solidFill>
              <a:schemeClr val="tx1"/>
            </a:solidFill>
            <a:miter lim="800000"/>
            <a:headEnd/>
            <a:tailEnd/>
          </a:ln>
        </p:spPr>
        <p:txBody>
          <a:bodyPr wrap="square" lIns="90004" tIns="46798" rIns="90004" bIns="46798" anchorCtr="1">
            <a:spAutoFit/>
          </a:bodyPr>
          <a:lstStyle/>
          <a:p>
            <a:pPr algn="ctr" hangingPunct="0">
              <a:spcBef>
                <a:spcPts val="1700"/>
              </a:spcBef>
            </a:pPr>
            <a:r>
              <a:rPr lang="es-ES" sz="2200" b="1">
                <a:latin typeface="Times New Roman" pitchFamily="18" charset="0"/>
              </a:rPr>
              <a:t>A prorrata</a:t>
            </a:r>
          </a:p>
          <a:p>
            <a:pPr algn="ctr" hangingPunct="0">
              <a:spcBef>
                <a:spcPts val="1100"/>
              </a:spcBef>
            </a:pPr>
            <a:r>
              <a:rPr lang="es-ES" sz="2200" b="1">
                <a:latin typeface="Times New Roman" pitchFamily="18" charset="0"/>
              </a:rPr>
              <a:t>Daño x Suma Asegurada / Valor a riesgo.</a:t>
            </a:r>
          </a:p>
          <a:p>
            <a:pPr algn="ctr" hangingPunct="0">
              <a:spcBef>
                <a:spcPts val="1700"/>
              </a:spcBef>
            </a:pPr>
            <a:r>
              <a:rPr lang="es-ES" sz="2200" b="1">
                <a:latin typeface="Times New Roman" pitchFamily="18" charset="0"/>
              </a:rPr>
              <a:t>A primer riesgo absoluto</a:t>
            </a:r>
          </a:p>
          <a:p>
            <a:pPr algn="ctr" hangingPunct="0">
              <a:spcBef>
                <a:spcPts val="1100"/>
              </a:spcBef>
            </a:pPr>
            <a:r>
              <a:rPr lang="es-ES" sz="2200" b="1">
                <a:latin typeface="Times New Roman" pitchFamily="18" charset="0"/>
              </a:rPr>
              <a:t>Daño hasta la suma asegurada.</a:t>
            </a:r>
          </a:p>
          <a:p>
            <a:pPr algn="ctr" hangingPunct="0">
              <a:spcBef>
                <a:spcPts val="1700"/>
              </a:spcBef>
            </a:pPr>
            <a:r>
              <a:rPr lang="es-ES" sz="2200" b="1">
                <a:latin typeface="Times New Roman" pitchFamily="18" charset="0"/>
              </a:rPr>
              <a:t>A primer riesgo relativo</a:t>
            </a:r>
          </a:p>
          <a:p>
            <a:pPr algn="ctr" hangingPunct="0">
              <a:spcBef>
                <a:spcPts val="1100"/>
              </a:spcBef>
            </a:pPr>
            <a:r>
              <a:rPr lang="es-ES" sz="2200" b="1">
                <a:latin typeface="Times New Roman" pitchFamily="18" charset="0"/>
              </a:rPr>
              <a:t>Daño x Valor declarado / Valor a riesgo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125538"/>
            <a:ext cx="8218487" cy="86201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EJEMPLO DE LIQUIDACIÓN </a:t>
            </a:r>
            <a:br>
              <a:rPr lang="es-ES" sz="2800" b="1">
                <a:latin typeface="Times New Roman" pitchFamily="18" charset="0"/>
              </a:rPr>
            </a:br>
            <a:r>
              <a:rPr lang="es-ES" sz="2800" b="1">
                <a:latin typeface="Times New Roman" pitchFamily="18" charset="0"/>
              </a:rPr>
              <a:t>SEGURO A PRORRATA</a:t>
            </a:r>
          </a:p>
        </p:txBody>
      </p:sp>
      <p:sp>
        <p:nvSpPr>
          <p:cNvPr id="3" name="Text Box 3"/>
          <p:cNvSpPr txBox="1">
            <a:spLocks noChangeArrowheads="1"/>
          </p:cNvSpPr>
          <p:nvPr/>
        </p:nvSpPr>
        <p:spPr bwMode="auto">
          <a:xfrm>
            <a:off x="468313" y="2971800"/>
            <a:ext cx="8218487" cy="2110447"/>
          </a:xfrm>
          <a:prstGeom prst="rect">
            <a:avLst/>
          </a:prstGeom>
          <a:solidFill>
            <a:schemeClr val="bg2">
              <a:lumMod val="90000"/>
            </a:schemeClr>
          </a:solidFill>
          <a:ln w="28575">
            <a:solidFill>
              <a:schemeClr val="tx1"/>
            </a:solidFill>
            <a:miter lim="800000"/>
            <a:headEnd/>
            <a:tailEnd/>
          </a:ln>
        </p:spPr>
        <p:txBody>
          <a:bodyPr wrap="square" lIns="90004" tIns="46798" rIns="90004" bIns="46798">
            <a:spAutoFit/>
          </a:bodyPr>
          <a:lstStyle/>
          <a:p>
            <a:pPr hangingPunct="0">
              <a:spcBef>
                <a:spcPts val="1400"/>
              </a:spcBef>
            </a:pPr>
            <a:r>
              <a:rPr lang="es-ES" sz="2400" b="1" dirty="0">
                <a:latin typeface="Times New Roman" pitchFamily="18" charset="0"/>
              </a:rPr>
              <a:t>Daño reconocido: $ 3.742</a:t>
            </a:r>
          </a:p>
          <a:p>
            <a:pPr hangingPunct="0">
              <a:spcBef>
                <a:spcPts val="1400"/>
              </a:spcBef>
            </a:pPr>
            <a:r>
              <a:rPr lang="es-ES" sz="2400" b="1" dirty="0">
                <a:latin typeface="Times New Roman" pitchFamily="18" charset="0"/>
              </a:rPr>
              <a:t>Suma asegurada: $ 2.500.000</a:t>
            </a:r>
          </a:p>
          <a:p>
            <a:pPr hangingPunct="0">
              <a:spcBef>
                <a:spcPts val="1400"/>
              </a:spcBef>
            </a:pPr>
            <a:r>
              <a:rPr lang="es-ES" sz="2400" b="1" dirty="0">
                <a:latin typeface="Times New Roman" pitchFamily="18" charset="0"/>
              </a:rPr>
              <a:t>Valor a riesgo al momento del siniestro: $ 4.750.000</a:t>
            </a:r>
          </a:p>
          <a:p>
            <a:pPr hangingPunct="0">
              <a:spcBef>
                <a:spcPts val="1400"/>
              </a:spcBef>
            </a:pPr>
            <a:r>
              <a:rPr lang="es-ES" sz="2400" b="1" dirty="0">
                <a:latin typeface="Times New Roman" pitchFamily="18" charset="0"/>
              </a:rPr>
              <a:t>Indemnización: </a:t>
            </a:r>
            <a:r>
              <a:rPr lang="es-ES" sz="2400" b="1" dirty="0" smtClean="0">
                <a:latin typeface="Times New Roman" pitchFamily="18" charset="0"/>
              </a:rPr>
              <a:t>$</a:t>
            </a:r>
            <a:endParaRPr lang="es-E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1066800"/>
            <a:ext cx="8229600" cy="10001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EJEMPLO DE LIQUIDACIÓN </a:t>
            </a:r>
            <a:br>
              <a:rPr lang="es-ES" sz="2800" b="1">
                <a:latin typeface="Times New Roman" pitchFamily="18" charset="0"/>
              </a:rPr>
            </a:br>
            <a:r>
              <a:rPr lang="es-ES" sz="2800" b="1">
                <a:latin typeface="Times New Roman" pitchFamily="18" charset="0"/>
              </a:rPr>
              <a:t>SEGURO A PRORRATA</a:t>
            </a:r>
          </a:p>
        </p:txBody>
      </p:sp>
      <p:sp>
        <p:nvSpPr>
          <p:cNvPr id="3" name="Text Box 3"/>
          <p:cNvSpPr txBox="1">
            <a:spLocks noChangeArrowheads="1"/>
          </p:cNvSpPr>
          <p:nvPr/>
        </p:nvSpPr>
        <p:spPr bwMode="auto">
          <a:xfrm>
            <a:off x="457200" y="3200400"/>
            <a:ext cx="8204200" cy="2110447"/>
          </a:xfrm>
          <a:prstGeom prst="rect">
            <a:avLst/>
          </a:prstGeom>
          <a:solidFill>
            <a:schemeClr val="bg2">
              <a:lumMod val="90000"/>
            </a:schemeClr>
          </a:solidFill>
          <a:ln w="28575">
            <a:solidFill>
              <a:schemeClr val="tx1"/>
            </a:solidFill>
            <a:miter lim="800000"/>
            <a:headEnd/>
            <a:tailEnd/>
          </a:ln>
        </p:spPr>
        <p:txBody>
          <a:bodyPr wrap="square" lIns="90004" tIns="46798" rIns="90004" bIns="46798">
            <a:spAutoFit/>
          </a:bodyPr>
          <a:lstStyle/>
          <a:p>
            <a:pPr hangingPunct="0">
              <a:spcBef>
                <a:spcPts val="1400"/>
              </a:spcBef>
            </a:pPr>
            <a:r>
              <a:rPr lang="es-ES" sz="2400" b="1" dirty="0">
                <a:latin typeface="Times New Roman" pitchFamily="18" charset="0"/>
              </a:rPr>
              <a:t>Fórmula:        </a:t>
            </a:r>
            <a:r>
              <a:rPr lang="es-ES" sz="2400" b="1" dirty="0" smtClean="0">
                <a:latin typeface="Times New Roman" pitchFamily="18" charset="0"/>
              </a:rPr>
              <a:t>Daño </a:t>
            </a:r>
            <a:r>
              <a:rPr lang="es-ES" sz="2400" b="1" dirty="0">
                <a:latin typeface="Times New Roman" pitchFamily="18" charset="0"/>
              </a:rPr>
              <a:t>x Suma asegurada / Valor a riesgo</a:t>
            </a:r>
          </a:p>
          <a:p>
            <a:pPr algn="ctr" hangingPunct="0">
              <a:spcBef>
                <a:spcPts val="1400"/>
              </a:spcBef>
            </a:pPr>
            <a:r>
              <a:rPr lang="es-ES" sz="2400" b="1" dirty="0">
                <a:latin typeface="Times New Roman" pitchFamily="18" charset="0"/>
              </a:rPr>
              <a:t>$ 3.742 x $2.500.000</a:t>
            </a:r>
          </a:p>
          <a:p>
            <a:pPr algn="ctr" hangingPunct="0">
              <a:spcBef>
                <a:spcPts val="1400"/>
              </a:spcBef>
            </a:pPr>
            <a:r>
              <a:rPr lang="es-ES" sz="2400" b="1" dirty="0">
                <a:latin typeface="Times New Roman" pitchFamily="18" charset="0"/>
              </a:rPr>
              <a:t>$4.750.000</a:t>
            </a:r>
          </a:p>
          <a:p>
            <a:pPr algn="ctr" hangingPunct="0">
              <a:spcBef>
                <a:spcPts val="1400"/>
              </a:spcBef>
            </a:pPr>
            <a:r>
              <a:rPr lang="es-ES" sz="2400" b="1" dirty="0">
                <a:latin typeface="Times New Roman" pitchFamily="18" charset="0"/>
              </a:rPr>
              <a:t>Indemnización: $ 1.969</a:t>
            </a:r>
          </a:p>
        </p:txBody>
      </p:sp>
      <p:sp>
        <p:nvSpPr>
          <p:cNvPr id="4" name="Line 4"/>
          <p:cNvSpPr>
            <a:spLocks/>
          </p:cNvSpPr>
          <p:nvPr/>
        </p:nvSpPr>
        <p:spPr bwMode="auto">
          <a:xfrm>
            <a:off x="3419475" y="4267200"/>
            <a:ext cx="2305050" cy="0"/>
          </a:xfrm>
          <a:custGeom>
            <a:avLst/>
            <a:gdLst>
              <a:gd name="T0" fmla="*/ 1152603 w 2305046"/>
              <a:gd name="T1" fmla="*/ 2305206 w 2305046"/>
              <a:gd name="T2" fmla="*/ 1152603 w 2305046"/>
              <a:gd name="T3" fmla="*/ 0 w 2305046"/>
              <a:gd name="T4" fmla="*/ 0 w 2305046"/>
              <a:gd name="T5" fmla="*/ 2305206 w 2305046"/>
              <a:gd name="T6" fmla="*/ 17694720 60000 65536"/>
              <a:gd name="T7" fmla="*/ 0 60000 65536"/>
              <a:gd name="T8" fmla="*/ 5898240 60000 65536"/>
              <a:gd name="T9" fmla="*/ 11796480 60000 65536"/>
              <a:gd name="T10" fmla="*/ 5898240 60000 65536"/>
              <a:gd name="T11" fmla="*/ 17694720 60000 65536"/>
              <a:gd name="T12" fmla="*/ 0 w 2305046"/>
              <a:gd name="T13" fmla="*/ 2305046 w 2305046"/>
            </a:gdLst>
            <a:ahLst/>
            <a:cxnLst>
              <a:cxn ang="T6">
                <a:pos x="T0" y="0"/>
              </a:cxn>
              <a:cxn ang="T7">
                <a:pos x="T1" y="0"/>
              </a:cxn>
              <a:cxn ang="T8">
                <a:pos x="T2" y="0"/>
              </a:cxn>
              <a:cxn ang="T9">
                <a:pos x="T3" y="0"/>
              </a:cxn>
              <a:cxn ang="T10">
                <a:pos x="T4" y="0"/>
              </a:cxn>
              <a:cxn ang="T11">
                <a:pos x="T5" y="0"/>
              </a:cxn>
            </a:cxnLst>
            <a:rect l="T12" t="0" r="T13" b="0"/>
            <a:pathLst>
              <a:path w="2305046">
                <a:moveTo>
                  <a:pt x="0" y="0"/>
                </a:moveTo>
                <a:lnTo>
                  <a:pt x="2305046" y="1"/>
                </a:lnTo>
              </a:path>
            </a:pathLst>
          </a:custGeom>
          <a:noFill/>
          <a:ln w="28575">
            <a:solidFill>
              <a:schemeClr val="tx1"/>
            </a:solidFill>
            <a:prstDash val="solid"/>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143000"/>
            <a:ext cx="8218488" cy="10001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EJEMPLO LIQUIDACIÓN SEGURO A PRIMER RIESGO ABSOLUTO</a:t>
            </a:r>
          </a:p>
        </p:txBody>
      </p:sp>
      <p:sp>
        <p:nvSpPr>
          <p:cNvPr id="3" name="Text Box 3"/>
          <p:cNvSpPr txBox="1">
            <a:spLocks noChangeArrowheads="1"/>
          </p:cNvSpPr>
          <p:nvPr/>
        </p:nvSpPr>
        <p:spPr bwMode="auto">
          <a:xfrm>
            <a:off x="457472" y="3332684"/>
            <a:ext cx="8254727" cy="1561578"/>
          </a:xfrm>
          <a:prstGeom prst="rect">
            <a:avLst/>
          </a:prstGeom>
          <a:solidFill>
            <a:schemeClr val="bg2">
              <a:lumMod val="90000"/>
            </a:schemeClr>
          </a:solidFill>
          <a:ln w="28575">
            <a:solidFill>
              <a:schemeClr val="tx1"/>
            </a:solidFill>
            <a:miter lim="800000"/>
            <a:headEnd/>
            <a:tailEnd/>
          </a:ln>
        </p:spPr>
        <p:txBody>
          <a:bodyPr wrap="square" lIns="90004" tIns="46798" rIns="90004" bIns="46798">
            <a:spAutoFit/>
          </a:bodyPr>
          <a:lstStyle/>
          <a:p>
            <a:pPr hangingPunct="0">
              <a:spcBef>
                <a:spcPts val="1400"/>
              </a:spcBef>
            </a:pPr>
            <a:r>
              <a:rPr lang="es-ES" sz="2400" b="1" dirty="0">
                <a:latin typeface="Times New Roman" pitchFamily="18" charset="0"/>
              </a:rPr>
              <a:t>Daño: $ 8.934</a:t>
            </a:r>
          </a:p>
          <a:p>
            <a:pPr hangingPunct="0">
              <a:spcBef>
                <a:spcPts val="1400"/>
              </a:spcBef>
            </a:pPr>
            <a:r>
              <a:rPr lang="es-ES" sz="2400" b="1" dirty="0">
                <a:latin typeface="Times New Roman" pitchFamily="18" charset="0"/>
              </a:rPr>
              <a:t>Suma Asegurada: $ 15.000</a:t>
            </a:r>
          </a:p>
          <a:p>
            <a:pPr hangingPunct="0">
              <a:spcBef>
                <a:spcPts val="1400"/>
              </a:spcBef>
            </a:pPr>
            <a:r>
              <a:rPr lang="es-ES" sz="2400" b="1" dirty="0" smtClean="0">
                <a:latin typeface="Times New Roman" pitchFamily="18" charset="0"/>
              </a:rPr>
              <a:t>Indemnización</a:t>
            </a:r>
            <a:r>
              <a:rPr lang="es-ES" sz="2400"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a:spLocks noChangeArrowheads="1"/>
          </p:cNvSpPr>
          <p:nvPr/>
        </p:nvSpPr>
        <p:spPr bwMode="auto">
          <a:xfrm>
            <a:off x="457200" y="914400"/>
            <a:ext cx="8229600" cy="714375"/>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EFECTO COACTIVO</a:t>
            </a:r>
          </a:p>
        </p:txBody>
      </p:sp>
      <p:sp>
        <p:nvSpPr>
          <p:cNvPr id="8" name="Rectangle 2"/>
          <p:cNvSpPr>
            <a:spLocks noChangeArrowheads="1"/>
          </p:cNvSpPr>
          <p:nvPr/>
        </p:nvSpPr>
        <p:spPr bwMode="auto">
          <a:xfrm>
            <a:off x="457200" y="2438400"/>
            <a:ext cx="8229600" cy="3429000"/>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400" kern="0" dirty="0">
                <a:solidFill>
                  <a:srgbClr val="000000"/>
                </a:solidFill>
                <a:latin typeface="Times New Roman" pitchFamily="18"/>
                <a:cs typeface="Times New Roman" pitchFamily="18"/>
              </a:rPr>
              <a:t> </a:t>
            </a:r>
            <a:r>
              <a:rPr lang="es-ES" sz="2400" b="1" kern="0" dirty="0">
                <a:latin typeface="Times New Roman" pitchFamily="18"/>
                <a:cs typeface="Times New Roman" pitchFamily="18"/>
              </a:rPr>
              <a:t>Cuando no se cumple con lo determinado por la ley, esto es su inobservancia, se puede exigir coactivamente. Esta situación plantea asegurar una convivencia armónica y pacífica, al impartirse justicia, teniendo en cuenta principios de equidad. </a:t>
            </a:r>
          </a:p>
          <a:p>
            <a:pPr algn="ctr" fontAlgn="auto">
              <a:spcBef>
                <a:spcPts val="0"/>
              </a:spcBef>
              <a:spcAft>
                <a:spcPts val="0"/>
              </a:spcAft>
              <a:defRPr sz="1800" b="0" i="0" u="none" strike="noStrike" kern="0" cap="none" spc="0" baseline="0">
                <a:solidFill>
                  <a:srgbClr val="000000"/>
                </a:solidFill>
                <a:uFillTx/>
              </a:defRPr>
            </a:pPr>
            <a:endParaRPr lang="es-ES" sz="2400" b="1" kern="0" dirty="0">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Con carácter general, la sanción es el proceder impuesto por una autoridad pública al autor de una infracción o a un deber  jurídico.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ppt_h/2"/>
                                          </p:val>
                                        </p:tav>
                                        <p:tav tm="100000">
                                          <p:val>
                                            <p:strVal val="#ppt_y"/>
                                          </p:val>
                                        </p:tav>
                                      </p:tavLst>
                                    </p:anim>
                                    <p:anim calcmode="lin" valueType="num">
                                      <p:cBhvr>
                                        <p:cTn id="16" dur="500" fill="hold"/>
                                        <p:tgtEl>
                                          <p:spTgt spid="8"/>
                                        </p:tgtEl>
                                        <p:attrNameLst>
                                          <p:attrName>ppt_w</p:attrName>
                                        </p:attrNameLst>
                                      </p:cBhvr>
                                      <p:tavLst>
                                        <p:tav tm="0">
                                          <p:val>
                                            <p:strVal val="#ppt_w"/>
                                          </p:val>
                                        </p:tav>
                                        <p:tav tm="100000">
                                          <p:val>
                                            <p:strVal val="#ppt_w"/>
                                          </p:val>
                                        </p:tav>
                                      </p:tavLst>
                                    </p:anim>
                                    <p:anim calcmode="lin" valueType="num">
                                      <p:cBhvr>
                                        <p:cTn id="17" dur="500" fill="hold"/>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828800"/>
            <a:ext cx="8229600" cy="2479778"/>
          </a:xfrm>
          <a:prstGeom prst="rect">
            <a:avLst/>
          </a:prstGeom>
          <a:solidFill>
            <a:schemeClr val="bg2">
              <a:lumMod val="90000"/>
            </a:schemeClr>
          </a:solidFill>
          <a:ln w="28575">
            <a:solidFill>
              <a:schemeClr val="tx1"/>
            </a:solidFill>
            <a:miter lim="800000"/>
            <a:headEnd/>
            <a:tailEnd/>
          </a:ln>
        </p:spPr>
        <p:txBody>
          <a:bodyPr wrap="square" lIns="90004" tIns="46798" rIns="90004" bIns="46798">
            <a:spAutoFit/>
          </a:bodyPr>
          <a:lstStyle/>
          <a:p>
            <a:pPr algn="ctr" hangingPunct="0">
              <a:spcBef>
                <a:spcPts val="1400"/>
              </a:spcBef>
            </a:pPr>
            <a:r>
              <a:rPr lang="es-ES" sz="2400" b="1" dirty="0" smtClean="0">
                <a:latin typeface="Times New Roman" pitchFamily="18" charset="0"/>
              </a:rPr>
              <a:t>No </a:t>
            </a:r>
            <a:r>
              <a:rPr lang="es-ES" sz="2400" b="1" dirty="0">
                <a:latin typeface="Times New Roman" pitchFamily="18" charset="0"/>
              </a:rPr>
              <a:t>interesa la relación entre el valor a riesgo y la suma asegurada</a:t>
            </a:r>
          </a:p>
          <a:p>
            <a:pPr algn="ctr" hangingPunct="0">
              <a:spcBef>
                <a:spcPts val="1400"/>
              </a:spcBef>
            </a:pPr>
            <a:r>
              <a:rPr lang="es-ES" sz="2400" b="1" dirty="0">
                <a:latin typeface="Times New Roman" pitchFamily="18" charset="0"/>
              </a:rPr>
              <a:t>Suma asegurada $ 15.000</a:t>
            </a:r>
          </a:p>
          <a:p>
            <a:pPr algn="ctr" hangingPunct="0">
              <a:spcBef>
                <a:spcPts val="1400"/>
              </a:spcBef>
            </a:pPr>
            <a:r>
              <a:rPr lang="es-ES" sz="2400" b="1" dirty="0">
                <a:latin typeface="Times New Roman" pitchFamily="18" charset="0"/>
              </a:rPr>
              <a:t>Daño: $ 8.934. Indemnización $ 8.934</a:t>
            </a:r>
          </a:p>
          <a:p>
            <a:pPr algn="ctr" hangingPunct="0">
              <a:spcBef>
                <a:spcPts val="1400"/>
              </a:spcBef>
            </a:pPr>
            <a:r>
              <a:rPr lang="es-ES" sz="2400" b="1" dirty="0">
                <a:latin typeface="Times New Roman" pitchFamily="18" charset="0"/>
              </a:rPr>
              <a:t>Daño: $16.500 Indemnización $ 15.000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008063"/>
            <a:ext cx="8218488" cy="9731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EJEMPLO DE LIQUIDACIÓN SEGURO A PRIMER RIESGO RELATIVO</a:t>
            </a:r>
          </a:p>
        </p:txBody>
      </p:sp>
      <p:sp>
        <p:nvSpPr>
          <p:cNvPr id="3" name="Text Box 3"/>
          <p:cNvSpPr txBox="1">
            <a:spLocks noChangeArrowheads="1"/>
          </p:cNvSpPr>
          <p:nvPr/>
        </p:nvSpPr>
        <p:spPr bwMode="auto">
          <a:xfrm>
            <a:off x="468313" y="2743200"/>
            <a:ext cx="8243887" cy="2724150"/>
          </a:xfrm>
          <a:prstGeom prst="rect">
            <a:avLst/>
          </a:prstGeom>
          <a:solidFill>
            <a:schemeClr val="bg2">
              <a:lumMod val="90000"/>
            </a:schemeClr>
          </a:solidFill>
          <a:ln w="28575">
            <a:solidFill>
              <a:schemeClr val="tx1"/>
            </a:solidFill>
            <a:miter lim="800000"/>
            <a:headEnd/>
            <a:tailEnd/>
          </a:ln>
        </p:spPr>
        <p:txBody>
          <a:bodyPr lIns="90004" tIns="46798" rIns="90004" bIns="46798">
            <a:spAutoFit/>
          </a:bodyPr>
          <a:lstStyle/>
          <a:p>
            <a:pPr algn="ctr" hangingPunct="0"/>
            <a:r>
              <a:rPr lang="es-ES" sz="2400" b="1">
                <a:latin typeface="Times New Roman" pitchFamily="18" charset="0"/>
              </a:rPr>
              <a:t>Robo Contenido general</a:t>
            </a:r>
          </a:p>
          <a:p>
            <a:pPr algn="ctr" hangingPunct="0"/>
            <a:endParaRPr lang="es-ES" sz="2400" b="1">
              <a:latin typeface="Times New Roman" pitchFamily="18" charset="0"/>
            </a:endParaRPr>
          </a:p>
          <a:p>
            <a:pPr algn="ctr" hangingPunct="0"/>
            <a:r>
              <a:rPr lang="es-ES" sz="2400" b="1">
                <a:latin typeface="Times New Roman" pitchFamily="18" charset="0"/>
              </a:rPr>
              <a:t>Suma asegurada $ 10.000 parte de $ 40.000 (1 a 4)</a:t>
            </a:r>
          </a:p>
          <a:p>
            <a:pPr algn="ctr" hangingPunct="0"/>
            <a:endParaRPr lang="es-ES" sz="2400" b="1">
              <a:latin typeface="Times New Roman" pitchFamily="18" charset="0"/>
            </a:endParaRPr>
          </a:p>
          <a:p>
            <a:pPr algn="ctr" hangingPunct="0"/>
            <a:r>
              <a:rPr lang="es-ES" sz="2400" b="1">
                <a:latin typeface="Times New Roman" pitchFamily="18" charset="0"/>
              </a:rPr>
              <a:t>Prendas sustraídas del interior del local: $ 5.500</a:t>
            </a:r>
          </a:p>
          <a:p>
            <a:pPr algn="ctr" hangingPunct="0"/>
            <a:endParaRPr lang="es-ES" sz="2400" b="1">
              <a:latin typeface="Times New Roman" pitchFamily="18" charset="0"/>
            </a:endParaRPr>
          </a:p>
          <a:p>
            <a:pPr algn="ctr" hangingPunct="0"/>
            <a:r>
              <a:rPr lang="es-ES" sz="2400" b="1">
                <a:latin typeface="Times New Roman" pitchFamily="18" charset="0"/>
              </a:rPr>
              <a:t>Valor a riesgo al momento del siniestro: $ 50.000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431800" y="1905000"/>
            <a:ext cx="8255000" cy="235902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r>
              <a:rPr lang="es-ES" sz="2400" b="1" dirty="0">
                <a:latin typeface="Times New Roman" pitchFamily="18" charset="0"/>
              </a:rPr>
              <a:t>Fórmula:</a:t>
            </a:r>
          </a:p>
          <a:p>
            <a:pPr algn="ctr" hangingPunct="0"/>
            <a:endParaRPr lang="es-ES" sz="2400" b="1" dirty="0">
              <a:latin typeface="Times New Roman" pitchFamily="18" charset="0"/>
            </a:endParaRPr>
          </a:p>
          <a:p>
            <a:pPr algn="ctr" hangingPunct="0"/>
            <a:r>
              <a:rPr lang="es-ES" sz="2400" b="1" dirty="0">
                <a:latin typeface="Times New Roman" pitchFamily="18" charset="0"/>
              </a:rPr>
              <a:t>         Daño x valor declarado                  $ 5.500 x $ 40.000</a:t>
            </a:r>
          </a:p>
          <a:p>
            <a:pPr algn="ctr" hangingPunct="0"/>
            <a:r>
              <a:rPr lang="es-ES" sz="2400" b="1" dirty="0">
                <a:latin typeface="Times New Roman" pitchFamily="18" charset="0"/>
              </a:rPr>
              <a:t>      Valor real                                       $ 50.000</a:t>
            </a:r>
          </a:p>
          <a:p>
            <a:pPr algn="ctr" hangingPunct="0"/>
            <a:endParaRPr lang="es-ES" sz="2400" b="1" dirty="0">
              <a:latin typeface="Times New Roman" pitchFamily="18" charset="0"/>
            </a:endParaRPr>
          </a:p>
          <a:p>
            <a:pPr algn="ctr" hangingPunct="0"/>
            <a:r>
              <a:rPr lang="es-ES" sz="2400" b="1" dirty="0">
                <a:latin typeface="Times New Roman" pitchFamily="18" charset="0"/>
              </a:rPr>
              <a:t>Indemnización: $ 4.400</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42938"/>
            <a:ext cx="8216900" cy="5810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DENUNCIA DEL SINIESTRO</a:t>
            </a:r>
            <a:endParaRPr lang="es-ES" sz="2800">
              <a:latin typeface="Times New Roman" pitchFamily="18" charset="0"/>
            </a:endParaRPr>
          </a:p>
        </p:txBody>
      </p:sp>
      <p:sp>
        <p:nvSpPr>
          <p:cNvPr id="3" name="Text Box 3"/>
          <p:cNvSpPr txBox="1">
            <a:spLocks noChangeArrowheads="1"/>
          </p:cNvSpPr>
          <p:nvPr/>
        </p:nvSpPr>
        <p:spPr bwMode="auto">
          <a:xfrm>
            <a:off x="457200" y="1584325"/>
            <a:ext cx="8216900" cy="4555093"/>
          </a:xfrm>
          <a:prstGeom prst="rect">
            <a:avLst/>
          </a:prstGeom>
          <a:solidFill>
            <a:schemeClr val="bg2">
              <a:lumMod val="90000"/>
            </a:schemeClr>
          </a:solidFill>
          <a:ln w="28575">
            <a:solidFill>
              <a:schemeClr val="tx1"/>
            </a:solidFill>
            <a:miter lim="800000"/>
            <a:headEnd/>
            <a:tailEnd/>
          </a:ln>
        </p:spPr>
        <p:txBody>
          <a:bodyPr wrap="square">
            <a:spAutoFit/>
          </a:bodyPr>
          <a:lstStyle/>
          <a:p>
            <a:pPr algn="ctr" hangingPunct="0">
              <a:spcBef>
                <a:spcPts val="1200"/>
              </a:spcBef>
            </a:pPr>
            <a:r>
              <a:rPr lang="es-ES" altLang="es-ES" sz="2000" b="1" dirty="0">
                <a:latin typeface="Times New Roman" pitchFamily="18" charset="0"/>
              </a:rPr>
              <a:t>PLAZO </a:t>
            </a:r>
          </a:p>
          <a:p>
            <a:pPr algn="ctr" hangingPunct="0">
              <a:spcBef>
                <a:spcPts val="1200"/>
              </a:spcBef>
            </a:pPr>
            <a:r>
              <a:rPr lang="es-ES" altLang="es-ES" sz="2000" b="1" dirty="0">
                <a:latin typeface="Times New Roman" pitchFamily="18" charset="0"/>
              </a:rPr>
              <a:t>Dentro de los tres días de CONOCERLO. En el ramo ganado 24 horas. El asegurador no puede alegar retardo en la denuncia del siniestro si interviene en el mismo plazo en las operaciones de salvamento o de comprobación del siniestro o del daño.</a:t>
            </a:r>
          </a:p>
          <a:p>
            <a:pPr hangingPunct="0">
              <a:spcBef>
                <a:spcPts val="1200"/>
              </a:spcBef>
            </a:pPr>
            <a:endParaRPr lang="es-ES" altLang="es-ES" sz="2000" b="1" dirty="0">
              <a:latin typeface="Times New Roman" pitchFamily="18" charset="0"/>
            </a:endParaRPr>
          </a:p>
          <a:p>
            <a:pPr algn="ctr" hangingPunct="0">
              <a:spcBef>
                <a:spcPts val="1200"/>
              </a:spcBef>
            </a:pPr>
            <a:r>
              <a:rPr lang="es-ES" altLang="es-ES" sz="2000" b="1" dirty="0">
                <a:latin typeface="Times New Roman" pitchFamily="18" charset="0"/>
              </a:rPr>
              <a:t>En seguros de personas se computa desde que el beneficiario conoce la existencia del beneficio, pero en ningún caso podrá superar los tres años.</a:t>
            </a:r>
          </a:p>
          <a:p>
            <a:pPr hangingPunct="0">
              <a:spcBef>
                <a:spcPts val="1200"/>
              </a:spcBef>
            </a:pPr>
            <a:endParaRPr lang="es-ES" altLang="es-ES" sz="2000" b="1" dirty="0">
              <a:latin typeface="Times New Roman" pitchFamily="18" charset="0"/>
            </a:endParaRPr>
          </a:p>
          <a:p>
            <a:pPr algn="ctr" hangingPunct="0">
              <a:spcBef>
                <a:spcPts val="1200"/>
              </a:spcBef>
            </a:pPr>
            <a:r>
              <a:rPr lang="es-ES" altLang="es-ES" sz="2000" b="1" dirty="0">
                <a:latin typeface="Times New Roman" pitchFamily="18" charset="0"/>
              </a:rPr>
              <a:t>El asegurado pierde el derecho a ser indemnizado por denuncia fuera de término, salvo caso fortuito, fuerza mayor o imposibilidad de hecho sin culpa o negligencia.</a:t>
            </a:r>
            <a:endParaRPr lang="es-ES" altLang="es-E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295400"/>
            <a:ext cx="8243887" cy="5207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FORMA DE LIQUIDAR</a:t>
            </a:r>
            <a:endParaRPr lang="es-ES" sz="2800">
              <a:latin typeface="Times New Roman" pitchFamily="18" charset="0"/>
            </a:endParaRPr>
          </a:p>
        </p:txBody>
      </p:sp>
      <p:sp>
        <p:nvSpPr>
          <p:cNvPr id="3" name="Text Box 3"/>
          <p:cNvSpPr txBox="1">
            <a:spLocks noChangeArrowheads="1"/>
          </p:cNvSpPr>
          <p:nvPr/>
        </p:nvSpPr>
        <p:spPr bwMode="auto">
          <a:xfrm>
            <a:off x="431800" y="2851150"/>
            <a:ext cx="8280400" cy="2162175"/>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400"/>
              </a:spcBef>
            </a:pPr>
            <a:r>
              <a:rPr lang="es-ES" sz="2400" b="1">
                <a:latin typeface="Times New Roman" pitchFamily="18" charset="0"/>
              </a:rPr>
              <a:t>- POR ADMINISTRACIÓN</a:t>
            </a:r>
          </a:p>
          <a:p>
            <a:pPr algn="ctr" hangingPunct="0">
              <a:spcBef>
                <a:spcPts val="1400"/>
              </a:spcBef>
            </a:pPr>
            <a:r>
              <a:rPr lang="es-ES" sz="2400" b="1">
                <a:latin typeface="Times New Roman" pitchFamily="18" charset="0"/>
              </a:rPr>
              <a:t>- POR MEDIO DE LIQUIDADORES</a:t>
            </a:r>
          </a:p>
          <a:p>
            <a:pPr algn="ctr" hangingPunct="0">
              <a:spcBef>
                <a:spcPts val="1400"/>
              </a:spcBef>
            </a:pPr>
            <a:r>
              <a:rPr lang="es-ES" sz="2400" b="1">
                <a:latin typeface="Times New Roman" pitchFamily="18" charset="0"/>
              </a:rPr>
              <a:t>FUNCIÓN DEL LIQUIDADOR</a:t>
            </a:r>
          </a:p>
          <a:p>
            <a:pPr algn="ctr" hangingPunct="0">
              <a:spcBef>
                <a:spcPts val="1400"/>
              </a:spcBef>
            </a:pPr>
            <a:r>
              <a:rPr lang="es-ES" sz="2400" b="1">
                <a:latin typeface="Times New Roman" pitchFamily="18" charset="0"/>
              </a:rPr>
              <a:t>La función del liquidador es “ad referendum” del asegurador</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82600" y="642938"/>
            <a:ext cx="8280400" cy="8572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DESIGNACIÓN DEL LIQUIDADOR</a:t>
            </a:r>
            <a:br>
              <a:rPr lang="es-ES" sz="2800" b="1">
                <a:latin typeface="Times New Roman" pitchFamily="18" charset="0"/>
              </a:rPr>
            </a:br>
            <a:r>
              <a:rPr lang="es-ES" sz="2800" b="1">
                <a:latin typeface="Times New Roman" pitchFamily="18" charset="0"/>
              </a:rPr>
              <a:t>HONORARIOS Y GASTOS</a:t>
            </a:r>
            <a:endParaRPr lang="es-ES" sz="2800">
              <a:latin typeface="Times New Roman" pitchFamily="18" charset="0"/>
            </a:endParaRPr>
          </a:p>
        </p:txBody>
      </p:sp>
      <p:sp>
        <p:nvSpPr>
          <p:cNvPr id="3" name="Text Box 4"/>
          <p:cNvSpPr txBox="1">
            <a:spLocks noChangeArrowheads="1"/>
          </p:cNvSpPr>
          <p:nvPr/>
        </p:nvSpPr>
        <p:spPr bwMode="auto">
          <a:xfrm>
            <a:off x="485775" y="1855788"/>
            <a:ext cx="8277225" cy="4310062"/>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200"/>
              </a:spcBef>
            </a:pPr>
            <a:r>
              <a:rPr lang="es-ES" sz="2200" b="1">
                <a:latin typeface="Times New Roman" pitchFamily="18" charset="0"/>
              </a:rPr>
              <a:t>Los gastos necesarios para verificar el siniestro y liquidar el daño indemnizable son a cargo del asegurador en cuanto no hayan sido causados por indicaciones inexactas del asegurado.</a:t>
            </a:r>
          </a:p>
          <a:p>
            <a:pPr algn="ctr" hangingPunct="0">
              <a:spcBef>
                <a:spcPts val="1200"/>
              </a:spcBef>
            </a:pPr>
            <a:r>
              <a:rPr lang="es-ES" sz="2200" b="1">
                <a:latin typeface="Times New Roman" pitchFamily="18" charset="0"/>
              </a:rPr>
              <a:t>Se excluye el reembolso de la remuneración del personal dependiente del asegurado.</a:t>
            </a:r>
          </a:p>
          <a:p>
            <a:pPr algn="ctr" hangingPunct="0">
              <a:spcBef>
                <a:spcPts val="1200"/>
              </a:spcBef>
            </a:pPr>
            <a:r>
              <a:rPr lang="es-ES" sz="2200" b="1">
                <a:latin typeface="Times New Roman" pitchFamily="18" charset="0"/>
              </a:rPr>
              <a:t>El asegurado podrá hacerse representar en las diligencias para verificar el siniestro y liquidar el daño. Los gastos de esta representación serán por cuenta del asegurado.</a:t>
            </a:r>
          </a:p>
          <a:p>
            <a:pPr algn="ctr" hangingPunct="0">
              <a:spcBef>
                <a:spcPts val="1200"/>
              </a:spcBef>
            </a:pPr>
            <a:r>
              <a:rPr lang="es-ES" sz="2200" b="1">
                <a:latin typeface="Times New Roman" pitchFamily="18" charset="0"/>
              </a:rPr>
              <a:t>Si el asegurador por condición particular, aún con la conformidad del asegurado, incluye una cláusula que impida este derecho del asegurado, dicha cláusula es nula. </a:t>
            </a:r>
            <a:endParaRPr lang="es-ES" sz="2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485775" y="1472148"/>
            <a:ext cx="8277225" cy="3785652"/>
          </a:xfrm>
          <a:prstGeom prst="rect">
            <a:avLst/>
          </a:prstGeom>
          <a:solidFill>
            <a:schemeClr val="bg2">
              <a:lumMod val="90000"/>
            </a:schemeClr>
          </a:solidFill>
          <a:ln w="28575">
            <a:solidFill>
              <a:schemeClr val="tx1"/>
            </a:solidFill>
            <a:miter lim="800000"/>
            <a:headEnd/>
            <a:tailEnd/>
          </a:ln>
        </p:spPr>
        <p:txBody>
          <a:bodyPr anchorCtr="1">
            <a:spAutoFit/>
          </a:bodyPr>
          <a:lstStyle/>
          <a:p>
            <a:pPr algn="ctr"/>
            <a:r>
              <a:rPr lang="es-ES" sz="2400" b="1" dirty="0" smtClean="0">
                <a:latin typeface="Times New Roman" pitchFamily="18" charset="0"/>
                <a:cs typeface="Times New Roman" pitchFamily="18" charset="0"/>
              </a:rPr>
              <a:t>Gastos de la verificación y de la liquidación</a:t>
            </a:r>
          </a:p>
          <a:p>
            <a:r>
              <a:rPr lang="es-ES" sz="2400" b="1" dirty="0" smtClean="0">
                <a:latin typeface="Times New Roman" pitchFamily="18" charset="0"/>
                <a:cs typeface="Times New Roman" pitchFamily="18" charset="0"/>
              </a:rPr>
              <a:t> </a:t>
            </a:r>
          </a:p>
          <a:p>
            <a:pPr algn="ctr"/>
            <a:r>
              <a:rPr lang="es-ES" sz="2400" b="1" dirty="0" smtClean="0">
                <a:latin typeface="Times New Roman" pitchFamily="18" charset="0"/>
                <a:cs typeface="Times New Roman" pitchFamily="18" charset="0"/>
              </a:rPr>
              <a:t>Los gastos necesarios para verificar el siniestro y liquidar el daño indemnizable son a cargo del asegurador en cuanto no hayan sido causados por indicaciones inexactas del asegurado. </a:t>
            </a:r>
          </a:p>
          <a:p>
            <a:pPr algn="ctr"/>
            <a:endParaRPr lang="es-ES" sz="2400" b="1" dirty="0" smtClean="0">
              <a:latin typeface="Times New Roman" pitchFamily="18" charset="0"/>
              <a:cs typeface="Times New Roman" pitchFamily="18" charset="0"/>
            </a:endParaRPr>
          </a:p>
          <a:p>
            <a:pPr algn="ctr"/>
            <a:r>
              <a:rPr lang="es-ES" sz="2400" b="1" dirty="0" smtClean="0">
                <a:latin typeface="Times New Roman" pitchFamily="18" charset="0"/>
                <a:cs typeface="Times New Roman" pitchFamily="18" charset="0"/>
              </a:rPr>
              <a:t>Se excluye el reembolso de la remuneración del personal dependiente del asegurado. Se podrá convenir que el asegurado abone los gastos por la actuación de su perito y participe en los del tercero. (Artículo 76 de la Ley de Seguros)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908050"/>
            <a:ext cx="8229600" cy="700088"/>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DETERMINACIÓN JUDICIAL IMPUGNACIÓN</a:t>
            </a:r>
            <a:endParaRPr lang="es-ES" sz="2800" dirty="0">
              <a:latin typeface="Times New Roman" pitchFamily="18" charset="0"/>
            </a:endParaRPr>
          </a:p>
        </p:txBody>
      </p:sp>
      <p:sp>
        <p:nvSpPr>
          <p:cNvPr id="3" name="Text Box 3"/>
          <p:cNvSpPr txBox="1">
            <a:spLocks noChangeArrowheads="1"/>
          </p:cNvSpPr>
          <p:nvPr/>
        </p:nvSpPr>
        <p:spPr bwMode="auto">
          <a:xfrm>
            <a:off x="457201" y="2286000"/>
            <a:ext cx="8229600" cy="3036888"/>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endParaRPr lang="es-ES" sz="2400" b="1" dirty="0">
              <a:latin typeface="Times New Roman" pitchFamily="18" charset="0"/>
            </a:endParaRPr>
          </a:p>
          <a:p>
            <a:pPr algn="ctr" hangingPunct="0">
              <a:spcBef>
                <a:spcPts val="1400"/>
              </a:spcBef>
            </a:pPr>
            <a:r>
              <a:rPr lang="es-ES" sz="2400" b="1" dirty="0">
                <a:latin typeface="Times New Roman" pitchFamily="18" charset="0"/>
              </a:rPr>
              <a:t>Si la evaluación de los daños se efectúa por medio de peritos, si así fuera convenido por las partes, el peritaje efectuado resulta anulable si se aparta en forma evidente del real estado de las cosas o del procedimiento pactado.</a:t>
            </a:r>
          </a:p>
          <a:p>
            <a:pPr algn="ctr" hangingPunct="0">
              <a:spcBef>
                <a:spcPts val="1400"/>
              </a:spcBef>
            </a:pPr>
            <a:r>
              <a:rPr lang="es-ES" sz="2400" b="1" dirty="0">
                <a:latin typeface="Times New Roman" pitchFamily="18" charset="0"/>
              </a:rPr>
              <a:t>Cuando los peritos no se expidan o lo hagan fuera de término, la valuación judicial reemplazará al peritaje convencional.</a:t>
            </a:r>
            <a:endParaRPr lang="es-E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990600"/>
            <a:ext cx="8280400" cy="5715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3000" b="1">
                <a:latin typeface="Calibri" pitchFamily="34" charset="0"/>
              </a:rPr>
              <a:t> </a:t>
            </a:r>
            <a:r>
              <a:rPr lang="es-ES" sz="2800" b="1">
                <a:latin typeface="Times New Roman" pitchFamily="18" charset="0"/>
              </a:rPr>
              <a:t>OBLIGACIONES DEL ASEGURADO</a:t>
            </a:r>
            <a:endParaRPr lang="es-ES" sz="2800">
              <a:latin typeface="Times New Roman" pitchFamily="18" charset="0"/>
            </a:endParaRPr>
          </a:p>
        </p:txBody>
      </p:sp>
      <p:sp>
        <p:nvSpPr>
          <p:cNvPr id="3" name="Text Box 3"/>
          <p:cNvSpPr txBox="1">
            <a:spLocks noChangeArrowheads="1"/>
          </p:cNvSpPr>
          <p:nvPr/>
        </p:nvSpPr>
        <p:spPr bwMode="auto">
          <a:xfrm>
            <a:off x="433388" y="2590800"/>
            <a:ext cx="8280400" cy="2246769"/>
          </a:xfrm>
          <a:prstGeom prst="rect">
            <a:avLst/>
          </a:prstGeom>
          <a:solidFill>
            <a:schemeClr val="bg2">
              <a:lumMod val="90000"/>
            </a:schemeClr>
          </a:solidFill>
          <a:ln w="28575">
            <a:solidFill>
              <a:schemeClr val="tx1"/>
            </a:solidFill>
            <a:miter lim="800000"/>
            <a:headEnd/>
            <a:tailEnd/>
          </a:ln>
        </p:spPr>
        <p:txBody>
          <a:bodyPr>
            <a:spAutoFit/>
          </a:bodyPr>
          <a:lstStyle/>
          <a:p>
            <a:pPr hangingPunct="0">
              <a:spcBef>
                <a:spcPts val="1200"/>
              </a:spcBef>
            </a:pPr>
            <a:r>
              <a:rPr lang="es-ES" sz="2000" b="1" dirty="0">
                <a:latin typeface="Times New Roman" pitchFamily="18" charset="0"/>
              </a:rPr>
              <a:t>-  DENUNCIAR EL SINIESTRO EN TIEMPO Y FORMA.</a:t>
            </a:r>
          </a:p>
          <a:p>
            <a:pPr hangingPunct="0">
              <a:spcBef>
                <a:spcPts val="1200"/>
              </a:spcBef>
            </a:pPr>
            <a:r>
              <a:rPr lang="es-ES" sz="2000" b="1" dirty="0">
                <a:latin typeface="Times New Roman" pitchFamily="18" charset="0"/>
              </a:rPr>
              <a:t>- CUMPLIR CON LA OBLIGACION DE  SALVAMENTO;</a:t>
            </a:r>
          </a:p>
          <a:p>
            <a:pPr hangingPunct="0">
              <a:spcBef>
                <a:spcPts val="1200"/>
              </a:spcBef>
            </a:pPr>
            <a:r>
              <a:rPr lang="es-ES" sz="2000" b="1" dirty="0">
                <a:latin typeface="Times New Roman" pitchFamily="18" charset="0"/>
              </a:rPr>
              <a:t>-  NO HACER ABANDONO DE LOS BIENES;</a:t>
            </a:r>
          </a:p>
          <a:p>
            <a:pPr hangingPunct="0">
              <a:spcBef>
                <a:spcPts val="1200"/>
              </a:spcBef>
            </a:pPr>
            <a:r>
              <a:rPr lang="es-ES" sz="2000" b="1" dirty="0">
                <a:latin typeface="Times New Roman" pitchFamily="18" charset="0"/>
              </a:rPr>
              <a:t>-  NO EFECTUAR CAMBIOS EN LAS </a:t>
            </a:r>
            <a:r>
              <a:rPr lang="es-ES" sz="2000" b="1" dirty="0" smtClean="0">
                <a:latin typeface="Times New Roman" pitchFamily="18" charset="0"/>
              </a:rPr>
              <a:t>COSAS DAÑADAS</a:t>
            </a:r>
            <a:r>
              <a:rPr lang="es-ES" sz="2000" b="1" dirty="0">
                <a:latin typeface="Times New Roman" pitchFamily="18" charset="0"/>
              </a:rPr>
              <a:t>;</a:t>
            </a:r>
          </a:p>
          <a:p>
            <a:pPr hangingPunct="0">
              <a:spcBef>
                <a:spcPts val="1200"/>
              </a:spcBef>
            </a:pPr>
            <a:r>
              <a:rPr lang="es-ES" sz="2000" b="1" dirty="0">
                <a:latin typeface="Times New Roman" pitchFamily="18" charset="0"/>
              </a:rPr>
              <a:t>- NO ASUMIR RESPONSABILIDAD </a:t>
            </a:r>
            <a:r>
              <a:rPr lang="es-ES" sz="2000" b="1" dirty="0" smtClean="0">
                <a:latin typeface="Times New Roman" pitchFamily="18" charset="0"/>
              </a:rPr>
              <a:t>ANTE TERCEROS</a:t>
            </a:r>
            <a:r>
              <a:rPr lang="es-ES" sz="2000" b="1" dirty="0">
                <a:latin typeface="Times New Roman" pitchFamily="18" charset="0"/>
              </a:rPr>
              <a:t>.</a:t>
            </a:r>
            <a:endParaRPr lang="es-E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765175"/>
            <a:ext cx="8207375" cy="5651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SALVAMENTO</a:t>
            </a:r>
            <a:endParaRPr lang="es-ES" sz="2800">
              <a:latin typeface="Times New Roman" pitchFamily="18" charset="0"/>
            </a:endParaRPr>
          </a:p>
        </p:txBody>
      </p:sp>
      <p:sp>
        <p:nvSpPr>
          <p:cNvPr id="3" name="Text Box 3"/>
          <p:cNvSpPr txBox="1">
            <a:spLocks noChangeArrowheads="1"/>
          </p:cNvSpPr>
          <p:nvPr/>
        </p:nvSpPr>
        <p:spPr bwMode="auto">
          <a:xfrm>
            <a:off x="468313" y="1630363"/>
            <a:ext cx="8218487" cy="4157662"/>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200"/>
              </a:spcBef>
            </a:pPr>
            <a:r>
              <a:rPr lang="es-ES" sz="2200" b="1" dirty="0">
                <a:latin typeface="Times New Roman" pitchFamily="18" charset="0"/>
              </a:rPr>
              <a:t>El asegurado debe tratar en caso de siniestro de evitar o disminuir los daños y está obligado a observar las instrucciones del asegurador al respecto. De existir instrucciones distintas o contradictorias, el asegurado debe actuar según las que aparezcan como más razonables a las circunstancias del caso.</a:t>
            </a:r>
          </a:p>
          <a:p>
            <a:pPr algn="ctr" hangingPunct="0">
              <a:spcBef>
                <a:spcPts val="1200"/>
              </a:spcBef>
            </a:pPr>
            <a:r>
              <a:rPr lang="es-ES" sz="2200" b="1" dirty="0">
                <a:latin typeface="Times New Roman" pitchFamily="18" charset="0"/>
              </a:rPr>
              <a:t>El asegurador está obligado a reembolsar al asegurado los gastos no manifiestamente desacertados realizados en cumplimiento de la situación de salvamento, aunque hayan resultado infructuosos o excedan la suma asegurada.</a:t>
            </a:r>
          </a:p>
          <a:p>
            <a:pPr algn="ctr" hangingPunct="0">
              <a:spcBef>
                <a:spcPts val="1200"/>
              </a:spcBef>
            </a:pPr>
            <a:r>
              <a:rPr lang="es-ES" sz="2200" b="1" dirty="0">
                <a:latin typeface="Times New Roman" pitchFamily="18" charset="0"/>
              </a:rPr>
              <a:t>Si existiera </a:t>
            </a:r>
            <a:r>
              <a:rPr lang="es-ES" sz="2200" b="1" dirty="0" err="1">
                <a:latin typeface="Times New Roman" pitchFamily="18" charset="0"/>
              </a:rPr>
              <a:t>infraseguro</a:t>
            </a:r>
            <a:r>
              <a:rPr lang="es-ES" sz="2200" b="1" dirty="0">
                <a:latin typeface="Times New Roman" pitchFamily="18" charset="0"/>
              </a:rPr>
              <a:t>, se indemnizará en la proporción que exista entre el valor a riesgo y el valor asegurado.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a:spLocks noChangeArrowheads="1"/>
          </p:cNvSpPr>
          <p:nvPr/>
        </p:nvSpPr>
        <p:spPr bwMode="auto">
          <a:xfrm>
            <a:off x="457200" y="914400"/>
            <a:ext cx="8229600" cy="714375"/>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IRRETROACTIVIDAD</a:t>
            </a:r>
          </a:p>
        </p:txBody>
      </p:sp>
      <p:sp>
        <p:nvSpPr>
          <p:cNvPr id="8" name="Rectangle 2"/>
          <p:cNvSpPr>
            <a:spLocks noChangeArrowheads="1"/>
          </p:cNvSpPr>
          <p:nvPr/>
        </p:nvSpPr>
        <p:spPr bwMode="auto">
          <a:xfrm>
            <a:off x="457200" y="2428875"/>
            <a:ext cx="8229600" cy="3362325"/>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dirty="0">
                <a:latin typeface="Times New Roman" pitchFamily="18" charset="0"/>
              </a:rPr>
              <a:t>Las leyes, sean o no de orden público, no puede afectar a derechos adquiridos; vale decir, que no tienen efecto para situaciones ocurridas con anterioridad. Es también un principio de seguridad jurídica.</a:t>
            </a:r>
          </a:p>
          <a:p>
            <a:pPr algn="ctr"/>
            <a:endParaRPr lang="es-ES" altLang="es-ES" sz="2400" b="1" dirty="0">
              <a:latin typeface="Times New Roman" pitchFamily="18" charset="0"/>
            </a:endParaRPr>
          </a:p>
          <a:p>
            <a:pPr algn="ctr"/>
            <a:r>
              <a:rPr lang="es-ES" altLang="es-ES" sz="2400" b="1" dirty="0">
                <a:latin typeface="Times New Roman" pitchFamily="18" charset="0"/>
              </a:rPr>
              <a:t>“Ningún habitante de la Nación puede ser penado sin juicio previo, fundado en ley anterior al hecho del proceso”.</a:t>
            </a:r>
          </a:p>
          <a:p>
            <a:pPr algn="ctr"/>
            <a:r>
              <a:rPr lang="es-ES" altLang="es-ES" sz="2400" b="1" dirty="0">
                <a:latin typeface="Times New Roman" pitchFamily="18" charset="0"/>
              </a:rPr>
              <a:t>(Constitución Nacional)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ppt_h/2"/>
                                          </p:val>
                                        </p:tav>
                                        <p:tav tm="100000">
                                          <p:val>
                                            <p:strVal val="#ppt_y"/>
                                          </p:val>
                                        </p:tav>
                                      </p:tavLst>
                                    </p:anim>
                                    <p:anim calcmode="lin" valueType="num">
                                      <p:cBhvr>
                                        <p:cTn id="16" dur="500" fill="hold"/>
                                        <p:tgtEl>
                                          <p:spTgt spid="8"/>
                                        </p:tgtEl>
                                        <p:attrNameLst>
                                          <p:attrName>ppt_w</p:attrName>
                                        </p:attrNameLst>
                                      </p:cBhvr>
                                      <p:tavLst>
                                        <p:tav tm="0">
                                          <p:val>
                                            <p:strVal val="#ppt_w"/>
                                          </p:val>
                                        </p:tav>
                                        <p:tav tm="100000">
                                          <p:val>
                                            <p:strVal val="#ppt_w"/>
                                          </p:val>
                                        </p:tav>
                                      </p:tavLst>
                                    </p:anim>
                                    <p:anim calcmode="lin" valueType="num">
                                      <p:cBhvr>
                                        <p:cTn id="17" dur="500" fill="hold"/>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549275"/>
            <a:ext cx="8278812" cy="10223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ABANDONO </a:t>
            </a:r>
            <a:br>
              <a:rPr lang="es-ES" sz="2800" b="1">
                <a:latin typeface="Times New Roman" pitchFamily="18" charset="0"/>
              </a:rPr>
            </a:br>
            <a:r>
              <a:rPr lang="es-ES" sz="2800" b="1">
                <a:latin typeface="Times New Roman" pitchFamily="18" charset="0"/>
              </a:rPr>
              <a:t> CAMBIO EN LAS COSAS DAÑADAS </a:t>
            </a:r>
            <a:endParaRPr lang="es-ES" sz="2800">
              <a:latin typeface="Times New Roman" pitchFamily="18" charset="0"/>
            </a:endParaRPr>
          </a:p>
        </p:txBody>
      </p:sp>
      <p:sp>
        <p:nvSpPr>
          <p:cNvPr id="3" name="Text Box 3"/>
          <p:cNvSpPr txBox="1">
            <a:spLocks noChangeArrowheads="1"/>
          </p:cNvSpPr>
          <p:nvPr/>
        </p:nvSpPr>
        <p:spPr bwMode="auto">
          <a:xfrm>
            <a:off x="457200" y="1946275"/>
            <a:ext cx="8255000" cy="160020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200"/>
              </a:spcBef>
            </a:pPr>
            <a:r>
              <a:rPr lang="es-ES" sz="2400" b="1" dirty="0">
                <a:latin typeface="Times New Roman" pitchFamily="18" charset="0"/>
              </a:rPr>
              <a:t>ABANDONO</a:t>
            </a:r>
          </a:p>
          <a:p>
            <a:pPr algn="ctr" hangingPunct="0">
              <a:spcBef>
                <a:spcPts val="1200"/>
              </a:spcBef>
            </a:pPr>
            <a:r>
              <a:rPr lang="es-ES" sz="2000" b="1" dirty="0">
                <a:latin typeface="Times New Roman" pitchFamily="18" charset="0"/>
              </a:rPr>
              <a:t>Salvo pacto en contrario (hay excepciones en el ramo transportes  (cascos) y en el de automotores, el asegurado no puede hacer abandono de los bienes afectados por el siniestro.</a:t>
            </a:r>
          </a:p>
        </p:txBody>
      </p:sp>
      <p:sp>
        <p:nvSpPr>
          <p:cNvPr id="4" name="Text Box 4"/>
          <p:cNvSpPr txBox="1">
            <a:spLocks noChangeArrowheads="1"/>
          </p:cNvSpPr>
          <p:nvPr/>
        </p:nvSpPr>
        <p:spPr bwMode="auto">
          <a:xfrm>
            <a:off x="457200" y="3962400"/>
            <a:ext cx="8255000" cy="236220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200"/>
              </a:spcBef>
            </a:pPr>
            <a:r>
              <a:rPr lang="es-ES" sz="2400" b="1" dirty="0">
                <a:latin typeface="Times New Roman" pitchFamily="18" charset="0"/>
              </a:rPr>
              <a:t>CAMBIO EN LAS COSAS DAÑADAS</a:t>
            </a:r>
          </a:p>
          <a:p>
            <a:pPr algn="ctr" hangingPunct="0">
              <a:spcBef>
                <a:spcPts val="1200"/>
              </a:spcBef>
            </a:pPr>
            <a:r>
              <a:rPr lang="es-ES" sz="2000" b="1" dirty="0">
                <a:latin typeface="Times New Roman" pitchFamily="18" charset="0"/>
              </a:rPr>
              <a:t>El asegurado no puede efectuar cambios en las cosas dañadas que haga más difícil o imposible establecer las causas del daño o el daño mismo, salvo que se cumpla para disminuir dicho daño o en el interés público.</a:t>
            </a:r>
          </a:p>
          <a:p>
            <a:pPr algn="ctr" hangingPunct="0">
              <a:spcBef>
                <a:spcPts val="1200"/>
              </a:spcBef>
            </a:pPr>
            <a:r>
              <a:rPr lang="es-ES" sz="2000" b="1" dirty="0">
                <a:latin typeface="Times New Roman" pitchFamily="18" charset="0"/>
              </a:rPr>
              <a:t>Sólo puede esgrimir esta caducidad cuando actúe sin demora en la determinación de las causas del siniestro  y en la valuación de los daños.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125538"/>
            <a:ext cx="8243887" cy="9477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NO RECONOCER RESPONSABILIDAD ANTE TERCEROS</a:t>
            </a:r>
            <a:endParaRPr lang="es-ES" sz="2800">
              <a:latin typeface="Times New Roman" pitchFamily="18" charset="0"/>
            </a:endParaRPr>
          </a:p>
        </p:txBody>
      </p:sp>
      <p:sp>
        <p:nvSpPr>
          <p:cNvPr id="3" name="Text Box 3"/>
          <p:cNvSpPr txBox="1">
            <a:spLocks noChangeArrowheads="1"/>
          </p:cNvSpPr>
          <p:nvPr/>
        </p:nvSpPr>
        <p:spPr bwMode="auto">
          <a:xfrm>
            <a:off x="431800" y="3014663"/>
            <a:ext cx="8280400" cy="2359025"/>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400"/>
              </a:spcBef>
            </a:pPr>
            <a:r>
              <a:rPr lang="es-ES" sz="2400" b="1">
                <a:latin typeface="Times New Roman" pitchFamily="18" charset="0"/>
              </a:rPr>
              <a:t>El asegurado no puede reconocer su responsabilidad ni celebrar transacción sin anuencia del asegurador. Cuando estos actos se celebren con intervención del asegurador, éste entregará los fondos que correspondan según el contrato, en término útil para el cumplimiento diligente de las obligaciones asumidas.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68313" y="1125538"/>
            <a:ext cx="8243887" cy="9477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smtClean="0">
                <a:latin typeface="Times New Roman" pitchFamily="18" charset="0"/>
              </a:rPr>
              <a:t>PROVOCACION DEL SINIESTRO</a:t>
            </a:r>
            <a:endParaRPr lang="es-ES" sz="2800" dirty="0">
              <a:latin typeface="Times New Roman" pitchFamily="18" charset="0"/>
            </a:endParaRPr>
          </a:p>
        </p:txBody>
      </p:sp>
      <p:sp>
        <p:nvSpPr>
          <p:cNvPr id="3" name="Rectangle 2"/>
          <p:cNvSpPr>
            <a:spLocks noChangeArrowheads="1"/>
          </p:cNvSpPr>
          <p:nvPr/>
        </p:nvSpPr>
        <p:spPr bwMode="auto">
          <a:xfrm>
            <a:off x="457200" y="2819401"/>
            <a:ext cx="8229600" cy="2209799"/>
          </a:xfrm>
          <a:prstGeom prst="rect">
            <a:avLst/>
          </a:prstGeom>
          <a:solidFill>
            <a:schemeClr val="bg2">
              <a:lumMod val="90000"/>
            </a:schemeClr>
          </a:solidFill>
          <a:ln w="28575">
            <a:solidFill>
              <a:schemeClr val="tx1"/>
            </a:solidFill>
            <a:miter lim="800000"/>
            <a:headEnd/>
            <a:tailEnd/>
          </a:ln>
        </p:spPr>
        <p:txBody>
          <a:bodyPr anchor="ctr" anchorCtr="1"/>
          <a:lstStyle/>
          <a:p>
            <a:pPr algn="ctr">
              <a:tabLst>
                <a:tab pos="974725" algn="l"/>
              </a:tabLst>
            </a:pPr>
            <a:r>
              <a:rPr lang="es-AR" sz="2400" b="1" dirty="0" smtClean="0">
                <a:latin typeface="Times New Roman" pitchFamily="18" charset="0"/>
                <a:cs typeface="Times New Roman" pitchFamily="18" charset="0"/>
              </a:rPr>
              <a:t> El asegurador queda liberado sí el tomador o el beneficiario provoca el siniestro dolosamente o por culpa grave. Quedan excluidos los actos realizados para precaver el siniestro o atenuar sus consecuencias, o por un deber de humanidad generalmente aceptado. (artículo 70 de la Ley de Seguros)</a:t>
            </a:r>
            <a:endParaRPr lang="es-E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2438400"/>
            <a:ext cx="8305800" cy="1016000"/>
          </a:xfrm>
          <a:prstGeom prst="rect">
            <a:avLst/>
          </a:prstGeom>
          <a:solidFill>
            <a:schemeClr val="bg2">
              <a:lumMod val="90000"/>
            </a:schemeClr>
          </a:solidFill>
          <a:ln w="28575">
            <a:solidFill>
              <a:schemeClr val="tx1"/>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latin typeface="Times New Roman" pitchFamily="18"/>
                <a:cs typeface="Times New Roman" pitchFamily="18"/>
              </a:rPr>
              <a:t>FORMA Y TIEMPO DE PAGO DE LA INDEMNIZACIÓN</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28596" y="609600"/>
            <a:ext cx="8280400" cy="928688"/>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INFORMACIONES. PLAZO PARA EXPEDIRSE Y PARA PAGAR.</a:t>
            </a:r>
          </a:p>
        </p:txBody>
      </p:sp>
      <p:sp>
        <p:nvSpPr>
          <p:cNvPr id="3" name="Text Box 3"/>
          <p:cNvSpPr txBox="1">
            <a:spLocks noChangeArrowheads="1"/>
          </p:cNvSpPr>
          <p:nvPr/>
        </p:nvSpPr>
        <p:spPr bwMode="auto">
          <a:xfrm>
            <a:off x="431800" y="2068513"/>
            <a:ext cx="8280400" cy="4027487"/>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100"/>
              </a:spcBef>
            </a:pPr>
            <a:r>
              <a:rPr lang="es-ES" altLang="es-ES" b="1">
                <a:latin typeface="Times New Roman" pitchFamily="18" charset="0"/>
              </a:rPr>
              <a:t>INFORMACIONES: PRUEBA INSTRUMENTAL RAZONABLE.</a:t>
            </a:r>
          </a:p>
          <a:p>
            <a:pPr algn="ctr" hangingPunct="0">
              <a:spcBef>
                <a:spcPts val="1100"/>
              </a:spcBef>
            </a:pPr>
            <a:r>
              <a:rPr lang="es-ES" altLang="es-ES" b="1">
                <a:latin typeface="Times New Roman" pitchFamily="18" charset="0"/>
              </a:rPr>
              <a:t>PLAZO PARA EXPEDIRSE: 30 DIAS. </a:t>
            </a:r>
          </a:p>
          <a:p>
            <a:pPr algn="ctr" hangingPunct="0">
              <a:spcBef>
                <a:spcPts val="1100"/>
              </a:spcBef>
            </a:pPr>
            <a:r>
              <a:rPr lang="es-ES" altLang="es-ES" b="1">
                <a:latin typeface="Times New Roman" pitchFamily="18" charset="0"/>
              </a:rPr>
              <a:t>PLAZO PARA PAGAR : 15 DIAS.</a:t>
            </a:r>
          </a:p>
          <a:p>
            <a:pPr algn="ctr" hangingPunct="0">
              <a:spcBef>
                <a:spcPts val="1100"/>
              </a:spcBef>
            </a:pPr>
            <a:r>
              <a:rPr lang="es-ES" altLang="es-ES" b="1">
                <a:latin typeface="Times New Roman" pitchFamily="18" charset="0"/>
              </a:rPr>
              <a:t>EN SEGUROS DE PERSONAS “... EL PAGO SE HARA DENTRO DE LOS 15 DIAS DE NOTIFICADO EL SINIESTRO O DE ACOMPAÑADA, SI PROCEDIERE, LA INFORMACION COMPLEMENTARIA...”</a:t>
            </a:r>
          </a:p>
          <a:p>
            <a:pPr algn="ctr" hangingPunct="0">
              <a:spcBef>
                <a:spcPts val="1100"/>
              </a:spcBef>
            </a:pPr>
            <a:r>
              <a:rPr lang="es-ES" altLang="es-ES" b="1">
                <a:latin typeface="Times New Roman" pitchFamily="18" charset="0"/>
              </a:rPr>
              <a:t>MORA EN EL PAGO: por el sólo vencimiento de los plazos.</a:t>
            </a:r>
          </a:p>
          <a:p>
            <a:pPr algn="ctr" hangingPunct="0">
              <a:spcBef>
                <a:spcPts val="1100"/>
              </a:spcBef>
            </a:pPr>
            <a:r>
              <a:rPr lang="es-ES" altLang="es-ES" b="1">
                <a:latin typeface="Times New Roman" pitchFamily="18" charset="0"/>
              </a:rPr>
              <a:t>El asegurado pierde derecho a la indemnización si exagera fraudulentamente los daños o emplea prueba falsas para acreditar los mismos.</a:t>
            </a:r>
          </a:p>
          <a:p>
            <a:pPr algn="ctr" hangingPunct="0">
              <a:spcBef>
                <a:spcPts val="1100"/>
              </a:spcBef>
            </a:pPr>
            <a:r>
              <a:rPr lang="es-ES" altLang="es-ES" b="1">
                <a:latin typeface="Times New Roman" pitchFamily="18" charset="0"/>
              </a:rPr>
              <a:t>NULIDAD DE CLAUSULAS  LIMITATIVAS:  Pago fuera de término sin incurrir en mora.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1125538"/>
            <a:ext cx="8229599" cy="10112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dirty="0">
                <a:latin typeface="Times New Roman" pitchFamily="18" charset="0"/>
              </a:rPr>
              <a:t>CASOS DE ACREEDOR PRENDARIO O HIPOTECARIO</a:t>
            </a:r>
            <a:endParaRPr lang="es-ES" sz="2800" dirty="0">
              <a:latin typeface="Times New Roman" pitchFamily="18" charset="0"/>
            </a:endParaRPr>
          </a:p>
        </p:txBody>
      </p:sp>
      <p:sp>
        <p:nvSpPr>
          <p:cNvPr id="3" name="Text Box 3"/>
          <p:cNvSpPr txBox="1">
            <a:spLocks noChangeArrowheads="1"/>
          </p:cNvSpPr>
          <p:nvPr/>
        </p:nvSpPr>
        <p:spPr bwMode="auto">
          <a:xfrm>
            <a:off x="457201" y="3124200"/>
            <a:ext cx="8229599" cy="217170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NO SE ABONA AL ASEGURADO SIN LA ANUENCIA DEL ACREEDOR.</a:t>
            </a:r>
          </a:p>
          <a:p>
            <a:pPr algn="ctr" hangingPunct="0">
              <a:spcBef>
                <a:spcPts val="1400"/>
              </a:spcBef>
            </a:pPr>
            <a:r>
              <a:rPr lang="es-ES" sz="2400" b="1" dirty="0">
                <a:latin typeface="Times New Roman" pitchFamily="18" charset="0"/>
              </a:rPr>
              <a:t>DE NO EXISTIR ACUERDO ENTRE LAS PARTES EL ASEGURADOR CONSIGNARÁ JUDICIALMENTE EL IMPORTE A ABONAR.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765175"/>
            <a:ext cx="8229600" cy="6858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DERECHO A ANTICIPO O PAGO A CUENTA</a:t>
            </a:r>
            <a:endParaRPr lang="es-ES" sz="2800">
              <a:latin typeface="Times New Roman" pitchFamily="18" charset="0"/>
            </a:endParaRPr>
          </a:p>
        </p:txBody>
      </p:sp>
      <p:sp>
        <p:nvSpPr>
          <p:cNvPr id="3" name="Text Box 3"/>
          <p:cNvSpPr txBox="1">
            <a:spLocks noChangeArrowheads="1"/>
          </p:cNvSpPr>
          <p:nvPr/>
        </p:nvSpPr>
        <p:spPr bwMode="auto">
          <a:xfrm>
            <a:off x="468313" y="2003425"/>
            <a:ext cx="8218487" cy="18065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CUANDO EL PROCESO DE LIQUIDACIÓN SUPERE TREINTA DIAS Y UNA VEZ RECONOCIDO EL DERECHO DEL ASEGURADO.</a:t>
            </a:r>
          </a:p>
          <a:p>
            <a:pPr algn="ctr" hangingPunct="0">
              <a:spcBef>
                <a:spcPts val="1400"/>
              </a:spcBef>
            </a:pPr>
            <a:r>
              <a:rPr lang="es-ES" sz="2400" b="1" dirty="0">
                <a:latin typeface="Times New Roman" pitchFamily="18" charset="0"/>
              </a:rPr>
              <a:t>MINIMO: 50% DE LA ESTIMACIÓN DEL SINIESTRO.</a:t>
            </a:r>
            <a:endParaRPr lang="es-ES" sz="2400" dirty="0">
              <a:latin typeface="Times New Roman" pitchFamily="18" charset="0"/>
            </a:endParaRPr>
          </a:p>
        </p:txBody>
      </p:sp>
      <p:sp>
        <p:nvSpPr>
          <p:cNvPr id="4" name="Text Box 4"/>
          <p:cNvSpPr txBox="1">
            <a:spLocks noChangeArrowheads="1"/>
          </p:cNvSpPr>
          <p:nvPr/>
        </p:nvSpPr>
        <p:spPr bwMode="auto">
          <a:xfrm>
            <a:off x="468313" y="4314825"/>
            <a:ext cx="8218487" cy="16287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400"/>
              </a:spcBef>
            </a:pPr>
            <a:r>
              <a:rPr lang="es-ES" sz="2400" b="1" dirty="0">
                <a:latin typeface="Times New Roman" pitchFamily="18" charset="0"/>
              </a:rPr>
              <a:t>En el seguro de accidentes personales si para el supuesto de incapacidad temporaria se convino el pago de una renta, el asegurado tiene derecho a un pago a cuenta luego de transcurrido un 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p:cNvSpPr>
            <a:spLocks noChangeArrowheads="1"/>
          </p:cNvSpPr>
          <p:nvPr/>
        </p:nvSpPr>
        <p:spPr bwMode="auto">
          <a:xfrm>
            <a:off x="395288" y="1341438"/>
            <a:ext cx="8316912" cy="73501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REDUCCIÓN DE SUMA POR SINIESTRO</a:t>
            </a:r>
            <a:endParaRPr lang="es-ES" sz="2800">
              <a:latin typeface="Times New Roman" pitchFamily="18" charset="0"/>
            </a:endParaRPr>
          </a:p>
        </p:txBody>
      </p:sp>
      <p:sp>
        <p:nvSpPr>
          <p:cNvPr id="3" name="Text Box 6"/>
          <p:cNvSpPr txBox="1">
            <a:spLocks noChangeArrowheads="1"/>
          </p:cNvSpPr>
          <p:nvPr/>
        </p:nvSpPr>
        <p:spPr bwMode="auto">
          <a:xfrm>
            <a:off x="431800" y="3241675"/>
            <a:ext cx="8280400" cy="1628775"/>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400"/>
              </a:spcBef>
            </a:pPr>
            <a:r>
              <a:rPr lang="es-ES" sz="2400" b="1">
                <a:latin typeface="Times New Roman" pitchFamily="18" charset="0"/>
              </a:rPr>
              <a:t>SI EL CONTRATO NO SE RESCINDE EL ASEGURADOR SOLO ES RESPONSABLE POR EL REMANENTE DE LA SUMA ASEGURADA, SALVO CLÁUSULA ESPECIAL DE REPOSICIÓN AUTOMÁTICA DE SUMA.</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2276475"/>
            <a:ext cx="8229600" cy="1630363"/>
          </a:xfrm>
          <a:prstGeom prst="rect">
            <a:avLst/>
          </a:prstGeom>
          <a:solidFill>
            <a:schemeClr val="bg2">
              <a:lumMod val="90000"/>
            </a:schemeClr>
          </a:solidFill>
          <a:ln w="28575">
            <a:solidFill>
              <a:schemeClr val="tx1"/>
            </a:solidFill>
            <a:miter lim="800000"/>
            <a:headEnd/>
            <a:tailEnd/>
          </a:ln>
        </p:spPr>
        <p:txBody>
          <a:bodyPr wrap="square">
            <a:spAutoFit/>
          </a:bodyPr>
          <a:lstStyle/>
          <a:p>
            <a:pPr algn="ctr"/>
            <a:r>
              <a:rPr lang="es-AR" sz="3200" b="1" dirty="0">
                <a:latin typeface="Times New Roman" pitchFamily="18" charset="0"/>
              </a:rPr>
              <a:t>DISPOSICIONES DE LA LEY 17.418 SOBRE SEGUROS SOBRE LAS PERSONAS</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1295400"/>
            <a:ext cx="8305800" cy="6064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LA INCONTESTABILIDAD</a:t>
            </a:r>
            <a:endParaRPr lang="es-ES" sz="2800">
              <a:latin typeface="Times New Roman" pitchFamily="18" charset="0"/>
            </a:endParaRPr>
          </a:p>
        </p:txBody>
      </p:sp>
      <p:sp>
        <p:nvSpPr>
          <p:cNvPr id="3" name="Text Box 4"/>
          <p:cNvSpPr txBox="1">
            <a:spLocks noChangeArrowheads="1"/>
          </p:cNvSpPr>
          <p:nvPr/>
        </p:nvSpPr>
        <p:spPr bwMode="auto">
          <a:xfrm>
            <a:off x="457200" y="3200400"/>
            <a:ext cx="8305800" cy="16287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400" b="1">
                <a:latin typeface="Times New Roman" pitchFamily="18" charset="0"/>
              </a:rPr>
              <a:t>“... TRANSCURRIDOS TRES AÑOS DESDE LA CELEBRACION DEL CONTRATO, EL ASEGURADOR NO PUEDE INVOCAR LA RETICENCIA, EXCEPTO QUE ESTA SEA DOLOSA...”</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a:spLocks noChangeArrowheads="1"/>
          </p:cNvSpPr>
          <p:nvPr/>
        </p:nvSpPr>
        <p:spPr bwMode="auto">
          <a:xfrm>
            <a:off x="457200" y="685800"/>
            <a:ext cx="8229600" cy="714375"/>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PLENITUD DE ORDEN JURÍDICO</a:t>
            </a:r>
          </a:p>
        </p:txBody>
      </p:sp>
      <p:sp>
        <p:nvSpPr>
          <p:cNvPr id="8" name="Rectangle 2"/>
          <p:cNvSpPr>
            <a:spLocks noChangeArrowheads="1"/>
          </p:cNvSpPr>
          <p:nvPr/>
        </p:nvSpPr>
        <p:spPr bwMode="auto">
          <a:xfrm>
            <a:off x="457200" y="1905000"/>
            <a:ext cx="8229600" cy="1785937"/>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Los jueces, en materia civil, no pueden dejar de juzgar con el pretexto de silencio, oscuridad o insuficiencia de las leyes. Podrán actuar según el espíritu de la ley, aplicación de otras análogas o por principios generales del derecho</a:t>
            </a:r>
            <a:r>
              <a:rPr lang="es-ES" sz="2400" b="1" kern="0" dirty="0">
                <a:solidFill>
                  <a:srgbClr val="FFFFFF"/>
                </a:solidFill>
                <a:latin typeface="Times New Roman" pitchFamily="18"/>
                <a:cs typeface="Times New Roman" pitchFamily="18"/>
              </a:rPr>
              <a:t>.</a:t>
            </a:r>
          </a:p>
        </p:txBody>
      </p:sp>
      <p:sp>
        <p:nvSpPr>
          <p:cNvPr id="9" name="Rectangle 2"/>
          <p:cNvSpPr>
            <a:spLocks noChangeArrowheads="1"/>
          </p:cNvSpPr>
          <p:nvPr/>
        </p:nvSpPr>
        <p:spPr bwMode="auto">
          <a:xfrm>
            <a:off x="457200" y="3962400"/>
            <a:ext cx="8229600" cy="2209800"/>
          </a:xfrm>
          <a:prstGeom prst="rect">
            <a:avLst/>
          </a:prstGeom>
          <a:solidFill>
            <a:schemeClr val="bg2">
              <a:lumMod val="50000"/>
            </a:schemeClr>
          </a:solidFill>
          <a:ln w="31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“…Si una cuestión civil no puede resolverse, ni por las palabras, ni por el espíritu de la ley, se atenderá a los principios de leyes análogas; y si aún la cuestión fuera dudosa, se resolverá por los principios generales del derecho, teniendo en consideración las circunstancias del caso….”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17" presetClass="entr" presetSubtype="4" fill="hold" grpId="0" nodeType="after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ppt_h/2"/>
                                          </p:val>
                                        </p:tav>
                                        <p:tav tm="100000">
                                          <p:val>
                                            <p:strVal val="#ppt_y"/>
                                          </p:val>
                                        </p:tav>
                                      </p:tavLst>
                                    </p:anim>
                                    <p:anim calcmode="lin" valueType="num">
                                      <p:cBhvr>
                                        <p:cTn id="16" dur="500" fill="hold"/>
                                        <p:tgtEl>
                                          <p:spTgt spid="8"/>
                                        </p:tgtEl>
                                        <p:attrNameLst>
                                          <p:attrName>ppt_w</p:attrName>
                                        </p:attrNameLst>
                                      </p:cBhvr>
                                      <p:tavLst>
                                        <p:tav tm="0">
                                          <p:val>
                                            <p:strVal val="#ppt_w"/>
                                          </p:val>
                                        </p:tav>
                                        <p:tav tm="100000">
                                          <p:val>
                                            <p:strVal val="#ppt_w"/>
                                          </p:val>
                                        </p:tav>
                                      </p:tavLst>
                                    </p:anim>
                                    <p:anim calcmode="lin" valueType="num">
                                      <p:cBhvr>
                                        <p:cTn id="17" dur="500" fill="hold"/>
                                        <p:tgtEl>
                                          <p:spTgt spid="8"/>
                                        </p:tgtEl>
                                        <p:attrNameLst>
                                          <p:attrName>ppt_h</p:attrName>
                                        </p:attrNameLst>
                                      </p:cBhvr>
                                      <p:tavLst>
                                        <p:tav tm="0">
                                          <p:val>
                                            <p:strVal val="0"/>
                                          </p:val>
                                        </p:tav>
                                        <p:tav tm="100000">
                                          <p:val>
                                            <p:strVal val="#ppt_h"/>
                                          </p:val>
                                        </p:tav>
                                      </p:tavLst>
                                    </p:anim>
                                  </p:childTnLst>
                                </p:cTn>
                              </p:par>
                            </p:childTnLst>
                          </p:cTn>
                        </p:par>
                        <p:par>
                          <p:cTn id="18" fill="hold">
                            <p:stCondLst>
                              <p:cond delay="1200"/>
                            </p:stCondLst>
                            <p:childTnLst>
                              <p:par>
                                <p:cTn id="19" presetID="17" presetClass="entr" presetSubtype="4" fill="hold" grpId="0" nodeType="afterEffect">
                                  <p:stCondLst>
                                    <p:cond delay="1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ppt_h/2"/>
                                          </p:val>
                                        </p:tav>
                                        <p:tav tm="100000">
                                          <p:val>
                                            <p:strVal val="#ppt_y"/>
                                          </p:val>
                                        </p:tav>
                                      </p:tavLst>
                                    </p:anim>
                                    <p:anim calcmode="lin" valueType="num">
                                      <p:cBhvr>
                                        <p:cTn id="23" dur="500" fill="hold"/>
                                        <p:tgtEl>
                                          <p:spTgt spid="9"/>
                                        </p:tgtEl>
                                        <p:attrNameLst>
                                          <p:attrName>ppt_w</p:attrName>
                                        </p:attrNameLst>
                                      </p:cBhvr>
                                      <p:tavLst>
                                        <p:tav tm="0">
                                          <p:val>
                                            <p:strVal val="#ppt_w"/>
                                          </p:val>
                                        </p:tav>
                                        <p:tav tm="100000">
                                          <p:val>
                                            <p:strVal val="#ppt_w"/>
                                          </p:val>
                                        </p:tav>
                                      </p:tavLst>
                                    </p:anim>
                                    <p:anim calcmode="lin" valueType="num">
                                      <p:cBhvr>
                                        <p:cTn id="24" dur="500" fill="hold"/>
                                        <p:tgtEl>
                                          <p:spTgt spid="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1000125"/>
            <a:ext cx="8153400" cy="66516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MX" sz="2800" b="1">
                <a:latin typeface="Times New Roman" pitchFamily="18" charset="0"/>
              </a:rPr>
              <a:t>DENUNCIA INEXACTA DE LA EDAD </a:t>
            </a:r>
          </a:p>
        </p:txBody>
      </p:sp>
      <p:sp>
        <p:nvSpPr>
          <p:cNvPr id="3" name="Text Box 3"/>
          <p:cNvSpPr txBox="1">
            <a:spLocks noChangeArrowheads="1"/>
          </p:cNvSpPr>
          <p:nvPr/>
        </p:nvSpPr>
        <p:spPr bwMode="auto">
          <a:xfrm>
            <a:off x="534818" y="2463800"/>
            <a:ext cx="8151982" cy="3216275"/>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spcBef>
                <a:spcPts val="1200"/>
              </a:spcBef>
            </a:pPr>
            <a:r>
              <a:rPr lang="es-ES" sz="2000" b="1" dirty="0">
                <a:latin typeface="Times New Roman" pitchFamily="18" charset="0"/>
              </a:rPr>
              <a:t>- FUERA DE LA POLITICA DE ACEPTACION DEL</a:t>
            </a:r>
          </a:p>
          <a:p>
            <a:pPr hangingPunct="0">
              <a:spcBef>
                <a:spcPts val="1200"/>
              </a:spcBef>
            </a:pPr>
            <a:r>
              <a:rPr lang="es-ES" sz="2000" b="1" dirty="0">
                <a:latin typeface="Times New Roman" pitchFamily="18" charset="0"/>
              </a:rPr>
              <a:t>  ASEGURADOR;</a:t>
            </a:r>
          </a:p>
          <a:p>
            <a:pPr hangingPunct="0">
              <a:spcBef>
                <a:spcPts val="1200"/>
              </a:spcBef>
            </a:pPr>
            <a:r>
              <a:rPr lang="es-ES" sz="2000" b="1" dirty="0">
                <a:latin typeface="Times New Roman" pitchFamily="18" charset="0"/>
              </a:rPr>
              <a:t>- EDAD MENOR: SE RESTITUYE LA RESERVA MATEMATICA</a:t>
            </a:r>
          </a:p>
          <a:p>
            <a:pPr hangingPunct="0">
              <a:spcBef>
                <a:spcPts val="1200"/>
              </a:spcBef>
            </a:pPr>
            <a:r>
              <a:rPr lang="es-ES" sz="2000" b="1" dirty="0">
                <a:latin typeface="Times New Roman" pitchFamily="18" charset="0"/>
              </a:rPr>
              <a:t>  CONSTITUIDA CON EL EXCEDENTE DE LA PRIMA   </a:t>
            </a:r>
          </a:p>
          <a:p>
            <a:pPr hangingPunct="0">
              <a:spcBef>
                <a:spcPts val="1200"/>
              </a:spcBef>
            </a:pPr>
            <a:r>
              <a:rPr lang="es-ES" sz="2000" b="1" dirty="0">
                <a:latin typeface="Times New Roman" pitchFamily="18" charset="0"/>
              </a:rPr>
              <a:t>  PAGADA Y SE REAJUSTAN LAS PRIMAS FUTURAS.</a:t>
            </a:r>
          </a:p>
          <a:p>
            <a:pPr hangingPunct="0">
              <a:spcBef>
                <a:spcPts val="1200"/>
              </a:spcBef>
            </a:pPr>
            <a:r>
              <a:rPr lang="es-ES" sz="2000" b="1" dirty="0">
                <a:latin typeface="Times New Roman" pitchFamily="18" charset="0"/>
              </a:rPr>
              <a:t>- EDAD MAYOR: SE REDUCE EL CAPITAL CONFORME A</a:t>
            </a:r>
          </a:p>
          <a:p>
            <a:pPr hangingPunct="0">
              <a:spcBef>
                <a:spcPts val="1200"/>
              </a:spcBef>
            </a:pPr>
            <a:r>
              <a:rPr lang="es-ES" sz="2000" b="1" dirty="0">
                <a:latin typeface="Times New Roman" pitchFamily="18" charset="0"/>
              </a:rPr>
              <a:t>  AQUELLA Y A LA PRIMA PAGADA. </a:t>
            </a:r>
            <a:endParaRPr lang="es-E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762000"/>
            <a:ext cx="8229600" cy="100806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AGRAVACIÓN DEL RIESGO </a:t>
            </a:r>
            <a:endParaRPr lang="es-ES" sz="2800">
              <a:latin typeface="Times New Roman" pitchFamily="18" charset="0"/>
            </a:endParaRPr>
          </a:p>
        </p:txBody>
      </p:sp>
      <p:sp>
        <p:nvSpPr>
          <p:cNvPr id="3" name="Text Box 3"/>
          <p:cNvSpPr txBox="1">
            <a:spLocks noChangeArrowheads="1"/>
          </p:cNvSpPr>
          <p:nvPr/>
        </p:nvSpPr>
        <p:spPr bwMode="auto">
          <a:xfrm>
            <a:off x="457199" y="2286000"/>
            <a:ext cx="8229601" cy="2100262"/>
          </a:xfrm>
          <a:prstGeom prst="rect">
            <a:avLst/>
          </a:prstGeom>
          <a:solidFill>
            <a:schemeClr val="bg2">
              <a:lumMod val="90000"/>
            </a:schemeClr>
          </a:solidFill>
          <a:ln w="28575">
            <a:solidFill>
              <a:schemeClr val="tx1"/>
            </a:solidFill>
            <a:miter lim="800000"/>
            <a:headEnd/>
            <a:tailEnd/>
          </a:ln>
        </p:spPr>
        <p:txBody>
          <a:bodyPr wrap="square">
            <a:spAutoFit/>
          </a:bodyPr>
          <a:lstStyle/>
          <a:p>
            <a:pPr hangingPunct="0">
              <a:spcBef>
                <a:spcPts val="1100"/>
              </a:spcBef>
            </a:pPr>
            <a:r>
              <a:rPr lang="es-ES" b="1" dirty="0">
                <a:latin typeface="Times New Roman" pitchFamily="18" charset="0"/>
              </a:rPr>
              <a:t>- CAMBIO DE PROFESION O ACTIVIDAD;</a:t>
            </a:r>
          </a:p>
          <a:p>
            <a:pPr hangingPunct="0">
              <a:spcBef>
                <a:spcPts val="1100"/>
              </a:spcBef>
            </a:pPr>
            <a:r>
              <a:rPr lang="es-ES" b="1" dirty="0">
                <a:latin typeface="Times New Roman" pitchFamily="18" charset="0"/>
              </a:rPr>
              <a:t>- PRACTICA DE DEPORTES PELIGROSOS;</a:t>
            </a:r>
          </a:p>
          <a:p>
            <a:pPr hangingPunct="0">
              <a:spcBef>
                <a:spcPts val="1100"/>
              </a:spcBef>
            </a:pPr>
            <a:r>
              <a:rPr lang="es-ES" b="1" dirty="0">
                <a:latin typeface="Times New Roman" pitchFamily="18" charset="0"/>
              </a:rPr>
              <a:t>- CAMBIO DE CONDICION DE FUMADOR (CASO</a:t>
            </a:r>
          </a:p>
          <a:p>
            <a:pPr hangingPunct="0">
              <a:spcBef>
                <a:spcPts val="1100"/>
              </a:spcBef>
            </a:pPr>
            <a:r>
              <a:rPr lang="es-ES" b="1" dirty="0">
                <a:latin typeface="Times New Roman" pitchFamily="18" charset="0"/>
              </a:rPr>
              <a:t>   DE FUMADOR PASIVO):</a:t>
            </a:r>
          </a:p>
          <a:p>
            <a:pPr hangingPunct="0">
              <a:spcBef>
                <a:spcPts val="1100"/>
              </a:spcBef>
            </a:pPr>
            <a:r>
              <a:rPr lang="es-ES" b="1" dirty="0">
                <a:latin typeface="Times New Roman" pitchFamily="18" charset="0"/>
              </a:rPr>
              <a:t>- RADICACION EN ZONAS DE ALTO RIESGO.</a:t>
            </a:r>
            <a:endParaRPr lang="es-ES" dirty="0">
              <a:latin typeface="Times New Roman" pitchFamily="18" charset="0"/>
            </a:endParaRPr>
          </a:p>
        </p:txBody>
      </p:sp>
      <p:sp>
        <p:nvSpPr>
          <p:cNvPr id="4" name="Text Box 3"/>
          <p:cNvSpPr txBox="1">
            <a:spLocks noChangeArrowheads="1"/>
          </p:cNvSpPr>
          <p:nvPr/>
        </p:nvSpPr>
        <p:spPr bwMode="auto">
          <a:xfrm>
            <a:off x="457199" y="4943475"/>
            <a:ext cx="8229601" cy="646113"/>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b="1" dirty="0">
                <a:latin typeface="Times New Roman" pitchFamily="18" charset="0"/>
              </a:rPr>
              <a:t>SOLO SE DEBE DENUNCIAR LA AGRAVACIÓN DEL RIESGO QUE OBEDEZCA A MOTIVOS ESPECÍFICOS PREVISTOS EN EL CONTRATO.</a:t>
            </a:r>
            <a:endParaRPr lang="es-E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381000"/>
            <a:ext cx="8229600" cy="9525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RESCISIÓN  </a:t>
            </a:r>
            <a:endParaRPr lang="es-ES" sz="2800">
              <a:latin typeface="Times New Roman" pitchFamily="18" charset="0"/>
            </a:endParaRPr>
          </a:p>
        </p:txBody>
      </p:sp>
      <p:sp>
        <p:nvSpPr>
          <p:cNvPr id="3" name="Rectangle 3"/>
          <p:cNvSpPr>
            <a:spLocks noChangeArrowheads="1"/>
          </p:cNvSpPr>
          <p:nvPr/>
        </p:nvSpPr>
        <p:spPr bwMode="auto">
          <a:xfrm>
            <a:off x="457201" y="1524000"/>
            <a:ext cx="8229600" cy="24384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000" b="1">
                <a:latin typeface="Times New Roman" pitchFamily="18" charset="0"/>
              </a:rPr>
              <a:t>EL ASEGURADO PUEDE RESCINDIR EL CONTRATO SIN LIMITACIÓN ALGUNA DESPUÉS DEL PRIMER PERIODO DEL SEGURO. </a:t>
            </a:r>
            <a:br>
              <a:rPr lang="es-ES" sz="2000" b="1">
                <a:latin typeface="Times New Roman" pitchFamily="18" charset="0"/>
              </a:rPr>
            </a:br>
            <a:r>
              <a:rPr lang="es-ES" sz="2000" b="1">
                <a:latin typeface="Times New Roman" pitchFamily="18" charset="0"/>
              </a:rPr>
              <a:t/>
            </a:r>
            <a:br>
              <a:rPr lang="es-ES" sz="2000" b="1">
                <a:latin typeface="Times New Roman" pitchFamily="18" charset="0"/>
              </a:rPr>
            </a:br>
            <a:r>
              <a:rPr lang="es-ES" sz="2000" b="1">
                <a:latin typeface="Times New Roman" pitchFamily="18" charset="0"/>
              </a:rPr>
              <a:t>EL CONTRATO SE JUZGARÁ RESCINDIDO SI NO SE PAGA LA PRIMA EN LOS TIEMPOS CONVENIDOS.</a:t>
            </a:r>
            <a:endParaRPr lang="es-ES" sz="2000">
              <a:latin typeface="Times New Roman" pitchFamily="18" charset="0"/>
            </a:endParaRPr>
          </a:p>
        </p:txBody>
      </p:sp>
      <p:sp>
        <p:nvSpPr>
          <p:cNvPr id="4" name="Rectangle 2"/>
          <p:cNvSpPr>
            <a:spLocks noChangeArrowheads="1"/>
          </p:cNvSpPr>
          <p:nvPr/>
        </p:nvSpPr>
        <p:spPr bwMode="auto">
          <a:xfrm>
            <a:off x="457201" y="4114800"/>
            <a:ext cx="8229600" cy="8572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PAGO POR UN TERCERO </a:t>
            </a:r>
            <a:endParaRPr lang="es-ES" sz="2800">
              <a:latin typeface="Times New Roman" pitchFamily="18" charset="0"/>
            </a:endParaRPr>
          </a:p>
        </p:txBody>
      </p:sp>
      <p:sp>
        <p:nvSpPr>
          <p:cNvPr id="5" name="Rectangle 3"/>
          <p:cNvSpPr>
            <a:spLocks noChangeArrowheads="1"/>
          </p:cNvSpPr>
          <p:nvPr/>
        </p:nvSpPr>
        <p:spPr bwMode="auto">
          <a:xfrm>
            <a:off x="457201" y="5095875"/>
            <a:ext cx="8229600" cy="11525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a:latin typeface="Times New Roman" pitchFamily="18" charset="0"/>
              </a:rPr>
              <a:t>EL TERCERO BENEFICIARIO A TÍTULO ONEROSO SE HALLA FACULTADO PARA PAGAR LA PRIMA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914400"/>
            <a:ext cx="8229600" cy="102076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PRESCRIPCIÓN  </a:t>
            </a:r>
            <a:endParaRPr lang="es-ES" sz="2800">
              <a:latin typeface="Times New Roman" pitchFamily="18" charset="0"/>
            </a:endParaRPr>
          </a:p>
        </p:txBody>
      </p:sp>
      <p:sp>
        <p:nvSpPr>
          <p:cNvPr id="3" name="Rectangle 3"/>
          <p:cNvSpPr>
            <a:spLocks noChangeArrowheads="1"/>
          </p:cNvSpPr>
          <p:nvPr/>
        </p:nvSpPr>
        <p:spPr bwMode="auto">
          <a:xfrm>
            <a:off x="457201" y="2819400"/>
            <a:ext cx="8229600" cy="250031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a:latin typeface="Times New Roman" pitchFamily="18" charset="0"/>
              </a:rPr>
              <a:t>EN SEGUROS DE PERSONAS SE COMPUTA DESDE QUE EL BENEFICIARIO CONOCE LA EXISTENCIA DEL BENEFICIO, PERO NO PUEDE EXCEDER DE TRES AÑOS</a:t>
            </a:r>
            <a:br>
              <a:rPr lang="es-ES" sz="2400" b="1">
                <a:latin typeface="Times New Roman" pitchFamily="18" charset="0"/>
              </a:rPr>
            </a:br>
            <a:r>
              <a:rPr lang="es-ES" sz="2400" b="1">
                <a:latin typeface="Times New Roman" pitchFamily="18" charset="0"/>
              </a:rPr>
              <a:t/>
            </a:r>
            <a:br>
              <a:rPr lang="es-ES" sz="2400" b="1">
                <a:latin typeface="Times New Roman" pitchFamily="18" charset="0"/>
              </a:rPr>
            </a:br>
            <a:r>
              <a:rPr lang="es-ES" sz="2400" b="1">
                <a:latin typeface="Times New Roman" pitchFamily="18" charset="0"/>
              </a:rPr>
              <a:t>El plazo de prescripción no puede ser abreviado.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990600"/>
            <a:ext cx="8229600" cy="608013"/>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VIDA ASEGURABLE</a:t>
            </a:r>
            <a:endParaRPr lang="es-ES" sz="2800">
              <a:latin typeface="Times New Roman" pitchFamily="18" charset="0"/>
            </a:endParaRPr>
          </a:p>
        </p:txBody>
      </p:sp>
      <p:sp>
        <p:nvSpPr>
          <p:cNvPr id="3" name="Text Box 3"/>
          <p:cNvSpPr txBox="1">
            <a:spLocks noChangeArrowheads="1"/>
          </p:cNvSpPr>
          <p:nvPr/>
        </p:nvSpPr>
        <p:spPr bwMode="auto">
          <a:xfrm>
            <a:off x="457201" y="2590800"/>
            <a:ext cx="8229600" cy="2652713"/>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200" b="1">
                <a:latin typeface="Times New Roman" pitchFamily="18" charset="0"/>
              </a:rPr>
              <a:t>ES PROHIBIDO EL SEGURO DE MUERTE DE LOS INTERDICTOS Y DE LOS MENORES DE 14 AÑOS.</a:t>
            </a:r>
          </a:p>
          <a:p>
            <a:pPr algn="ctr" hangingPunct="0">
              <a:spcBef>
                <a:spcPts val="1100"/>
              </a:spcBef>
            </a:pPr>
            <a:r>
              <a:rPr lang="es-ES" sz="2200" b="1">
                <a:latin typeface="Times New Roman" pitchFamily="18" charset="0"/>
              </a:rPr>
              <a:t>LOS MENORES DE EDAD MAYORES DE 18 AÑOS TIENEN CAPACIDAD PARA CONTRATAR UN SEGURO SOBRE SU PROPIA VIDA, SOLO SI DESIGNAN BENEFICIARIOS A SUS ASCENDIENTES, DESCENDIENTES, CONYUGE O HERMANOS QUE SE HALLEN A SU CARGO.</a:t>
            </a:r>
            <a:endParaRPr lang="es-ES" sz="2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1052513"/>
            <a:ext cx="8229600" cy="6318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SUICIDIO</a:t>
            </a:r>
            <a:endParaRPr lang="es-ES" sz="2800">
              <a:latin typeface="Times New Roman" pitchFamily="18" charset="0"/>
            </a:endParaRPr>
          </a:p>
        </p:txBody>
      </p:sp>
      <p:sp>
        <p:nvSpPr>
          <p:cNvPr id="3" name="Text Box 3"/>
          <p:cNvSpPr txBox="1">
            <a:spLocks noChangeArrowheads="1"/>
          </p:cNvSpPr>
          <p:nvPr/>
        </p:nvSpPr>
        <p:spPr bwMode="auto">
          <a:xfrm>
            <a:off x="457201" y="2462213"/>
            <a:ext cx="8229600" cy="31273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200" b="1">
                <a:latin typeface="Times New Roman" pitchFamily="18" charset="0"/>
              </a:rPr>
              <a:t>EL SUICIDIO VOLUNTARIO DE LA PERSONA CUYA VIDA SE ASEGURA LIBERA AL ASEGURADOR, SALVO QUE EL CONTRATO HAYA ESTADO EN VIGOR ININTERRUMPIDAMENTE POR TRES AÑOS.</a:t>
            </a:r>
          </a:p>
          <a:p>
            <a:pPr algn="ctr" hangingPunct="0">
              <a:spcBef>
                <a:spcPts val="1100"/>
              </a:spcBef>
            </a:pPr>
            <a:endParaRPr lang="es-ES" sz="2200" b="1">
              <a:latin typeface="Times New Roman" pitchFamily="18" charset="0"/>
            </a:endParaRPr>
          </a:p>
          <a:p>
            <a:pPr algn="ctr" hangingPunct="0">
              <a:spcBef>
                <a:spcPts val="1100"/>
              </a:spcBef>
            </a:pPr>
            <a:r>
              <a:rPr lang="es-ES" sz="2200" b="1">
                <a:latin typeface="Times New Roman" pitchFamily="18" charset="0"/>
              </a:rPr>
              <a:t>EL ARTICULO 158 DE LA LEY DE SEGUROS PERMITE REDUCIR ESTE PLAZO. GENERALMENTE, EN LA PRÁCTICA, SE REDUCE A UNO O DOS 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914400"/>
            <a:ext cx="8229600" cy="73977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EMPRESA CRIMINAL - PENA DE MUERTE</a:t>
            </a:r>
            <a:endParaRPr lang="es-ES" sz="2800">
              <a:latin typeface="Times New Roman" pitchFamily="18" charset="0"/>
            </a:endParaRPr>
          </a:p>
        </p:txBody>
      </p:sp>
      <p:sp>
        <p:nvSpPr>
          <p:cNvPr id="3" name="Text Box 3"/>
          <p:cNvSpPr txBox="1">
            <a:spLocks noChangeArrowheads="1"/>
          </p:cNvSpPr>
          <p:nvPr/>
        </p:nvSpPr>
        <p:spPr bwMode="auto">
          <a:xfrm>
            <a:off x="457318" y="2590800"/>
            <a:ext cx="8245239" cy="263842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400" b="1" dirty="0">
                <a:latin typeface="Times New Roman" pitchFamily="18" charset="0"/>
              </a:rPr>
              <a:t>EL ASEGURADOR SE LIBERA SI LA PERSONA CUYA VIDA SE ASEGURA, LA PIERDE EN EMPRESA CRIMINAL O POR APLICACIÓN LEGITIMA DE LA PENA DE MUERTE</a:t>
            </a:r>
            <a:r>
              <a:rPr lang="es-ES" sz="2400" dirty="0">
                <a:latin typeface="Times New Roman" pitchFamily="18" charset="0"/>
              </a:rPr>
              <a:t>.</a:t>
            </a:r>
          </a:p>
          <a:p>
            <a:pPr algn="ctr" hangingPunct="0">
              <a:spcBef>
                <a:spcPts val="1100"/>
              </a:spcBef>
            </a:pPr>
            <a:r>
              <a:rPr lang="es-ES" sz="2400" b="1" dirty="0">
                <a:latin typeface="Times New Roman" pitchFamily="18" charset="0"/>
              </a:rPr>
              <a:t>CODIGO PENAL ARGENTINO</a:t>
            </a:r>
          </a:p>
          <a:p>
            <a:pPr algn="ctr" hangingPunct="0">
              <a:spcBef>
                <a:spcPts val="1100"/>
              </a:spcBef>
            </a:pPr>
            <a:r>
              <a:rPr lang="es-ES" sz="2400" b="1" dirty="0">
                <a:latin typeface="Times New Roman" pitchFamily="18" charset="0"/>
              </a:rPr>
              <a:t>JUSTICIA MILITAR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395288" y="642938"/>
            <a:ext cx="8342312" cy="10223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MUERTE DEL ASEGURADO POR EL CONTRATANTE</a:t>
            </a:r>
            <a:endParaRPr lang="es-ES" sz="2800">
              <a:latin typeface="Times New Roman" pitchFamily="18" charset="0"/>
            </a:endParaRPr>
          </a:p>
        </p:txBody>
      </p:sp>
      <p:sp>
        <p:nvSpPr>
          <p:cNvPr id="3" name="Text Box 5"/>
          <p:cNvSpPr txBox="1">
            <a:spLocks noChangeArrowheads="1"/>
          </p:cNvSpPr>
          <p:nvPr/>
        </p:nvSpPr>
        <p:spPr bwMode="auto">
          <a:xfrm>
            <a:off x="395288" y="2016125"/>
            <a:ext cx="8342312" cy="1108075"/>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200"/>
              </a:spcBef>
            </a:pPr>
            <a:r>
              <a:rPr lang="es-ES" sz="2200" b="1">
                <a:latin typeface="Times New Roman" pitchFamily="18" charset="0"/>
              </a:rPr>
              <a:t>EL ASEGURADOR SE LIBERA SI LA MUERTE HA SIDO DELIBERADAMENTE PROVOCADA POR UN ACTO ILICITO DEL CONTRATANTE</a:t>
            </a:r>
            <a:endParaRPr lang="es-ES" sz="2200">
              <a:latin typeface="Times New Roman" pitchFamily="18" charset="0"/>
            </a:endParaRPr>
          </a:p>
        </p:txBody>
      </p:sp>
      <p:sp>
        <p:nvSpPr>
          <p:cNvPr id="4" name="Text Box 6"/>
          <p:cNvSpPr txBox="1">
            <a:spLocks noChangeArrowheads="1"/>
          </p:cNvSpPr>
          <p:nvPr/>
        </p:nvSpPr>
        <p:spPr bwMode="auto">
          <a:xfrm>
            <a:off x="406400" y="3490913"/>
            <a:ext cx="8342313" cy="954087"/>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700"/>
              </a:spcBef>
            </a:pPr>
            <a:r>
              <a:rPr lang="es-ES" sz="2800" b="1">
                <a:latin typeface="Times New Roman" pitchFamily="18" charset="0"/>
              </a:rPr>
              <a:t>MUERTE DEL ASEGURADO POR EL BENEFICIARIO</a:t>
            </a:r>
            <a:endParaRPr lang="es-ES" sz="2800">
              <a:latin typeface="Times New Roman" pitchFamily="18" charset="0"/>
            </a:endParaRPr>
          </a:p>
        </p:txBody>
      </p:sp>
      <p:sp>
        <p:nvSpPr>
          <p:cNvPr id="5" name="Text Box 7"/>
          <p:cNvSpPr txBox="1">
            <a:spLocks noChangeArrowheads="1"/>
          </p:cNvSpPr>
          <p:nvPr/>
        </p:nvSpPr>
        <p:spPr bwMode="auto">
          <a:xfrm>
            <a:off x="395288" y="4776788"/>
            <a:ext cx="8342312" cy="1108075"/>
          </a:xfrm>
          <a:prstGeom prst="rect">
            <a:avLst/>
          </a:prstGeom>
          <a:solidFill>
            <a:schemeClr val="bg2">
              <a:lumMod val="90000"/>
            </a:schemeClr>
          </a:solidFill>
          <a:ln w="28575">
            <a:solidFill>
              <a:schemeClr val="tx1"/>
            </a:solidFill>
            <a:miter lim="800000"/>
            <a:headEnd/>
            <a:tailEnd/>
          </a:ln>
        </p:spPr>
        <p:txBody>
          <a:bodyPr anchorCtr="1">
            <a:spAutoFit/>
          </a:bodyPr>
          <a:lstStyle/>
          <a:p>
            <a:pPr algn="ctr" hangingPunct="0">
              <a:spcBef>
                <a:spcPts val="1100"/>
              </a:spcBef>
            </a:pPr>
            <a:r>
              <a:rPr lang="es-ES" sz="2200" b="1">
                <a:latin typeface="Times New Roman" pitchFamily="18" charset="0"/>
              </a:rPr>
              <a:t>PIERDE TODO EL DERECHO EL BENEFICIARIO QUE PROVOCA DELIBERADAMENTE LA MUERTE DEL ASEGURADO CON UN ACTO ILICITO.</a:t>
            </a:r>
            <a:endParaRPr lang="es-ES" sz="2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0"/>
                                          </p:val>
                                        </p:tav>
                                        <p:tav tm="100000">
                                          <p:val>
                                            <p:strVal val="#ppt_w"/>
                                          </p:val>
                                        </p:tav>
                                      </p:tavLst>
                                    </p:anim>
                                    <p:anim calcmode="lin" valueType="num">
                                      <p:cBhvr>
                                        <p:cTn id="22" dur="500" fill="hold"/>
                                        <p:tgtEl>
                                          <p:spTgt spid="4"/>
                                        </p:tgtEl>
                                        <p:attrNameLst>
                                          <p:attrName>ppt_h</p:attrName>
                                        </p:attrNameLst>
                                      </p:cBhvr>
                                      <p:tavLst>
                                        <p:tav tm="0">
                                          <p:val>
                                            <p:strVal val="0"/>
                                          </p:val>
                                        </p:tav>
                                        <p:tav tm="100000">
                                          <p:val>
                                            <p:strVal val="#ppt_h"/>
                                          </p:val>
                                        </p:tav>
                                      </p:tavLst>
                                    </p:anim>
                                    <p:anim calcmode="lin" valueType="num">
                                      <p:cBhvr>
                                        <p:cTn id="23" dur="500" fill="hold"/>
                                        <p:tgtEl>
                                          <p:spTgt spid="4"/>
                                        </p:tgtEl>
                                        <p:attrNameLst>
                                          <p:attrName>ppt_x</p:attrName>
                                        </p:attrNameLst>
                                      </p:cBhvr>
                                      <p:tavLst>
                                        <p:tav tm="0">
                                          <p:val>
                                            <p:strVal val="0,5"/>
                                          </p:val>
                                        </p:tav>
                                        <p:tav tm="100000">
                                          <p:val>
                                            <p:strVal val="#ppt_x"/>
                                          </p:val>
                                        </p:tav>
                                      </p:tavLst>
                                    </p:anim>
                                    <p:anim calcmode="lin" valueType="num">
                                      <p:cBhvr>
                                        <p:cTn id="24" dur="500" fill="hold"/>
                                        <p:tgtEl>
                                          <p:spTgt spid="4"/>
                                        </p:tgtEl>
                                        <p:attrNameLst>
                                          <p:attrName>ppt_y</p:attrName>
                                        </p:attrNameLst>
                                      </p:cBhvr>
                                      <p:tavLst>
                                        <p:tav tm="0">
                                          <p:val>
                                            <p:str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0"/>
                                          </p:val>
                                        </p:tav>
                                        <p:tav tm="100000">
                                          <p:val>
                                            <p:strVal val="#ppt_w"/>
                                          </p:val>
                                        </p:tav>
                                      </p:tavLst>
                                    </p:anim>
                                    <p:anim calcmode="lin" valueType="num">
                                      <p:cBhvr>
                                        <p:cTn id="29" dur="500" fill="hold"/>
                                        <p:tgtEl>
                                          <p:spTgt spid="5"/>
                                        </p:tgtEl>
                                        <p:attrNameLst>
                                          <p:attrName>ppt_h</p:attrName>
                                        </p:attrNameLst>
                                      </p:cBhvr>
                                      <p:tavLst>
                                        <p:tav tm="0">
                                          <p:val>
                                            <p:strVal val="0"/>
                                          </p:val>
                                        </p:tav>
                                        <p:tav tm="100000">
                                          <p:val>
                                            <p:strVal val="#ppt_h"/>
                                          </p:val>
                                        </p:tav>
                                      </p:tavLst>
                                    </p:anim>
                                    <p:anim calcmode="lin" valueType="num">
                                      <p:cBhvr>
                                        <p:cTn id="30" dur="500" fill="hold"/>
                                        <p:tgtEl>
                                          <p:spTgt spid="5"/>
                                        </p:tgtEl>
                                        <p:attrNameLst>
                                          <p:attrName>ppt_x</p:attrName>
                                        </p:attrNameLst>
                                      </p:cBhvr>
                                      <p:tavLst>
                                        <p:tav tm="0">
                                          <p:val>
                                            <p:strVal val="0,5"/>
                                          </p:val>
                                        </p:tav>
                                        <p:tav tm="100000">
                                          <p:val>
                                            <p:strVal val="#ppt_x"/>
                                          </p:val>
                                        </p:tav>
                                      </p:tavLst>
                                    </p:anim>
                                    <p:anim calcmode="lin" valueType="num">
                                      <p:cBhvr>
                                        <p:cTn id="31" dur="500" fill="hold"/>
                                        <p:tgtEl>
                                          <p:spTgt spid="5"/>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395288" y="549275"/>
            <a:ext cx="8353425" cy="10223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MODIFICACIONES AL CONTRATO</a:t>
            </a:r>
            <a:br>
              <a:rPr lang="es-ES" sz="2800" b="1">
                <a:latin typeface="Times New Roman" pitchFamily="18" charset="0"/>
              </a:rPr>
            </a:br>
            <a:r>
              <a:rPr lang="es-ES" sz="2800" b="1">
                <a:latin typeface="Times New Roman" pitchFamily="18" charset="0"/>
              </a:rPr>
              <a:t>OPCIONES DEL ASEGURADO</a:t>
            </a:r>
            <a:endParaRPr lang="es-ES" sz="2800">
              <a:latin typeface="Times New Roman" pitchFamily="18" charset="0"/>
            </a:endParaRPr>
          </a:p>
        </p:txBody>
      </p:sp>
      <p:sp>
        <p:nvSpPr>
          <p:cNvPr id="3" name="Rectangle 3"/>
          <p:cNvSpPr>
            <a:spLocks noChangeArrowheads="1"/>
          </p:cNvSpPr>
          <p:nvPr/>
        </p:nvSpPr>
        <p:spPr bwMode="auto">
          <a:xfrm>
            <a:off x="395288" y="1808163"/>
            <a:ext cx="8353425" cy="428625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a:latin typeface="Times New Roman" pitchFamily="18" charset="0"/>
              </a:rPr>
              <a:t>Transcurridos tres años desde la celebración del contrato y hallándose el asegurado al día en el pago de las primas, podrá en cualquier momento exigir de acuerdo con los planes técnicos aprobados por la autoridad de contralor que se insertará en la póliza:</a:t>
            </a:r>
            <a:br>
              <a:rPr lang="es-ES" sz="2400" b="1">
                <a:latin typeface="Times New Roman" pitchFamily="18" charset="0"/>
              </a:rPr>
            </a:br>
            <a:r>
              <a:rPr lang="es-ES" sz="2400" b="1">
                <a:latin typeface="Times New Roman" pitchFamily="18" charset="0"/>
              </a:rPr>
              <a:t/>
            </a:r>
            <a:br>
              <a:rPr lang="es-ES" sz="2400" b="1">
                <a:latin typeface="Times New Roman" pitchFamily="18" charset="0"/>
              </a:rPr>
            </a:br>
            <a:r>
              <a:rPr lang="es-ES" sz="2400" b="1">
                <a:latin typeface="Times New Roman" pitchFamily="18" charset="0"/>
              </a:rPr>
              <a:t>SEGURO SALDADO: la conversión del seguro en otro saldado por una suma reducida o de plazo menor.</a:t>
            </a:r>
            <a:br>
              <a:rPr lang="es-ES" sz="2400" b="1">
                <a:latin typeface="Times New Roman" pitchFamily="18" charset="0"/>
              </a:rPr>
            </a:br>
            <a:r>
              <a:rPr lang="es-ES" sz="2400" b="1">
                <a:latin typeface="Times New Roman" pitchFamily="18" charset="0"/>
              </a:rPr>
              <a:t/>
            </a:r>
            <a:br>
              <a:rPr lang="es-ES" sz="2400" b="1">
                <a:latin typeface="Times New Roman" pitchFamily="18" charset="0"/>
              </a:rPr>
            </a:br>
            <a:r>
              <a:rPr lang="es-ES" sz="2400" b="1">
                <a:latin typeface="Times New Roman" pitchFamily="18" charset="0"/>
              </a:rPr>
              <a:t>RESCATE: la rescisión, con el pago de una suma determinada.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395288" y="1125538"/>
            <a:ext cx="8353425" cy="604837"/>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CONVERSIÓN</a:t>
            </a:r>
          </a:p>
        </p:txBody>
      </p:sp>
      <p:sp>
        <p:nvSpPr>
          <p:cNvPr id="3" name="Rectangle 3"/>
          <p:cNvSpPr>
            <a:spLocks noChangeArrowheads="1"/>
          </p:cNvSpPr>
          <p:nvPr/>
        </p:nvSpPr>
        <p:spPr bwMode="auto">
          <a:xfrm>
            <a:off x="395288" y="2714625"/>
            <a:ext cx="8353425" cy="22987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dirty="0">
                <a:latin typeface="Times New Roman" pitchFamily="18" charset="0"/>
              </a:rPr>
              <a:t>Cuando el asegurado interrumpe el pago de las primas sin manifestar opción entre las soluciones consignadas en el artículo anterior dentro de un mes de interpelado por el asegurador, el contrato se convertirá automáticamente en un seguro saldado por una suma reducida.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786063"/>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LOS USOS Y LAS COSTUMBRES</a:t>
            </a:r>
          </a:p>
        </p:txBody>
      </p:sp>
    </p:spTree>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395288" y="620713"/>
            <a:ext cx="8353425" cy="68262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3200" b="1">
                <a:latin typeface="Calibri" pitchFamily="34" charset="0"/>
              </a:rPr>
              <a:t/>
            </a:r>
            <a:br>
              <a:rPr lang="es-ES" sz="3200" b="1">
                <a:latin typeface="Calibri" pitchFamily="34" charset="0"/>
              </a:rPr>
            </a:br>
            <a:r>
              <a:rPr lang="es-ES" sz="2800" b="1">
                <a:latin typeface="Times New Roman" pitchFamily="18" charset="0"/>
              </a:rPr>
              <a:t>BENEFICIARIOS REGIMEN LEGAL</a:t>
            </a:r>
            <a:br>
              <a:rPr lang="es-ES" sz="2800" b="1">
                <a:latin typeface="Times New Roman" pitchFamily="18" charset="0"/>
              </a:rPr>
            </a:br>
            <a:endParaRPr lang="es-ES" sz="4400">
              <a:latin typeface="Times New Roman" pitchFamily="18" charset="0"/>
            </a:endParaRPr>
          </a:p>
        </p:txBody>
      </p:sp>
      <p:sp>
        <p:nvSpPr>
          <p:cNvPr id="3" name="Text Box 3"/>
          <p:cNvSpPr txBox="1">
            <a:spLocks noChangeArrowheads="1"/>
          </p:cNvSpPr>
          <p:nvPr/>
        </p:nvSpPr>
        <p:spPr bwMode="auto">
          <a:xfrm>
            <a:off x="395288" y="1522413"/>
            <a:ext cx="8353425" cy="4802187"/>
          </a:xfrm>
          <a:prstGeom prst="rect">
            <a:avLst/>
          </a:prstGeom>
          <a:solidFill>
            <a:schemeClr val="bg2">
              <a:lumMod val="90000"/>
            </a:schemeClr>
          </a:solidFill>
          <a:ln w="28575">
            <a:solidFill>
              <a:schemeClr val="tx1"/>
            </a:solidFill>
            <a:miter lim="800000"/>
            <a:headEnd/>
            <a:tailEnd/>
          </a:ln>
        </p:spPr>
        <p:txBody>
          <a:bodyPr>
            <a:spAutoFit/>
          </a:bodyPr>
          <a:lstStyle/>
          <a:p>
            <a:pPr algn="ctr" hangingPunct="0">
              <a:spcBef>
                <a:spcPts val="1000"/>
              </a:spcBef>
            </a:pPr>
            <a:r>
              <a:rPr lang="es-ES" sz="1700" b="1">
                <a:latin typeface="Times New Roman" pitchFamily="18" charset="0"/>
              </a:rPr>
              <a:t>DESIGNACION POR ESCRITO, SIN FORMALIDAD DETERMINADA, AUN CUANDO ASI SE EXIJA EN LA POLIZA</a:t>
            </a:r>
          </a:p>
          <a:p>
            <a:pPr algn="ctr" hangingPunct="0">
              <a:spcBef>
                <a:spcPts val="1000"/>
              </a:spcBef>
            </a:pPr>
            <a:r>
              <a:rPr lang="es-ES" sz="1700" b="1">
                <a:latin typeface="Times New Roman" pitchFamily="18" charset="0"/>
              </a:rPr>
              <a:t>RESULTA VALIDA AUNQUE SE NOTIFIQUE AL ASEGURADOR DESPUES DEL EVENTO PREVISTO</a:t>
            </a:r>
          </a:p>
          <a:p>
            <a:pPr hangingPunct="0">
              <a:spcBef>
                <a:spcPts val="1000"/>
              </a:spcBef>
            </a:pPr>
            <a:r>
              <a:rPr lang="es-ES" sz="1700" b="1">
                <a:latin typeface="Times New Roman" pitchFamily="18" charset="0"/>
              </a:rPr>
              <a:t>- SI NO SE INDICA CUOTA PARTE ES POR PARTES IGUALES;</a:t>
            </a:r>
          </a:p>
          <a:p>
            <a:pPr hangingPunct="0">
              <a:spcBef>
                <a:spcPts val="1000"/>
              </a:spcBef>
            </a:pPr>
            <a:r>
              <a:rPr lang="es-ES" sz="1700" b="1">
                <a:latin typeface="Times New Roman" pitchFamily="18" charset="0"/>
              </a:rPr>
              <a:t>- SI SE INDICA HEREDEROS, A LOS QUE POR LEY SUCEDEN</a:t>
            </a:r>
          </a:p>
          <a:p>
            <a:pPr hangingPunct="0">
              <a:spcBef>
                <a:spcPts val="1000"/>
              </a:spcBef>
            </a:pPr>
            <a:r>
              <a:rPr lang="es-ES" sz="1700" b="1">
                <a:latin typeface="Times New Roman" pitchFamily="18" charset="0"/>
              </a:rPr>
              <a:t>   AL CONTRATANTE;</a:t>
            </a:r>
          </a:p>
          <a:p>
            <a:pPr hangingPunct="0">
              <a:spcBef>
                <a:spcPts val="1000"/>
              </a:spcBef>
            </a:pPr>
            <a:r>
              <a:rPr lang="es-ES" sz="1700" b="1">
                <a:latin typeface="Times New Roman" pitchFamily="18" charset="0"/>
              </a:rPr>
              <a:t>- SI HAY TESTAMENTO, A LOS HEREDEROS INSTITUIDOS;</a:t>
            </a:r>
          </a:p>
          <a:p>
            <a:pPr hangingPunct="0">
              <a:spcBef>
                <a:spcPts val="1000"/>
              </a:spcBef>
            </a:pPr>
            <a:r>
              <a:rPr lang="es-ES" sz="1700" b="1">
                <a:latin typeface="Times New Roman" pitchFamily="18" charset="0"/>
              </a:rPr>
              <a:t>-  SI SE DESIGNAN A LOS HIJOS, SE ENTIENDE A LOS</a:t>
            </a:r>
          </a:p>
          <a:p>
            <a:pPr hangingPunct="0">
              <a:spcBef>
                <a:spcPts val="1000"/>
              </a:spcBef>
            </a:pPr>
            <a:r>
              <a:rPr lang="es-ES" sz="1700" b="1">
                <a:latin typeface="Times New Roman" pitchFamily="18" charset="0"/>
              </a:rPr>
              <a:t>   CONCEBIDOS Y SOBREVIVIENTES;</a:t>
            </a:r>
          </a:p>
          <a:p>
            <a:pPr hangingPunct="0">
              <a:spcBef>
                <a:spcPts val="1000"/>
              </a:spcBef>
            </a:pPr>
            <a:r>
              <a:rPr lang="es-ES" sz="1700" b="1">
                <a:latin typeface="Times New Roman" pitchFamily="18" charset="0"/>
              </a:rPr>
              <a:t>- SI NO SE DESIGNA BENEFICIARIO O SE HAGA INEFICAZ O</a:t>
            </a:r>
          </a:p>
          <a:p>
            <a:pPr hangingPunct="0">
              <a:spcBef>
                <a:spcPts val="1000"/>
              </a:spcBef>
            </a:pPr>
            <a:r>
              <a:rPr lang="es-ES" sz="1700" b="1">
                <a:latin typeface="Times New Roman" pitchFamily="18" charset="0"/>
              </a:rPr>
              <a:t>   QUEDE SIN EFECTO, SE PRESUME QUE DESIGNO A LOS</a:t>
            </a:r>
          </a:p>
          <a:p>
            <a:pPr hangingPunct="0">
              <a:spcBef>
                <a:spcPts val="1000"/>
              </a:spcBef>
            </a:pPr>
            <a:r>
              <a:rPr lang="es-ES" sz="1700" b="1">
                <a:latin typeface="Times New Roman" pitchFamily="18" charset="0"/>
              </a:rPr>
              <a:t>    HEREDEROS LEGALES.</a:t>
            </a:r>
            <a:endParaRPr lang="es-ES" sz="17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752600"/>
            <a:ext cx="8305800" cy="3981450"/>
          </a:xfrm>
          <a:prstGeom prst="rect">
            <a:avLst/>
          </a:prstGeom>
          <a:solidFill>
            <a:schemeClr val="bg2">
              <a:lumMod val="90000"/>
            </a:schemeClr>
          </a:solidFill>
          <a:ln w="28575">
            <a:solidFill>
              <a:schemeClr val="tx1"/>
            </a:solidFill>
            <a:miter lim="800000"/>
            <a:headEnd/>
            <a:tailEnd/>
          </a:ln>
        </p:spPr>
        <p:txBody>
          <a:bodyPr wrap="square" lIns="90004" tIns="46798" rIns="90004" bIns="46798" anchorCtr="1">
            <a:spAutoFit/>
          </a:bodyPr>
          <a:lstStyle/>
          <a:p>
            <a:pPr algn="ctr" hangingPunct="0">
              <a:spcBef>
                <a:spcPts val="1200"/>
              </a:spcBef>
            </a:pPr>
            <a:r>
              <a:rPr lang="es-ES" sz="2400" b="1">
                <a:latin typeface="Times New Roman" pitchFamily="18" charset="0"/>
              </a:rPr>
              <a:t>Los herederos legítimos del asegurado tienen derecho a la colación o reducción por el monto de las primas pagadas. Igual solución se aplica cuando en el seguro de retiro el asegurado fallece durante la etapa activa y el contrato establece el pago del valor de la reserva matemática a los beneficiarios designados en la póliza.</a:t>
            </a:r>
          </a:p>
          <a:p>
            <a:pPr algn="ctr" hangingPunct="0">
              <a:spcBef>
                <a:spcPts val="1200"/>
              </a:spcBef>
            </a:pPr>
            <a:r>
              <a:rPr lang="es-ES" sz="2400" b="1">
                <a:latin typeface="Times New Roman" pitchFamily="18" charset="0"/>
              </a:rPr>
              <a:t>Si con posterioridad a la disolución de la sociedad conyugal el asegurado solicitare el rescate total o parcial de la póliza, corresponderá integrar a aquélla el monto rescatado y que proviniera de aportes realizados con dinero ganancial.</a:t>
            </a:r>
          </a:p>
        </p:txBody>
      </p:sp>
      <p:sp>
        <p:nvSpPr>
          <p:cNvPr id="3" name="Text Box 3"/>
          <p:cNvSpPr txBox="1">
            <a:spLocks noChangeArrowheads="1"/>
          </p:cNvSpPr>
          <p:nvPr/>
        </p:nvSpPr>
        <p:spPr bwMode="auto">
          <a:xfrm>
            <a:off x="457200" y="765175"/>
            <a:ext cx="8305800" cy="5238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700"/>
              </a:spcBef>
            </a:pPr>
            <a:r>
              <a:rPr lang="es-ES" sz="2800" b="1">
                <a:latin typeface="Times New Roman" pitchFamily="18" charset="0"/>
              </a:rPr>
              <a:t>COLACIÓN O REDUCCIÓN DE PRIMAS</a:t>
            </a:r>
            <a:endParaRPr lang="es-ES"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1+#ppt_w/2"/>
                                          </p:val>
                                        </p:tav>
                                        <p:tav tm="100000">
                                          <p:val>
                                            <p:strVal val="#ppt_x"/>
                                          </p:val>
                                        </p:tav>
                                      </p:tavLst>
                                    </p:anim>
                                    <p:anim calcmode="lin" valueType="num">
                                      <p:cBhvr>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836613"/>
            <a:ext cx="8229600" cy="61436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PRÉSTAMO Y PRÉSTAMO AUTOMÁTICO</a:t>
            </a:r>
            <a:endParaRPr lang="es-ES" sz="2800">
              <a:latin typeface="Times New Roman" pitchFamily="18" charset="0"/>
            </a:endParaRPr>
          </a:p>
        </p:txBody>
      </p:sp>
      <p:sp>
        <p:nvSpPr>
          <p:cNvPr id="3" name="Text Box 3"/>
          <p:cNvSpPr txBox="1">
            <a:spLocks noChangeArrowheads="1"/>
          </p:cNvSpPr>
          <p:nvPr/>
        </p:nvSpPr>
        <p:spPr bwMode="auto">
          <a:xfrm>
            <a:off x="457201" y="1978025"/>
            <a:ext cx="8229600" cy="389890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400" b="1">
                <a:latin typeface="Times New Roman" pitchFamily="18" charset="0"/>
              </a:rPr>
              <a:t>PRÉSTAMO</a:t>
            </a:r>
          </a:p>
          <a:p>
            <a:pPr algn="ctr" hangingPunct="0">
              <a:spcBef>
                <a:spcPts val="1200"/>
              </a:spcBef>
            </a:pPr>
            <a:r>
              <a:rPr lang="es-ES" sz="2400" b="1">
                <a:latin typeface="Times New Roman" pitchFamily="18" charset="0"/>
              </a:rPr>
              <a:t>DERECHO DEL ASEGURADO CUANDO SE HALLA AL DÍA CON EL PAGO DE LAS PRIMAS DESPUÉS DE TRES AÑOS DESDE LA CELEBRACIÓN DEL CONTRATO. SE CALCULARÁ SEGÚN LA RESERVA DEL MISMO</a:t>
            </a:r>
          </a:p>
          <a:p>
            <a:pPr algn="ctr" hangingPunct="0">
              <a:spcBef>
                <a:spcPts val="1100"/>
              </a:spcBef>
            </a:pPr>
            <a:r>
              <a:rPr lang="es-ES" sz="2400" b="1">
                <a:latin typeface="Times New Roman" pitchFamily="18" charset="0"/>
              </a:rPr>
              <a:t>PRÉSTAMO AUTOMÁTICO</a:t>
            </a:r>
          </a:p>
          <a:p>
            <a:pPr algn="ctr" hangingPunct="0">
              <a:spcBef>
                <a:spcPts val="1200"/>
              </a:spcBef>
            </a:pPr>
            <a:r>
              <a:rPr lang="es-ES" sz="2400" b="1">
                <a:latin typeface="Times New Roman" pitchFamily="18" charset="0"/>
              </a:rPr>
              <a:t>SE PUEDE PACTAR QUE EL PRÉSTAMO SE ACORDARÁ AUTOMÁTICAMENTE PARA EL PAGO DE LAS PRIMAS NO ABONADAS EN TÉRMINO.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981075"/>
            <a:ext cx="8229600" cy="955675"/>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QUIEBRA O CONCURSO CIVIL DEL ASEGURADO</a:t>
            </a:r>
            <a:endParaRPr lang="es-ES" sz="2800">
              <a:latin typeface="Times New Roman" pitchFamily="18" charset="0"/>
            </a:endParaRPr>
          </a:p>
        </p:txBody>
      </p:sp>
      <p:sp>
        <p:nvSpPr>
          <p:cNvPr id="3" name="Text Box 3"/>
          <p:cNvSpPr txBox="1">
            <a:spLocks noChangeArrowheads="1"/>
          </p:cNvSpPr>
          <p:nvPr/>
        </p:nvSpPr>
        <p:spPr bwMode="auto">
          <a:xfrm>
            <a:off x="457201" y="2971800"/>
            <a:ext cx="8229600" cy="249872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hangingPunct="0">
              <a:spcBef>
                <a:spcPts val="1100"/>
              </a:spcBef>
            </a:pPr>
            <a:r>
              <a:rPr lang="es-ES" sz="2400" b="1">
                <a:latin typeface="Times New Roman" pitchFamily="18" charset="0"/>
              </a:rPr>
              <a:t>NO AFECTA AL CONTRATO DE SEGURO</a:t>
            </a:r>
          </a:p>
          <a:p>
            <a:pPr algn="ctr" hangingPunct="0">
              <a:spcBef>
                <a:spcPts val="1100"/>
              </a:spcBef>
            </a:pPr>
            <a:r>
              <a:rPr lang="es-ES" sz="2400" b="1">
                <a:latin typeface="Times New Roman" pitchFamily="18" charset="0"/>
              </a:rPr>
              <a:t>LOS ACREEDORES SOLO PUEDEN HACER VALER SUS ACCIONES SOBRE EL CREDITO POR RESCATE EJERCIDO POR EL FALLIDO O CONCURSADO O SOBRE EL CAPITAL QUE DEBA PERCIBIR SI SE PRODUJO EL EVENTO PREVISTO.</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1143000"/>
            <a:ext cx="8229600" cy="101441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REDUCCIÓN DE LAS CONSECUENCIAS EN ACCIDENTES PERSONALES</a:t>
            </a:r>
          </a:p>
        </p:txBody>
      </p:sp>
      <p:sp>
        <p:nvSpPr>
          <p:cNvPr id="3" name="Rectangle 3"/>
          <p:cNvSpPr>
            <a:spLocks noChangeArrowheads="1"/>
          </p:cNvSpPr>
          <p:nvPr/>
        </p:nvSpPr>
        <p:spPr bwMode="auto">
          <a:xfrm>
            <a:off x="457201" y="3124200"/>
            <a:ext cx="8229600" cy="1790700"/>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dirty="0">
                <a:latin typeface="Times New Roman" pitchFamily="18" charset="0"/>
              </a:rPr>
              <a:t>El asegurado, en cuanto le sea posible, debe impedir o reducir las consecuencias del siniestro y observar las instrucciones del asegurador al respecto, en cuanto sean razonables.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1" y="1219200"/>
            <a:ext cx="8229600" cy="608012"/>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800" b="1">
                <a:latin typeface="Times New Roman" pitchFamily="18" charset="0"/>
              </a:rPr>
              <a:t>PERITAJE</a:t>
            </a:r>
          </a:p>
        </p:txBody>
      </p:sp>
      <p:sp>
        <p:nvSpPr>
          <p:cNvPr id="3" name="Rectangle 3"/>
          <p:cNvSpPr>
            <a:spLocks noChangeArrowheads="1"/>
          </p:cNvSpPr>
          <p:nvPr/>
        </p:nvSpPr>
        <p:spPr bwMode="auto">
          <a:xfrm>
            <a:off x="457201" y="2667000"/>
            <a:ext cx="8229600" cy="2592388"/>
          </a:xfrm>
          <a:prstGeom prst="rect">
            <a:avLst/>
          </a:prstGeom>
          <a:solidFill>
            <a:schemeClr val="bg2">
              <a:lumMod val="90000"/>
            </a:schemeClr>
          </a:solidFill>
          <a:ln w="28575">
            <a:solidFill>
              <a:schemeClr val="tx1"/>
            </a:solidFill>
            <a:miter lim="800000"/>
            <a:headEnd/>
            <a:tailEnd/>
          </a:ln>
        </p:spPr>
        <p:txBody>
          <a:bodyPr anchor="ctr" anchorCtr="1"/>
          <a:lstStyle/>
          <a:p>
            <a:pPr algn="ctr"/>
            <a:r>
              <a:rPr lang="es-ES" sz="2400" b="1" dirty="0">
                <a:latin typeface="Times New Roman" pitchFamily="18" charset="0"/>
              </a:rPr>
              <a:t>Cuando el siniestro o sus consecuencias de deben establecer por peritos, el dictamen de éstos no es obligatorio si se aparta evidentemente de la real situación del hecho o del procedimiento pactado. </a:t>
            </a:r>
            <a:br>
              <a:rPr lang="es-ES" sz="2400" b="1" dirty="0">
                <a:latin typeface="Times New Roman" pitchFamily="18" charset="0"/>
              </a:rPr>
            </a:br>
            <a:r>
              <a:rPr lang="es-ES" sz="2400" b="1" dirty="0">
                <a:latin typeface="Times New Roman" pitchFamily="18" charset="0"/>
              </a:rPr>
              <a:t>Anulado el peritaje, la verificación de aquellos extremos se hará judicialmente.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53998"/>
          </a:xfrm>
          <a:prstGeom prst="rect">
            <a:avLst/>
          </a:prstGeom>
          <a:solidFill>
            <a:schemeClr val="bg2">
              <a:lumMod val="90000"/>
            </a:schemeClr>
          </a:solidFill>
          <a:ln>
            <a:solidFill>
              <a:schemeClr val="tx1"/>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DE LA SEGUNDA PARTE</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161163"/>
            <a:ext cx="8229600" cy="1877437"/>
          </a:xfrm>
          <a:prstGeom prst="rect">
            <a:avLst/>
          </a:prstGeom>
          <a:solidFill>
            <a:schemeClr val="bg2">
              <a:lumMod val="90000"/>
            </a:schemeClr>
          </a:solidFill>
          <a:ln>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IV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To</a:t>
            </a:r>
            <a:r>
              <a:rPr lang="es-AR" dirty="0" smtClean="0"/>
              <a:t> de cada una</a:t>
            </a:r>
            <a:endParaRPr lang="en-US" dirty="0"/>
          </a:p>
        </p:txBody>
      </p:sp>
      <p:sp>
        <p:nvSpPr>
          <p:cNvPr id="2" name="1 CuadroTexto"/>
          <p:cNvSpPr txBox="1"/>
          <p:nvPr/>
        </p:nvSpPr>
        <p:spPr>
          <a:xfrm>
            <a:off x="457200" y="457200"/>
            <a:ext cx="8229600" cy="5632311"/>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los ramos principales de seguros patrimoniales y sobre las personas?</a:t>
            </a:r>
          </a:p>
          <a:p>
            <a:pPr algn="ctr"/>
            <a:r>
              <a:rPr lang="es-AR" sz="2400" b="1" dirty="0" smtClean="0">
                <a:latin typeface="Times New Roman" pitchFamily="18" charset="0"/>
                <a:cs typeface="Times New Roman" pitchFamily="18" charset="0"/>
              </a:rPr>
              <a:t>¿Cómo se evalúa el costo del seguro?</a:t>
            </a:r>
          </a:p>
          <a:p>
            <a:pPr algn="ctr"/>
            <a:r>
              <a:rPr lang="es-AR" sz="2400" b="1" dirty="0" smtClean="0">
                <a:latin typeface="Times New Roman" pitchFamily="18" charset="0"/>
                <a:cs typeface="Times New Roman" pitchFamily="18" charset="0"/>
              </a:rPr>
              <a:t>¿Cuál es el concepto de estadística?</a:t>
            </a:r>
          </a:p>
          <a:p>
            <a:pPr algn="ctr"/>
            <a:r>
              <a:rPr lang="es-AR" sz="2400" b="1" dirty="0" smtClean="0">
                <a:latin typeface="Times New Roman" pitchFamily="18" charset="0"/>
                <a:cs typeface="Times New Roman" pitchFamily="18" charset="0"/>
              </a:rPr>
              <a:t>¿Cuál es el concepto de cálculo de probabilidades?</a:t>
            </a:r>
          </a:p>
          <a:p>
            <a:pPr algn="ctr"/>
            <a:r>
              <a:rPr lang="es-AR" sz="2400" b="1" dirty="0" smtClean="0">
                <a:latin typeface="Times New Roman" pitchFamily="18" charset="0"/>
                <a:cs typeface="Times New Roman" pitchFamily="18" charset="0"/>
              </a:rPr>
              <a:t>¿Cuál es el concepto de la ley de grandes números?</a:t>
            </a:r>
          </a:p>
          <a:p>
            <a:pPr algn="ctr"/>
            <a:r>
              <a:rPr lang="es-AR" sz="2400" b="1" dirty="0" smtClean="0">
                <a:latin typeface="Times New Roman" pitchFamily="18" charset="0"/>
                <a:cs typeface="Times New Roman" pitchFamily="18" charset="0"/>
              </a:rPr>
              <a:t>¿Qué elementos se tienen en cuenta en el cálculo de probabilidades?</a:t>
            </a:r>
          </a:p>
          <a:p>
            <a:pPr algn="ctr"/>
            <a:r>
              <a:rPr lang="es-AR" sz="2400" b="1" dirty="0" smtClean="0">
                <a:latin typeface="Times New Roman" pitchFamily="18" charset="0"/>
                <a:cs typeface="Times New Roman" pitchFamily="18" charset="0"/>
              </a:rPr>
              <a:t>¿Cómo se determina la tasa pura?</a:t>
            </a:r>
          </a:p>
          <a:p>
            <a:pPr algn="ctr"/>
            <a:r>
              <a:rPr lang="es-AR" sz="2400" b="1" dirty="0" smtClean="0">
                <a:latin typeface="Times New Roman" pitchFamily="18" charset="0"/>
                <a:cs typeface="Times New Roman" pitchFamily="18" charset="0"/>
              </a:rPr>
              <a:t>¿Cuáles son los elementos que tiene en cuenta el actuario para llegar a la tasa de prima final?</a:t>
            </a:r>
          </a:p>
          <a:p>
            <a:pPr algn="ctr"/>
            <a:r>
              <a:rPr lang="es-AR" sz="2400" b="1" dirty="0" smtClean="0">
                <a:latin typeface="Times New Roman" pitchFamily="18" charset="0"/>
                <a:cs typeface="Times New Roman" pitchFamily="18" charset="0"/>
              </a:rPr>
              <a:t>¿Cuál es el concepto de tarifa?</a:t>
            </a:r>
          </a:p>
          <a:p>
            <a:pPr algn="ctr"/>
            <a:r>
              <a:rPr lang="es-AR" sz="2400" b="1" dirty="0" smtClean="0">
                <a:latin typeface="Times New Roman" pitchFamily="18" charset="0"/>
                <a:cs typeface="Times New Roman" pitchFamily="18" charset="0"/>
              </a:rPr>
              <a:t>¿Cuál concepto de prima?</a:t>
            </a:r>
          </a:p>
          <a:p>
            <a:pPr algn="ctr"/>
            <a:r>
              <a:rPr lang="es-AR" sz="2400" b="1" dirty="0" smtClean="0">
                <a:latin typeface="Times New Roman" pitchFamily="18" charset="0"/>
                <a:cs typeface="Times New Roman" pitchFamily="18" charset="0"/>
              </a:rPr>
              <a:t>¿Qué clases de prima existen? Indique el concepto de cada una de ellas.  </a:t>
            </a:r>
            <a:endParaRPr lang="en-US" sz="2400" b="1" dirty="0">
              <a:latin typeface="Times New Roman" pitchFamily="18" charset="0"/>
              <a:cs typeface="Times New Roman" pitchFamily="18" charset="0"/>
            </a:endParaRP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To</a:t>
            </a:r>
            <a:r>
              <a:rPr lang="es-AR" dirty="0" smtClean="0"/>
              <a:t> de cada una</a:t>
            </a:r>
            <a:endParaRPr lang="en-US" dirty="0"/>
          </a:p>
        </p:txBody>
      </p:sp>
      <p:sp>
        <p:nvSpPr>
          <p:cNvPr id="2" name="1 CuadroTexto"/>
          <p:cNvSpPr txBox="1"/>
          <p:nvPr/>
        </p:nvSpPr>
        <p:spPr>
          <a:xfrm>
            <a:off x="457200" y="463689"/>
            <a:ext cx="8229600" cy="5632311"/>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¿Cómo se determina el premio en seguros patrimoniales?</a:t>
            </a:r>
          </a:p>
          <a:p>
            <a:pPr algn="ctr"/>
            <a:r>
              <a:rPr lang="es-AR" sz="2400" b="1" dirty="0" smtClean="0">
                <a:latin typeface="Times New Roman" pitchFamily="18" charset="0"/>
                <a:cs typeface="Times New Roman" pitchFamily="18" charset="0"/>
              </a:rPr>
              <a:t>¿A qué se denomina suma asegurada simple?</a:t>
            </a:r>
          </a:p>
          <a:p>
            <a:pPr algn="ctr"/>
            <a:r>
              <a:rPr lang="es-AR" sz="2400" b="1" dirty="0" smtClean="0">
                <a:latin typeface="Times New Roman" pitchFamily="18" charset="0"/>
                <a:cs typeface="Times New Roman" pitchFamily="18" charset="0"/>
              </a:rPr>
              <a:t>¿Cómo se la fija en los distintos ramos?</a:t>
            </a:r>
          </a:p>
          <a:p>
            <a:pPr algn="ctr"/>
            <a:r>
              <a:rPr lang="es-AR" sz="2400" b="1" dirty="0" smtClean="0">
                <a:latin typeface="Times New Roman" pitchFamily="18" charset="0"/>
                <a:cs typeface="Times New Roman" pitchFamily="18" charset="0"/>
              </a:rPr>
              <a:t>¿Cómo se establece la depreciación de los bienes?</a:t>
            </a:r>
          </a:p>
          <a:p>
            <a:pPr algn="ctr"/>
            <a:r>
              <a:rPr lang="es-AR" sz="2400" b="1" dirty="0" smtClean="0">
                <a:latin typeface="Times New Roman" pitchFamily="18" charset="0"/>
                <a:cs typeface="Times New Roman" pitchFamily="18" charset="0"/>
              </a:rPr>
              <a:t>¿Cómo operan los seguros a valor tasado y quien tiene que probarlo en caso de discordancia con el asegurado?</a:t>
            </a:r>
          </a:p>
          <a:p>
            <a:pPr algn="ctr"/>
            <a:r>
              <a:rPr lang="es-AR" sz="2400" b="1" dirty="0" smtClean="0">
                <a:latin typeface="Times New Roman" pitchFamily="18" charset="0"/>
                <a:cs typeface="Times New Roman" pitchFamily="18" charset="0"/>
              </a:rPr>
              <a:t>¿Cómo se define al </a:t>
            </a:r>
            <a:r>
              <a:rPr lang="es-AR" sz="2400" b="1" dirty="0" err="1" smtClean="0">
                <a:latin typeface="Times New Roman" pitchFamily="18" charset="0"/>
                <a:cs typeface="Times New Roman" pitchFamily="18" charset="0"/>
              </a:rPr>
              <a:t>sobreseguro</a:t>
            </a:r>
            <a:r>
              <a:rPr lang="es-AR" sz="2400" b="1" dirty="0" smtClean="0">
                <a:latin typeface="Times New Roman" pitchFamily="18" charset="0"/>
                <a:cs typeface="Times New Roman" pitchFamily="18" charset="0"/>
              </a:rPr>
              <a:t> y al </a:t>
            </a:r>
            <a:r>
              <a:rPr lang="es-AR" sz="2400" b="1" dirty="0" err="1" smtClean="0">
                <a:latin typeface="Times New Roman" pitchFamily="18" charset="0"/>
                <a:cs typeface="Times New Roman" pitchFamily="18" charset="0"/>
              </a:rPr>
              <a:t>infraseguro</a:t>
            </a:r>
            <a:r>
              <a:rPr lang="es-AR" sz="2400" b="1" dirty="0" smtClean="0">
                <a:latin typeface="Times New Roman" pitchFamily="18" charset="0"/>
                <a:cs typeface="Times New Roman" pitchFamily="18" charset="0"/>
              </a:rPr>
              <a:t>?</a:t>
            </a:r>
          </a:p>
          <a:p>
            <a:pPr algn="ctr"/>
            <a:r>
              <a:rPr lang="es-AR" sz="2400" b="1" dirty="0" smtClean="0">
                <a:latin typeface="Times New Roman" pitchFamily="18" charset="0"/>
                <a:cs typeface="Times New Roman" pitchFamily="18" charset="0"/>
              </a:rPr>
              <a:t>¿Qué tiene que hacer el asegurador en esos casos?</a:t>
            </a:r>
          </a:p>
          <a:p>
            <a:pPr algn="ctr"/>
            <a:r>
              <a:rPr lang="es-AR" sz="2400" b="1" dirty="0" smtClean="0">
                <a:latin typeface="Times New Roman" pitchFamily="18" charset="0"/>
                <a:cs typeface="Times New Roman" pitchFamily="18" charset="0"/>
              </a:rPr>
              <a:t>¿Cómo se define al vicio propio? </a:t>
            </a:r>
          </a:p>
          <a:p>
            <a:pPr algn="ctr"/>
            <a:r>
              <a:rPr lang="es-AR" sz="2400" b="1" dirty="0" smtClean="0">
                <a:latin typeface="Times New Roman" pitchFamily="18" charset="0"/>
                <a:cs typeface="Times New Roman" pitchFamily="18" charset="0"/>
              </a:rPr>
              <a:t>¿Qué disposiciones existen respecto a guerra, motín o tumulto? ¿Están siempre excluidos?</a:t>
            </a:r>
          </a:p>
          <a:p>
            <a:pPr algn="ctr"/>
            <a:r>
              <a:rPr lang="es-AR" sz="2400" b="1" dirty="0" smtClean="0">
                <a:latin typeface="Times New Roman" pitchFamily="18" charset="0"/>
                <a:cs typeface="Times New Roman" pitchFamily="18" charset="0"/>
              </a:rPr>
              <a:t>¿Cuál es el concepto de culpa grave en seguros? Indique casos jurisprudenciales al respecto.</a:t>
            </a:r>
          </a:p>
          <a:p>
            <a:pPr algn="ctr"/>
            <a:r>
              <a:rPr lang="es-AR" sz="2400" b="1" dirty="0" smtClean="0">
                <a:latin typeface="Times New Roman" pitchFamily="18" charset="0"/>
                <a:cs typeface="Times New Roman" pitchFamily="18" charset="0"/>
              </a:rPr>
              <a:t>¿Cuál es el concepto de franquicia?</a:t>
            </a:r>
          </a:p>
          <a:p>
            <a:pPr algn="ctr"/>
            <a:r>
              <a:rPr lang="es-AR" sz="2400" b="1" dirty="0" smtClean="0">
                <a:latin typeface="Times New Roman" pitchFamily="18" charset="0"/>
                <a:cs typeface="Times New Roman" pitchFamily="18" charset="0"/>
              </a:rPr>
              <a:t>¿En qué se diferencia con el descubierto obligatorio?</a:t>
            </a:r>
            <a:endParaRPr lang="en-US" sz="24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1"/>
          <p:cNvSpPr>
            <a:spLocks noChangeArrowheads="1"/>
          </p:cNvSpPr>
          <p:nvPr/>
        </p:nvSpPr>
        <p:spPr bwMode="auto">
          <a:xfrm>
            <a:off x="457200" y="3187700"/>
            <a:ext cx="8229600" cy="1384300"/>
          </a:xfrm>
          <a:prstGeom prst="rect">
            <a:avLst/>
          </a:prstGeom>
          <a:solidFill>
            <a:schemeClr val="tx1"/>
          </a:solidFill>
          <a:ln w="3175">
            <a:solidFill>
              <a:schemeClr val="tx1"/>
            </a:solidFill>
            <a:miter lim="800000"/>
            <a:headEnd/>
            <a:tailEnd/>
          </a:ln>
        </p:spPr>
        <p:txBody>
          <a:bodyPr wrap="square" anchor="ctr">
            <a:spAutoFit/>
          </a:bodyPr>
          <a:lstStyle/>
          <a:p>
            <a:pPr algn="ctr"/>
            <a:r>
              <a:rPr lang="es-ES" sz="2800" b="1" dirty="0">
                <a:solidFill>
                  <a:schemeClr val="bg1"/>
                </a:solidFill>
                <a:latin typeface="Times New Roman" pitchFamily="18" charset="0"/>
              </a:rPr>
              <a:t>El derecho fija las normas a las que los hombres deberán ajustarse en su vida comunitaria para que impere la justicia en ella. </a:t>
            </a:r>
            <a:endParaRPr lang="es-ES" sz="2800" dirty="0">
              <a:solidFill>
                <a:schemeClr val="bg1"/>
              </a:solidFill>
              <a:latin typeface="Times New Roman" pitchFamily="18" charset="0"/>
            </a:endParaRPr>
          </a:p>
        </p:txBody>
      </p:sp>
      <p:sp>
        <p:nvSpPr>
          <p:cNvPr id="9" name="8 CuadroTexto"/>
          <p:cNvSpPr txBox="1"/>
          <p:nvPr/>
        </p:nvSpPr>
        <p:spPr>
          <a:xfrm>
            <a:off x="457200" y="1143000"/>
            <a:ext cx="8305800" cy="646331"/>
          </a:xfrm>
          <a:prstGeom prst="rect">
            <a:avLst/>
          </a:prstGeom>
          <a:solidFill>
            <a:schemeClr val="tx1"/>
          </a:solidFill>
          <a:ln>
            <a:solidFill>
              <a:schemeClr val="tx1"/>
            </a:solidFill>
          </a:ln>
        </p:spPr>
        <p:txBody>
          <a:bodyPr wrap="square" anchor="b">
            <a:spAutoFit/>
          </a:bodyPr>
          <a:lstStyle/>
          <a:p>
            <a:pPr algn="ctr" fontAlgn="auto">
              <a:spcBef>
                <a:spcPts val="0"/>
              </a:spcBef>
              <a:spcAft>
                <a:spcPts val="0"/>
              </a:spcAft>
              <a:defRPr/>
            </a:pPr>
            <a:r>
              <a:rPr lang="es-AR" sz="36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FUNCIÓN DEL </a:t>
            </a:r>
            <a:r>
              <a:rPr lang="es-AR" sz="36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DERECHO</a:t>
            </a: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Rectángulo"/>
          <p:cNvSpPr>
            <a:spLocks noChangeArrowheads="1"/>
          </p:cNvSpPr>
          <p:nvPr/>
        </p:nvSpPr>
        <p:spPr bwMode="auto">
          <a:xfrm>
            <a:off x="457200" y="914400"/>
            <a:ext cx="8229600" cy="2678112"/>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Se considera </a:t>
            </a:r>
            <a:r>
              <a:rPr lang="es-ES" sz="2400" b="1" i="1" kern="0" dirty="0">
                <a:latin typeface="Times New Roman" pitchFamily="18"/>
                <a:cs typeface="Times New Roman" pitchFamily="18"/>
              </a:rPr>
              <a:t>“costumbre”</a:t>
            </a:r>
            <a:r>
              <a:rPr lang="es-ES" sz="2400" b="1" kern="0" dirty="0">
                <a:latin typeface="Times New Roman" pitchFamily="18"/>
                <a:cs typeface="Times New Roman" pitchFamily="18"/>
              </a:rPr>
              <a:t> la práctica constante y uniforme, por medio de una comunidad social, con la convicción que tal comportamiento es jurídicamente obligatorio.  En otras palabras, un conjunto de normas jurídicas que se practican constantemente en una sociedad aunque no hayan sido sancionadas en forma expresa, siendo igualmente de carácter obligatorio.</a:t>
            </a:r>
          </a:p>
        </p:txBody>
      </p:sp>
      <p:sp>
        <p:nvSpPr>
          <p:cNvPr id="7" name="6 Rectángulo"/>
          <p:cNvSpPr>
            <a:spLocks noChangeArrowheads="1"/>
          </p:cNvSpPr>
          <p:nvPr/>
        </p:nvSpPr>
        <p:spPr bwMode="auto">
          <a:xfrm>
            <a:off x="457200" y="4214813"/>
            <a:ext cx="8229600" cy="1200150"/>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Actualmente es fuente del derecho cuando la ley se refiere a ella o en situaciones no regladas legalmente, otorgándole en consecuencia validez.</a:t>
            </a:r>
          </a:p>
        </p:txBody>
      </p:sp>
    </p:spTree>
  </p:cSld>
  <p:clrMapOvr>
    <a:masterClrMapping/>
  </p:clrMapOvr>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To</a:t>
            </a:r>
            <a:r>
              <a:rPr lang="es-AR" dirty="0" smtClean="0"/>
              <a:t> de cada una</a:t>
            </a:r>
            <a:endParaRPr lang="en-US" dirty="0"/>
          </a:p>
        </p:txBody>
      </p:sp>
      <p:sp>
        <p:nvSpPr>
          <p:cNvPr id="2" name="1 CuadroTexto"/>
          <p:cNvSpPr txBox="1"/>
          <p:nvPr/>
        </p:nvSpPr>
        <p:spPr>
          <a:xfrm>
            <a:off x="457200" y="457200"/>
            <a:ext cx="8229600" cy="5632311"/>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las distintas clases de franquicias? Indique su operatoria.</a:t>
            </a:r>
          </a:p>
          <a:p>
            <a:pPr algn="ctr"/>
            <a:r>
              <a:rPr lang="es-AR" sz="2400" b="1" dirty="0" smtClean="0">
                <a:latin typeface="Times New Roman" pitchFamily="18" charset="0"/>
                <a:cs typeface="Times New Roman" pitchFamily="18" charset="0"/>
              </a:rPr>
              <a:t>¿Cuáles son las tres medidas de la prestación? Indique el concepto de cada una de ellas.</a:t>
            </a:r>
          </a:p>
          <a:p>
            <a:pPr algn="ctr"/>
            <a:r>
              <a:rPr lang="es-AR" sz="2400" b="1" dirty="0" smtClean="0">
                <a:latin typeface="Times New Roman" pitchFamily="18" charset="0"/>
                <a:cs typeface="Times New Roman" pitchFamily="18" charset="0"/>
              </a:rPr>
              <a:t>¿Cuál es el plazo, según la ley de seguros, para denunciar un siniestro?</a:t>
            </a:r>
          </a:p>
          <a:p>
            <a:pPr algn="ctr"/>
            <a:r>
              <a:rPr lang="es-AR" sz="2400" b="1" dirty="0" smtClean="0">
                <a:latin typeface="Times New Roman" pitchFamily="18" charset="0"/>
                <a:cs typeface="Times New Roman" pitchFamily="18" charset="0"/>
              </a:rPr>
              <a:t>¿Desde cuándo se cuenta ese plazo?</a:t>
            </a:r>
          </a:p>
          <a:p>
            <a:pPr algn="ctr"/>
            <a:r>
              <a:rPr lang="es-AR" sz="2400" b="1" dirty="0" smtClean="0">
                <a:latin typeface="Times New Roman" pitchFamily="18" charset="0"/>
                <a:cs typeface="Times New Roman" pitchFamily="18" charset="0"/>
              </a:rPr>
              <a:t>¿Varía en algún ramo del seguro? </a:t>
            </a:r>
          </a:p>
          <a:p>
            <a:pPr algn="ctr"/>
            <a:r>
              <a:rPr lang="es-AR" sz="2400" b="1" dirty="0" smtClean="0">
                <a:latin typeface="Times New Roman" pitchFamily="18" charset="0"/>
                <a:cs typeface="Times New Roman" pitchFamily="18" charset="0"/>
              </a:rPr>
              <a:t>¿Cómo se pueden liquidar los siniestros?</a:t>
            </a:r>
          </a:p>
          <a:p>
            <a:pPr algn="ctr"/>
            <a:r>
              <a:rPr lang="es-AR" sz="2400" b="1" dirty="0" smtClean="0">
                <a:latin typeface="Times New Roman" pitchFamily="18" charset="0"/>
                <a:cs typeface="Times New Roman" pitchFamily="18" charset="0"/>
              </a:rPr>
              <a:t>¿Cuál es la función del liquidador?</a:t>
            </a:r>
          </a:p>
          <a:p>
            <a:pPr algn="ctr"/>
            <a:r>
              <a:rPr lang="es-AR" sz="2400" b="1" dirty="0" smtClean="0">
                <a:latin typeface="Times New Roman" pitchFamily="18" charset="0"/>
                <a:cs typeface="Times New Roman" pitchFamily="18" charset="0"/>
              </a:rPr>
              <a:t>¿Quiénes pueden designar liquidador?</a:t>
            </a:r>
          </a:p>
          <a:p>
            <a:pPr algn="ctr"/>
            <a:r>
              <a:rPr lang="es-AR" sz="2400" b="1" dirty="0" smtClean="0">
                <a:latin typeface="Times New Roman" pitchFamily="18" charset="0"/>
                <a:cs typeface="Times New Roman" pitchFamily="18" charset="0"/>
              </a:rPr>
              <a:t>¿Qué disposiciones existen respecto a honorarios y gastos?</a:t>
            </a:r>
          </a:p>
          <a:p>
            <a:pPr algn="ctr"/>
            <a:r>
              <a:rPr lang="es-AR" sz="2400" b="1" dirty="0" smtClean="0">
                <a:latin typeface="Times New Roman" pitchFamily="18" charset="0"/>
                <a:cs typeface="Times New Roman" pitchFamily="18" charset="0"/>
              </a:rPr>
              <a:t>¿Se debe reconocer la remuneración del personal del asegurado  para obtener la documentación probatoria del siniestro? </a:t>
            </a:r>
            <a:endParaRPr lang="en-US" sz="2400" b="1" dirty="0">
              <a:latin typeface="Times New Roman" pitchFamily="18" charset="0"/>
              <a:cs typeface="Times New Roman" pitchFamily="18" charset="0"/>
            </a:endParaRP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To</a:t>
            </a:r>
            <a:r>
              <a:rPr lang="es-AR" dirty="0" smtClean="0"/>
              <a:t> de cada una</a:t>
            </a:r>
            <a:endParaRPr lang="en-US" dirty="0"/>
          </a:p>
        </p:txBody>
      </p:sp>
      <p:sp>
        <p:nvSpPr>
          <p:cNvPr id="2" name="1 CuadroTexto"/>
          <p:cNvSpPr txBox="1"/>
          <p:nvPr/>
        </p:nvSpPr>
        <p:spPr>
          <a:xfrm>
            <a:off x="457200" y="381000"/>
            <a:ext cx="8229600" cy="6001643"/>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¿Qué se dispone respecto a la impugnación del peritaje efectuado? </a:t>
            </a:r>
          </a:p>
          <a:p>
            <a:pPr algn="ctr"/>
            <a:r>
              <a:rPr lang="es-AR" sz="2400" b="1" dirty="0" smtClean="0">
                <a:latin typeface="Times New Roman" pitchFamily="18" charset="0"/>
                <a:cs typeface="Times New Roman" pitchFamily="18" charset="0"/>
              </a:rPr>
              <a:t>¿Qué disposiciones existen respecto a la provocación del siniestro ?</a:t>
            </a:r>
          </a:p>
          <a:p>
            <a:pPr algn="ctr"/>
            <a:r>
              <a:rPr lang="es-AR" sz="2400" b="1" dirty="0" smtClean="0">
                <a:latin typeface="Times New Roman" pitchFamily="18" charset="0"/>
                <a:cs typeface="Times New Roman" pitchFamily="18" charset="0"/>
              </a:rPr>
              <a:t>¿Cuáles son las obligaciones del asegurado en caso de siniestro?</a:t>
            </a:r>
          </a:p>
          <a:p>
            <a:pPr algn="ctr"/>
            <a:r>
              <a:rPr lang="es-AR" sz="2400" b="1" dirty="0" smtClean="0">
                <a:latin typeface="Times New Roman" pitchFamily="18" charset="0"/>
                <a:cs typeface="Times New Roman" pitchFamily="18" charset="0"/>
              </a:rPr>
              <a:t>¿Qué disposiciones existen respecto al salvamento? ¿Se puede exceder la suma asegurada por este concepto?</a:t>
            </a:r>
          </a:p>
          <a:p>
            <a:pPr algn="ctr"/>
            <a:r>
              <a:rPr lang="es-AR" sz="2400" b="1" dirty="0" smtClean="0">
                <a:latin typeface="Times New Roman" pitchFamily="18" charset="0"/>
                <a:cs typeface="Times New Roman" pitchFamily="18" charset="0"/>
              </a:rPr>
              <a:t>¿Cómo tiene que actuar el asegurado cuando hay indicaciones contradictorias provenientes de distintos liquidadores ante un mismo hecho?  </a:t>
            </a:r>
          </a:p>
          <a:p>
            <a:pPr algn="ctr"/>
            <a:r>
              <a:rPr lang="es-AR" sz="2400" b="1" dirty="0" smtClean="0">
                <a:latin typeface="Times New Roman" pitchFamily="18" charset="0"/>
                <a:cs typeface="Times New Roman" pitchFamily="18" charset="0"/>
              </a:rPr>
              <a:t>¿Puede el asegurado hacer abandono de los bienes? ¿Cuál es la excepción? </a:t>
            </a:r>
          </a:p>
          <a:p>
            <a:pPr algn="ctr"/>
            <a:r>
              <a:rPr lang="es-AR" sz="2400" b="1" dirty="0" smtClean="0">
                <a:latin typeface="Times New Roman" pitchFamily="18" charset="0"/>
                <a:cs typeface="Times New Roman" pitchFamily="18" charset="0"/>
              </a:rPr>
              <a:t>¿Puede el asegurado hacer cambios en las cosas dañadas? ¿Qué tiene que haber hecho el asegurador para invocar esta caducidad? </a:t>
            </a:r>
            <a:endParaRPr lang="en-US" sz="2400" b="1" dirty="0">
              <a:latin typeface="Times New Roman" pitchFamily="18" charset="0"/>
              <a:cs typeface="Times New Roman" pitchFamily="18" charset="0"/>
            </a:endParaRP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smtClean="0"/>
              <a:t>To</a:t>
            </a:r>
            <a:r>
              <a:rPr lang="es-AR" dirty="0" smtClean="0"/>
              <a:t> de cada una</a:t>
            </a:r>
            <a:endParaRPr lang="en-US" dirty="0"/>
          </a:p>
        </p:txBody>
      </p:sp>
      <p:sp>
        <p:nvSpPr>
          <p:cNvPr id="2" name="1 CuadroTexto"/>
          <p:cNvSpPr txBox="1"/>
          <p:nvPr/>
        </p:nvSpPr>
        <p:spPr>
          <a:xfrm>
            <a:off x="457200" y="304800"/>
            <a:ext cx="8229600" cy="6063198"/>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¿Puede el asegurado reconocer responsabilidad ante terceros?</a:t>
            </a:r>
          </a:p>
          <a:p>
            <a:pPr algn="ctr"/>
            <a:r>
              <a:rPr lang="es-AR" sz="24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a:t>
            </a:r>
            <a:r>
              <a:rPr lang="es-AR" sz="2400" b="1" dirty="0" smtClean="0">
                <a:latin typeface="Times New Roman" pitchFamily="18" charset="0"/>
                <a:cs typeface="Times New Roman" pitchFamily="18" charset="0"/>
              </a:rPr>
              <a:t>Cuál es la excepción?</a:t>
            </a:r>
          </a:p>
          <a:p>
            <a:pPr algn="ctr"/>
            <a:r>
              <a:rPr lang="es-AR" sz="2400" b="1" dirty="0" smtClean="0">
                <a:latin typeface="Times New Roman" pitchFamily="18" charset="0"/>
                <a:cs typeface="Times New Roman" pitchFamily="18" charset="0"/>
              </a:rPr>
              <a:t>¿Cuál es el plazo para el asegurador para reconocer el derecho del asegurado al cobro de la indemnización?</a:t>
            </a:r>
          </a:p>
          <a:p>
            <a:pPr algn="ctr"/>
            <a:r>
              <a:rPr lang="es-AR" sz="2400" b="1" dirty="0" smtClean="0">
                <a:latin typeface="Times New Roman" pitchFamily="18" charset="0"/>
                <a:cs typeface="Times New Roman" pitchFamily="18" charset="0"/>
              </a:rPr>
              <a:t>¿Qué sucede si no se expide en ese término?</a:t>
            </a:r>
          </a:p>
          <a:p>
            <a:pPr algn="ctr"/>
            <a:r>
              <a:rPr lang="es-AR" sz="2400" b="1" dirty="0" smtClean="0">
                <a:latin typeface="Times New Roman" pitchFamily="18" charset="0"/>
                <a:cs typeface="Times New Roman" pitchFamily="18" charset="0"/>
              </a:rPr>
              <a:t>¿El plazo es el mismo en seguros patrimoniales y sobre las personas?</a:t>
            </a:r>
          </a:p>
          <a:p>
            <a:pPr algn="ctr"/>
            <a:r>
              <a:rPr lang="es-AR" sz="2400" b="1" dirty="0" smtClean="0">
                <a:latin typeface="Times New Roman" pitchFamily="18" charset="0"/>
                <a:cs typeface="Times New Roman" pitchFamily="18" charset="0"/>
              </a:rPr>
              <a:t>¿Cuál es el plazo que tiene el asegurador para indemnizar y desde cuando se cuenta?</a:t>
            </a:r>
          </a:p>
          <a:p>
            <a:pPr algn="ctr"/>
            <a:r>
              <a:rPr lang="es-AR" sz="2400" b="1" dirty="0" smtClean="0">
                <a:latin typeface="Times New Roman" pitchFamily="18" charset="0"/>
                <a:cs typeface="Times New Roman" pitchFamily="18" charset="0"/>
              </a:rPr>
              <a:t>¿El plazo es el mismo en seguros patrimoniales y sobre las personas?</a:t>
            </a:r>
          </a:p>
          <a:p>
            <a:pPr algn="ctr"/>
            <a:r>
              <a:rPr lang="es-AR" sz="2400" b="1" dirty="0" smtClean="0">
                <a:latin typeface="Times New Roman" pitchFamily="18" charset="0"/>
                <a:cs typeface="Times New Roman" pitchFamily="18" charset="0"/>
              </a:rPr>
              <a:t>¿En qué incurre el asegurador si abona el siniestro fuera de término?</a:t>
            </a:r>
          </a:p>
          <a:p>
            <a:pPr algn="ctr"/>
            <a:r>
              <a:rPr lang="es-AR" sz="2400" b="1" dirty="0" smtClean="0">
                <a:latin typeface="Times New Roman" pitchFamily="18" charset="0"/>
                <a:cs typeface="Times New Roman" pitchFamily="18" charset="0"/>
              </a:rPr>
              <a:t>¿Qué disposiciones existen respecto a la situación de no acuerdo en concepto de indemnización entre el asegurado y un acreedor designado en la póliza?</a:t>
            </a:r>
            <a:endParaRPr lang="en-US" sz="2400" b="1" dirty="0">
              <a:latin typeface="Times New Roman" pitchFamily="18" charset="0"/>
              <a:cs typeface="Times New Roman" pitchFamily="18" charset="0"/>
            </a:endParaRP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680621"/>
            <a:ext cx="8229600" cy="5262979"/>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¿Cuándo tiene el asegurado derecho a pedir un anticipo o pago a cuenta del siniestro?</a:t>
            </a:r>
          </a:p>
          <a:p>
            <a:pPr algn="ctr"/>
            <a:r>
              <a:rPr lang="es-AR" sz="2400" b="1" dirty="0" smtClean="0">
                <a:latin typeface="Times New Roman" pitchFamily="18" charset="0"/>
                <a:cs typeface="Times New Roman" pitchFamily="18" charset="0"/>
              </a:rPr>
              <a:t>¿A qué porcentaje del monto a indemnizar tiene derecho?</a:t>
            </a:r>
          </a:p>
          <a:p>
            <a:pPr algn="ctr"/>
            <a:r>
              <a:rPr lang="es-AR" sz="2400" b="1" dirty="0" smtClean="0">
                <a:latin typeface="Times New Roman" pitchFamily="18" charset="0"/>
                <a:cs typeface="Times New Roman" pitchFamily="18" charset="0"/>
              </a:rPr>
              <a:t>¿Cuándo tiene derecho a anticipo o pago a cuenta en  el seguro de accidentes personales cuando se ampara renta diaria?</a:t>
            </a:r>
          </a:p>
          <a:p>
            <a:pPr algn="ctr"/>
            <a:r>
              <a:rPr lang="es-AR" sz="2400" b="1" dirty="0" smtClean="0">
                <a:latin typeface="Times New Roman" pitchFamily="18" charset="0"/>
                <a:cs typeface="Times New Roman" pitchFamily="18" charset="0"/>
              </a:rPr>
              <a:t>¿Qué disposiciones existen respecto a reducción de la suma asegurada por siniestro?</a:t>
            </a:r>
          </a:p>
          <a:p>
            <a:pPr algn="ctr"/>
            <a:r>
              <a:rPr lang="es-AR" sz="2400" b="1" dirty="0" smtClean="0">
                <a:latin typeface="Times New Roman" pitchFamily="18" charset="0"/>
                <a:cs typeface="Times New Roman" pitchFamily="18" charset="0"/>
              </a:rPr>
              <a:t>¿Cuál es el concepto de incontestabilidad?</a:t>
            </a:r>
          </a:p>
          <a:p>
            <a:pPr algn="ctr"/>
            <a:r>
              <a:rPr lang="es-AR" sz="2400" b="1" dirty="0" smtClean="0">
                <a:latin typeface="Times New Roman" pitchFamily="18" charset="0"/>
                <a:cs typeface="Times New Roman" pitchFamily="18" charset="0"/>
              </a:rPr>
              <a:t>¿Qué disposiciones existen respecto a denuncia inexacta de la edad del asegurado?</a:t>
            </a:r>
          </a:p>
          <a:p>
            <a:pPr algn="ctr"/>
            <a:r>
              <a:rPr lang="es-AR" sz="2400" b="1" dirty="0" smtClean="0">
                <a:latin typeface="Times New Roman" pitchFamily="18" charset="0"/>
                <a:cs typeface="Times New Roman" pitchFamily="18" charset="0"/>
              </a:rPr>
              <a:t>¿Qué disposiciones existen respecto a la agravación del riesgo y qué se indica respecto a la no indicación de la exclusión en el contrato?</a:t>
            </a:r>
            <a:endParaRPr lang="en-US" sz="2400" b="1" dirty="0">
              <a:latin typeface="Times New Roman" pitchFamily="18" charset="0"/>
              <a:cs typeface="Times New Roman" pitchFamily="18" charset="0"/>
            </a:endParaRP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Ro aunque el ponga?</a:t>
            </a:r>
            <a:endParaRPr lang="en-US" dirty="0"/>
          </a:p>
        </p:txBody>
      </p:sp>
      <p:sp>
        <p:nvSpPr>
          <p:cNvPr id="4" name="3 CuadroTexto"/>
          <p:cNvSpPr txBox="1"/>
          <p:nvPr/>
        </p:nvSpPr>
        <p:spPr>
          <a:xfrm>
            <a:off x="457200" y="539889"/>
            <a:ext cx="8229600" cy="5632311"/>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¿Qué disposiciones existen respecto a la rescisión del contrato de vida?</a:t>
            </a:r>
          </a:p>
          <a:p>
            <a:pPr algn="ctr"/>
            <a:r>
              <a:rPr lang="es-AR" sz="2400" b="1" dirty="0" smtClean="0">
                <a:latin typeface="Times New Roman" pitchFamily="18" charset="0"/>
                <a:cs typeface="Times New Roman" pitchFamily="18" charset="0"/>
              </a:rPr>
              <a:t>¿Quién puede abonar el costo del seguro aunque el asegurado se oponga? </a:t>
            </a:r>
          </a:p>
          <a:p>
            <a:pPr algn="ctr"/>
            <a:r>
              <a:rPr lang="es-AR" sz="2400" b="1" dirty="0" smtClean="0">
                <a:latin typeface="Times New Roman" pitchFamily="18" charset="0"/>
                <a:cs typeface="Times New Roman" pitchFamily="18" charset="0"/>
              </a:rPr>
              <a:t>¿Qué se dispone respecto a prescripción? </a:t>
            </a:r>
          </a:p>
          <a:p>
            <a:pPr algn="ctr"/>
            <a:r>
              <a:rPr lang="es-AR" sz="2400" b="1" dirty="0" smtClean="0">
                <a:latin typeface="Times New Roman" pitchFamily="18" charset="0"/>
                <a:cs typeface="Times New Roman" pitchFamily="18" charset="0"/>
              </a:rPr>
              <a:t>¿Qué disposiciones existen respecto a vida asegurable? Indique que está prohibido y en qué caso está limitada la designación de beneficiario.</a:t>
            </a:r>
          </a:p>
          <a:p>
            <a:pPr algn="ctr"/>
            <a:r>
              <a:rPr lang="es-AR" sz="2400" b="1" dirty="0" smtClean="0">
                <a:latin typeface="Times New Roman" pitchFamily="18" charset="0"/>
                <a:cs typeface="Times New Roman" pitchFamily="18" charset="0"/>
              </a:rPr>
              <a:t>¿Cuál es el plazo fijado en la ley de seguros respecto a la indemnización en caso de suicidio del asegurado? ¿Se puede modificar ese plazo?</a:t>
            </a:r>
          </a:p>
          <a:p>
            <a:pPr algn="ctr"/>
            <a:r>
              <a:rPr lang="es-AR" sz="2400" b="1" dirty="0" smtClean="0">
                <a:latin typeface="Times New Roman" pitchFamily="18" charset="0"/>
                <a:cs typeface="Times New Roman" pitchFamily="18" charset="0"/>
              </a:rPr>
              <a:t>¿Qué disposiciones existen respecto a  empresa criminal y pena de muerte?</a:t>
            </a:r>
          </a:p>
          <a:p>
            <a:pPr algn="ctr"/>
            <a:r>
              <a:rPr lang="es-AR" sz="2400" b="1" dirty="0" smtClean="0">
                <a:latin typeface="Times New Roman" pitchFamily="18" charset="0"/>
                <a:cs typeface="Times New Roman" pitchFamily="18" charset="0"/>
              </a:rPr>
              <a:t>¿Qué disposiciones existen respecto a muerte del asegurado por el contratante y muerte del asegurado por el beneficiario?</a:t>
            </a:r>
            <a:endParaRPr lang="en-US" sz="2400" b="1" dirty="0">
              <a:latin typeface="Times New Roman" pitchFamily="18" charset="0"/>
              <a:cs typeface="Times New Roman" pitchFamily="18" charset="0"/>
            </a:endParaRP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Ro aunque el ponga?</a:t>
            </a:r>
            <a:endParaRPr lang="en-US" dirty="0"/>
          </a:p>
        </p:txBody>
      </p:sp>
      <p:sp>
        <p:nvSpPr>
          <p:cNvPr id="4" name="3 CuadroTexto"/>
          <p:cNvSpPr txBox="1"/>
          <p:nvPr/>
        </p:nvSpPr>
        <p:spPr>
          <a:xfrm>
            <a:off x="457200" y="1255216"/>
            <a:ext cx="8229600" cy="4154984"/>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las modificaciones al contrato de seguro de vida?</a:t>
            </a:r>
          </a:p>
          <a:p>
            <a:pPr algn="ctr"/>
            <a:r>
              <a:rPr lang="es-AR" sz="2400" b="1" dirty="0" smtClean="0">
                <a:latin typeface="Times New Roman" pitchFamily="18" charset="0"/>
                <a:cs typeface="Times New Roman" pitchFamily="18" charset="0"/>
              </a:rPr>
              <a:t>Explique los conceptos de rescate, seguro saldado y seguro prorrogado. </a:t>
            </a:r>
          </a:p>
          <a:p>
            <a:pPr algn="ctr"/>
            <a:r>
              <a:rPr lang="es-AR" sz="2400" b="1" dirty="0" smtClean="0">
                <a:latin typeface="Times New Roman" pitchFamily="18" charset="0"/>
                <a:cs typeface="Times New Roman" pitchFamily="18" charset="0"/>
              </a:rPr>
              <a:t>¿Cuál es el régimen legal de designación del beneficiario? ´</a:t>
            </a:r>
          </a:p>
          <a:p>
            <a:pPr algn="ctr"/>
            <a:r>
              <a:rPr lang="es-AR" sz="2400" b="1" dirty="0" smtClean="0">
                <a:latin typeface="Times New Roman" pitchFamily="18" charset="0"/>
                <a:cs typeface="Times New Roman" pitchFamily="18" charset="0"/>
              </a:rPr>
              <a:t>¿A qué se refiere la colación o reducción de primas?</a:t>
            </a:r>
          </a:p>
          <a:p>
            <a:pPr algn="ctr"/>
            <a:r>
              <a:rPr lang="es-AR" sz="2400" b="1" dirty="0" smtClean="0">
                <a:latin typeface="Times New Roman" pitchFamily="18" charset="0"/>
                <a:cs typeface="Times New Roman" pitchFamily="18" charset="0"/>
              </a:rPr>
              <a:t>¿Qué disposiciones existen respecto a préstamo y préstamo automático?</a:t>
            </a:r>
          </a:p>
          <a:p>
            <a:pPr algn="ctr"/>
            <a:r>
              <a:rPr lang="es-AR" sz="2400" b="1" dirty="0" smtClean="0">
                <a:latin typeface="Times New Roman" pitchFamily="18" charset="0"/>
                <a:cs typeface="Times New Roman" pitchFamily="18" charset="0"/>
              </a:rPr>
              <a:t>¿Qué disposiciones existen respecto a quiebra o concurso civil del asegurado?</a:t>
            </a:r>
          </a:p>
          <a:p>
            <a:pPr algn="ctr"/>
            <a:r>
              <a:rPr lang="es-AR" sz="2400" b="1" dirty="0" smtClean="0">
                <a:latin typeface="Times New Roman" pitchFamily="18" charset="0"/>
                <a:cs typeface="Times New Roman" pitchFamily="18" charset="0"/>
              </a:rPr>
              <a:t>¿A qué se refiere la reducción de las consecuencias y peritaje  en el seguro de accidentes personales?</a:t>
            </a:r>
            <a:endParaRPr lang="en-US" sz="2400" b="1" dirty="0">
              <a:latin typeface="Times New Roman" pitchFamily="18" charset="0"/>
              <a:cs typeface="Times New Roman" pitchFamily="18" charset="0"/>
            </a:endParaRP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txBox="1">
            <a:spLocks noGrp="1"/>
          </p:cNvSpPr>
          <p:nvPr>
            <p:ph type="ctrTitle"/>
          </p:nvPr>
        </p:nvSpPr>
        <p:spPr>
          <a:xfrm>
            <a:off x="457200" y="1143000"/>
            <a:ext cx="8229600" cy="1470025"/>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INTRODUCCIÓN AL REASEGURO</a:t>
            </a:r>
            <a:endParaRPr kumimoji="0" lang="en-US" sz="3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6" name="Rectangle 4"/>
          <p:cNvSpPr>
            <a:spLocks noChangeArrowheads="1"/>
          </p:cNvSpPr>
          <p:nvPr/>
        </p:nvSpPr>
        <p:spPr bwMode="auto">
          <a:xfrm>
            <a:off x="500063" y="3586163"/>
            <a:ext cx="8186737" cy="1214437"/>
          </a:xfrm>
          <a:prstGeom prst="rect">
            <a:avLst/>
          </a:prstGeom>
          <a:solidFill>
            <a:schemeClr val="tx1">
              <a:lumMod val="95000"/>
            </a:schemeClr>
          </a:solidFill>
          <a:ln w="76196">
            <a:noFill/>
            <a:miter lim="800000"/>
            <a:headEnd/>
            <a:tailEnd/>
          </a:ln>
        </p:spPr>
        <p:txBody>
          <a:bodyPr anchor="ctr" anchorCtr="1"/>
          <a:lstStyle/>
          <a:p>
            <a:pPr algn="ctr">
              <a:defRPr/>
            </a:pPr>
            <a:r>
              <a:rPr lang="es-ES" sz="2400" b="1" dirty="0">
                <a:solidFill>
                  <a:schemeClr val="bg1"/>
                </a:solidFill>
                <a:latin typeface="Times New Roman" pitchFamily="18" charset="0"/>
              </a:rPr>
              <a:t>SE</a:t>
            </a:r>
            <a:r>
              <a:rPr lang="es-ES" sz="2400" b="1" dirty="0">
                <a:solidFill>
                  <a:srgbClr val="000000"/>
                </a:solidFill>
                <a:latin typeface="Times New Roman" pitchFamily="18" charset="0"/>
              </a:rPr>
              <a:t> </a:t>
            </a:r>
            <a:r>
              <a:rPr lang="es-ES" sz="2400" b="1" dirty="0">
                <a:solidFill>
                  <a:schemeClr val="bg1"/>
                </a:solidFill>
                <a:latin typeface="Times New Roman" pitchFamily="18" charset="0"/>
              </a:rPr>
              <a:t>RELACIONA CON EL </a:t>
            </a:r>
            <a:r>
              <a:rPr lang="es-ES" sz="2400" b="1" dirty="0" smtClean="0">
                <a:solidFill>
                  <a:schemeClr val="bg1"/>
                </a:solidFill>
                <a:latin typeface="Times New Roman" pitchFamily="18" charset="0"/>
              </a:rPr>
              <a:t>CAPÍTULO VI </a:t>
            </a:r>
            <a:r>
              <a:rPr lang="es-ES" sz="2400" b="1" dirty="0">
                <a:solidFill>
                  <a:schemeClr val="bg1"/>
                </a:solidFill>
                <a:latin typeface="Times New Roman" pitchFamily="18" charset="0"/>
              </a:rPr>
              <a:t>DEL MANUAL DEL PROFESIONAL DEL SEGURO EDICIÓN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1" y="914400"/>
            <a:ext cx="8229600" cy="523875"/>
          </a:xfrm>
          <a:prstGeom prst="rect">
            <a:avLst/>
          </a:prstGeom>
          <a:solidFill>
            <a:schemeClr val="tx1">
              <a:lumMod val="95000"/>
            </a:schemeClr>
          </a:solidFill>
          <a:ln w="76196">
            <a:noFill/>
            <a:prstDash val="solid"/>
            <a:miter/>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mn-cs"/>
              </a:rPr>
              <a:t>TEMARIO</a:t>
            </a:r>
            <a:endParaRPr lang="es-ES" sz="2800" b="1" kern="0" dirty="0">
              <a:solidFill>
                <a:schemeClr val="bg1"/>
              </a:solidFill>
              <a:latin typeface="Times New Roman" pitchFamily="18"/>
              <a:cs typeface="+mn-cs"/>
            </a:endParaRPr>
          </a:p>
        </p:txBody>
      </p:sp>
      <p:sp>
        <p:nvSpPr>
          <p:cNvPr id="3" name="2 CuadroTexto"/>
          <p:cNvSpPr txBox="1"/>
          <p:nvPr/>
        </p:nvSpPr>
        <p:spPr>
          <a:xfrm>
            <a:off x="457200" y="1981200"/>
            <a:ext cx="8229600" cy="3785652"/>
          </a:xfrm>
          <a:prstGeom prst="rect">
            <a:avLst/>
          </a:prstGeom>
          <a:solidFill>
            <a:schemeClr val="tx1"/>
          </a:solidFill>
        </p:spPr>
        <p:txBody>
          <a:bodyPr wrap="square" rtlCol="0">
            <a:spAutoFit/>
          </a:bodyPr>
          <a:lstStyle/>
          <a:p>
            <a:pPr algn="ctr"/>
            <a:r>
              <a:rPr lang="es-AR" sz="2400" b="1" dirty="0" smtClean="0">
                <a:solidFill>
                  <a:schemeClr val="bg1"/>
                </a:solidFill>
                <a:latin typeface="Times New Roman" pitchFamily="18" charset="0"/>
                <a:cs typeface="Times New Roman" pitchFamily="18" charset="0"/>
              </a:rPr>
              <a:t>Reaseguro. Concepto. Ejemplo de necesidad del reaseguro. Historia del reaseguro en el mundo. Historia del reaseguro en la República Argentina.</a:t>
            </a:r>
          </a:p>
          <a:p>
            <a:pPr algn="ctr"/>
            <a:r>
              <a:rPr lang="es-AR" sz="2400" b="1" dirty="0" smtClean="0">
                <a:solidFill>
                  <a:schemeClr val="bg1"/>
                </a:solidFill>
                <a:latin typeface="Times New Roman" pitchFamily="18" charset="0"/>
                <a:cs typeface="Times New Roman" pitchFamily="18" charset="0"/>
              </a:rPr>
              <a:t>Clases de reaseguro. Proporcionales y no proporcionales.</a:t>
            </a:r>
          </a:p>
          <a:p>
            <a:pPr algn="ctr"/>
            <a:r>
              <a:rPr lang="es-AR" sz="2400" b="1" dirty="0" smtClean="0">
                <a:solidFill>
                  <a:schemeClr val="bg1"/>
                </a:solidFill>
                <a:latin typeface="Times New Roman" pitchFamily="18" charset="0"/>
                <a:cs typeface="Times New Roman" pitchFamily="18" charset="0"/>
              </a:rPr>
              <a:t>Excedente de suma y cuota parte. </a:t>
            </a:r>
          </a:p>
          <a:p>
            <a:pPr algn="ctr"/>
            <a:r>
              <a:rPr lang="es-AR" sz="2400" b="1" dirty="0" smtClean="0">
                <a:solidFill>
                  <a:schemeClr val="bg1"/>
                </a:solidFill>
                <a:latin typeface="Times New Roman" pitchFamily="18" charset="0"/>
                <a:cs typeface="Times New Roman" pitchFamily="18" charset="0"/>
              </a:rPr>
              <a:t>Exceso de pérdida y stop </a:t>
            </a:r>
            <a:r>
              <a:rPr lang="es-AR" sz="2400" b="1" dirty="0" err="1" smtClean="0">
                <a:solidFill>
                  <a:schemeClr val="bg1"/>
                </a:solidFill>
                <a:latin typeface="Times New Roman" pitchFamily="18" charset="0"/>
                <a:cs typeface="Times New Roman" pitchFamily="18" charset="0"/>
              </a:rPr>
              <a:t>loss</a:t>
            </a:r>
            <a:r>
              <a:rPr lang="es-AR" sz="2400" b="1" dirty="0" smtClean="0">
                <a:solidFill>
                  <a:schemeClr val="bg1"/>
                </a:solidFill>
                <a:latin typeface="Times New Roman" pitchFamily="18" charset="0"/>
                <a:cs typeface="Times New Roman" pitchFamily="18" charset="0"/>
              </a:rPr>
              <a:t>. </a:t>
            </a:r>
          </a:p>
          <a:p>
            <a:pPr algn="ctr"/>
            <a:r>
              <a:rPr lang="es-AR" sz="2400" b="1" dirty="0" smtClean="0">
                <a:solidFill>
                  <a:schemeClr val="bg1"/>
                </a:solidFill>
                <a:latin typeface="Times New Roman" pitchFamily="18" charset="0"/>
                <a:cs typeface="Times New Roman" pitchFamily="18" charset="0"/>
              </a:rPr>
              <a:t>Retrocesiones. Concepto. Otras disposiciones sobre  reaseguros en la ley 17.418. Condiciones actuales para entidades nacionales y extranjeras y para intermediarios de reaseguros.</a:t>
            </a: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457201" y="2714625"/>
            <a:ext cx="8229600" cy="2400300"/>
          </a:xfrm>
          <a:prstGeom prst="rect">
            <a:avLst/>
          </a:prstGeom>
          <a:solidFill>
            <a:schemeClr val="tx1">
              <a:lumMod val="95000"/>
            </a:schemeClr>
          </a:solidFill>
          <a:ln w="76196">
            <a:no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ES EL SEGURO DEL ASEGURADOR.</a:t>
            </a:r>
          </a:p>
          <a:p>
            <a:pPr algn="ctr" fontAlgn="auto" hangingPunct="0">
              <a:spcBef>
                <a:spcPts val="1200"/>
              </a:spcBef>
              <a:spcAft>
                <a:spcPts val="0"/>
              </a:spcAft>
              <a:defRPr/>
            </a:pPr>
            <a:r>
              <a:rPr lang="es-ES" sz="2400" b="1" dirty="0">
                <a:solidFill>
                  <a:schemeClr val="bg1"/>
                </a:solidFill>
                <a:latin typeface="Times New Roman" pitchFamily="18" charset="0"/>
                <a:cs typeface="+mn-cs"/>
              </a:rPr>
              <a:t>Es un instrumento técnico del que se sirven las entidades aseguradoras para conseguir la compensación estadística que necesitan, igualando u homogeneizando cuantitativamente los riesgos que componen su cartera mediante la cesión de parte de esos riesgos a la entidad reaseguradora.</a:t>
            </a:r>
          </a:p>
        </p:txBody>
      </p:sp>
      <p:sp>
        <p:nvSpPr>
          <p:cNvPr id="3" name="2 Rectángulo"/>
          <p:cNvSpPr/>
          <p:nvPr/>
        </p:nvSpPr>
        <p:spPr>
          <a:xfrm>
            <a:off x="457201" y="1071563"/>
            <a:ext cx="8229600" cy="523875"/>
          </a:xfrm>
          <a:prstGeom prst="rect">
            <a:avLst/>
          </a:prstGeom>
          <a:solidFill>
            <a:schemeClr val="tx1">
              <a:lumMod val="95000"/>
            </a:schemeClr>
          </a:solidFill>
          <a:ln w="76196">
            <a:noFill/>
            <a:prstDash val="solid"/>
            <a:miter/>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mn-cs"/>
              </a:rPr>
              <a:t>CONCEPTO</a:t>
            </a:r>
            <a:endParaRPr lang="es-ES" sz="2800" b="1" kern="0" dirty="0">
              <a:solidFill>
                <a:schemeClr val="bg1"/>
              </a:solidFill>
              <a:latin typeface="Times New Roman" pitchFamily="1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457200"/>
            <a:ext cx="8305800" cy="666750"/>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mn-cs"/>
              </a:rPr>
              <a:t>EJEMPLO DE NECESIDAD DEL REASEGURO</a:t>
            </a:r>
            <a:endParaRPr lang="es-ES" sz="2800" b="1" dirty="0">
              <a:solidFill>
                <a:schemeClr val="bg1"/>
              </a:solidFill>
              <a:latin typeface="Times New Roman" pitchFamily="18" charset="0"/>
              <a:cs typeface="+mn-cs"/>
            </a:endParaRPr>
          </a:p>
        </p:txBody>
      </p:sp>
      <p:sp>
        <p:nvSpPr>
          <p:cNvPr id="3" name="Text Box 4"/>
          <p:cNvSpPr txBox="1">
            <a:spLocks noChangeArrowheads="1"/>
          </p:cNvSpPr>
          <p:nvPr/>
        </p:nvSpPr>
        <p:spPr bwMode="auto">
          <a:xfrm>
            <a:off x="457190" y="1473200"/>
            <a:ext cx="8302630" cy="861774"/>
          </a:xfrm>
          <a:prstGeom prst="rect">
            <a:avLst/>
          </a:prstGeom>
          <a:solidFill>
            <a:schemeClr val="tx1">
              <a:lumMod val="95000"/>
            </a:schemeClr>
          </a:solidFill>
          <a:ln w="76196">
            <a:no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cs typeface="+mn-cs"/>
              </a:rPr>
              <a:t>9999 riesgos de $ 100.000</a:t>
            </a:r>
          </a:p>
          <a:p>
            <a:pPr algn="ctr" fontAlgn="auto" hangingPunct="0">
              <a:spcBef>
                <a:spcPts val="1200"/>
              </a:spcBef>
              <a:spcAft>
                <a:spcPts val="0"/>
              </a:spcAft>
              <a:defRPr/>
            </a:pPr>
            <a:r>
              <a:rPr lang="es-ES" sz="2000" b="1">
                <a:solidFill>
                  <a:schemeClr val="bg1"/>
                </a:solidFill>
                <a:latin typeface="Times New Roman" pitchFamily="18" charset="0"/>
                <a:cs typeface="+mn-cs"/>
              </a:rPr>
              <a:t>1 riesgo de $ 10.000.000</a:t>
            </a:r>
          </a:p>
        </p:txBody>
      </p:sp>
      <p:sp>
        <p:nvSpPr>
          <p:cNvPr id="4" name="Text Box 5"/>
          <p:cNvSpPr txBox="1">
            <a:spLocks noChangeArrowheads="1"/>
          </p:cNvSpPr>
          <p:nvPr/>
        </p:nvSpPr>
        <p:spPr bwMode="auto">
          <a:xfrm>
            <a:off x="457200" y="2641600"/>
            <a:ext cx="8305800" cy="3673475"/>
          </a:xfrm>
          <a:prstGeom prst="rect">
            <a:avLst/>
          </a:prstGeom>
          <a:solidFill>
            <a:schemeClr val="tx1">
              <a:lumMod val="95000"/>
            </a:schemeClr>
          </a:solidFill>
          <a:ln w="76196">
            <a:noFill/>
            <a:miter lim="800000"/>
            <a:headEnd/>
            <a:tailEnd/>
          </a:ln>
        </p:spPr>
        <p:txBody>
          <a:bodyPr wrap="square">
            <a:spAutoFit/>
          </a:bodyPr>
          <a:lstStyle/>
          <a:p>
            <a:pPr algn="ctr" fontAlgn="auto" hangingPunct="0">
              <a:spcBef>
                <a:spcPts val="1200"/>
              </a:spcBef>
              <a:spcAft>
                <a:spcPts val="0"/>
              </a:spcAft>
              <a:defRPr/>
            </a:pPr>
            <a:r>
              <a:rPr lang="es-MX" sz="2000" b="1">
                <a:solidFill>
                  <a:schemeClr val="bg1"/>
                </a:solidFill>
                <a:latin typeface="Times New Roman" pitchFamily="18" charset="0"/>
                <a:cs typeface="+mn-cs"/>
              </a:rPr>
              <a:t>Tasa de prima: 5 %o</a:t>
            </a:r>
          </a:p>
          <a:p>
            <a:pPr fontAlgn="auto" hangingPunct="0">
              <a:spcBef>
                <a:spcPts val="1200"/>
              </a:spcBef>
              <a:spcAft>
                <a:spcPts val="0"/>
              </a:spcAft>
              <a:defRPr/>
            </a:pPr>
            <a:r>
              <a:rPr lang="es-MX" sz="2000" b="1">
                <a:solidFill>
                  <a:schemeClr val="bg1"/>
                </a:solidFill>
                <a:latin typeface="Times New Roman" pitchFamily="18" charset="0"/>
                <a:cs typeface="+mn-cs"/>
              </a:rPr>
              <a:t>100.000 x 5%o      $           500</a:t>
            </a:r>
          </a:p>
          <a:p>
            <a:pPr fontAlgn="auto" hangingPunct="0">
              <a:spcBef>
                <a:spcPts val="1200"/>
              </a:spcBef>
              <a:spcAft>
                <a:spcPts val="0"/>
              </a:spcAft>
              <a:defRPr/>
            </a:pPr>
            <a:r>
              <a:rPr lang="es-MX" sz="2000" b="1">
                <a:solidFill>
                  <a:schemeClr val="bg1"/>
                </a:solidFill>
                <a:latin typeface="Times New Roman" pitchFamily="18" charset="0"/>
                <a:cs typeface="+mn-cs"/>
              </a:rPr>
              <a:t>10.000.000 x 5%o   $    50.000</a:t>
            </a:r>
          </a:p>
          <a:p>
            <a:pPr fontAlgn="auto" hangingPunct="0">
              <a:spcBef>
                <a:spcPts val="1200"/>
              </a:spcBef>
              <a:spcAft>
                <a:spcPts val="0"/>
              </a:spcAft>
              <a:defRPr/>
            </a:pPr>
            <a:r>
              <a:rPr lang="es-MX" sz="2000" b="1">
                <a:solidFill>
                  <a:schemeClr val="bg1"/>
                </a:solidFill>
                <a:latin typeface="Times New Roman" pitchFamily="18" charset="0"/>
                <a:cs typeface="+mn-cs"/>
              </a:rPr>
              <a:t>9999 x $ 500                                          $  4.999.500</a:t>
            </a:r>
          </a:p>
          <a:p>
            <a:pPr fontAlgn="auto" hangingPunct="0">
              <a:spcBef>
                <a:spcPts val="1200"/>
              </a:spcBef>
              <a:spcAft>
                <a:spcPts val="0"/>
              </a:spcAft>
              <a:defRPr/>
            </a:pPr>
            <a:r>
              <a:rPr lang="es-MX" sz="2000" b="1">
                <a:solidFill>
                  <a:schemeClr val="bg1"/>
                </a:solidFill>
                <a:latin typeface="Times New Roman" pitchFamily="18" charset="0"/>
                <a:cs typeface="+mn-cs"/>
              </a:rPr>
              <a:t>1 x $ 50.000                                           $      50.000</a:t>
            </a:r>
          </a:p>
          <a:p>
            <a:pPr fontAlgn="auto" hangingPunct="0">
              <a:spcBef>
                <a:spcPts val="1200"/>
              </a:spcBef>
              <a:spcAft>
                <a:spcPts val="0"/>
              </a:spcAft>
              <a:defRPr/>
            </a:pPr>
            <a:r>
              <a:rPr lang="es-MX" sz="2000" b="1">
                <a:solidFill>
                  <a:schemeClr val="bg1"/>
                </a:solidFill>
                <a:latin typeface="Times New Roman" pitchFamily="18" charset="0"/>
                <a:cs typeface="+mn-cs"/>
              </a:rPr>
              <a:t>Total de prima                                      $  5.049.500</a:t>
            </a:r>
          </a:p>
          <a:p>
            <a:pPr fontAlgn="auto" hangingPunct="0">
              <a:spcBef>
                <a:spcPts val="1200"/>
              </a:spcBef>
              <a:spcAft>
                <a:spcPts val="0"/>
              </a:spcAft>
              <a:defRPr/>
            </a:pPr>
            <a:r>
              <a:rPr lang="es-MX" sz="2000" b="1">
                <a:solidFill>
                  <a:schemeClr val="bg1"/>
                </a:solidFill>
                <a:latin typeface="Times New Roman" pitchFamily="18" charset="0"/>
                <a:cs typeface="+mn-cs"/>
              </a:rPr>
              <a:t>Siniestro de                                           $ 10.000.000</a:t>
            </a:r>
          </a:p>
          <a:p>
            <a:pPr fontAlgn="auto" hangingPunct="0">
              <a:spcBef>
                <a:spcPts val="1200"/>
              </a:spcBef>
              <a:spcAft>
                <a:spcPts val="0"/>
              </a:spcAft>
              <a:defRPr/>
            </a:pPr>
            <a:r>
              <a:rPr lang="es-MX" sz="2000" b="1">
                <a:solidFill>
                  <a:schemeClr val="bg1"/>
                </a:solidFill>
                <a:latin typeface="Times New Roman" pitchFamily="18" charset="0"/>
                <a:cs typeface="+mn-cs"/>
              </a:rPr>
              <a:t>Pérdida                                                  $   4.950.500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8575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LA  JURISPRUDENCIA  DE LOS TRIBUNALES</a:t>
            </a:r>
          </a:p>
        </p:txBody>
      </p:sp>
    </p:spTree>
  </p:cSld>
  <p:clrMapOvr>
    <a:masterClrMapping/>
  </p:clrMapOvr>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a:spLocks noChangeArrowheads="1"/>
          </p:cNvSpPr>
          <p:nvPr/>
        </p:nvSpPr>
        <p:spPr bwMode="auto">
          <a:xfrm>
            <a:off x="457200" y="1724085"/>
            <a:ext cx="8305800" cy="4524315"/>
          </a:xfrm>
          <a:prstGeom prst="rect">
            <a:avLst/>
          </a:prstGeom>
          <a:solidFill>
            <a:schemeClr val="tx1"/>
          </a:solidFill>
          <a:ln w="9525">
            <a:noFill/>
            <a:miter lim="800000"/>
            <a:headEnd/>
            <a:tailEnd/>
          </a:ln>
        </p:spPr>
        <p:txBody>
          <a:bodyPr wrap="square">
            <a:spAutoFit/>
          </a:bodyPr>
          <a:lstStyle/>
          <a:p>
            <a:pPr algn="ctr"/>
            <a:r>
              <a:rPr lang="es-AR" sz="2400" b="1" dirty="0">
                <a:solidFill>
                  <a:schemeClr val="bg1"/>
                </a:solidFill>
                <a:latin typeface="Times New Roman" pitchFamily="18" charset="0"/>
                <a:cs typeface="Times New Roman" pitchFamily="18" charset="0"/>
              </a:rPr>
              <a:t>El primer contrato de reaseguro, escrito en latín se produjo en Génova en 1370. Se refería a un cargamento que se debía transportar por mar desde </a:t>
            </a:r>
            <a:r>
              <a:rPr lang="es-AR" sz="2400" b="1" dirty="0" err="1">
                <a:solidFill>
                  <a:schemeClr val="bg1"/>
                </a:solidFill>
                <a:latin typeface="Times New Roman" pitchFamily="18" charset="0"/>
                <a:cs typeface="Times New Roman" pitchFamily="18" charset="0"/>
              </a:rPr>
              <a:t>Cadiz</a:t>
            </a:r>
            <a:r>
              <a:rPr lang="es-AR" sz="2400" b="1" dirty="0">
                <a:solidFill>
                  <a:schemeClr val="bg1"/>
                </a:solidFill>
                <a:latin typeface="Times New Roman" pitchFamily="18" charset="0"/>
                <a:cs typeface="Times New Roman" pitchFamily="18" charset="0"/>
              </a:rPr>
              <a:t> a </a:t>
            </a:r>
            <a:r>
              <a:rPr lang="es-AR" sz="2400" b="1" dirty="0" err="1">
                <a:solidFill>
                  <a:schemeClr val="bg1"/>
                </a:solidFill>
                <a:latin typeface="Times New Roman" pitchFamily="18" charset="0"/>
                <a:cs typeface="Times New Roman" pitchFamily="18" charset="0"/>
              </a:rPr>
              <a:t>Sluis</a:t>
            </a:r>
            <a:r>
              <a:rPr lang="es-AR" sz="2400" b="1" dirty="0">
                <a:solidFill>
                  <a:schemeClr val="bg1"/>
                </a:solidFill>
                <a:latin typeface="Times New Roman" pitchFamily="18" charset="0"/>
                <a:cs typeface="Times New Roman" pitchFamily="18" charset="0"/>
              </a:rPr>
              <a:t> </a:t>
            </a:r>
            <a:r>
              <a:rPr lang="es-AR" sz="2400" b="1" dirty="0" smtClean="0">
                <a:solidFill>
                  <a:schemeClr val="bg1"/>
                </a:solidFill>
                <a:latin typeface="Times New Roman" pitchFamily="18" charset="0"/>
                <a:cs typeface="Times New Roman" pitchFamily="18" charset="0"/>
              </a:rPr>
              <a:t> (países bajos).</a:t>
            </a:r>
            <a:endParaRPr lang="es-AR" sz="2400" b="1" dirty="0">
              <a:solidFill>
                <a:schemeClr val="bg1"/>
              </a:solidFill>
              <a:latin typeface="Times New Roman" pitchFamily="18" charset="0"/>
              <a:cs typeface="Times New Roman" pitchFamily="18" charset="0"/>
            </a:endParaRPr>
          </a:p>
          <a:p>
            <a:pPr algn="ctr"/>
            <a:endParaRPr lang="es-AR" sz="2400" b="1" dirty="0">
              <a:solidFill>
                <a:schemeClr val="bg1"/>
              </a:solidFill>
              <a:latin typeface="Times New Roman" pitchFamily="18" charset="0"/>
              <a:cs typeface="Times New Roman" pitchFamily="18" charset="0"/>
            </a:endParaRPr>
          </a:p>
          <a:p>
            <a:pPr algn="ctr"/>
            <a:r>
              <a:rPr lang="es-AR" sz="2400" b="1" dirty="0">
                <a:solidFill>
                  <a:schemeClr val="bg1"/>
                </a:solidFill>
                <a:latin typeface="Times New Roman" pitchFamily="18" charset="0"/>
                <a:cs typeface="Times New Roman" pitchFamily="18" charset="0"/>
              </a:rPr>
              <a:t>No se mencionaba la prima que debía pagarse probablemente por las leyes canónicas contra  la usura que imperaban entonces en Génova.</a:t>
            </a:r>
          </a:p>
          <a:p>
            <a:pPr algn="ctr"/>
            <a:endParaRPr lang="es-AR" sz="2400" b="1" dirty="0">
              <a:solidFill>
                <a:schemeClr val="bg1"/>
              </a:solidFill>
              <a:latin typeface="Times New Roman" pitchFamily="18" charset="0"/>
              <a:cs typeface="Times New Roman" pitchFamily="18" charset="0"/>
            </a:endParaRPr>
          </a:p>
          <a:p>
            <a:pPr algn="ctr"/>
            <a:r>
              <a:rPr lang="es-AR" sz="2400" b="1" dirty="0">
                <a:solidFill>
                  <a:schemeClr val="bg1"/>
                </a:solidFill>
                <a:latin typeface="Times New Roman" pitchFamily="18" charset="0"/>
                <a:cs typeface="Times New Roman" pitchFamily="18" charset="0"/>
              </a:rPr>
              <a:t>En 1409 aparece en Florencia un contrato de reaseguro por el transporte de lana y se incluye el término “</a:t>
            </a:r>
            <a:r>
              <a:rPr lang="es-AR" sz="2400" b="1" dirty="0" err="1">
                <a:solidFill>
                  <a:schemeClr val="bg1"/>
                </a:solidFill>
                <a:latin typeface="Times New Roman" pitchFamily="18" charset="0"/>
                <a:cs typeface="Times New Roman" pitchFamily="18" charset="0"/>
              </a:rPr>
              <a:t>rasichurare</a:t>
            </a:r>
            <a:r>
              <a:rPr lang="es-AR" sz="2400" b="1" dirty="0">
                <a:solidFill>
                  <a:schemeClr val="bg1"/>
                </a:solidFill>
                <a:latin typeface="Times New Roman" pitchFamily="18" charset="0"/>
                <a:cs typeface="Times New Roman" pitchFamily="18" charset="0"/>
              </a:rPr>
              <a:t>” equivalente a lo que hoy se denomina en castellano “reaseguro”.</a:t>
            </a:r>
          </a:p>
        </p:txBody>
      </p:sp>
      <p:sp>
        <p:nvSpPr>
          <p:cNvPr id="3" name="Rectangle 3"/>
          <p:cNvSpPr>
            <a:spLocks noChangeArrowheads="1"/>
          </p:cNvSpPr>
          <p:nvPr/>
        </p:nvSpPr>
        <p:spPr bwMode="auto">
          <a:xfrm>
            <a:off x="457200" y="533400"/>
            <a:ext cx="8305800" cy="666750"/>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mn-cs"/>
              </a:rPr>
              <a:t>HISTORIA DEL REASEGURO EN EL MUNDO</a:t>
            </a:r>
            <a:endParaRPr lang="es-ES" sz="28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a:spLocks noChangeArrowheads="1"/>
          </p:cNvSpPr>
          <p:nvPr/>
        </p:nvSpPr>
        <p:spPr bwMode="auto">
          <a:xfrm>
            <a:off x="457200" y="1981200"/>
            <a:ext cx="8229600" cy="2308324"/>
          </a:xfrm>
          <a:prstGeom prst="rect">
            <a:avLst/>
          </a:prstGeom>
          <a:solidFill>
            <a:schemeClr val="tx1"/>
          </a:solidFill>
          <a:ln w="9525">
            <a:noFill/>
            <a:miter lim="800000"/>
            <a:headEnd/>
            <a:tailEnd/>
          </a:ln>
        </p:spPr>
        <p:txBody>
          <a:bodyPr wrap="square">
            <a:spAutoFit/>
          </a:bodyPr>
          <a:lstStyle/>
          <a:p>
            <a:pPr algn="ctr"/>
            <a:r>
              <a:rPr lang="es-AR" sz="2400" b="1" dirty="0">
                <a:solidFill>
                  <a:schemeClr val="bg1"/>
                </a:solidFill>
                <a:latin typeface="Times New Roman" pitchFamily="18" charset="0"/>
                <a:cs typeface="Times New Roman" pitchFamily="18" charset="0"/>
              </a:rPr>
              <a:t>El primer contrato de reaseguro de incendio es de 1813 entre la Eagle </a:t>
            </a:r>
            <a:r>
              <a:rPr lang="es-AR" sz="2400" b="1" dirty="0" err="1">
                <a:solidFill>
                  <a:schemeClr val="bg1"/>
                </a:solidFill>
                <a:latin typeface="Times New Roman" pitchFamily="18" charset="0"/>
                <a:cs typeface="Times New Roman" pitchFamily="18" charset="0"/>
              </a:rPr>
              <a:t>Fire</a:t>
            </a:r>
            <a:r>
              <a:rPr lang="es-AR" sz="2400" b="1" dirty="0">
                <a:solidFill>
                  <a:schemeClr val="bg1"/>
                </a:solidFill>
                <a:latin typeface="Times New Roman" pitchFamily="18" charset="0"/>
                <a:cs typeface="Times New Roman" pitchFamily="18" charset="0"/>
              </a:rPr>
              <a:t> </a:t>
            </a:r>
            <a:r>
              <a:rPr lang="es-AR" sz="2400" b="1" dirty="0" err="1">
                <a:solidFill>
                  <a:schemeClr val="bg1"/>
                </a:solidFill>
                <a:latin typeface="Times New Roman" pitchFamily="18" charset="0"/>
                <a:cs typeface="Times New Roman" pitchFamily="18" charset="0"/>
              </a:rPr>
              <a:t>Insurance</a:t>
            </a:r>
            <a:r>
              <a:rPr lang="es-AR" sz="2400" b="1" dirty="0">
                <a:solidFill>
                  <a:schemeClr val="bg1"/>
                </a:solidFill>
                <a:latin typeface="Times New Roman" pitchFamily="18" charset="0"/>
                <a:cs typeface="Times New Roman" pitchFamily="18" charset="0"/>
              </a:rPr>
              <a:t> </a:t>
            </a:r>
            <a:r>
              <a:rPr lang="es-AR" sz="2400" b="1" dirty="0" err="1">
                <a:solidFill>
                  <a:schemeClr val="bg1"/>
                </a:solidFill>
                <a:latin typeface="Times New Roman" pitchFamily="18" charset="0"/>
                <a:cs typeface="Times New Roman" pitchFamily="18" charset="0"/>
              </a:rPr>
              <a:t>Company</a:t>
            </a:r>
            <a:r>
              <a:rPr lang="es-AR" sz="2400" b="1" dirty="0">
                <a:solidFill>
                  <a:schemeClr val="bg1"/>
                </a:solidFill>
                <a:latin typeface="Times New Roman" pitchFamily="18" charset="0"/>
                <a:cs typeface="Times New Roman" pitchFamily="18" charset="0"/>
              </a:rPr>
              <a:t>, de Nueva York y la </a:t>
            </a:r>
            <a:r>
              <a:rPr lang="es-AR" sz="2400" b="1" dirty="0" err="1">
                <a:solidFill>
                  <a:schemeClr val="bg1"/>
                </a:solidFill>
                <a:latin typeface="Times New Roman" pitchFamily="18" charset="0"/>
                <a:cs typeface="Times New Roman" pitchFamily="18" charset="0"/>
              </a:rPr>
              <a:t>Union</a:t>
            </a:r>
            <a:r>
              <a:rPr lang="es-AR" sz="2400" b="1" dirty="0">
                <a:solidFill>
                  <a:schemeClr val="bg1"/>
                </a:solidFill>
                <a:latin typeface="Times New Roman" pitchFamily="18" charset="0"/>
                <a:cs typeface="Times New Roman" pitchFamily="18" charset="0"/>
              </a:rPr>
              <a:t> </a:t>
            </a:r>
            <a:r>
              <a:rPr lang="es-AR" sz="2400" b="1" dirty="0" err="1">
                <a:solidFill>
                  <a:schemeClr val="bg1"/>
                </a:solidFill>
                <a:latin typeface="Times New Roman" pitchFamily="18" charset="0"/>
                <a:cs typeface="Times New Roman" pitchFamily="18" charset="0"/>
              </a:rPr>
              <a:t>Insurance</a:t>
            </a:r>
            <a:r>
              <a:rPr lang="es-AR" sz="2400" b="1" dirty="0">
                <a:solidFill>
                  <a:schemeClr val="bg1"/>
                </a:solidFill>
                <a:latin typeface="Times New Roman" pitchFamily="18" charset="0"/>
                <a:cs typeface="Times New Roman" pitchFamily="18" charset="0"/>
              </a:rPr>
              <a:t>. </a:t>
            </a:r>
          </a:p>
          <a:p>
            <a:pPr algn="ctr"/>
            <a:endParaRPr lang="es-AR" sz="2400" b="1" dirty="0">
              <a:solidFill>
                <a:schemeClr val="bg1"/>
              </a:solidFill>
              <a:latin typeface="Times New Roman" pitchFamily="18" charset="0"/>
              <a:cs typeface="Times New Roman" pitchFamily="18" charset="0"/>
            </a:endParaRPr>
          </a:p>
          <a:p>
            <a:pPr algn="ctr"/>
            <a:r>
              <a:rPr lang="es-AR" sz="2400" b="1" dirty="0">
                <a:solidFill>
                  <a:schemeClr val="bg1"/>
                </a:solidFill>
                <a:latin typeface="Times New Roman" pitchFamily="18" charset="0"/>
                <a:cs typeface="Times New Roman" pitchFamily="18" charset="0"/>
              </a:rPr>
              <a:t>El más antiguo de granizo es de 1854, los de vida de 1844 y los de accidentes en </a:t>
            </a:r>
            <a:r>
              <a:rPr lang="es-AR" sz="2400" b="1" dirty="0" smtClean="0">
                <a:solidFill>
                  <a:schemeClr val="bg1"/>
                </a:solidFill>
                <a:latin typeface="Times New Roman" pitchFamily="18" charset="0"/>
                <a:cs typeface="Times New Roman" pitchFamily="18" charset="0"/>
              </a:rPr>
              <a:t>1888. </a:t>
            </a:r>
            <a:endParaRPr lang="es-AR" sz="2400" b="1" dirty="0">
              <a:solidFill>
                <a:schemeClr val="bg1"/>
              </a:solidFill>
              <a:latin typeface="Times New Roman" pitchFamily="18" charset="0"/>
              <a:cs typeface="Times New Roman" pitchFamily="18" charset="0"/>
            </a:endParaRP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381000"/>
            <a:ext cx="8305800" cy="1204912"/>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mn-cs"/>
              </a:rPr>
              <a:t>HISTORIA DEL REASEGURO EN LA REPÚBLICA ARGENTNA</a:t>
            </a:r>
            <a:endParaRPr lang="es-ES" sz="2800" b="1" dirty="0">
              <a:solidFill>
                <a:schemeClr val="bg1"/>
              </a:solidFill>
              <a:latin typeface="Times New Roman" pitchFamily="18" charset="0"/>
              <a:cs typeface="+mn-cs"/>
            </a:endParaRPr>
          </a:p>
        </p:txBody>
      </p:sp>
      <p:sp>
        <p:nvSpPr>
          <p:cNvPr id="3" name="2 Rectángulo"/>
          <p:cNvSpPr/>
          <p:nvPr/>
        </p:nvSpPr>
        <p:spPr>
          <a:xfrm>
            <a:off x="457200" y="1828800"/>
            <a:ext cx="8305800" cy="4524315"/>
          </a:xfrm>
          <a:prstGeom prst="rect">
            <a:avLst/>
          </a:prstGeom>
          <a:solidFill>
            <a:schemeClr val="tx1"/>
          </a:solidFill>
        </p:spPr>
        <p:txBody>
          <a:bodyPr wrap="square">
            <a:spAutoFit/>
          </a:bodyPr>
          <a:lstStyle/>
          <a:p>
            <a:pPr algn="ctr"/>
            <a:r>
              <a:rPr lang="es-AR" sz="2400" b="1" dirty="0">
                <a:solidFill>
                  <a:schemeClr val="bg1"/>
                </a:solidFill>
                <a:latin typeface="Times New Roman" pitchFamily="18" charset="0"/>
                <a:cs typeface="Times New Roman" pitchFamily="18" charset="0"/>
              </a:rPr>
              <a:t>En materia de reaseguros, en el </a:t>
            </a:r>
            <a:r>
              <a:rPr lang="es-AR" sz="2400" b="1" dirty="0" smtClean="0">
                <a:solidFill>
                  <a:schemeClr val="bg1"/>
                </a:solidFill>
                <a:latin typeface="Times New Roman" pitchFamily="18" charset="0"/>
                <a:cs typeface="Times New Roman" pitchFamily="18" charset="0"/>
              </a:rPr>
              <a:t>año 1946 </a:t>
            </a:r>
            <a:r>
              <a:rPr lang="es-AR" sz="2400" b="1" dirty="0">
                <a:solidFill>
                  <a:schemeClr val="bg1"/>
                </a:solidFill>
                <a:latin typeface="Times New Roman" pitchFamily="18" charset="0"/>
                <a:cs typeface="Times New Roman" pitchFamily="18" charset="0"/>
              </a:rPr>
              <a:t>por Decreto Nº 15.345/46, el Gobierno </a:t>
            </a:r>
            <a:r>
              <a:rPr lang="es-AR" sz="2400" b="1" i="1" dirty="0">
                <a:solidFill>
                  <a:schemeClr val="bg1"/>
                </a:solidFill>
                <a:latin typeface="Times New Roman" pitchFamily="18" charset="0"/>
                <a:cs typeface="Times New Roman" pitchFamily="18" charset="0"/>
              </a:rPr>
              <a:t>de facto</a:t>
            </a:r>
            <a:r>
              <a:rPr lang="es-AR" sz="2400" b="1" dirty="0">
                <a:solidFill>
                  <a:schemeClr val="bg1"/>
                </a:solidFill>
                <a:latin typeface="Times New Roman" pitchFamily="18" charset="0"/>
                <a:cs typeface="Times New Roman" pitchFamily="18" charset="0"/>
              </a:rPr>
              <a:t> que regía el país por entonces estableció un régimen proteccionista en materia aseguradora. La norma dictada establecía </a:t>
            </a:r>
            <a:r>
              <a:rPr lang="es-AR" sz="2400" b="1" dirty="0" smtClean="0">
                <a:solidFill>
                  <a:schemeClr val="bg1"/>
                </a:solidFill>
                <a:latin typeface="Times New Roman" pitchFamily="18" charset="0"/>
                <a:cs typeface="Times New Roman" pitchFamily="18" charset="0"/>
              </a:rPr>
              <a:t>que los </a:t>
            </a:r>
            <a:r>
              <a:rPr lang="es-AR" sz="2400" b="1" dirty="0">
                <a:solidFill>
                  <a:schemeClr val="bg1"/>
                </a:solidFill>
                <a:latin typeface="Times New Roman" pitchFamily="18" charset="0"/>
                <a:cs typeface="Times New Roman" pitchFamily="18" charset="0"/>
              </a:rPr>
              <a:t>seguros de los bienes e intereses argentinos sólo podían </a:t>
            </a:r>
            <a:r>
              <a:rPr lang="es-AR" sz="2400" b="1" dirty="0" smtClean="0">
                <a:solidFill>
                  <a:schemeClr val="bg1"/>
                </a:solidFill>
                <a:latin typeface="Times New Roman" pitchFamily="18" charset="0"/>
                <a:cs typeface="Times New Roman" pitchFamily="18" charset="0"/>
              </a:rPr>
              <a:t>contratarse en </a:t>
            </a:r>
            <a:r>
              <a:rPr lang="es-AR" sz="2400" b="1" dirty="0">
                <a:solidFill>
                  <a:schemeClr val="bg1"/>
                </a:solidFill>
                <a:latin typeface="Times New Roman" pitchFamily="18" charset="0"/>
                <a:cs typeface="Times New Roman" pitchFamily="18" charset="0"/>
              </a:rPr>
              <a:t>aseguradoras radicadas en el país. La norma disponía además que los riesgos del Estado Nacional, provincias y municipios, debían contratar sus seguros sólo en aseguradoras calificadas como argentinas, según la integración de su capital. Se establecía además un tratamiento impositivo diferente para las aseguradoras argentinas, respecto del aplicado a las sucursales o agencias de aseguradoras extranjeras</a:t>
            </a:r>
            <a:r>
              <a:rPr lang="es-AR"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914400"/>
            <a:ext cx="8229600" cy="4893647"/>
          </a:xfrm>
          <a:prstGeom prst="rect">
            <a:avLst/>
          </a:prstGeom>
          <a:solidFill>
            <a:schemeClr val="tx1"/>
          </a:solidFill>
        </p:spPr>
        <p:txBody>
          <a:bodyPr wrap="square">
            <a:spAutoFit/>
          </a:bodyPr>
          <a:lstStyle/>
          <a:p>
            <a:pPr algn="ctr"/>
            <a:r>
              <a:rPr lang="es-AR" sz="2400" b="1" dirty="0" smtClean="0">
                <a:solidFill>
                  <a:schemeClr val="bg1"/>
                </a:solidFill>
                <a:latin typeface="Times New Roman" pitchFamily="18" charset="0"/>
                <a:cs typeface="Times New Roman" pitchFamily="18" charset="0"/>
              </a:rPr>
              <a:t>La ley citada establecía también el monopolio del reaseguro local, a favor del denominado Instituto Mixto Argentino de Reaseguros (IMAR) que la misma ley creaba. El mencionado ente privado-estatal, se integraba por el Estado Nacional y las aseguradoras calificadas como argentinas, en razón de la nacionalidad de los accionistas que poseyeran la mayoría del capital social. (Ley 12.988)</a:t>
            </a:r>
            <a:br>
              <a:rPr lang="es-AR" sz="2400" b="1" dirty="0" smtClean="0">
                <a:solidFill>
                  <a:schemeClr val="bg1"/>
                </a:solidFill>
                <a:latin typeface="Times New Roman" pitchFamily="18" charset="0"/>
                <a:cs typeface="Times New Roman" pitchFamily="18" charset="0"/>
              </a:rPr>
            </a:br>
            <a:endParaRPr lang="es-AR" sz="2400" b="1" dirty="0" smtClean="0">
              <a:solidFill>
                <a:schemeClr val="bg1"/>
              </a:solidFill>
              <a:latin typeface="Times New Roman" pitchFamily="18" charset="0"/>
              <a:cs typeface="Times New Roman" pitchFamily="18" charset="0"/>
            </a:endParaRPr>
          </a:p>
          <a:p>
            <a:pPr algn="ctr"/>
            <a:r>
              <a:rPr lang="es-AR" sz="2400" b="1" dirty="0" smtClean="0">
                <a:solidFill>
                  <a:schemeClr val="bg1"/>
                </a:solidFill>
                <a:latin typeface="Times New Roman" pitchFamily="18" charset="0"/>
                <a:cs typeface="Times New Roman" pitchFamily="18" charset="0"/>
              </a:rPr>
              <a:t>El IMAR inició su actividad en 1948 y fue incorporando sucesivamente ramos a su operatoria, la cual poco a poco se fue deteriorando y dio lugar finalmente a la liquidación del sistema en 1952, cuando el ente atravesaba por una crítica situación económico-financiera</a:t>
            </a:r>
            <a:r>
              <a:rPr lang="es-AR" sz="2000" b="1" dirty="0" smtClean="0">
                <a:solidFill>
                  <a:schemeClr val="bg1"/>
                </a:solidFill>
                <a:latin typeface="Times New Roman" pitchFamily="18" charset="0"/>
                <a:cs typeface="Times New Roman" pitchFamily="18" charset="0"/>
              </a:rPr>
              <a:t>.</a:t>
            </a:r>
            <a:endParaRPr lang="en-US" sz="2000" b="1" dirty="0">
              <a:solidFill>
                <a:schemeClr val="bg1"/>
              </a:solidFill>
              <a:latin typeface="Times New Roman" pitchFamily="18" charset="0"/>
              <a:cs typeface="Times New Roman" pitchFamily="18" charset="0"/>
            </a:endParaRP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295400"/>
            <a:ext cx="8229600" cy="3785652"/>
          </a:xfrm>
          <a:prstGeom prst="rect">
            <a:avLst/>
          </a:prstGeom>
          <a:solidFill>
            <a:schemeClr val="tx1"/>
          </a:solidFill>
        </p:spPr>
        <p:txBody>
          <a:bodyPr wrap="square">
            <a:spAutoFit/>
          </a:bodyPr>
          <a:lstStyle/>
          <a:p>
            <a:pPr algn="ctr"/>
            <a:r>
              <a:rPr lang="es-AR" sz="2400" b="1" dirty="0">
                <a:solidFill>
                  <a:schemeClr val="bg1"/>
                </a:solidFill>
                <a:latin typeface="Times New Roman" pitchFamily="18" charset="0"/>
                <a:cs typeface="Times New Roman" pitchFamily="18" charset="0"/>
              </a:rPr>
              <a:t>La Ley Nº 14.152, dictada en dicho año, dispuso sustituir al IMAR por una Empresa del Estado, con el nombre de Instituto Nacional de Reaseguros (</a:t>
            </a:r>
            <a:r>
              <a:rPr lang="es-AR" sz="2400" b="1" dirty="0" err="1">
                <a:solidFill>
                  <a:schemeClr val="bg1"/>
                </a:solidFill>
                <a:latin typeface="Times New Roman" pitchFamily="18" charset="0"/>
                <a:cs typeface="Times New Roman" pitchFamily="18" charset="0"/>
              </a:rPr>
              <a:t>INdeR</a:t>
            </a:r>
            <a:r>
              <a:rPr lang="es-AR" sz="2400" b="1" dirty="0">
                <a:solidFill>
                  <a:schemeClr val="bg1"/>
                </a:solidFill>
                <a:latin typeface="Times New Roman" pitchFamily="18" charset="0"/>
                <a:cs typeface="Times New Roman" pitchFamily="18" charset="0"/>
              </a:rPr>
              <a:t>), que en definitiva se rigió por un nuevo Texto Ordenado de la Ley Nº 12.988, que había regido las actividades del IMAR.</a:t>
            </a:r>
            <a:br>
              <a:rPr lang="es-AR" sz="2400" b="1" dirty="0">
                <a:solidFill>
                  <a:schemeClr val="bg1"/>
                </a:solidFill>
                <a:latin typeface="Times New Roman" pitchFamily="18" charset="0"/>
                <a:cs typeface="Times New Roman" pitchFamily="18" charset="0"/>
              </a:rPr>
            </a:br>
            <a:endParaRPr lang="es-AR" sz="2400" b="1" dirty="0" smtClean="0">
              <a:solidFill>
                <a:schemeClr val="bg1"/>
              </a:solidFill>
              <a:latin typeface="Times New Roman" pitchFamily="18" charset="0"/>
              <a:cs typeface="Times New Roman" pitchFamily="18" charset="0"/>
            </a:endParaRPr>
          </a:p>
          <a:p>
            <a:pPr algn="ctr"/>
            <a:r>
              <a:rPr lang="es-AR" sz="2400" b="1" dirty="0" smtClean="0">
                <a:solidFill>
                  <a:schemeClr val="bg1"/>
                </a:solidFill>
                <a:latin typeface="Times New Roman" pitchFamily="18" charset="0"/>
                <a:cs typeface="Times New Roman" pitchFamily="18" charset="0"/>
              </a:rPr>
              <a:t>El </a:t>
            </a:r>
            <a:r>
              <a:rPr lang="es-AR" sz="2400" b="1" dirty="0" err="1">
                <a:solidFill>
                  <a:schemeClr val="bg1"/>
                </a:solidFill>
                <a:latin typeface="Times New Roman" pitchFamily="18" charset="0"/>
                <a:cs typeface="Times New Roman" pitchFamily="18" charset="0"/>
              </a:rPr>
              <a:t>INdeR</a:t>
            </a:r>
            <a:r>
              <a:rPr lang="es-AR" sz="2400" b="1" dirty="0">
                <a:solidFill>
                  <a:schemeClr val="bg1"/>
                </a:solidFill>
                <a:latin typeface="Times New Roman" pitchFamily="18" charset="0"/>
                <a:cs typeface="Times New Roman" pitchFamily="18" charset="0"/>
              </a:rPr>
              <a:t> excluía de su capital y de su dirección a las entidades privadas, tanto nacionales cuanto extranjeras y se constituía en el reasegurador único del mercado.</a:t>
            </a:r>
            <a:br>
              <a:rPr lang="es-AR" sz="2400" b="1" dirty="0">
                <a:solidFill>
                  <a:schemeClr val="bg1"/>
                </a:solidFill>
                <a:latin typeface="Times New Roman" pitchFamily="18" charset="0"/>
                <a:cs typeface="Times New Roman" pitchFamily="18" charset="0"/>
              </a:rPr>
            </a:b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143000"/>
            <a:ext cx="8305800" cy="4154984"/>
          </a:xfrm>
          <a:prstGeom prst="rect">
            <a:avLst/>
          </a:prstGeom>
          <a:solidFill>
            <a:schemeClr val="tx1"/>
          </a:solidFill>
        </p:spPr>
        <p:txBody>
          <a:bodyPr wrap="square">
            <a:spAutoFit/>
          </a:bodyPr>
          <a:lstStyle/>
          <a:p>
            <a:pPr algn="ctr"/>
            <a:r>
              <a:rPr lang="es-AR" sz="2400" b="1" dirty="0" smtClean="0">
                <a:solidFill>
                  <a:schemeClr val="bg1"/>
                </a:solidFill>
                <a:latin typeface="Times New Roman" pitchFamily="18" charset="0"/>
                <a:cs typeface="Times New Roman" pitchFamily="18" charset="0"/>
              </a:rPr>
              <a:t>El sistema creado se completó con el dictado en 1953, del Decreto Nº 10.073 del Poder Ejecutivo Nacional, que aprobó el Estatuto Orgánico del </a:t>
            </a:r>
            <a:r>
              <a:rPr lang="es-AR" sz="2400" b="1" dirty="0" err="1" smtClean="0">
                <a:solidFill>
                  <a:schemeClr val="bg1"/>
                </a:solidFill>
                <a:latin typeface="Times New Roman" pitchFamily="18" charset="0"/>
                <a:cs typeface="Times New Roman" pitchFamily="18" charset="0"/>
              </a:rPr>
              <a:t>INdeR</a:t>
            </a:r>
            <a:r>
              <a:rPr lang="es-AR" sz="2400" b="1" dirty="0" smtClean="0">
                <a:solidFill>
                  <a:schemeClr val="bg1"/>
                </a:solidFill>
                <a:latin typeface="Times New Roman" pitchFamily="18" charset="0"/>
                <a:cs typeface="Times New Roman" pitchFamily="18" charset="0"/>
              </a:rPr>
              <a:t>, y reunió todas las normas relativas al monopolio operativo del ente y al sistema de retrocesiones de operaciones a las aseguradoras argentinas. </a:t>
            </a:r>
          </a:p>
          <a:p>
            <a:pPr algn="ctr"/>
            <a:endParaRPr lang="es-AR" sz="2400" b="1" dirty="0">
              <a:solidFill>
                <a:schemeClr val="bg1"/>
              </a:solidFill>
              <a:latin typeface="Times New Roman" pitchFamily="18" charset="0"/>
              <a:cs typeface="Times New Roman" pitchFamily="18" charset="0"/>
            </a:endParaRPr>
          </a:p>
          <a:p>
            <a:pPr algn="ctr"/>
            <a:r>
              <a:rPr lang="es-AR" sz="2400" b="1" dirty="0" smtClean="0">
                <a:solidFill>
                  <a:schemeClr val="bg1"/>
                </a:solidFill>
                <a:latin typeface="Times New Roman" pitchFamily="18" charset="0"/>
                <a:cs typeface="Times New Roman" pitchFamily="18" charset="0"/>
              </a:rPr>
              <a:t>Respecto de las aseguradoras extranjeras instaladas localmente y habilitadas a operar en el país, se estableció la cesión obligatoria del 30% de sus cesiones “en condiciones análogas a las que se establezcan para las entidades argentinas”.</a:t>
            </a: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838200"/>
            <a:ext cx="8153400" cy="4893647"/>
          </a:xfrm>
          <a:prstGeom prst="rect">
            <a:avLst/>
          </a:prstGeom>
          <a:solidFill>
            <a:schemeClr val="tx1"/>
          </a:solidFill>
        </p:spPr>
        <p:txBody>
          <a:bodyPr wrap="square">
            <a:spAutoFit/>
          </a:bodyPr>
          <a:lstStyle/>
          <a:p>
            <a:pPr algn="ctr"/>
            <a:r>
              <a:rPr lang="es-AR" sz="2400" b="1" dirty="0">
                <a:solidFill>
                  <a:schemeClr val="bg1"/>
                </a:solidFill>
                <a:latin typeface="Times New Roman" pitchFamily="18" charset="0"/>
                <a:cs typeface="Times New Roman" pitchFamily="18" charset="0"/>
              </a:rPr>
              <a:t>En 1989 se dispuso autorizar a las aseguradoras a reasegurar libremente el 40% de sus excedentes, liberando el monopolio en dicha proporción. La medida no rindió los frutos esperados y no se llevaron adelante otras propuestas, presentadas en remplazo para solucionar la situación que día a día se agravaba.</a:t>
            </a:r>
            <a:br>
              <a:rPr lang="es-AR" sz="2400" b="1" dirty="0">
                <a:solidFill>
                  <a:schemeClr val="bg1"/>
                </a:solidFill>
                <a:latin typeface="Times New Roman" pitchFamily="18" charset="0"/>
                <a:cs typeface="Times New Roman" pitchFamily="18" charset="0"/>
              </a:rPr>
            </a:br>
            <a:endParaRPr lang="es-AR" sz="2400" b="1" dirty="0" smtClean="0">
              <a:solidFill>
                <a:schemeClr val="bg1"/>
              </a:solidFill>
              <a:latin typeface="Times New Roman" pitchFamily="18" charset="0"/>
              <a:cs typeface="Times New Roman" pitchFamily="18" charset="0"/>
            </a:endParaRPr>
          </a:p>
          <a:p>
            <a:pPr algn="ctr"/>
            <a:r>
              <a:rPr lang="es-AR" sz="2400" b="1" dirty="0" smtClean="0">
                <a:solidFill>
                  <a:schemeClr val="bg1"/>
                </a:solidFill>
                <a:latin typeface="Times New Roman" pitchFamily="18" charset="0"/>
                <a:cs typeface="Times New Roman" pitchFamily="18" charset="0"/>
              </a:rPr>
              <a:t>Por </a:t>
            </a:r>
            <a:r>
              <a:rPr lang="es-AR" sz="2400" b="1" dirty="0">
                <a:solidFill>
                  <a:schemeClr val="bg1"/>
                </a:solidFill>
                <a:latin typeface="Times New Roman" pitchFamily="18" charset="0"/>
                <a:cs typeface="Times New Roman" pitchFamily="18" charset="0"/>
              </a:rPr>
              <a:t>Decreto Nº 1.615 del 21 de agosto de 1991, se declaró al Instituto como “</a:t>
            </a:r>
            <a:r>
              <a:rPr lang="es-AR" sz="2400" b="1" i="1" dirty="0">
                <a:solidFill>
                  <a:schemeClr val="bg1"/>
                </a:solidFill>
                <a:latin typeface="Times New Roman" pitchFamily="18" charset="0"/>
                <a:cs typeface="Times New Roman" pitchFamily="18" charset="0"/>
              </a:rPr>
              <a:t>sujeto a privatización</a:t>
            </a:r>
            <a:r>
              <a:rPr lang="es-AR" sz="2400" b="1" dirty="0">
                <a:solidFill>
                  <a:schemeClr val="bg1"/>
                </a:solidFill>
                <a:latin typeface="Times New Roman" pitchFamily="18" charset="0"/>
                <a:cs typeface="Times New Roman" pitchFamily="18" charset="0"/>
              </a:rPr>
              <a:t>”, pero sin éxito por ausencia de interesados. Finalmente, ante el agravamiento de la situación, por Decreto Nº 171 del 23 de enero de 1992 se resolvió la disolución y liquidación del Instituto, procedimiento que todavía no ha finalizado</a:t>
            </a:r>
            <a:r>
              <a:rPr lang="es-AR"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447800"/>
            <a:ext cx="8229600" cy="3046988"/>
          </a:xfrm>
          <a:prstGeom prst="rect">
            <a:avLst/>
          </a:prstGeom>
          <a:solidFill>
            <a:schemeClr val="tx1"/>
          </a:solidFill>
        </p:spPr>
        <p:txBody>
          <a:bodyPr wrap="square">
            <a:spAutoFit/>
          </a:bodyPr>
          <a:lstStyle/>
          <a:p>
            <a:pPr algn="ctr"/>
            <a:r>
              <a:rPr lang="es-AR" sz="2400" b="1" dirty="0" smtClean="0">
                <a:solidFill>
                  <a:schemeClr val="bg1"/>
                </a:solidFill>
                <a:latin typeface="Times New Roman" pitchFamily="18" charset="0"/>
                <a:cs typeface="Times New Roman" pitchFamily="18" charset="0"/>
              </a:rPr>
              <a:t>La Superintendencia de Seguros, mediante las Resoluciones Nº 35.615 y 35.726, aprobó un nuevo marco regulatorio para la contratación de reaseguros por parte del mercado local y estableció pautas para la celebración de los respectivos contratos. </a:t>
            </a:r>
          </a:p>
          <a:p>
            <a:pPr algn="ctr"/>
            <a:endParaRPr lang="es-AR" sz="2400" b="1" dirty="0">
              <a:solidFill>
                <a:schemeClr val="bg1"/>
              </a:solidFill>
              <a:latin typeface="Times New Roman" pitchFamily="18" charset="0"/>
              <a:cs typeface="Times New Roman" pitchFamily="18" charset="0"/>
            </a:endParaRPr>
          </a:p>
          <a:p>
            <a:pPr algn="ctr"/>
            <a:r>
              <a:rPr lang="es-AR" sz="2400" b="1" dirty="0" smtClean="0">
                <a:solidFill>
                  <a:schemeClr val="bg1"/>
                </a:solidFill>
                <a:latin typeface="Times New Roman" pitchFamily="18" charset="0"/>
                <a:cs typeface="Times New Roman" pitchFamily="18" charset="0"/>
              </a:rPr>
              <a:t>ARIEL FERNANDEZ DIRUBE</a:t>
            </a:r>
          </a:p>
          <a:p>
            <a:pPr algn="ctr"/>
            <a:r>
              <a:rPr lang="es-AR" sz="2400" b="1" dirty="0" smtClean="0">
                <a:solidFill>
                  <a:schemeClr val="bg1"/>
                </a:solidFill>
                <a:latin typeface="Times New Roman" pitchFamily="18" charset="0"/>
                <a:cs typeface="Times New Roman" pitchFamily="18" charset="0"/>
              </a:rPr>
              <a:t>REVISTA MERCADO ASEGURADOR</a:t>
            </a: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9242" y="1905000"/>
            <a:ext cx="8303758" cy="3919538"/>
          </a:xfrm>
          <a:prstGeom prst="rect">
            <a:avLst/>
          </a:prstGeom>
          <a:solidFill>
            <a:schemeClr val="tx1">
              <a:lumMod val="95000"/>
            </a:schemeClr>
          </a:solidFill>
          <a:ln w="76196">
            <a:noFill/>
            <a:miter lim="800000"/>
            <a:headEnd/>
            <a:tailEnd/>
          </a:ln>
        </p:spPr>
        <p:txBody>
          <a:bodyPr wrap="square" anchorCtr="1">
            <a:spAutoFit/>
          </a:bodyPr>
          <a:lstStyle/>
          <a:p>
            <a:pPr algn="ctr" fontAlgn="auto" hangingPunct="0">
              <a:spcBef>
                <a:spcPts val="1100"/>
              </a:spcBef>
              <a:spcAft>
                <a:spcPts val="0"/>
              </a:spcAft>
              <a:defRPr/>
            </a:pPr>
            <a:endParaRPr lang="es-ES" b="1" dirty="0">
              <a:solidFill>
                <a:schemeClr val="bg1"/>
              </a:solidFill>
              <a:latin typeface="Times New Roman" pitchFamily="18" charset="0"/>
              <a:cs typeface="+mn-cs"/>
            </a:endParaRPr>
          </a:p>
          <a:p>
            <a:pPr algn="ctr" fontAlgn="auto" hangingPunct="0">
              <a:spcBef>
                <a:spcPts val="1100"/>
              </a:spcBef>
              <a:spcAft>
                <a:spcPts val="0"/>
              </a:spcAft>
              <a:defRPr/>
            </a:pPr>
            <a:r>
              <a:rPr lang="es-ES" sz="2400" b="1" dirty="0">
                <a:solidFill>
                  <a:schemeClr val="bg1"/>
                </a:solidFill>
                <a:latin typeface="Times New Roman" pitchFamily="18" charset="0"/>
                <a:cs typeface="+mn-cs"/>
              </a:rPr>
              <a:t>PROPORCIONALES (Sobre sumas aseguradas)</a:t>
            </a:r>
          </a:p>
          <a:p>
            <a:pPr algn="ctr" fontAlgn="auto" hangingPunct="0">
              <a:spcBef>
                <a:spcPts val="1200"/>
              </a:spcBef>
              <a:spcAft>
                <a:spcPts val="0"/>
              </a:spcAft>
              <a:defRPr/>
            </a:pPr>
            <a:endParaRPr lang="es-ES" sz="2400" b="1" dirty="0">
              <a:solidFill>
                <a:schemeClr val="bg1"/>
              </a:solidFill>
              <a:latin typeface="Times New Roman" pitchFamily="18" charset="0"/>
              <a:cs typeface="+mn-cs"/>
            </a:endParaRPr>
          </a:p>
          <a:p>
            <a:pPr algn="ctr" fontAlgn="auto" hangingPunct="0">
              <a:spcBef>
                <a:spcPts val="1200"/>
              </a:spcBef>
              <a:spcAft>
                <a:spcPts val="0"/>
              </a:spcAft>
              <a:defRPr/>
            </a:pPr>
            <a:r>
              <a:rPr lang="es-ES" sz="2000" b="1" dirty="0">
                <a:solidFill>
                  <a:schemeClr val="bg1"/>
                </a:solidFill>
                <a:latin typeface="Times New Roman" pitchFamily="18" charset="0"/>
                <a:cs typeface="+mn-cs"/>
              </a:rPr>
              <a:t>EXCEDENTE DE SUMA Y CUOTA PARTE.</a:t>
            </a:r>
          </a:p>
          <a:p>
            <a:pPr algn="ctr" fontAlgn="auto" hangingPunct="0">
              <a:spcBef>
                <a:spcPts val="1100"/>
              </a:spcBef>
              <a:spcAft>
                <a:spcPts val="0"/>
              </a:spcAft>
              <a:defRPr/>
            </a:pPr>
            <a:endParaRPr lang="es-ES" sz="2400" b="1" dirty="0">
              <a:solidFill>
                <a:schemeClr val="bg1"/>
              </a:solidFill>
              <a:latin typeface="Times New Roman" pitchFamily="18" charset="0"/>
              <a:cs typeface="+mn-cs"/>
            </a:endParaRPr>
          </a:p>
          <a:p>
            <a:pPr algn="ctr" fontAlgn="auto" hangingPunct="0">
              <a:spcBef>
                <a:spcPts val="1100"/>
              </a:spcBef>
              <a:spcAft>
                <a:spcPts val="0"/>
              </a:spcAft>
              <a:defRPr/>
            </a:pPr>
            <a:r>
              <a:rPr lang="es-ES" sz="2400" b="1" dirty="0">
                <a:solidFill>
                  <a:schemeClr val="bg1"/>
                </a:solidFill>
                <a:latin typeface="Times New Roman" pitchFamily="18" charset="0"/>
                <a:cs typeface="+mn-cs"/>
              </a:rPr>
              <a:t>NO PROPORCIONALES (Sobre siniestros)  </a:t>
            </a:r>
          </a:p>
          <a:p>
            <a:pPr algn="ctr" fontAlgn="auto" hangingPunct="0">
              <a:spcBef>
                <a:spcPts val="1100"/>
              </a:spcBef>
              <a:spcAft>
                <a:spcPts val="0"/>
              </a:spcAft>
              <a:defRPr/>
            </a:pPr>
            <a:endParaRPr lang="es-ES" sz="2400" b="1" dirty="0">
              <a:solidFill>
                <a:schemeClr val="bg1"/>
              </a:solidFill>
              <a:latin typeface="Times New Roman" pitchFamily="18" charset="0"/>
              <a:cs typeface="+mn-cs"/>
            </a:endParaRPr>
          </a:p>
          <a:p>
            <a:pPr algn="ctr" fontAlgn="auto" hangingPunct="0">
              <a:spcBef>
                <a:spcPts val="1200"/>
              </a:spcBef>
              <a:spcAft>
                <a:spcPts val="0"/>
              </a:spcAft>
              <a:defRPr/>
            </a:pPr>
            <a:r>
              <a:rPr lang="es-ES" sz="2000" b="1" dirty="0">
                <a:solidFill>
                  <a:schemeClr val="bg1"/>
                </a:solidFill>
                <a:latin typeface="Times New Roman" pitchFamily="18" charset="0"/>
                <a:cs typeface="+mn-cs"/>
              </a:rPr>
              <a:t>EXCESO DE PERDIDA Y STOP LOSS.</a:t>
            </a:r>
          </a:p>
        </p:txBody>
      </p:sp>
      <p:sp>
        <p:nvSpPr>
          <p:cNvPr id="3" name="Rectangle 3"/>
          <p:cNvSpPr>
            <a:spLocks noChangeArrowheads="1"/>
          </p:cNvSpPr>
          <p:nvPr/>
        </p:nvSpPr>
        <p:spPr bwMode="auto">
          <a:xfrm>
            <a:off x="457199" y="685800"/>
            <a:ext cx="8229601" cy="642937"/>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CLASES DE REASEGURO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68313" y="762000"/>
            <a:ext cx="8218487" cy="698500"/>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REASEGUROS PROPORCIONALES</a:t>
            </a:r>
          </a:p>
        </p:txBody>
      </p:sp>
      <p:sp>
        <p:nvSpPr>
          <p:cNvPr id="3" name="Text Box 4"/>
          <p:cNvSpPr txBox="1">
            <a:spLocks noChangeArrowheads="1"/>
          </p:cNvSpPr>
          <p:nvPr/>
        </p:nvSpPr>
        <p:spPr bwMode="auto">
          <a:xfrm>
            <a:off x="468313" y="2235200"/>
            <a:ext cx="8254726" cy="3632200"/>
          </a:xfrm>
          <a:prstGeom prst="rect">
            <a:avLst/>
          </a:prstGeom>
          <a:solidFill>
            <a:schemeClr val="tx1">
              <a:lumMod val="95000"/>
            </a:schemeClr>
          </a:solidFill>
          <a:ln w="76196">
            <a:noFill/>
            <a:miter lim="800000"/>
            <a:headEnd/>
            <a:tailEnd/>
          </a:ln>
        </p:spPr>
        <p:txBody>
          <a:bodyPr wrap="square">
            <a:spAutoFit/>
          </a:bodyPr>
          <a:lstStyle/>
          <a:p>
            <a:pPr algn="ctr" fontAlgn="auto" hangingPunct="0">
              <a:spcBef>
                <a:spcPts val="1200"/>
              </a:spcBef>
              <a:spcAft>
                <a:spcPts val="0"/>
              </a:spcAft>
              <a:defRPr/>
            </a:pPr>
            <a:r>
              <a:rPr lang="es-ES" sz="2800" b="1" dirty="0">
                <a:solidFill>
                  <a:schemeClr val="bg1"/>
                </a:solidFill>
                <a:latin typeface="Times New Roman" pitchFamily="18" charset="0"/>
                <a:cs typeface="+mn-cs"/>
              </a:rPr>
              <a:t>Excedente de suma</a:t>
            </a:r>
          </a:p>
          <a:p>
            <a:pPr fontAlgn="auto" hangingPunct="0">
              <a:spcBef>
                <a:spcPts val="1200"/>
              </a:spcBef>
              <a:spcAft>
                <a:spcPts val="0"/>
              </a:spcAft>
              <a:defRPr/>
            </a:pPr>
            <a:r>
              <a:rPr lang="es-ES" sz="2400" b="1" dirty="0">
                <a:solidFill>
                  <a:schemeClr val="bg1"/>
                </a:solidFill>
                <a:latin typeface="Times New Roman" pitchFamily="18" charset="0"/>
                <a:cs typeface="+mn-cs"/>
              </a:rPr>
              <a:t>El asegurador fija una retención y cede al reasegurador la diferencia de capital asegurado y la prima proporcional a esa cesión, recibiendo una comisión sobre la prima cedida.</a:t>
            </a:r>
          </a:p>
          <a:p>
            <a:pPr algn="ctr" fontAlgn="auto" hangingPunct="0">
              <a:spcBef>
                <a:spcPts val="1200"/>
              </a:spcBef>
              <a:spcAft>
                <a:spcPts val="0"/>
              </a:spcAft>
              <a:defRPr/>
            </a:pPr>
            <a:r>
              <a:rPr lang="es-ES" sz="2800" b="1" dirty="0">
                <a:solidFill>
                  <a:schemeClr val="bg1"/>
                </a:solidFill>
                <a:latin typeface="Times New Roman" pitchFamily="18" charset="0"/>
                <a:cs typeface="+mn-cs"/>
              </a:rPr>
              <a:t>Cuota parte</a:t>
            </a:r>
          </a:p>
          <a:p>
            <a:pPr fontAlgn="auto" hangingPunct="0">
              <a:spcBef>
                <a:spcPts val="1200"/>
              </a:spcBef>
              <a:spcAft>
                <a:spcPts val="0"/>
              </a:spcAft>
              <a:defRPr/>
            </a:pPr>
            <a:r>
              <a:rPr lang="es-ES" sz="2400" b="1" dirty="0">
                <a:solidFill>
                  <a:schemeClr val="bg1"/>
                </a:solidFill>
                <a:latin typeface="Times New Roman" pitchFamily="18" charset="0"/>
                <a:cs typeface="+mn-cs"/>
              </a:rPr>
              <a:t> Implica la cesión de un porcentaje invariable de la prima, participando con igual porcentaje el reasegurador en caso de siniestro. La suerte del reasegurador sigue la de la cedente.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7200" y="1143000"/>
            <a:ext cx="8229600" cy="4191000"/>
          </a:xfrm>
          <a:prstGeom prst="rect">
            <a:avLst/>
          </a:prstGeom>
          <a:solidFill>
            <a:schemeClr val="bg2">
              <a:lumMod val="50000"/>
            </a:schemeClr>
          </a:solidFill>
          <a:ln w="3175">
            <a:solidFill>
              <a:schemeClr val="tx1"/>
            </a:solidFill>
            <a:miter lim="800000"/>
            <a:headEnd/>
            <a:tailEnd/>
          </a:ln>
        </p:spPr>
        <p:txBody>
          <a:bodyPr anchor="ctr" anchorCtr="1"/>
          <a:lstStyle/>
          <a:p>
            <a:pPr algn="ctr"/>
            <a:r>
              <a:rPr lang="es-ES" altLang="es-ES" sz="2400" b="1" dirty="0">
                <a:latin typeface="Times New Roman" pitchFamily="18" charset="0"/>
              </a:rPr>
              <a:t>Conjunto de normas jurídicas que surgen de las sentencias dictadas por los jueces, normas que complementan, interpretan o precisan el alcance de las fuentes formales.</a:t>
            </a:r>
          </a:p>
          <a:p>
            <a:pPr algn="ctr"/>
            <a:endParaRPr lang="es-ES" altLang="es-ES" sz="2400" b="1" dirty="0">
              <a:latin typeface="Times New Roman" pitchFamily="18" charset="0"/>
            </a:endParaRPr>
          </a:p>
          <a:p>
            <a:pPr algn="ctr"/>
            <a:r>
              <a:rPr lang="es-ES" altLang="es-ES" sz="2400" b="1" dirty="0">
                <a:latin typeface="Times New Roman" pitchFamily="18" charset="0"/>
              </a:rPr>
              <a:t>Se trata de la opinión de los tribunales a través de sus decisiones judiciales. Es la reiterada y habitual concordancia de decisiones sobre situaciones jurídicas idénticas o análogas.  </a:t>
            </a:r>
          </a:p>
          <a:p>
            <a:pPr algn="ctr"/>
            <a:r>
              <a:rPr lang="es-ES" altLang="es-ES" sz="2400" b="1" dirty="0">
                <a:latin typeface="Times New Roman" pitchFamily="18" charset="0"/>
              </a:rPr>
              <a:t> </a:t>
            </a:r>
          </a:p>
          <a:p>
            <a:pPr algn="ctr"/>
            <a:r>
              <a:rPr lang="es-ES" altLang="es-ES" sz="2400" b="1" dirty="0">
                <a:latin typeface="Times New Roman" pitchFamily="18" charset="0"/>
              </a:rPr>
              <a:t>Las sentencias se dirigen únicamente a las partes en conflicto, en cambio la ley es una norma de carácter general.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1" y="1143000"/>
            <a:ext cx="8229600" cy="666750"/>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EJEMPLO DE EXCEDENTE DE SUMA</a:t>
            </a:r>
          </a:p>
        </p:txBody>
      </p:sp>
      <p:sp>
        <p:nvSpPr>
          <p:cNvPr id="3" name="Text Box 4"/>
          <p:cNvSpPr txBox="1">
            <a:spLocks noChangeArrowheads="1"/>
          </p:cNvSpPr>
          <p:nvPr/>
        </p:nvSpPr>
        <p:spPr bwMode="auto">
          <a:xfrm>
            <a:off x="457313" y="3313113"/>
            <a:ext cx="8265728" cy="1844675"/>
          </a:xfrm>
          <a:prstGeom prst="rect">
            <a:avLst/>
          </a:prstGeom>
          <a:solidFill>
            <a:schemeClr val="tx1">
              <a:lumMod val="95000"/>
            </a:schemeClr>
          </a:solidFill>
          <a:ln w="76196">
            <a:noFill/>
            <a:miter lim="800000"/>
            <a:headEnd/>
            <a:tailEnd/>
          </a:ln>
        </p:spPr>
        <p:txBody>
          <a:bodyPr wrap="square">
            <a:spAutoFit/>
          </a:bodyPr>
          <a:lstStyle/>
          <a:p>
            <a:pPr fontAlgn="auto" hangingPunct="0">
              <a:spcBef>
                <a:spcPts val="1200"/>
              </a:spcBef>
              <a:spcAft>
                <a:spcPts val="0"/>
              </a:spcAft>
              <a:defRPr/>
            </a:pPr>
            <a:r>
              <a:rPr lang="es-ES" sz="2000" b="1" dirty="0">
                <a:solidFill>
                  <a:schemeClr val="bg1"/>
                </a:solidFill>
                <a:latin typeface="Times New Roman" pitchFamily="18" charset="0"/>
                <a:cs typeface="+mn-cs"/>
              </a:rPr>
              <a:t>Nro. Suma asegurada  Prima   Retención  Capital cedido  Prima cedida</a:t>
            </a:r>
          </a:p>
          <a:p>
            <a:pPr fontAlgn="auto" hangingPunct="0">
              <a:spcBef>
                <a:spcPts val="1200"/>
              </a:spcBef>
              <a:spcAft>
                <a:spcPts val="0"/>
              </a:spcAft>
              <a:defRPr/>
            </a:pPr>
            <a:r>
              <a:rPr lang="es-ES" sz="2000" b="1" dirty="0">
                <a:solidFill>
                  <a:schemeClr val="bg1"/>
                </a:solidFill>
                <a:latin typeface="Times New Roman" pitchFamily="18" charset="0"/>
                <a:cs typeface="+mn-cs"/>
              </a:rPr>
              <a:t>   1          50.000                100        50.000          -------------         ---------------</a:t>
            </a:r>
          </a:p>
          <a:p>
            <a:pPr fontAlgn="auto" hangingPunct="0">
              <a:spcBef>
                <a:spcPts val="1200"/>
              </a:spcBef>
              <a:spcAft>
                <a:spcPts val="0"/>
              </a:spcAft>
              <a:defRPr/>
            </a:pPr>
            <a:r>
              <a:rPr lang="es-ES" sz="2000" b="1" dirty="0">
                <a:solidFill>
                  <a:schemeClr val="bg1"/>
                </a:solidFill>
                <a:latin typeface="Times New Roman" pitchFamily="18" charset="0"/>
                <a:cs typeface="+mn-cs"/>
              </a:rPr>
              <a:t>   2        500.000               3000        50.000           450.000                  2700</a:t>
            </a:r>
          </a:p>
          <a:p>
            <a:pPr fontAlgn="auto" hangingPunct="0">
              <a:spcBef>
                <a:spcPts val="1200"/>
              </a:spcBef>
              <a:spcAft>
                <a:spcPts val="0"/>
              </a:spcAft>
              <a:defRPr/>
            </a:pPr>
            <a:r>
              <a:rPr lang="es-ES" sz="2000" b="1" dirty="0">
                <a:solidFill>
                  <a:schemeClr val="bg1"/>
                </a:solidFill>
                <a:latin typeface="Times New Roman" pitchFamily="18" charset="0"/>
                <a:cs typeface="+mn-cs"/>
              </a:rPr>
              <a:t>   2E1   500.000              3.000           ----              500.000                  3000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31800" y="762000"/>
            <a:ext cx="8255000" cy="620712"/>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REASEGUROS NO PROPORCIONALES</a:t>
            </a:r>
          </a:p>
        </p:txBody>
      </p:sp>
      <p:sp>
        <p:nvSpPr>
          <p:cNvPr id="3" name="Text Box 4"/>
          <p:cNvSpPr txBox="1">
            <a:spLocks noChangeArrowheads="1"/>
          </p:cNvSpPr>
          <p:nvPr/>
        </p:nvSpPr>
        <p:spPr bwMode="auto">
          <a:xfrm>
            <a:off x="431801" y="1905000"/>
            <a:ext cx="8255000" cy="4124325"/>
          </a:xfrm>
          <a:prstGeom prst="rect">
            <a:avLst/>
          </a:prstGeom>
          <a:solidFill>
            <a:schemeClr val="tx1">
              <a:lumMod val="95000"/>
            </a:schemeClr>
          </a:solidFill>
          <a:ln w="76196">
            <a:noFill/>
            <a:miter lim="800000"/>
            <a:headEnd/>
            <a:tailEnd/>
          </a:ln>
        </p:spPr>
        <p:txBody>
          <a:bodyPr wrap="square">
            <a:spAutoFit/>
          </a:bodyPr>
          <a:lstStyle/>
          <a:p>
            <a:pPr algn="ctr" fontAlgn="auto" hangingPunct="0">
              <a:spcBef>
                <a:spcPts val="1200"/>
              </a:spcBef>
              <a:spcAft>
                <a:spcPts val="0"/>
              </a:spcAft>
              <a:defRPr/>
            </a:pPr>
            <a:r>
              <a:rPr lang="es-ES" sz="2800" b="1" dirty="0">
                <a:solidFill>
                  <a:schemeClr val="bg1"/>
                </a:solidFill>
                <a:latin typeface="Times New Roman" pitchFamily="18" charset="0"/>
                <a:cs typeface="+mn-cs"/>
              </a:rPr>
              <a:t>Exceso de pérdida</a:t>
            </a:r>
          </a:p>
          <a:p>
            <a:pPr algn="ctr" fontAlgn="auto" hangingPunct="0">
              <a:spcBef>
                <a:spcPts val="1200"/>
              </a:spcBef>
              <a:spcAft>
                <a:spcPts val="0"/>
              </a:spcAft>
              <a:defRPr/>
            </a:pPr>
            <a:r>
              <a:rPr lang="es-ES" sz="2200" b="1" dirty="0">
                <a:solidFill>
                  <a:schemeClr val="bg1"/>
                </a:solidFill>
                <a:latin typeface="Times New Roman" pitchFamily="18" charset="0"/>
                <a:cs typeface="+mn-cs"/>
              </a:rPr>
              <a:t>Se aplica sobre siniestros ocurridos. Protege al asegurador contra siniestros que sobrepasen una determinada cifra pactada (prioridad). Cuanto mayor sea el importe a cargo del asegurador, menor será el costo del reaseguro.</a:t>
            </a:r>
          </a:p>
          <a:p>
            <a:pPr algn="ctr" fontAlgn="auto" hangingPunct="0">
              <a:spcBef>
                <a:spcPts val="1200"/>
              </a:spcBef>
              <a:spcAft>
                <a:spcPts val="0"/>
              </a:spcAft>
              <a:defRPr/>
            </a:pPr>
            <a:r>
              <a:rPr lang="es-ES" sz="2800" b="1" dirty="0">
                <a:solidFill>
                  <a:schemeClr val="bg1"/>
                </a:solidFill>
                <a:latin typeface="Times New Roman" pitchFamily="18" charset="0"/>
                <a:cs typeface="+mn-cs"/>
              </a:rPr>
              <a:t>Stop </a:t>
            </a:r>
            <a:r>
              <a:rPr lang="es-ES" sz="2800" b="1" dirty="0" err="1">
                <a:solidFill>
                  <a:schemeClr val="bg1"/>
                </a:solidFill>
                <a:latin typeface="Times New Roman" pitchFamily="18" charset="0"/>
                <a:cs typeface="+mn-cs"/>
              </a:rPr>
              <a:t>loss</a:t>
            </a:r>
            <a:endParaRPr lang="es-ES" sz="2800" b="1" dirty="0">
              <a:solidFill>
                <a:schemeClr val="bg1"/>
              </a:solidFill>
              <a:latin typeface="Times New Roman" pitchFamily="18" charset="0"/>
              <a:cs typeface="+mn-cs"/>
            </a:endParaRPr>
          </a:p>
          <a:p>
            <a:pPr algn="ctr" fontAlgn="auto" hangingPunct="0">
              <a:spcBef>
                <a:spcPts val="1200"/>
              </a:spcBef>
              <a:spcAft>
                <a:spcPts val="0"/>
              </a:spcAft>
              <a:defRPr/>
            </a:pPr>
            <a:r>
              <a:rPr lang="es-ES" sz="2200" b="1" dirty="0">
                <a:solidFill>
                  <a:schemeClr val="bg1"/>
                </a:solidFill>
                <a:latin typeface="Times New Roman" pitchFamily="18" charset="0"/>
                <a:cs typeface="+mn-cs"/>
              </a:rPr>
              <a:t>También conocido como exceso de siniestralidad, obliga a participar al reasegurador de los importes de las indemnizaciones que superen un determinado porcentaje anual respecto al monto de primas cobradas por el asegurador.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1" y="1066800"/>
            <a:ext cx="8229600" cy="688975"/>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mn-cs"/>
              </a:rPr>
              <a:t>RETROCESIONES</a:t>
            </a:r>
          </a:p>
        </p:txBody>
      </p:sp>
      <p:sp>
        <p:nvSpPr>
          <p:cNvPr id="3" name="Text Box 4"/>
          <p:cNvSpPr txBox="1">
            <a:spLocks noChangeArrowheads="1"/>
          </p:cNvSpPr>
          <p:nvPr/>
        </p:nvSpPr>
        <p:spPr bwMode="auto">
          <a:xfrm>
            <a:off x="457201" y="3286125"/>
            <a:ext cx="8229600" cy="1384300"/>
          </a:xfrm>
          <a:prstGeom prst="rect">
            <a:avLst/>
          </a:prstGeom>
          <a:solidFill>
            <a:schemeClr val="tx1">
              <a:lumMod val="95000"/>
            </a:schemeClr>
          </a:solidFill>
          <a:ln w="76196">
            <a:noFill/>
            <a:miter lim="800000"/>
            <a:headEnd/>
            <a:tailEnd/>
          </a:ln>
        </p:spPr>
        <p:txBody>
          <a:bodyPr wrap="square" anchorCtr="1">
            <a:spAutoFit/>
          </a:bodyPr>
          <a:lstStyle/>
          <a:p>
            <a:pPr algn="ctr" fontAlgn="auto" hangingPunct="0">
              <a:spcBef>
                <a:spcPts val="1400"/>
              </a:spcBef>
              <a:spcAft>
                <a:spcPts val="0"/>
              </a:spcAft>
              <a:defRPr/>
            </a:pPr>
            <a:r>
              <a:rPr lang="es-ES" sz="2800" b="1" dirty="0">
                <a:solidFill>
                  <a:schemeClr val="bg1"/>
                </a:solidFill>
                <a:latin typeface="Times New Roman" pitchFamily="18" charset="0"/>
                <a:cs typeface="+mn-cs"/>
              </a:rPr>
              <a:t>El reasegurador a su vez puede volver a asegurar parte de los riesgos asumidos, denominándose en este caso contratos de retrocesión.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31801" y="609600"/>
            <a:ext cx="8255000" cy="966787"/>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OTRAS DISPOSICIONES SOBRE </a:t>
            </a:r>
            <a:r>
              <a:rPr lang="es-ES" sz="2800" b="1" dirty="0" smtClean="0">
                <a:solidFill>
                  <a:schemeClr val="bg1"/>
                </a:solidFill>
                <a:latin typeface="Times New Roman" pitchFamily="18" charset="0"/>
                <a:cs typeface="+mn-cs"/>
              </a:rPr>
              <a:t>REASEGURO EN LA LEY 17.418</a:t>
            </a:r>
            <a:endParaRPr lang="es-ES" sz="2800" b="1" dirty="0">
              <a:solidFill>
                <a:schemeClr val="bg1"/>
              </a:solidFill>
              <a:latin typeface="Times New Roman" pitchFamily="18" charset="0"/>
              <a:cs typeface="+mn-cs"/>
            </a:endParaRPr>
          </a:p>
        </p:txBody>
      </p:sp>
      <p:sp>
        <p:nvSpPr>
          <p:cNvPr id="3" name="Text Box 4"/>
          <p:cNvSpPr txBox="1">
            <a:spLocks noChangeArrowheads="1"/>
          </p:cNvSpPr>
          <p:nvPr/>
        </p:nvSpPr>
        <p:spPr bwMode="auto">
          <a:xfrm>
            <a:off x="431801" y="2057400"/>
            <a:ext cx="8255000" cy="4093428"/>
          </a:xfrm>
          <a:prstGeom prst="rect">
            <a:avLst/>
          </a:prstGeom>
          <a:solidFill>
            <a:schemeClr val="tx1">
              <a:lumMod val="95000"/>
            </a:schemeClr>
          </a:solidFill>
          <a:ln w="76196">
            <a:no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El asegurador puede, a su vez, asegurar los riesgos que asume, pero es el único obligado respecto al tomador del seguro.</a:t>
            </a:r>
          </a:p>
          <a:p>
            <a:pPr algn="ctr" fontAlgn="auto" hangingPunct="0">
              <a:spcBef>
                <a:spcPts val="1200"/>
              </a:spcBef>
              <a:spcAft>
                <a:spcPts val="0"/>
              </a:spcAft>
              <a:defRPr/>
            </a:pPr>
            <a:r>
              <a:rPr lang="es-ES" sz="2000" b="1" dirty="0">
                <a:solidFill>
                  <a:schemeClr val="bg1"/>
                </a:solidFill>
                <a:latin typeface="Times New Roman" pitchFamily="18" charset="0"/>
                <a:cs typeface="+mn-cs"/>
              </a:rPr>
              <a:t>El reasegurador a su vez puede volver a asegurar parte de los riesgos asumidos, denominándose en este caso contratos de retrocesión.</a:t>
            </a:r>
          </a:p>
          <a:p>
            <a:pPr algn="ctr" fontAlgn="auto" hangingPunct="0">
              <a:spcBef>
                <a:spcPts val="1200"/>
              </a:spcBef>
              <a:spcAft>
                <a:spcPts val="0"/>
              </a:spcAft>
              <a:defRPr/>
            </a:pPr>
            <a:r>
              <a:rPr lang="es-ES" sz="2000" b="1" dirty="0">
                <a:solidFill>
                  <a:schemeClr val="bg1"/>
                </a:solidFill>
                <a:latin typeface="Times New Roman" pitchFamily="18" charset="0"/>
                <a:cs typeface="+mn-cs"/>
              </a:rPr>
              <a:t>El asegurado carece de acción contra el reasegurador. En caso de liquidación voluntaria o forzosa del asegurador, el conjunto de asegurados gozará de privilegio especial sobre el saldo acreedor que arroje la cuenta del asegurador con el reasegurador.</a:t>
            </a:r>
          </a:p>
          <a:p>
            <a:pPr algn="ctr" fontAlgn="auto" hangingPunct="0">
              <a:spcBef>
                <a:spcPts val="1200"/>
              </a:spcBef>
              <a:spcAft>
                <a:spcPts val="0"/>
              </a:spcAft>
              <a:defRPr/>
            </a:pPr>
            <a:r>
              <a:rPr lang="es-ES" sz="2000" b="1" dirty="0">
                <a:solidFill>
                  <a:schemeClr val="bg1"/>
                </a:solidFill>
                <a:latin typeface="Times New Roman" pitchFamily="18" charset="0"/>
                <a:cs typeface="+mn-cs"/>
              </a:rPr>
              <a:t>En caso de liquidación se compensan los créditos y débitos entre las partes.</a:t>
            </a:r>
          </a:p>
          <a:p>
            <a:pPr algn="ctr" fontAlgn="auto" hangingPunct="0">
              <a:spcBef>
                <a:spcPts val="1200"/>
              </a:spcBef>
              <a:spcAft>
                <a:spcPts val="0"/>
              </a:spcAft>
              <a:defRPr/>
            </a:pPr>
            <a:r>
              <a:rPr lang="es-ES" sz="2000" b="1" dirty="0">
                <a:solidFill>
                  <a:schemeClr val="bg1"/>
                </a:solidFill>
                <a:latin typeface="Times New Roman" pitchFamily="18" charset="0"/>
                <a:cs typeface="+mn-cs"/>
              </a:rPr>
              <a:t>Siniestros de pago al contado.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457200" y="3051175"/>
            <a:ext cx="8229600" cy="2663825"/>
          </a:xfrm>
          <a:prstGeom prst="rect">
            <a:avLst/>
          </a:prstGeom>
          <a:solidFill>
            <a:schemeClr val="tx1">
              <a:lumMod val="95000"/>
            </a:schemeClr>
          </a:solidFill>
          <a:ln w="76196">
            <a:noFill/>
            <a:miter lim="800000"/>
            <a:headEnd/>
            <a:tailEnd/>
          </a:ln>
        </p:spPr>
        <p:txBody>
          <a:bodyPr wrap="squar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a:spcBef>
                <a:spcPts val="1200"/>
              </a:spcBef>
              <a:spcAft>
                <a:spcPts val="0"/>
              </a:spcAft>
              <a:defRPr/>
            </a:pPr>
            <a:r>
              <a:rPr lang="es-ES" altLang="es-ES" sz="2400" b="1" dirty="0" smtClean="0">
                <a:solidFill>
                  <a:schemeClr val="bg1"/>
                </a:solidFill>
                <a:latin typeface="Times New Roman" pitchFamily="18" charset="0"/>
                <a:cs typeface="+mn-cs"/>
              </a:rPr>
              <a:t>Las reaseguradoras locales deberán retener como mínimo el 15% de las primas de reaseguros emitidas.</a:t>
            </a:r>
          </a:p>
          <a:p>
            <a:pPr algn="ctr" eaLnBrk="1" fontAlgn="auto">
              <a:spcBef>
                <a:spcPts val="1200"/>
              </a:spcBef>
              <a:spcAft>
                <a:spcPts val="0"/>
              </a:spcAft>
              <a:defRPr/>
            </a:pPr>
            <a:r>
              <a:rPr lang="es-ES" altLang="es-ES" sz="2400" b="1" dirty="0" smtClean="0">
                <a:solidFill>
                  <a:schemeClr val="bg1"/>
                </a:solidFill>
                <a:latin typeface="Times New Roman" pitchFamily="18" charset="0"/>
                <a:cs typeface="+mn-cs"/>
              </a:rPr>
              <a:t>Los riesgos individuales de hasta </a:t>
            </a:r>
            <a:r>
              <a:rPr lang="es-ES" altLang="es-ES" sz="2400" b="1" dirty="0" err="1" smtClean="0">
                <a:solidFill>
                  <a:schemeClr val="bg1"/>
                </a:solidFill>
                <a:latin typeface="Times New Roman" pitchFamily="18" charset="0"/>
                <a:cs typeface="+mn-cs"/>
              </a:rPr>
              <a:t>u$s</a:t>
            </a:r>
            <a:r>
              <a:rPr lang="es-ES" altLang="es-ES" sz="2400" b="1" dirty="0" smtClean="0">
                <a:solidFill>
                  <a:schemeClr val="bg1"/>
                </a:solidFill>
                <a:latin typeface="Times New Roman" pitchFamily="18" charset="0"/>
                <a:cs typeface="+mn-cs"/>
              </a:rPr>
              <a:t> 50.000.000 deberán ser reasegurados en reaseguradoras locales.</a:t>
            </a:r>
          </a:p>
          <a:p>
            <a:pPr algn="ctr" eaLnBrk="1" fontAlgn="auto">
              <a:spcBef>
                <a:spcPts val="1200"/>
              </a:spcBef>
              <a:spcAft>
                <a:spcPts val="0"/>
              </a:spcAft>
              <a:defRPr/>
            </a:pPr>
            <a:r>
              <a:rPr lang="es-ES" altLang="es-ES" sz="2400" b="1" dirty="0" smtClean="0">
                <a:solidFill>
                  <a:schemeClr val="bg1"/>
                </a:solidFill>
                <a:latin typeface="Times New Roman" pitchFamily="18" charset="0"/>
                <a:cs typeface="+mn-cs"/>
              </a:rPr>
              <a:t>Los de los ramos vida colectivo y sepelio colectivo deberán ser retenidos por las reasegurados habilitadas como locales.</a:t>
            </a:r>
          </a:p>
        </p:txBody>
      </p:sp>
      <p:sp>
        <p:nvSpPr>
          <p:cNvPr id="4" name="Text Box 4"/>
          <p:cNvSpPr txBox="1"/>
          <p:nvPr/>
        </p:nvSpPr>
        <p:spPr>
          <a:xfrm>
            <a:off x="457200" y="609600"/>
            <a:ext cx="8229600" cy="1668463"/>
          </a:xfrm>
          <a:prstGeom prst="rect">
            <a:avLst/>
          </a:prstGeom>
          <a:solidFill>
            <a:schemeClr val="tx1">
              <a:lumMod val="95000"/>
            </a:schemeClr>
          </a:solidFill>
          <a:ln w="76196">
            <a:no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smtClean="0">
                <a:solidFill>
                  <a:schemeClr val="bg1"/>
                </a:solidFill>
                <a:latin typeface="Times New Roman" pitchFamily="18"/>
                <a:cs typeface="Times New Roman" pitchFamily="18"/>
              </a:rPr>
              <a:t>CONDICIONES </a:t>
            </a:r>
            <a:r>
              <a:rPr lang="es-ES" sz="2800" b="1" kern="0" dirty="0">
                <a:solidFill>
                  <a:schemeClr val="bg1"/>
                </a:solidFill>
                <a:latin typeface="Times New Roman" pitchFamily="18"/>
                <a:cs typeface="Times New Roman" pitchFamily="18"/>
              </a:rPr>
              <a:t>PARA ENTIDADES NACIONALES Y </a:t>
            </a:r>
            <a:r>
              <a:rPr lang="es-ES" sz="2800" b="1" kern="0" dirty="0" smtClean="0">
                <a:solidFill>
                  <a:schemeClr val="bg1"/>
                </a:solidFill>
                <a:latin typeface="Times New Roman" pitchFamily="18"/>
                <a:cs typeface="Times New Roman" pitchFamily="18"/>
              </a:rPr>
              <a:t>EXTRANJERAS</a:t>
            </a: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chemeClr val="bg1"/>
                </a:solidFill>
                <a:latin typeface="Times New Roman" pitchFamily="18"/>
                <a:cs typeface="Times New Roman" pitchFamily="18"/>
              </a:rPr>
              <a:t>Resolución 35.794 de la Superintendencia de Seguros de la Nación.</a:t>
            </a:r>
            <a:endParaRPr lang="es-ES" sz="2400" b="1" kern="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68313" y="585788"/>
            <a:ext cx="8218487" cy="628650"/>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REASEGURADORAS EXTRANJERAS</a:t>
            </a:r>
          </a:p>
        </p:txBody>
      </p:sp>
      <p:sp>
        <p:nvSpPr>
          <p:cNvPr id="3" name="Text Box 4"/>
          <p:cNvSpPr txBox="1">
            <a:spLocks noChangeArrowheads="1"/>
          </p:cNvSpPr>
          <p:nvPr/>
        </p:nvSpPr>
        <p:spPr bwMode="auto">
          <a:xfrm>
            <a:off x="431801" y="1676400"/>
            <a:ext cx="8218488" cy="4283075"/>
          </a:xfrm>
          <a:prstGeom prst="rect">
            <a:avLst/>
          </a:prstGeom>
          <a:solidFill>
            <a:schemeClr val="tx1">
              <a:lumMod val="95000"/>
            </a:schemeClr>
          </a:solidFill>
          <a:ln w="76196">
            <a:noFill/>
            <a:miter lim="800000"/>
            <a:headEnd/>
            <a:tailEnd/>
          </a:ln>
        </p:spPr>
        <p:txBody>
          <a:bodyPr wrap="square">
            <a:spAutoFit/>
          </a:bodyPr>
          <a:lstStyle/>
          <a:p>
            <a:pPr algn="ctr" fontAlgn="auto" hangingPunct="0">
              <a:spcBef>
                <a:spcPts val="1200"/>
              </a:spcBef>
              <a:spcAft>
                <a:spcPts val="0"/>
              </a:spcAft>
              <a:defRPr/>
            </a:pPr>
            <a:r>
              <a:rPr lang="es-ES" sz="2000" b="1" dirty="0">
                <a:solidFill>
                  <a:schemeClr val="bg1"/>
                </a:solidFill>
                <a:latin typeface="Times New Roman" pitchFamily="18" charset="0"/>
                <a:cs typeface="+mn-cs"/>
              </a:rPr>
              <a:t>Podrán ser habilitadas para aceptar operaciones de reaseguro desde su país de origen las entidades reaseguradoras extranjeras autorizadas al efecto en ese país, siempre que reúnan los siguientes requisitos:</a:t>
            </a:r>
          </a:p>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acreditar que se encuentren legalmente constituidas y autorizadas</a:t>
            </a:r>
          </a:p>
          <a:p>
            <a:pPr fontAlgn="auto" hangingPunct="0">
              <a:spcBef>
                <a:spcPts val="1200"/>
              </a:spcBef>
              <a:spcAft>
                <a:spcPts val="0"/>
              </a:spcAft>
              <a:defRPr/>
            </a:pPr>
            <a:r>
              <a:rPr lang="es-ES" sz="2000" b="1" dirty="0">
                <a:solidFill>
                  <a:schemeClr val="bg1"/>
                </a:solidFill>
                <a:latin typeface="Times New Roman" pitchFamily="18" charset="0"/>
                <a:cs typeface="+mn-cs"/>
              </a:rPr>
              <a:t>      para reasegurar riesgos cedidos desde el exterior con indicación de</a:t>
            </a:r>
          </a:p>
          <a:p>
            <a:pPr fontAlgn="auto" hangingPunct="0">
              <a:spcBef>
                <a:spcPts val="1200"/>
              </a:spcBef>
              <a:spcAft>
                <a:spcPts val="0"/>
              </a:spcAft>
              <a:defRPr/>
            </a:pPr>
            <a:r>
              <a:rPr lang="es-ES" sz="2000" b="1" dirty="0">
                <a:solidFill>
                  <a:schemeClr val="bg1"/>
                </a:solidFill>
                <a:latin typeface="Times New Roman" pitchFamily="18" charset="0"/>
                <a:cs typeface="+mn-cs"/>
              </a:rPr>
              <a:t>      la fecha de inicio de las operaciones;</a:t>
            </a:r>
          </a:p>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acreditar que la legislación vigente en el país de origen permite a</a:t>
            </a:r>
          </a:p>
          <a:p>
            <a:pPr fontAlgn="auto" hangingPunct="0">
              <a:spcBef>
                <a:spcPts val="1200"/>
              </a:spcBef>
              <a:spcAft>
                <a:spcPts val="0"/>
              </a:spcAft>
              <a:defRPr/>
            </a:pPr>
            <a:r>
              <a:rPr lang="es-ES" sz="2000" b="1" dirty="0">
                <a:solidFill>
                  <a:schemeClr val="bg1"/>
                </a:solidFill>
                <a:latin typeface="Times New Roman" pitchFamily="18" charset="0"/>
                <a:cs typeface="+mn-cs"/>
              </a:rPr>
              <a:t>     dichas entidades cumplir con los compromisos – derivados de los</a:t>
            </a:r>
          </a:p>
          <a:p>
            <a:pPr fontAlgn="auto" hangingPunct="0">
              <a:spcBef>
                <a:spcPts val="1200"/>
              </a:spcBef>
              <a:spcAft>
                <a:spcPts val="0"/>
              </a:spcAft>
              <a:defRPr/>
            </a:pPr>
            <a:r>
              <a:rPr lang="es-ES" sz="2000" b="1" dirty="0">
                <a:solidFill>
                  <a:schemeClr val="bg1"/>
                </a:solidFill>
                <a:latin typeface="Times New Roman" pitchFamily="18" charset="0"/>
                <a:cs typeface="+mn-cs"/>
              </a:rPr>
              <a:t>     contratos de reaseguros – en el exterior en moneda de libre</a:t>
            </a:r>
          </a:p>
          <a:p>
            <a:pPr fontAlgn="auto" hangingPunct="0">
              <a:spcBef>
                <a:spcPts val="1200"/>
              </a:spcBef>
              <a:spcAft>
                <a:spcPts val="0"/>
              </a:spcAft>
              <a:defRPr/>
            </a:pPr>
            <a:r>
              <a:rPr lang="es-ES" sz="2000" b="1" dirty="0">
                <a:solidFill>
                  <a:schemeClr val="bg1"/>
                </a:solidFill>
                <a:latin typeface="Times New Roman" pitchFamily="18" charset="0"/>
                <a:cs typeface="+mn-cs"/>
              </a:rPr>
              <a:t>     convertibilidad.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68313" y="1219200"/>
            <a:ext cx="8294687" cy="4094163"/>
          </a:xfrm>
          <a:prstGeom prst="rect">
            <a:avLst/>
          </a:prstGeom>
          <a:solidFill>
            <a:schemeClr val="tx1">
              <a:lumMod val="95000"/>
            </a:schemeClr>
          </a:solidFill>
          <a:ln w="76196">
            <a:noFill/>
            <a:miter lim="800000"/>
            <a:headEnd/>
            <a:tailEnd/>
          </a:ln>
        </p:spPr>
        <p:txBody>
          <a:bodyPr wrap="square">
            <a:spAutoFit/>
          </a:bodyPr>
          <a:lstStyle/>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  Acreditar con informe de auditor externo, que cuentan con un</a:t>
            </a:r>
          </a:p>
          <a:p>
            <a:pPr fontAlgn="auto" hangingPunct="0">
              <a:spcBef>
                <a:spcPts val="1200"/>
              </a:spcBef>
              <a:spcAft>
                <a:spcPts val="0"/>
              </a:spcAft>
              <a:defRPr/>
            </a:pPr>
            <a:r>
              <a:rPr lang="es-ES" sz="2000" b="1" dirty="0">
                <a:solidFill>
                  <a:schemeClr val="bg1"/>
                </a:solidFill>
                <a:latin typeface="Times New Roman" pitchFamily="18" charset="0"/>
                <a:cs typeface="+mn-cs"/>
              </a:rPr>
              <a:t>       patrimonio neto no inferior a </a:t>
            </a:r>
            <a:r>
              <a:rPr lang="es-ES" sz="2000" b="1" dirty="0" err="1">
                <a:solidFill>
                  <a:schemeClr val="bg1"/>
                </a:solidFill>
                <a:latin typeface="Times New Roman" pitchFamily="18" charset="0"/>
                <a:cs typeface="+mn-cs"/>
              </a:rPr>
              <a:t>u$s</a:t>
            </a:r>
            <a:r>
              <a:rPr lang="es-ES" sz="2000" b="1" dirty="0">
                <a:solidFill>
                  <a:schemeClr val="bg1"/>
                </a:solidFill>
                <a:latin typeface="Times New Roman" pitchFamily="18" charset="0"/>
                <a:cs typeface="+mn-cs"/>
              </a:rPr>
              <a:t> 30.000.000 (treinta millones de</a:t>
            </a:r>
          </a:p>
          <a:p>
            <a:pPr fontAlgn="auto" hangingPunct="0">
              <a:spcBef>
                <a:spcPts val="1200"/>
              </a:spcBef>
              <a:spcAft>
                <a:spcPts val="0"/>
              </a:spcAft>
              <a:defRPr/>
            </a:pPr>
            <a:r>
              <a:rPr lang="es-ES" sz="2000" b="1" dirty="0">
                <a:solidFill>
                  <a:schemeClr val="bg1"/>
                </a:solidFill>
                <a:latin typeface="Times New Roman" pitchFamily="18" charset="0"/>
                <a:cs typeface="+mn-cs"/>
              </a:rPr>
              <a:t>       dólares estadounidenses);</a:t>
            </a:r>
          </a:p>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  presentar balances y estados de resultados de los últimos cinco</a:t>
            </a:r>
          </a:p>
          <a:p>
            <a:pPr fontAlgn="auto" hangingPunct="0">
              <a:spcBef>
                <a:spcPts val="1200"/>
              </a:spcBef>
              <a:spcAft>
                <a:spcPts val="0"/>
              </a:spcAft>
              <a:defRPr/>
            </a:pPr>
            <a:r>
              <a:rPr lang="es-ES" sz="2000" b="1" dirty="0">
                <a:solidFill>
                  <a:schemeClr val="bg1"/>
                </a:solidFill>
                <a:latin typeface="Times New Roman" pitchFamily="18" charset="0"/>
                <a:cs typeface="+mn-cs"/>
              </a:rPr>
              <a:t>       ejercicios con el respectivo dictamen de los auditores externos;</a:t>
            </a:r>
          </a:p>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  designar un apoderado con amplias facultades administrativas y</a:t>
            </a:r>
          </a:p>
          <a:p>
            <a:pPr fontAlgn="auto" hangingPunct="0">
              <a:spcBef>
                <a:spcPts val="1200"/>
              </a:spcBef>
              <a:spcAft>
                <a:spcPts val="0"/>
              </a:spcAft>
              <a:defRPr/>
            </a:pPr>
            <a:r>
              <a:rPr lang="es-ES" sz="2000" b="1" dirty="0">
                <a:solidFill>
                  <a:schemeClr val="bg1"/>
                </a:solidFill>
                <a:latin typeface="Times New Roman" pitchFamily="18" charset="0"/>
                <a:cs typeface="+mn-cs"/>
              </a:rPr>
              <a:t>        judiciales, incluso para ser emplazado en juicio, quien deberá</a:t>
            </a:r>
          </a:p>
          <a:p>
            <a:pPr fontAlgn="auto" hangingPunct="0">
              <a:spcBef>
                <a:spcPts val="1200"/>
              </a:spcBef>
              <a:spcAft>
                <a:spcPts val="0"/>
              </a:spcAft>
              <a:defRPr/>
            </a:pPr>
            <a:r>
              <a:rPr lang="es-ES" sz="2000" b="1" dirty="0">
                <a:solidFill>
                  <a:schemeClr val="bg1"/>
                </a:solidFill>
                <a:latin typeface="Times New Roman" pitchFamily="18" charset="0"/>
                <a:cs typeface="+mn-cs"/>
              </a:rPr>
              <a:t>        constituir domicilio en la Capital Federal de la República</a:t>
            </a:r>
          </a:p>
          <a:p>
            <a:pPr fontAlgn="auto" hangingPunct="0">
              <a:spcBef>
                <a:spcPts val="1200"/>
              </a:spcBef>
              <a:spcAft>
                <a:spcPts val="0"/>
              </a:spcAft>
              <a:defRPr/>
            </a:pPr>
            <a:r>
              <a:rPr lang="es-ES" sz="2000" b="1" dirty="0">
                <a:solidFill>
                  <a:schemeClr val="bg1"/>
                </a:solidFill>
                <a:latin typeface="Times New Roman" pitchFamily="18" charset="0"/>
                <a:cs typeface="+mn-cs"/>
              </a:rPr>
              <a:t>        Argentina, en el cual valdrán todas las notificaciones.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685800"/>
            <a:ext cx="8229600" cy="642937"/>
          </a:xfrm>
          <a:prstGeom prst="rect">
            <a:avLst/>
          </a:prstGeom>
          <a:solidFill>
            <a:schemeClr val="tx1">
              <a:lumMod val="95000"/>
            </a:schemeClr>
          </a:solidFill>
          <a:ln w="76196">
            <a:no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mn-cs"/>
              </a:rPr>
              <a:t>INTERMEDIARIOS DE REASEGUROS</a:t>
            </a:r>
          </a:p>
        </p:txBody>
      </p:sp>
      <p:sp>
        <p:nvSpPr>
          <p:cNvPr id="3" name="Text Box 4"/>
          <p:cNvSpPr txBox="1">
            <a:spLocks noChangeArrowheads="1"/>
          </p:cNvSpPr>
          <p:nvPr/>
        </p:nvSpPr>
        <p:spPr bwMode="auto">
          <a:xfrm>
            <a:off x="457200" y="1676400"/>
            <a:ext cx="8229600" cy="4324350"/>
          </a:xfrm>
          <a:prstGeom prst="rect">
            <a:avLst/>
          </a:prstGeom>
          <a:solidFill>
            <a:schemeClr val="tx1">
              <a:lumMod val="95000"/>
            </a:schemeClr>
          </a:solidFill>
          <a:ln w="76196">
            <a:noFill/>
            <a:miter lim="800000"/>
            <a:headEnd/>
            <a:tailEnd/>
          </a:ln>
        </p:spPr>
        <p:txBody>
          <a:bodyPr wrap="square">
            <a:spAutoFit/>
          </a:bodyPr>
          <a:lstStyle/>
          <a:p>
            <a:pPr fontAlgn="auto" hangingPunct="0">
              <a:spcBef>
                <a:spcPts val="1200"/>
              </a:spcBef>
              <a:spcAft>
                <a:spcPts val="0"/>
              </a:spcAft>
              <a:defRPr/>
            </a:pPr>
            <a:r>
              <a:rPr lang="es-ES" sz="2000" b="1" dirty="0">
                <a:solidFill>
                  <a:schemeClr val="bg1"/>
                </a:solidFill>
                <a:latin typeface="Times New Roman" pitchFamily="18" charset="0"/>
                <a:cs typeface="+mn-cs"/>
              </a:rPr>
              <a:t>  Podrán actuar como intermediarios de reaseguros las personas físicas o jurídicas, nacionales o extranjeras que cumplan los siguientes requisitos:</a:t>
            </a:r>
          </a:p>
          <a:p>
            <a:pPr fontAlgn="auto" hangingPunct="0">
              <a:spcBef>
                <a:spcPts val="1200"/>
              </a:spcBef>
              <a:spcAft>
                <a:spcPts val="0"/>
              </a:spcAft>
              <a:defRPr/>
            </a:pPr>
            <a:endParaRPr lang="es-ES" sz="500" b="1" dirty="0">
              <a:solidFill>
                <a:schemeClr val="bg1"/>
              </a:solidFill>
              <a:latin typeface="Times New Roman" pitchFamily="18" charset="0"/>
              <a:cs typeface="+mn-cs"/>
            </a:endParaRPr>
          </a:p>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Acreditar un capital no inferior a $ 1.000.000.</a:t>
            </a:r>
          </a:p>
          <a:p>
            <a:pPr fontAlgn="auto" hangingPunct="0">
              <a:spcBef>
                <a:spcPts val="1200"/>
              </a:spcBef>
              <a:spcAft>
                <a:spcPts val="0"/>
              </a:spcAft>
              <a:buSzPct val="100000"/>
              <a:buFontTx/>
              <a:buChar char="-"/>
              <a:defRPr/>
            </a:pPr>
            <a:endParaRPr lang="es-ES" sz="500" b="1" dirty="0">
              <a:solidFill>
                <a:schemeClr val="bg1"/>
              </a:solidFill>
              <a:latin typeface="Times New Roman" pitchFamily="18" charset="0"/>
              <a:cs typeface="+mn-cs"/>
            </a:endParaRPr>
          </a:p>
          <a:p>
            <a:pPr marL="342900" indent="-342900" fontAlgn="auto" hangingPunct="0">
              <a:spcBef>
                <a:spcPts val="1200"/>
              </a:spcBef>
              <a:spcAft>
                <a:spcPts val="0"/>
              </a:spcAft>
              <a:buSzPct val="100000"/>
              <a:buFont typeface="Wingdings" panose="05000000000000000000" pitchFamily="2" charset="2"/>
              <a:buChar char="§"/>
              <a:defRPr/>
            </a:pPr>
            <a:r>
              <a:rPr lang="es-ES" sz="2000" b="1" dirty="0">
                <a:solidFill>
                  <a:schemeClr val="bg1"/>
                </a:solidFill>
                <a:latin typeface="Times New Roman" pitchFamily="18" charset="0"/>
                <a:cs typeface="+mn-cs"/>
              </a:rPr>
              <a:t>Contar con una cobertura de seguro por errores u omisiones por un monto entre </a:t>
            </a:r>
            <a:r>
              <a:rPr lang="es-ES" sz="2000" b="1" dirty="0" err="1">
                <a:solidFill>
                  <a:schemeClr val="bg1"/>
                </a:solidFill>
                <a:latin typeface="Times New Roman" pitchFamily="18" charset="0"/>
                <a:cs typeface="+mn-cs"/>
              </a:rPr>
              <a:t>u$S</a:t>
            </a:r>
            <a:r>
              <a:rPr lang="es-ES" sz="2000" b="1" dirty="0">
                <a:solidFill>
                  <a:schemeClr val="bg1"/>
                </a:solidFill>
                <a:latin typeface="Times New Roman" pitchFamily="18" charset="0"/>
                <a:cs typeface="+mn-cs"/>
              </a:rPr>
              <a:t>. 3.000.000 y el 10% de la prima intermediada en el ejercicio anterior, la que deberá mantenerse durante la vigencia de la póliza.</a:t>
            </a:r>
          </a:p>
          <a:p>
            <a:pPr fontAlgn="auto" hangingPunct="0">
              <a:spcBef>
                <a:spcPts val="1200"/>
              </a:spcBef>
              <a:spcAft>
                <a:spcPts val="0"/>
              </a:spcAft>
              <a:defRPr/>
            </a:pPr>
            <a:endParaRPr lang="es-ES" sz="500" b="1" dirty="0">
              <a:solidFill>
                <a:schemeClr val="bg1"/>
              </a:solidFill>
              <a:latin typeface="Times New Roman" pitchFamily="18" charset="0"/>
              <a:cs typeface="+mn-cs"/>
            </a:endParaRPr>
          </a:p>
          <a:p>
            <a:pPr algn="ctr" fontAlgn="auto" hangingPunct="0">
              <a:spcBef>
                <a:spcPts val="1200"/>
              </a:spcBef>
              <a:spcAft>
                <a:spcPts val="0"/>
              </a:spcAft>
              <a:defRPr/>
            </a:pPr>
            <a:r>
              <a:rPr lang="es-ES" sz="2000" b="1" dirty="0">
                <a:solidFill>
                  <a:schemeClr val="bg1"/>
                </a:solidFill>
                <a:latin typeface="Times New Roman" pitchFamily="18" charset="0"/>
                <a:cs typeface="+mn-cs"/>
              </a:rPr>
              <a:t>No se admiten franquicias superiores a </a:t>
            </a:r>
            <a:r>
              <a:rPr lang="es-ES" sz="2000" b="1" dirty="0" err="1">
                <a:solidFill>
                  <a:schemeClr val="bg1"/>
                </a:solidFill>
                <a:latin typeface="Times New Roman" pitchFamily="18" charset="0"/>
                <a:cs typeface="+mn-cs"/>
              </a:rPr>
              <a:t>u$s</a:t>
            </a:r>
            <a:r>
              <a:rPr lang="es-ES" sz="2000" b="1" dirty="0">
                <a:solidFill>
                  <a:schemeClr val="bg1"/>
                </a:solidFill>
                <a:latin typeface="Times New Roman" pitchFamily="18" charset="0"/>
                <a:cs typeface="+mn-cs"/>
              </a:rPr>
              <a:t>. 50.000. La falta de acreditación de esa póliza suspende la inscripción y si se mantiene durante seis meses se cancela la matrícula otorgada.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590800"/>
            <a:ext cx="8229600" cy="553998"/>
          </a:xfrm>
          <a:prstGeom prst="rect">
            <a:avLst/>
          </a:prstGeom>
          <a:solidFill>
            <a:schemeClr val="tx1"/>
          </a:solidFill>
          <a:ln>
            <a:solidFill>
              <a:schemeClr val="tx1"/>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tx1"/>
          </a:solidFill>
          <a:ln>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VI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786063"/>
            <a:ext cx="83058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LA  DOCTRINA</a:t>
            </a:r>
          </a:p>
        </p:txBody>
      </p:sp>
    </p:spTree>
  </p:cSld>
  <p:clrMapOvr>
    <a:masterClrMapping/>
  </p:clrMapOvr>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1" y="635198"/>
            <a:ext cx="8229599" cy="5232202"/>
          </a:xfrm>
          <a:prstGeom prst="rect">
            <a:avLst/>
          </a:prstGeom>
          <a:solidFill>
            <a:schemeClr val="tx1">
              <a:lumMod val="95000"/>
            </a:schemeClr>
          </a:solidFill>
          <a:ln w="76196">
            <a:noFill/>
            <a:miter lim="800000"/>
            <a:headEnd/>
            <a:tailEnd/>
          </a:ln>
        </p:spPr>
        <p:txBody>
          <a:bodyPr wrap="square">
            <a:spAutoFit/>
          </a:bodyPr>
          <a:lstStyle/>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cs typeface="+mn-cs"/>
              </a:rPr>
              <a:t>¿Cuál es el concepto de reaseguro?</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Explique con un ejemplo el por qué de la necesidad del reaseguro.</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¿Cuál es la historia del reaseguro en el mundo?</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cs typeface="+mn-cs"/>
              </a:rPr>
              <a:t>¿Cuál es la historia del reaseguro en la República Argentina?</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¿Cuáles son las clases de reaseguro? </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Indique qué tipo de contratos  que abarca y el concepto de cada uno.</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cs typeface="+mn-cs"/>
              </a:rPr>
              <a:t>¿Cuál es el concepto de retrocesiones?</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¿Cuáles son las disposiciones sobre reaseguros en la ley 17.418?</a:t>
            </a:r>
            <a:endParaRPr 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1" y="1371600"/>
            <a:ext cx="8229599" cy="3662541"/>
          </a:xfrm>
          <a:prstGeom prst="rect">
            <a:avLst/>
          </a:prstGeom>
          <a:solidFill>
            <a:schemeClr val="tx1">
              <a:lumMod val="95000"/>
            </a:schemeClr>
          </a:solidFill>
          <a:ln w="76196">
            <a:noFill/>
            <a:miter lim="800000"/>
            <a:headEnd/>
            <a:tailEnd/>
          </a:ln>
        </p:spPr>
        <p:txBody>
          <a:bodyPr wrap="square">
            <a:spAutoFit/>
          </a:bodyPr>
          <a:lstStyle/>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cs typeface="+mn-cs"/>
              </a:rPr>
              <a:t>¿Cuáles son las condiciones actuales  para entidades nacionales y extranjeras?</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¿Cuáles son las exigencias para intermediarios de reaseguros?</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cs typeface="+mn-cs"/>
              </a:rPr>
              <a:t>¿En qué consiste la modalidad de los denominados siniestros de pago al contado en reaseguros?</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rPr>
              <a:t>¿Tiene el asegurado acción directa contra el reasegurador?</a:t>
            </a:r>
          </a:p>
          <a:p>
            <a:pPr marL="342900" indent="-342900" algn="ctr" fontAlgn="auto" hangingPunct="0">
              <a:spcBef>
                <a:spcPts val="1200"/>
              </a:spcBef>
              <a:spcAft>
                <a:spcPts val="0"/>
              </a:spcAft>
              <a:buSzPct val="100000"/>
              <a:defRPr/>
            </a:pPr>
            <a:r>
              <a:rPr lang="es-ES" sz="2400" b="1" dirty="0" smtClean="0">
                <a:solidFill>
                  <a:schemeClr val="bg1"/>
                </a:solidFill>
                <a:latin typeface="Times New Roman" pitchFamily="18" charset="0"/>
                <a:cs typeface="+mn-cs"/>
              </a:rPr>
              <a:t>¿En qué caso tiene la posibilidad de tener privilegio especial?</a:t>
            </a:r>
            <a:endParaRPr lang="es-ES" sz="2400" b="1" dirty="0">
              <a:solidFill>
                <a:schemeClr val="bg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4 Rectángulo"/>
          <p:cNvSpPr>
            <a:spLocks noChangeArrowheads="1"/>
          </p:cNvSpPr>
          <p:nvPr/>
        </p:nvSpPr>
        <p:spPr bwMode="auto">
          <a:xfrm>
            <a:off x="457200" y="1335088"/>
            <a:ext cx="8229600" cy="2308225"/>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charset="0"/>
                <a:cs typeface="Times New Roman" pitchFamily="18" charset="0"/>
              </a:rPr>
              <a:t>Se refiere a la opinión de los estudiosos del derecho (opinión científica de los tratadistas en la materia) acerca de cuestiones jurídicas y las soluciones que proponen al respecto. Su función es interpretar las otras fuentes y los principios generales del derecho. Suele hacerse a través de libros, congresos, jornadas académicas, etc. </a:t>
            </a:r>
          </a:p>
        </p:txBody>
      </p:sp>
      <p:sp>
        <p:nvSpPr>
          <p:cNvPr id="7" name="Rectangle 2"/>
          <p:cNvSpPr>
            <a:spLocks noChangeArrowheads="1"/>
          </p:cNvSpPr>
          <p:nvPr/>
        </p:nvSpPr>
        <p:spPr bwMode="auto">
          <a:xfrm>
            <a:off x="457200" y="4340225"/>
            <a:ext cx="8229600" cy="588963"/>
          </a:xfrm>
          <a:prstGeom prst="rect">
            <a:avLst/>
          </a:prstGeom>
          <a:solidFill>
            <a:schemeClr val="bg2">
              <a:lumMod val="50000"/>
            </a:schemeClr>
          </a:solidFill>
          <a:ln w="3175">
            <a:solidFill>
              <a:schemeClr val="tx1"/>
            </a:solidFill>
            <a:miter lim="800000"/>
            <a:headEnd/>
            <a:tailEnd/>
          </a:ln>
        </p:spPr>
        <p:txBody>
          <a:bodyPr anchor="ctr" anchorCtr="1"/>
          <a:lstStyle/>
          <a:p>
            <a:pPr fontAlgn="auto">
              <a:spcBef>
                <a:spcPts val="0"/>
              </a:spcBef>
              <a:spcAft>
                <a:spcPts val="0"/>
              </a:spcAft>
              <a:tabLst>
                <a:tab pos="1250954" algn="l"/>
              </a:tabLst>
              <a:defRPr sz="1800" b="0" i="0" u="none" strike="noStrike" kern="0" cap="none" spc="0" baseline="0">
                <a:solidFill>
                  <a:srgbClr val="000000"/>
                </a:solidFill>
                <a:uFillTx/>
              </a:defRPr>
            </a:pPr>
            <a:r>
              <a:rPr lang="es-ES" sz="2800" b="1" kern="0" dirty="0">
                <a:latin typeface="Times New Roman" pitchFamily="18"/>
                <a:cs typeface="Times New Roman" pitchFamily="18"/>
              </a:rPr>
              <a:t>Constituye un elemento informativo y de </a:t>
            </a:r>
            <a:r>
              <a:rPr lang="es-ES" sz="2800" b="1" kern="0" dirty="0" smtClean="0">
                <a:latin typeface="Times New Roman" pitchFamily="18"/>
                <a:cs typeface="Times New Roman" pitchFamily="18"/>
              </a:rPr>
              <a:t>juicio. </a:t>
            </a:r>
            <a:endParaRPr lang="es-ES" sz="2800" b="1" kern="0" dirty="0">
              <a:latin typeface="Times New Roman" pitchFamily="18"/>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a:spLocks noChangeArrowheads="1"/>
          </p:cNvSpPr>
          <p:nvPr/>
        </p:nvSpPr>
        <p:spPr bwMode="auto">
          <a:xfrm>
            <a:off x="457200" y="2197100"/>
            <a:ext cx="8229600" cy="1993900"/>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latin typeface="Times New Roman" pitchFamily="18"/>
                <a:cs typeface="Times New Roman" pitchFamily="18"/>
              </a:rPr>
              <a:t>SUJETOS DEL DERECHO. CONCEPTO DE PERSONA. DISTINTAS CLASES DE PERSONAS. NOCIÓN DE PERSONAS JURÍDICAS. PERSONALIDAD. NEGATORIA DE LA PERSONALIDAD. ATRIBUTOS DE LAS PERSONAS.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670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smtClean="0">
                <a:latin typeface="Times New Roman" pitchFamily="18" charset="0"/>
                <a:cs typeface="Times New Roman" pitchFamily="18" charset="0"/>
              </a:rPr>
              <a:t>PERSONA</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457200" y="9239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DEFINICIÓN</a:t>
            </a:r>
          </a:p>
        </p:txBody>
      </p:sp>
      <p:sp>
        <p:nvSpPr>
          <p:cNvPr id="8" name="Rectangle 2"/>
          <p:cNvSpPr>
            <a:spLocks noChangeArrowheads="1"/>
          </p:cNvSpPr>
          <p:nvPr/>
        </p:nvSpPr>
        <p:spPr bwMode="auto">
          <a:xfrm>
            <a:off x="457200" y="2376488"/>
            <a:ext cx="8229600" cy="3033712"/>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400" b="1" dirty="0">
                <a:latin typeface="Times New Roman" pitchFamily="18" charset="0"/>
              </a:rPr>
              <a:t>Se denomina “persona” a todo ente susceptible de adquirir derechos y contraer obligaciones.</a:t>
            </a:r>
          </a:p>
          <a:p>
            <a:pPr algn="ctr">
              <a:tabLst>
                <a:tab pos="1250950" algn="l"/>
              </a:tabLst>
            </a:pPr>
            <a:endParaRPr lang="es-ES" altLang="es-ES" sz="2400" b="1" dirty="0">
              <a:latin typeface="Times New Roman" pitchFamily="18" charset="0"/>
            </a:endParaRPr>
          </a:p>
          <a:p>
            <a:pPr algn="ctr">
              <a:tabLst>
                <a:tab pos="1250950" algn="l"/>
              </a:tabLst>
            </a:pPr>
            <a:r>
              <a:rPr lang="es-ES" altLang="es-ES" sz="2400" b="1" dirty="0">
                <a:latin typeface="Times New Roman" pitchFamily="18" charset="0"/>
              </a:rPr>
              <a:t>Al mencionar “ente” se refiere a todo lo que existe o pueda existir (personas por nacer). “Susceptible” hace referencia a la capacidad del sujeto para adquirir o contraer obligaciones</a:t>
            </a:r>
            <a:r>
              <a:rPr lang="es-ES" altLang="es-ES" sz="2400" b="1" dirty="0" smtClean="0">
                <a:latin typeface="Times New Roman" pitchFamily="18" charset="0"/>
              </a:rPr>
              <a:t>.</a:t>
            </a:r>
            <a:endParaRPr lang="es-ES" altLang="es-E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8382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CLASIFICACIÓN DE LAS PERSONAS</a:t>
            </a:r>
          </a:p>
        </p:txBody>
      </p:sp>
      <p:sp>
        <p:nvSpPr>
          <p:cNvPr id="7" name="2 Rectángulo"/>
          <p:cNvSpPr>
            <a:spLocks noChangeArrowheads="1"/>
          </p:cNvSpPr>
          <p:nvPr/>
        </p:nvSpPr>
        <p:spPr bwMode="auto">
          <a:xfrm>
            <a:off x="457200" y="1981200"/>
            <a:ext cx="8229600" cy="1938338"/>
          </a:xfrm>
          <a:prstGeom prst="rect">
            <a:avLst/>
          </a:prstGeom>
          <a:solidFill>
            <a:schemeClr val="bg2">
              <a:lumMod val="50000"/>
            </a:schemeClr>
          </a:solidFill>
          <a:ln w="3175">
            <a:solidFill>
              <a:schemeClr val="tx1"/>
            </a:solidFill>
            <a:miter lim="800000"/>
            <a:headEnd/>
            <a:tailEnd/>
          </a:ln>
        </p:spPr>
        <p:txBody>
          <a:bodyPr wrap="square">
            <a:spAutoFit/>
          </a:bodyPr>
          <a:lstStyle/>
          <a:p>
            <a:pPr algn="ctr">
              <a:tabLst>
                <a:tab pos="1250950" algn="l"/>
              </a:tabLst>
            </a:pPr>
            <a:r>
              <a:rPr lang="es-ES" altLang="es-ES" sz="2400" b="1" dirty="0">
                <a:latin typeface="Times New Roman" pitchFamily="18" charset="0"/>
              </a:rPr>
              <a:t>Distintas clases de personas</a:t>
            </a:r>
          </a:p>
          <a:p>
            <a:pPr algn="ctr">
              <a:tabLst>
                <a:tab pos="1250950" algn="l"/>
              </a:tabLst>
            </a:pPr>
            <a:endParaRPr lang="es-ES" altLang="es-ES" sz="2400" b="1" dirty="0">
              <a:latin typeface="Times New Roman" pitchFamily="18" charset="0"/>
            </a:endParaRPr>
          </a:p>
          <a:p>
            <a:pPr>
              <a:buSzPct val="100000"/>
              <a:buFont typeface="Wingdings" pitchFamily="2" charset="2"/>
              <a:buChar char="§"/>
              <a:tabLst>
                <a:tab pos="1250950" algn="l"/>
              </a:tabLst>
            </a:pPr>
            <a:r>
              <a:rPr lang="es-ES" altLang="es-ES" sz="2400" b="1" dirty="0">
                <a:latin typeface="Times New Roman" pitchFamily="18" charset="0"/>
              </a:rPr>
              <a:t>  personas </a:t>
            </a:r>
            <a:r>
              <a:rPr lang="es-ES" altLang="es-ES" sz="2400" b="1" dirty="0" smtClean="0">
                <a:latin typeface="Times New Roman" pitchFamily="18" charset="0"/>
              </a:rPr>
              <a:t>humanas. </a:t>
            </a:r>
            <a:endParaRPr lang="es-ES" altLang="es-ES" sz="2400" b="1" dirty="0">
              <a:latin typeface="Times New Roman" pitchFamily="18" charset="0"/>
            </a:endParaRPr>
          </a:p>
          <a:p>
            <a:pPr>
              <a:buSzPct val="100000"/>
              <a:tabLst>
                <a:tab pos="1250950" algn="l"/>
              </a:tabLst>
            </a:pPr>
            <a:r>
              <a:rPr lang="es-ES" altLang="es-ES" sz="2400" b="1" dirty="0">
                <a:latin typeface="Times New Roman" pitchFamily="18" charset="0"/>
              </a:rPr>
              <a:t>   </a:t>
            </a:r>
          </a:p>
          <a:p>
            <a:pPr>
              <a:buSzPct val="100000"/>
              <a:buFont typeface="Wingdings" pitchFamily="2" charset="2"/>
              <a:buChar char="§"/>
              <a:tabLst>
                <a:tab pos="1250950" algn="l"/>
              </a:tabLst>
            </a:pPr>
            <a:r>
              <a:rPr lang="es-ES" altLang="es-ES" sz="2400" b="1" dirty="0">
                <a:latin typeface="Times New Roman" pitchFamily="18" charset="0"/>
              </a:rPr>
              <a:t>  personas jurídicas o de existencia ideal.</a:t>
            </a:r>
          </a:p>
        </p:txBody>
      </p:sp>
      <p:sp>
        <p:nvSpPr>
          <p:cNvPr id="8" name="2 Rectángulo"/>
          <p:cNvSpPr>
            <a:spLocks noChangeArrowheads="1"/>
          </p:cNvSpPr>
          <p:nvPr/>
        </p:nvSpPr>
        <p:spPr bwMode="auto">
          <a:xfrm>
            <a:off x="457200" y="4462462"/>
            <a:ext cx="8229600" cy="1200329"/>
          </a:xfrm>
          <a:prstGeom prst="rect">
            <a:avLst/>
          </a:prstGeom>
          <a:solidFill>
            <a:schemeClr val="bg2">
              <a:lumMod val="50000"/>
            </a:schemeClr>
          </a:solidFill>
          <a:ln w="3175">
            <a:solidFill>
              <a:schemeClr val="tx1"/>
            </a:solidFill>
            <a:miter lim="800000"/>
            <a:headEnd/>
            <a:tailEnd/>
          </a:ln>
        </p:spPr>
        <p:txBody>
          <a:bodyPr wrap="square">
            <a:spAutoFit/>
          </a:bodyPr>
          <a:lstStyle/>
          <a:p>
            <a:pPr algn="ctr">
              <a:tabLst>
                <a:tab pos="1250950" algn="l"/>
              </a:tabLst>
            </a:pPr>
            <a:r>
              <a:rPr lang="es-ES" altLang="es-ES" sz="2400" b="1" dirty="0" smtClean="0">
                <a:latin typeface="Times New Roman" pitchFamily="18" charset="0"/>
              </a:rPr>
              <a:t>La denominación de “personas humanas” surge en el Código Civil y Comercial. Anteriormente se la conocía como “personas físicas” o de existencia visible.</a:t>
            </a:r>
            <a:endParaRPr lang="es-ES" altLang="es-ES" sz="2400" b="1" dirty="0">
              <a:latin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67000"/>
            <a:ext cx="8229600" cy="5847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3200" b="1" dirty="0">
                <a:latin typeface="Times New Roman" pitchFamily="18" charset="0"/>
                <a:cs typeface="Times New Roman" pitchFamily="18" charset="0"/>
              </a:rPr>
              <a:t>PERSONA </a:t>
            </a:r>
            <a:r>
              <a:rPr lang="es-AR" sz="3200" b="1" dirty="0" smtClean="0">
                <a:latin typeface="Times New Roman" pitchFamily="18" charset="0"/>
                <a:cs typeface="Times New Roman" pitchFamily="18" charset="0"/>
              </a:rPr>
              <a:t>HUMANA</a:t>
            </a:r>
            <a:endParaRPr lang="es-A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0" y="0"/>
            <a:ext cx="9144000" cy="68580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 Box 5"/>
          <p:cNvSpPr txBox="1">
            <a:spLocks noChangeArrowheads="1"/>
          </p:cNvSpPr>
          <p:nvPr/>
        </p:nvSpPr>
        <p:spPr bwMode="auto">
          <a:xfrm>
            <a:off x="457200" y="914400"/>
            <a:ext cx="8229600" cy="1805623"/>
          </a:xfrm>
          <a:prstGeom prst="rect">
            <a:avLst/>
          </a:prstGeom>
          <a:solidFill>
            <a:schemeClr val="tx1"/>
          </a:solidFill>
          <a:ln w="3175">
            <a:solidFill>
              <a:schemeClr val="tx1"/>
            </a:solidFill>
            <a:miter lim="800000"/>
            <a:headEnd/>
            <a:tailEnd/>
          </a:ln>
        </p:spPr>
        <p:txBody>
          <a:bodyPr wrap="square" anchorCtr="1">
            <a:spAutoFit/>
          </a:bodyPr>
          <a:lstStyle/>
          <a:p>
            <a:pPr algn="ctr" hangingPunct="0">
              <a:spcBef>
                <a:spcPts val="1400"/>
              </a:spcBef>
            </a:pPr>
            <a:r>
              <a:rPr lang="es-ES" sz="3200" b="1" u="sng" dirty="0" smtClean="0">
                <a:solidFill>
                  <a:schemeClr val="bg1"/>
                </a:solidFill>
                <a:latin typeface="Times New Roman" pitchFamily="18" charset="0"/>
              </a:rPr>
              <a:t>Origen del término</a:t>
            </a:r>
          </a:p>
          <a:p>
            <a:pPr algn="ctr" hangingPunct="0">
              <a:spcBef>
                <a:spcPts val="1400"/>
              </a:spcBef>
            </a:pPr>
            <a:r>
              <a:rPr lang="es-ES" sz="2800" b="1" dirty="0" smtClean="0">
                <a:solidFill>
                  <a:schemeClr val="bg1"/>
                </a:solidFill>
                <a:latin typeface="Times New Roman" pitchFamily="18" charset="0"/>
              </a:rPr>
              <a:t>Recto</a:t>
            </a:r>
            <a:r>
              <a:rPr lang="es-ES" sz="2800" b="1" dirty="0">
                <a:solidFill>
                  <a:schemeClr val="bg1"/>
                </a:solidFill>
                <a:latin typeface="Times New Roman" pitchFamily="18" charset="0"/>
              </a:rPr>
              <a:t>, que no se desvía.</a:t>
            </a:r>
          </a:p>
          <a:p>
            <a:pPr algn="ctr" hangingPunct="0">
              <a:spcBef>
                <a:spcPts val="1400"/>
              </a:spcBef>
            </a:pPr>
            <a:r>
              <a:rPr lang="es-ES" sz="2800" b="1" dirty="0">
                <a:solidFill>
                  <a:schemeClr val="bg1"/>
                </a:solidFill>
                <a:latin typeface="Times New Roman" pitchFamily="18" charset="0"/>
              </a:rPr>
              <a:t>Deriva de “</a:t>
            </a:r>
            <a:r>
              <a:rPr lang="es-ES" sz="2800" b="1" dirty="0" err="1">
                <a:solidFill>
                  <a:schemeClr val="bg1"/>
                </a:solidFill>
                <a:latin typeface="Times New Roman" pitchFamily="18" charset="0"/>
              </a:rPr>
              <a:t>directum</a:t>
            </a:r>
            <a:r>
              <a:rPr lang="es-ES" sz="2800" b="1" dirty="0">
                <a:solidFill>
                  <a:schemeClr val="bg1"/>
                </a:solidFill>
                <a:latin typeface="Times New Roman" pitchFamily="18" charset="0"/>
              </a:rPr>
              <a:t>” (sin inclinarse</a:t>
            </a:r>
            <a:r>
              <a:rPr lang="es-ES" sz="2800" b="1" dirty="0" smtClean="0">
                <a:solidFill>
                  <a:schemeClr val="bg1"/>
                </a:solidFill>
                <a:latin typeface="Times New Roman" pitchFamily="18" charset="0"/>
              </a:rPr>
              <a:t>).</a:t>
            </a:r>
            <a:endParaRPr lang="es-ES" sz="2800" b="1" dirty="0">
              <a:solidFill>
                <a:schemeClr val="bg1"/>
              </a:solidFill>
              <a:latin typeface="Times New Roman" pitchFamily="18" charset="0"/>
            </a:endParaRPr>
          </a:p>
        </p:txBody>
      </p:sp>
      <p:sp>
        <p:nvSpPr>
          <p:cNvPr id="8" name="Text Box 5"/>
          <p:cNvSpPr txBox="1">
            <a:spLocks noChangeArrowheads="1"/>
          </p:cNvSpPr>
          <p:nvPr/>
        </p:nvSpPr>
        <p:spPr bwMode="auto">
          <a:xfrm>
            <a:off x="457200" y="3581400"/>
            <a:ext cx="8229600" cy="2056973"/>
          </a:xfrm>
          <a:prstGeom prst="rect">
            <a:avLst/>
          </a:prstGeom>
          <a:solidFill>
            <a:schemeClr val="tx1"/>
          </a:solidFill>
          <a:ln w="3175">
            <a:solidFill>
              <a:schemeClr val="tx1"/>
            </a:solidFill>
            <a:miter lim="800000"/>
            <a:headEnd/>
            <a:tailEnd/>
          </a:ln>
        </p:spPr>
        <p:txBody>
          <a:bodyPr wrap="square" anchorCtr="1">
            <a:spAutoFit/>
          </a:bodyPr>
          <a:lstStyle/>
          <a:p>
            <a:pPr algn="ctr" hangingPunct="0">
              <a:spcBef>
                <a:spcPts val="1400"/>
              </a:spcBef>
            </a:pPr>
            <a:r>
              <a:rPr lang="es-ES" sz="3200" b="1" u="sng" dirty="0" smtClean="0">
                <a:solidFill>
                  <a:schemeClr val="bg1"/>
                </a:solidFill>
                <a:latin typeface="Times New Roman" pitchFamily="18" charset="0"/>
              </a:rPr>
              <a:t>Definición </a:t>
            </a:r>
            <a:r>
              <a:rPr lang="es-ES" sz="3200" b="1" u="sng" dirty="0">
                <a:solidFill>
                  <a:schemeClr val="bg1"/>
                </a:solidFill>
                <a:latin typeface="Times New Roman" pitchFamily="18" charset="0"/>
              </a:rPr>
              <a:t>de los romanos: </a:t>
            </a:r>
            <a:endParaRPr lang="es-ES" sz="3200" b="1" u="sng" dirty="0" smtClean="0">
              <a:solidFill>
                <a:schemeClr val="bg1"/>
              </a:solidFill>
              <a:latin typeface="Times New Roman" pitchFamily="18" charset="0"/>
            </a:endParaRPr>
          </a:p>
          <a:p>
            <a:pPr algn="ctr" hangingPunct="0">
              <a:spcBef>
                <a:spcPts val="1400"/>
              </a:spcBef>
            </a:pPr>
            <a:r>
              <a:rPr lang="es-ES" sz="2800" b="1" dirty="0" smtClean="0">
                <a:solidFill>
                  <a:schemeClr val="bg1"/>
                </a:solidFill>
                <a:latin typeface="Times New Roman" pitchFamily="18" charset="0"/>
              </a:rPr>
              <a:t>Arte </a:t>
            </a:r>
            <a:r>
              <a:rPr lang="es-ES" sz="2800" b="1" dirty="0">
                <a:solidFill>
                  <a:schemeClr val="bg1"/>
                </a:solidFill>
                <a:latin typeface="Times New Roman" pitchFamily="18" charset="0"/>
              </a:rPr>
              <a:t>de lo bueno y de lo equitativo. Vivir honestamente. No dañar a otro y dar a cada uno lo suyo.</a:t>
            </a:r>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695980"/>
            <a:ext cx="8229600" cy="523220"/>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smtClean="0">
                <a:latin typeface="Times New Roman" pitchFamily="18" charset="0"/>
                <a:cs typeface="Times New Roman" pitchFamily="18" charset="0"/>
              </a:rPr>
              <a:t>COMIENZO </a:t>
            </a:r>
            <a:r>
              <a:rPr lang="es-AR" sz="2800" b="1" dirty="0">
                <a:latin typeface="Times New Roman" pitchFamily="18" charset="0"/>
                <a:cs typeface="Times New Roman" pitchFamily="18" charset="0"/>
              </a:rPr>
              <a:t>DE SU EXISTENCIA</a:t>
            </a:r>
          </a:p>
        </p:txBody>
      </p:sp>
      <p:sp>
        <p:nvSpPr>
          <p:cNvPr id="7" name="2 Rectángulo"/>
          <p:cNvSpPr>
            <a:spLocks noChangeArrowheads="1"/>
          </p:cNvSpPr>
          <p:nvPr/>
        </p:nvSpPr>
        <p:spPr bwMode="auto">
          <a:xfrm>
            <a:off x="457200" y="1727061"/>
            <a:ext cx="8229600" cy="4216539"/>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endParaRPr lang="es-ES" altLang="es-ES" sz="2800" dirty="0">
              <a:solidFill>
                <a:schemeClr val="tx2"/>
              </a:solidFill>
              <a:latin typeface="Times New Roman" pitchFamily="18" charset="0"/>
            </a:endParaRPr>
          </a:p>
          <a:p>
            <a:pPr algn="ctr"/>
            <a:r>
              <a:rPr lang="es-ES" altLang="es-ES" sz="2400" b="1" dirty="0">
                <a:latin typeface="Times New Roman" pitchFamily="18" charset="0"/>
              </a:rPr>
              <a:t>La existencia de la persona humana comienza con la concepción.</a:t>
            </a:r>
          </a:p>
          <a:p>
            <a:pPr algn="ctr"/>
            <a:endParaRPr lang="es-ES" altLang="es-ES" sz="2400" b="1" dirty="0">
              <a:latin typeface="Times New Roman" pitchFamily="18" charset="0"/>
            </a:endParaRPr>
          </a:p>
          <a:p>
            <a:pPr algn="ctr"/>
            <a:r>
              <a:rPr lang="es-ES" altLang="es-ES" sz="2400" b="1" dirty="0">
                <a:latin typeface="Times New Roman" pitchFamily="18" charset="0"/>
              </a:rPr>
              <a:t>La duración del embarazo se presume entre un máximo de 300 días y un mínimo de 180, incluido el día del nacimiento.</a:t>
            </a:r>
          </a:p>
          <a:p>
            <a:pPr algn="ctr"/>
            <a:endParaRPr lang="es-ES" altLang="es-ES" sz="2400" b="1" dirty="0">
              <a:latin typeface="Times New Roman" pitchFamily="18" charset="0"/>
            </a:endParaRPr>
          </a:p>
          <a:p>
            <a:pPr algn="ctr"/>
            <a:r>
              <a:rPr lang="es-ES" altLang="es-ES" sz="2400" b="1" dirty="0">
                <a:latin typeface="Times New Roman" pitchFamily="18" charset="0"/>
              </a:rPr>
              <a:t>Los derechos y obligaciones del concebido o implantado en la mujer quedan irrevocablemente adquiridos si nace con vida. Si no nace con vida, se considera que la persona nunca existió El nacimiento con vida se presume.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Rectángulo"/>
          <p:cNvSpPr>
            <a:spLocks noChangeArrowheads="1"/>
          </p:cNvSpPr>
          <p:nvPr/>
        </p:nvSpPr>
        <p:spPr bwMode="auto">
          <a:xfrm>
            <a:off x="457200" y="1981200"/>
            <a:ext cx="8229600" cy="2359025"/>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r>
              <a:rPr lang="es-ES" altLang="es-ES" sz="2400" b="1" dirty="0">
                <a:latin typeface="Times New Roman" pitchFamily="18" charset="0"/>
              </a:rPr>
              <a:t>A los efectos jurídicos las personas por nacer pueden recibir donaciones o ser beneficiarias de seguros de vida.</a:t>
            </a:r>
          </a:p>
          <a:p>
            <a:pPr algn="ctr"/>
            <a:endParaRPr lang="es-ES" altLang="es-ES" sz="2400" b="1" dirty="0">
              <a:latin typeface="Times New Roman" pitchFamily="18" charset="0"/>
            </a:endParaRPr>
          </a:p>
          <a:p>
            <a:pPr algn="ctr"/>
            <a:r>
              <a:rPr lang="es-ES" altLang="es-ES" sz="2400" b="1" dirty="0">
                <a:latin typeface="Times New Roman" pitchFamily="18" charset="0"/>
              </a:rPr>
              <a:t>En la ley 17418 se expresa que, si como beneficiarios  solamente se indica la expresión “hijos”, se entiende a los sobrevivientes y a los concebidos.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762000"/>
            <a:ext cx="8229600" cy="523220"/>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smtClean="0">
                <a:latin typeface="Times New Roman" pitchFamily="18" charset="0"/>
                <a:cs typeface="Times New Roman" pitchFamily="18" charset="0"/>
              </a:rPr>
              <a:t>FIN </a:t>
            </a:r>
            <a:r>
              <a:rPr lang="es-AR" sz="2800" b="1" dirty="0">
                <a:latin typeface="Times New Roman" pitchFamily="18" charset="0"/>
                <a:cs typeface="Times New Roman" pitchFamily="18" charset="0"/>
              </a:rPr>
              <a:t>DE SU EXISTENCIA</a:t>
            </a:r>
          </a:p>
        </p:txBody>
      </p:sp>
      <p:sp>
        <p:nvSpPr>
          <p:cNvPr id="7" name="2 Rectángulo"/>
          <p:cNvSpPr>
            <a:spLocks noChangeArrowheads="1"/>
          </p:cNvSpPr>
          <p:nvPr/>
        </p:nvSpPr>
        <p:spPr bwMode="auto">
          <a:xfrm>
            <a:off x="457200" y="1905000"/>
            <a:ext cx="8229600" cy="4154984"/>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endParaRPr lang="es-ES" altLang="es-ES" sz="2400" b="1" dirty="0">
              <a:latin typeface="Times New Roman" pitchFamily="18" charset="0"/>
            </a:endParaRPr>
          </a:p>
          <a:p>
            <a:pPr algn="ctr"/>
            <a:r>
              <a:rPr lang="es-ES" altLang="es-ES" sz="2400" b="1" dirty="0" smtClean="0">
                <a:latin typeface="Times New Roman" pitchFamily="18" charset="0"/>
              </a:rPr>
              <a:t>MUERTE NATURAL</a:t>
            </a:r>
          </a:p>
          <a:p>
            <a:pPr algn="ctr"/>
            <a:endParaRPr lang="es-ES" altLang="es-ES" sz="2400" b="1" dirty="0" smtClean="0">
              <a:latin typeface="Times New Roman" pitchFamily="18" charset="0"/>
            </a:endParaRPr>
          </a:p>
          <a:p>
            <a:pPr algn="ctr"/>
            <a:r>
              <a:rPr lang="es-ES" altLang="es-ES" sz="2400" b="1" dirty="0" smtClean="0">
                <a:latin typeface="Times New Roman" pitchFamily="18" charset="0"/>
              </a:rPr>
              <a:t>Termina </a:t>
            </a:r>
            <a:r>
              <a:rPr lang="es-ES" altLang="es-ES" sz="2400" b="1" dirty="0">
                <a:latin typeface="Times New Roman" pitchFamily="18" charset="0"/>
              </a:rPr>
              <a:t>la existencia de la persona humana con su muerte natural, entendiéndose por muerte biológica la cesación de la vida orgánica, no admitiéndose la denominada muerte “civil” por la pérdida de derechos en vida.</a:t>
            </a:r>
          </a:p>
          <a:p>
            <a:pPr algn="ctr"/>
            <a:endParaRPr lang="es-ES" altLang="es-ES" sz="2400" b="1" dirty="0">
              <a:latin typeface="Times New Roman" pitchFamily="18" charset="0"/>
            </a:endParaRPr>
          </a:p>
          <a:p>
            <a:pPr algn="ctr"/>
            <a:r>
              <a:rPr lang="es-ES" altLang="es-ES" sz="2400" b="1" dirty="0">
                <a:latin typeface="Times New Roman" pitchFamily="18" charset="0"/>
              </a:rPr>
              <a:t>La prueba idónea del fallecimiento es el certificado de defunción otorgado por el Registro Civil, admitiéndose todos los medios de prueba</a:t>
            </a:r>
            <a:r>
              <a:rPr lang="es-ES" altLang="es-ES" sz="2400" b="1" dirty="0" smtClean="0">
                <a:latin typeface="Times New Roman" pitchFamily="18" charset="0"/>
              </a:rPr>
              <a:t>.  </a:t>
            </a:r>
            <a:endParaRPr lang="es-ES" altLang="es-ES" sz="2400" b="1" dirty="0">
              <a:latin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CuadroTexto"/>
          <p:cNvSpPr txBox="1"/>
          <p:nvPr/>
        </p:nvSpPr>
        <p:spPr>
          <a:xfrm>
            <a:off x="457200" y="962025"/>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CONMORIENCIA</a:t>
            </a:r>
          </a:p>
        </p:txBody>
      </p:sp>
      <p:sp>
        <p:nvSpPr>
          <p:cNvPr id="9" name="2 Rectángulo"/>
          <p:cNvSpPr>
            <a:spLocks noChangeArrowheads="1"/>
          </p:cNvSpPr>
          <p:nvPr/>
        </p:nvSpPr>
        <p:spPr bwMode="auto">
          <a:xfrm>
            <a:off x="457200" y="2532063"/>
            <a:ext cx="8229600" cy="2954337"/>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endParaRPr lang="es-ES" altLang="es-ES" sz="2400" b="1">
              <a:latin typeface="Times New Roman" pitchFamily="18" charset="0"/>
            </a:endParaRPr>
          </a:p>
          <a:p>
            <a:pPr algn="ctr"/>
            <a:r>
              <a:rPr lang="es-ES" altLang="es-ES" sz="2400" b="1">
                <a:latin typeface="Times New Roman" pitchFamily="18" charset="0"/>
              </a:rPr>
              <a:t>Se denomina “commoriencia” a la muerte simultánea de dos o más personas. La muerte en un accidente o catástrofe se presume simultánea.</a:t>
            </a:r>
            <a:endParaRPr lang="es-ES" altLang="es-ES">
              <a:latin typeface="Calibri" pitchFamily="34" charset="0"/>
            </a:endParaRPr>
          </a:p>
          <a:p>
            <a:pPr algn="ctr"/>
            <a:endParaRPr lang="es-ES" altLang="es-ES">
              <a:latin typeface="Calibri" pitchFamily="34" charset="0"/>
            </a:endParaRPr>
          </a:p>
          <a:p>
            <a:pPr algn="ctr"/>
            <a:r>
              <a:rPr lang="es-ES" altLang="es-ES" sz="2400" b="1">
                <a:latin typeface="Times New Roman" pitchFamily="18" charset="0"/>
              </a:rPr>
              <a:t>“… se presume que mueren al mismo tiempo las personas que perecen en un desastre común o en cualquier circunstancia, si no puede determinarse lo contrario…”</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Rectángulo"/>
          <p:cNvSpPr>
            <a:spLocks noChangeArrowheads="1"/>
          </p:cNvSpPr>
          <p:nvPr/>
        </p:nvSpPr>
        <p:spPr bwMode="auto">
          <a:xfrm>
            <a:off x="457200" y="3000375"/>
            <a:ext cx="8229599" cy="1993900"/>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r>
              <a:rPr lang="es-ES" altLang="es-ES" sz="2400" b="1" dirty="0">
                <a:latin typeface="Times New Roman" pitchFamily="18" charset="0"/>
              </a:rPr>
              <a:t>Caso ordinario </a:t>
            </a:r>
          </a:p>
          <a:p>
            <a:pPr algn="ctr"/>
            <a:endParaRPr lang="es-ES" altLang="es-ES" sz="2400" b="1" dirty="0">
              <a:latin typeface="Times New Roman" pitchFamily="18" charset="0"/>
            </a:endParaRPr>
          </a:p>
          <a:p>
            <a:pPr algn="ctr"/>
            <a:r>
              <a:rPr lang="es-ES" altLang="es-ES" sz="2400" b="1" dirty="0">
                <a:latin typeface="Times New Roman" pitchFamily="18" charset="0"/>
              </a:rPr>
              <a:t>Casos extraordinarios</a:t>
            </a:r>
          </a:p>
          <a:p>
            <a:pPr algn="ctr"/>
            <a:endParaRPr lang="es-ES" altLang="es-ES" sz="2400" b="1" dirty="0">
              <a:latin typeface="Times New Roman" pitchFamily="18" charset="0"/>
            </a:endParaRPr>
          </a:p>
          <a:p>
            <a:pPr algn="ctr"/>
            <a:r>
              <a:rPr lang="es-ES" altLang="es-ES" sz="2400" b="1" dirty="0">
                <a:latin typeface="Times New Roman" pitchFamily="18" charset="0"/>
              </a:rPr>
              <a:t>Ausencia por desaparición forzosa.</a:t>
            </a:r>
          </a:p>
        </p:txBody>
      </p:sp>
      <p:sp>
        <p:nvSpPr>
          <p:cNvPr id="7" name="Rectangle 2"/>
          <p:cNvSpPr>
            <a:spLocks noChangeArrowheads="1"/>
          </p:cNvSpPr>
          <p:nvPr/>
        </p:nvSpPr>
        <p:spPr bwMode="auto">
          <a:xfrm>
            <a:off x="457200" y="1066800"/>
            <a:ext cx="8229600" cy="847725"/>
          </a:xfrm>
          <a:prstGeom prst="rect">
            <a:avLst/>
          </a:prstGeom>
          <a:solidFill>
            <a:schemeClr val="bg2">
              <a:lumMod val="50000"/>
            </a:schemeClr>
          </a:solidFill>
          <a:ln w="3175">
            <a:solidFill>
              <a:schemeClr val="tx1"/>
            </a:solidFill>
            <a:miter lim="800000"/>
            <a:headEnd/>
            <a:tailEnd/>
          </a:ln>
        </p:spPr>
        <p:txBody>
          <a:bodyPr anchor="ctr" anchorCtr="1"/>
          <a:lstStyle/>
          <a:p>
            <a:pPr algn="ctr">
              <a:tabLst>
                <a:tab pos="1250950" algn="l"/>
              </a:tabLst>
            </a:pPr>
            <a:r>
              <a:rPr lang="es-ES" altLang="es-ES" sz="2800" b="1">
                <a:latin typeface="Times New Roman" pitchFamily="18" charset="0"/>
              </a:rPr>
              <a:t>PRESUNCIÓN  DE  FALLECIMIENTO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CuadroTexto"/>
          <p:cNvSpPr txBox="1"/>
          <p:nvPr/>
        </p:nvSpPr>
        <p:spPr>
          <a:xfrm>
            <a:off x="457200" y="1066800"/>
            <a:ext cx="8229600" cy="523875"/>
          </a:xfrm>
          <a:prstGeom prst="rect">
            <a:avLst/>
          </a:prstGeom>
          <a:solidFill>
            <a:schemeClr val="bg2">
              <a:lumMod val="50000"/>
            </a:schemeClr>
          </a:solidFill>
          <a:ln w="3175">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CASO ORDINARIO</a:t>
            </a:r>
          </a:p>
        </p:txBody>
      </p:sp>
      <p:sp>
        <p:nvSpPr>
          <p:cNvPr id="9" name="2 Rectángulo"/>
          <p:cNvSpPr>
            <a:spLocks noChangeArrowheads="1"/>
          </p:cNvSpPr>
          <p:nvPr/>
        </p:nvSpPr>
        <p:spPr bwMode="auto">
          <a:xfrm>
            <a:off x="457200" y="2937808"/>
            <a:ext cx="8229600" cy="1938992"/>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r>
              <a:rPr lang="es-ES" altLang="es-ES" sz="2400" b="1" dirty="0" smtClean="0">
                <a:latin typeface="Times New Roman" pitchFamily="18" charset="0"/>
              </a:rPr>
              <a:t>La </a:t>
            </a:r>
            <a:r>
              <a:rPr lang="es-ES" altLang="es-ES" sz="2400" b="1" dirty="0">
                <a:latin typeface="Times New Roman" pitchFamily="18" charset="0"/>
              </a:rPr>
              <a:t>ausencia de una persona de su domicilio sin que se tenga noticias de ella por el término de tres años, causa la presunción de fallecimiento, aunque hubiere dejado apoderado. El plazo se cuenta desde la fecha de la última noticia del ausente.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762000"/>
            <a:ext cx="8229600" cy="523875"/>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CASOS EXTRAORDINARIOS</a:t>
            </a:r>
          </a:p>
        </p:txBody>
      </p:sp>
      <p:sp>
        <p:nvSpPr>
          <p:cNvPr id="7" name="2 Rectángulo"/>
          <p:cNvSpPr>
            <a:spLocks noChangeArrowheads="1"/>
          </p:cNvSpPr>
          <p:nvPr/>
        </p:nvSpPr>
        <p:spPr bwMode="auto">
          <a:xfrm>
            <a:off x="457200" y="2005548"/>
            <a:ext cx="8229600" cy="3785652"/>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buFontTx/>
              <a:buChar char="-"/>
            </a:pPr>
            <a:r>
              <a:rPr lang="es-ES" altLang="es-ES" sz="2000" b="1" dirty="0" smtClean="0">
                <a:latin typeface="Times New Roman" pitchFamily="18" charset="0"/>
              </a:rPr>
              <a:t>  </a:t>
            </a:r>
            <a:r>
              <a:rPr lang="es-ES" altLang="es-ES" sz="2400" b="1" dirty="0">
                <a:latin typeface="Times New Roman" pitchFamily="18" charset="0"/>
              </a:rPr>
              <a:t>Falta de noticias por el término de dos años si por última </a:t>
            </a:r>
          </a:p>
          <a:p>
            <a:r>
              <a:rPr lang="es-ES" altLang="es-ES" sz="2400" b="1" dirty="0">
                <a:latin typeface="Times New Roman" pitchFamily="18" charset="0"/>
              </a:rPr>
              <a:t>   vez la persona se encontraba en lugar de un incendio,  </a:t>
            </a:r>
          </a:p>
          <a:p>
            <a:r>
              <a:rPr lang="es-ES" altLang="es-ES" sz="2400" b="1" dirty="0">
                <a:latin typeface="Times New Roman" pitchFamily="18" charset="0"/>
              </a:rPr>
              <a:t>   terremoto, acción de guerra u otro suceso semejante </a:t>
            </a:r>
          </a:p>
          <a:p>
            <a:r>
              <a:rPr lang="es-ES" altLang="es-ES" sz="2400" b="1" dirty="0">
                <a:latin typeface="Times New Roman" pitchFamily="18" charset="0"/>
              </a:rPr>
              <a:t>   susceptible de ocasionar la muerte o participó de una </a:t>
            </a:r>
          </a:p>
          <a:p>
            <a:r>
              <a:rPr lang="es-ES" altLang="es-ES" sz="2400" b="1" dirty="0">
                <a:latin typeface="Times New Roman" pitchFamily="18" charset="0"/>
              </a:rPr>
              <a:t>   actividad que implique el mismo riesgo.</a:t>
            </a:r>
          </a:p>
          <a:p>
            <a:pPr>
              <a:buFontTx/>
              <a:buChar char="-"/>
            </a:pPr>
            <a:endParaRPr lang="es-ES" altLang="es-ES" sz="2400" b="1" dirty="0">
              <a:latin typeface="Times New Roman" pitchFamily="18" charset="0"/>
            </a:endParaRPr>
          </a:p>
          <a:p>
            <a:r>
              <a:rPr lang="es-ES" altLang="es-ES" sz="2400" b="1" dirty="0">
                <a:latin typeface="Times New Roman" pitchFamily="18" charset="0"/>
              </a:rPr>
              <a:t>  - Falta de noticias por el término de seis meses si la </a:t>
            </a:r>
          </a:p>
          <a:p>
            <a:r>
              <a:rPr lang="es-ES" altLang="es-ES" sz="2400" b="1" dirty="0">
                <a:latin typeface="Times New Roman" pitchFamily="18" charset="0"/>
              </a:rPr>
              <a:t>     </a:t>
            </a:r>
            <a:r>
              <a:rPr lang="es-ES" altLang="es-ES" sz="2400" b="1" dirty="0" smtClean="0">
                <a:latin typeface="Times New Roman" pitchFamily="18" charset="0"/>
              </a:rPr>
              <a:t>persona </a:t>
            </a:r>
            <a:r>
              <a:rPr lang="es-ES" altLang="es-ES" sz="2400" b="1" dirty="0">
                <a:latin typeface="Times New Roman" pitchFamily="18" charset="0"/>
              </a:rPr>
              <a:t>estaba en un buque o aeronave naufragados o </a:t>
            </a:r>
          </a:p>
          <a:p>
            <a:r>
              <a:rPr lang="es-ES" altLang="es-ES" sz="2400" b="1" dirty="0">
                <a:latin typeface="Times New Roman" pitchFamily="18" charset="0"/>
              </a:rPr>
              <a:t>     perdidos, contados desde el día en que el suceso ocurrió o </a:t>
            </a:r>
          </a:p>
          <a:p>
            <a:r>
              <a:rPr lang="es-ES" altLang="es-ES" sz="2400" b="1" dirty="0">
                <a:latin typeface="Times New Roman" pitchFamily="18" charset="0"/>
              </a:rPr>
              <a:t>     pudiere haber ocurrido.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Rectángulo"/>
          <p:cNvSpPr>
            <a:spLocks noChangeArrowheads="1"/>
          </p:cNvSpPr>
          <p:nvPr/>
        </p:nvSpPr>
        <p:spPr bwMode="auto">
          <a:xfrm>
            <a:off x="457200" y="850642"/>
            <a:ext cx="8229600" cy="5016758"/>
          </a:xfrm>
          <a:prstGeom prst="rect">
            <a:avLst/>
          </a:prstGeom>
          <a:solidFill>
            <a:schemeClr val="bg2">
              <a:lumMod val="50000"/>
            </a:schemeClr>
          </a:solidFill>
          <a:ln w="3175">
            <a:solidFill>
              <a:schemeClr val="tx1"/>
            </a:solidFill>
            <a:miter lim="800000"/>
            <a:headEnd/>
            <a:tailEnd/>
          </a:ln>
        </p:spPr>
        <p:txBody>
          <a:bodyPr wrap="square" anchorCtr="1">
            <a:spAutoFit/>
          </a:bodyPr>
          <a:lstStyle/>
          <a:p>
            <a:pPr algn="ctr"/>
            <a:r>
              <a:rPr lang="es-ES" altLang="es-ES" sz="2000" b="1">
                <a:latin typeface="Times New Roman" pitchFamily="18" charset="0"/>
              </a:rPr>
              <a:t>El juez designa defensor del ausente o da intervención al defensor oficial.</a:t>
            </a:r>
          </a:p>
          <a:p>
            <a:pPr algn="ctr"/>
            <a:endParaRPr lang="es-ES" altLang="es-ES" sz="2000" b="1">
              <a:latin typeface="Times New Roman" pitchFamily="18" charset="0"/>
            </a:endParaRPr>
          </a:p>
          <a:p>
            <a:pPr algn="ctr"/>
            <a:r>
              <a:rPr lang="es-ES" altLang="es-ES" sz="2000" b="1">
                <a:latin typeface="Times New Roman" pitchFamily="18" charset="0"/>
              </a:rPr>
              <a:t>Citación por edictos una vez por mes durante seis meses.</a:t>
            </a:r>
          </a:p>
          <a:p>
            <a:pPr algn="ctr"/>
            <a:endParaRPr lang="es-ES" altLang="es-ES" sz="2000" b="1">
              <a:latin typeface="Times New Roman" pitchFamily="18" charset="0"/>
            </a:endParaRPr>
          </a:p>
          <a:p>
            <a:pPr algn="ctr"/>
            <a:r>
              <a:rPr lang="es-ES" altLang="es-ES" sz="2000" b="1">
                <a:latin typeface="Times New Roman" pitchFamily="18" charset="0"/>
              </a:rPr>
              <a:t>Declaración de presunción de fallecimiento fijándose día presuntivo del deceso.</a:t>
            </a:r>
          </a:p>
          <a:p>
            <a:pPr algn="ctr"/>
            <a:endParaRPr lang="es-ES" altLang="es-ES" sz="2000" b="1">
              <a:latin typeface="Times New Roman" pitchFamily="18" charset="0"/>
            </a:endParaRPr>
          </a:p>
          <a:p>
            <a:pPr algn="ctr"/>
            <a:r>
              <a:rPr lang="es-ES" altLang="es-ES" sz="2000" b="1">
                <a:latin typeface="Times New Roman" pitchFamily="18" charset="0"/>
              </a:rPr>
              <a:t>Los herederos pueden recibir los bienes. Efectuándose un inventario pero no pueden enajenarlos ni gravarlos sin autorización judicial.</a:t>
            </a:r>
          </a:p>
          <a:p>
            <a:pPr algn="ctr"/>
            <a:endParaRPr lang="es-ES" altLang="es-ES" sz="2000" b="1">
              <a:latin typeface="Times New Roman" pitchFamily="18" charset="0"/>
            </a:endParaRPr>
          </a:p>
          <a:p>
            <a:pPr algn="ctr"/>
            <a:r>
              <a:rPr lang="es-ES" altLang="es-ES" sz="2000" b="1">
                <a:latin typeface="Times New Roman" pitchFamily="18" charset="0"/>
              </a:rPr>
              <a:t>Transcurridos cinco años desde la fecha presuntiva de fallecimiento u ochenta años desde el nacimiento de la persona, puede disponerse libremente de esos bienes. </a:t>
            </a:r>
          </a:p>
          <a:p>
            <a:pPr algn="ctr"/>
            <a:endParaRPr lang="es-ES" altLang="es-ES" sz="2000" b="1">
              <a:latin typeface="Times New Roman" pitchFamily="18" charset="0"/>
            </a:endParaRPr>
          </a:p>
          <a:p>
            <a:pPr algn="ctr"/>
            <a:r>
              <a:rPr lang="es-ES" altLang="es-ES" sz="2000" b="1">
                <a:latin typeface="Times New Roman" pitchFamily="18" charset="0"/>
              </a:rPr>
              <a:t>Existen también disposiciones sobre la posible reaparición del ausente y su derecho a reclamar esos bienes.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534988"/>
            <a:ext cx="8229600" cy="523875"/>
          </a:xfrm>
          <a:prstGeom prst="rect">
            <a:avLst/>
          </a:prstGeom>
          <a:solidFill>
            <a:schemeClr val="bg2">
              <a:lumMod val="50000"/>
            </a:schemeClr>
          </a:solidFill>
          <a:ln w="3175">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AUSENCIA POR DESAPARICIÓN FORZADA</a:t>
            </a:r>
          </a:p>
        </p:txBody>
      </p:sp>
      <p:sp>
        <p:nvSpPr>
          <p:cNvPr id="7" name="Rectangle 1"/>
          <p:cNvSpPr>
            <a:spLocks noChangeArrowheads="1"/>
          </p:cNvSpPr>
          <p:nvPr/>
        </p:nvSpPr>
        <p:spPr bwMode="auto">
          <a:xfrm>
            <a:off x="457200" y="1577211"/>
            <a:ext cx="8229600" cy="4524315"/>
          </a:xfrm>
          <a:prstGeom prst="rect">
            <a:avLst/>
          </a:prstGeom>
          <a:solidFill>
            <a:schemeClr val="bg2">
              <a:lumMod val="50000"/>
            </a:schemeClr>
          </a:solidFill>
          <a:ln w="31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latin typeface="Times New Roman" pitchFamily="18" charset="0"/>
              </a:rPr>
              <a:t>De acuerdo con lo establecido en la ley 24.321 podrá declararse la ausencia por desaparición forzada de toda aquella persona que hasta el 10 de diciembre de 1983, hubiera desaparecido involuntariamente del lugar de su domicilio o residencia, sin que se tenga noticia de su paradero.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400" b="1" dirty="0">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latin typeface="Times New Roman" pitchFamily="18" charset="0"/>
              </a:rPr>
              <a:t>A los efectos de esta ley se entiende por desaparición forzada de personas, cuando se hubiere privado a alguien de su libertad personal y el hecho fuese seguido por la desaparición de la víctima, o si ésta hubiera sido alojada en lugares clandestinos de detención o privada, bajo cualquier otra forma, del derecho a la jurisdicción.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2667000"/>
            <a:ext cx="8229600" cy="523220"/>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RÉGIMEN DE CAPACIDAD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1687</TotalTime>
  <Words>42511</Words>
  <Application>Microsoft Office PowerPoint</Application>
  <PresentationFormat>Presentación en pantalla (4:3)</PresentationFormat>
  <Paragraphs>3961</Paragraphs>
  <Slides>831</Slides>
  <Notes>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831</vt:i4>
      </vt:variant>
    </vt:vector>
  </HeadingPairs>
  <TitlesOfParts>
    <vt:vector size="833" baseType="lpstr">
      <vt:lpstr>Solsticio</vt:lpstr>
      <vt:lpstr>Corel PHOTO-PAINT 12.0 Image</vt:lpstr>
      <vt:lpstr>FORMACIÓN BÁSICA</vt:lpstr>
      <vt:lpstr>INTRODUCCIÓN AL DERECHO</vt:lpstr>
      <vt:lpstr>TEMARIO</vt:lpstr>
      <vt:lpstr>DERECHO.                      Concepto Origen del término.                                             Definición según los romanos.                                             Normas religiosas, morales y de trato social.                                            Orígenes del derecho. Su clasificación.  DERECHO OBJETIVO. Definición.                                              Su clasificación.                                             Derecho privado.                                              Definición. Ramas que comprende.                                             Concepto de cada una.  Código Civil y Comercial. Antecedentes. Su actual estructura.   DERECHO PÚBLICO. Definición.                                            Ramas que comprende.                                            Concepto de cada una.                                           Delito. Definición. Distintas clases de delitos.                                           Estafa. Definición. Rubros relacionados con estafas.                                           Cuasidelitos. Definición. Diferencia con los delitos.</vt:lpstr>
      <vt:lpstr>DERECHO NATURAL   Definición.  DERECHO POSITIVO   Definición.  Principales diferencias entre el derecho natural y el positivo  DERECHO SUBJETIVO   Definición y clasificación. </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INTRODUCCIÓN AL DERECHO      SEGUNDA PARTE </vt:lpstr>
      <vt:lpstr>TEMARIO</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INTRODUCCIÓN AL DERECHO TERCERA PARTE</vt:lpstr>
      <vt:lpstr>TEMARIO</vt:lpstr>
      <vt:lpstr>OBJETO DEL DERECHO</vt:lpstr>
      <vt:lpstr>BIENES</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lpstr>Diapositiva 197</vt:lpstr>
      <vt:lpstr>Diapositiva 198</vt:lpstr>
      <vt:lpstr>Diapositiva 199</vt:lpstr>
      <vt:lpstr>Diapositiva 200</vt:lpstr>
      <vt:lpstr>Diapositiva 201</vt:lpstr>
      <vt:lpstr>Diapositiva 202</vt:lpstr>
      <vt:lpstr>Diapositiva 203</vt:lpstr>
      <vt:lpstr>Diapositiva 204</vt:lpstr>
      <vt:lpstr>Diapositiva 205</vt:lpstr>
      <vt:lpstr>Diapositiva 206</vt:lpstr>
      <vt:lpstr>Diapositiva 207</vt:lpstr>
      <vt:lpstr>Diapositiva 208</vt:lpstr>
      <vt:lpstr>Diapositiva 209</vt:lpstr>
      <vt:lpstr>Diapositiva 210</vt:lpstr>
      <vt:lpstr>Diapositiva 211</vt:lpstr>
      <vt:lpstr>Diapositiva 212</vt:lpstr>
      <vt:lpstr>Diapositiva 213</vt:lpstr>
      <vt:lpstr>Diapositiva 214</vt:lpstr>
      <vt:lpstr>Diapositiva 215</vt:lpstr>
      <vt:lpstr>Diapositiva 216</vt:lpstr>
      <vt:lpstr>Diapositiva 217</vt:lpstr>
      <vt:lpstr>Diapositiva 218</vt:lpstr>
      <vt:lpstr>Diapositiva 219</vt:lpstr>
      <vt:lpstr>Diapositiva 220</vt:lpstr>
      <vt:lpstr>Diapositiva 221</vt:lpstr>
      <vt:lpstr>Diapositiva 222</vt:lpstr>
      <vt:lpstr>Diapositiva 223</vt:lpstr>
      <vt:lpstr>Diapositiva 224</vt:lpstr>
      <vt:lpstr>Diapositiva 225</vt:lpstr>
      <vt:lpstr>Diapositiva 226</vt:lpstr>
      <vt:lpstr>Diapositiva 227</vt:lpstr>
      <vt:lpstr>Diapositiva 228</vt:lpstr>
      <vt:lpstr>Diapositiva 229</vt:lpstr>
      <vt:lpstr>Diapositiva 230</vt:lpstr>
      <vt:lpstr>Diapositiva 231</vt:lpstr>
      <vt:lpstr>Diapositiva 232</vt:lpstr>
      <vt:lpstr>Diapositiva 233</vt:lpstr>
      <vt:lpstr>Diapositiva 234</vt:lpstr>
      <vt:lpstr>Diapositiva 235</vt:lpstr>
      <vt:lpstr>Diapositiva 236</vt:lpstr>
      <vt:lpstr>Diapositiva 237</vt:lpstr>
      <vt:lpstr>Diapositiva 238</vt:lpstr>
      <vt:lpstr>Diapositiva 239</vt:lpstr>
      <vt:lpstr>Diapositiva 240</vt:lpstr>
      <vt:lpstr>Diapositiva 241</vt:lpstr>
      <vt:lpstr>Diapositiva 242</vt:lpstr>
      <vt:lpstr>Diapositiva 243</vt:lpstr>
      <vt:lpstr>Diapositiva 244</vt:lpstr>
      <vt:lpstr>Diapositiva 245</vt:lpstr>
      <vt:lpstr>Diapositiva 246</vt:lpstr>
      <vt:lpstr>Diapositiva 247</vt:lpstr>
      <vt:lpstr>Diapositiva 248</vt:lpstr>
      <vt:lpstr>Diapositiva 249</vt:lpstr>
      <vt:lpstr>Diapositiva 250</vt:lpstr>
      <vt:lpstr>Diapositiva 251</vt:lpstr>
      <vt:lpstr>Diapositiva 252</vt:lpstr>
      <vt:lpstr>Diapositiva 253</vt:lpstr>
      <vt:lpstr>Diapositiva 254</vt:lpstr>
      <vt:lpstr>Diapositiva 255</vt:lpstr>
      <vt:lpstr>Diapositiva 256</vt:lpstr>
      <vt:lpstr>INTRODUCCIÓN AL DERECHO CUARTA PARTE</vt:lpstr>
      <vt:lpstr>Diapositiva 258</vt:lpstr>
      <vt:lpstr>Diapositiva 259</vt:lpstr>
      <vt:lpstr>Diapositiva 260</vt:lpstr>
      <vt:lpstr>Diapositiva 261</vt:lpstr>
      <vt:lpstr>Diapositiva 262</vt:lpstr>
      <vt:lpstr>Diapositiva 263</vt:lpstr>
      <vt:lpstr>Diapositiva 264</vt:lpstr>
      <vt:lpstr>Diapositiva 265</vt:lpstr>
      <vt:lpstr>Diapositiva 266</vt:lpstr>
      <vt:lpstr>Diapositiva 267</vt:lpstr>
      <vt:lpstr>Diapositiva 268</vt:lpstr>
      <vt:lpstr>Diapositiva 269</vt:lpstr>
      <vt:lpstr>Diapositiva 270</vt:lpstr>
      <vt:lpstr>Diapositiva 271</vt:lpstr>
      <vt:lpstr>Diapositiva 272</vt:lpstr>
      <vt:lpstr>Diapositiva 273</vt:lpstr>
      <vt:lpstr>Diapositiva 274</vt:lpstr>
      <vt:lpstr>Diapositiva 275</vt:lpstr>
      <vt:lpstr>Diapositiva 276</vt:lpstr>
      <vt:lpstr>Diapositiva 277</vt:lpstr>
      <vt:lpstr>Diapositiva 278</vt:lpstr>
      <vt:lpstr>Diapositiva 279</vt:lpstr>
      <vt:lpstr>Diapositiva 280</vt:lpstr>
      <vt:lpstr>Diapositiva 281</vt:lpstr>
      <vt:lpstr>Diapositiva 282</vt:lpstr>
      <vt:lpstr>Diapositiva 283</vt:lpstr>
      <vt:lpstr>Diapositiva 284</vt:lpstr>
      <vt:lpstr>Diapositiva 285</vt:lpstr>
      <vt:lpstr>Diapositiva 286</vt:lpstr>
      <vt:lpstr>Diapositiva 287</vt:lpstr>
      <vt:lpstr>Diapositiva 288</vt:lpstr>
      <vt:lpstr>Diapositiva 289</vt:lpstr>
      <vt:lpstr>Diapositiva 290</vt:lpstr>
      <vt:lpstr>Diapositiva 291</vt:lpstr>
      <vt:lpstr>Diapositiva 292</vt:lpstr>
      <vt:lpstr>Diapositiva 293</vt:lpstr>
      <vt:lpstr>Diapositiva 294</vt:lpstr>
      <vt:lpstr>Diapositiva 295</vt:lpstr>
      <vt:lpstr>Diapositiva 296</vt:lpstr>
      <vt:lpstr>Diapositiva 297</vt:lpstr>
      <vt:lpstr>Diapositiva 298</vt:lpstr>
      <vt:lpstr>Diapositiva 299</vt:lpstr>
      <vt:lpstr>Diapositiva 300</vt:lpstr>
      <vt:lpstr>Diapositiva 301</vt:lpstr>
      <vt:lpstr>Diapositiva 302</vt:lpstr>
      <vt:lpstr>Diapositiva 303</vt:lpstr>
      <vt:lpstr>Diapositiva 304</vt:lpstr>
      <vt:lpstr>Diapositiva 305</vt:lpstr>
      <vt:lpstr>Diapositiva 306</vt:lpstr>
      <vt:lpstr>Diapositiva 307</vt:lpstr>
      <vt:lpstr>Diapositiva 308</vt:lpstr>
      <vt:lpstr>Diapositiva 309</vt:lpstr>
      <vt:lpstr>Diapositiva 310</vt:lpstr>
      <vt:lpstr>Diapositiva 311</vt:lpstr>
      <vt:lpstr>Diapositiva 312</vt:lpstr>
      <vt:lpstr>Diapositiva 313</vt:lpstr>
      <vt:lpstr>Diapositiva 314</vt:lpstr>
      <vt:lpstr>Diapositiva 315</vt:lpstr>
      <vt:lpstr>Diapositiva 316</vt:lpstr>
      <vt:lpstr>Diapositiva 317</vt:lpstr>
      <vt:lpstr>Diapositiva 318</vt:lpstr>
      <vt:lpstr>Diapositiva 319</vt:lpstr>
      <vt:lpstr>Diapositiva 320</vt:lpstr>
      <vt:lpstr>Diapositiva 321</vt:lpstr>
      <vt:lpstr>Diapositiva 322</vt:lpstr>
      <vt:lpstr>Diapositiva 323</vt:lpstr>
      <vt:lpstr>Diapositiva 324</vt:lpstr>
      <vt:lpstr>Diapositiva 325</vt:lpstr>
      <vt:lpstr>Diapositiva 326</vt:lpstr>
      <vt:lpstr>Diapositiva 327</vt:lpstr>
      <vt:lpstr>Diapositiva 328</vt:lpstr>
      <vt:lpstr>Diapositiva 329</vt:lpstr>
      <vt:lpstr>Diapositiva 330</vt:lpstr>
      <vt:lpstr>Diapositiva 331</vt:lpstr>
      <vt:lpstr>Diapositiva 332</vt:lpstr>
      <vt:lpstr>Diapositiva 333</vt:lpstr>
      <vt:lpstr>Diapositiva 334</vt:lpstr>
      <vt:lpstr>Diapositiva 335</vt:lpstr>
      <vt:lpstr>Diapositiva 336</vt:lpstr>
      <vt:lpstr>Diapositiva 337</vt:lpstr>
      <vt:lpstr>Diapositiva 338</vt:lpstr>
      <vt:lpstr>Diapositiva 339</vt:lpstr>
      <vt:lpstr>Diapositiva 340</vt:lpstr>
      <vt:lpstr>Diapositiva 341</vt:lpstr>
      <vt:lpstr>Diapositiva 342</vt:lpstr>
      <vt:lpstr>Diapositiva 343</vt:lpstr>
      <vt:lpstr>Diapositiva 344</vt:lpstr>
      <vt:lpstr>Diapositiva 345</vt:lpstr>
      <vt:lpstr>Diapositiva 346</vt:lpstr>
      <vt:lpstr>Diapositiva 347</vt:lpstr>
      <vt:lpstr>Diapositiva 348</vt:lpstr>
      <vt:lpstr>Diapositiva 349</vt:lpstr>
      <vt:lpstr>Diapositiva 350</vt:lpstr>
      <vt:lpstr>Diapositiva 351</vt:lpstr>
      <vt:lpstr>Diapositiva 352</vt:lpstr>
      <vt:lpstr>Diapositiva 353</vt:lpstr>
      <vt:lpstr>Diapositiva 354</vt:lpstr>
      <vt:lpstr>Diapositiva 355</vt:lpstr>
      <vt:lpstr>Diapositiva 356</vt:lpstr>
      <vt:lpstr>Diapositiva 357</vt:lpstr>
      <vt:lpstr>Diapositiva 358</vt:lpstr>
      <vt:lpstr>Diapositiva 359</vt:lpstr>
      <vt:lpstr>Diapositiva 360</vt:lpstr>
      <vt:lpstr>Diapositiva 361</vt:lpstr>
      <vt:lpstr>Diapositiva 362</vt:lpstr>
      <vt:lpstr>Diapositiva 363</vt:lpstr>
      <vt:lpstr>Diapositiva 364</vt:lpstr>
      <vt:lpstr>Diapositiva 365</vt:lpstr>
      <vt:lpstr>Diapositiva 366</vt:lpstr>
      <vt:lpstr>Diapositiva 367</vt:lpstr>
      <vt:lpstr>Diapositiva 368</vt:lpstr>
      <vt:lpstr>Diapositiva 369</vt:lpstr>
      <vt:lpstr>Diapositiva 370</vt:lpstr>
      <vt:lpstr>Diapositiva 371</vt:lpstr>
      <vt:lpstr>Diapositiva 372</vt:lpstr>
      <vt:lpstr>Diapositiva 373</vt:lpstr>
      <vt:lpstr>Diapositiva 374</vt:lpstr>
      <vt:lpstr>Diapositiva 375</vt:lpstr>
      <vt:lpstr>Diapositiva 376</vt:lpstr>
      <vt:lpstr>Diapositiva 377</vt:lpstr>
      <vt:lpstr>Diapositiva 378</vt:lpstr>
      <vt:lpstr>Diapositiva 379</vt:lpstr>
      <vt:lpstr>Diapositiva 380</vt:lpstr>
      <vt:lpstr>Diapositiva 381</vt:lpstr>
      <vt:lpstr>Diapositiva 382</vt:lpstr>
      <vt:lpstr>Diapositiva 383</vt:lpstr>
      <vt:lpstr>Diapositiva 384</vt:lpstr>
      <vt:lpstr>Diapositiva 385</vt:lpstr>
      <vt:lpstr>Diapositiva 386</vt:lpstr>
      <vt:lpstr>Diapositiva 387</vt:lpstr>
      <vt:lpstr>Diapositiva 388</vt:lpstr>
      <vt:lpstr>Diapositiva 389</vt:lpstr>
      <vt:lpstr>Diapositiva 390</vt:lpstr>
      <vt:lpstr>Diapositiva 391</vt:lpstr>
      <vt:lpstr>Diapositiva 392</vt:lpstr>
      <vt:lpstr>Diapositiva 393</vt:lpstr>
      <vt:lpstr>Diapositiva 394</vt:lpstr>
      <vt:lpstr>Diapositiva 395</vt:lpstr>
      <vt:lpstr>Diapositiva 396</vt:lpstr>
      <vt:lpstr>Diapositiva 397</vt:lpstr>
      <vt:lpstr>Diapositiva 398</vt:lpstr>
      <vt:lpstr>Diapositiva 399</vt:lpstr>
      <vt:lpstr>Diapositiva 400</vt:lpstr>
      <vt:lpstr>Diapositiva 401</vt:lpstr>
      <vt:lpstr>Diapositiva 402</vt:lpstr>
      <vt:lpstr>Diapositiva 403</vt:lpstr>
      <vt:lpstr>Diapositiva 404</vt:lpstr>
      <vt:lpstr>Diapositiva 405</vt:lpstr>
      <vt:lpstr>Diapositiva 406</vt:lpstr>
      <vt:lpstr>Diapositiva 407</vt:lpstr>
      <vt:lpstr>Diapositiva 408</vt:lpstr>
      <vt:lpstr>Diapositiva 409</vt:lpstr>
      <vt:lpstr>Diapositiva 410</vt:lpstr>
      <vt:lpstr>Diapositiva 411</vt:lpstr>
      <vt:lpstr>Diapositiva 412</vt:lpstr>
      <vt:lpstr>Diapositiva 413</vt:lpstr>
      <vt:lpstr>Diapositiva 414</vt:lpstr>
      <vt:lpstr>Diapositiva 415</vt:lpstr>
      <vt:lpstr>Diapositiva 416</vt:lpstr>
      <vt:lpstr>Diapositiva 417</vt:lpstr>
      <vt:lpstr>Diapositiva 418</vt:lpstr>
      <vt:lpstr>Diapositiva 419</vt:lpstr>
      <vt:lpstr>Diapositiva 420</vt:lpstr>
      <vt:lpstr>Diapositiva 421</vt:lpstr>
      <vt:lpstr>Diapositiva 422</vt:lpstr>
      <vt:lpstr>Diapositiva 423</vt:lpstr>
      <vt:lpstr>Diapositiva 424</vt:lpstr>
      <vt:lpstr>Diapositiva 425</vt:lpstr>
      <vt:lpstr>Diapositiva 426</vt:lpstr>
      <vt:lpstr>Diapositiva 427</vt:lpstr>
      <vt:lpstr>Diapositiva 428</vt:lpstr>
      <vt:lpstr>Diapositiva 429</vt:lpstr>
      <vt:lpstr>Diapositiva 430</vt:lpstr>
      <vt:lpstr>Diapositiva 431</vt:lpstr>
      <vt:lpstr>Diapositiva 432</vt:lpstr>
      <vt:lpstr>Diapositiva 433</vt:lpstr>
      <vt:lpstr>Diapositiva 434</vt:lpstr>
      <vt:lpstr>Diapositiva 435</vt:lpstr>
      <vt:lpstr>Diapositiva 436</vt:lpstr>
      <vt:lpstr>Diapositiva 437</vt:lpstr>
      <vt:lpstr>Diapositiva 438</vt:lpstr>
      <vt:lpstr>Diapositiva 439</vt:lpstr>
      <vt:lpstr>Diapositiva 440</vt:lpstr>
      <vt:lpstr>Diapositiva 441</vt:lpstr>
      <vt:lpstr>Diapositiva 442</vt:lpstr>
      <vt:lpstr>Diapositiva 443</vt:lpstr>
      <vt:lpstr>Diapositiva 444</vt:lpstr>
      <vt:lpstr>Diapositiva 445</vt:lpstr>
      <vt:lpstr>Diapositiva 446</vt:lpstr>
      <vt:lpstr>Diapositiva 447</vt:lpstr>
      <vt:lpstr>Diapositiva 448</vt:lpstr>
      <vt:lpstr>Diapositiva 449</vt:lpstr>
      <vt:lpstr>Diapositiva 450</vt:lpstr>
      <vt:lpstr>Diapositiva 451</vt:lpstr>
      <vt:lpstr>Diapositiva 452</vt:lpstr>
      <vt:lpstr>Diapositiva 453</vt:lpstr>
      <vt:lpstr>Diapositiva 454</vt:lpstr>
      <vt:lpstr>Diapositiva 455</vt:lpstr>
      <vt:lpstr>Diapositiva 456</vt:lpstr>
      <vt:lpstr>Diapositiva 457</vt:lpstr>
      <vt:lpstr>Diapositiva 458</vt:lpstr>
      <vt:lpstr>Diapositiva 459</vt:lpstr>
      <vt:lpstr>Diapositiva 460</vt:lpstr>
      <vt:lpstr>Diapositiva 461</vt:lpstr>
      <vt:lpstr>Diapositiva 462</vt:lpstr>
      <vt:lpstr>Diapositiva 463</vt:lpstr>
      <vt:lpstr>Diapositiva 464</vt:lpstr>
      <vt:lpstr>Diapositiva 465</vt:lpstr>
      <vt:lpstr>Diapositiva 466</vt:lpstr>
      <vt:lpstr>Diapositiva 467</vt:lpstr>
      <vt:lpstr>Diapositiva 468</vt:lpstr>
      <vt:lpstr>Diapositiva 469</vt:lpstr>
      <vt:lpstr>Diapositiva 470</vt:lpstr>
      <vt:lpstr>Diapositiva 471</vt:lpstr>
      <vt:lpstr>Diapositiva 472</vt:lpstr>
      <vt:lpstr>Diapositiva 473</vt:lpstr>
      <vt:lpstr>Diapositiva 474</vt:lpstr>
      <vt:lpstr>Diapositiva 475</vt:lpstr>
      <vt:lpstr>Diapositiva 476</vt:lpstr>
      <vt:lpstr>Diapositiva 477</vt:lpstr>
      <vt:lpstr>Diapositiva 478</vt:lpstr>
      <vt:lpstr>Diapositiva 479</vt:lpstr>
      <vt:lpstr>Diapositiva 480</vt:lpstr>
      <vt:lpstr>Diapositiva 481</vt:lpstr>
      <vt:lpstr>Diapositiva 482</vt:lpstr>
      <vt:lpstr>Diapositiva 483</vt:lpstr>
      <vt:lpstr>Diapositiva 484</vt:lpstr>
      <vt:lpstr>Diapositiva 485</vt:lpstr>
      <vt:lpstr>Diapositiva 486</vt:lpstr>
      <vt:lpstr>Diapositiva 487</vt:lpstr>
      <vt:lpstr>Diapositiva 488</vt:lpstr>
      <vt:lpstr>Diapositiva 489</vt:lpstr>
      <vt:lpstr>Diapositiva 490</vt:lpstr>
      <vt:lpstr>Diapositiva 491</vt:lpstr>
      <vt:lpstr>Diapositiva 492</vt:lpstr>
      <vt:lpstr>Diapositiva 493</vt:lpstr>
      <vt:lpstr>Diapositiva 494</vt:lpstr>
      <vt:lpstr>Diapositiva 495</vt:lpstr>
      <vt:lpstr>Diapositiva 496</vt:lpstr>
      <vt:lpstr>Diapositiva 497</vt:lpstr>
      <vt:lpstr>Diapositiva 498</vt:lpstr>
      <vt:lpstr>Diapositiva 499</vt:lpstr>
      <vt:lpstr>Diapositiva 500</vt:lpstr>
      <vt:lpstr>Diapositiva 501</vt:lpstr>
      <vt:lpstr>Diapositiva 502</vt:lpstr>
      <vt:lpstr>Diapositiva 503</vt:lpstr>
      <vt:lpstr>Diapositiva 504</vt:lpstr>
      <vt:lpstr>Diapositiva 505</vt:lpstr>
      <vt:lpstr>Diapositiva 506</vt:lpstr>
      <vt:lpstr>Diapositiva 507</vt:lpstr>
      <vt:lpstr>Diapositiva 508</vt:lpstr>
      <vt:lpstr>Diapositiva 509</vt:lpstr>
      <vt:lpstr>Diapositiva 510</vt:lpstr>
      <vt:lpstr>Diapositiva 511</vt:lpstr>
      <vt:lpstr>Diapositiva 512</vt:lpstr>
      <vt:lpstr>Diapositiva 513</vt:lpstr>
      <vt:lpstr>Diapositiva 514</vt:lpstr>
      <vt:lpstr>Diapositiva 515</vt:lpstr>
      <vt:lpstr>Diapositiva 516</vt:lpstr>
      <vt:lpstr>Diapositiva 517</vt:lpstr>
      <vt:lpstr>Diapositiva 518</vt:lpstr>
      <vt:lpstr>Diapositiva 519</vt:lpstr>
      <vt:lpstr>Diapositiva 520</vt:lpstr>
      <vt:lpstr>Diapositiva 521</vt:lpstr>
      <vt:lpstr>Diapositiva 522</vt:lpstr>
      <vt:lpstr>Diapositiva 523</vt:lpstr>
      <vt:lpstr>Diapositiva 524</vt:lpstr>
      <vt:lpstr>Diapositiva 525</vt:lpstr>
      <vt:lpstr>Diapositiva 526</vt:lpstr>
      <vt:lpstr>Diapositiva 527</vt:lpstr>
      <vt:lpstr>Diapositiva 528</vt:lpstr>
      <vt:lpstr>Diapositiva 529</vt:lpstr>
      <vt:lpstr>Diapositiva 530</vt:lpstr>
      <vt:lpstr>Diapositiva 531</vt:lpstr>
      <vt:lpstr>Diapositiva 532</vt:lpstr>
      <vt:lpstr>Diapositiva 533</vt:lpstr>
      <vt:lpstr>Diapositiva 534</vt:lpstr>
      <vt:lpstr>Diapositiva 535</vt:lpstr>
      <vt:lpstr>Diapositiva 536</vt:lpstr>
      <vt:lpstr>Diapositiva 537</vt:lpstr>
      <vt:lpstr>Diapositiva 538</vt:lpstr>
      <vt:lpstr>Diapositiva 539</vt:lpstr>
      <vt:lpstr>Diapositiva 540</vt:lpstr>
      <vt:lpstr>Diapositiva 541</vt:lpstr>
      <vt:lpstr>Diapositiva 542</vt:lpstr>
      <vt:lpstr>Diapositiva 543</vt:lpstr>
      <vt:lpstr>Diapositiva 544</vt:lpstr>
      <vt:lpstr>Diapositiva 545</vt:lpstr>
      <vt:lpstr>Diapositiva 546</vt:lpstr>
      <vt:lpstr>Diapositiva 547</vt:lpstr>
      <vt:lpstr>Diapositiva 548</vt:lpstr>
      <vt:lpstr>Diapositiva 549</vt:lpstr>
      <vt:lpstr>Diapositiva 550</vt:lpstr>
      <vt:lpstr>Diapositiva 551</vt:lpstr>
      <vt:lpstr>Diapositiva 552</vt:lpstr>
      <vt:lpstr>Diapositiva 553</vt:lpstr>
      <vt:lpstr>Diapositiva 554</vt:lpstr>
      <vt:lpstr>Diapositiva 555</vt:lpstr>
      <vt:lpstr>Diapositiva 556</vt:lpstr>
      <vt:lpstr>Diapositiva 557</vt:lpstr>
      <vt:lpstr>Diapositiva 558</vt:lpstr>
      <vt:lpstr>Diapositiva 559</vt:lpstr>
      <vt:lpstr>Diapositiva 560</vt:lpstr>
      <vt:lpstr>Diapositiva 561</vt:lpstr>
      <vt:lpstr>Diapositiva 562</vt:lpstr>
      <vt:lpstr>Diapositiva 563</vt:lpstr>
      <vt:lpstr>Diapositiva 564</vt:lpstr>
      <vt:lpstr>Diapositiva 565</vt:lpstr>
      <vt:lpstr>Diapositiva 566</vt:lpstr>
      <vt:lpstr>Diapositiva 567</vt:lpstr>
      <vt:lpstr>Diapositiva 568</vt:lpstr>
      <vt:lpstr>Diapositiva 569</vt:lpstr>
      <vt:lpstr>Diapositiva 570</vt:lpstr>
      <vt:lpstr>Diapositiva 571</vt:lpstr>
      <vt:lpstr>Diapositiva 572</vt:lpstr>
      <vt:lpstr>Diapositiva 573</vt:lpstr>
      <vt:lpstr>Diapositiva 574</vt:lpstr>
      <vt:lpstr>Diapositiva 575</vt:lpstr>
      <vt:lpstr>Diapositiva 576</vt:lpstr>
      <vt:lpstr>Diapositiva 577</vt:lpstr>
      <vt:lpstr>Diapositiva 578</vt:lpstr>
      <vt:lpstr>Diapositiva 579</vt:lpstr>
      <vt:lpstr>Diapositiva 580</vt:lpstr>
      <vt:lpstr>Diapositiva 581</vt:lpstr>
      <vt:lpstr>Diapositiva 582</vt:lpstr>
      <vt:lpstr>Diapositiva 583</vt:lpstr>
      <vt:lpstr>Diapositiva 584</vt:lpstr>
      <vt:lpstr>Diapositiva 585</vt:lpstr>
      <vt:lpstr>Diapositiva 586</vt:lpstr>
      <vt:lpstr>Diapositiva 587</vt:lpstr>
      <vt:lpstr>Diapositiva 588</vt:lpstr>
      <vt:lpstr>Diapositiva 589</vt:lpstr>
      <vt:lpstr>Diapositiva 590</vt:lpstr>
      <vt:lpstr>Diapositiva 591</vt:lpstr>
      <vt:lpstr>Diapositiva 592</vt:lpstr>
      <vt:lpstr>Diapositiva 593</vt:lpstr>
      <vt:lpstr>Diapositiva 594</vt:lpstr>
      <vt:lpstr>Diapositiva 595</vt:lpstr>
      <vt:lpstr>Diapositiva 596</vt:lpstr>
      <vt:lpstr>Diapositiva 597</vt:lpstr>
      <vt:lpstr>Diapositiva 598</vt:lpstr>
      <vt:lpstr>Diapositiva 599</vt:lpstr>
      <vt:lpstr>Diapositiva 600</vt:lpstr>
      <vt:lpstr>Diapositiva 601</vt:lpstr>
      <vt:lpstr>Diapositiva 602</vt:lpstr>
      <vt:lpstr>Diapositiva 603</vt:lpstr>
      <vt:lpstr>Diapositiva 604</vt:lpstr>
      <vt:lpstr>Diapositiva 605</vt:lpstr>
      <vt:lpstr>INTRODUCCIÓN AL SEGURO</vt:lpstr>
      <vt:lpstr>Diapositiva 607</vt:lpstr>
      <vt:lpstr>Diapositiva 608</vt:lpstr>
      <vt:lpstr>Diapositiva 609</vt:lpstr>
      <vt:lpstr>Diapositiva 610</vt:lpstr>
      <vt:lpstr>Diapositiva 611</vt:lpstr>
      <vt:lpstr>Diapositiva 612</vt:lpstr>
      <vt:lpstr>Diapositiva 613</vt:lpstr>
      <vt:lpstr>Diapositiva 614</vt:lpstr>
      <vt:lpstr>Diapositiva 615</vt:lpstr>
      <vt:lpstr>Diapositiva 616</vt:lpstr>
      <vt:lpstr>Diapositiva 617</vt:lpstr>
      <vt:lpstr>Diapositiva 618</vt:lpstr>
      <vt:lpstr>Diapositiva 619</vt:lpstr>
      <vt:lpstr>Diapositiva 620</vt:lpstr>
      <vt:lpstr>Diapositiva 621</vt:lpstr>
      <vt:lpstr>Diapositiva 622</vt:lpstr>
      <vt:lpstr>Diapositiva 623</vt:lpstr>
      <vt:lpstr>Diapositiva 624</vt:lpstr>
      <vt:lpstr>Diapositiva 625</vt:lpstr>
      <vt:lpstr>Diapositiva 626</vt:lpstr>
      <vt:lpstr>Diapositiva 627</vt:lpstr>
      <vt:lpstr>Diapositiva 628</vt:lpstr>
      <vt:lpstr>Diapositiva 629</vt:lpstr>
      <vt:lpstr>Diapositiva 630</vt:lpstr>
      <vt:lpstr>Diapositiva 631</vt:lpstr>
      <vt:lpstr>Diapositiva 632</vt:lpstr>
      <vt:lpstr>Diapositiva 633</vt:lpstr>
      <vt:lpstr>Diapositiva 634</vt:lpstr>
      <vt:lpstr>Diapositiva 635</vt:lpstr>
      <vt:lpstr>Diapositiva 636</vt:lpstr>
      <vt:lpstr>Diapositiva 637</vt:lpstr>
      <vt:lpstr>Diapositiva 638</vt:lpstr>
      <vt:lpstr>Diapositiva 639</vt:lpstr>
      <vt:lpstr>Diapositiva 640</vt:lpstr>
      <vt:lpstr>Diapositiva 641</vt:lpstr>
      <vt:lpstr>Diapositiva 642</vt:lpstr>
      <vt:lpstr>Diapositiva 643</vt:lpstr>
      <vt:lpstr>Diapositiva 644</vt:lpstr>
      <vt:lpstr>Diapositiva 645</vt:lpstr>
      <vt:lpstr>Diapositiva 646</vt:lpstr>
      <vt:lpstr>Diapositiva 647</vt:lpstr>
      <vt:lpstr>Diapositiva 648</vt:lpstr>
      <vt:lpstr>Diapositiva 649</vt:lpstr>
      <vt:lpstr>Diapositiva 650</vt:lpstr>
      <vt:lpstr>Diapositiva 651</vt:lpstr>
      <vt:lpstr>Diapositiva 652</vt:lpstr>
      <vt:lpstr>Diapositiva 653</vt:lpstr>
      <vt:lpstr>Diapositiva 654</vt:lpstr>
      <vt:lpstr>Diapositiva 655</vt:lpstr>
      <vt:lpstr>Diapositiva 656</vt:lpstr>
      <vt:lpstr>Diapositiva 657</vt:lpstr>
      <vt:lpstr>Diapositiva 658</vt:lpstr>
      <vt:lpstr>Diapositiva 659</vt:lpstr>
      <vt:lpstr>Diapositiva 660</vt:lpstr>
      <vt:lpstr>Diapositiva 661</vt:lpstr>
      <vt:lpstr>Diapositiva 662</vt:lpstr>
      <vt:lpstr>Diapositiva 663</vt:lpstr>
      <vt:lpstr>Diapositiva 664</vt:lpstr>
      <vt:lpstr>Diapositiva 665</vt:lpstr>
      <vt:lpstr>Diapositiva 666</vt:lpstr>
      <vt:lpstr>Diapositiva 667</vt:lpstr>
      <vt:lpstr>Diapositiva 668</vt:lpstr>
      <vt:lpstr>Diapositiva 669</vt:lpstr>
      <vt:lpstr>Diapositiva 670</vt:lpstr>
      <vt:lpstr>Diapositiva 671</vt:lpstr>
      <vt:lpstr>Diapositiva 672</vt:lpstr>
      <vt:lpstr>Diapositiva 673</vt:lpstr>
      <vt:lpstr>Diapositiva 674</vt:lpstr>
      <vt:lpstr>Diapositiva 675</vt:lpstr>
      <vt:lpstr>Diapositiva 676</vt:lpstr>
      <vt:lpstr>Diapositiva 677</vt:lpstr>
      <vt:lpstr>Diapositiva 678</vt:lpstr>
      <vt:lpstr>Diapositiva 679</vt:lpstr>
      <vt:lpstr>Diapositiva 680</vt:lpstr>
      <vt:lpstr>Diapositiva 681</vt:lpstr>
      <vt:lpstr>Diapositiva 682</vt:lpstr>
      <vt:lpstr>Diapositiva 683</vt:lpstr>
      <vt:lpstr>Diapositiva 684</vt:lpstr>
      <vt:lpstr>Diapositiva 685</vt:lpstr>
      <vt:lpstr>Diapositiva 686</vt:lpstr>
      <vt:lpstr>Diapositiva 687</vt:lpstr>
      <vt:lpstr>Diapositiva 688</vt:lpstr>
      <vt:lpstr>Diapositiva 689</vt:lpstr>
      <vt:lpstr>Diapositiva 690</vt:lpstr>
      <vt:lpstr>Diapositiva 691</vt:lpstr>
      <vt:lpstr>Diapositiva 692</vt:lpstr>
      <vt:lpstr>Diapositiva 693</vt:lpstr>
      <vt:lpstr>Diapositiva 694</vt:lpstr>
      <vt:lpstr>Diapositiva 695</vt:lpstr>
      <vt:lpstr>Diapositiva 696</vt:lpstr>
      <vt:lpstr>Diapositiva 697</vt:lpstr>
      <vt:lpstr>Diapositiva 698</vt:lpstr>
      <vt:lpstr>Diapositiva 699</vt:lpstr>
      <vt:lpstr>Diapositiva 700</vt:lpstr>
      <vt:lpstr>Diapositiva 701</vt:lpstr>
      <vt:lpstr>Diapositiva 702</vt:lpstr>
      <vt:lpstr>Diapositiva 703</vt:lpstr>
      <vt:lpstr>Diapositiva 704</vt:lpstr>
      <vt:lpstr>Diapositiva 705</vt:lpstr>
      <vt:lpstr>Diapositiva 706</vt:lpstr>
      <vt:lpstr>Diapositiva 707</vt:lpstr>
      <vt:lpstr>Diapositiva 708</vt:lpstr>
      <vt:lpstr>Diapositiva 709</vt:lpstr>
      <vt:lpstr>Diapositiva 710</vt:lpstr>
      <vt:lpstr>Diapositiva 711</vt:lpstr>
      <vt:lpstr>Diapositiva 712</vt:lpstr>
      <vt:lpstr>Diapositiva 713</vt:lpstr>
      <vt:lpstr>Diapositiva 714</vt:lpstr>
      <vt:lpstr>Diapositiva 715</vt:lpstr>
      <vt:lpstr>Diapositiva 716</vt:lpstr>
      <vt:lpstr>Diapositiva 717</vt:lpstr>
      <vt:lpstr>INTRODUCCIÓN AL SEGURO</vt:lpstr>
      <vt:lpstr>Diapositiva 719</vt:lpstr>
      <vt:lpstr>Diapositiva 720</vt:lpstr>
      <vt:lpstr>Diapositiva 721</vt:lpstr>
      <vt:lpstr>Diapositiva 722</vt:lpstr>
      <vt:lpstr>Diapositiva 723</vt:lpstr>
      <vt:lpstr>Diapositiva 724</vt:lpstr>
      <vt:lpstr>Diapositiva 725</vt:lpstr>
      <vt:lpstr>Diapositiva 726</vt:lpstr>
      <vt:lpstr>Diapositiva 727</vt:lpstr>
      <vt:lpstr>Diapositiva 728</vt:lpstr>
      <vt:lpstr>Diapositiva 729</vt:lpstr>
      <vt:lpstr>Diapositiva 730</vt:lpstr>
      <vt:lpstr>Diapositiva 731</vt:lpstr>
      <vt:lpstr>Diapositiva 732</vt:lpstr>
      <vt:lpstr>Diapositiva 733</vt:lpstr>
      <vt:lpstr>Diapositiva 734</vt:lpstr>
      <vt:lpstr>Diapositiva 735</vt:lpstr>
      <vt:lpstr>Diapositiva 736</vt:lpstr>
      <vt:lpstr>Diapositiva 737</vt:lpstr>
      <vt:lpstr>Diapositiva 738</vt:lpstr>
      <vt:lpstr>Diapositiva 739</vt:lpstr>
      <vt:lpstr>Diapositiva 740</vt:lpstr>
      <vt:lpstr>Diapositiva 741</vt:lpstr>
      <vt:lpstr>Diapositiva 742</vt:lpstr>
      <vt:lpstr>Diapositiva 743</vt:lpstr>
      <vt:lpstr>Diapositiva 744</vt:lpstr>
      <vt:lpstr>Diapositiva 745</vt:lpstr>
      <vt:lpstr>Diapositiva 746</vt:lpstr>
      <vt:lpstr>Diapositiva 747</vt:lpstr>
      <vt:lpstr>Diapositiva 748</vt:lpstr>
      <vt:lpstr>Diapositiva 749</vt:lpstr>
      <vt:lpstr>Diapositiva 750</vt:lpstr>
      <vt:lpstr>Diapositiva 751</vt:lpstr>
      <vt:lpstr>Diapositiva 752</vt:lpstr>
      <vt:lpstr>Diapositiva 753</vt:lpstr>
      <vt:lpstr>Diapositiva 754</vt:lpstr>
      <vt:lpstr>Diapositiva 755</vt:lpstr>
      <vt:lpstr>Diapositiva 756</vt:lpstr>
      <vt:lpstr>Diapositiva 757</vt:lpstr>
      <vt:lpstr>Diapositiva 758</vt:lpstr>
      <vt:lpstr>Diapositiva 759</vt:lpstr>
      <vt:lpstr>Diapositiva 760</vt:lpstr>
      <vt:lpstr>Diapositiva 761</vt:lpstr>
      <vt:lpstr>Diapositiva 762</vt:lpstr>
      <vt:lpstr>Diapositiva 763</vt:lpstr>
      <vt:lpstr>Diapositiva 764</vt:lpstr>
      <vt:lpstr>Diapositiva 765</vt:lpstr>
      <vt:lpstr>Diapositiva 766</vt:lpstr>
      <vt:lpstr>Diapositiva 767</vt:lpstr>
      <vt:lpstr>Diapositiva 768</vt:lpstr>
      <vt:lpstr>Diapositiva 769</vt:lpstr>
      <vt:lpstr>Diapositiva 770</vt:lpstr>
      <vt:lpstr>Diapositiva 771</vt:lpstr>
      <vt:lpstr>Diapositiva 772</vt:lpstr>
      <vt:lpstr>Diapositiva 773</vt:lpstr>
      <vt:lpstr>Diapositiva 774</vt:lpstr>
      <vt:lpstr>Diapositiva 775</vt:lpstr>
      <vt:lpstr>Diapositiva 776</vt:lpstr>
      <vt:lpstr>Diapositiva 777</vt:lpstr>
      <vt:lpstr>Diapositiva 778</vt:lpstr>
      <vt:lpstr>Diapositiva 779</vt:lpstr>
      <vt:lpstr>Diapositiva 780</vt:lpstr>
      <vt:lpstr>Diapositiva 781</vt:lpstr>
      <vt:lpstr>Diapositiva 782</vt:lpstr>
      <vt:lpstr>Diapositiva 783</vt:lpstr>
      <vt:lpstr>Diapositiva 784</vt:lpstr>
      <vt:lpstr>Diapositiva 785</vt:lpstr>
      <vt:lpstr>Diapositiva 786</vt:lpstr>
      <vt:lpstr>Diapositiva 787</vt:lpstr>
      <vt:lpstr>Diapositiva 788</vt:lpstr>
      <vt:lpstr>Diapositiva 789</vt:lpstr>
      <vt:lpstr>Diapositiva 790</vt:lpstr>
      <vt:lpstr>Diapositiva 791</vt:lpstr>
      <vt:lpstr>Diapositiva 792</vt:lpstr>
      <vt:lpstr>Diapositiva 793</vt:lpstr>
      <vt:lpstr>Diapositiva 794</vt:lpstr>
      <vt:lpstr>Diapositiva 795</vt:lpstr>
      <vt:lpstr>Diapositiva 796</vt:lpstr>
      <vt:lpstr>Diapositiva 797</vt:lpstr>
      <vt:lpstr>Diapositiva 798</vt:lpstr>
      <vt:lpstr>Diapositiva 799</vt:lpstr>
      <vt:lpstr>Diapositiva 800</vt:lpstr>
      <vt:lpstr>Diapositiva 801</vt:lpstr>
      <vt:lpstr>Diapositiva 802</vt:lpstr>
      <vt:lpstr>Diapositiva 803</vt:lpstr>
      <vt:lpstr>Diapositiva 804</vt:lpstr>
      <vt:lpstr>Diapositiva 805</vt:lpstr>
      <vt:lpstr>INTRODUCCIÓN AL REASEGURO</vt:lpstr>
      <vt:lpstr>Diapositiva 807</vt:lpstr>
      <vt:lpstr>Diapositiva 808</vt:lpstr>
      <vt:lpstr>Diapositiva 809</vt:lpstr>
      <vt:lpstr>Diapositiva 810</vt:lpstr>
      <vt:lpstr>Diapositiva 811</vt:lpstr>
      <vt:lpstr>Diapositiva 812</vt:lpstr>
      <vt:lpstr>Diapositiva 813</vt:lpstr>
      <vt:lpstr>Diapositiva 814</vt:lpstr>
      <vt:lpstr>Diapositiva 815</vt:lpstr>
      <vt:lpstr>Diapositiva 816</vt:lpstr>
      <vt:lpstr>Diapositiva 817</vt:lpstr>
      <vt:lpstr>Diapositiva 818</vt:lpstr>
      <vt:lpstr>Diapositiva 819</vt:lpstr>
      <vt:lpstr>Diapositiva 820</vt:lpstr>
      <vt:lpstr>Diapositiva 821</vt:lpstr>
      <vt:lpstr>Diapositiva 822</vt:lpstr>
      <vt:lpstr>Diapositiva 823</vt:lpstr>
      <vt:lpstr>Diapositiva 824</vt:lpstr>
      <vt:lpstr>Diapositiva 825</vt:lpstr>
      <vt:lpstr>Diapositiva 826</vt:lpstr>
      <vt:lpstr>Diapositiva 827</vt:lpstr>
      <vt:lpstr>Diapositiva 828</vt:lpstr>
      <vt:lpstr>Diapositiva 829</vt:lpstr>
      <vt:lpstr>Diapositiva 830</vt:lpstr>
      <vt:lpstr>Diapositiva 831</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DERECHO</dc:title>
  <dc:creator>www.intercambiosvirtuales.org</dc:creator>
  <cp:lastModifiedBy>www.intercambiosvirtuales.org</cp:lastModifiedBy>
  <cp:revision>150</cp:revision>
  <dcterms:created xsi:type="dcterms:W3CDTF">2020-04-13T15:01:06Z</dcterms:created>
  <dcterms:modified xsi:type="dcterms:W3CDTF">2020-05-13T23:15:13Z</dcterms:modified>
</cp:coreProperties>
</file>