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388.xml" ContentType="application/vnd.openxmlformats-officedocument.presentationml.slide+xml"/>
  <Override PartName="/ppt/slides/slide40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slides/slide221.xml" ContentType="application/vnd.openxmlformats-officedocument.presentationml.slide+xml"/>
  <Override PartName="/ppt/slides/slide319.xml" ContentType="application/vnd.openxmlformats-officedocument.presentationml.slide+xml"/>
  <Override PartName="/ppt/slides/slide366.xml" ContentType="application/vnd.openxmlformats-officedocument.presentationml.slide+xml"/>
  <Override PartName="/ppt/slides/slide158.xml" ContentType="application/vnd.openxmlformats-officedocument.presentationml.slide+xml"/>
  <Override PartName="/ppt/slides/slide344.xml" ContentType="application/vnd.openxmlformats-officedocument.presentationml.slide+xml"/>
  <Override PartName="/ppt/slides/slide391.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Default Extension="png" ContentType="image/png"/>
  <Override PartName="/ppt/slides/slide237.xml" ContentType="application/vnd.openxmlformats-officedocument.presentationml.slide+xml"/>
  <Override PartName="/ppt/slides/slide284.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Override PartName="/ppt/slides/slide412.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slides/slide396.xml" ContentType="application/vnd.openxmlformats-officedocument.presentationml.slide+xml"/>
  <Override PartName="/ppt/slides/slide40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327.xml" ContentType="application/vnd.openxmlformats-officedocument.presentationml.slide+xml"/>
  <Override PartName="/ppt/slides/slide338.xml" ContentType="application/vnd.openxmlformats-officedocument.presentationml.slide+xml"/>
  <Override PartName="/ppt/slides/slide374.xml" ContentType="application/vnd.openxmlformats-officedocument.presentationml.slide+xml"/>
  <Override PartName="/ppt/slides/slide385.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316.xml" ContentType="application/vnd.openxmlformats-officedocument.presentationml.slide+xml"/>
  <Override PartName="/ppt/slides/slide363.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305.xml" ContentType="application/vnd.openxmlformats-officedocument.presentationml.slide+xml"/>
  <Override PartName="/ppt/slides/slide352.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341.xml" ContentType="application/vnd.openxmlformats-officedocument.presentationml.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s/slide40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292.xml" ContentType="application/vnd.openxmlformats-officedocument.presentationml.slide+xml"/>
  <Override PartName="/ppt/slides/slide379.xml" ContentType="application/vnd.openxmlformats-officedocument.presentationml.slide+xml"/>
  <Default Extension="wmf" ContentType="image/x-wmf"/>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57.xml" ContentType="application/vnd.openxmlformats-officedocument.presentationml.slide+xml"/>
  <Override PartName="/ppt/slides/slide368.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335.xml" ContentType="application/vnd.openxmlformats-officedocument.presentationml.slide+xml"/>
  <Override PartName="/ppt/slides/slide382.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324.xml" ContentType="application/vnd.openxmlformats-officedocument.presentationml.slide+xml"/>
  <Override PartName="/ppt/slides/slide371.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297.xml" ContentType="application/vnd.openxmlformats-officedocument.presentationml.slide+xml"/>
  <Override PartName="/ppt/slides/slide302.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398.xml" ContentType="application/vnd.openxmlformats-officedocument.presentationml.slide+xml"/>
  <Override PartName="/ppt/slides/slide403.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s/slide329.xml" ContentType="application/vnd.openxmlformats-officedocument.presentationml.slide+xml"/>
  <Override PartName="/ppt/slides/slide376.xml" ContentType="application/vnd.openxmlformats-officedocument.presentationml.slide+xml"/>
  <Override PartName="/ppt/slides/slide387.xml" ContentType="application/vnd.openxmlformats-officedocument.presentationml.slide+xml"/>
  <Override PartName="/ppt/slideLayouts/slideLayout1.xml" ContentType="application/vnd.openxmlformats-officedocument.presentationml.slideLayout+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slides/slide157.xml" ContentType="application/vnd.openxmlformats-officedocument.presentationml.slide+xml"/>
  <Override PartName="/ppt/slides/slide220.xml" ContentType="application/vnd.openxmlformats-officedocument.presentationml.slide+xml"/>
  <Override PartName="/ppt/slides/slide307.xml" ContentType="application/vnd.openxmlformats-officedocument.presentationml.slide+xml"/>
  <Override PartName="/ppt/slides/slide354.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343.xml" ContentType="application/vnd.openxmlformats-officedocument.presentationml.slide+xml"/>
  <Override PartName="/ppt/slides/slide390.xml" ContentType="application/vnd.openxmlformats-officedocument.presentationml.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32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310.xml" ContentType="application/vnd.openxmlformats-officedocument.presentationml.slide+xml"/>
  <Override PartName="/ppt/slides/slide40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348.xml" ContentType="application/vnd.openxmlformats-officedocument.presentationml.slide+xml"/>
  <Override PartName="/ppt/slides/slide359.xml" ContentType="application/vnd.openxmlformats-officedocument.presentationml.slide+xml"/>
  <Override PartName="/ppt/slides/slide395.xml" ContentType="application/vnd.openxmlformats-officedocument.presentationml.slide+xml"/>
  <Override PartName="/ppt/slides/slide400.xml" ContentType="application/vnd.openxmlformats-officedocument.presentationml.slide+xml"/>
  <Override PartName="/ppt/slides/slide41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326.xml" ContentType="application/vnd.openxmlformats-officedocument.presentationml.slide+xml"/>
  <Override PartName="/ppt/slides/slide373.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Override PartName="/ppt/slides/slide351.xml" ContentType="application/vnd.openxmlformats-officedocument.presentationml.slide+xml"/>
  <Override PartName="/ppt/slides/slide362.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slides/slide34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slides/slide405.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378.xml" ContentType="application/vnd.openxmlformats-officedocument.presentationml.slide+xml"/>
  <Override PartName="/ppt/slides/slide389.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367.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345.xml" ContentType="application/vnd.openxmlformats-officedocument.presentationml.slide+xml"/>
  <Override PartName="/ppt/slides/slide392.xml" ContentType="application/vnd.openxmlformats-officedocument.presentationml.slide+xml"/>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34.xml" ContentType="application/vnd.openxmlformats-officedocument.presentationml.slide+xml"/>
  <Override PartName="/ppt/slides/slide370.xml" ContentType="application/vnd.openxmlformats-officedocument.presentationml.slide+xml"/>
  <Override PartName="/ppt/slides/slide381.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slides/slide397.xml" ContentType="application/vnd.openxmlformats-officedocument.presentationml.slide+xml"/>
  <Override PartName="/ppt/slides/slide402.xml" ContentType="application/vnd.openxmlformats-officedocument.presentationml.slide+xml"/>
  <Override PartName="/ppt/slides/slide41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Layouts/slideLayout11.xml" ContentType="application/vnd.openxmlformats-officedocument.presentationml.slideLayout+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353.xml" ContentType="application/vnd.openxmlformats-officedocument.presentationml.slide+xml"/>
  <Override PartName="/ppt/slides/slide364.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34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407.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Override PartName="/ppt/slides/slide369.xml" ContentType="application/vnd.openxmlformats-officedocument.presentationml.slide+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358.xml" ContentType="application/vnd.openxmlformats-officedocument.presentationml.slide+xml"/>
  <Override PartName="/ppt/slides/slide410.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slides/slide372.xml" ContentType="application/vnd.openxmlformats-officedocument.presentationml.slide+xml"/>
  <Override PartName="/ppt/slides/slide383.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399.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409.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slides/slide55.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7" r:id="rId3"/>
    <p:sldId id="288"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558" r:id="rId26"/>
    <p:sldId id="559" r:id="rId27"/>
    <p:sldId id="560" r:id="rId28"/>
    <p:sldId id="561" r:id="rId29"/>
    <p:sldId id="562" r:id="rId30"/>
    <p:sldId id="563" r:id="rId31"/>
    <p:sldId id="278" r:id="rId32"/>
    <p:sldId id="279" r:id="rId33"/>
    <p:sldId id="280" r:id="rId34"/>
    <p:sldId id="281" r:id="rId35"/>
    <p:sldId id="282" r:id="rId36"/>
    <p:sldId id="283" r:id="rId37"/>
    <p:sldId id="284" r:id="rId38"/>
    <p:sldId id="285" r:id="rId39"/>
    <p:sldId id="289" r:id="rId40"/>
    <p:sldId id="290" r:id="rId41"/>
    <p:sldId id="367" r:id="rId42"/>
    <p:sldId id="430" r:id="rId43"/>
    <p:sldId id="431" r:id="rId44"/>
    <p:sldId id="432"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64" r:id="rId77"/>
    <p:sldId id="365" r:id="rId78"/>
    <p:sldId id="366" r:id="rId79"/>
    <p:sldId id="326" r:id="rId80"/>
    <p:sldId id="327" r:id="rId81"/>
    <p:sldId id="328" r:id="rId82"/>
    <p:sldId id="305" r:id="rId83"/>
    <p:sldId id="306" r:id="rId84"/>
    <p:sldId id="307" r:id="rId85"/>
    <p:sldId id="308" r:id="rId86"/>
    <p:sldId id="329" r:id="rId87"/>
    <p:sldId id="330" r:id="rId88"/>
    <p:sldId id="331" r:id="rId89"/>
    <p:sldId id="332" r:id="rId90"/>
    <p:sldId id="333" r:id="rId91"/>
    <p:sldId id="334" r:id="rId92"/>
    <p:sldId id="335" r:id="rId93"/>
    <p:sldId id="336" r:id="rId94"/>
    <p:sldId id="337" r:id="rId95"/>
    <p:sldId id="338" r:id="rId96"/>
    <p:sldId id="339" r:id="rId97"/>
    <p:sldId id="340" r:id="rId98"/>
    <p:sldId id="341" r:id="rId99"/>
    <p:sldId id="342" r:id="rId100"/>
    <p:sldId id="343" r:id="rId101"/>
    <p:sldId id="433" r:id="rId102"/>
    <p:sldId id="434" r:id="rId103"/>
    <p:sldId id="435" r:id="rId104"/>
    <p:sldId id="436" r:id="rId105"/>
    <p:sldId id="344" r:id="rId106"/>
    <p:sldId id="345" r:id="rId107"/>
    <p:sldId id="429" r:id="rId108"/>
    <p:sldId id="346" r:id="rId109"/>
    <p:sldId id="347" r:id="rId110"/>
    <p:sldId id="348" r:id="rId111"/>
    <p:sldId id="349" r:id="rId112"/>
    <p:sldId id="350" r:id="rId113"/>
    <p:sldId id="351" r:id="rId114"/>
    <p:sldId id="352" r:id="rId115"/>
    <p:sldId id="353" r:id="rId116"/>
    <p:sldId id="354" r:id="rId117"/>
    <p:sldId id="355" r:id="rId118"/>
    <p:sldId id="356" r:id="rId119"/>
    <p:sldId id="357" r:id="rId120"/>
    <p:sldId id="358" r:id="rId121"/>
    <p:sldId id="359" r:id="rId122"/>
    <p:sldId id="360" r:id="rId123"/>
    <p:sldId id="361" r:id="rId124"/>
    <p:sldId id="362" r:id="rId125"/>
    <p:sldId id="363" r:id="rId126"/>
    <p:sldId id="368" r:id="rId127"/>
    <p:sldId id="369" r:id="rId128"/>
    <p:sldId id="370" r:id="rId129"/>
    <p:sldId id="371" r:id="rId130"/>
    <p:sldId id="372" r:id="rId131"/>
    <p:sldId id="374" r:id="rId132"/>
    <p:sldId id="375" r:id="rId133"/>
    <p:sldId id="376" r:id="rId134"/>
    <p:sldId id="377" r:id="rId135"/>
    <p:sldId id="378" r:id="rId136"/>
    <p:sldId id="379" r:id="rId137"/>
    <p:sldId id="380" r:id="rId138"/>
    <p:sldId id="381" r:id="rId139"/>
    <p:sldId id="382" r:id="rId140"/>
    <p:sldId id="383" r:id="rId141"/>
    <p:sldId id="384" r:id="rId142"/>
    <p:sldId id="385" r:id="rId143"/>
    <p:sldId id="386" r:id="rId144"/>
    <p:sldId id="387" r:id="rId145"/>
    <p:sldId id="388" r:id="rId146"/>
    <p:sldId id="389" r:id="rId147"/>
    <p:sldId id="390" r:id="rId148"/>
    <p:sldId id="391" r:id="rId149"/>
    <p:sldId id="392" r:id="rId150"/>
    <p:sldId id="393" r:id="rId151"/>
    <p:sldId id="394" r:id="rId152"/>
    <p:sldId id="395" r:id="rId153"/>
    <p:sldId id="396" r:id="rId154"/>
    <p:sldId id="397" r:id="rId155"/>
    <p:sldId id="398" r:id="rId156"/>
    <p:sldId id="399" r:id="rId157"/>
    <p:sldId id="400" r:id="rId158"/>
    <p:sldId id="401" r:id="rId159"/>
    <p:sldId id="402" r:id="rId160"/>
    <p:sldId id="403" r:id="rId161"/>
    <p:sldId id="404" r:id="rId162"/>
    <p:sldId id="405" r:id="rId163"/>
    <p:sldId id="406" r:id="rId164"/>
    <p:sldId id="407" r:id="rId165"/>
    <p:sldId id="408" r:id="rId166"/>
    <p:sldId id="409" r:id="rId167"/>
    <p:sldId id="410" r:id="rId168"/>
    <p:sldId id="411" r:id="rId169"/>
    <p:sldId id="412" r:id="rId170"/>
    <p:sldId id="413" r:id="rId171"/>
    <p:sldId id="414" r:id="rId172"/>
    <p:sldId id="415" r:id="rId173"/>
    <p:sldId id="416" r:id="rId174"/>
    <p:sldId id="417" r:id="rId175"/>
    <p:sldId id="418" r:id="rId176"/>
    <p:sldId id="419" r:id="rId177"/>
    <p:sldId id="420" r:id="rId178"/>
    <p:sldId id="421" r:id="rId179"/>
    <p:sldId id="422" r:id="rId180"/>
    <p:sldId id="423" r:id="rId181"/>
    <p:sldId id="424" r:id="rId182"/>
    <p:sldId id="425" r:id="rId183"/>
    <p:sldId id="426" r:id="rId184"/>
    <p:sldId id="427" r:id="rId185"/>
    <p:sldId id="437" r:id="rId186"/>
    <p:sldId id="438" r:id="rId187"/>
    <p:sldId id="428" r:id="rId188"/>
    <p:sldId id="499" r:id="rId189"/>
    <p:sldId id="500" r:id="rId190"/>
    <p:sldId id="439" r:id="rId191"/>
    <p:sldId id="440" r:id="rId192"/>
    <p:sldId id="441" r:id="rId193"/>
    <p:sldId id="442" r:id="rId194"/>
    <p:sldId id="443" r:id="rId195"/>
    <p:sldId id="444" r:id="rId196"/>
    <p:sldId id="445" r:id="rId197"/>
    <p:sldId id="446" r:id="rId198"/>
    <p:sldId id="447" r:id="rId199"/>
    <p:sldId id="448" r:id="rId200"/>
    <p:sldId id="449" r:id="rId201"/>
    <p:sldId id="450" r:id="rId202"/>
    <p:sldId id="451" r:id="rId203"/>
    <p:sldId id="452" r:id="rId204"/>
    <p:sldId id="498" r:id="rId205"/>
    <p:sldId id="453" r:id="rId206"/>
    <p:sldId id="454" r:id="rId207"/>
    <p:sldId id="455" r:id="rId208"/>
    <p:sldId id="456" r:id="rId209"/>
    <p:sldId id="457" r:id="rId210"/>
    <p:sldId id="458" r:id="rId211"/>
    <p:sldId id="459" r:id="rId212"/>
    <p:sldId id="460" r:id="rId213"/>
    <p:sldId id="461" r:id="rId214"/>
    <p:sldId id="462" r:id="rId215"/>
    <p:sldId id="463" r:id="rId216"/>
    <p:sldId id="464" r:id="rId217"/>
    <p:sldId id="465" r:id="rId218"/>
    <p:sldId id="466" r:id="rId219"/>
    <p:sldId id="468" r:id="rId220"/>
    <p:sldId id="469" r:id="rId221"/>
    <p:sldId id="470" r:id="rId222"/>
    <p:sldId id="471" r:id="rId223"/>
    <p:sldId id="472" r:id="rId224"/>
    <p:sldId id="473" r:id="rId225"/>
    <p:sldId id="474" r:id="rId226"/>
    <p:sldId id="475" r:id="rId227"/>
    <p:sldId id="476" r:id="rId228"/>
    <p:sldId id="477" r:id="rId229"/>
    <p:sldId id="478" r:id="rId230"/>
    <p:sldId id="479" r:id="rId231"/>
    <p:sldId id="480" r:id="rId232"/>
    <p:sldId id="481" r:id="rId233"/>
    <p:sldId id="482" r:id="rId234"/>
    <p:sldId id="483" r:id="rId235"/>
    <p:sldId id="484" r:id="rId236"/>
    <p:sldId id="485" r:id="rId237"/>
    <p:sldId id="486" r:id="rId238"/>
    <p:sldId id="487" r:id="rId239"/>
    <p:sldId id="467" r:id="rId240"/>
    <p:sldId id="488" r:id="rId241"/>
    <p:sldId id="489" r:id="rId242"/>
    <p:sldId id="490" r:id="rId243"/>
    <p:sldId id="491" r:id="rId244"/>
    <p:sldId id="492" r:id="rId245"/>
    <p:sldId id="493" r:id="rId246"/>
    <p:sldId id="494" r:id="rId247"/>
    <p:sldId id="495" r:id="rId248"/>
    <p:sldId id="496" r:id="rId249"/>
    <p:sldId id="497" r:id="rId250"/>
    <p:sldId id="501" r:id="rId251"/>
    <p:sldId id="502" r:id="rId252"/>
    <p:sldId id="503" r:id="rId253"/>
    <p:sldId id="504" r:id="rId254"/>
    <p:sldId id="505" r:id="rId255"/>
    <p:sldId id="516" r:id="rId256"/>
    <p:sldId id="517" r:id="rId257"/>
    <p:sldId id="506" r:id="rId258"/>
    <p:sldId id="532" r:id="rId259"/>
    <p:sldId id="507" r:id="rId260"/>
    <p:sldId id="528" r:id="rId261"/>
    <p:sldId id="529" r:id="rId262"/>
    <p:sldId id="530" r:id="rId263"/>
    <p:sldId id="531" r:id="rId264"/>
    <p:sldId id="508" r:id="rId265"/>
    <p:sldId id="509" r:id="rId266"/>
    <p:sldId id="510" r:id="rId267"/>
    <p:sldId id="511" r:id="rId268"/>
    <p:sldId id="512" r:id="rId269"/>
    <p:sldId id="513" r:id="rId270"/>
    <p:sldId id="514" r:id="rId271"/>
    <p:sldId id="518" r:id="rId272"/>
    <p:sldId id="519" r:id="rId273"/>
    <p:sldId id="520" r:id="rId274"/>
    <p:sldId id="584" r:id="rId275"/>
    <p:sldId id="521" r:id="rId276"/>
    <p:sldId id="522" r:id="rId277"/>
    <p:sldId id="523" r:id="rId278"/>
    <p:sldId id="524" r:id="rId279"/>
    <p:sldId id="525" r:id="rId280"/>
    <p:sldId id="526" r:id="rId281"/>
    <p:sldId id="527" r:id="rId282"/>
    <p:sldId id="515" r:id="rId283"/>
    <p:sldId id="533" r:id="rId284"/>
    <p:sldId id="534" r:id="rId285"/>
    <p:sldId id="535" r:id="rId286"/>
    <p:sldId id="536" r:id="rId287"/>
    <p:sldId id="537" r:id="rId288"/>
    <p:sldId id="538" r:id="rId289"/>
    <p:sldId id="539" r:id="rId290"/>
    <p:sldId id="540" r:id="rId291"/>
    <p:sldId id="541" r:id="rId292"/>
    <p:sldId id="542" r:id="rId293"/>
    <p:sldId id="543" r:id="rId294"/>
    <p:sldId id="544" r:id="rId295"/>
    <p:sldId id="545" r:id="rId296"/>
    <p:sldId id="546" r:id="rId297"/>
    <p:sldId id="547" r:id="rId298"/>
    <p:sldId id="548" r:id="rId299"/>
    <p:sldId id="549" r:id="rId300"/>
    <p:sldId id="550" r:id="rId301"/>
    <p:sldId id="551" r:id="rId302"/>
    <p:sldId id="552" r:id="rId303"/>
    <p:sldId id="553" r:id="rId304"/>
    <p:sldId id="555" r:id="rId305"/>
    <p:sldId id="556" r:id="rId306"/>
    <p:sldId id="557" r:id="rId307"/>
    <p:sldId id="564" r:id="rId308"/>
    <p:sldId id="565" r:id="rId309"/>
    <p:sldId id="566" r:id="rId310"/>
    <p:sldId id="567" r:id="rId311"/>
    <p:sldId id="568" r:id="rId312"/>
    <p:sldId id="569" r:id="rId313"/>
    <p:sldId id="570" r:id="rId314"/>
    <p:sldId id="571" r:id="rId315"/>
    <p:sldId id="572" r:id="rId316"/>
    <p:sldId id="573" r:id="rId317"/>
    <p:sldId id="574" r:id="rId318"/>
    <p:sldId id="575" r:id="rId319"/>
    <p:sldId id="576" r:id="rId320"/>
    <p:sldId id="659" r:id="rId321"/>
    <p:sldId id="660" r:id="rId322"/>
    <p:sldId id="577" r:id="rId323"/>
    <p:sldId id="585" r:id="rId324"/>
    <p:sldId id="586" r:id="rId325"/>
    <p:sldId id="587" r:id="rId326"/>
    <p:sldId id="588" r:id="rId327"/>
    <p:sldId id="589" r:id="rId328"/>
    <p:sldId id="590" r:id="rId329"/>
    <p:sldId id="591" r:id="rId330"/>
    <p:sldId id="592" r:id="rId331"/>
    <p:sldId id="593" r:id="rId332"/>
    <p:sldId id="594" r:id="rId333"/>
    <p:sldId id="595" r:id="rId334"/>
    <p:sldId id="596" r:id="rId335"/>
    <p:sldId id="597" r:id="rId336"/>
    <p:sldId id="598" r:id="rId337"/>
    <p:sldId id="599" r:id="rId338"/>
    <p:sldId id="600" r:id="rId339"/>
    <p:sldId id="601" r:id="rId340"/>
    <p:sldId id="602" r:id="rId341"/>
    <p:sldId id="603" r:id="rId342"/>
    <p:sldId id="604" r:id="rId343"/>
    <p:sldId id="605" r:id="rId344"/>
    <p:sldId id="606" r:id="rId345"/>
    <p:sldId id="607" r:id="rId346"/>
    <p:sldId id="608" r:id="rId347"/>
    <p:sldId id="609" r:id="rId348"/>
    <p:sldId id="610" r:id="rId349"/>
    <p:sldId id="611" r:id="rId350"/>
    <p:sldId id="612" r:id="rId351"/>
    <p:sldId id="613" r:id="rId352"/>
    <p:sldId id="614" r:id="rId353"/>
    <p:sldId id="578" r:id="rId354"/>
    <p:sldId id="579" r:id="rId355"/>
    <p:sldId id="580" r:id="rId356"/>
    <p:sldId id="581" r:id="rId357"/>
    <p:sldId id="582" r:id="rId358"/>
    <p:sldId id="583" r:id="rId359"/>
    <p:sldId id="615" r:id="rId360"/>
    <p:sldId id="616" r:id="rId361"/>
    <p:sldId id="617" r:id="rId362"/>
    <p:sldId id="618" r:id="rId363"/>
    <p:sldId id="619" r:id="rId364"/>
    <p:sldId id="620" r:id="rId365"/>
    <p:sldId id="621" r:id="rId366"/>
    <p:sldId id="622" r:id="rId367"/>
    <p:sldId id="623" r:id="rId368"/>
    <p:sldId id="624" r:id="rId369"/>
    <p:sldId id="625" r:id="rId370"/>
    <p:sldId id="626" r:id="rId371"/>
    <p:sldId id="627" r:id="rId372"/>
    <p:sldId id="628" r:id="rId373"/>
    <p:sldId id="629" r:id="rId374"/>
    <p:sldId id="630" r:id="rId375"/>
    <p:sldId id="631" r:id="rId376"/>
    <p:sldId id="632" r:id="rId377"/>
    <p:sldId id="633" r:id="rId378"/>
    <p:sldId id="634" r:id="rId379"/>
    <p:sldId id="635" r:id="rId380"/>
    <p:sldId id="636" r:id="rId381"/>
    <p:sldId id="637" r:id="rId382"/>
    <p:sldId id="638" r:id="rId383"/>
    <p:sldId id="639" r:id="rId384"/>
    <p:sldId id="640" r:id="rId385"/>
    <p:sldId id="641" r:id="rId386"/>
    <p:sldId id="642" r:id="rId387"/>
    <p:sldId id="643" r:id="rId388"/>
    <p:sldId id="644" r:id="rId389"/>
    <p:sldId id="645" r:id="rId390"/>
    <p:sldId id="646" r:id="rId391"/>
    <p:sldId id="647" r:id="rId392"/>
    <p:sldId id="648" r:id="rId393"/>
    <p:sldId id="649" r:id="rId394"/>
    <p:sldId id="650" r:id="rId395"/>
    <p:sldId id="651" r:id="rId396"/>
    <p:sldId id="652" r:id="rId397"/>
    <p:sldId id="653" r:id="rId398"/>
    <p:sldId id="654" r:id="rId399"/>
    <p:sldId id="655" r:id="rId400"/>
    <p:sldId id="656" r:id="rId401"/>
    <p:sldId id="657" r:id="rId402"/>
    <p:sldId id="658" r:id="rId403"/>
    <p:sldId id="661" r:id="rId404"/>
    <p:sldId id="662" r:id="rId405"/>
    <p:sldId id="663" r:id="rId406"/>
    <p:sldId id="664" r:id="rId407"/>
    <p:sldId id="665" r:id="rId408"/>
    <p:sldId id="666" r:id="rId409"/>
    <p:sldId id="667" r:id="rId410"/>
    <p:sldId id="668" r:id="rId411"/>
    <p:sldId id="669" r:id="rId412"/>
    <p:sldId id="670" r:id="rId413"/>
    <p:sldId id="671" r:id="rId4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9" d="100"/>
          <a:sy n="69" d="100"/>
        </p:scale>
        <p:origin x="-196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367" Type="http://schemas.openxmlformats.org/officeDocument/2006/relationships/slide" Target="slides/slide366.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413" Type="http://schemas.openxmlformats.org/officeDocument/2006/relationships/slide" Target="slides/slide412.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378" Type="http://schemas.openxmlformats.org/officeDocument/2006/relationships/slide" Target="slides/slide377.xml"/><Relationship Id="rId399" Type="http://schemas.openxmlformats.org/officeDocument/2006/relationships/slide" Target="slides/slide398.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389" Type="http://schemas.openxmlformats.org/officeDocument/2006/relationships/slide" Target="slides/slide388.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414" Type="http://schemas.openxmlformats.org/officeDocument/2006/relationships/slide" Target="slides/slide413.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415" Type="http://schemas.openxmlformats.org/officeDocument/2006/relationships/presProps" Target="presProps.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viewProps" Target="viewProps.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theme" Target="theme/theme1.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tableStyles" Target="tableStyles.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3F4FF122-7D89-4B3D-ABB4-CA8E2D01DC62}" type="datetimeFigureOut">
              <a:rPr lang="en-US" smtClean="0"/>
              <a:pPr/>
              <a:t>14-May-20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6BA76692-7E6D-4F9C-BA50-92CD996A8077}"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3F4FF122-7D89-4B3D-ABB4-CA8E2D01DC62}" type="datetimeFigureOut">
              <a:rPr lang="en-US" smtClean="0"/>
              <a:pPr/>
              <a:t>14-May-20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6BA76692-7E6D-4F9C-BA50-92CD996A8077}"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3F4FF122-7D89-4B3D-ABB4-CA8E2D01DC62}" type="datetimeFigureOut">
              <a:rPr lang="en-US" smtClean="0"/>
              <a:pPr/>
              <a:t>14-May-20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6BA76692-7E6D-4F9C-BA50-92CD996A8077}"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3F4FF122-7D89-4B3D-ABB4-CA8E2D01DC62}" type="datetimeFigureOut">
              <a:rPr lang="en-US" smtClean="0"/>
              <a:pPr/>
              <a:t>14-May-20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6BA76692-7E6D-4F9C-BA50-92CD996A8077}"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F4FF122-7D89-4B3D-ABB4-CA8E2D01DC62}" type="datetimeFigureOut">
              <a:rPr lang="en-US" smtClean="0"/>
              <a:pPr/>
              <a:t>14-May-20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6BA76692-7E6D-4F9C-BA50-92CD996A8077}"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3F4FF122-7D89-4B3D-ABB4-CA8E2D01DC62}" type="datetimeFigureOut">
              <a:rPr lang="en-US" smtClean="0"/>
              <a:pPr/>
              <a:t>14-May-20</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6BA76692-7E6D-4F9C-BA50-92CD996A8077}"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3F4FF122-7D89-4B3D-ABB4-CA8E2D01DC62}" type="datetimeFigureOut">
              <a:rPr lang="en-US" smtClean="0"/>
              <a:pPr/>
              <a:t>14-May-20</a:t>
            </a:fld>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6BA76692-7E6D-4F9C-BA50-92CD996A8077}"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3F4FF122-7D89-4B3D-ABB4-CA8E2D01DC62}" type="datetimeFigureOut">
              <a:rPr lang="en-US" smtClean="0"/>
              <a:pPr/>
              <a:t>14-May-20</a:t>
            </a:fld>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6BA76692-7E6D-4F9C-BA50-92CD996A8077}"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F4FF122-7D89-4B3D-ABB4-CA8E2D01DC62}" type="datetimeFigureOut">
              <a:rPr lang="en-US" smtClean="0"/>
              <a:pPr/>
              <a:t>14-May-20</a:t>
            </a:fld>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6BA76692-7E6D-4F9C-BA50-92CD996A8077}"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F4FF122-7D89-4B3D-ABB4-CA8E2D01DC62}" type="datetimeFigureOut">
              <a:rPr lang="en-US" smtClean="0"/>
              <a:pPr/>
              <a:t>14-May-20</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6BA76692-7E6D-4F9C-BA50-92CD996A8077}"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F4FF122-7D89-4B3D-ABB4-CA8E2D01DC62}" type="datetimeFigureOut">
              <a:rPr lang="en-US" smtClean="0"/>
              <a:pPr/>
              <a:t>14-May-20</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6BA76692-7E6D-4F9C-BA50-92CD996A8077}"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FF122-7D89-4B3D-ABB4-CA8E2D01DC62}" type="datetimeFigureOut">
              <a:rPr lang="en-US" smtClean="0"/>
              <a:pPr/>
              <a:t>14-May-20</a:t>
            </a:fld>
            <a:endParaRPr lang="en-U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A76692-7E6D-4F9C-BA50-92CD996A8077}"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hyperlink" Target="http://images.google.es/imgres?imgurl=http://www.article13.com/content/GRIlogo.gif&amp;imgrefurl=http://www.article13.com/csr/A13_M3_I1_KeyHotlinks.asp&amp;h=95&amp;w=239&amp;sz=5&amp;hl=es&amp;start=2&amp;tbnid=vvxk8VSlXX_S1M:&amp;tbnh=43&amp;tbnw=109&amp;prev=/images?q=global+reporting+initiative&amp;gbv=2&amp;hl=es"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1 Título"/>
          <p:cNvSpPr txBox="1">
            <a:spLocks/>
          </p:cNvSpPr>
          <p:nvPr/>
        </p:nvSpPr>
        <p:spPr>
          <a:xfrm>
            <a:off x="457200" y="2514600"/>
            <a:ext cx="8229600" cy="1143000"/>
          </a:xfrm>
          <a:prstGeom prst="rect">
            <a:avLst/>
          </a:prstGeom>
          <a:solidFill>
            <a:schemeClr val="accent2">
              <a:lumMod val="60000"/>
              <a:lumOff val="40000"/>
            </a:schemeClr>
          </a:solidFill>
          <a:ln w="28575">
            <a:solidFill>
              <a:srgbClr val="C00000"/>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3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UNIDAD “B”</a:t>
            </a:r>
          </a:p>
          <a:p>
            <a:pPr marL="0" marR="0" lvl="0" indent="0" algn="ctr" defTabSz="914400" rtl="0" eaLnBrk="1" fontAlgn="auto" latinLnBrk="0" hangingPunct="1">
              <a:lnSpc>
                <a:spcPct val="100000"/>
              </a:lnSpc>
              <a:spcBef>
                <a:spcPct val="0"/>
              </a:spcBef>
              <a:spcAft>
                <a:spcPts val="0"/>
              </a:spcAft>
              <a:buClrTx/>
              <a:buSzTx/>
              <a:buFontTx/>
              <a:buNone/>
              <a:tabLst/>
              <a:defRPr/>
            </a:pPr>
            <a:r>
              <a:rPr lang="es-AR" sz="3200" b="1" dirty="0" smtClean="0">
                <a:latin typeface="Times New Roman" pitchFamily="18" charset="0"/>
                <a:ea typeface="+mj-ea"/>
                <a:cs typeface="Times New Roman" pitchFamily="18" charset="0"/>
              </a:rPr>
              <a:t>ACTUACIÓN PROFESIONAL</a:t>
            </a:r>
            <a:endParaRPr kumimoji="0" lang="en-US" sz="3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13"/>
          <p:cNvSpPr txBox="1">
            <a:spLocks noChangeArrowheads="1"/>
          </p:cNvSpPr>
          <p:nvPr/>
        </p:nvSpPr>
        <p:spPr bwMode="auto">
          <a:xfrm>
            <a:off x="457200" y="1357313"/>
            <a:ext cx="8229600" cy="3785652"/>
          </a:xfrm>
          <a:prstGeom prst="rect">
            <a:avLst/>
          </a:prstGeom>
          <a:solidFill>
            <a:schemeClr val="accent2">
              <a:lumMod val="60000"/>
              <a:lumOff val="40000"/>
              <a:alpha val="80000"/>
            </a:schemeClr>
          </a:solidFill>
          <a:ln w="28575">
            <a:solidFill>
              <a:srgbClr val="C00000"/>
            </a:solidFill>
            <a:miter lim="800000"/>
            <a:headEnd/>
            <a:tailEnd/>
          </a:ln>
          <a:effectLst/>
        </p:spPr>
        <p:txBody>
          <a:bodyPr wrap="square">
            <a:spAutoFit/>
          </a:bodyPr>
          <a:lstStyle/>
          <a:p>
            <a:pPr algn="ctr" fontAlgn="auto">
              <a:spcBef>
                <a:spcPts val="0"/>
              </a:spcBef>
              <a:spcAft>
                <a:spcPts val="0"/>
              </a:spcAft>
              <a:defRPr/>
            </a:pPr>
            <a:r>
              <a:rPr lang="es-MX" altLang="es-ES" sz="2400" b="1" dirty="0">
                <a:latin typeface="Times New Roman" panose="02020603050405020304" pitchFamily="18" charset="0"/>
                <a:cs typeface="Times New Roman" panose="02020603050405020304" pitchFamily="18" charset="0"/>
              </a:rPr>
              <a:t>Los seres humanos creamos cultura. </a:t>
            </a:r>
          </a:p>
          <a:p>
            <a:pPr algn="ctr" fontAlgn="auto">
              <a:spcBef>
                <a:spcPts val="0"/>
              </a:spcBef>
              <a:spcAft>
                <a:spcPts val="0"/>
              </a:spcAft>
              <a:defRPr/>
            </a:pPr>
            <a:endParaRPr lang="es-MX" altLang="es-ES" sz="2400" b="1" dirty="0">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s-MX" altLang="es-ES" sz="2400" b="1" dirty="0">
                <a:latin typeface="Times New Roman" panose="02020603050405020304" pitchFamily="18" charset="0"/>
                <a:cs typeface="Times New Roman" panose="02020603050405020304" pitchFamily="18" charset="0"/>
              </a:rPr>
              <a:t>Nuestras formas de pensar, de sentir y de actuar, la lengua que hablamos, nuestras creencias, la comida y el arte, son algunas expresiones de nuestra cultura. </a:t>
            </a:r>
          </a:p>
          <a:p>
            <a:pPr algn="ctr" fontAlgn="auto">
              <a:spcBef>
                <a:spcPts val="0"/>
              </a:spcBef>
              <a:spcAft>
                <a:spcPts val="0"/>
              </a:spcAft>
              <a:defRPr/>
            </a:pPr>
            <a:endParaRPr lang="es-MX" altLang="es-ES" sz="2400" b="1" dirty="0">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s-MX" altLang="es-ES" sz="2400" b="1" dirty="0">
                <a:latin typeface="Times New Roman" panose="02020603050405020304" pitchFamily="18" charset="0"/>
                <a:cs typeface="Times New Roman" panose="02020603050405020304" pitchFamily="18" charset="0"/>
              </a:rPr>
              <a:t>Mediante la transmisión de sus costumbres y tradiciones, un grupo social intenta asegurar que las generaciones jóvenes den continuidad a los conocimientos, valores e intereses que los distinguen como grupo y los hace diferentes a otros.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1647825"/>
            <a:ext cx="8229600" cy="3138488"/>
          </a:xfrm>
          <a:prstGeom prst="rect">
            <a:avLst/>
          </a:prstGeom>
          <a:solidFill>
            <a:schemeClr val="tx2">
              <a:lumMod val="40000"/>
              <a:lumOff val="60000"/>
            </a:schemeClr>
          </a:solidFill>
          <a:ln w="28575">
            <a:solidFill>
              <a:schemeClr val="tx1"/>
            </a:solidFill>
          </a:ln>
        </p:spPr>
        <p:txBody>
          <a:bodyPr wrap="square">
            <a:spAutoFit/>
          </a:bodyPr>
          <a:lstStyle/>
          <a:p>
            <a:pPr fontAlgn="auto">
              <a:spcBef>
                <a:spcPts val="0"/>
              </a:spcBef>
              <a:spcAft>
                <a:spcPts val="0"/>
              </a:spcAft>
              <a:defRPr/>
            </a:pPr>
            <a:endParaRPr lang="es-ES">
              <a:latin typeface="+mn-lt"/>
            </a:endParaRPr>
          </a:p>
          <a:p>
            <a:pPr fontAlgn="auto">
              <a:spcBef>
                <a:spcPts val="0"/>
              </a:spcBef>
              <a:spcAft>
                <a:spcPts val="0"/>
              </a:spcAft>
              <a:defRPr/>
            </a:pPr>
            <a:r>
              <a:rPr lang="es-ES" sz="2000" b="1">
                <a:latin typeface="Times New Roman" pitchFamily="18" charset="0"/>
                <a:cs typeface="Times New Roman" pitchFamily="18" charset="0"/>
              </a:rPr>
              <a:t>b) En las Condiciones Particulares (también denominadas Frente de Póliza) -con excepción de las pólizas emitidas por Aseguradoras de Riesgos del Trabajo- se deberá incluir en forma visible, la mención sobre la existencia del Servicio de Atención al Asegurado, detallando la siguiente información:</a:t>
            </a:r>
            <a:br>
              <a:rPr lang="es-ES" sz="2000" b="1">
                <a:latin typeface="Times New Roman" pitchFamily="18" charset="0"/>
                <a:cs typeface="Times New Roman" pitchFamily="18" charset="0"/>
              </a:rPr>
            </a:br>
            <a:r>
              <a:rPr lang="es-ES" sz="2000" b="1">
                <a:latin typeface="Times New Roman" pitchFamily="18" charset="0"/>
                <a:cs typeface="Times New Roman" pitchFamily="18" charset="0"/>
              </a:rPr>
              <a:t/>
            </a:r>
            <a:br>
              <a:rPr lang="es-ES" sz="2000" b="1">
                <a:latin typeface="Times New Roman" pitchFamily="18" charset="0"/>
                <a:cs typeface="Times New Roman" pitchFamily="18" charset="0"/>
              </a:rPr>
            </a:br>
            <a:r>
              <a:rPr lang="es-ES" sz="2000" b="1">
                <a:latin typeface="Times New Roman" pitchFamily="18" charset="0"/>
                <a:cs typeface="Times New Roman" pitchFamily="18" charset="0"/>
              </a:rPr>
              <a:t>“La entidad aseguradora dispone de un Servicio de Atención al Asegurado que atenderá las consultas y reclamos que presenten los tomadores de seguros, asegurados, beneficiarios y/o derechohabientes.</a:t>
            </a:r>
            <a:endParaRPr lang="es-AR" sz="2000" b="1">
              <a:latin typeface="Times New Roman" pitchFamily="18" charset="0"/>
              <a:cs typeface="Times New Roman"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667000"/>
            <a:ext cx="8229600" cy="553998"/>
          </a:xfrm>
          <a:prstGeom prst="rect">
            <a:avLst/>
          </a:prstGeom>
          <a:solidFill>
            <a:schemeClr val="tx2">
              <a:lumMod val="40000"/>
              <a:lumOff val="60000"/>
            </a:schemeClr>
          </a:solidFill>
          <a:ln>
            <a:solidFill>
              <a:schemeClr val="tx1"/>
            </a:solidFill>
          </a:ln>
        </p:spPr>
        <p:txBody>
          <a:bodyPr wrap="square" anchor="b">
            <a:spAutoFit/>
          </a:bodyPr>
          <a:lstStyle/>
          <a:p>
            <a:pPr algn="ctr" fontAlgn="auto">
              <a:spcBef>
                <a:spcPts val="1700"/>
              </a:spcBef>
              <a:spcAft>
                <a:spcPts val="0"/>
              </a:spcAft>
              <a:defRPr/>
            </a:pPr>
            <a:r>
              <a:rPr lang="es-AR" sz="3000" b="1" dirty="0" smtClean="0">
                <a:effectLst>
                  <a:outerShdw blurRad="50000" dist="30000" dir="5400000" algn="tl" rotWithShape="0">
                    <a:srgbClr val="000000">
                      <a:alpha val="30000"/>
                    </a:srgbClr>
                  </a:outerShdw>
                </a:effectLst>
                <a:latin typeface="Times New Roman" pitchFamily="18" charset="0"/>
                <a:ea typeface="+mj-ea"/>
                <a:cs typeface="Times New Roman" pitchFamily="18" charset="0"/>
              </a:rPr>
              <a:t>EVALUACIÓN </a:t>
            </a:r>
            <a:endParaRPr lang="es-AR" sz="3000" b="1" dirty="0">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161163"/>
            <a:ext cx="8229600" cy="1877437"/>
          </a:xfrm>
          <a:prstGeom prst="rect">
            <a:avLst/>
          </a:prstGeom>
          <a:solidFill>
            <a:schemeClr val="tx2">
              <a:lumMod val="40000"/>
              <a:lumOff val="60000"/>
            </a:schemeClr>
          </a:solidFill>
          <a:ln>
            <a:solidFill>
              <a:schemeClr val="tx1"/>
            </a:solidFill>
          </a:ln>
        </p:spPr>
        <p:txBody>
          <a:bodyPr wrap="square">
            <a:spAutoFit/>
          </a:bodyPr>
          <a:lstStyle/>
          <a:p>
            <a:pPr algn="ctr" fontAlgn="auto">
              <a:spcBef>
                <a:spcPts val="0"/>
              </a:spcBef>
              <a:spcAft>
                <a:spcPts val="0"/>
              </a:spcAft>
              <a:defRPr/>
            </a:pPr>
            <a:r>
              <a:rPr lang="es-AR" sz="3200" b="1" dirty="0" smtClean="0">
                <a:latin typeface="Times New Roman" pitchFamily="18" charset="0"/>
                <a:cs typeface="Times New Roman" pitchFamily="18" charset="0"/>
              </a:rPr>
              <a:t> </a:t>
            </a:r>
            <a:r>
              <a:rPr lang="es-AR" sz="2800" b="1" dirty="0" smtClean="0">
                <a:latin typeface="Times New Roman" pitchFamily="18" charset="0"/>
                <a:cs typeface="Times New Roman" pitchFamily="18" charset="0"/>
              </a:rPr>
              <a:t>En base a lo estudiado en el capítulo IX del  Manual del Profesional del Seguro edición 17, Ud. debería estar en condiciones de responder las siguientes preguntas:</a:t>
            </a:r>
            <a:endParaRPr lang="es-AR" sz="2800" b="1" dirty="0">
              <a:latin typeface="Times New Roman" pitchFamily="18" charset="0"/>
              <a:cs typeface="Times New Roman"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304800"/>
            <a:ext cx="8229600" cy="5909310"/>
          </a:xfrm>
          <a:prstGeom prst="rect">
            <a:avLst/>
          </a:prstGeom>
          <a:solidFill>
            <a:schemeClr val="tx2">
              <a:lumMod val="40000"/>
              <a:lumOff val="60000"/>
            </a:schemeClr>
          </a:solidFill>
          <a:ln w="28575">
            <a:solidFill>
              <a:schemeClr val="tx1"/>
            </a:solidFill>
          </a:ln>
        </p:spPr>
        <p:txBody>
          <a:bodyPr wrap="square">
            <a:spAutoFit/>
          </a:bodyPr>
          <a:lstStyle/>
          <a:p>
            <a:pPr fontAlgn="auto">
              <a:spcBef>
                <a:spcPts val="0"/>
              </a:spcBef>
              <a:spcAft>
                <a:spcPts val="0"/>
              </a:spcAft>
              <a:defRPr/>
            </a:pPr>
            <a:endParaRPr lang="es-ES" dirty="0">
              <a:latin typeface="+mn-lt"/>
            </a:endParaRPr>
          </a:p>
          <a:p>
            <a:pPr algn="ctr" fontAlgn="auto">
              <a:spcBef>
                <a:spcPts val="0"/>
              </a:spcBef>
              <a:spcAft>
                <a:spcPts val="0"/>
              </a:spcAft>
              <a:defRPr/>
            </a:pPr>
            <a:r>
              <a:rPr lang="es-AR" sz="2400" b="1" dirty="0" smtClean="0">
                <a:latin typeface="Times New Roman" pitchFamily="18" charset="0"/>
                <a:cs typeface="Times New Roman" pitchFamily="18" charset="0"/>
              </a:rPr>
              <a:t>¿Cómo se define al derecho de consumo?</a:t>
            </a:r>
          </a:p>
          <a:p>
            <a:pPr algn="ctr" fontAlgn="auto">
              <a:spcBef>
                <a:spcPts val="0"/>
              </a:spcBef>
              <a:spcAft>
                <a:spcPts val="0"/>
              </a:spcAft>
              <a:defRPr/>
            </a:pPr>
            <a:r>
              <a:rPr lang="es-AR" sz="2400" b="1" dirty="0" smtClean="0">
                <a:latin typeface="Times New Roman" pitchFamily="18" charset="0"/>
                <a:cs typeface="Times New Roman" pitchFamily="18" charset="0"/>
              </a:rPr>
              <a:t>¿Cuáles fueron los antecedentes históricos del derecho de consumo en el mundo y en la República Argentina?</a:t>
            </a:r>
          </a:p>
          <a:p>
            <a:pPr algn="ctr" fontAlgn="auto">
              <a:spcBef>
                <a:spcPts val="0"/>
              </a:spcBef>
              <a:spcAft>
                <a:spcPts val="0"/>
              </a:spcAft>
              <a:defRPr/>
            </a:pPr>
            <a:r>
              <a:rPr lang="es-AR" sz="2400" b="1" dirty="0" smtClean="0">
                <a:latin typeface="Times New Roman" pitchFamily="18" charset="0"/>
                <a:cs typeface="Times New Roman" pitchFamily="18" charset="0"/>
              </a:rPr>
              <a:t>¿Cuál es el objeto de la ley 24.240?</a:t>
            </a:r>
          </a:p>
          <a:p>
            <a:pPr algn="ctr" fontAlgn="auto">
              <a:spcBef>
                <a:spcPts val="0"/>
              </a:spcBef>
              <a:spcAft>
                <a:spcPts val="0"/>
              </a:spcAft>
              <a:defRPr/>
            </a:pPr>
            <a:r>
              <a:rPr lang="es-AR" sz="2400" b="1" dirty="0" smtClean="0">
                <a:latin typeface="Times New Roman" pitchFamily="18" charset="0"/>
                <a:cs typeface="Times New Roman" pitchFamily="18" charset="0"/>
              </a:rPr>
              <a:t>¿Qué indica el artículo 42 de la Constitución Argentina?</a:t>
            </a:r>
          </a:p>
          <a:p>
            <a:pPr algn="ctr" fontAlgn="auto">
              <a:spcBef>
                <a:spcPts val="0"/>
              </a:spcBef>
              <a:spcAft>
                <a:spcPts val="0"/>
              </a:spcAft>
              <a:defRPr/>
            </a:pPr>
            <a:r>
              <a:rPr lang="es-AR" sz="2400" b="1" dirty="0" smtClean="0">
                <a:latin typeface="Times New Roman" pitchFamily="18" charset="0"/>
                <a:cs typeface="Times New Roman" pitchFamily="18" charset="0"/>
              </a:rPr>
              <a:t>¿Cuáles son los derechos básicos del consumidor?</a:t>
            </a:r>
          </a:p>
          <a:p>
            <a:pPr algn="ctr" fontAlgn="auto">
              <a:spcBef>
                <a:spcPts val="0"/>
              </a:spcBef>
              <a:spcAft>
                <a:spcPts val="0"/>
              </a:spcAft>
              <a:defRPr/>
            </a:pPr>
            <a:r>
              <a:rPr lang="es-AR" sz="2400" b="1" dirty="0" smtClean="0">
                <a:latin typeface="Times New Roman" pitchFamily="18" charset="0"/>
                <a:cs typeface="Times New Roman" pitchFamily="18" charset="0"/>
              </a:rPr>
              <a:t>¿Qué es un contrato de consumo?</a:t>
            </a:r>
          </a:p>
          <a:p>
            <a:pPr algn="ctr" fontAlgn="auto">
              <a:spcBef>
                <a:spcPts val="0"/>
              </a:spcBef>
              <a:spcAft>
                <a:spcPts val="0"/>
              </a:spcAft>
              <a:defRPr/>
            </a:pPr>
            <a:r>
              <a:rPr lang="es-AR" sz="2400" b="1" dirty="0" smtClean="0">
                <a:latin typeface="Times New Roman" pitchFamily="18" charset="0"/>
                <a:cs typeface="Times New Roman" pitchFamily="18" charset="0"/>
              </a:rPr>
              <a:t>¿Cómo se define a una cláusula abusiva, leonina, gravosa o restrictiva? </a:t>
            </a:r>
          </a:p>
          <a:p>
            <a:pPr algn="ctr" fontAlgn="auto">
              <a:spcBef>
                <a:spcPts val="0"/>
              </a:spcBef>
              <a:spcAft>
                <a:spcPts val="0"/>
              </a:spcAft>
              <a:defRPr/>
            </a:pPr>
            <a:r>
              <a:rPr lang="es-AR" sz="2400" b="1" dirty="0" smtClean="0">
                <a:latin typeface="Times New Roman" pitchFamily="18" charset="0"/>
                <a:cs typeface="Times New Roman" pitchFamily="18" charset="0"/>
              </a:rPr>
              <a:t>¿Por qué se considera especialmente el abuso de derecho en el contrato de seguro?</a:t>
            </a:r>
          </a:p>
          <a:p>
            <a:pPr algn="ctr" fontAlgn="auto">
              <a:spcBef>
                <a:spcPts val="0"/>
              </a:spcBef>
              <a:spcAft>
                <a:spcPts val="0"/>
              </a:spcAft>
              <a:defRPr/>
            </a:pPr>
            <a:r>
              <a:rPr lang="es-AR" sz="2400" b="1" dirty="0" smtClean="0">
                <a:latin typeface="Times New Roman" pitchFamily="18" charset="0"/>
                <a:cs typeface="Times New Roman" pitchFamily="18" charset="0"/>
              </a:rPr>
              <a:t>¿Cuál es el concepto de cláusulas sorpresivas?</a:t>
            </a:r>
          </a:p>
          <a:p>
            <a:pPr algn="ctr" fontAlgn="auto">
              <a:spcBef>
                <a:spcPts val="0"/>
              </a:spcBef>
              <a:spcAft>
                <a:spcPts val="0"/>
              </a:spcAft>
              <a:defRPr/>
            </a:pPr>
            <a:r>
              <a:rPr lang="es-AR" sz="2400" b="1" dirty="0" smtClean="0">
                <a:latin typeface="Times New Roman" pitchFamily="18" charset="0"/>
                <a:cs typeface="Times New Roman" pitchFamily="18" charset="0"/>
              </a:rPr>
              <a:t>¿Cuál es el ejemplo de cláusula sorpresiva de una jurisprudencia en un caso de responsabilidad civil comprensiva?   </a:t>
            </a:r>
            <a:endParaRPr lang="es-AR" sz="2400" b="1" dirty="0">
              <a:latin typeface="Times New Roman" pitchFamily="18" charset="0"/>
              <a:cs typeface="Times New Roman"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990600"/>
            <a:ext cx="8229600" cy="3416320"/>
          </a:xfrm>
          <a:prstGeom prst="rect">
            <a:avLst/>
          </a:prstGeom>
          <a:solidFill>
            <a:schemeClr val="tx2">
              <a:lumMod val="40000"/>
              <a:lumOff val="60000"/>
            </a:schemeClr>
          </a:solidFill>
          <a:ln w="28575">
            <a:solidFill>
              <a:schemeClr val="tx1"/>
            </a:solidFill>
          </a:ln>
        </p:spPr>
        <p:txBody>
          <a:bodyPr wrap="square">
            <a:spAutoFit/>
          </a:bodyPr>
          <a:lstStyle/>
          <a:p>
            <a:pPr algn="ctr" fontAlgn="auto">
              <a:spcBef>
                <a:spcPts val="0"/>
              </a:spcBef>
              <a:spcAft>
                <a:spcPts val="0"/>
              </a:spcAft>
              <a:defRPr/>
            </a:pPr>
            <a:r>
              <a:rPr lang="es-ES" sz="2400" b="1" dirty="0" smtClean="0">
                <a:latin typeface="Times New Roman" pitchFamily="18" charset="0"/>
                <a:cs typeface="Times New Roman" pitchFamily="18" charset="0"/>
              </a:rPr>
              <a:t>¿Qué cláusulas se consideran abusivas en el contrato de seguro?</a:t>
            </a:r>
          </a:p>
          <a:p>
            <a:pPr algn="ctr" fontAlgn="auto">
              <a:spcBef>
                <a:spcPts val="0"/>
              </a:spcBef>
              <a:spcAft>
                <a:spcPts val="0"/>
              </a:spcAft>
              <a:defRPr/>
            </a:pPr>
            <a:r>
              <a:rPr lang="es-ES" sz="2400" b="1" dirty="0" smtClean="0">
                <a:latin typeface="Times New Roman" pitchFamily="18" charset="0"/>
                <a:cs typeface="Times New Roman" pitchFamily="18" charset="0"/>
              </a:rPr>
              <a:t>¿Qué especiales características tiene el consumidor de seguros en la República Argentina?</a:t>
            </a:r>
          </a:p>
          <a:p>
            <a:pPr algn="ctr" fontAlgn="auto">
              <a:spcBef>
                <a:spcPts val="0"/>
              </a:spcBef>
              <a:spcAft>
                <a:spcPts val="0"/>
              </a:spcAft>
              <a:defRPr/>
            </a:pPr>
            <a:r>
              <a:rPr lang="es-ES" sz="2400" b="1" dirty="0" smtClean="0">
                <a:latin typeface="Times New Roman" pitchFamily="18" charset="0"/>
                <a:cs typeface="Times New Roman" pitchFamily="18" charset="0"/>
              </a:rPr>
              <a:t>¿Quién tiene prevalencia en caso de discordancia entre las leyes de seguros y la de Defensa del consumidor?</a:t>
            </a:r>
          </a:p>
          <a:p>
            <a:pPr algn="ctr" fontAlgn="auto">
              <a:spcBef>
                <a:spcPts val="0"/>
              </a:spcBef>
              <a:spcAft>
                <a:spcPts val="0"/>
              </a:spcAft>
              <a:defRPr/>
            </a:pPr>
            <a:r>
              <a:rPr lang="es-ES" sz="2400" b="1" dirty="0" smtClean="0">
                <a:latin typeface="Times New Roman" pitchFamily="18" charset="0"/>
                <a:cs typeface="Times New Roman" pitchFamily="18" charset="0"/>
              </a:rPr>
              <a:t>¿En qué consiste la figura de Defensor del Asegurado?</a:t>
            </a:r>
          </a:p>
          <a:p>
            <a:pPr algn="ctr" fontAlgn="auto">
              <a:spcBef>
                <a:spcPts val="0"/>
              </a:spcBef>
              <a:spcAft>
                <a:spcPts val="0"/>
              </a:spcAft>
              <a:defRPr/>
            </a:pPr>
            <a:r>
              <a:rPr lang="es-ES" sz="2400" b="1" dirty="0" smtClean="0">
                <a:latin typeface="Times New Roman" pitchFamily="18" charset="0"/>
                <a:cs typeface="Times New Roman" pitchFamily="18" charset="0"/>
              </a:rPr>
              <a:t>¿En qué consiste la figura de Coordinación y atención al asegurado y cómo se opera?</a:t>
            </a:r>
            <a:endParaRPr lang="es-ES" sz="2400" b="1" dirty="0">
              <a:latin typeface="Times New Roman" pitchFamily="18" charset="0"/>
              <a:cs typeface="Times New Roman" pitchFamily="18" charset="0"/>
            </a:endParaRPr>
          </a:p>
        </p:txBody>
      </p:sp>
      <p:sp>
        <p:nvSpPr>
          <p:cNvPr id="4" name="Rectangle 4"/>
          <p:cNvSpPr>
            <a:spLocks noChangeArrowheads="1"/>
          </p:cNvSpPr>
          <p:nvPr/>
        </p:nvSpPr>
        <p:spPr bwMode="auto">
          <a:xfrm>
            <a:off x="457200" y="4740275"/>
            <a:ext cx="8229600" cy="669925"/>
          </a:xfrm>
          <a:prstGeom prst="rect">
            <a:avLst/>
          </a:prstGeom>
          <a:solidFill>
            <a:schemeClr val="tx1"/>
          </a:solidFill>
          <a:ln w="28575">
            <a:solidFill>
              <a:srgbClr val="C00000"/>
            </a:solidFill>
            <a:miter lim="800000"/>
            <a:headEnd/>
            <a:tailEnd/>
          </a:ln>
        </p:spPr>
        <p:txBody>
          <a:bodyPr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s-ES" sz="2800" b="1" dirty="0" smtClean="0">
                <a:solidFill>
                  <a:schemeClr val="bg1"/>
                </a:solidFill>
                <a:latin typeface="Times New Roman" pitchFamily="18" charset="0"/>
                <a:cs typeface="Times New Roman" pitchFamily="18" charset="0"/>
              </a:rPr>
              <a:t>GRACIAS</a:t>
            </a:r>
            <a:endParaRPr lang="es-ES" sz="2800" b="1" dirty="0">
              <a:solidFill>
                <a:schemeClr val="bg1"/>
              </a:solidFill>
              <a:latin typeface="Times New Roman" pitchFamily="18" charset="0"/>
              <a:cs typeface="Times New Roman"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 CuadroTexto"/>
          <p:cNvSpPr txBox="1"/>
          <p:nvPr/>
        </p:nvSpPr>
        <p:spPr>
          <a:xfrm>
            <a:off x="457200" y="1600200"/>
            <a:ext cx="8229600" cy="584775"/>
          </a:xfrm>
          <a:prstGeom prst="rect">
            <a:avLst/>
          </a:prstGeom>
          <a:solidFill>
            <a:schemeClr val="accent4">
              <a:lumMod val="60000"/>
              <a:lumOff val="40000"/>
            </a:schemeClr>
          </a:solidFill>
          <a:ln w="28575">
            <a:solidFill>
              <a:schemeClr val="tx1"/>
            </a:solidFill>
          </a:ln>
        </p:spPr>
        <p:txBody>
          <a:bodyPr wrap="square" rtlCol="0">
            <a:spAutoFit/>
          </a:bodyPr>
          <a:lstStyle/>
          <a:p>
            <a:pPr algn="ctr"/>
            <a:r>
              <a:rPr lang="es-AR" sz="3200" b="1" dirty="0" smtClean="0">
                <a:latin typeface="Times New Roman" pitchFamily="18" charset="0"/>
                <a:cs typeface="Times New Roman" pitchFamily="18" charset="0"/>
              </a:rPr>
              <a:t>ÉTICA EN EL EJERCICIO PROFESIONAL</a:t>
            </a:r>
            <a:endParaRPr lang="en-US" sz="3200" b="1" dirty="0">
              <a:latin typeface="Times New Roman" pitchFamily="18" charset="0"/>
              <a:cs typeface="Times New Roman" pitchFamily="18" charset="0"/>
            </a:endParaRPr>
          </a:p>
        </p:txBody>
      </p:sp>
      <p:sp>
        <p:nvSpPr>
          <p:cNvPr id="10" name="Text Box 2"/>
          <p:cNvSpPr txBox="1">
            <a:spLocks noChangeArrowheads="1"/>
          </p:cNvSpPr>
          <p:nvPr/>
        </p:nvSpPr>
        <p:spPr bwMode="auto">
          <a:xfrm>
            <a:off x="457200" y="3643313"/>
            <a:ext cx="8229600" cy="1341393"/>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spcBef>
                <a:spcPts val="1100"/>
              </a:spcBef>
            </a:pPr>
            <a:r>
              <a:rPr lang="es-MX" sz="2400" b="1" dirty="0">
                <a:latin typeface="Times New Roman" pitchFamily="18" charset="0"/>
                <a:cs typeface="Times New Roman" pitchFamily="18" charset="0"/>
              </a:rPr>
              <a:t>SE RELACIONA CON EL CAPÍTULO XV DEL MANUAL DEL PROFESIONAL DEL SEGURO </a:t>
            </a:r>
          </a:p>
          <a:p>
            <a:pPr algn="ctr">
              <a:spcBef>
                <a:spcPts val="1100"/>
              </a:spcBef>
            </a:pPr>
            <a:r>
              <a:rPr lang="es-MX" sz="2400" b="1" dirty="0">
                <a:latin typeface="Times New Roman" pitchFamily="18" charset="0"/>
                <a:cs typeface="Times New Roman" pitchFamily="18" charset="0"/>
              </a:rPr>
              <a:t>EDICIÓN 17</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p:nvPr/>
        </p:nvSpPr>
        <p:spPr>
          <a:xfrm>
            <a:off x="457200" y="838200"/>
            <a:ext cx="8229600" cy="523875"/>
          </a:xfrm>
          <a:prstGeom prst="rect">
            <a:avLst/>
          </a:prstGeom>
          <a:solidFill>
            <a:schemeClr val="accent4">
              <a:lumMod val="60000"/>
              <a:lumOff val="40000"/>
            </a:schemeClr>
          </a:solidFill>
          <a:ln w="28575">
            <a:solidFill>
              <a:schemeClr val="tx1"/>
            </a:solidFill>
          </a:ln>
        </p:spPr>
        <p:txBody>
          <a:bodyPr wrap="square">
            <a:spAutoFit/>
          </a:bodyPr>
          <a:lstStyle/>
          <a:p>
            <a:pPr algn="ctr" fontAlgn="auto">
              <a:spcBef>
                <a:spcPts val="0"/>
              </a:spcBef>
              <a:spcAft>
                <a:spcPts val="0"/>
              </a:spcAft>
              <a:defRPr/>
            </a:pPr>
            <a:r>
              <a:rPr lang="es-AR" sz="2800" b="1" dirty="0" smtClean="0">
                <a:latin typeface="Times New Roman" pitchFamily="18" charset="0"/>
                <a:cs typeface="Times New Roman" pitchFamily="18" charset="0"/>
              </a:rPr>
              <a:t>TEMARIO</a:t>
            </a:r>
            <a:endParaRPr lang="es-AR" sz="2800" b="1" dirty="0">
              <a:latin typeface="Times New Roman" pitchFamily="18" charset="0"/>
              <a:cs typeface="Times New Roman" pitchFamily="18" charset="0"/>
            </a:endParaRPr>
          </a:p>
        </p:txBody>
      </p:sp>
      <p:sp>
        <p:nvSpPr>
          <p:cNvPr id="5" name="4 CuadroTexto"/>
          <p:cNvSpPr txBox="1"/>
          <p:nvPr/>
        </p:nvSpPr>
        <p:spPr>
          <a:xfrm>
            <a:off x="457200" y="1752600"/>
            <a:ext cx="8229600" cy="3785652"/>
          </a:xfrm>
          <a:prstGeom prst="rect">
            <a:avLst/>
          </a:prstGeom>
          <a:solidFill>
            <a:schemeClr val="accent4">
              <a:lumMod val="60000"/>
              <a:lumOff val="40000"/>
            </a:schemeClr>
          </a:solidFill>
          <a:ln w="28575">
            <a:solidFill>
              <a:schemeClr val="tx1"/>
            </a:solidFill>
          </a:ln>
        </p:spPr>
        <p:txBody>
          <a:bodyPr wrap="square" rtlCol="0">
            <a:spAutoFit/>
          </a:bodyPr>
          <a:lstStyle/>
          <a:p>
            <a:pPr algn="ctr"/>
            <a:r>
              <a:rPr lang="es-AR" sz="2400" b="1" dirty="0" smtClean="0">
                <a:latin typeface="Times New Roman" pitchFamily="18" charset="0"/>
                <a:cs typeface="Times New Roman" pitchFamily="18" charset="0"/>
              </a:rPr>
              <a:t>Ética. Ética pública y privada. Ética profesional,</a:t>
            </a:r>
          </a:p>
          <a:p>
            <a:pPr algn="ctr"/>
            <a:r>
              <a:rPr lang="es-AR" sz="2400" b="1" dirty="0" smtClean="0">
                <a:latin typeface="Times New Roman" pitchFamily="18" charset="0"/>
                <a:cs typeface="Times New Roman" pitchFamily="18" charset="0"/>
              </a:rPr>
              <a:t>Pautas éticas. Ejemplos de falta de ética.</a:t>
            </a:r>
          </a:p>
          <a:p>
            <a:pPr algn="ctr"/>
            <a:r>
              <a:rPr lang="es-AR" sz="2400" b="1" dirty="0" smtClean="0">
                <a:latin typeface="Times New Roman" pitchFamily="18" charset="0"/>
                <a:cs typeface="Times New Roman" pitchFamily="18" charset="0"/>
              </a:rPr>
              <a:t>Ética  en marketing.</a:t>
            </a:r>
          </a:p>
          <a:p>
            <a:pPr algn="ctr"/>
            <a:r>
              <a:rPr lang="es-AR" sz="2400" b="1" dirty="0" smtClean="0">
                <a:latin typeface="Times New Roman" pitchFamily="18" charset="0"/>
                <a:cs typeface="Times New Roman" pitchFamily="18" charset="0"/>
              </a:rPr>
              <a:t>Beneficios del comportamiento ético.</a:t>
            </a:r>
          </a:p>
          <a:p>
            <a:pPr algn="ctr"/>
            <a:r>
              <a:rPr lang="es-AR" sz="2400" b="1" dirty="0" smtClean="0">
                <a:latin typeface="Times New Roman" pitchFamily="18" charset="0"/>
                <a:cs typeface="Times New Roman" pitchFamily="18" charset="0"/>
              </a:rPr>
              <a:t>Ética y medio ambiente.</a:t>
            </a:r>
          </a:p>
          <a:p>
            <a:pPr algn="ctr"/>
            <a:r>
              <a:rPr lang="es-AR" sz="2400" b="1" dirty="0" smtClean="0">
                <a:latin typeface="Times New Roman" pitchFamily="18" charset="0"/>
                <a:cs typeface="Times New Roman" pitchFamily="18" charset="0"/>
              </a:rPr>
              <a:t>Decisiones de compra. Reflexiones antes de comprar.</a:t>
            </a:r>
          </a:p>
          <a:p>
            <a:pPr algn="ctr"/>
            <a:r>
              <a:rPr lang="es-AR" sz="2400" b="1" dirty="0" smtClean="0">
                <a:latin typeface="Times New Roman" pitchFamily="18" charset="0"/>
                <a:cs typeface="Times New Roman" pitchFamily="18" charset="0"/>
              </a:rPr>
              <a:t>La ética en el comercio internacional.</a:t>
            </a:r>
          </a:p>
          <a:p>
            <a:pPr algn="ctr"/>
            <a:r>
              <a:rPr lang="es-AR" sz="2400" b="1" dirty="0" smtClean="0">
                <a:latin typeface="Times New Roman" pitchFamily="18" charset="0"/>
                <a:cs typeface="Times New Roman" pitchFamily="18" charset="0"/>
              </a:rPr>
              <a:t>Comercio Justo. Ética financiera. </a:t>
            </a:r>
          </a:p>
          <a:p>
            <a:pPr algn="ctr"/>
            <a:r>
              <a:rPr lang="es-AR" sz="2400" b="1" dirty="0" smtClean="0">
                <a:latin typeface="Times New Roman" pitchFamily="18" charset="0"/>
                <a:cs typeface="Times New Roman" pitchFamily="18" charset="0"/>
              </a:rPr>
              <a:t>Financiación ética y alternativa.</a:t>
            </a:r>
          </a:p>
          <a:p>
            <a:pPr algn="ctr"/>
            <a:r>
              <a:rPr lang="es-AR" sz="2400" b="1" dirty="0" smtClean="0">
                <a:latin typeface="Times New Roman" pitchFamily="18" charset="0"/>
                <a:cs typeface="Times New Roman" pitchFamily="18" charset="0"/>
              </a:rPr>
              <a:t>Responsabilidad social empresaria (RSE)</a:t>
            </a:r>
            <a:endParaRPr lang="en-US" sz="2400" b="1" dirty="0">
              <a:latin typeface="Times New Roman" pitchFamily="18" charset="0"/>
              <a:cs typeface="Times New Roman"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 CuadroTexto"/>
          <p:cNvSpPr txBox="1"/>
          <p:nvPr/>
        </p:nvSpPr>
        <p:spPr>
          <a:xfrm>
            <a:off x="457200" y="1741944"/>
            <a:ext cx="8229600" cy="2677656"/>
          </a:xfrm>
          <a:prstGeom prst="rect">
            <a:avLst/>
          </a:prstGeom>
          <a:solidFill>
            <a:schemeClr val="accent4">
              <a:lumMod val="60000"/>
              <a:lumOff val="40000"/>
            </a:schemeClr>
          </a:solidFill>
          <a:ln w="28575">
            <a:solidFill>
              <a:schemeClr val="tx1"/>
            </a:solidFill>
          </a:ln>
        </p:spPr>
        <p:txBody>
          <a:bodyPr wrap="square" rtlCol="0">
            <a:spAutoFit/>
          </a:bodyPr>
          <a:lstStyle/>
          <a:p>
            <a:pPr algn="ctr"/>
            <a:r>
              <a:rPr lang="es-AR" sz="2400" b="1" dirty="0" smtClean="0">
                <a:latin typeface="Times New Roman" pitchFamily="18" charset="0"/>
                <a:cs typeface="Times New Roman" pitchFamily="18" charset="0"/>
              </a:rPr>
              <a:t>Códigos de ética.</a:t>
            </a:r>
          </a:p>
          <a:p>
            <a:pPr algn="ctr"/>
            <a:r>
              <a:rPr lang="es-AR" sz="2400" b="1" dirty="0" smtClean="0">
                <a:latin typeface="Times New Roman" pitchFamily="18" charset="0"/>
                <a:cs typeface="Times New Roman" pitchFamily="18" charset="0"/>
              </a:rPr>
              <a:t>Código de ética  profesional  para productores de seguros del COPAPROSE.</a:t>
            </a:r>
          </a:p>
          <a:p>
            <a:pPr algn="ctr"/>
            <a:r>
              <a:rPr lang="es-AR" sz="2400" b="1" dirty="0" smtClean="0">
                <a:latin typeface="Times New Roman" pitchFamily="18" charset="0"/>
                <a:cs typeface="Times New Roman" pitchFamily="18" charset="0"/>
              </a:rPr>
              <a:t>Ética y corrupción.</a:t>
            </a:r>
          </a:p>
          <a:p>
            <a:pPr algn="ctr"/>
            <a:r>
              <a:rPr lang="es-AR" sz="2400" b="1" dirty="0" smtClean="0">
                <a:latin typeface="Times New Roman" pitchFamily="18" charset="0"/>
                <a:cs typeface="Times New Roman" pitchFamily="18" charset="0"/>
              </a:rPr>
              <a:t>Ética en el ejercicio dela función pública.</a:t>
            </a:r>
          </a:p>
          <a:p>
            <a:pPr algn="ctr"/>
            <a:r>
              <a:rPr lang="es-AR" sz="2400" b="1" dirty="0" smtClean="0">
                <a:latin typeface="Times New Roman" pitchFamily="18" charset="0"/>
                <a:cs typeface="Times New Roman" pitchFamily="18" charset="0"/>
              </a:rPr>
              <a:t>Corrupción en la función pública.</a:t>
            </a:r>
          </a:p>
          <a:p>
            <a:pPr algn="ctr"/>
            <a:r>
              <a:rPr lang="es-AR" sz="2400" b="1" dirty="0" smtClean="0">
                <a:latin typeface="Times New Roman" pitchFamily="18" charset="0"/>
                <a:cs typeface="Times New Roman" pitchFamily="18" charset="0"/>
              </a:rPr>
              <a:t>La empresa social.  </a:t>
            </a:r>
            <a:endParaRPr lang="en-US" sz="2400" b="1" dirty="0">
              <a:latin typeface="Times New Roman" pitchFamily="18" charset="0"/>
              <a:cs typeface="Times New Roman"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txBox="1">
            <a:spLocks noChangeArrowheads="1"/>
          </p:cNvSpPr>
          <p:nvPr/>
        </p:nvSpPr>
        <p:spPr bwMode="auto">
          <a:xfrm>
            <a:off x="457200" y="1052513"/>
            <a:ext cx="8229600" cy="593725"/>
          </a:xfrm>
          <a:prstGeom prst="rect">
            <a:avLst/>
          </a:prstGeom>
          <a:solidFill>
            <a:schemeClr val="accent4">
              <a:lumMod val="60000"/>
              <a:lumOff val="40000"/>
            </a:schemeClr>
          </a:solidFill>
          <a:ln w="28575">
            <a:solidFill>
              <a:schemeClr val="tx1"/>
            </a:solidFill>
            <a:miter lim="800000"/>
            <a:headEnd/>
            <a:tailEnd/>
          </a:ln>
        </p:spPr>
        <p:txBody>
          <a:bodyPr anchorCtr="1"/>
          <a:lstStyle/>
          <a:p>
            <a:pPr algn="ctr"/>
            <a:r>
              <a:rPr lang="es-ES" altLang="es-ES" sz="2800" b="1">
                <a:latin typeface="Times New Roman" pitchFamily="18" charset="0"/>
                <a:cs typeface="Times New Roman" pitchFamily="18" charset="0"/>
              </a:rPr>
              <a:t>ÉTICA</a:t>
            </a:r>
            <a:endParaRPr lang="es-ES" altLang="es-ES" sz="2800">
              <a:latin typeface="Times New Roman" pitchFamily="18" charset="0"/>
              <a:cs typeface="Times New Roman" pitchFamily="18" charset="0"/>
            </a:endParaRPr>
          </a:p>
        </p:txBody>
      </p:sp>
      <p:sp>
        <p:nvSpPr>
          <p:cNvPr id="8" name="Text Box 3"/>
          <p:cNvSpPr txBox="1">
            <a:spLocks noChangeArrowheads="1"/>
          </p:cNvSpPr>
          <p:nvPr/>
        </p:nvSpPr>
        <p:spPr bwMode="auto">
          <a:xfrm>
            <a:off x="457200" y="2654300"/>
            <a:ext cx="8229600" cy="2527300"/>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spcBef>
                <a:spcPts val="1400"/>
              </a:spcBef>
            </a:pPr>
            <a:r>
              <a:rPr lang="es-ES" altLang="es-ES" sz="2400" b="1" dirty="0">
                <a:latin typeface="Times New Roman" pitchFamily="18" charset="0"/>
                <a:cs typeface="Times New Roman" pitchFamily="18" charset="0"/>
              </a:rPr>
              <a:t>Reflexión moral de los actos humanos.</a:t>
            </a:r>
          </a:p>
          <a:p>
            <a:pPr algn="ctr">
              <a:spcBef>
                <a:spcPts val="1400"/>
              </a:spcBef>
            </a:pPr>
            <a:r>
              <a:rPr lang="es-ES" altLang="es-ES" sz="2400" b="1" dirty="0">
                <a:latin typeface="Times New Roman" pitchFamily="18" charset="0"/>
                <a:cs typeface="Times New Roman" pitchFamily="18" charset="0"/>
              </a:rPr>
              <a:t>Deber moral y obligación.</a:t>
            </a:r>
          </a:p>
          <a:p>
            <a:pPr algn="ctr">
              <a:spcBef>
                <a:spcPts val="1400"/>
              </a:spcBef>
            </a:pPr>
            <a:r>
              <a:rPr lang="es-ES" altLang="es-ES" sz="2400" b="1" dirty="0">
                <a:latin typeface="Times New Roman" pitchFamily="18" charset="0"/>
                <a:cs typeface="Times New Roman" pitchFamily="18" charset="0"/>
              </a:rPr>
              <a:t>Dignidad, respeto, honestidad, lealtad.</a:t>
            </a:r>
          </a:p>
          <a:p>
            <a:pPr algn="ctr">
              <a:spcBef>
                <a:spcPts val="1400"/>
              </a:spcBef>
            </a:pPr>
            <a:r>
              <a:rPr lang="es-ES" altLang="es-ES" sz="2400" b="1" dirty="0">
                <a:latin typeface="Times New Roman" pitchFamily="18" charset="0"/>
                <a:cs typeface="Times New Roman" pitchFamily="18" charset="0"/>
              </a:rPr>
              <a:t>No solo la de no decir lo que se pregunta sino además de callar lo que se sabe aunque no se consulte.</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1371600"/>
            <a:ext cx="8229600" cy="3622675"/>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spcBef>
                <a:spcPts val="1400"/>
              </a:spcBef>
            </a:pPr>
            <a:r>
              <a:rPr lang="es-ES" altLang="es-ES" sz="2400" b="1">
                <a:latin typeface="Times New Roman" pitchFamily="18" charset="0"/>
                <a:cs typeface="Times New Roman" pitchFamily="18" charset="0"/>
              </a:rPr>
              <a:t>Disciplina filosófica que estudia el bien y el mal y sus relaciones con la moral y el comportamiento humano.</a:t>
            </a:r>
          </a:p>
          <a:p>
            <a:pPr algn="ctr">
              <a:spcBef>
                <a:spcPts val="1400"/>
              </a:spcBef>
            </a:pPr>
            <a:r>
              <a:rPr lang="es-ES" altLang="es-ES" sz="2400" b="1">
                <a:latin typeface="Times New Roman" pitchFamily="18" charset="0"/>
                <a:cs typeface="Times New Roman" pitchFamily="18" charset="0"/>
              </a:rPr>
              <a:t>Proviene del término “ethikos” que significa “carácter”.</a:t>
            </a:r>
          </a:p>
          <a:p>
            <a:pPr algn="ctr">
              <a:spcBef>
                <a:spcPts val="1400"/>
              </a:spcBef>
            </a:pPr>
            <a:r>
              <a:rPr lang="es-ES" altLang="es-ES" sz="2400" b="1">
                <a:latin typeface="Times New Roman" pitchFamily="18" charset="0"/>
                <a:cs typeface="Times New Roman" pitchFamily="18" charset="0"/>
              </a:rPr>
              <a:t>Se relaciona con las evaluaciones morales, correctas e incorrectas de las decisiones y acciones sobre la base de comportamientos comúnmente aceptados. </a:t>
            </a:r>
          </a:p>
          <a:p>
            <a:pPr algn="ctr">
              <a:spcBef>
                <a:spcPts val="1400"/>
              </a:spcBef>
            </a:pPr>
            <a:r>
              <a:rPr lang="es-ES" altLang="es-ES" sz="2400" b="1">
                <a:latin typeface="Times New Roman" pitchFamily="18" charset="0"/>
                <a:cs typeface="Times New Roman" pitchFamily="18" charset="0"/>
              </a:rPr>
              <a:t>La ética estudia lo que es moral y cómo se aplica en los distintos ámbitos de nuestra vida.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4"/>
          <p:cNvSpPr txBox="1">
            <a:spLocks noChangeArrowheads="1"/>
          </p:cNvSpPr>
          <p:nvPr/>
        </p:nvSpPr>
        <p:spPr bwMode="auto">
          <a:xfrm>
            <a:off x="457200" y="1371600"/>
            <a:ext cx="8229600" cy="3324225"/>
          </a:xfrm>
          <a:prstGeom prst="rect">
            <a:avLst/>
          </a:prstGeom>
          <a:solidFill>
            <a:schemeClr val="accent2">
              <a:lumMod val="60000"/>
              <a:lumOff val="40000"/>
              <a:alpha val="80000"/>
            </a:schemeClr>
          </a:solidFill>
          <a:ln w="28575">
            <a:solidFill>
              <a:srgbClr val="C00000"/>
            </a:solidFill>
            <a:miter lim="800000"/>
            <a:headEnd/>
            <a:tailEnd/>
          </a:ln>
          <a:effectLst/>
        </p:spPr>
        <p:txBody>
          <a:bodyPr wrap="square">
            <a:spAutoFit/>
          </a:bodyPr>
          <a:lstStyle/>
          <a:p>
            <a:pPr algn="ctr" fontAlgn="auto">
              <a:spcBef>
                <a:spcPts val="0"/>
              </a:spcBef>
              <a:spcAft>
                <a:spcPts val="0"/>
              </a:spcAft>
              <a:defRPr/>
            </a:pPr>
            <a:endParaRPr lang="es-MX" altLang="es-ES" b="1" dirty="0">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s-MX" altLang="es-ES" sz="2400" b="1" dirty="0">
                <a:latin typeface="Times New Roman" panose="02020603050405020304" pitchFamily="18" charset="0"/>
                <a:cs typeface="Times New Roman" panose="02020603050405020304" pitchFamily="18" charset="0"/>
              </a:rPr>
              <a:t>No radica en la frecuencia con que la gente las practique, sino en que la gente comparta auténticamente las ideas y creencias que originaron la costumbre y la tradición. </a:t>
            </a:r>
          </a:p>
          <a:p>
            <a:pPr algn="ctr" fontAlgn="auto">
              <a:spcBef>
                <a:spcPts val="0"/>
              </a:spcBef>
              <a:spcAft>
                <a:spcPts val="0"/>
              </a:spcAft>
              <a:defRPr/>
            </a:pPr>
            <a:endParaRPr lang="es-MX" altLang="es-ES" sz="2400" b="1" dirty="0">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s-MX" altLang="es-ES" sz="2400" b="1" dirty="0">
                <a:latin typeface="Times New Roman" panose="02020603050405020304" pitchFamily="18" charset="0"/>
                <a:cs typeface="Times New Roman" panose="02020603050405020304" pitchFamily="18" charset="0"/>
              </a:rPr>
              <a:t>Pierden fuerza cuando la gente cambia sus creencias, su modo de entender el mundo y el sentido de su vida; entonces se procuran nuevas creencias y prácticas, que formarán con el tiempo otras costumbres y tradiciones.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1219200"/>
            <a:ext cx="8229600" cy="4319131"/>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spcBef>
                <a:spcPts val="1400"/>
              </a:spcBef>
            </a:pPr>
            <a:r>
              <a:rPr lang="es-ES" altLang="es-ES" sz="2400" b="1" dirty="0">
                <a:latin typeface="Times New Roman" pitchFamily="18" charset="0"/>
                <a:cs typeface="Times New Roman" pitchFamily="18" charset="0"/>
              </a:rPr>
              <a:t>ÉTICA PÚBLICA</a:t>
            </a:r>
          </a:p>
          <a:p>
            <a:pPr algn="ctr">
              <a:spcBef>
                <a:spcPts val="1400"/>
              </a:spcBef>
            </a:pPr>
            <a:r>
              <a:rPr lang="es-ES" altLang="es-ES" sz="2000" b="1" dirty="0">
                <a:latin typeface="Times New Roman" pitchFamily="18" charset="0"/>
                <a:cs typeface="Times New Roman" pitchFamily="18" charset="0"/>
              </a:rPr>
              <a:t>Es la ética aplicada y puesta en práctica en los asuntos del gobierno. Actos humanos realizados por gobernantes y funcionarios públicos en el cumplimiento de su deber.</a:t>
            </a:r>
          </a:p>
          <a:p>
            <a:pPr algn="ctr">
              <a:spcBef>
                <a:spcPts val="1400"/>
              </a:spcBef>
            </a:pPr>
            <a:r>
              <a:rPr lang="es-ES" altLang="es-ES" sz="2400" b="1" dirty="0">
                <a:latin typeface="Times New Roman" pitchFamily="18" charset="0"/>
                <a:cs typeface="Times New Roman" pitchFamily="18" charset="0"/>
              </a:rPr>
              <a:t>ÉTICA PRIVADA</a:t>
            </a:r>
          </a:p>
          <a:p>
            <a:pPr algn="ctr">
              <a:spcBef>
                <a:spcPts val="1400"/>
              </a:spcBef>
            </a:pPr>
            <a:r>
              <a:rPr lang="es-ES" altLang="es-ES" sz="2000" b="1" dirty="0">
                <a:latin typeface="Times New Roman" pitchFamily="18" charset="0"/>
                <a:cs typeface="Times New Roman" pitchFamily="18" charset="0"/>
              </a:rPr>
              <a:t>Hace referencia a que cada persona se asegura el derecho a perseguir sus propios ideales de perfección y felicidad, siempre que no lesione los intereses de los demás.</a:t>
            </a:r>
          </a:p>
          <a:p>
            <a:pPr algn="ctr">
              <a:spcBef>
                <a:spcPts val="1400"/>
              </a:spcBef>
            </a:pPr>
            <a:r>
              <a:rPr lang="es-ES" altLang="es-ES" sz="2000" b="1" dirty="0">
                <a:latin typeface="Times New Roman" pitchFamily="18" charset="0"/>
                <a:cs typeface="Times New Roman" pitchFamily="18" charset="0"/>
              </a:rPr>
              <a:t>Los valores de la moral privada pueden ser aconsejados pero no impuestos, pues ello lesionaría el derecho a la libertad personal y a la autodeterminación de cada individuo.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txBox="1">
            <a:spLocks noChangeArrowheads="1"/>
          </p:cNvSpPr>
          <p:nvPr/>
        </p:nvSpPr>
        <p:spPr bwMode="auto">
          <a:xfrm>
            <a:off x="457200" y="990600"/>
            <a:ext cx="8229600" cy="593725"/>
          </a:xfrm>
          <a:prstGeom prst="rect">
            <a:avLst/>
          </a:prstGeom>
          <a:solidFill>
            <a:schemeClr val="accent4">
              <a:lumMod val="60000"/>
              <a:lumOff val="40000"/>
            </a:schemeClr>
          </a:solidFill>
          <a:ln w="28575">
            <a:solidFill>
              <a:schemeClr val="tx1"/>
            </a:solidFill>
            <a:miter lim="800000"/>
            <a:headEnd/>
            <a:tailEnd/>
          </a:ln>
        </p:spPr>
        <p:txBody>
          <a:bodyPr anchorCtr="1"/>
          <a:lstStyle/>
          <a:p>
            <a:pPr algn="ctr"/>
            <a:r>
              <a:rPr lang="es-ES" altLang="es-ES" sz="2800" b="1">
                <a:latin typeface="Times New Roman" pitchFamily="18" charset="0"/>
                <a:cs typeface="Times New Roman" pitchFamily="18" charset="0"/>
              </a:rPr>
              <a:t>ÉTICA PROFESIONAL</a:t>
            </a:r>
            <a:endParaRPr lang="es-ES" altLang="es-ES" sz="2800">
              <a:latin typeface="Times New Roman" pitchFamily="18" charset="0"/>
              <a:cs typeface="Times New Roman" pitchFamily="18" charset="0"/>
            </a:endParaRPr>
          </a:p>
        </p:txBody>
      </p:sp>
      <p:sp>
        <p:nvSpPr>
          <p:cNvPr id="4" name="Text Box 3"/>
          <p:cNvSpPr txBox="1">
            <a:spLocks noChangeArrowheads="1"/>
          </p:cNvSpPr>
          <p:nvPr/>
        </p:nvSpPr>
        <p:spPr bwMode="auto">
          <a:xfrm>
            <a:off x="457200" y="2236788"/>
            <a:ext cx="8229600" cy="3444875"/>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spcBef>
                <a:spcPts val="1400"/>
              </a:spcBef>
            </a:pPr>
            <a:r>
              <a:rPr lang="es-ES" altLang="es-ES" sz="2400" b="1" dirty="0">
                <a:latin typeface="Times New Roman" pitchFamily="18" charset="0"/>
                <a:cs typeface="Times New Roman" pitchFamily="18" charset="0"/>
              </a:rPr>
              <a:t>Todo profesional tiene esencialmente dos tipos de capacidad: la intelectual y la moral.</a:t>
            </a:r>
          </a:p>
          <a:p>
            <a:pPr algn="ctr">
              <a:spcBef>
                <a:spcPts val="1400"/>
              </a:spcBef>
            </a:pPr>
            <a:r>
              <a:rPr lang="es-ES" altLang="es-ES" sz="2400" b="1" dirty="0">
                <a:latin typeface="Times New Roman" pitchFamily="18" charset="0"/>
                <a:cs typeface="Times New Roman" pitchFamily="18" charset="0"/>
              </a:rPr>
              <a:t>La capacidad intelectual consiste en el conjunto de conocimientos que, dentro de su profesión, lo hacen apto para su correcto desempeño.</a:t>
            </a:r>
          </a:p>
          <a:p>
            <a:pPr algn="ctr">
              <a:spcBef>
                <a:spcPts val="1400"/>
              </a:spcBef>
            </a:pPr>
            <a:r>
              <a:rPr lang="es-ES" altLang="es-ES" sz="2400" b="1" dirty="0">
                <a:latin typeface="Times New Roman" pitchFamily="18" charset="0"/>
                <a:cs typeface="Times New Roman" pitchFamily="18" charset="0"/>
              </a:rPr>
              <a:t>La capacidad moral es su valor como persona, lo cual le otorga dignidad, seriedad y nobleza a su trabajo, siendo merecedor de aprecio y respeto.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CuadroTexto"/>
          <p:cNvSpPr txBox="1">
            <a:spLocks noChangeArrowheads="1"/>
          </p:cNvSpPr>
          <p:nvPr/>
        </p:nvSpPr>
        <p:spPr bwMode="auto">
          <a:xfrm>
            <a:off x="457200" y="765175"/>
            <a:ext cx="8229600" cy="523220"/>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800" b="1">
                <a:latin typeface="Times New Roman" pitchFamily="18" charset="0"/>
                <a:cs typeface="Times New Roman" pitchFamily="18" charset="0"/>
              </a:rPr>
              <a:t>PAUTAS ÉTICAS</a:t>
            </a:r>
          </a:p>
        </p:txBody>
      </p:sp>
      <p:sp>
        <p:nvSpPr>
          <p:cNvPr id="4" name="2 CuadroTexto"/>
          <p:cNvSpPr txBox="1">
            <a:spLocks noChangeArrowheads="1"/>
          </p:cNvSpPr>
          <p:nvPr/>
        </p:nvSpPr>
        <p:spPr bwMode="auto">
          <a:xfrm>
            <a:off x="457200" y="1751013"/>
            <a:ext cx="8229600" cy="2847975"/>
          </a:xfrm>
          <a:prstGeom prst="rect">
            <a:avLst/>
          </a:prstGeom>
          <a:solidFill>
            <a:schemeClr val="accent4">
              <a:lumMod val="60000"/>
              <a:lumOff val="40000"/>
            </a:schemeClr>
          </a:solidFill>
          <a:ln w="28575">
            <a:solidFill>
              <a:schemeClr val="tx1"/>
            </a:solidFill>
            <a:miter lim="800000"/>
            <a:headEnd/>
            <a:tailEnd/>
          </a:ln>
        </p:spPr>
        <p:txBody>
          <a:bodyPr wrap="square">
            <a:spAutoFit/>
          </a:bodyPr>
          <a:lstStyle/>
          <a:p>
            <a:pPr algn="ctr"/>
            <a:r>
              <a:rPr lang="es-ES" sz="2800" b="1">
                <a:latin typeface="Times New Roman" pitchFamily="18" charset="0"/>
                <a:cs typeface="Times New Roman" pitchFamily="18" charset="0"/>
              </a:rPr>
              <a:t>Son valores fundamentales:</a:t>
            </a:r>
          </a:p>
          <a:p>
            <a:pPr algn="ctr"/>
            <a:endParaRPr lang="es-ES" sz="2800" b="1">
              <a:latin typeface="Times New Roman" pitchFamily="18" charset="0"/>
              <a:cs typeface="Times New Roman" pitchFamily="18" charset="0"/>
            </a:endParaRPr>
          </a:p>
          <a:p>
            <a:pPr>
              <a:buSzPct val="100000"/>
              <a:buFont typeface="Wingdings" pitchFamily="2" charset="2"/>
              <a:buChar char="§"/>
            </a:pPr>
            <a:r>
              <a:rPr lang="es-ES" sz="2400" b="1">
                <a:latin typeface="Times New Roman" pitchFamily="18" charset="0"/>
                <a:cs typeface="Times New Roman" pitchFamily="18" charset="0"/>
              </a:rPr>
              <a:t>Honestidad;</a:t>
            </a:r>
          </a:p>
          <a:p>
            <a:pPr>
              <a:buSzPct val="100000"/>
              <a:buFont typeface="Wingdings" pitchFamily="2" charset="2"/>
              <a:buChar char="§"/>
            </a:pPr>
            <a:r>
              <a:rPr lang="es-ES" sz="2400" b="1">
                <a:latin typeface="Times New Roman" pitchFamily="18" charset="0"/>
                <a:cs typeface="Times New Roman" pitchFamily="18" charset="0"/>
              </a:rPr>
              <a:t>Veracidad;</a:t>
            </a:r>
          </a:p>
          <a:p>
            <a:pPr>
              <a:buSzPct val="100000"/>
              <a:buFont typeface="Wingdings" pitchFamily="2" charset="2"/>
              <a:buChar char="§"/>
            </a:pPr>
            <a:r>
              <a:rPr lang="es-ES" sz="2400" b="1">
                <a:latin typeface="Times New Roman" pitchFamily="18" charset="0"/>
                <a:cs typeface="Times New Roman" pitchFamily="18" charset="0"/>
              </a:rPr>
              <a:t>Responsabilidad;</a:t>
            </a:r>
          </a:p>
          <a:p>
            <a:pPr>
              <a:buSzPct val="100000"/>
              <a:buFont typeface="Wingdings" pitchFamily="2" charset="2"/>
              <a:buChar char="§"/>
            </a:pPr>
            <a:r>
              <a:rPr lang="es-ES" sz="2400" b="1">
                <a:latin typeface="Times New Roman" pitchFamily="18" charset="0"/>
                <a:cs typeface="Times New Roman" pitchFamily="18" charset="0"/>
              </a:rPr>
              <a:t>Lealtad y</a:t>
            </a:r>
          </a:p>
          <a:p>
            <a:pPr>
              <a:buSzPct val="100000"/>
              <a:buFont typeface="Wingdings" pitchFamily="2" charset="2"/>
              <a:buChar char="§"/>
            </a:pPr>
            <a:r>
              <a:rPr lang="es-ES" sz="2400" b="1">
                <a:latin typeface="Times New Roman" pitchFamily="18" charset="0"/>
                <a:cs typeface="Times New Roman" pitchFamily="18" charset="0"/>
              </a:rPr>
              <a:t>Compromiso</a:t>
            </a:r>
          </a:p>
        </p:txBody>
      </p:sp>
      <p:sp>
        <p:nvSpPr>
          <p:cNvPr id="5" name="3 CuadroTexto"/>
          <p:cNvSpPr txBox="1">
            <a:spLocks noChangeArrowheads="1"/>
          </p:cNvSpPr>
          <p:nvPr/>
        </p:nvSpPr>
        <p:spPr bwMode="auto">
          <a:xfrm>
            <a:off x="457200" y="4956175"/>
            <a:ext cx="8229600" cy="830997"/>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400" b="1">
                <a:latin typeface="Times New Roman" pitchFamily="18" charset="0"/>
                <a:cs typeface="Times New Roman" pitchFamily="18" charset="0"/>
              </a:rPr>
              <a:t>La moral se refiere a la práctica de una buena conducta. La ética se relaciona con la forma de hacer las cosas.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CuadroTexto"/>
          <p:cNvSpPr txBox="1">
            <a:spLocks noChangeArrowheads="1"/>
          </p:cNvSpPr>
          <p:nvPr/>
        </p:nvSpPr>
        <p:spPr bwMode="auto">
          <a:xfrm>
            <a:off x="457200" y="1125538"/>
            <a:ext cx="8229600" cy="523220"/>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800" b="1">
                <a:latin typeface="Times New Roman" pitchFamily="18" charset="0"/>
                <a:cs typeface="Times New Roman" pitchFamily="18" charset="0"/>
              </a:rPr>
              <a:t>EJEMPLOS DE FALTA DE ÉTICA</a:t>
            </a:r>
          </a:p>
        </p:txBody>
      </p:sp>
      <p:sp>
        <p:nvSpPr>
          <p:cNvPr id="4" name="2 CuadroTexto"/>
          <p:cNvSpPr txBox="1">
            <a:spLocks noChangeArrowheads="1"/>
          </p:cNvSpPr>
          <p:nvPr/>
        </p:nvSpPr>
        <p:spPr bwMode="auto">
          <a:xfrm>
            <a:off x="457200" y="2571750"/>
            <a:ext cx="8261350" cy="3089275"/>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400" b="1" dirty="0">
                <a:latin typeface="Times New Roman" pitchFamily="18" charset="0"/>
                <a:cs typeface="Times New Roman" pitchFamily="18" charset="0"/>
              </a:rPr>
              <a:t>Campañas de publicidad engañosas, falsas garantías de productos, etiquetas que dificultan la comparación de componentes y precios, envases grandes para productos pequeños, falsa información respecto a fechas de entrega, precios, vida útil, servicios de manutención y reparación, precios bajos en productos de calidad inferior, muestras gratis de mayor calidad que el producto original, alimentos o remedios vencidos,  copia de marcas registradas, etc.</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2 CuadroTexto"/>
          <p:cNvSpPr txBox="1">
            <a:spLocks noChangeArrowheads="1"/>
          </p:cNvSpPr>
          <p:nvPr/>
        </p:nvSpPr>
        <p:spPr bwMode="auto">
          <a:xfrm>
            <a:off x="457200" y="1828800"/>
            <a:ext cx="8229600" cy="2786062"/>
          </a:xfrm>
          <a:prstGeom prst="rect">
            <a:avLst/>
          </a:prstGeom>
          <a:solidFill>
            <a:schemeClr val="accent4">
              <a:lumMod val="60000"/>
              <a:lumOff val="40000"/>
            </a:schemeClr>
          </a:solidFill>
          <a:ln w="28575">
            <a:solidFill>
              <a:schemeClr val="tx1"/>
            </a:solidFill>
            <a:miter lim="800000"/>
            <a:headEnd/>
            <a:tailEnd/>
          </a:ln>
        </p:spPr>
        <p:txBody>
          <a:bodyPr wrap="square">
            <a:spAutoFit/>
          </a:bodyPr>
          <a:lstStyle/>
          <a:p>
            <a:pPr algn="ctr"/>
            <a:r>
              <a:rPr lang="es-ES" sz="2800" b="1">
                <a:latin typeface="Times New Roman" pitchFamily="18" charset="0"/>
                <a:cs typeface="Times New Roman" pitchFamily="18" charset="0"/>
              </a:rPr>
              <a:t>Con relación a vendedores</a:t>
            </a:r>
          </a:p>
          <a:p>
            <a:pPr algn="ctr"/>
            <a:endParaRPr lang="es-ES" sz="2400" b="1">
              <a:latin typeface="Times New Roman" pitchFamily="18" charset="0"/>
              <a:cs typeface="Times New Roman" pitchFamily="18" charset="0"/>
            </a:endParaRPr>
          </a:p>
          <a:p>
            <a:pPr>
              <a:buSzPct val="100000"/>
              <a:buFont typeface="Wingdings" pitchFamily="2" charset="2"/>
              <a:buChar char="§"/>
            </a:pPr>
            <a:r>
              <a:rPr lang="es-ES" sz="2400" b="1">
                <a:latin typeface="Times New Roman" pitchFamily="18" charset="0"/>
                <a:cs typeface="Times New Roman" pitchFamily="18" charset="0"/>
              </a:rPr>
              <a:t> Establecer metas inalcanzables y ejercer constante </a:t>
            </a:r>
          </a:p>
          <a:p>
            <a:pPr>
              <a:buSzPct val="100000"/>
              <a:buFont typeface="Wingdings" pitchFamily="2" charset="2"/>
              <a:buNone/>
            </a:pPr>
            <a:r>
              <a:rPr lang="es-ES" sz="2400" b="1">
                <a:latin typeface="Times New Roman" pitchFamily="18" charset="0"/>
                <a:cs typeface="Times New Roman" pitchFamily="18" charset="0"/>
              </a:rPr>
              <a:t>   presión para que se cumplan.</a:t>
            </a:r>
          </a:p>
          <a:p>
            <a:pPr>
              <a:buSzPct val="100000"/>
              <a:buFont typeface="Wingdings" pitchFamily="2" charset="2"/>
              <a:buNone/>
            </a:pPr>
            <a:endParaRPr lang="es-ES" sz="2400" b="1">
              <a:latin typeface="Times New Roman" pitchFamily="18" charset="0"/>
              <a:cs typeface="Times New Roman" pitchFamily="18" charset="0"/>
            </a:endParaRPr>
          </a:p>
          <a:p>
            <a:pPr>
              <a:buSzPct val="100000"/>
              <a:buFont typeface="Wingdings" pitchFamily="2" charset="2"/>
              <a:buChar char="§"/>
            </a:pPr>
            <a:r>
              <a:rPr lang="es-ES" sz="2400" b="1">
                <a:latin typeface="Times New Roman" pitchFamily="18" charset="0"/>
                <a:cs typeface="Times New Roman" pitchFamily="18" charset="0"/>
              </a:rPr>
              <a:t> Presionar para que se venda como sea, sin importar los </a:t>
            </a:r>
          </a:p>
          <a:p>
            <a:pPr>
              <a:buSzPct val="100000"/>
              <a:buFont typeface="Wingdings" pitchFamily="2" charset="2"/>
              <a:buNone/>
            </a:pPr>
            <a:r>
              <a:rPr lang="es-ES" sz="2400" b="1">
                <a:latin typeface="Times New Roman" pitchFamily="18" charset="0"/>
                <a:cs typeface="Times New Roman" pitchFamily="18" charset="0"/>
              </a:rPr>
              <a:t>   medios que se usen.</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457200" y="1143000"/>
            <a:ext cx="8229600" cy="4093428"/>
          </a:xfrm>
          <a:prstGeom prst="rect">
            <a:avLst/>
          </a:prstGeom>
          <a:solidFill>
            <a:schemeClr val="accent4">
              <a:lumMod val="60000"/>
              <a:lumOff val="40000"/>
            </a:schemeClr>
          </a:solidFill>
          <a:ln w="28575">
            <a:solidFill>
              <a:schemeClr val="tx1"/>
            </a:solidFill>
            <a:miter lim="800000"/>
            <a:headEnd/>
            <a:tailEnd/>
          </a:ln>
        </p:spPr>
        <p:txBody>
          <a:bodyPr wrap="square">
            <a:spAutoFit/>
          </a:bodyPr>
          <a:lstStyle/>
          <a:p>
            <a:pPr algn="ctr"/>
            <a:r>
              <a:rPr lang="es-ES" sz="2800" b="1">
                <a:latin typeface="Times New Roman" pitchFamily="18" charset="0"/>
                <a:cs typeface="Times New Roman" pitchFamily="18" charset="0"/>
              </a:rPr>
              <a:t>De los propios vendedores</a:t>
            </a:r>
          </a:p>
          <a:p>
            <a:pPr algn="ctr"/>
            <a:endParaRPr lang="es-ES" sz="2800" b="1">
              <a:latin typeface="Times New Roman" pitchFamily="18" charset="0"/>
              <a:cs typeface="Times New Roman" pitchFamily="18" charset="0"/>
            </a:endParaRPr>
          </a:p>
          <a:p>
            <a:pPr>
              <a:buSzPct val="100000"/>
              <a:buFont typeface="Wingdings" pitchFamily="2" charset="2"/>
              <a:buChar char="§"/>
            </a:pPr>
            <a:r>
              <a:rPr lang="es-ES" sz="2000" b="1">
                <a:latin typeface="Times New Roman" pitchFamily="18" charset="0"/>
                <a:cs typeface="Times New Roman" pitchFamily="18" charset="0"/>
              </a:rPr>
              <a:t>Persuadir a un cliente atendido por un colega, que es lo mismo con quien haga el negocio;</a:t>
            </a:r>
          </a:p>
          <a:p>
            <a:pPr>
              <a:buSzPct val="100000"/>
              <a:buFont typeface="Wingdings" pitchFamily="2" charset="2"/>
              <a:buChar char="§"/>
            </a:pPr>
            <a:r>
              <a:rPr lang="es-ES" sz="2000" b="1">
                <a:latin typeface="Times New Roman" pitchFamily="18" charset="0"/>
                <a:cs typeface="Times New Roman" pitchFamily="18" charset="0"/>
              </a:rPr>
              <a:t>Aprovecharse de información reservada o ajena de clientes potenciales.</a:t>
            </a:r>
          </a:p>
          <a:p>
            <a:pPr>
              <a:buSzPct val="100000"/>
              <a:buFont typeface="Wingdings" pitchFamily="2" charset="2"/>
              <a:buChar char="§"/>
            </a:pPr>
            <a:r>
              <a:rPr lang="es-ES" sz="2000" b="1">
                <a:latin typeface="Times New Roman" pitchFamily="18" charset="0"/>
                <a:cs typeface="Times New Roman" pitchFamily="18" charset="0"/>
              </a:rPr>
              <a:t>Aprovecharse de información obtenida por colegas y usarla en provecho propio.</a:t>
            </a:r>
          </a:p>
          <a:p>
            <a:pPr>
              <a:buSzPct val="100000"/>
              <a:buFont typeface="Wingdings" pitchFamily="2" charset="2"/>
              <a:buChar char="§"/>
            </a:pPr>
            <a:r>
              <a:rPr lang="es-ES" sz="2000" b="1">
                <a:latin typeface="Times New Roman" pitchFamily="18" charset="0"/>
                <a:cs typeface="Times New Roman" pitchFamily="18" charset="0"/>
              </a:rPr>
              <a:t>Denigrar a la competencia.</a:t>
            </a:r>
          </a:p>
          <a:p>
            <a:pPr>
              <a:buSzPct val="100000"/>
              <a:buFont typeface="Wingdings" pitchFamily="2" charset="2"/>
              <a:buChar char="§"/>
            </a:pPr>
            <a:r>
              <a:rPr lang="es-ES" sz="2000" b="1">
                <a:latin typeface="Times New Roman" pitchFamily="18" charset="0"/>
                <a:cs typeface="Times New Roman" pitchFamily="18" charset="0"/>
              </a:rPr>
              <a:t>Faltar a la confidencialidad.</a:t>
            </a:r>
          </a:p>
          <a:p>
            <a:pPr>
              <a:buSzPct val="100000"/>
              <a:buFont typeface="Wingdings" pitchFamily="2" charset="2"/>
              <a:buChar char="§"/>
            </a:pPr>
            <a:r>
              <a:rPr lang="es-ES" sz="2000" b="1">
                <a:latin typeface="Times New Roman" pitchFamily="18" charset="0"/>
                <a:cs typeface="Times New Roman" pitchFamily="18" charset="0"/>
              </a:rPr>
              <a:t>Ocultar desventajas competitivas del producto o servicio</a:t>
            </a:r>
          </a:p>
          <a:p>
            <a:pPr>
              <a:buSzPct val="100000"/>
              <a:buFont typeface="Wingdings" pitchFamily="2" charset="2"/>
              <a:buChar char="§"/>
            </a:pPr>
            <a:r>
              <a:rPr lang="es-ES" sz="2000" b="1">
                <a:latin typeface="Times New Roman" pitchFamily="18" charset="0"/>
                <a:cs typeface="Times New Roman" pitchFamily="18" charset="0"/>
              </a:rPr>
              <a:t>Atribuir ventajas competitivas inexistentes en comparación con otras ofertas</a:t>
            </a:r>
            <a:r>
              <a:rPr lang="es-ES" sz="2400" b="1">
                <a:latin typeface="Times New Roman" pitchFamily="18" charset="0"/>
                <a:cs typeface="Times New Roman" pitchFamily="18" charset="0"/>
              </a:rPr>
              <a:t>.</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CuadroTexto"/>
          <p:cNvSpPr txBox="1">
            <a:spLocks noChangeArrowheads="1"/>
          </p:cNvSpPr>
          <p:nvPr/>
        </p:nvSpPr>
        <p:spPr bwMode="auto">
          <a:xfrm>
            <a:off x="457200" y="836613"/>
            <a:ext cx="8229600" cy="523220"/>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800" b="1">
                <a:latin typeface="Times New Roman" pitchFamily="18" charset="0"/>
                <a:cs typeface="Times New Roman" pitchFamily="18" charset="0"/>
              </a:rPr>
              <a:t>ÉTICA EN MARKETING</a:t>
            </a:r>
          </a:p>
        </p:txBody>
      </p:sp>
      <p:sp>
        <p:nvSpPr>
          <p:cNvPr id="4" name="2 CuadroTexto"/>
          <p:cNvSpPr txBox="1">
            <a:spLocks noChangeArrowheads="1"/>
          </p:cNvSpPr>
          <p:nvPr/>
        </p:nvSpPr>
        <p:spPr bwMode="auto">
          <a:xfrm>
            <a:off x="488950" y="1827213"/>
            <a:ext cx="8197850" cy="1876425"/>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800" b="1" dirty="0">
                <a:latin typeface="Times New Roman" pitchFamily="18" charset="0"/>
                <a:cs typeface="Times New Roman" pitchFamily="18" charset="0"/>
              </a:rPr>
              <a:t>Es un conjunto de normas morales o de comportamiento que son aceptadas generalmente por una sociedad o grupo y que rigen la actitud en las actividades y procesos.</a:t>
            </a:r>
          </a:p>
        </p:txBody>
      </p:sp>
      <p:sp>
        <p:nvSpPr>
          <p:cNvPr id="5" name="3 CuadroTexto"/>
          <p:cNvSpPr txBox="1">
            <a:spLocks noChangeArrowheads="1"/>
          </p:cNvSpPr>
          <p:nvPr/>
        </p:nvSpPr>
        <p:spPr bwMode="auto">
          <a:xfrm>
            <a:off x="488950" y="3970338"/>
            <a:ext cx="8197850" cy="1876425"/>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800" b="1" dirty="0">
                <a:latin typeface="Times New Roman" pitchFamily="18" charset="0"/>
                <a:cs typeface="Times New Roman" pitchFamily="18" charset="0"/>
              </a:rPr>
              <a:t>La ética va más allá de las leyes vigentes</a:t>
            </a:r>
          </a:p>
          <a:p>
            <a:pPr algn="ctr"/>
            <a:r>
              <a:rPr lang="es-ES" altLang="es-ES" sz="2800" b="1" dirty="0">
                <a:latin typeface="Times New Roman" pitchFamily="18" charset="0"/>
                <a:cs typeface="Times New Roman" pitchFamily="18" charset="0"/>
              </a:rPr>
              <a:t>Varía de una sociedad a otra (Por ejemplo fabricar en otro país donde la mano de obra es más barata aunque haya explotación laboral)</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CuadroTexto"/>
          <p:cNvSpPr txBox="1">
            <a:spLocks noChangeArrowheads="1"/>
          </p:cNvSpPr>
          <p:nvPr/>
        </p:nvSpPr>
        <p:spPr bwMode="auto">
          <a:xfrm>
            <a:off x="457200" y="1125538"/>
            <a:ext cx="8229600" cy="523220"/>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800" b="1">
                <a:latin typeface="Times New Roman" pitchFamily="18" charset="0"/>
                <a:cs typeface="Times New Roman" pitchFamily="18" charset="0"/>
              </a:rPr>
              <a:t>BENEFICIOS DEL COMPORTAMIENTO ÉTICO</a:t>
            </a:r>
          </a:p>
        </p:txBody>
      </p:sp>
      <p:sp>
        <p:nvSpPr>
          <p:cNvPr id="4" name="2 CuadroTexto"/>
          <p:cNvSpPr txBox="1">
            <a:spLocks noChangeArrowheads="1"/>
          </p:cNvSpPr>
          <p:nvPr/>
        </p:nvSpPr>
        <p:spPr bwMode="auto">
          <a:xfrm>
            <a:off x="457200" y="2792413"/>
            <a:ext cx="8229600" cy="2724150"/>
          </a:xfrm>
          <a:prstGeom prst="rect">
            <a:avLst/>
          </a:prstGeom>
          <a:solidFill>
            <a:schemeClr val="accent4">
              <a:lumMod val="60000"/>
              <a:lumOff val="40000"/>
            </a:schemeClr>
          </a:solidFill>
          <a:ln w="28575">
            <a:solidFill>
              <a:schemeClr val="tx1"/>
            </a:solidFill>
            <a:miter lim="800000"/>
            <a:headEnd/>
            <a:tailEnd/>
          </a:ln>
        </p:spPr>
        <p:txBody>
          <a:bodyPr wrap="square">
            <a:spAutoFit/>
          </a:bodyPr>
          <a:lstStyle/>
          <a:p>
            <a:pPr marL="342900" indent="-342900">
              <a:buSzPct val="100000"/>
              <a:buFont typeface="Wingdings" pitchFamily="2" charset="2"/>
              <a:buChar char="§"/>
            </a:pPr>
            <a:r>
              <a:rPr lang="es-ES" sz="2400" b="1">
                <a:latin typeface="Times New Roman" pitchFamily="18" charset="0"/>
                <a:cs typeface="Times New Roman" pitchFamily="18" charset="0"/>
              </a:rPr>
              <a:t>Generación de confianza dado que otorga  </a:t>
            </a:r>
          </a:p>
          <a:p>
            <a:pPr marL="342900" indent="-342900"/>
            <a:r>
              <a:rPr lang="es-ES" sz="2400" b="1">
                <a:latin typeface="Times New Roman" pitchFamily="18" charset="0"/>
                <a:cs typeface="Times New Roman" pitchFamily="18" charset="0"/>
              </a:rPr>
              <a:t>     credibilidad a quienes lo practican.</a:t>
            </a:r>
          </a:p>
          <a:p>
            <a:pPr marL="342900" indent="-342900">
              <a:buSzPct val="100000"/>
              <a:buFont typeface="Wingdings" pitchFamily="2" charset="2"/>
              <a:buChar char="§"/>
            </a:pPr>
            <a:r>
              <a:rPr lang="es-ES" sz="2400" b="1">
                <a:latin typeface="Times New Roman" pitchFamily="18" charset="0"/>
                <a:cs typeface="Times New Roman" pitchFamily="18" charset="0"/>
              </a:rPr>
              <a:t>Captación de buenos clientes, proveedores,  </a:t>
            </a:r>
          </a:p>
          <a:p>
            <a:pPr marL="342900" indent="-342900"/>
            <a:r>
              <a:rPr lang="es-ES" sz="2400" b="1">
                <a:latin typeface="Times New Roman" pitchFamily="18" charset="0"/>
                <a:cs typeface="Times New Roman" pitchFamily="18" charset="0"/>
              </a:rPr>
              <a:t>     empleados, distribuidores, etc.</a:t>
            </a:r>
          </a:p>
          <a:p>
            <a:pPr marL="342900" indent="-342900">
              <a:buSzPct val="100000"/>
              <a:buFont typeface="Wingdings" pitchFamily="2" charset="2"/>
              <a:buChar char="§"/>
            </a:pPr>
            <a:r>
              <a:rPr lang="es-ES" sz="2400" b="1">
                <a:latin typeface="Times New Roman" pitchFamily="18" charset="0"/>
                <a:cs typeface="Times New Roman" pitchFamily="18" charset="0"/>
              </a:rPr>
              <a:t>Protección de la empresa contra la publicidad</a:t>
            </a:r>
          </a:p>
          <a:p>
            <a:pPr marL="342900" indent="-342900"/>
            <a:r>
              <a:rPr lang="es-ES" sz="2400" b="1">
                <a:latin typeface="Times New Roman" pitchFamily="18" charset="0"/>
                <a:cs typeface="Times New Roman" pitchFamily="18" charset="0"/>
              </a:rPr>
              <a:t>     negativa.</a:t>
            </a:r>
          </a:p>
          <a:p>
            <a:pPr marL="342900" indent="-342900">
              <a:buSzPct val="100000"/>
              <a:buFont typeface="Wingdings" pitchFamily="2" charset="2"/>
              <a:buChar char="§"/>
            </a:pPr>
            <a:r>
              <a:rPr lang="es-ES" sz="2400" b="1">
                <a:latin typeface="Times New Roman" pitchFamily="18" charset="0"/>
                <a:cs typeface="Times New Roman" pitchFamily="18" charset="0"/>
              </a:rPr>
              <a:t>Satisfacción personal.</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CuadroTexto"/>
          <p:cNvSpPr txBox="1">
            <a:spLocks noChangeArrowheads="1"/>
          </p:cNvSpPr>
          <p:nvPr/>
        </p:nvSpPr>
        <p:spPr bwMode="auto">
          <a:xfrm>
            <a:off x="457200" y="2298680"/>
            <a:ext cx="8229600" cy="3416320"/>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b="1">
                <a:latin typeface="Times New Roman" pitchFamily="18" charset="0"/>
                <a:cs typeface="Times New Roman" pitchFamily="18" charset="0"/>
              </a:rPr>
              <a:t>Si bien el incremento de la producción global permitió atender las necesidades materiales de millones de personas y aumentar la  expectativa de vida promedio de la población, ello  trajo aparejado nuevas problemáticas relacionadas con el cuidado y preservación del ambiente y con la desigualdad en la distribución de la riqueza : dos temáticas que para la sociedad irían acrecentando su importancia con el correr del tiempo y la profundización de las consecuencias.</a:t>
            </a:r>
          </a:p>
          <a:p>
            <a:pPr algn="ctr"/>
            <a:endParaRPr lang="es-ES" b="1">
              <a:latin typeface="Times New Roman" pitchFamily="18" charset="0"/>
              <a:cs typeface="Times New Roman" pitchFamily="18" charset="0"/>
            </a:endParaRPr>
          </a:p>
          <a:p>
            <a:pPr algn="ctr"/>
            <a:r>
              <a:rPr lang="es-ES" b="1">
                <a:latin typeface="Times New Roman" pitchFamily="18" charset="0"/>
                <a:cs typeface="Times New Roman" pitchFamily="18" charset="0"/>
              </a:rPr>
              <a:t>Una de ellas es el agotamiento de los recursos naturales, la contaminación y el deterioro del ambiente. La otra se vincula con la distribución equitativa de la riqueza en el marco de un proceso de socialización de los beneficios económicos que garantice el acceso a una adecuada alimentación, a la salud, educación y a condiciones de vida digna para todos los habitantes.</a:t>
            </a:r>
          </a:p>
        </p:txBody>
      </p:sp>
      <p:sp>
        <p:nvSpPr>
          <p:cNvPr id="4" name="1 CuadroTexto"/>
          <p:cNvSpPr txBox="1">
            <a:spLocks noChangeArrowheads="1"/>
          </p:cNvSpPr>
          <p:nvPr/>
        </p:nvSpPr>
        <p:spPr bwMode="auto">
          <a:xfrm>
            <a:off x="457200" y="838200"/>
            <a:ext cx="8229600" cy="523220"/>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800" b="1">
                <a:latin typeface="Times New Roman" pitchFamily="18" charset="0"/>
                <a:cs typeface="Times New Roman" pitchFamily="18" charset="0"/>
              </a:rPr>
              <a:t>ÉTICA Y MEDIO AMBIENTE</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a:spLocks noChangeArrowheads="1"/>
          </p:cNvSpPr>
          <p:nvPr/>
        </p:nvSpPr>
        <p:spPr bwMode="auto">
          <a:xfrm>
            <a:off x="457200" y="1752600"/>
            <a:ext cx="8229599" cy="2605087"/>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sz="3200" b="1">
                <a:latin typeface="Times New Roman" pitchFamily="18" charset="0"/>
                <a:ea typeface="MS PGothic" pitchFamily="34" charset="-128"/>
                <a:cs typeface="Times New Roman" pitchFamily="18" charset="0"/>
              </a:rPr>
              <a:t>Vivimos una crisis de valores, una crisis ÉTICA, que impacta de lleno en las decisiones individuales de cada uno y en las decisiones que adoptan las empresas, las administraciones públicas, etc.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ChangeArrowheads="1"/>
          </p:cNvSpPr>
          <p:nvPr/>
        </p:nvSpPr>
        <p:spPr bwMode="auto">
          <a:xfrm>
            <a:off x="457200" y="1357313"/>
            <a:ext cx="8229600" cy="4555093"/>
          </a:xfrm>
          <a:prstGeom prst="rect">
            <a:avLst/>
          </a:prstGeom>
          <a:solidFill>
            <a:schemeClr val="accent2">
              <a:lumMod val="60000"/>
              <a:lumOff val="40000"/>
            </a:schemeClr>
          </a:solidFill>
          <a:ln w="28575">
            <a:solidFill>
              <a:srgbClr val="C00000"/>
            </a:solidFill>
            <a:miter lim="800000"/>
            <a:headEnd/>
            <a:tailEnd/>
          </a:ln>
          <a:effectLst/>
        </p:spPr>
        <p:txBody>
          <a:bodyPr wrap="square">
            <a:spAutoFit/>
          </a:bodyPr>
          <a:lstStyle/>
          <a:p>
            <a:pPr algn="ctr" fontAlgn="auto">
              <a:spcBef>
                <a:spcPts val="0"/>
              </a:spcBef>
              <a:spcAft>
                <a:spcPts val="0"/>
              </a:spcAft>
              <a:defRPr/>
            </a:pPr>
            <a:r>
              <a:rPr lang="es-CL" altLang="es-ES" sz="2400" b="1" dirty="0">
                <a:latin typeface="Times New Roman" pitchFamily="18" charset="0"/>
              </a:rPr>
              <a:t>Lenguaje</a:t>
            </a:r>
          </a:p>
          <a:p>
            <a:pPr algn="ctr" fontAlgn="auto">
              <a:spcBef>
                <a:spcPts val="0"/>
              </a:spcBef>
              <a:spcAft>
                <a:spcPts val="0"/>
              </a:spcAft>
              <a:defRPr/>
            </a:pPr>
            <a:endParaRPr lang="es-CL" altLang="es-ES" sz="2000" b="1" dirty="0">
              <a:latin typeface="Times New Roman" pitchFamily="18" charset="0"/>
            </a:endParaRPr>
          </a:p>
          <a:p>
            <a:pPr algn="ctr" fontAlgn="auto">
              <a:spcBef>
                <a:spcPts val="0"/>
              </a:spcBef>
              <a:spcAft>
                <a:spcPts val="0"/>
              </a:spcAft>
              <a:defRPr/>
            </a:pPr>
            <a:r>
              <a:rPr lang="es-CL" altLang="es-ES" sz="2000" b="1" dirty="0">
                <a:latin typeface="Times New Roman" pitchFamily="18" charset="0"/>
              </a:rPr>
              <a:t>Pelafustán sin remedio que un día armó un batifondo porque una pareja se puso a chapar en la última fila y el muy </a:t>
            </a:r>
            <a:r>
              <a:rPr lang="es-CL" altLang="es-ES" sz="2000" b="1" dirty="0" err="1">
                <a:latin typeface="Times New Roman" pitchFamily="18" charset="0"/>
              </a:rPr>
              <a:t>chitrulo</a:t>
            </a:r>
            <a:r>
              <a:rPr lang="es-CL" altLang="es-ES" sz="2000" b="1" dirty="0">
                <a:latin typeface="Times New Roman" pitchFamily="18" charset="0"/>
              </a:rPr>
              <a:t> barajó al muchacho a los gritos y cuando le iba a dar un sopapo apareció la muchacha que muy pizpireta le arrió un mamporro en la nuca huyendo del lugar.</a:t>
            </a:r>
          </a:p>
          <a:p>
            <a:pPr algn="ctr" fontAlgn="auto">
              <a:spcBef>
                <a:spcPts val="0"/>
              </a:spcBef>
              <a:spcAft>
                <a:spcPts val="0"/>
              </a:spcAft>
              <a:defRPr/>
            </a:pPr>
            <a:endParaRPr lang="es-CL" altLang="es-ES" sz="2000" b="1" dirty="0">
              <a:latin typeface="Times New Roman" pitchFamily="18" charset="0"/>
            </a:endParaRPr>
          </a:p>
          <a:p>
            <a:pPr algn="ctr" fontAlgn="auto">
              <a:spcBef>
                <a:spcPts val="0"/>
              </a:spcBef>
              <a:spcAft>
                <a:spcPts val="0"/>
              </a:spcAft>
              <a:defRPr/>
            </a:pPr>
            <a:r>
              <a:rPr lang="es-CL" altLang="es-ES" sz="2000" b="1" dirty="0">
                <a:latin typeface="Times New Roman" pitchFamily="18" charset="0"/>
              </a:rPr>
              <a:t>Default</a:t>
            </a:r>
            <a:r>
              <a:rPr lang="es-CL" altLang="es-ES" b="1" dirty="0">
                <a:latin typeface="Times New Roman" pitchFamily="18" charset="0"/>
              </a:rPr>
              <a:t>.  Mouse. Ticket. CD.  DVD. Pen Drive.</a:t>
            </a:r>
          </a:p>
          <a:p>
            <a:pPr algn="ctr" fontAlgn="auto">
              <a:spcBef>
                <a:spcPts val="0"/>
              </a:spcBef>
              <a:spcAft>
                <a:spcPts val="0"/>
              </a:spcAft>
              <a:defRPr/>
            </a:pPr>
            <a:r>
              <a:rPr lang="es-CL" altLang="es-ES" b="1" dirty="0">
                <a:latin typeface="Times New Roman" pitchFamily="18" charset="0"/>
              </a:rPr>
              <a:t>Banda ancha. Navegar por internet. </a:t>
            </a:r>
            <a:r>
              <a:rPr lang="es-CL" altLang="es-ES" b="1" dirty="0" err="1">
                <a:latin typeface="Times New Roman" pitchFamily="18" charset="0"/>
              </a:rPr>
              <a:t>Cibercafe</a:t>
            </a:r>
            <a:r>
              <a:rPr lang="es-CL" altLang="es-ES" b="1" dirty="0">
                <a:latin typeface="Times New Roman" pitchFamily="18" charset="0"/>
              </a:rPr>
              <a:t>. Chatear.</a:t>
            </a:r>
          </a:p>
          <a:p>
            <a:pPr algn="ctr" fontAlgn="auto">
              <a:spcBef>
                <a:spcPts val="0"/>
              </a:spcBef>
              <a:spcAft>
                <a:spcPts val="0"/>
              </a:spcAft>
              <a:defRPr/>
            </a:pPr>
            <a:r>
              <a:rPr lang="es-CL" altLang="es-ES" b="1" dirty="0">
                <a:latin typeface="Times New Roman" pitchFamily="18" charset="0"/>
              </a:rPr>
              <a:t>Televisor LCD. Plasma. Home </a:t>
            </a:r>
            <a:r>
              <a:rPr lang="es-CL" altLang="es-ES" b="1" dirty="0" err="1">
                <a:latin typeface="Times New Roman" pitchFamily="18" charset="0"/>
              </a:rPr>
              <a:t>Theatre</a:t>
            </a:r>
            <a:r>
              <a:rPr lang="es-CL" altLang="es-ES" b="1" dirty="0">
                <a:latin typeface="Times New Roman" pitchFamily="18" charset="0"/>
              </a:rPr>
              <a:t>. Sonido </a:t>
            </a:r>
            <a:r>
              <a:rPr lang="es-CL" altLang="es-ES" b="1" dirty="0" err="1">
                <a:latin typeface="Times New Roman" pitchFamily="18" charset="0"/>
              </a:rPr>
              <a:t>sunsurround</a:t>
            </a:r>
            <a:r>
              <a:rPr lang="es-CL" altLang="es-ES" b="1" dirty="0">
                <a:latin typeface="Times New Roman" pitchFamily="18" charset="0"/>
              </a:rPr>
              <a:t>. MP3- SMS. Celular. </a:t>
            </a:r>
            <a:r>
              <a:rPr lang="es-CL" altLang="es-ES" b="1" dirty="0" err="1">
                <a:latin typeface="Times New Roman" pitchFamily="18" charset="0"/>
              </a:rPr>
              <a:t>Ringtone</a:t>
            </a:r>
            <a:r>
              <a:rPr lang="es-CL" altLang="es-ES" b="1" dirty="0">
                <a:latin typeface="Times New Roman" pitchFamily="18" charset="0"/>
              </a:rPr>
              <a:t>. </a:t>
            </a:r>
            <a:r>
              <a:rPr lang="es-CL" altLang="es-ES" b="1" dirty="0" err="1">
                <a:latin typeface="Times New Roman" pitchFamily="18" charset="0"/>
              </a:rPr>
              <a:t>Googlear</a:t>
            </a:r>
            <a:r>
              <a:rPr lang="es-CL" altLang="es-ES" b="1" dirty="0">
                <a:latin typeface="Times New Roman" pitchFamily="18" charset="0"/>
              </a:rPr>
              <a:t>.</a:t>
            </a:r>
          </a:p>
          <a:p>
            <a:pPr algn="ctr" fontAlgn="auto">
              <a:spcBef>
                <a:spcPts val="0"/>
              </a:spcBef>
              <a:spcAft>
                <a:spcPts val="0"/>
              </a:spcAft>
              <a:defRPr/>
            </a:pPr>
            <a:r>
              <a:rPr lang="es-CL" altLang="es-ES" b="1" dirty="0">
                <a:latin typeface="Times New Roman" pitchFamily="18" charset="0"/>
              </a:rPr>
              <a:t>Blogs.  Foros.</a:t>
            </a:r>
          </a:p>
          <a:p>
            <a:pPr algn="ctr" fontAlgn="auto">
              <a:spcBef>
                <a:spcPts val="0"/>
              </a:spcBef>
              <a:spcAft>
                <a:spcPts val="0"/>
              </a:spcAft>
              <a:defRPr/>
            </a:pPr>
            <a:endParaRPr lang="es-CL" altLang="es-ES" b="1" dirty="0">
              <a:latin typeface="Times New Roman" pitchFamily="18" charset="0"/>
            </a:endParaRPr>
          </a:p>
          <a:p>
            <a:pPr algn="ctr" fontAlgn="auto">
              <a:spcBef>
                <a:spcPts val="0"/>
              </a:spcBef>
              <a:spcAft>
                <a:spcPts val="0"/>
              </a:spcAft>
              <a:defRPr/>
            </a:pPr>
            <a:r>
              <a:rPr lang="es-CL" altLang="es-ES" b="1" dirty="0" err="1">
                <a:latin typeface="Times New Roman" pitchFamily="18" charset="0"/>
              </a:rPr>
              <a:t>Emos</a:t>
            </a:r>
            <a:r>
              <a:rPr lang="es-CL" altLang="es-ES" b="1" dirty="0">
                <a:latin typeface="Times New Roman" pitchFamily="18" charset="0"/>
              </a:rPr>
              <a:t>. </a:t>
            </a:r>
            <a:r>
              <a:rPr lang="es-CL" altLang="es-ES" b="1" dirty="0" err="1">
                <a:latin typeface="Times New Roman" pitchFamily="18" charset="0"/>
              </a:rPr>
              <a:t>Flogger</a:t>
            </a:r>
            <a:r>
              <a:rPr lang="es-CL" altLang="es-ES" b="1" dirty="0">
                <a:latin typeface="Times New Roman" pitchFamily="18" charset="0"/>
              </a:rPr>
              <a:t>.</a:t>
            </a:r>
          </a:p>
          <a:p>
            <a:pPr algn="ctr" fontAlgn="auto">
              <a:spcBef>
                <a:spcPts val="0"/>
              </a:spcBef>
              <a:spcAft>
                <a:spcPts val="0"/>
              </a:spcAft>
              <a:defRPr/>
            </a:pPr>
            <a:r>
              <a:rPr lang="es-CL" altLang="es-ES" b="1" dirty="0" err="1">
                <a:latin typeface="Times New Roman" pitchFamily="18" charset="0"/>
              </a:rPr>
              <a:t>Rolingo</a:t>
            </a:r>
            <a:r>
              <a:rPr lang="es-CL" altLang="es-ES" b="1" dirty="0">
                <a:latin typeface="Times New Roman" pitchFamily="18" charset="0"/>
              </a:rPr>
              <a:t>. </a:t>
            </a:r>
            <a:r>
              <a:rPr lang="es-CL" altLang="es-ES" b="1" dirty="0" err="1">
                <a:latin typeface="Times New Roman" pitchFamily="18" charset="0"/>
              </a:rPr>
              <a:t>Darky</a:t>
            </a:r>
            <a:r>
              <a:rPr lang="es-CL" altLang="es-ES" b="1" dirty="0">
                <a:latin typeface="Times New Roman" pitchFamily="18" charset="0"/>
              </a:rPr>
              <a:t>. </a:t>
            </a:r>
            <a:r>
              <a:rPr lang="es-CL" altLang="es-ES" b="1" dirty="0" err="1">
                <a:latin typeface="Times New Roman" pitchFamily="18" charset="0"/>
              </a:rPr>
              <a:t>Hipones</a:t>
            </a:r>
            <a:r>
              <a:rPr lang="es-CL" altLang="es-ES" b="1" dirty="0">
                <a:latin typeface="Times New Roman" pitchFamily="18" charset="0"/>
              </a:rPr>
              <a:t>. </a:t>
            </a:r>
            <a:r>
              <a:rPr lang="es-CL" altLang="es-ES" b="1" dirty="0" err="1">
                <a:latin typeface="Times New Roman" pitchFamily="18" charset="0"/>
              </a:rPr>
              <a:t>Rasta</a:t>
            </a:r>
            <a:r>
              <a:rPr lang="es-CL" altLang="es-ES" b="1" dirty="0">
                <a:latin typeface="Times New Roman" pitchFamily="18" charset="0"/>
              </a:rPr>
              <a:t>. </a:t>
            </a:r>
          </a:p>
        </p:txBody>
      </p:sp>
      <p:sp>
        <p:nvSpPr>
          <p:cNvPr id="5" name="Text Box 5"/>
          <p:cNvSpPr txBox="1">
            <a:spLocks noChangeArrowheads="1"/>
          </p:cNvSpPr>
          <p:nvPr/>
        </p:nvSpPr>
        <p:spPr bwMode="auto">
          <a:xfrm>
            <a:off x="457200" y="600075"/>
            <a:ext cx="8229600" cy="522288"/>
          </a:xfrm>
          <a:prstGeom prst="rect">
            <a:avLst/>
          </a:prstGeom>
          <a:solidFill>
            <a:schemeClr val="accent2">
              <a:lumMod val="60000"/>
              <a:lumOff val="40000"/>
            </a:schemeClr>
          </a:solidFill>
          <a:ln w="28575">
            <a:solidFill>
              <a:srgbClr val="C00000"/>
            </a:solidFill>
            <a:miter lim="800000"/>
            <a:headEnd/>
            <a:tailEnd/>
          </a:ln>
          <a:effectLst/>
        </p:spPr>
        <p:txBody>
          <a:bodyPr wrap="square">
            <a:spAutoFit/>
          </a:bodyPr>
          <a:lstStyle/>
          <a:p>
            <a:pPr algn="ctr" fontAlgn="auto">
              <a:spcBef>
                <a:spcPct val="50000"/>
              </a:spcBef>
              <a:spcAft>
                <a:spcPts val="0"/>
              </a:spcAft>
              <a:defRPr/>
            </a:pPr>
            <a:r>
              <a:rPr lang="es-MX" altLang="es-ES" sz="2800" b="1" dirty="0">
                <a:latin typeface="Times New Roman" panose="02020603050405020304" pitchFamily="18" charset="0"/>
                <a:cs typeface="Times New Roman" panose="02020603050405020304" pitchFamily="18" charset="0"/>
              </a:rPr>
              <a:t>EJEMPLOS DE COSTUMBRES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Título"/>
          <p:cNvSpPr txBox="1">
            <a:spLocks noChangeArrowheads="1"/>
          </p:cNvSpPr>
          <p:nvPr/>
        </p:nvSpPr>
        <p:spPr bwMode="auto">
          <a:xfrm>
            <a:off x="457383" y="2189163"/>
            <a:ext cx="8224560" cy="1470025"/>
          </a:xfrm>
          <a:prstGeom prst="rect">
            <a:avLst/>
          </a:prstGeom>
          <a:solidFill>
            <a:schemeClr val="accent4">
              <a:lumMod val="60000"/>
              <a:lumOff val="40000"/>
            </a:schemeClr>
          </a:solidFill>
          <a:ln w="28575">
            <a:solidFill>
              <a:schemeClr val="tx1"/>
            </a:solidFill>
            <a:miter lim="800000"/>
            <a:headEnd/>
            <a:tailEnd/>
          </a:ln>
        </p:spPr>
        <p:txBody>
          <a:bodyPr anchor="ctr" anchorCtr="1"/>
          <a:lstStyle/>
          <a:p>
            <a:pPr algn="ctr"/>
            <a:r>
              <a:rPr lang="es-ES" altLang="es-ES" sz="2800" b="1">
                <a:latin typeface="Calibri" pitchFamily="34" charset="0"/>
              </a:rPr>
              <a:t>La mayoría de las personas cree que la felicidad viene de tener cosas, y por eso hay una sociedad tan infeliz…</a:t>
            </a:r>
          </a:p>
        </p:txBody>
      </p:sp>
      <p:sp>
        <p:nvSpPr>
          <p:cNvPr id="4" name="1 Título"/>
          <p:cNvSpPr txBox="1">
            <a:spLocks noChangeArrowheads="1"/>
          </p:cNvSpPr>
          <p:nvPr/>
        </p:nvSpPr>
        <p:spPr bwMode="auto">
          <a:xfrm>
            <a:off x="456834" y="4230688"/>
            <a:ext cx="8239680" cy="1198562"/>
          </a:xfrm>
          <a:prstGeom prst="rect">
            <a:avLst/>
          </a:prstGeom>
          <a:solidFill>
            <a:schemeClr val="accent4">
              <a:lumMod val="60000"/>
              <a:lumOff val="40000"/>
            </a:schemeClr>
          </a:solidFill>
          <a:ln w="28575">
            <a:solidFill>
              <a:schemeClr val="tx1"/>
            </a:solidFill>
            <a:miter lim="800000"/>
            <a:headEnd/>
            <a:tailEnd/>
          </a:ln>
        </p:spPr>
        <p:txBody>
          <a:bodyPr anchor="ctr" anchorCtr="1"/>
          <a:lstStyle/>
          <a:p>
            <a:pPr algn="ctr"/>
            <a:r>
              <a:rPr lang="es-ES" altLang="es-ES" sz="2800" b="1">
                <a:latin typeface="Calibri" pitchFamily="34" charset="0"/>
                <a:cs typeface="Arial" charset="0"/>
              </a:rPr>
              <a:t>Vivimos en una sociedad de consumo en la que el centro comercial es la catedral.</a:t>
            </a:r>
          </a:p>
        </p:txBody>
      </p:sp>
      <p:sp>
        <p:nvSpPr>
          <p:cNvPr id="5" name="1 CuadroTexto"/>
          <p:cNvSpPr txBox="1">
            <a:spLocks noChangeArrowheads="1"/>
          </p:cNvSpPr>
          <p:nvPr/>
        </p:nvSpPr>
        <p:spPr bwMode="auto">
          <a:xfrm>
            <a:off x="457200" y="1036638"/>
            <a:ext cx="8229600" cy="584775"/>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sz="3200" b="1">
                <a:latin typeface="Times New Roman" pitchFamily="18" charset="0"/>
                <a:ea typeface="MS PGothic" pitchFamily="34" charset="-128"/>
                <a:cs typeface="Times New Roman" pitchFamily="18" charset="0"/>
              </a:rPr>
              <a:t>DECISIONES DE COMPRA</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Título"/>
          <p:cNvSpPr txBox="1">
            <a:spLocks noChangeArrowheads="1"/>
          </p:cNvSpPr>
          <p:nvPr/>
        </p:nvSpPr>
        <p:spPr bwMode="auto">
          <a:xfrm>
            <a:off x="457200" y="1524000"/>
            <a:ext cx="8229600" cy="1751012"/>
          </a:xfrm>
          <a:prstGeom prst="rect">
            <a:avLst/>
          </a:prstGeom>
          <a:solidFill>
            <a:schemeClr val="accent4">
              <a:lumMod val="60000"/>
              <a:lumOff val="40000"/>
            </a:schemeClr>
          </a:solidFill>
          <a:ln w="28575" algn="ctr">
            <a:solidFill>
              <a:schemeClr val="tx1"/>
            </a:solidFill>
            <a:miter lim="800000"/>
            <a:headEnd/>
            <a:tailEnd/>
          </a:ln>
        </p:spPr>
        <p:txBody>
          <a:bodyPr wrap="square" anchorCtr="1">
            <a:spAutoFit/>
          </a:bodyPr>
          <a:lstStyle/>
          <a:p>
            <a:pPr algn="ctr"/>
            <a:r>
              <a:rPr lang="es-ES" altLang="es-ES" sz="2400" b="1">
                <a:latin typeface="Times New Roman" pitchFamily="18" charset="0"/>
                <a:ea typeface="MS PGothic" pitchFamily="34" charset="-128"/>
                <a:cs typeface="Times New Roman" pitchFamily="18" charset="0"/>
              </a:rPr>
              <a:t>Hemos construido un sistema que nos persuade a gastar dinero que no tenemos, en cosas que no necesitamos, para generar impresiones en gente que no nos importa. </a:t>
            </a:r>
          </a:p>
          <a:p>
            <a:pPr algn="ctr"/>
            <a:r>
              <a:rPr lang="es-ES" altLang="es-ES" sz="2400" b="1">
                <a:latin typeface="Times New Roman" pitchFamily="18" charset="0"/>
                <a:ea typeface="MS PGothic" pitchFamily="34" charset="-128"/>
                <a:cs typeface="Times New Roman" pitchFamily="18" charset="0"/>
              </a:rPr>
              <a:t>(Emile Henri Gauriai)</a:t>
            </a:r>
            <a:r>
              <a:rPr lang="es-ES" altLang="es-ES" sz="3200" b="1">
                <a:latin typeface="Times New Roman" pitchFamily="18" charset="0"/>
                <a:ea typeface="MS PGothic" pitchFamily="34" charset="-128"/>
                <a:cs typeface="Times New Roman" pitchFamily="18" charset="0"/>
              </a:rPr>
              <a:t>   </a:t>
            </a:r>
          </a:p>
        </p:txBody>
      </p:sp>
      <p:sp>
        <p:nvSpPr>
          <p:cNvPr id="4" name="1 Título"/>
          <p:cNvSpPr txBox="1">
            <a:spLocks noChangeArrowheads="1"/>
          </p:cNvSpPr>
          <p:nvPr/>
        </p:nvSpPr>
        <p:spPr bwMode="auto">
          <a:xfrm>
            <a:off x="456651" y="4038600"/>
            <a:ext cx="8244729" cy="830997"/>
          </a:xfrm>
          <a:prstGeom prst="rect">
            <a:avLst/>
          </a:prstGeom>
          <a:solidFill>
            <a:schemeClr val="accent4">
              <a:lumMod val="60000"/>
              <a:lumOff val="40000"/>
            </a:schemeClr>
          </a:solidFill>
          <a:ln w="28575" algn="ctr">
            <a:solidFill>
              <a:schemeClr val="tx1"/>
            </a:solidFill>
            <a:miter lim="800000"/>
            <a:headEnd/>
            <a:tailEnd/>
          </a:ln>
        </p:spPr>
        <p:txBody>
          <a:bodyPr wrap="square" anchorCtr="1">
            <a:spAutoFit/>
          </a:bodyPr>
          <a:lstStyle/>
          <a:p>
            <a:pPr algn="ctr"/>
            <a:r>
              <a:rPr lang="es-ES" altLang="es-ES" sz="2400" b="1">
                <a:latin typeface="Times New Roman" pitchFamily="18" charset="0"/>
                <a:ea typeface="MS PGothic" pitchFamily="34" charset="-128"/>
                <a:cs typeface="Times New Roman" pitchFamily="18" charset="0"/>
              </a:rPr>
              <a:t>Una vez que tenemos aquello que tanto anhelamos, sufrimos por el temor de perderlo.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Título"/>
          <p:cNvSpPr txBox="1">
            <a:spLocks noChangeArrowheads="1"/>
          </p:cNvSpPr>
          <p:nvPr/>
        </p:nvSpPr>
        <p:spPr bwMode="auto">
          <a:xfrm>
            <a:off x="457200" y="1828800"/>
            <a:ext cx="8229600" cy="1077218"/>
          </a:xfrm>
          <a:prstGeom prst="rect">
            <a:avLst/>
          </a:prstGeom>
          <a:solidFill>
            <a:schemeClr val="accent4">
              <a:lumMod val="60000"/>
              <a:lumOff val="40000"/>
            </a:schemeClr>
          </a:solidFill>
          <a:ln w="28575" algn="ctr">
            <a:solidFill>
              <a:schemeClr val="accent1"/>
            </a:solidFill>
            <a:miter lim="800000"/>
            <a:headEnd/>
            <a:tailEnd/>
          </a:ln>
        </p:spPr>
        <p:txBody>
          <a:bodyPr wrap="square" anchorCtr="1">
            <a:spAutoFit/>
          </a:bodyPr>
          <a:lstStyle/>
          <a:p>
            <a:pPr algn="ctr"/>
            <a:r>
              <a:rPr lang="es-ES" altLang="es-ES" sz="3200" b="1">
                <a:latin typeface="Times New Roman" pitchFamily="18" charset="0"/>
                <a:ea typeface="MS PGothic" pitchFamily="34" charset="-128"/>
                <a:cs typeface="Times New Roman" pitchFamily="18" charset="0"/>
              </a:rPr>
              <a:t>¿Somos consciente del impacto en nuestras decisiones de consumo?</a:t>
            </a:r>
          </a:p>
        </p:txBody>
      </p:sp>
      <p:sp>
        <p:nvSpPr>
          <p:cNvPr id="4" name="1 Título"/>
          <p:cNvSpPr txBox="1">
            <a:spLocks noChangeArrowheads="1"/>
          </p:cNvSpPr>
          <p:nvPr/>
        </p:nvSpPr>
        <p:spPr bwMode="auto">
          <a:xfrm>
            <a:off x="456651" y="3810000"/>
            <a:ext cx="8244729" cy="584775"/>
          </a:xfrm>
          <a:prstGeom prst="rect">
            <a:avLst/>
          </a:prstGeom>
          <a:solidFill>
            <a:schemeClr val="accent4">
              <a:lumMod val="60000"/>
              <a:lumOff val="40000"/>
            </a:schemeClr>
          </a:solidFill>
          <a:ln w="28575" algn="ctr">
            <a:solidFill>
              <a:schemeClr val="accent1"/>
            </a:solidFill>
            <a:miter lim="800000"/>
            <a:headEnd/>
            <a:tailEnd/>
          </a:ln>
        </p:spPr>
        <p:txBody>
          <a:bodyPr wrap="square" anchorCtr="1">
            <a:spAutoFit/>
          </a:bodyPr>
          <a:lstStyle/>
          <a:p>
            <a:pPr algn="ctr"/>
            <a:r>
              <a:rPr lang="es-ES" altLang="es-ES" sz="3200" b="1">
                <a:latin typeface="Times New Roman" pitchFamily="18" charset="0"/>
                <a:ea typeface="MS PGothic" pitchFamily="34" charset="-128"/>
                <a:cs typeface="Times New Roman" pitchFamily="18" charset="0"/>
              </a:rPr>
              <a:t>¿A quiénes le compramos?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Título"/>
          <p:cNvSpPr txBox="1">
            <a:spLocks noChangeArrowheads="1"/>
          </p:cNvSpPr>
          <p:nvPr/>
        </p:nvSpPr>
        <p:spPr bwMode="auto">
          <a:xfrm>
            <a:off x="457200" y="2019300"/>
            <a:ext cx="8229600" cy="3714750"/>
          </a:xfrm>
          <a:prstGeom prst="rect">
            <a:avLst/>
          </a:prstGeom>
          <a:solidFill>
            <a:schemeClr val="accent4">
              <a:lumMod val="60000"/>
              <a:lumOff val="40000"/>
            </a:schemeClr>
          </a:solidFill>
          <a:ln w="28575">
            <a:solidFill>
              <a:schemeClr val="tx1"/>
            </a:solidFill>
            <a:miter lim="800000"/>
            <a:headEnd/>
            <a:tailEnd/>
          </a:ln>
        </p:spPr>
        <p:txBody>
          <a:bodyPr anchor="ctr"/>
          <a:lstStyle/>
          <a:p>
            <a:pPr marL="514350" indent="-514350" algn="ctr">
              <a:buSzPct val="100000"/>
              <a:buFont typeface="Calibri" pitchFamily="34" charset="0"/>
              <a:buAutoNum type="arabicPeriod"/>
            </a:pPr>
            <a:endParaRPr lang="es-ES" altLang="es-ES" sz="3200">
              <a:latin typeface="Times New Roman" pitchFamily="18" charset="0"/>
              <a:cs typeface="Times New Roman" pitchFamily="18" charset="0"/>
            </a:endParaRPr>
          </a:p>
          <a:p>
            <a:pPr marL="514350" indent="-514350"/>
            <a:r>
              <a:rPr lang="es-ES" altLang="es-ES" sz="2400" b="1">
                <a:latin typeface="Times New Roman" pitchFamily="18" charset="0"/>
                <a:cs typeface="Times New Roman" pitchFamily="18" charset="0"/>
              </a:rPr>
              <a:t>1   ¿Realmente lo necesito?</a:t>
            </a:r>
          </a:p>
          <a:p>
            <a:pPr marL="514350" indent="-514350"/>
            <a:r>
              <a:rPr lang="es-ES" altLang="es-ES" sz="2400" b="1">
                <a:latin typeface="Times New Roman" pitchFamily="18" charset="0"/>
                <a:cs typeface="Times New Roman" pitchFamily="18" charset="0"/>
              </a:rPr>
              <a:t>2)  ¿Lo necesito nuevo? (intercambios, segunda mano, etc.)</a:t>
            </a:r>
          </a:p>
          <a:p>
            <a:pPr marL="514350" indent="-514350"/>
            <a:r>
              <a:rPr lang="es-ES" altLang="es-ES" sz="2400" b="1">
                <a:latin typeface="Times New Roman" pitchFamily="18" charset="0"/>
                <a:cs typeface="Times New Roman" pitchFamily="18" charset="0"/>
              </a:rPr>
              <a:t>3)  Durabilidad vs. Obsolescencia Programada.</a:t>
            </a:r>
          </a:p>
          <a:p>
            <a:pPr marL="514350" indent="-514350"/>
            <a:r>
              <a:rPr lang="es-ES" altLang="es-ES" sz="2400" b="1">
                <a:latin typeface="Times New Roman" pitchFamily="18" charset="0"/>
                <a:cs typeface="Times New Roman" pitchFamily="18" charset="0"/>
              </a:rPr>
              <a:t>4)  ¿Dónde lo compro? ¿En una multinacional o en un negocio de proximidad?</a:t>
            </a:r>
          </a:p>
          <a:p>
            <a:pPr marL="514350" indent="-514350"/>
            <a:r>
              <a:rPr lang="es-ES" altLang="es-ES" sz="2400" b="1">
                <a:latin typeface="Times New Roman" pitchFamily="18" charset="0"/>
                <a:cs typeface="Times New Roman" pitchFamily="18" charset="0"/>
              </a:rPr>
              <a:t>5) ¿Cómo ha sido fabricado el producto? (condiciones laborales y medioambientales).</a:t>
            </a:r>
          </a:p>
          <a:p>
            <a:pPr marL="514350" indent="-514350"/>
            <a:r>
              <a:rPr lang="es-ES" altLang="es-ES" sz="2400" b="1">
                <a:latin typeface="Times New Roman" pitchFamily="18" charset="0"/>
                <a:cs typeface="Times New Roman" pitchFamily="18" charset="0"/>
              </a:rPr>
              <a:t>6. ¿Dónde ha sido fabricado el producto?</a:t>
            </a:r>
          </a:p>
          <a:p>
            <a:pPr marL="514350" indent="-514350"/>
            <a:r>
              <a:rPr lang="es-ES" altLang="es-ES" sz="2400" b="1">
                <a:latin typeface="Times New Roman" pitchFamily="18" charset="0"/>
                <a:cs typeface="Times New Roman" pitchFamily="18" charset="0"/>
              </a:rPr>
              <a:t>7. ¿Qué hago cuando termina la vida útil del producto?</a:t>
            </a:r>
          </a:p>
          <a:p>
            <a:pPr marL="514350" indent="-514350"/>
            <a:endParaRPr lang="es-ES" altLang="es-ES" sz="2400" b="1">
              <a:latin typeface="Times New Roman" pitchFamily="18" charset="0"/>
              <a:cs typeface="Times New Roman" pitchFamily="18" charset="0"/>
            </a:endParaRPr>
          </a:p>
        </p:txBody>
      </p:sp>
      <p:sp>
        <p:nvSpPr>
          <p:cNvPr id="4" name="2 CuadroTexto"/>
          <p:cNvSpPr txBox="1">
            <a:spLocks noChangeArrowheads="1"/>
          </p:cNvSpPr>
          <p:nvPr/>
        </p:nvSpPr>
        <p:spPr bwMode="auto">
          <a:xfrm>
            <a:off x="457200" y="836613"/>
            <a:ext cx="8229600" cy="523220"/>
          </a:xfrm>
          <a:prstGeom prst="rect">
            <a:avLst/>
          </a:prstGeom>
          <a:solidFill>
            <a:schemeClr val="accent4">
              <a:lumMod val="60000"/>
              <a:lumOff val="40000"/>
            </a:schemeClr>
          </a:solidFill>
          <a:ln w="28575">
            <a:solidFill>
              <a:schemeClr val="tx1"/>
            </a:solidFill>
            <a:miter lim="800000"/>
            <a:headEnd/>
            <a:tailEnd/>
          </a:ln>
        </p:spPr>
        <p:txBody>
          <a:bodyPr wrap="square">
            <a:spAutoFit/>
          </a:bodyPr>
          <a:lstStyle/>
          <a:p>
            <a:pPr algn="ctr"/>
            <a:r>
              <a:rPr lang="es-ES" sz="2800" b="1">
                <a:latin typeface="Times New Roman" pitchFamily="18" charset="0"/>
                <a:cs typeface="Times New Roman" pitchFamily="18" charset="0"/>
              </a:rPr>
              <a:t>REFLEXIONES ANTES DE COMPRAR</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Título"/>
          <p:cNvSpPr txBox="1">
            <a:spLocks/>
          </p:cNvSpPr>
          <p:nvPr/>
        </p:nvSpPr>
        <p:spPr>
          <a:xfrm>
            <a:off x="457200" y="795338"/>
            <a:ext cx="8240713" cy="1625600"/>
          </a:xfrm>
          <a:prstGeom prst="rect">
            <a:avLst/>
          </a:prstGeom>
          <a:solidFill>
            <a:schemeClr val="accent4">
              <a:lumMod val="60000"/>
              <a:lumOff val="40000"/>
            </a:schemeClr>
          </a:solidFill>
          <a:ln w="28575">
            <a:solidFill>
              <a:schemeClr val="tx1"/>
            </a:solidFill>
          </a:ln>
        </p:spPr>
        <p:txBody>
          <a:bodyPr vert="horz" lIns="91440" tIns="45720" rIns="91440" bIns="45720" rtlCol="0" anchor="ctr" anchorCtr="1">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500" b="1" i="0" u="none" strike="noStrike" kern="1200" cap="none" spc="0" normalizeH="0" baseline="0" noProof="0" dirty="0" smtClean="0">
                <a:ln>
                  <a:noFill/>
                </a:ln>
                <a:solidFill>
                  <a:schemeClr val="tx1"/>
                </a:solidFill>
                <a:effectLst/>
                <a:uLnTx/>
                <a:uFillTx/>
                <a:latin typeface="Century Gothic" pitchFamily="34" charset="0"/>
                <a:ea typeface="+mj-ea"/>
                <a:cs typeface="+mj-cs"/>
              </a:rPr>
              <a:t>Comprar responsablemente, éticamente, consiste,  antes de comprar, averiguar la forma en que han sido producidos los productos y servicios que adquirimos.</a:t>
            </a:r>
          </a:p>
        </p:txBody>
      </p:sp>
      <p:pic>
        <p:nvPicPr>
          <p:cNvPr id="4" name="3 Imagen"/>
          <p:cNvPicPr>
            <a:picLocks noChangeAspect="1"/>
          </p:cNvPicPr>
          <p:nvPr/>
        </p:nvPicPr>
        <p:blipFill>
          <a:blip r:embed="rId3" cstate="print"/>
          <a:srcRect/>
          <a:stretch>
            <a:fillRect/>
          </a:stretch>
        </p:blipFill>
        <p:spPr bwMode="auto">
          <a:xfrm>
            <a:off x="1979613" y="2711450"/>
            <a:ext cx="5257800" cy="3165475"/>
          </a:xfrm>
          <a:prstGeom prst="rect">
            <a:avLst/>
          </a:prstGeom>
          <a:noFill/>
          <a:ln w="9525">
            <a:noFill/>
            <a:miter lim="800000"/>
            <a:headEnd/>
            <a:tailEnd/>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22 CuadroTexto"/>
          <p:cNvSpPr txBox="1">
            <a:spLocks noChangeArrowheads="1"/>
          </p:cNvSpPr>
          <p:nvPr/>
        </p:nvSpPr>
        <p:spPr bwMode="auto">
          <a:xfrm>
            <a:off x="457200" y="2348805"/>
            <a:ext cx="8305800" cy="1384995"/>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800" b="1">
                <a:latin typeface="Times New Roman" pitchFamily="18" charset="0"/>
                <a:ea typeface="MS PGothic" pitchFamily="34" charset="-128"/>
                <a:cs typeface="Times New Roman" pitchFamily="18" charset="0"/>
              </a:rPr>
              <a:t>LA ÉTICA EN EL COMERCIO INTERNACIONAL</a:t>
            </a:r>
          </a:p>
          <a:p>
            <a:pPr algn="ctr"/>
            <a:endParaRPr lang="es-ES" altLang="es-ES" sz="2800" b="1">
              <a:latin typeface="Times New Roman" pitchFamily="18" charset="0"/>
              <a:ea typeface="MS PGothic" pitchFamily="34" charset="-128"/>
              <a:cs typeface="Times New Roman" pitchFamily="18" charset="0"/>
            </a:endParaRPr>
          </a:p>
          <a:p>
            <a:pPr algn="ctr"/>
            <a:r>
              <a:rPr lang="es-ES" altLang="es-ES" sz="2800" b="1">
                <a:latin typeface="Times New Roman" pitchFamily="18" charset="0"/>
                <a:ea typeface="MS PGothic" pitchFamily="34" charset="-128"/>
                <a:cs typeface="Times New Roman" pitchFamily="18" charset="0"/>
              </a:rPr>
              <a:t>¿COMERCIO JUSTO?</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5 CuadroTexto"/>
          <p:cNvSpPr txBox="1">
            <a:spLocks noChangeArrowheads="1"/>
          </p:cNvSpPr>
          <p:nvPr/>
        </p:nvSpPr>
        <p:spPr bwMode="auto">
          <a:xfrm>
            <a:off x="457200" y="549275"/>
            <a:ext cx="8083550" cy="954107"/>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800" b="1">
                <a:latin typeface="Times New Roman" pitchFamily="18" charset="0"/>
                <a:ea typeface="MS PGothic" pitchFamily="34" charset="-128"/>
                <a:cs typeface="Times New Roman" pitchFamily="18" charset="0"/>
              </a:rPr>
              <a:t>COMERCIO JUSTO</a:t>
            </a:r>
          </a:p>
          <a:p>
            <a:pPr algn="ctr"/>
            <a:r>
              <a:rPr lang="es-ES" altLang="es-ES" sz="2800" b="1">
                <a:latin typeface="Times New Roman" pitchFamily="18" charset="0"/>
                <a:ea typeface="MS PGothic" pitchFamily="34" charset="-128"/>
                <a:cs typeface="Times New Roman" pitchFamily="18" charset="0"/>
              </a:rPr>
              <a:t>Definición</a:t>
            </a:r>
            <a:endParaRPr lang="es-ES" altLang="es-ES" b="1">
              <a:latin typeface="Times New Roman" pitchFamily="18" charset="0"/>
              <a:ea typeface="MS PGothic" pitchFamily="34" charset="-128"/>
              <a:cs typeface="Times New Roman" pitchFamily="18" charset="0"/>
            </a:endParaRPr>
          </a:p>
        </p:txBody>
      </p:sp>
      <p:sp>
        <p:nvSpPr>
          <p:cNvPr id="4" name="6 CuadroTexto"/>
          <p:cNvSpPr txBox="1">
            <a:spLocks noChangeArrowheads="1"/>
          </p:cNvSpPr>
          <p:nvPr/>
        </p:nvSpPr>
        <p:spPr bwMode="auto">
          <a:xfrm>
            <a:off x="457200" y="1646238"/>
            <a:ext cx="8115300" cy="830997"/>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1600" b="1">
                <a:latin typeface="Times New Roman" pitchFamily="18" charset="0"/>
                <a:ea typeface="MS PGothic" pitchFamily="34" charset="-128"/>
                <a:cs typeface="Times New Roman" pitchFamily="18" charset="0"/>
              </a:rPr>
              <a:t>ES UNA RELACION COMERCIAL QUE SE BASA EN EL DIALOGO, LA TRANSPARENCIA Y EL RESPETO, Y QUE INTENTA CONSEGUIR MAS IGUALDAD EN EL COMERCIO INTERNACIONAL.</a:t>
            </a:r>
          </a:p>
        </p:txBody>
      </p:sp>
      <p:sp>
        <p:nvSpPr>
          <p:cNvPr id="5" name="7 CuadroTexto"/>
          <p:cNvSpPr txBox="1">
            <a:spLocks noChangeArrowheads="1"/>
          </p:cNvSpPr>
          <p:nvPr/>
        </p:nvSpPr>
        <p:spPr bwMode="auto">
          <a:xfrm>
            <a:off x="457200" y="2697163"/>
            <a:ext cx="8115300" cy="830997"/>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1600" b="1">
                <a:latin typeface="Times New Roman" pitchFamily="18" charset="0"/>
                <a:ea typeface="MS PGothic" pitchFamily="34" charset="-128"/>
                <a:cs typeface="Times New Roman" pitchFamily="18" charset="0"/>
              </a:rPr>
              <a:t>CONTRIBUYE AL DESARROLLO SOSTENIBLE PORQUE OFRECE MEJORES CONDICIONES COMERCIALES A LOS TRABAJADORES MARGINADOS Y PROTEGE SUS DERECHOS.</a:t>
            </a:r>
          </a:p>
        </p:txBody>
      </p:sp>
      <p:sp>
        <p:nvSpPr>
          <p:cNvPr id="6" name="8 CuadroTexto"/>
          <p:cNvSpPr txBox="1">
            <a:spLocks noChangeArrowheads="1"/>
          </p:cNvSpPr>
          <p:nvPr/>
        </p:nvSpPr>
        <p:spPr bwMode="auto">
          <a:xfrm>
            <a:off x="457200" y="3733800"/>
            <a:ext cx="8115300" cy="1077218"/>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1600" b="1" dirty="0">
                <a:latin typeface="Times New Roman" pitchFamily="18" charset="0"/>
                <a:ea typeface="MS PGothic" pitchFamily="34" charset="-128"/>
                <a:cs typeface="Times New Roman" pitchFamily="18" charset="0"/>
              </a:rPr>
              <a:t>ORGANIZACIONES DE COMERCIO JUSTO Y CONSUMIDORES SE DEDICAN DE MANERA ACTIVA A PRESTAR APOYO A PRODUCTORES, SENSIBILIZAR Y HACER CAMPAÑA PARA CAMBIAR REGLAS Y PRACTICAS DEL COMERCIO INTERNACIONAL</a:t>
            </a:r>
          </a:p>
        </p:txBody>
      </p:sp>
      <p:sp>
        <p:nvSpPr>
          <p:cNvPr id="7" name="10 CuadroTexto"/>
          <p:cNvSpPr txBox="1">
            <a:spLocks noChangeArrowheads="1"/>
          </p:cNvSpPr>
          <p:nvPr/>
        </p:nvSpPr>
        <p:spPr bwMode="auto">
          <a:xfrm>
            <a:off x="457200" y="5029200"/>
            <a:ext cx="8115300" cy="830997"/>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400" b="1" i="1" dirty="0">
                <a:latin typeface="Times New Roman" pitchFamily="18" charset="0"/>
                <a:ea typeface="MS PGothic" pitchFamily="34" charset="-128"/>
                <a:cs typeface="Times New Roman" pitchFamily="18" charset="0"/>
              </a:rPr>
              <a:t>HERRAMIENTA PARA ERRADICAR LA POBREZA EN LAS COMUNIDADES MAS DESFAVORECIDAS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6 CuadroTexto"/>
          <p:cNvSpPr txBox="1"/>
          <p:nvPr/>
        </p:nvSpPr>
        <p:spPr>
          <a:xfrm>
            <a:off x="468313" y="549275"/>
            <a:ext cx="8218487" cy="523220"/>
          </a:xfrm>
          <a:prstGeom prst="rect">
            <a:avLst/>
          </a:prstGeom>
          <a:solidFill>
            <a:schemeClr val="accent4">
              <a:lumMod val="60000"/>
              <a:lumOff val="40000"/>
            </a:schemeClr>
          </a:solidFill>
          <a:ln w="28575">
            <a:solidFill>
              <a:schemeClr val="tx1"/>
            </a:solidFill>
          </a:ln>
        </p:spPr>
        <p:txBody>
          <a:bodyPr wrap="square" anchorCtr="1">
            <a:spAutoFit/>
          </a:bodyPr>
          <a:lstStyle/>
          <a:p>
            <a:pPr algn="ctr">
              <a:defRPr/>
            </a:pPr>
            <a:r>
              <a:rPr lang="es-ES" sz="2800" b="1">
                <a:effectLst>
                  <a:outerShdw blurRad="38100" dist="38100" dir="2700000" algn="tl">
                    <a:srgbClr val="FFFFFF"/>
                  </a:outerShdw>
                </a:effectLst>
                <a:latin typeface="Times New Roman" pitchFamily="18" charset="0"/>
                <a:ea typeface="MS PGothic" pitchFamily="34" charset="-128"/>
                <a:cs typeface="Times New Roman" pitchFamily="18" charset="0"/>
              </a:rPr>
              <a:t>COMERCIO JUSTO</a:t>
            </a:r>
          </a:p>
        </p:txBody>
      </p:sp>
      <p:sp>
        <p:nvSpPr>
          <p:cNvPr id="4" name="Rectangle 3"/>
          <p:cNvSpPr>
            <a:spLocks noChangeArrowheads="1"/>
          </p:cNvSpPr>
          <p:nvPr/>
        </p:nvSpPr>
        <p:spPr bwMode="auto">
          <a:xfrm>
            <a:off x="1258888" y="3644900"/>
            <a:ext cx="7586662" cy="650875"/>
          </a:xfrm>
          <a:prstGeom prst="rect">
            <a:avLst/>
          </a:prstGeom>
          <a:solidFill>
            <a:schemeClr val="accent4">
              <a:lumMod val="60000"/>
              <a:lumOff val="40000"/>
            </a:schemeClr>
          </a:solidFill>
          <a:ln w="28575">
            <a:solidFill>
              <a:schemeClr val="tx1"/>
            </a:solidFill>
            <a:miter lim="800000"/>
            <a:headEnd/>
            <a:tailEnd/>
          </a:ln>
        </p:spPr>
        <p:txBody>
          <a:bodyPr anchor="ctr">
            <a:spAutoFit/>
          </a:bodyPr>
          <a:lstStyle/>
          <a:p>
            <a:pPr lvl="2" algn="just" hangingPunct="0">
              <a:tabLst>
                <a:tab pos="180975" algn="l"/>
              </a:tabLst>
            </a:pPr>
            <a:r>
              <a:rPr lang="es-ES" b="1">
                <a:latin typeface="Calibri" pitchFamily="34" charset="0"/>
                <a:cs typeface="Times New Roman" pitchFamily="18" charset="0"/>
              </a:rPr>
              <a:t>Creación de oportunidades, construcción de capacidades y asistencia para grupos productores desaventajados.</a:t>
            </a:r>
            <a:endParaRPr lang="es-ES" b="1">
              <a:latin typeface="Calibri" pitchFamily="34" charset="0"/>
              <a:cs typeface="Arial" charset="0"/>
            </a:endParaRPr>
          </a:p>
        </p:txBody>
      </p:sp>
      <p:sp>
        <p:nvSpPr>
          <p:cNvPr id="5" name="Rectangle 4"/>
          <p:cNvSpPr>
            <a:spLocks noChangeArrowheads="1"/>
          </p:cNvSpPr>
          <p:nvPr/>
        </p:nvSpPr>
        <p:spPr bwMode="auto">
          <a:xfrm>
            <a:off x="1258888" y="4292600"/>
            <a:ext cx="7666037" cy="922338"/>
          </a:xfrm>
          <a:prstGeom prst="rect">
            <a:avLst/>
          </a:prstGeom>
          <a:solidFill>
            <a:schemeClr val="accent4">
              <a:lumMod val="60000"/>
              <a:lumOff val="40000"/>
            </a:schemeClr>
          </a:solidFill>
          <a:ln w="28575">
            <a:solidFill>
              <a:schemeClr val="tx1"/>
            </a:solidFill>
            <a:miter lim="800000"/>
            <a:headEnd/>
            <a:tailEnd/>
          </a:ln>
        </p:spPr>
        <p:txBody>
          <a:bodyPr anchor="ctr">
            <a:spAutoFit/>
          </a:bodyPr>
          <a:lstStyle/>
          <a:p>
            <a:pPr lvl="2" algn="just" hangingPunct="0">
              <a:tabLst>
                <a:tab pos="180975" algn="l"/>
              </a:tabLst>
            </a:pPr>
            <a:r>
              <a:rPr lang="es-ES" b="1">
                <a:latin typeface="Calibri" pitchFamily="34" charset="0"/>
                <a:cs typeface="Times New Roman" pitchFamily="18" charset="0"/>
              </a:rPr>
              <a:t>Transparencia y funcionamiento democrático para beneficiar las necesidades básicas de las comunidades productoras y a los consumidores.</a:t>
            </a:r>
            <a:endParaRPr lang="es-ES" b="1">
              <a:latin typeface="Calibri" pitchFamily="34" charset="0"/>
              <a:cs typeface="Arial" charset="0"/>
            </a:endParaRPr>
          </a:p>
        </p:txBody>
      </p:sp>
      <p:sp>
        <p:nvSpPr>
          <p:cNvPr id="6" name="Rectangle 5"/>
          <p:cNvSpPr>
            <a:spLocks noChangeArrowheads="1"/>
          </p:cNvSpPr>
          <p:nvPr/>
        </p:nvSpPr>
        <p:spPr bwMode="auto">
          <a:xfrm>
            <a:off x="1258888" y="1916113"/>
            <a:ext cx="6159500" cy="376237"/>
          </a:xfrm>
          <a:prstGeom prst="rect">
            <a:avLst/>
          </a:prstGeom>
          <a:solidFill>
            <a:schemeClr val="accent4">
              <a:lumMod val="60000"/>
              <a:lumOff val="40000"/>
            </a:schemeClr>
          </a:solidFill>
          <a:ln w="28575">
            <a:solidFill>
              <a:schemeClr val="tx1"/>
            </a:solidFill>
            <a:miter lim="800000"/>
            <a:headEnd/>
            <a:tailEnd/>
          </a:ln>
        </p:spPr>
        <p:txBody>
          <a:bodyPr anchor="ctr">
            <a:spAutoFit/>
          </a:bodyPr>
          <a:lstStyle/>
          <a:p>
            <a:pPr lvl="2" hangingPunct="0">
              <a:tabLst>
                <a:tab pos="180975" algn="l"/>
              </a:tabLst>
            </a:pPr>
            <a:r>
              <a:rPr lang="es-ES" b="1">
                <a:latin typeface="Calibri" pitchFamily="34" charset="0"/>
                <a:cs typeface="Times New Roman" pitchFamily="18" charset="0"/>
              </a:rPr>
              <a:t>Relación comercial equitativa y a largo plazo.</a:t>
            </a:r>
            <a:endParaRPr lang="es-ES" b="1">
              <a:latin typeface="Calibri" pitchFamily="34" charset="0"/>
              <a:cs typeface="Arial" charset="0"/>
            </a:endParaRPr>
          </a:p>
        </p:txBody>
      </p:sp>
      <p:sp>
        <p:nvSpPr>
          <p:cNvPr id="7" name="Rectangle 6"/>
          <p:cNvSpPr>
            <a:spLocks noChangeArrowheads="1"/>
          </p:cNvSpPr>
          <p:nvPr/>
        </p:nvSpPr>
        <p:spPr bwMode="auto">
          <a:xfrm>
            <a:off x="1258888" y="1341438"/>
            <a:ext cx="4140200" cy="376237"/>
          </a:xfrm>
          <a:prstGeom prst="rect">
            <a:avLst/>
          </a:prstGeom>
          <a:solidFill>
            <a:schemeClr val="accent4">
              <a:lumMod val="60000"/>
              <a:lumOff val="40000"/>
            </a:schemeClr>
          </a:solidFill>
          <a:ln w="28575">
            <a:solidFill>
              <a:schemeClr val="tx1"/>
            </a:solidFill>
            <a:miter lim="800000"/>
            <a:headEnd/>
            <a:tailEnd/>
          </a:ln>
        </p:spPr>
        <p:txBody>
          <a:bodyPr anchor="ctr" anchorCtr="1">
            <a:spAutoFit/>
          </a:bodyPr>
          <a:lstStyle/>
          <a:p>
            <a:pPr lvl="2" algn="ctr" hangingPunct="0">
              <a:tabLst>
                <a:tab pos="180975" algn="l"/>
              </a:tabLst>
            </a:pPr>
            <a:r>
              <a:rPr lang="es-ES" b="1">
                <a:latin typeface="Calibri" pitchFamily="34" charset="0"/>
                <a:cs typeface="Times New Roman" pitchFamily="18" charset="0"/>
              </a:rPr>
              <a:t>Precio Justo a los productores</a:t>
            </a:r>
            <a:r>
              <a:rPr lang="es-ES">
                <a:latin typeface="Calibri" pitchFamily="34" charset="0"/>
                <a:cs typeface="Times New Roman" pitchFamily="18" charset="0"/>
              </a:rPr>
              <a:t>.</a:t>
            </a:r>
            <a:endParaRPr lang="es-ES">
              <a:latin typeface="Calibri" pitchFamily="34" charset="0"/>
              <a:cs typeface="Arial" charset="0"/>
            </a:endParaRPr>
          </a:p>
        </p:txBody>
      </p:sp>
      <p:sp>
        <p:nvSpPr>
          <p:cNvPr id="8" name="Rectangle 7"/>
          <p:cNvSpPr>
            <a:spLocks noChangeArrowheads="1"/>
          </p:cNvSpPr>
          <p:nvPr/>
        </p:nvSpPr>
        <p:spPr bwMode="auto">
          <a:xfrm>
            <a:off x="1258888" y="2349500"/>
            <a:ext cx="7718425" cy="650875"/>
          </a:xfrm>
          <a:prstGeom prst="rect">
            <a:avLst/>
          </a:prstGeom>
          <a:solidFill>
            <a:schemeClr val="accent4">
              <a:lumMod val="60000"/>
              <a:lumOff val="40000"/>
            </a:schemeClr>
          </a:solidFill>
          <a:ln w="28575">
            <a:solidFill>
              <a:schemeClr val="tx1"/>
            </a:solidFill>
            <a:miter lim="800000"/>
            <a:headEnd/>
            <a:tailEnd/>
          </a:ln>
        </p:spPr>
        <p:txBody>
          <a:bodyPr anchor="ctr">
            <a:spAutoFit/>
          </a:bodyPr>
          <a:lstStyle/>
          <a:p>
            <a:pPr lvl="2" algn="just" hangingPunct="0">
              <a:tabLst>
                <a:tab pos="180975" algn="l"/>
              </a:tabLst>
            </a:pPr>
            <a:r>
              <a:rPr lang="es-ES" b="1">
                <a:latin typeface="Calibri" pitchFamily="34" charset="0"/>
                <a:cs typeface="Times New Roman" pitchFamily="18" charset="0"/>
              </a:rPr>
              <a:t>Lucha contra la explotación laboral infantil (existen 211 millones de</a:t>
            </a:r>
          </a:p>
          <a:p>
            <a:pPr lvl="2" algn="just" hangingPunct="0">
              <a:tabLst>
                <a:tab pos="180975" algn="l"/>
              </a:tabLst>
            </a:pPr>
            <a:r>
              <a:rPr lang="es-ES" b="1">
                <a:latin typeface="Calibri" pitchFamily="34" charset="0"/>
                <a:cs typeface="Times New Roman" pitchFamily="18" charset="0"/>
              </a:rPr>
              <a:t>Niños trabajadores entre 5 y 14 años de edad)</a:t>
            </a:r>
            <a:endParaRPr lang="es-ES" b="1">
              <a:latin typeface="Calibri" pitchFamily="34" charset="0"/>
              <a:cs typeface="Arial" charset="0"/>
            </a:endParaRPr>
          </a:p>
        </p:txBody>
      </p:sp>
      <p:sp>
        <p:nvSpPr>
          <p:cNvPr id="9" name="Rectangle 8"/>
          <p:cNvSpPr>
            <a:spLocks noChangeArrowheads="1"/>
          </p:cNvSpPr>
          <p:nvPr/>
        </p:nvSpPr>
        <p:spPr bwMode="auto">
          <a:xfrm>
            <a:off x="1258888" y="5661025"/>
            <a:ext cx="2940050" cy="376238"/>
          </a:xfrm>
          <a:prstGeom prst="rect">
            <a:avLst/>
          </a:prstGeom>
          <a:solidFill>
            <a:schemeClr val="accent4">
              <a:lumMod val="60000"/>
              <a:lumOff val="40000"/>
            </a:schemeClr>
          </a:solidFill>
          <a:ln w="28575">
            <a:solidFill>
              <a:schemeClr val="tx1"/>
            </a:solidFill>
            <a:miter lim="800000"/>
            <a:headEnd/>
            <a:tailEnd/>
          </a:ln>
        </p:spPr>
        <p:txBody>
          <a:bodyPr wrap="none" anchor="ctr" anchorCtr="1">
            <a:spAutoFit/>
          </a:bodyPr>
          <a:lstStyle/>
          <a:p>
            <a:pPr lvl="2" algn="ctr" hangingPunct="0">
              <a:tabLst>
                <a:tab pos="180975" algn="l"/>
              </a:tabLst>
            </a:pPr>
            <a:r>
              <a:rPr lang="es-ES" b="1">
                <a:latin typeface="Calibri" pitchFamily="34" charset="0"/>
                <a:cs typeface="Times New Roman" pitchFamily="18" charset="0"/>
              </a:rPr>
              <a:t>Equidad de género.</a:t>
            </a:r>
            <a:endParaRPr lang="es-ES" b="1">
              <a:latin typeface="Calibri" pitchFamily="34" charset="0"/>
              <a:cs typeface="Arial" charset="0"/>
            </a:endParaRPr>
          </a:p>
        </p:txBody>
      </p:sp>
      <p:sp>
        <p:nvSpPr>
          <p:cNvPr id="10" name="Rectangle 9"/>
          <p:cNvSpPr>
            <a:spLocks noChangeArrowheads="1"/>
          </p:cNvSpPr>
          <p:nvPr/>
        </p:nvSpPr>
        <p:spPr bwMode="auto">
          <a:xfrm>
            <a:off x="1258888" y="3141663"/>
            <a:ext cx="6026150" cy="376237"/>
          </a:xfrm>
          <a:prstGeom prst="rect">
            <a:avLst/>
          </a:prstGeom>
          <a:solidFill>
            <a:schemeClr val="accent4">
              <a:lumMod val="60000"/>
              <a:lumOff val="40000"/>
            </a:schemeClr>
          </a:solidFill>
          <a:ln w="28575">
            <a:solidFill>
              <a:schemeClr val="tx1"/>
            </a:solidFill>
            <a:miter lim="800000"/>
            <a:headEnd/>
            <a:tailEnd/>
          </a:ln>
        </p:spPr>
        <p:txBody>
          <a:bodyPr anchor="ctr">
            <a:spAutoFit/>
          </a:bodyPr>
          <a:lstStyle/>
          <a:p>
            <a:pPr lvl="2" algn="just" hangingPunct="0">
              <a:tabLst>
                <a:tab pos="180975" algn="l"/>
              </a:tabLst>
            </a:pPr>
            <a:r>
              <a:rPr lang="es-ES" b="1">
                <a:latin typeface="Calibri" pitchFamily="34" charset="0"/>
                <a:cs typeface="Times New Roman" pitchFamily="18" charset="0"/>
              </a:rPr>
              <a:t>Condiciones laborales dignas (trabajadores libres).</a:t>
            </a:r>
            <a:endParaRPr lang="es-ES" b="1">
              <a:latin typeface="Calibri" pitchFamily="34" charset="0"/>
              <a:cs typeface="Arial" charset="0"/>
            </a:endParaRPr>
          </a:p>
        </p:txBody>
      </p:sp>
      <p:sp>
        <p:nvSpPr>
          <p:cNvPr id="11" name="Rectangle 10"/>
          <p:cNvSpPr>
            <a:spLocks noChangeArrowheads="1"/>
          </p:cNvSpPr>
          <p:nvPr/>
        </p:nvSpPr>
        <p:spPr bwMode="auto">
          <a:xfrm>
            <a:off x="1258888" y="5229225"/>
            <a:ext cx="3902075" cy="376238"/>
          </a:xfrm>
          <a:prstGeom prst="rect">
            <a:avLst/>
          </a:prstGeom>
          <a:solidFill>
            <a:schemeClr val="accent4">
              <a:lumMod val="60000"/>
              <a:lumOff val="40000"/>
            </a:schemeClr>
          </a:solidFill>
          <a:ln w="28575">
            <a:solidFill>
              <a:schemeClr val="tx1"/>
            </a:solidFill>
            <a:miter lim="800000"/>
            <a:headEnd/>
            <a:tailEnd/>
          </a:ln>
        </p:spPr>
        <p:txBody>
          <a:bodyPr wrap="none" anchor="ctr">
            <a:spAutoFit/>
          </a:bodyPr>
          <a:lstStyle/>
          <a:p>
            <a:pPr lvl="2" algn="just" hangingPunct="0">
              <a:tabLst>
                <a:tab pos="180975" algn="l"/>
              </a:tabLst>
            </a:pPr>
            <a:r>
              <a:rPr lang="es-ES" b="1">
                <a:latin typeface="Calibri" pitchFamily="34" charset="0"/>
                <a:cs typeface="Times New Roman" pitchFamily="18" charset="0"/>
              </a:rPr>
              <a:t>Cuidado del medio ambiente.</a:t>
            </a:r>
            <a:endParaRPr lang="es-ES" b="1">
              <a:latin typeface="Calibri" pitchFamily="34" charset="0"/>
              <a:cs typeface="Arial" charset="0"/>
            </a:endParaRPr>
          </a:p>
        </p:txBody>
      </p:sp>
      <p:sp>
        <p:nvSpPr>
          <p:cNvPr id="12" name="24 Flecha derecha"/>
          <p:cNvSpPr/>
          <p:nvPr/>
        </p:nvSpPr>
        <p:spPr>
          <a:xfrm>
            <a:off x="1403350" y="5661025"/>
            <a:ext cx="782638" cy="368300"/>
          </a:xfrm>
          <a:custGeom>
            <a:avLst>
              <a:gd name="f0" fmla="val 1651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chemeClr val="accent4"/>
          </a:solidFill>
          <a:ln w="28575">
            <a:solidFill>
              <a:schemeClr val="tx1"/>
            </a:solidFill>
            <a:prstDash val="solid"/>
          </a:ln>
          <a:effectLst>
            <a:outerShdw dist="22997" dir="5400000" algn="tl">
              <a:srgbClr val="000000">
                <a:alpha val="35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s-ES" kern="0">
              <a:solidFill>
                <a:schemeClr val="bg1"/>
              </a:solidFill>
              <a:latin typeface="Calibri"/>
            </a:endParaRPr>
          </a:p>
        </p:txBody>
      </p:sp>
      <p:sp>
        <p:nvSpPr>
          <p:cNvPr id="13" name="25 Flecha derecha"/>
          <p:cNvSpPr/>
          <p:nvPr/>
        </p:nvSpPr>
        <p:spPr>
          <a:xfrm>
            <a:off x="1403350" y="5229225"/>
            <a:ext cx="782638" cy="368300"/>
          </a:xfrm>
          <a:custGeom>
            <a:avLst>
              <a:gd name="f0" fmla="val 1651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chemeClr val="accent4"/>
          </a:solidFill>
          <a:ln w="28575">
            <a:solidFill>
              <a:schemeClr val="tx1"/>
            </a:solidFill>
            <a:prstDash val="solid"/>
          </a:ln>
          <a:effectLst>
            <a:outerShdw dist="22997" dir="5400000" algn="tl">
              <a:srgbClr val="000000">
                <a:alpha val="35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s-ES" kern="0">
              <a:solidFill>
                <a:schemeClr val="bg1"/>
              </a:solidFill>
              <a:latin typeface="Calibri"/>
            </a:endParaRPr>
          </a:p>
        </p:txBody>
      </p:sp>
      <p:sp>
        <p:nvSpPr>
          <p:cNvPr id="14" name="26 Flecha derecha"/>
          <p:cNvSpPr/>
          <p:nvPr/>
        </p:nvSpPr>
        <p:spPr>
          <a:xfrm>
            <a:off x="1412875" y="4572000"/>
            <a:ext cx="784225" cy="368300"/>
          </a:xfrm>
          <a:custGeom>
            <a:avLst>
              <a:gd name="f0" fmla="val 1652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chemeClr val="accent4"/>
          </a:solidFill>
          <a:ln w="28575">
            <a:solidFill>
              <a:schemeClr val="tx1"/>
            </a:solidFill>
            <a:prstDash val="solid"/>
          </a:ln>
          <a:effectLst>
            <a:outerShdw dist="22997" dir="5400000" algn="tl">
              <a:srgbClr val="000000">
                <a:alpha val="35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s-ES" kern="0">
              <a:solidFill>
                <a:schemeClr val="bg1"/>
              </a:solidFill>
              <a:latin typeface="Calibri"/>
            </a:endParaRPr>
          </a:p>
        </p:txBody>
      </p:sp>
      <p:sp>
        <p:nvSpPr>
          <p:cNvPr id="15" name="27 Flecha derecha"/>
          <p:cNvSpPr/>
          <p:nvPr/>
        </p:nvSpPr>
        <p:spPr>
          <a:xfrm>
            <a:off x="1403350" y="3789363"/>
            <a:ext cx="784225" cy="368300"/>
          </a:xfrm>
          <a:custGeom>
            <a:avLst>
              <a:gd name="f0" fmla="val 1652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chemeClr val="accent4"/>
          </a:solidFill>
          <a:ln w="28575">
            <a:solidFill>
              <a:schemeClr val="tx1"/>
            </a:solidFill>
            <a:prstDash val="solid"/>
          </a:ln>
          <a:effectLst>
            <a:outerShdw dist="22997" dir="5400000" algn="tl">
              <a:srgbClr val="000000">
                <a:alpha val="35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s-ES" kern="0">
              <a:solidFill>
                <a:schemeClr val="bg1"/>
              </a:solidFill>
              <a:latin typeface="Calibri"/>
            </a:endParaRPr>
          </a:p>
        </p:txBody>
      </p:sp>
      <p:sp>
        <p:nvSpPr>
          <p:cNvPr id="16" name="28 Flecha derecha"/>
          <p:cNvSpPr/>
          <p:nvPr/>
        </p:nvSpPr>
        <p:spPr>
          <a:xfrm>
            <a:off x="1331913" y="3132138"/>
            <a:ext cx="836612" cy="368300"/>
          </a:xfrm>
          <a:custGeom>
            <a:avLst>
              <a:gd name="f0" fmla="val 16846"/>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chemeClr val="accent4"/>
          </a:solidFill>
          <a:ln w="28575">
            <a:solidFill>
              <a:schemeClr val="tx1"/>
            </a:solidFill>
            <a:prstDash val="solid"/>
          </a:ln>
          <a:effectLst>
            <a:outerShdw dist="22997" dir="5400000" algn="tl">
              <a:srgbClr val="000000">
                <a:alpha val="35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s-ES" kern="0">
              <a:solidFill>
                <a:schemeClr val="bg1"/>
              </a:solidFill>
              <a:latin typeface="Calibri"/>
            </a:endParaRPr>
          </a:p>
        </p:txBody>
      </p:sp>
      <p:sp>
        <p:nvSpPr>
          <p:cNvPr id="17" name="29 Flecha derecha"/>
          <p:cNvSpPr/>
          <p:nvPr/>
        </p:nvSpPr>
        <p:spPr>
          <a:xfrm>
            <a:off x="1403350" y="2484438"/>
            <a:ext cx="782638" cy="368300"/>
          </a:xfrm>
          <a:custGeom>
            <a:avLst>
              <a:gd name="f0" fmla="val 1651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chemeClr val="accent4"/>
          </a:solidFill>
          <a:ln w="28575">
            <a:solidFill>
              <a:schemeClr val="tx1"/>
            </a:solidFill>
            <a:prstDash val="solid"/>
          </a:ln>
          <a:effectLst>
            <a:outerShdw dist="22997" dir="5400000" algn="tl">
              <a:srgbClr val="000000">
                <a:alpha val="35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s-ES" kern="0">
              <a:solidFill>
                <a:schemeClr val="bg1"/>
              </a:solidFill>
              <a:latin typeface="Calibri"/>
            </a:endParaRPr>
          </a:p>
        </p:txBody>
      </p:sp>
      <p:sp>
        <p:nvSpPr>
          <p:cNvPr id="18" name="30 Flecha derecha"/>
          <p:cNvSpPr/>
          <p:nvPr/>
        </p:nvSpPr>
        <p:spPr>
          <a:xfrm>
            <a:off x="1403350" y="1905000"/>
            <a:ext cx="784225" cy="368300"/>
          </a:xfrm>
          <a:custGeom>
            <a:avLst>
              <a:gd name="f0" fmla="val 1652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chemeClr val="accent4"/>
          </a:solidFill>
          <a:ln w="28575">
            <a:solidFill>
              <a:schemeClr val="tx1"/>
            </a:solidFill>
            <a:prstDash val="solid"/>
          </a:ln>
          <a:effectLst>
            <a:outerShdw dist="22997" dir="5400000" algn="tl">
              <a:srgbClr val="000000">
                <a:alpha val="35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s-ES" kern="0">
              <a:solidFill>
                <a:schemeClr val="bg1"/>
              </a:solidFill>
              <a:latin typeface="Calibri"/>
            </a:endParaRPr>
          </a:p>
        </p:txBody>
      </p:sp>
      <p:sp>
        <p:nvSpPr>
          <p:cNvPr id="19" name="31 Flecha derecha"/>
          <p:cNvSpPr/>
          <p:nvPr/>
        </p:nvSpPr>
        <p:spPr>
          <a:xfrm>
            <a:off x="1428750" y="1371600"/>
            <a:ext cx="765175" cy="368300"/>
          </a:xfrm>
          <a:custGeom>
            <a:avLst>
              <a:gd name="f0" fmla="val 16402"/>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chemeClr val="accent4"/>
          </a:solidFill>
          <a:ln w="28575">
            <a:solidFill>
              <a:schemeClr val="tx1"/>
            </a:solidFill>
            <a:prstDash val="solid"/>
          </a:ln>
          <a:effectLst>
            <a:outerShdw dist="22997" dir="5400000" algn="tl">
              <a:srgbClr val="000000">
                <a:alpha val="35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s-ES" kern="0">
              <a:solidFill>
                <a:schemeClr val="bg1"/>
              </a:solidFill>
              <a:latin typeface="Calibri"/>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6 CuadroTexto"/>
          <p:cNvSpPr txBox="1">
            <a:spLocks noChangeArrowheads="1"/>
          </p:cNvSpPr>
          <p:nvPr/>
        </p:nvSpPr>
        <p:spPr bwMode="auto">
          <a:xfrm>
            <a:off x="457200" y="1268413"/>
            <a:ext cx="8229600" cy="4184650"/>
          </a:xfrm>
          <a:prstGeom prst="rect">
            <a:avLst/>
          </a:prstGeom>
          <a:solidFill>
            <a:schemeClr val="accent4">
              <a:lumMod val="60000"/>
              <a:lumOff val="40000"/>
            </a:schemeClr>
          </a:solidFill>
          <a:ln w="28575" algn="ctr">
            <a:solidFill>
              <a:schemeClr val="tx1"/>
            </a:solidFill>
            <a:miter lim="800000"/>
            <a:headEnd/>
            <a:tailEnd/>
          </a:ln>
        </p:spPr>
        <p:txBody>
          <a:bodyPr wrap="square" anchorCtr="1">
            <a:spAutoFit/>
          </a:bodyPr>
          <a:lstStyle/>
          <a:p>
            <a:pPr algn="ctr"/>
            <a:r>
              <a:rPr lang="es-ES" altLang="es-ES" sz="2400" b="1" dirty="0">
                <a:latin typeface="Times New Roman" pitchFamily="18" charset="0"/>
                <a:ea typeface="MS PGothic" pitchFamily="34" charset="-128"/>
                <a:cs typeface="Times New Roman" pitchFamily="18" charset="0"/>
              </a:rPr>
              <a:t>Existen en el mundo aproximadamente 200.000.000 de niños que trabajan y muchos más adultos trabajando en condiciones infrahumanas.</a:t>
            </a:r>
          </a:p>
          <a:p>
            <a:pPr algn="ctr"/>
            <a:endParaRPr lang="es-ES" altLang="es-ES" sz="2400" b="1" dirty="0">
              <a:latin typeface="Times New Roman" pitchFamily="18" charset="0"/>
              <a:ea typeface="MS PGothic" pitchFamily="34" charset="-128"/>
              <a:cs typeface="Times New Roman" pitchFamily="18" charset="0"/>
            </a:endParaRPr>
          </a:p>
          <a:p>
            <a:pPr algn="ctr"/>
            <a:r>
              <a:rPr lang="es-ES" altLang="es-ES" sz="2400" b="1" dirty="0">
                <a:latin typeface="Times New Roman" pitchFamily="18" charset="0"/>
                <a:ea typeface="MS PGothic" pitchFamily="34" charset="-128"/>
                <a:cs typeface="Times New Roman" pitchFamily="18" charset="0"/>
              </a:rPr>
              <a:t>En </a:t>
            </a:r>
            <a:r>
              <a:rPr lang="es-ES" altLang="es-ES" sz="2400" b="1" dirty="0" err="1">
                <a:latin typeface="Times New Roman" pitchFamily="18" charset="0"/>
                <a:ea typeface="MS PGothic" pitchFamily="34" charset="-128"/>
                <a:cs typeface="Times New Roman" pitchFamily="18" charset="0"/>
              </a:rPr>
              <a:t>Blangadesh</a:t>
            </a:r>
            <a:r>
              <a:rPr lang="es-ES" altLang="es-ES" sz="2400" b="1" dirty="0">
                <a:latin typeface="Times New Roman" pitchFamily="18" charset="0"/>
                <a:ea typeface="MS PGothic" pitchFamily="34" charset="-128"/>
                <a:cs typeface="Times New Roman" pitchFamily="18" charset="0"/>
              </a:rPr>
              <a:t> en el edificio Rana Plaza el 24 de abril de 2013 murieron cerca de 1200 personas en el derrumbe del edificio, de condiciones precarias.</a:t>
            </a:r>
          </a:p>
          <a:p>
            <a:pPr algn="ctr"/>
            <a:r>
              <a:rPr lang="es-ES" altLang="es-ES" sz="2400" b="1" dirty="0">
                <a:latin typeface="Times New Roman" pitchFamily="18" charset="0"/>
                <a:ea typeface="MS PGothic" pitchFamily="34" charset="-128"/>
                <a:cs typeface="Times New Roman" pitchFamily="18" charset="0"/>
              </a:rPr>
              <a:t> </a:t>
            </a:r>
          </a:p>
          <a:p>
            <a:pPr algn="ctr"/>
            <a:r>
              <a:rPr lang="es-ES" altLang="es-ES" sz="2400" b="1" dirty="0">
                <a:latin typeface="Times New Roman" pitchFamily="18" charset="0"/>
                <a:ea typeface="MS PGothic" pitchFamily="34" charset="-128"/>
                <a:cs typeface="Times New Roman" pitchFamily="18" charset="0"/>
              </a:rPr>
              <a:t>Allí producían ropa para grandes marcas como Mango, Benetton, </a:t>
            </a:r>
            <a:r>
              <a:rPr lang="es-ES" altLang="es-ES" sz="2400" b="1" dirty="0" err="1">
                <a:latin typeface="Times New Roman" pitchFamily="18" charset="0"/>
                <a:ea typeface="MS PGothic" pitchFamily="34" charset="-128"/>
                <a:cs typeface="Times New Roman" pitchFamily="18" charset="0"/>
              </a:rPr>
              <a:t>Primark</a:t>
            </a:r>
            <a:r>
              <a:rPr lang="es-ES" altLang="es-ES" sz="2400" b="1" dirty="0">
                <a:latin typeface="Times New Roman" pitchFamily="18" charset="0"/>
                <a:ea typeface="MS PGothic" pitchFamily="34" charset="-128"/>
                <a:cs typeface="Times New Roman" pitchFamily="18" charset="0"/>
              </a:rPr>
              <a:t> o centros de distribución como el Corte Inglés.  </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CuadroTexto"/>
          <p:cNvSpPr txBox="1">
            <a:spLocks noChangeArrowheads="1"/>
          </p:cNvSpPr>
          <p:nvPr/>
        </p:nvSpPr>
        <p:spPr bwMode="auto">
          <a:xfrm>
            <a:off x="944563" y="1500188"/>
            <a:ext cx="7429500" cy="1630362"/>
          </a:xfrm>
          <a:prstGeom prst="rect">
            <a:avLst/>
          </a:prstGeom>
          <a:solidFill>
            <a:schemeClr val="accent4">
              <a:lumMod val="60000"/>
              <a:lumOff val="40000"/>
            </a:schemeClr>
          </a:solidFill>
          <a:ln w="28575">
            <a:solidFill>
              <a:schemeClr val="tx1"/>
            </a:solidFill>
            <a:miter lim="800000"/>
            <a:headEnd/>
            <a:tailEnd/>
          </a:ln>
        </p:spPr>
        <p:txBody>
          <a:bodyPr anchorCtr="1">
            <a:spAutoFit/>
          </a:bodyPr>
          <a:lstStyle/>
          <a:p>
            <a:pPr algn="ctr"/>
            <a:r>
              <a:rPr lang="es-ES" altLang="es-ES" sz="3200" b="1">
                <a:latin typeface="Constantia" pitchFamily="18" charset="0"/>
                <a:ea typeface="MS PGothic" pitchFamily="34" charset="-128"/>
              </a:rPr>
              <a:t>¿Cómo se distribuye el precio de venta del café entre las distintas partes que intervienen?</a:t>
            </a:r>
          </a:p>
        </p:txBody>
      </p:sp>
      <p:sp>
        <p:nvSpPr>
          <p:cNvPr id="4" name="2 CuadroTexto"/>
          <p:cNvSpPr txBox="1">
            <a:spLocks noChangeArrowheads="1"/>
          </p:cNvSpPr>
          <p:nvPr/>
        </p:nvSpPr>
        <p:spPr bwMode="auto">
          <a:xfrm>
            <a:off x="2743200" y="3214688"/>
            <a:ext cx="3543300" cy="1628775"/>
          </a:xfrm>
          <a:prstGeom prst="rect">
            <a:avLst/>
          </a:prstGeom>
          <a:solidFill>
            <a:schemeClr val="accent4">
              <a:lumMod val="60000"/>
              <a:lumOff val="40000"/>
            </a:schemeClr>
          </a:solidFill>
          <a:ln w="28575">
            <a:solidFill>
              <a:schemeClr val="tx1"/>
            </a:solidFill>
            <a:miter lim="800000"/>
            <a:headEnd/>
            <a:tailEnd/>
          </a:ln>
        </p:spPr>
        <p:txBody>
          <a:bodyPr>
            <a:spAutoFit/>
          </a:bodyPr>
          <a:lstStyle/>
          <a:p>
            <a:r>
              <a:rPr lang="es-ES" altLang="es-ES" sz="2400" b="1">
                <a:latin typeface="Calibri" pitchFamily="34" charset="0"/>
              </a:rPr>
              <a:t>COMERCIANTES     33%</a:t>
            </a:r>
          </a:p>
          <a:p>
            <a:r>
              <a:rPr lang="es-ES" altLang="es-ES" sz="2400" b="1">
                <a:latin typeface="Calibri" pitchFamily="34" charset="0"/>
              </a:rPr>
              <a:t>TRANSPORTE         22,5%</a:t>
            </a:r>
          </a:p>
          <a:p>
            <a:r>
              <a:rPr lang="es-ES" altLang="es-ES" sz="2400" b="1">
                <a:latin typeface="Calibri" pitchFamily="34" charset="0"/>
              </a:rPr>
              <a:t>PRODUCTORES       39%</a:t>
            </a:r>
          </a:p>
          <a:p>
            <a:r>
              <a:rPr lang="es-ES" altLang="es-ES" sz="2400" b="1">
                <a:latin typeface="Calibri" pitchFamily="34" charset="0"/>
              </a:rPr>
              <a:t>CAMPESINO            5,5%</a:t>
            </a:r>
          </a:p>
        </p:txBody>
      </p:sp>
      <p:pic>
        <p:nvPicPr>
          <p:cNvPr id="5" name="4 Imagen"/>
          <p:cNvPicPr>
            <a:picLocks noChangeAspect="1"/>
          </p:cNvPicPr>
          <p:nvPr/>
        </p:nvPicPr>
        <p:blipFill>
          <a:blip r:embed="rId3" cstate="print"/>
          <a:srcRect/>
          <a:stretch>
            <a:fillRect/>
          </a:stretch>
        </p:blipFill>
        <p:spPr bwMode="auto">
          <a:xfrm>
            <a:off x="2819400" y="4857750"/>
            <a:ext cx="3381375" cy="1352550"/>
          </a:xfrm>
          <a:prstGeom prst="rect">
            <a:avLst/>
          </a:prstGeom>
          <a:solidFill>
            <a:schemeClr val="accent4"/>
          </a:solidFill>
          <a:ln w="28575">
            <a:solidFill>
              <a:schemeClr val="tx1"/>
            </a:solidFill>
            <a:miter lim="800000"/>
            <a:headEnd/>
            <a:tailEnd/>
          </a:ln>
        </p:spPr>
      </p:pic>
      <p:sp>
        <p:nvSpPr>
          <p:cNvPr id="6" name="2 CuadroTexto"/>
          <p:cNvSpPr txBox="1"/>
          <p:nvPr/>
        </p:nvSpPr>
        <p:spPr>
          <a:xfrm>
            <a:off x="457200" y="476250"/>
            <a:ext cx="8229600" cy="523220"/>
          </a:xfrm>
          <a:prstGeom prst="rect">
            <a:avLst/>
          </a:prstGeom>
          <a:solidFill>
            <a:schemeClr val="accent4">
              <a:lumMod val="60000"/>
              <a:lumOff val="40000"/>
            </a:schemeClr>
          </a:solidFill>
          <a:ln w="28575">
            <a:solidFill>
              <a:schemeClr val="tx1"/>
            </a:solidFill>
            <a:prstDash val="solid"/>
          </a:ln>
        </p:spPr>
        <p:txBody>
          <a:bodyPr wrap="square">
            <a:spAutoFit/>
          </a:bodyPr>
          <a:lstStyle/>
          <a:p>
            <a:pPr>
              <a:defRPr/>
            </a:pPr>
            <a:r>
              <a:rPr lang="es-ES" sz="2800" b="1" dirty="0" smtClean="0">
                <a:latin typeface="Times New Roman" pitchFamily="18" charset="0"/>
                <a:cs typeface="Times New Roman" pitchFamily="18" charset="0"/>
              </a:rPr>
              <a:t>¿ES EL COMERCIO INTERNACIONAL JUSTO?</a:t>
            </a:r>
            <a:endParaRPr lang="es-ES" sz="2800" b="1"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2667000"/>
            <a:ext cx="8229600" cy="523875"/>
          </a:xfrm>
          <a:prstGeom prst="rect">
            <a:avLst/>
          </a:prstGeom>
          <a:solidFill>
            <a:schemeClr val="accent2">
              <a:lumMod val="60000"/>
              <a:lumOff val="40000"/>
            </a:schemeClr>
          </a:solidFill>
          <a:ln w="28575">
            <a:solidFill>
              <a:srgbClr val="C00000"/>
            </a:solidFill>
            <a:miter lim="800000"/>
            <a:headEnd/>
            <a:tailEnd/>
          </a:ln>
          <a:effectLst/>
        </p:spPr>
        <p:txBody>
          <a:bodyPr wrap="square" anchor="ctr">
            <a:spAutoFit/>
          </a:bodyPr>
          <a:lstStyle/>
          <a:p>
            <a:pPr algn="ctr">
              <a:defRPr/>
            </a:pPr>
            <a:r>
              <a:rPr lang="es-ES" sz="2800" b="1">
                <a:latin typeface="Times New Roman" pitchFamily="18" charset="0"/>
                <a:ea typeface="Times New Roman" pitchFamily="18" charset="0"/>
                <a:cs typeface="Times New Roman" pitchFamily="18" charset="0"/>
              </a:rPr>
              <a:t>LENGUAJE DE LOS MILLENIALS</a:t>
            </a:r>
            <a:endParaRPr lang="es-ES" sz="2800">
              <a:latin typeface="Times New Roman" pitchFamily="18" charset="0"/>
              <a:cs typeface="Times New Roman" pitchFamily="18" charset="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2 CuadroTexto"/>
          <p:cNvSpPr txBox="1">
            <a:spLocks noChangeArrowheads="1"/>
          </p:cNvSpPr>
          <p:nvPr/>
        </p:nvSpPr>
        <p:spPr bwMode="auto">
          <a:xfrm>
            <a:off x="457200" y="1364159"/>
            <a:ext cx="8229600" cy="769441"/>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sz="4400" b="1">
                <a:latin typeface="Calibri" pitchFamily="34" charset="0"/>
                <a:ea typeface="MS PGothic" pitchFamily="34" charset="-128"/>
              </a:rPr>
              <a:t>Sistema financiero</a:t>
            </a:r>
          </a:p>
        </p:txBody>
      </p:sp>
      <p:sp>
        <p:nvSpPr>
          <p:cNvPr id="4" name="6 CuadroTexto"/>
          <p:cNvSpPr txBox="1">
            <a:spLocks noChangeArrowheads="1"/>
          </p:cNvSpPr>
          <p:nvPr/>
        </p:nvSpPr>
        <p:spPr bwMode="auto">
          <a:xfrm>
            <a:off x="3492500" y="3181350"/>
            <a:ext cx="2160588" cy="1431925"/>
          </a:xfrm>
          <a:prstGeom prst="rect">
            <a:avLst/>
          </a:prstGeom>
          <a:solidFill>
            <a:schemeClr val="accent4">
              <a:lumMod val="60000"/>
              <a:lumOff val="40000"/>
            </a:schemeClr>
          </a:solidFill>
          <a:ln w="28575">
            <a:solidFill>
              <a:schemeClr val="tx1"/>
            </a:solidFill>
            <a:miter lim="800000"/>
            <a:headEnd/>
            <a:tailEnd/>
          </a:ln>
        </p:spPr>
        <p:txBody>
          <a:bodyPr>
            <a:spAutoFit/>
          </a:bodyPr>
          <a:lstStyle/>
          <a:p>
            <a:r>
              <a:rPr lang="es-ES" sz="1400" b="1">
                <a:latin typeface="Calibri" pitchFamily="34" charset="0"/>
              </a:rPr>
              <a:t>INSTITUCIONES (BANCOS, CAJAS DE AHORRO, ETC.)</a:t>
            </a:r>
          </a:p>
          <a:p>
            <a:r>
              <a:rPr lang="es-ES" sz="1400" b="1">
                <a:latin typeface="Calibri" pitchFamily="34" charset="0"/>
              </a:rPr>
              <a:t>INSTRUMENTOS (DINERO, ACCIONES, ETC.)</a:t>
            </a:r>
          </a:p>
          <a:p>
            <a:r>
              <a:rPr lang="es-ES" sz="1400" b="1">
                <a:latin typeface="Calibri" pitchFamily="34" charset="0"/>
              </a:rPr>
              <a:t>MERCADOS (BOLSA, ETC.)</a:t>
            </a:r>
          </a:p>
        </p:txBody>
      </p:sp>
      <p:sp>
        <p:nvSpPr>
          <p:cNvPr id="5" name="10 Rectángulo"/>
          <p:cNvSpPr>
            <a:spLocks noChangeArrowheads="1"/>
          </p:cNvSpPr>
          <p:nvPr/>
        </p:nvSpPr>
        <p:spPr bwMode="auto">
          <a:xfrm>
            <a:off x="571500" y="5087938"/>
            <a:ext cx="8001000" cy="717550"/>
          </a:xfrm>
          <a:prstGeom prst="rect">
            <a:avLst/>
          </a:prstGeom>
          <a:solidFill>
            <a:schemeClr val="accent4">
              <a:lumMod val="60000"/>
              <a:lumOff val="40000"/>
            </a:schemeClr>
          </a:solidFill>
          <a:ln w="28575">
            <a:solidFill>
              <a:schemeClr val="tx1"/>
            </a:solidFill>
            <a:miter lim="800000"/>
            <a:headEnd/>
            <a:tailEnd/>
          </a:ln>
        </p:spPr>
        <p:txBody>
          <a:bodyPr>
            <a:spAutoFit/>
          </a:bodyPr>
          <a:lstStyle/>
          <a:p>
            <a:pPr algn="ctr"/>
            <a:r>
              <a:rPr lang="es-ES" b="1">
                <a:latin typeface="Calibri" pitchFamily="34" charset="0"/>
              </a:rPr>
              <a:t>La función del sistema financiero es facilitar las relaciones entre las personas que tienen excedente de dinero y las que tienen necesidad de dinero.</a:t>
            </a:r>
          </a:p>
        </p:txBody>
      </p:sp>
      <p:sp>
        <p:nvSpPr>
          <p:cNvPr id="6" name="11 CuadroTexto"/>
          <p:cNvSpPr txBox="1">
            <a:spLocks noChangeArrowheads="1"/>
          </p:cNvSpPr>
          <p:nvPr/>
        </p:nvSpPr>
        <p:spPr bwMode="auto">
          <a:xfrm>
            <a:off x="125413" y="3184525"/>
            <a:ext cx="2017712" cy="1006475"/>
          </a:xfrm>
          <a:prstGeom prst="rect">
            <a:avLst/>
          </a:prstGeom>
          <a:solidFill>
            <a:schemeClr val="accent4">
              <a:lumMod val="60000"/>
              <a:lumOff val="40000"/>
            </a:schemeClr>
          </a:solidFill>
          <a:ln w="28575">
            <a:solidFill>
              <a:schemeClr val="tx1"/>
            </a:solidFill>
            <a:miter lim="800000"/>
            <a:headEnd/>
            <a:tailEnd/>
          </a:ln>
        </p:spPr>
        <p:txBody>
          <a:bodyPr>
            <a:spAutoFit/>
          </a:bodyPr>
          <a:lstStyle/>
          <a:p>
            <a:r>
              <a:rPr lang="es-ES" sz="1400" b="1">
                <a:latin typeface="Calibri" pitchFamily="34" charset="0"/>
              </a:rPr>
              <a:t>PERSONAS Y ORGANIZACIONES CON EXCEDENTES DE DINERO</a:t>
            </a:r>
            <a:endParaRPr lang="es-ES" sz="1400">
              <a:latin typeface="Calibri" pitchFamily="34" charset="0"/>
            </a:endParaRPr>
          </a:p>
        </p:txBody>
      </p:sp>
      <p:sp>
        <p:nvSpPr>
          <p:cNvPr id="7" name="12 CuadroTexto"/>
          <p:cNvSpPr txBox="1">
            <a:spLocks noChangeArrowheads="1"/>
          </p:cNvSpPr>
          <p:nvPr/>
        </p:nvSpPr>
        <p:spPr bwMode="auto">
          <a:xfrm>
            <a:off x="6875463" y="3305175"/>
            <a:ext cx="1982787" cy="793750"/>
          </a:xfrm>
          <a:prstGeom prst="rect">
            <a:avLst/>
          </a:prstGeom>
          <a:solidFill>
            <a:schemeClr val="accent4">
              <a:lumMod val="60000"/>
              <a:lumOff val="40000"/>
            </a:schemeClr>
          </a:solidFill>
          <a:ln w="28575">
            <a:solidFill>
              <a:schemeClr val="tx1"/>
            </a:solidFill>
            <a:miter lim="800000"/>
            <a:headEnd/>
            <a:tailEnd/>
          </a:ln>
        </p:spPr>
        <p:txBody>
          <a:bodyPr>
            <a:spAutoFit/>
          </a:bodyPr>
          <a:lstStyle/>
          <a:p>
            <a:r>
              <a:rPr lang="es-ES" sz="1400" b="1">
                <a:latin typeface="Calibri" pitchFamily="34" charset="0"/>
              </a:rPr>
              <a:t>PERSONAS Y ORGANIZACIONES CON NECESIDAD DE DINERO</a:t>
            </a:r>
            <a:endParaRPr lang="es-ES" sz="1400">
              <a:latin typeface="Calibri" pitchFamily="34" charset="0"/>
            </a:endParaRPr>
          </a:p>
        </p:txBody>
      </p:sp>
      <p:sp>
        <p:nvSpPr>
          <p:cNvPr id="8" name="14 Flecha izquierda y derecha"/>
          <p:cNvSpPr/>
          <p:nvPr/>
        </p:nvSpPr>
        <p:spPr>
          <a:xfrm>
            <a:off x="2330450" y="3443288"/>
            <a:ext cx="1089025" cy="485775"/>
          </a:xfrm>
          <a:custGeom>
            <a:avLst/>
            <a:gdLst>
              <a:gd name="f0" fmla="val 10800000"/>
              <a:gd name="f1" fmla="val 5400000"/>
              <a:gd name="f2" fmla="val 180"/>
              <a:gd name="f3" fmla="val w"/>
              <a:gd name="f4" fmla="val h"/>
              <a:gd name="f5" fmla="val ss"/>
              <a:gd name="f6" fmla="val 0"/>
              <a:gd name="f7" fmla="val 50000"/>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29 f26 1"/>
              <a:gd name="f35" fmla="*/ f30 f26 1"/>
              <a:gd name="f36" fmla="*/ f32 1 2"/>
              <a:gd name="f37" fmla="*/ f33 1 2"/>
              <a:gd name="f38" fmla="min f33 f32"/>
              <a:gd name="f39" fmla="*/ f32 f7 1"/>
              <a:gd name="f40" fmla="+- f6 f36 0"/>
              <a:gd name="f41" fmla="+- f6 f37 0"/>
              <a:gd name="f42" fmla="*/ f38 f7 1"/>
              <a:gd name="f43" fmla="*/ f39 1 200000"/>
              <a:gd name="f44" fmla="*/ f42 1 100000"/>
              <a:gd name="f45" fmla="+- f40 0 f43"/>
              <a:gd name="f46" fmla="+- f40 f43 0"/>
              <a:gd name="f47" fmla="*/ f40 f26 1"/>
              <a:gd name="f48" fmla="*/ f41 f26 1"/>
              <a:gd name="f49" fmla="+- f29 0 f44"/>
              <a:gd name="f50" fmla="*/ f45 f44 1"/>
              <a:gd name="f51" fmla="*/ f45 f26 1"/>
              <a:gd name="f52" fmla="*/ f46 f26 1"/>
              <a:gd name="f53" fmla="*/ f44 f26 1"/>
              <a:gd name="f54" fmla="*/ f50 1 f36"/>
              <a:gd name="f55" fmla="*/ f49 f26 1"/>
              <a:gd name="f56" fmla="+- f44 0 f54"/>
              <a:gd name="f57" fmla="+- f49 f54 0"/>
              <a:gd name="f58" fmla="*/ f56 f26 1"/>
              <a:gd name="f59" fmla="*/ f57 f26 1"/>
            </a:gdLst>
            <a:ahLst/>
            <a:cxnLst>
              <a:cxn ang="3cd4">
                <a:pos x="hc" y="t"/>
              </a:cxn>
              <a:cxn ang="0">
                <a:pos x="r" y="vc"/>
              </a:cxn>
              <a:cxn ang="cd4">
                <a:pos x="hc" y="b"/>
              </a:cxn>
              <a:cxn ang="cd2">
                <a:pos x="l" y="vc"/>
              </a:cxn>
              <a:cxn ang="f24">
                <a:pos x="f55" y="f31"/>
              </a:cxn>
              <a:cxn ang="f24">
                <a:pos x="f48" y="f51"/>
              </a:cxn>
              <a:cxn ang="f24">
                <a:pos x="f53" y="f31"/>
              </a:cxn>
              <a:cxn ang="f25">
                <a:pos x="f53" y="f35"/>
              </a:cxn>
              <a:cxn ang="f25">
                <a:pos x="f48" y="f52"/>
              </a:cxn>
              <a:cxn ang="f25">
                <a:pos x="f55" y="f35"/>
              </a:cxn>
            </a:cxnLst>
            <a:rect l="f58" t="f51" r="f59" b="f52"/>
            <a:pathLst>
              <a:path>
                <a:moveTo>
                  <a:pt x="f31" y="f47"/>
                </a:moveTo>
                <a:lnTo>
                  <a:pt x="f53" y="f31"/>
                </a:lnTo>
                <a:lnTo>
                  <a:pt x="f53" y="f51"/>
                </a:lnTo>
                <a:lnTo>
                  <a:pt x="f55" y="f51"/>
                </a:lnTo>
                <a:lnTo>
                  <a:pt x="f55" y="f31"/>
                </a:lnTo>
                <a:lnTo>
                  <a:pt x="f34" y="f47"/>
                </a:lnTo>
                <a:lnTo>
                  <a:pt x="f55" y="f35"/>
                </a:lnTo>
                <a:lnTo>
                  <a:pt x="f55" y="f52"/>
                </a:lnTo>
                <a:lnTo>
                  <a:pt x="f53" y="f52"/>
                </a:lnTo>
                <a:lnTo>
                  <a:pt x="f53" y="f35"/>
                </a:lnTo>
                <a:close/>
              </a:path>
            </a:pathLst>
          </a:custGeom>
          <a:solidFill>
            <a:schemeClr val="accent4"/>
          </a:solidFill>
          <a:ln w="28575">
            <a:solidFill>
              <a:schemeClr val="tx1"/>
            </a:solidFill>
            <a:prstDash val="solid"/>
          </a:ln>
          <a:effectLst>
            <a:outerShdw dist="22997" dir="5400000" algn="tl">
              <a:srgbClr val="000000">
                <a:alpha val="35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s-ES" kern="0">
              <a:solidFill>
                <a:schemeClr val="bg1"/>
              </a:solidFill>
              <a:latin typeface="Calibri"/>
            </a:endParaRPr>
          </a:p>
        </p:txBody>
      </p:sp>
      <p:sp>
        <p:nvSpPr>
          <p:cNvPr id="9" name="15 Flecha izquierda y derecha"/>
          <p:cNvSpPr/>
          <p:nvPr/>
        </p:nvSpPr>
        <p:spPr>
          <a:xfrm>
            <a:off x="5697538" y="3443288"/>
            <a:ext cx="1089025" cy="485775"/>
          </a:xfrm>
          <a:custGeom>
            <a:avLst/>
            <a:gdLst>
              <a:gd name="f0" fmla="val 10800000"/>
              <a:gd name="f1" fmla="val 5400000"/>
              <a:gd name="f2" fmla="val 180"/>
              <a:gd name="f3" fmla="val w"/>
              <a:gd name="f4" fmla="val h"/>
              <a:gd name="f5" fmla="val ss"/>
              <a:gd name="f6" fmla="val 0"/>
              <a:gd name="f7" fmla="val 50000"/>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29 f26 1"/>
              <a:gd name="f35" fmla="*/ f30 f26 1"/>
              <a:gd name="f36" fmla="*/ f32 1 2"/>
              <a:gd name="f37" fmla="*/ f33 1 2"/>
              <a:gd name="f38" fmla="min f33 f32"/>
              <a:gd name="f39" fmla="*/ f32 f7 1"/>
              <a:gd name="f40" fmla="+- f6 f36 0"/>
              <a:gd name="f41" fmla="+- f6 f37 0"/>
              <a:gd name="f42" fmla="*/ f38 f7 1"/>
              <a:gd name="f43" fmla="*/ f39 1 200000"/>
              <a:gd name="f44" fmla="*/ f42 1 100000"/>
              <a:gd name="f45" fmla="+- f40 0 f43"/>
              <a:gd name="f46" fmla="+- f40 f43 0"/>
              <a:gd name="f47" fmla="*/ f40 f26 1"/>
              <a:gd name="f48" fmla="*/ f41 f26 1"/>
              <a:gd name="f49" fmla="+- f29 0 f44"/>
              <a:gd name="f50" fmla="*/ f45 f44 1"/>
              <a:gd name="f51" fmla="*/ f45 f26 1"/>
              <a:gd name="f52" fmla="*/ f46 f26 1"/>
              <a:gd name="f53" fmla="*/ f44 f26 1"/>
              <a:gd name="f54" fmla="*/ f50 1 f36"/>
              <a:gd name="f55" fmla="*/ f49 f26 1"/>
              <a:gd name="f56" fmla="+- f44 0 f54"/>
              <a:gd name="f57" fmla="+- f49 f54 0"/>
              <a:gd name="f58" fmla="*/ f56 f26 1"/>
              <a:gd name="f59" fmla="*/ f57 f26 1"/>
            </a:gdLst>
            <a:ahLst/>
            <a:cxnLst>
              <a:cxn ang="3cd4">
                <a:pos x="hc" y="t"/>
              </a:cxn>
              <a:cxn ang="0">
                <a:pos x="r" y="vc"/>
              </a:cxn>
              <a:cxn ang="cd4">
                <a:pos x="hc" y="b"/>
              </a:cxn>
              <a:cxn ang="cd2">
                <a:pos x="l" y="vc"/>
              </a:cxn>
              <a:cxn ang="f24">
                <a:pos x="f55" y="f31"/>
              </a:cxn>
              <a:cxn ang="f24">
                <a:pos x="f48" y="f51"/>
              </a:cxn>
              <a:cxn ang="f24">
                <a:pos x="f53" y="f31"/>
              </a:cxn>
              <a:cxn ang="f25">
                <a:pos x="f53" y="f35"/>
              </a:cxn>
              <a:cxn ang="f25">
                <a:pos x="f48" y="f52"/>
              </a:cxn>
              <a:cxn ang="f25">
                <a:pos x="f55" y="f35"/>
              </a:cxn>
            </a:cxnLst>
            <a:rect l="f58" t="f51" r="f59" b="f52"/>
            <a:pathLst>
              <a:path>
                <a:moveTo>
                  <a:pt x="f31" y="f47"/>
                </a:moveTo>
                <a:lnTo>
                  <a:pt x="f53" y="f31"/>
                </a:lnTo>
                <a:lnTo>
                  <a:pt x="f53" y="f51"/>
                </a:lnTo>
                <a:lnTo>
                  <a:pt x="f55" y="f51"/>
                </a:lnTo>
                <a:lnTo>
                  <a:pt x="f55" y="f31"/>
                </a:lnTo>
                <a:lnTo>
                  <a:pt x="f34" y="f47"/>
                </a:lnTo>
                <a:lnTo>
                  <a:pt x="f55" y="f35"/>
                </a:lnTo>
                <a:lnTo>
                  <a:pt x="f55" y="f52"/>
                </a:lnTo>
                <a:lnTo>
                  <a:pt x="f53" y="f52"/>
                </a:lnTo>
                <a:lnTo>
                  <a:pt x="f53" y="f35"/>
                </a:lnTo>
                <a:close/>
              </a:path>
            </a:pathLst>
          </a:custGeom>
          <a:solidFill>
            <a:schemeClr val="accent4"/>
          </a:solidFill>
          <a:ln w="28575">
            <a:solidFill>
              <a:schemeClr val="tx1"/>
            </a:solidFill>
            <a:prstDash val="solid"/>
          </a:ln>
          <a:effectLst>
            <a:outerShdw dist="22997" dir="5400000" algn="tl">
              <a:srgbClr val="000000">
                <a:alpha val="35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s-ES" kern="0">
              <a:solidFill>
                <a:schemeClr val="bg1"/>
              </a:solidFill>
              <a:latin typeface="Calibri"/>
            </a:endParaRPr>
          </a:p>
        </p:txBody>
      </p:sp>
      <p:sp>
        <p:nvSpPr>
          <p:cNvPr id="10" name="2 CuadroTexto"/>
          <p:cNvSpPr txBox="1"/>
          <p:nvPr/>
        </p:nvSpPr>
        <p:spPr>
          <a:xfrm>
            <a:off x="457200" y="476250"/>
            <a:ext cx="8229600" cy="523220"/>
          </a:xfrm>
          <a:prstGeom prst="rect">
            <a:avLst/>
          </a:prstGeom>
          <a:solidFill>
            <a:schemeClr val="accent4">
              <a:lumMod val="60000"/>
              <a:lumOff val="40000"/>
            </a:schemeClr>
          </a:solidFill>
          <a:ln w="28575">
            <a:solidFill>
              <a:schemeClr val="tx1"/>
            </a:solidFill>
            <a:prstDash val="solid"/>
          </a:ln>
        </p:spPr>
        <p:txBody>
          <a:bodyPr wrap="square">
            <a:spAutoFit/>
          </a:bodyPr>
          <a:lstStyle/>
          <a:p>
            <a:pPr algn="ctr">
              <a:defRPr/>
            </a:pPr>
            <a:r>
              <a:rPr lang="es-ES" sz="2800" b="1" dirty="0" smtClean="0">
                <a:latin typeface="Times New Roman" pitchFamily="18" charset="0"/>
                <a:cs typeface="Times New Roman" pitchFamily="18" charset="0"/>
              </a:rPr>
              <a:t>ÉTICA FINANCIERA</a:t>
            </a:r>
            <a:endParaRPr lang="es-ES" sz="2800" b="1" dirty="0">
              <a:latin typeface="Times New Roman" pitchFamily="18" charset="0"/>
              <a:cs typeface="Times New Roman" pitchFamily="18"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0 CuadroTexto"/>
          <p:cNvSpPr txBox="1">
            <a:spLocks noChangeArrowheads="1"/>
          </p:cNvSpPr>
          <p:nvPr/>
        </p:nvSpPr>
        <p:spPr bwMode="auto">
          <a:xfrm>
            <a:off x="457200" y="2276475"/>
            <a:ext cx="8305800" cy="1816100"/>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3600" b="1" dirty="0">
                <a:latin typeface="Times New Roman" pitchFamily="18" charset="0"/>
                <a:ea typeface="MS PGothic" pitchFamily="34" charset="-128"/>
                <a:cs typeface="Times New Roman" pitchFamily="18" charset="0"/>
              </a:rPr>
              <a:t>¿Dónde y desde qué criterios invierten nuestro dinero las instituciones financieras?</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Rectángulo"/>
          <p:cNvSpPr>
            <a:spLocks noChangeArrowheads="1"/>
          </p:cNvSpPr>
          <p:nvPr/>
        </p:nvSpPr>
        <p:spPr bwMode="auto">
          <a:xfrm>
            <a:off x="457200" y="1571625"/>
            <a:ext cx="8115300" cy="400110"/>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sz="2000" b="1">
                <a:latin typeface="Times New Roman" pitchFamily="18" charset="0"/>
                <a:cs typeface="Times New Roman" pitchFamily="18" charset="0"/>
              </a:rPr>
              <a:t>ALTERNATIVA AL SISTEMA FINANCIERO TRADICIONAL</a:t>
            </a:r>
          </a:p>
        </p:txBody>
      </p:sp>
      <p:sp>
        <p:nvSpPr>
          <p:cNvPr id="4" name="2 CuadroTexto"/>
          <p:cNvSpPr txBox="1">
            <a:spLocks noChangeArrowheads="1"/>
          </p:cNvSpPr>
          <p:nvPr/>
        </p:nvSpPr>
        <p:spPr bwMode="auto">
          <a:xfrm>
            <a:off x="457200" y="620713"/>
            <a:ext cx="8083550" cy="523220"/>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sz="2800" b="1">
                <a:latin typeface="Times New Roman" pitchFamily="18" charset="0"/>
                <a:ea typeface="MS PGothic" pitchFamily="34" charset="-128"/>
                <a:cs typeface="Times New Roman" pitchFamily="18" charset="0"/>
              </a:rPr>
              <a:t>FINANCIACIÓN ÉTICA Y ALTERNATIVA</a:t>
            </a:r>
          </a:p>
        </p:txBody>
      </p:sp>
      <p:sp>
        <p:nvSpPr>
          <p:cNvPr id="5" name="5 Rectángulo"/>
          <p:cNvSpPr>
            <a:spLocks noChangeArrowheads="1"/>
          </p:cNvSpPr>
          <p:nvPr/>
        </p:nvSpPr>
        <p:spPr bwMode="auto">
          <a:xfrm>
            <a:off x="457200" y="2357438"/>
            <a:ext cx="8083550" cy="707886"/>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sz="2000" b="1">
                <a:latin typeface="Times New Roman" pitchFamily="18" charset="0"/>
                <a:cs typeface="Times New Roman" pitchFamily="18" charset="0"/>
              </a:rPr>
              <a:t>INCORPORA LA ÉTICA AL CONJUNTO DEL PROCESOS DE FINANCIACIÓN</a:t>
            </a:r>
          </a:p>
        </p:txBody>
      </p:sp>
      <p:sp>
        <p:nvSpPr>
          <p:cNvPr id="6" name="6 Rectángulo"/>
          <p:cNvSpPr>
            <a:spLocks noChangeArrowheads="1"/>
          </p:cNvSpPr>
          <p:nvPr/>
        </p:nvSpPr>
        <p:spPr bwMode="auto">
          <a:xfrm>
            <a:off x="457200" y="3500438"/>
            <a:ext cx="8083550" cy="1077218"/>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sz="1600" b="1">
                <a:latin typeface="Times New Roman" pitchFamily="18" charset="0"/>
                <a:cs typeface="Times New Roman" pitchFamily="18" charset="0"/>
              </a:rPr>
              <a:t>Las personas o entidades, ejercen su derecho a saber dónde se invierten sus ahorros y, por lo tanto, las entidades financieras dejan de financiar actividades éticamente reprobables e invierten sólo en proyectos con contenido social y medioambiental, y a su vez facilitan el acceso al crédito.</a:t>
            </a:r>
          </a:p>
        </p:txBody>
      </p:sp>
      <p:sp>
        <p:nvSpPr>
          <p:cNvPr id="7" name="Rectangle 1"/>
          <p:cNvSpPr>
            <a:spLocks noChangeArrowheads="1"/>
          </p:cNvSpPr>
          <p:nvPr/>
        </p:nvSpPr>
        <p:spPr bwMode="auto">
          <a:xfrm>
            <a:off x="457200" y="5048676"/>
            <a:ext cx="8083550" cy="830997"/>
          </a:xfrm>
          <a:prstGeom prst="rect">
            <a:avLst/>
          </a:prstGeom>
          <a:solidFill>
            <a:schemeClr val="accent4">
              <a:lumMod val="60000"/>
              <a:lumOff val="40000"/>
            </a:schemeClr>
          </a:solidFill>
          <a:ln w="28575">
            <a:solidFill>
              <a:schemeClr val="tx1"/>
            </a:solidFill>
            <a:miter lim="800000"/>
            <a:headEnd/>
            <a:tailEnd/>
          </a:ln>
        </p:spPr>
        <p:txBody>
          <a:bodyPr wrap="square" anchor="ctr" anchorCtr="1">
            <a:spAutoFit/>
          </a:bodyPr>
          <a:lstStyle/>
          <a:p>
            <a:pPr algn="ctr" hangingPunct="0"/>
            <a:r>
              <a:rPr lang="es-ES" sz="1600" b="1">
                <a:latin typeface="Times New Roman" pitchFamily="18" charset="0"/>
                <a:cs typeface="Times New Roman" pitchFamily="18" charset="0"/>
              </a:rPr>
              <a:t>Tenemos que ser conscientes que con nuestros ahorros, directa o indirectamente, contribuimos a desarrollar un tipo de economía y en consecuencia un tipo de sociedad  (CONSUMO RESPONSABLE)</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a:spLocks noChangeArrowheads="1"/>
          </p:cNvSpPr>
          <p:nvPr/>
        </p:nvSpPr>
        <p:spPr bwMode="auto">
          <a:xfrm>
            <a:off x="457200" y="2362200"/>
            <a:ext cx="8229600" cy="1384995"/>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800" b="1" dirty="0">
                <a:latin typeface="Times New Roman" pitchFamily="18" charset="0"/>
                <a:cs typeface="Times New Roman" pitchFamily="18" charset="0"/>
              </a:rPr>
              <a:t>LA ÉTICA DE LAS EMPRESAS</a:t>
            </a:r>
          </a:p>
          <a:p>
            <a:pPr algn="ctr"/>
            <a:r>
              <a:rPr lang="es-ES" altLang="es-ES" sz="2800" b="1" dirty="0">
                <a:latin typeface="Times New Roman" pitchFamily="18" charset="0"/>
                <a:cs typeface="Times New Roman" pitchFamily="18" charset="0"/>
              </a:rPr>
              <a:t>LA RESPONSABILIDAD SOCIAL EMPRESARIAL (RSE)</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p:cNvSpPr>
            <a:spLocks noChangeArrowheads="1"/>
          </p:cNvSpPr>
          <p:nvPr/>
        </p:nvSpPr>
        <p:spPr bwMode="auto">
          <a:xfrm>
            <a:off x="457200" y="3086100"/>
            <a:ext cx="8229600" cy="2359025"/>
          </a:xfrm>
          <a:prstGeom prst="rect">
            <a:avLst/>
          </a:prstGeom>
          <a:solidFill>
            <a:schemeClr val="accent4">
              <a:lumMod val="60000"/>
              <a:lumOff val="40000"/>
            </a:schemeClr>
          </a:solidFill>
          <a:ln w="28575">
            <a:solidFill>
              <a:schemeClr val="tx1"/>
            </a:solidFill>
            <a:miter lim="800000"/>
            <a:headEnd/>
            <a:tailEnd/>
          </a:ln>
        </p:spPr>
        <p:txBody>
          <a:bodyPr wrap="square" anchor="ctr">
            <a:spAutoFit/>
          </a:bodyPr>
          <a:lstStyle/>
          <a:p>
            <a:pPr algn="ctr" hangingPunct="0"/>
            <a:r>
              <a:rPr lang="es-ES" altLang="es-ES" sz="2400" b="1" dirty="0">
                <a:latin typeface="Times New Roman" pitchFamily="18" charset="0"/>
                <a:ea typeface="Calibri" pitchFamily="34" charset="0"/>
                <a:cs typeface="Times New Roman" pitchFamily="18" charset="0"/>
              </a:rPr>
              <a:t>Se entiende a la Responsabilidad Social Empresaria (RSE) como la contribución al desarrollo humano sostenible, a través del compromiso y la confianza de la empresa hacia sus empleados y las familias de éstos, hacia la sociedad en general y hacia la comunidad local, en pos de mejorar el capital social y la calidad de vida de toda la comunidad</a:t>
            </a:r>
            <a:r>
              <a:rPr lang="es-ES" altLang="es-ES" sz="2000" dirty="0">
                <a:latin typeface="Times New Roman" pitchFamily="18" charset="0"/>
                <a:ea typeface="Calibri" pitchFamily="34" charset="0"/>
                <a:cs typeface="Times New Roman" pitchFamily="18" charset="0"/>
              </a:rPr>
              <a:t>.</a:t>
            </a:r>
          </a:p>
        </p:txBody>
      </p:sp>
      <p:sp>
        <p:nvSpPr>
          <p:cNvPr id="4" name="2 CuadroTexto"/>
          <p:cNvSpPr txBox="1">
            <a:spLocks noChangeArrowheads="1"/>
          </p:cNvSpPr>
          <p:nvPr/>
        </p:nvSpPr>
        <p:spPr bwMode="auto">
          <a:xfrm>
            <a:off x="457200" y="1196975"/>
            <a:ext cx="8229600" cy="954107"/>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800" b="1" dirty="0">
                <a:latin typeface="Times New Roman" pitchFamily="18" charset="0"/>
                <a:cs typeface="Times New Roman" pitchFamily="18" charset="0"/>
              </a:rPr>
              <a:t>RESPONSABILIDAD SOCIAL EMPRESARIA</a:t>
            </a:r>
          </a:p>
          <a:p>
            <a:pPr algn="ctr"/>
            <a:r>
              <a:rPr lang="es-ES" altLang="es-ES" sz="2800" b="1" dirty="0">
                <a:latin typeface="Times New Roman" pitchFamily="18" charset="0"/>
                <a:cs typeface="Times New Roman" pitchFamily="18" charset="0"/>
              </a:rPr>
              <a:t>RSE</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
          <p:cNvSpPr>
            <a:spLocks noChangeArrowheads="1"/>
          </p:cNvSpPr>
          <p:nvPr/>
        </p:nvSpPr>
        <p:spPr bwMode="auto">
          <a:xfrm>
            <a:off x="457200" y="1968946"/>
            <a:ext cx="8229600" cy="3847207"/>
          </a:xfrm>
          <a:prstGeom prst="rect">
            <a:avLst/>
          </a:prstGeom>
          <a:solidFill>
            <a:schemeClr val="accent4">
              <a:lumMod val="60000"/>
              <a:lumOff val="40000"/>
            </a:schemeClr>
          </a:solidFill>
          <a:ln w="28575">
            <a:solidFill>
              <a:schemeClr val="tx1"/>
            </a:solidFill>
            <a:miter lim="800000"/>
            <a:headEnd/>
            <a:tailEnd/>
          </a:ln>
        </p:spPr>
        <p:txBody>
          <a:bodyPr wrap="square" anchor="ctr">
            <a:spAutoFit/>
          </a:bodyPr>
          <a:lstStyle/>
          <a:p>
            <a:pPr algn="just" hangingPunct="0">
              <a:buSzPct val="100000"/>
              <a:buFontTx/>
              <a:buChar char="•"/>
            </a:pPr>
            <a:r>
              <a:rPr lang="es-ES" altLang="es-ES" sz="2000" b="1" dirty="0">
                <a:latin typeface="Times New Roman" pitchFamily="18" charset="0"/>
                <a:ea typeface="Calibri" pitchFamily="34" charset="0"/>
                <a:cs typeface="Times New Roman" pitchFamily="18" charset="0"/>
              </a:rPr>
              <a:t> </a:t>
            </a:r>
            <a:r>
              <a:rPr lang="es-ES" altLang="es-ES" sz="1600" b="1" dirty="0">
                <a:latin typeface="Times New Roman" pitchFamily="18" charset="0"/>
                <a:ea typeface="Calibri" pitchFamily="34" charset="0"/>
                <a:cs typeface="Times New Roman" pitchFamily="18" charset="0"/>
              </a:rPr>
              <a:t>Las prácticas en su gestión son independientes del tamaño de la </a:t>
            </a:r>
            <a:r>
              <a:rPr lang="es-ES" altLang="es-ES" sz="1600" b="1" dirty="0" smtClean="0">
                <a:latin typeface="Times New Roman" pitchFamily="18" charset="0"/>
                <a:ea typeface="Calibri" pitchFamily="34" charset="0"/>
                <a:cs typeface="Times New Roman" pitchFamily="18" charset="0"/>
              </a:rPr>
              <a:t>misma</a:t>
            </a:r>
            <a:r>
              <a:rPr lang="es-ES" altLang="es-ES" sz="1600" b="1" dirty="0">
                <a:latin typeface="Times New Roman" pitchFamily="18" charset="0"/>
                <a:ea typeface="Calibri" pitchFamily="34" charset="0"/>
                <a:cs typeface="Times New Roman" pitchFamily="18" charset="0"/>
              </a:rPr>
              <a:t>. El cumplimiento de la ley, la elaboración adecuada de </a:t>
            </a:r>
            <a:r>
              <a:rPr lang="es-ES" altLang="es-ES" sz="1600" b="1" dirty="0" smtClean="0">
                <a:latin typeface="Times New Roman" pitchFamily="18" charset="0"/>
                <a:ea typeface="Calibri" pitchFamily="34" charset="0"/>
                <a:cs typeface="Times New Roman" pitchFamily="18" charset="0"/>
              </a:rPr>
              <a:t>un producto </a:t>
            </a:r>
            <a:r>
              <a:rPr lang="es-ES" altLang="es-ES" sz="1600" b="1" dirty="0">
                <a:latin typeface="Times New Roman" pitchFamily="18" charset="0"/>
                <a:ea typeface="Calibri" pitchFamily="34" charset="0"/>
                <a:cs typeface="Times New Roman" pitchFamily="18" charset="0"/>
              </a:rPr>
              <a:t>demandado por el mercado, el buen trato con los </a:t>
            </a:r>
            <a:r>
              <a:rPr lang="es-ES" altLang="es-ES" sz="1600" b="1" dirty="0" smtClean="0">
                <a:latin typeface="Times New Roman" pitchFamily="18" charset="0"/>
                <a:ea typeface="Calibri" pitchFamily="34" charset="0"/>
                <a:cs typeface="Times New Roman" pitchFamily="18" charset="0"/>
              </a:rPr>
              <a:t>empleados y </a:t>
            </a:r>
            <a:r>
              <a:rPr lang="es-ES" altLang="es-ES" sz="1600" b="1" dirty="0">
                <a:latin typeface="Times New Roman" pitchFamily="18" charset="0"/>
                <a:ea typeface="Calibri" pitchFamily="34" charset="0"/>
                <a:cs typeface="Times New Roman" pitchFamily="18" charset="0"/>
              </a:rPr>
              <a:t>un comportamiento ético deben ser las bases sólidas sobre la cual </a:t>
            </a:r>
            <a:r>
              <a:rPr lang="es-ES" altLang="es-ES" sz="1600" b="1" dirty="0" smtClean="0">
                <a:latin typeface="Times New Roman" pitchFamily="18" charset="0"/>
                <a:ea typeface="Calibri" pitchFamily="34" charset="0"/>
                <a:cs typeface="Times New Roman" pitchFamily="18" charset="0"/>
              </a:rPr>
              <a:t>se debe </a:t>
            </a:r>
            <a:r>
              <a:rPr lang="es-ES" altLang="es-ES" sz="1600" b="1" dirty="0">
                <a:latin typeface="Times New Roman" pitchFamily="18" charset="0"/>
                <a:ea typeface="Calibri" pitchFamily="34" charset="0"/>
                <a:cs typeface="Times New Roman" pitchFamily="18" charset="0"/>
              </a:rPr>
              <a:t>construir una estrategia de RSE.</a:t>
            </a:r>
          </a:p>
          <a:p>
            <a:pPr algn="just" hangingPunct="0"/>
            <a:endParaRPr lang="es-ES" altLang="es-ES" sz="1600" b="1" dirty="0">
              <a:latin typeface="Times New Roman" pitchFamily="18" charset="0"/>
              <a:ea typeface="Calibri" pitchFamily="34" charset="0"/>
              <a:cs typeface="Times New Roman" pitchFamily="18" charset="0"/>
            </a:endParaRPr>
          </a:p>
          <a:p>
            <a:pPr algn="just" hangingPunct="0">
              <a:buSzPct val="100000"/>
              <a:buFontTx/>
              <a:buChar char="•"/>
            </a:pPr>
            <a:r>
              <a:rPr lang="es-ES" altLang="es-ES" sz="1600" b="1" dirty="0">
                <a:latin typeface="Times New Roman" pitchFamily="18" charset="0"/>
                <a:ea typeface="Calibri" pitchFamily="34" charset="0"/>
                <a:cs typeface="Times New Roman" pitchFamily="18" charset="0"/>
              </a:rPr>
              <a:t> Toda empresa debe tener sus propios valores y sus principios éticos, </a:t>
            </a:r>
            <a:r>
              <a:rPr lang="es-ES" altLang="es-ES" sz="1600" b="1" dirty="0" smtClean="0">
                <a:latin typeface="Times New Roman" pitchFamily="18" charset="0"/>
                <a:ea typeface="Calibri" pitchFamily="34" charset="0"/>
                <a:cs typeface="Times New Roman" pitchFamily="18" charset="0"/>
              </a:rPr>
              <a:t>su  </a:t>
            </a:r>
            <a:r>
              <a:rPr lang="es-ES" altLang="es-ES" sz="1600" b="1" dirty="0">
                <a:latin typeface="Times New Roman" pitchFamily="18" charset="0"/>
                <a:ea typeface="Calibri" pitchFamily="34" charset="0"/>
                <a:cs typeface="Times New Roman" pitchFamily="18" charset="0"/>
              </a:rPr>
              <a:t>propio código de conducta, aunque no esté formalizado por escrito.</a:t>
            </a:r>
          </a:p>
          <a:p>
            <a:pPr algn="just" hangingPunct="0"/>
            <a:endParaRPr lang="es-ES" altLang="es-ES" sz="1600" b="1" dirty="0">
              <a:latin typeface="Times New Roman" pitchFamily="18" charset="0"/>
              <a:ea typeface="Calibri" pitchFamily="34" charset="0"/>
              <a:cs typeface="Times New Roman" pitchFamily="18" charset="0"/>
            </a:endParaRPr>
          </a:p>
          <a:p>
            <a:pPr algn="just" hangingPunct="0">
              <a:buSzPct val="100000"/>
              <a:buFontTx/>
              <a:buChar char="•"/>
            </a:pPr>
            <a:r>
              <a:rPr lang="es-ES" altLang="es-ES" sz="1600" b="1" dirty="0">
                <a:latin typeface="Times New Roman" pitchFamily="18" charset="0"/>
                <a:ea typeface="Calibri" pitchFamily="34" charset="0"/>
                <a:cs typeface="Times New Roman" pitchFamily="18" charset="0"/>
              </a:rPr>
              <a:t>En toda empresa al fijar una planificación estratégica se tiene </a:t>
            </a:r>
            <a:r>
              <a:rPr lang="es-ES" altLang="es-ES" sz="1600" b="1" dirty="0" smtClean="0">
                <a:latin typeface="Times New Roman" pitchFamily="18" charset="0"/>
                <a:ea typeface="Calibri" pitchFamily="34" charset="0"/>
                <a:cs typeface="Times New Roman" pitchFamily="18" charset="0"/>
              </a:rPr>
              <a:t>en cuenta </a:t>
            </a:r>
            <a:r>
              <a:rPr lang="es-ES" altLang="es-ES" sz="1600" b="1" dirty="0">
                <a:latin typeface="Times New Roman" pitchFamily="18" charset="0"/>
                <a:ea typeface="Calibri" pitchFamily="34" charset="0"/>
                <a:cs typeface="Times New Roman" pitchFamily="18" charset="0"/>
              </a:rPr>
              <a:t>la misión (propósito para lo cual ha sido creada), la </a:t>
            </a:r>
            <a:r>
              <a:rPr lang="es-ES" altLang="es-ES" sz="1600" b="1" dirty="0" smtClean="0">
                <a:latin typeface="Times New Roman" pitchFamily="18" charset="0"/>
                <a:ea typeface="Calibri" pitchFamily="34" charset="0"/>
                <a:cs typeface="Times New Roman" pitchFamily="18" charset="0"/>
              </a:rPr>
              <a:t>visión (</a:t>
            </a:r>
            <a:r>
              <a:rPr lang="es-ES" altLang="es-ES" sz="1600" b="1" dirty="0">
                <a:latin typeface="Times New Roman" pitchFamily="18" charset="0"/>
                <a:ea typeface="Calibri" pitchFamily="34" charset="0"/>
                <a:cs typeface="Times New Roman" pitchFamily="18" charset="0"/>
              </a:rPr>
              <a:t>escenario futuro al que se aspira en un determinado lapso) y </a:t>
            </a:r>
            <a:r>
              <a:rPr lang="es-ES" altLang="es-ES" sz="1600" b="1" dirty="0" smtClean="0">
                <a:latin typeface="Times New Roman" pitchFamily="18" charset="0"/>
                <a:ea typeface="Calibri" pitchFamily="34" charset="0"/>
                <a:cs typeface="Times New Roman" pitchFamily="18" charset="0"/>
              </a:rPr>
              <a:t>los valores </a:t>
            </a:r>
            <a:r>
              <a:rPr lang="es-ES" altLang="es-ES" sz="1600" b="1" dirty="0">
                <a:latin typeface="Times New Roman" pitchFamily="18" charset="0"/>
                <a:ea typeface="Calibri" pitchFamily="34" charset="0"/>
                <a:cs typeface="Times New Roman" pitchFamily="18" charset="0"/>
              </a:rPr>
              <a:t>humanos, ecológicos,  sociales, culturales y éticos en general.</a:t>
            </a:r>
          </a:p>
          <a:p>
            <a:pPr algn="just" hangingPunct="0"/>
            <a:endParaRPr lang="es-ES" altLang="es-ES" sz="1600" b="1" dirty="0">
              <a:latin typeface="Times New Roman" pitchFamily="18" charset="0"/>
              <a:ea typeface="Calibri" pitchFamily="34" charset="0"/>
              <a:cs typeface="Times New Roman" pitchFamily="18" charset="0"/>
            </a:endParaRPr>
          </a:p>
          <a:p>
            <a:pPr algn="just" hangingPunct="0">
              <a:buSzPct val="100000"/>
              <a:buFontTx/>
              <a:buChar char="•"/>
            </a:pPr>
            <a:r>
              <a:rPr lang="es-ES" altLang="es-ES" sz="1600" b="1" dirty="0">
                <a:latin typeface="Times New Roman" pitchFamily="18" charset="0"/>
                <a:ea typeface="Calibri" pitchFamily="34" charset="0"/>
                <a:cs typeface="Times New Roman" pitchFamily="18" charset="0"/>
              </a:rPr>
              <a:t>Es imprescindible el diálogo con los grupos de interés, proveedores,  </a:t>
            </a:r>
            <a:r>
              <a:rPr lang="es-ES" altLang="es-ES" sz="1600" b="1" dirty="0" smtClean="0">
                <a:latin typeface="Times New Roman" pitchFamily="18" charset="0"/>
                <a:ea typeface="Calibri" pitchFamily="34" charset="0"/>
                <a:cs typeface="Times New Roman" pitchFamily="18" charset="0"/>
              </a:rPr>
              <a:t>clientes</a:t>
            </a:r>
            <a:r>
              <a:rPr lang="es-ES" altLang="es-ES" sz="1600" b="1" dirty="0">
                <a:latin typeface="Times New Roman" pitchFamily="18" charset="0"/>
                <a:ea typeface="Calibri" pitchFamily="34" charset="0"/>
                <a:cs typeface="Times New Roman" pitchFamily="18" charset="0"/>
              </a:rPr>
              <a:t>, inversores, </a:t>
            </a:r>
            <a:r>
              <a:rPr lang="es-ES" altLang="es-ES" sz="1600" b="1" dirty="0" err="1">
                <a:latin typeface="Times New Roman" pitchFamily="18" charset="0"/>
                <a:ea typeface="Calibri" pitchFamily="34" charset="0"/>
                <a:cs typeface="Times New Roman" pitchFamily="18" charset="0"/>
              </a:rPr>
              <a:t>ONGs</a:t>
            </a:r>
            <a:r>
              <a:rPr lang="es-ES" altLang="es-ES" sz="1600" b="1" dirty="0">
                <a:latin typeface="Times New Roman" pitchFamily="18" charset="0"/>
                <a:ea typeface="Calibri" pitchFamily="34" charset="0"/>
                <a:cs typeface="Times New Roman" pitchFamily="18" charset="0"/>
              </a:rPr>
              <a:t>, asociaciones de acción ciudadana y con los  </a:t>
            </a:r>
            <a:r>
              <a:rPr lang="es-ES" altLang="es-ES" sz="1600" b="1" dirty="0" smtClean="0">
                <a:latin typeface="Times New Roman" pitchFamily="18" charset="0"/>
                <a:ea typeface="Calibri" pitchFamily="34" charset="0"/>
                <a:cs typeface="Times New Roman" pitchFamily="18" charset="0"/>
              </a:rPr>
              <a:t>medios </a:t>
            </a:r>
            <a:r>
              <a:rPr lang="es-ES" altLang="es-ES" sz="1600" b="1" dirty="0">
                <a:latin typeface="Times New Roman" pitchFamily="18" charset="0"/>
                <a:ea typeface="Calibri" pitchFamily="34" charset="0"/>
                <a:cs typeface="Times New Roman" pitchFamily="18" charset="0"/>
              </a:rPr>
              <a:t>de comunicación. </a:t>
            </a:r>
          </a:p>
        </p:txBody>
      </p:sp>
      <p:sp>
        <p:nvSpPr>
          <p:cNvPr id="7" name="2 CuadroTexto"/>
          <p:cNvSpPr txBox="1">
            <a:spLocks noChangeArrowheads="1"/>
          </p:cNvSpPr>
          <p:nvPr/>
        </p:nvSpPr>
        <p:spPr bwMode="auto">
          <a:xfrm>
            <a:off x="457200" y="620713"/>
            <a:ext cx="8229600" cy="830997"/>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400" b="1" dirty="0">
                <a:latin typeface="Times New Roman" pitchFamily="18" charset="0"/>
                <a:cs typeface="Times New Roman" pitchFamily="18" charset="0"/>
              </a:rPr>
              <a:t>PRINCIPIOS BÁSICOS DE LA RESPONSABILIDAD SOCIAL EMPRESARIA</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838200"/>
            <a:ext cx="8229600" cy="5014913"/>
          </a:xfrm>
          <a:prstGeom prst="rect">
            <a:avLst/>
          </a:prstGeom>
          <a:solidFill>
            <a:schemeClr val="accent4">
              <a:lumMod val="60000"/>
              <a:lumOff val="40000"/>
            </a:schemeClr>
          </a:solidFill>
          <a:ln w="28575">
            <a:solidFill>
              <a:schemeClr val="tx1"/>
            </a:solidFill>
            <a:miter lim="800000"/>
            <a:headEnd/>
            <a:tailEnd/>
          </a:ln>
        </p:spPr>
        <p:txBody>
          <a:bodyPr wrap="square" anchor="ctr">
            <a:spAutoFit/>
          </a:bodyPr>
          <a:lstStyle/>
          <a:p>
            <a:pPr algn="just">
              <a:buSzPct val="100000"/>
              <a:buFontTx/>
              <a:buChar char="•"/>
            </a:pPr>
            <a:r>
              <a:rPr lang="es-ES" sz="2000" b="1">
                <a:latin typeface="Times New Roman" pitchFamily="18" charset="0"/>
                <a:ea typeface="Calibri" pitchFamily="34" charset="0"/>
                <a:cs typeface="Times New Roman" pitchFamily="18" charset="0"/>
              </a:rPr>
              <a:t>  No se puede implementar una estrategia con este fin sin el apoyo de </a:t>
            </a:r>
          </a:p>
          <a:p>
            <a:pPr algn="just">
              <a:buSzPct val="100000"/>
            </a:pPr>
            <a:r>
              <a:rPr lang="es-ES" sz="2000" b="1">
                <a:latin typeface="Times New Roman" pitchFamily="18" charset="0"/>
                <a:ea typeface="Calibri" pitchFamily="34" charset="0"/>
                <a:cs typeface="Times New Roman" pitchFamily="18" charset="0"/>
              </a:rPr>
              <a:t>    la dirección de la empresa.</a:t>
            </a:r>
          </a:p>
          <a:p>
            <a:pPr algn="just"/>
            <a:endParaRPr lang="es-ES" sz="2000" b="1">
              <a:latin typeface="Times New Roman" pitchFamily="18" charset="0"/>
              <a:ea typeface="Calibri" pitchFamily="34" charset="0"/>
              <a:cs typeface="Times New Roman" pitchFamily="18" charset="0"/>
            </a:endParaRPr>
          </a:p>
          <a:p>
            <a:pPr algn="just" hangingPunct="0">
              <a:buSzPct val="100000"/>
              <a:buFontTx/>
              <a:buChar char="•"/>
            </a:pPr>
            <a:r>
              <a:rPr lang="es-ES" sz="2000" b="1">
                <a:latin typeface="Times New Roman" pitchFamily="18" charset="0"/>
                <a:ea typeface="Calibri" pitchFamily="34" charset="0"/>
                <a:cs typeface="Times New Roman" pitchFamily="18" charset="0"/>
              </a:rPr>
              <a:t>  Ser una empresa responsable no significa que sea simplemente</a:t>
            </a:r>
          </a:p>
          <a:p>
            <a:pPr algn="just" hangingPunct="0"/>
            <a:r>
              <a:rPr lang="es-ES" sz="2000" b="1">
                <a:latin typeface="Times New Roman" pitchFamily="18" charset="0"/>
                <a:ea typeface="Calibri" pitchFamily="34" charset="0"/>
                <a:cs typeface="Times New Roman" pitchFamily="18" charset="0"/>
              </a:rPr>
              <a:t>   generosa con las necesidades de la población más vulnerable. Eso </a:t>
            </a:r>
          </a:p>
          <a:p>
            <a:pPr algn="just" hangingPunct="0"/>
            <a:r>
              <a:rPr lang="es-ES" sz="2000" b="1">
                <a:latin typeface="Times New Roman" pitchFamily="18" charset="0"/>
                <a:ea typeface="Calibri" pitchFamily="34" charset="0"/>
                <a:cs typeface="Times New Roman" pitchFamily="18" charset="0"/>
              </a:rPr>
              <a:t>    sería filantropía. La primera responsabilidad de una empresa es la </a:t>
            </a:r>
          </a:p>
          <a:p>
            <a:pPr algn="just" hangingPunct="0"/>
            <a:r>
              <a:rPr lang="es-ES" sz="2000" b="1">
                <a:latin typeface="Times New Roman" pitchFamily="18" charset="0"/>
                <a:ea typeface="Calibri" pitchFamily="34" charset="0"/>
                <a:cs typeface="Times New Roman" pitchFamily="18" charset="0"/>
              </a:rPr>
              <a:t>    de ser rentable y económicamente sostenible.</a:t>
            </a:r>
          </a:p>
          <a:p>
            <a:pPr algn="just" hangingPunct="0"/>
            <a:endParaRPr lang="es-ES" sz="2000" b="1">
              <a:latin typeface="Times New Roman" pitchFamily="18" charset="0"/>
              <a:ea typeface="Calibri" pitchFamily="34" charset="0"/>
              <a:cs typeface="Times New Roman" pitchFamily="18" charset="0"/>
            </a:endParaRPr>
          </a:p>
          <a:p>
            <a:pPr algn="just" hangingPunct="0">
              <a:buSzPct val="100000"/>
              <a:buFontTx/>
              <a:buChar char="•"/>
            </a:pPr>
            <a:r>
              <a:rPr lang="es-ES" sz="2000" b="1">
                <a:latin typeface="Times New Roman" pitchFamily="18" charset="0"/>
                <a:ea typeface="Calibri" pitchFamily="34" charset="0"/>
                <a:cs typeface="Times New Roman" pitchFamily="18" charset="0"/>
              </a:rPr>
              <a:t>  El plan de RSE debe ser aprobado por la Dirección de la empresa y</a:t>
            </a:r>
          </a:p>
          <a:p>
            <a:pPr algn="just" hangingPunct="0"/>
            <a:r>
              <a:rPr lang="es-ES" sz="2000" b="1">
                <a:latin typeface="Times New Roman" pitchFamily="18" charset="0"/>
                <a:ea typeface="Calibri" pitchFamily="34" charset="0"/>
                <a:cs typeface="Times New Roman" pitchFamily="18" charset="0"/>
              </a:rPr>
              <a:t>   comunicado a todas las personas que resulten  involucradas,  </a:t>
            </a:r>
          </a:p>
          <a:p>
            <a:pPr algn="just" hangingPunct="0"/>
            <a:r>
              <a:rPr lang="es-ES" sz="2000" b="1">
                <a:latin typeface="Times New Roman" pitchFamily="18" charset="0"/>
                <a:ea typeface="Calibri" pitchFamily="34" charset="0"/>
                <a:cs typeface="Times New Roman" pitchFamily="18" charset="0"/>
              </a:rPr>
              <a:t>   estableciéndose objetivos y metas concretas que deben ser verificadas  </a:t>
            </a:r>
          </a:p>
          <a:p>
            <a:pPr algn="just" hangingPunct="0"/>
            <a:r>
              <a:rPr lang="es-ES" sz="2000" b="1">
                <a:latin typeface="Times New Roman" pitchFamily="18" charset="0"/>
                <a:ea typeface="Calibri" pitchFamily="34" charset="0"/>
                <a:cs typeface="Times New Roman" pitchFamily="18" charset="0"/>
              </a:rPr>
              <a:t>   con una herramienta de control de gestión adecuada.</a:t>
            </a:r>
          </a:p>
          <a:p>
            <a:pPr algn="just" hangingPunct="0"/>
            <a:endParaRPr lang="es-AR">
              <a:latin typeface="Calibri" pitchFamily="34" charset="0"/>
              <a:ea typeface="Calibri" pitchFamily="34" charset="0"/>
              <a:cs typeface="Times New Roman" pitchFamily="18" charset="0"/>
            </a:endParaRPr>
          </a:p>
          <a:p>
            <a:pPr algn="just" hangingPunct="0">
              <a:buSzPct val="100000"/>
              <a:buFontTx/>
              <a:buChar char="•"/>
            </a:pPr>
            <a:r>
              <a:rPr lang="es-ES" sz="2000" b="1">
                <a:latin typeface="Times New Roman" pitchFamily="18" charset="0"/>
                <a:ea typeface="Calibri" pitchFamily="34" charset="0"/>
                <a:cs typeface="Times New Roman" pitchFamily="18" charset="0"/>
              </a:rPr>
              <a:t>  Demostrar el compromiso de la empresa por la calidad y gestión</a:t>
            </a:r>
          </a:p>
          <a:p>
            <a:pPr algn="just" hangingPunct="0"/>
            <a:r>
              <a:rPr lang="es-ES" sz="2000" b="1">
                <a:latin typeface="Times New Roman" pitchFamily="18" charset="0"/>
                <a:ea typeface="Calibri" pitchFamily="34" charset="0"/>
                <a:cs typeface="Times New Roman" pitchFamily="18" charset="0"/>
              </a:rPr>
              <a:t>   ambiental a través del cumplimiento de normas reconocidas (ISO 900</a:t>
            </a:r>
          </a:p>
          <a:p>
            <a:pPr algn="just" hangingPunct="0"/>
            <a:r>
              <a:rPr lang="es-ES" sz="2000" b="1">
                <a:latin typeface="Times New Roman" pitchFamily="18" charset="0"/>
                <a:ea typeface="Calibri" pitchFamily="34" charset="0"/>
                <a:cs typeface="Times New Roman" pitchFamily="18" charset="0"/>
              </a:rPr>
              <a:t>   (calidad) e ISP 400 (medio ambiente) </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Rectángulo"/>
          <p:cNvSpPr/>
          <p:nvPr/>
        </p:nvSpPr>
        <p:spPr>
          <a:xfrm>
            <a:off x="0" y="0"/>
            <a:ext cx="9144000" cy="6858000"/>
          </a:xfrm>
          <a:prstGeom prst="rect">
            <a:avLst/>
          </a:prstGeom>
          <a:blipFill>
            <a:blip r:embed="rId3"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txBox="1">
            <a:spLocks/>
          </p:cNvSpPr>
          <p:nvPr/>
        </p:nvSpPr>
        <p:spPr>
          <a:xfrm>
            <a:off x="457200" y="5084763"/>
            <a:ext cx="8229600" cy="987425"/>
          </a:xfrm>
          <a:prstGeom prst="rect">
            <a:avLst/>
          </a:prstGeom>
          <a:solidFill>
            <a:schemeClr val="accent4">
              <a:lumMod val="60000"/>
              <a:lumOff val="40000"/>
            </a:schemeClr>
          </a:solidFill>
          <a:ln w="28575">
            <a:solidFill>
              <a:schemeClr val="tx1"/>
            </a:solidFill>
          </a:ln>
        </p:spPr>
        <p:txBody>
          <a:bodyPr vert="horz" lIns="91440" tIns="45720" rIns="91440" bIns="45720" rtlCol="0" anchorCtr="1">
            <a:normAutofit/>
          </a:bodyPr>
          <a:lstStyle/>
          <a:p>
            <a:pPr marL="342900" marR="0" lvl="1" indent="-342900" algn="ctr" defTabSz="914400" rtl="0" eaLnBrk="1" fontAlgn="auto" latinLnBrk="0" hangingPunct="1">
              <a:lnSpc>
                <a:spcPct val="100000"/>
              </a:lnSpc>
              <a:spcBef>
                <a:spcPct val="20000"/>
              </a:spcBef>
              <a:spcAft>
                <a:spcPts val="0"/>
              </a:spcAft>
              <a:buClr>
                <a:srgbClr val="757561"/>
              </a:buClr>
              <a:buSzTx/>
              <a:buFont typeface="Wingdings" pitchFamily="2" charset="2"/>
              <a:buChar char="q"/>
              <a:tabLst/>
              <a:defRPr/>
            </a:pPr>
            <a:r>
              <a:rPr kumimoji="0" lang="es-ES" sz="1800" b="1" i="0" u="none" strike="noStrike" kern="1200" cap="none" spc="0" normalizeH="0" baseline="0" noProof="0" dirty="0" smtClean="0">
                <a:ln>
                  <a:noFill/>
                </a:ln>
                <a:solidFill>
                  <a:schemeClr val="tx1"/>
                </a:solidFill>
                <a:effectLst/>
                <a:uLnTx/>
                <a:uFillTx/>
                <a:latin typeface="Century Gothic" pitchFamily="34" charset="0"/>
                <a:ea typeface="+mn-ea"/>
                <a:cs typeface="+mn-cs"/>
              </a:rPr>
              <a:t>La empresa tiene responsabilidades frente a diferentes grupos de interés que tienen expectativas legítimas (trabajadores, clientes, proveedores, capital y sociedad)</a:t>
            </a:r>
            <a:endParaRPr kumimoji="0" lang="es-ES" sz="2800" b="0" i="0" u="none" strike="noStrike" kern="1200" cap="none" spc="0" normalizeH="0" baseline="0" noProof="0" dirty="0" smtClean="0">
              <a:ln>
                <a:noFill/>
              </a:ln>
              <a:solidFill>
                <a:schemeClr val="tx1"/>
              </a:solidFill>
              <a:effectLst/>
              <a:uLnTx/>
              <a:uFillTx/>
              <a:latin typeface="Century Gothic" pitchFamily="34" charset="0"/>
              <a:ea typeface="+mn-ea"/>
              <a:cs typeface="+mn-cs"/>
            </a:endParaRPr>
          </a:p>
        </p:txBody>
      </p:sp>
      <p:sp>
        <p:nvSpPr>
          <p:cNvPr id="5" name="Rectangle 4"/>
          <p:cNvSpPr>
            <a:spLocks noChangeArrowheads="1"/>
          </p:cNvSpPr>
          <p:nvPr/>
        </p:nvSpPr>
        <p:spPr bwMode="auto">
          <a:xfrm>
            <a:off x="3641725" y="2608263"/>
            <a:ext cx="1595438" cy="1295400"/>
          </a:xfrm>
          <a:prstGeom prst="rect">
            <a:avLst/>
          </a:prstGeom>
          <a:solidFill>
            <a:schemeClr val="accent4">
              <a:lumMod val="60000"/>
              <a:lumOff val="40000"/>
            </a:schemeClr>
          </a:solidFill>
          <a:ln w="28575">
            <a:solidFill>
              <a:schemeClr val="tx1"/>
            </a:solidFill>
            <a:miter lim="800000"/>
            <a:headEnd/>
            <a:tailEnd/>
          </a:ln>
        </p:spPr>
        <p:txBody>
          <a:bodyPr wrap="none" anchor="ctr"/>
          <a:lstStyle/>
          <a:p>
            <a:endParaRPr lang="es-MX" altLang="es-ES">
              <a:latin typeface="Calibri" pitchFamily="34" charset="0"/>
            </a:endParaRPr>
          </a:p>
        </p:txBody>
      </p:sp>
      <p:sp>
        <p:nvSpPr>
          <p:cNvPr id="6" name="Rectangle 5"/>
          <p:cNvSpPr>
            <a:spLocks noChangeArrowheads="1"/>
          </p:cNvSpPr>
          <p:nvPr/>
        </p:nvSpPr>
        <p:spPr bwMode="auto">
          <a:xfrm>
            <a:off x="3775075" y="2825750"/>
            <a:ext cx="1225550" cy="342900"/>
          </a:xfrm>
          <a:prstGeom prst="rect">
            <a:avLst/>
          </a:prstGeom>
          <a:solidFill>
            <a:schemeClr val="accent4"/>
          </a:solidFill>
          <a:ln w="28575">
            <a:solidFill>
              <a:schemeClr val="tx1"/>
            </a:solidFill>
            <a:miter lim="800000"/>
            <a:headEnd/>
            <a:tailEnd/>
          </a:ln>
        </p:spPr>
        <p:txBody>
          <a:bodyPr lIns="90489" tIns="44448" rIns="90489" bIns="44448">
            <a:spAutoFit/>
          </a:bodyPr>
          <a:lstStyle/>
          <a:p>
            <a:pPr defTabSz="760413"/>
            <a:r>
              <a:rPr lang="es-ES" altLang="es-ES" sz="1600" b="1">
                <a:latin typeface="Times New Roman" pitchFamily="18" charset="0"/>
              </a:rPr>
              <a:t>EMPRESA</a:t>
            </a:r>
          </a:p>
        </p:txBody>
      </p:sp>
      <p:graphicFrame>
        <p:nvGraphicFramePr>
          <p:cNvPr id="7" name="Object 6">
            <a:hlinkClick r:id="" action="ppaction://ole?verb=0"/>
          </p:cNvPr>
          <p:cNvGraphicFramePr>
            <a:graphicFrameLocks noChangeAspect="1"/>
          </p:cNvGraphicFramePr>
          <p:nvPr/>
        </p:nvGraphicFramePr>
        <p:xfrm>
          <a:off x="4181475" y="3216275"/>
          <a:ext cx="863600" cy="568325"/>
        </p:xfrm>
        <a:graphic>
          <a:graphicData uri="http://schemas.openxmlformats.org/presentationml/2006/ole">
            <p:oleObj spid="_x0000_s1026" r:id="rId4" imgW="1229765" imgH="567340" progId="">
              <p:embed/>
            </p:oleObj>
          </a:graphicData>
        </a:graphic>
      </p:graphicFrame>
      <p:sp>
        <p:nvSpPr>
          <p:cNvPr id="8" name="Line 8"/>
          <p:cNvSpPr>
            <a:spLocks/>
          </p:cNvSpPr>
          <p:nvPr/>
        </p:nvSpPr>
        <p:spPr bwMode="auto">
          <a:xfrm flipH="1" flipV="1">
            <a:off x="5286375" y="3643313"/>
            <a:ext cx="500063" cy="642937"/>
          </a:xfrm>
          <a:custGeom>
            <a:avLst/>
            <a:gdLst>
              <a:gd name="T0" fmla="*/ 250014 w 500067"/>
              <a:gd name="T1" fmla="*/ 0 h 642932"/>
              <a:gd name="T2" fmla="*/ 500027 w 500067"/>
              <a:gd name="T3" fmla="*/ 321496 h 642932"/>
              <a:gd name="T4" fmla="*/ 250014 w 500067"/>
              <a:gd name="T5" fmla="*/ 642982 h 642932"/>
              <a:gd name="T6" fmla="*/ 0 w 500067"/>
              <a:gd name="T7" fmla="*/ 321496 h 642932"/>
              <a:gd name="T8" fmla="*/ 0 w 500067"/>
              <a:gd name="T9" fmla="*/ 0 h 642932"/>
              <a:gd name="T10" fmla="*/ 500027 w 500067"/>
              <a:gd name="T11" fmla="*/ 642982 h 642932"/>
              <a:gd name="T12" fmla="*/ 17694720 60000 65536"/>
              <a:gd name="T13" fmla="*/ 0 60000 65536"/>
              <a:gd name="T14" fmla="*/ 5898240 60000 65536"/>
              <a:gd name="T15" fmla="*/ 11796480 60000 65536"/>
              <a:gd name="T16" fmla="*/ 5898240 60000 65536"/>
              <a:gd name="T17" fmla="*/ 17694720 60000 65536"/>
              <a:gd name="T18" fmla="*/ 0 w 500067"/>
              <a:gd name="T19" fmla="*/ 0 h 642932"/>
              <a:gd name="T20" fmla="*/ 500067 w 500067"/>
              <a:gd name="T21" fmla="*/ 642932 h 642932"/>
            </a:gdLst>
            <a:ahLst/>
            <a:cxnLst>
              <a:cxn ang="T12">
                <a:pos x="T0" y="T1"/>
              </a:cxn>
              <a:cxn ang="T13">
                <a:pos x="T2" y="T3"/>
              </a:cxn>
              <a:cxn ang="T14">
                <a:pos x="T4" y="T5"/>
              </a:cxn>
              <a:cxn ang="T15">
                <a:pos x="T6" y="T7"/>
              </a:cxn>
              <a:cxn ang="T16">
                <a:pos x="T8" y="T9"/>
              </a:cxn>
              <a:cxn ang="T17">
                <a:pos x="T10" y="T11"/>
              </a:cxn>
            </a:cxnLst>
            <a:rect l="T18" t="T19" r="T20" b="T21"/>
            <a:pathLst>
              <a:path w="500067" h="642932">
                <a:moveTo>
                  <a:pt x="0" y="0"/>
                </a:moveTo>
                <a:lnTo>
                  <a:pt x="500067" y="642932"/>
                </a:lnTo>
              </a:path>
            </a:pathLst>
          </a:custGeom>
          <a:noFill/>
          <a:ln w="28575">
            <a:solidFill>
              <a:schemeClr val="tx1"/>
            </a:solidFill>
            <a:prstDash val="solid"/>
            <a:round/>
            <a:headEnd/>
            <a:tailEnd type="arrow" w="med" len="med"/>
          </a:ln>
        </p:spPr>
        <p:txBody>
          <a:bodyPr wrap="none" anchor="ctr"/>
          <a:lstStyle/>
          <a:p>
            <a:endParaRPr lang="en-US"/>
          </a:p>
        </p:txBody>
      </p:sp>
      <p:sp>
        <p:nvSpPr>
          <p:cNvPr id="9" name="Line 11"/>
          <p:cNvSpPr>
            <a:spLocks/>
          </p:cNvSpPr>
          <p:nvPr/>
        </p:nvSpPr>
        <p:spPr bwMode="auto">
          <a:xfrm flipH="1">
            <a:off x="3143250" y="3643313"/>
            <a:ext cx="357188" cy="500062"/>
          </a:xfrm>
          <a:custGeom>
            <a:avLst/>
            <a:gdLst>
              <a:gd name="T0" fmla="*/ 178576 w 357192"/>
              <a:gd name="T1" fmla="*/ 0 h 500057"/>
              <a:gd name="T2" fmla="*/ 357152 w 357192"/>
              <a:gd name="T3" fmla="*/ 250059 h 500057"/>
              <a:gd name="T4" fmla="*/ 178576 w 357192"/>
              <a:gd name="T5" fmla="*/ 500107 h 500057"/>
              <a:gd name="T6" fmla="*/ 0 w 357192"/>
              <a:gd name="T7" fmla="*/ 250059 h 500057"/>
              <a:gd name="T8" fmla="*/ 0 w 357192"/>
              <a:gd name="T9" fmla="*/ 0 h 500057"/>
              <a:gd name="T10" fmla="*/ 357152 w 357192"/>
              <a:gd name="T11" fmla="*/ 500107 h 500057"/>
              <a:gd name="T12" fmla="*/ 17694720 60000 65536"/>
              <a:gd name="T13" fmla="*/ 0 60000 65536"/>
              <a:gd name="T14" fmla="*/ 5898240 60000 65536"/>
              <a:gd name="T15" fmla="*/ 11796480 60000 65536"/>
              <a:gd name="T16" fmla="*/ 5898240 60000 65536"/>
              <a:gd name="T17" fmla="*/ 17694720 60000 65536"/>
              <a:gd name="T18" fmla="*/ 0 w 357192"/>
              <a:gd name="T19" fmla="*/ 0 h 500057"/>
              <a:gd name="T20" fmla="*/ 357192 w 357192"/>
              <a:gd name="T21" fmla="*/ 500057 h 500057"/>
            </a:gdLst>
            <a:ahLst/>
            <a:cxnLst>
              <a:cxn ang="T12">
                <a:pos x="T0" y="T1"/>
              </a:cxn>
              <a:cxn ang="T13">
                <a:pos x="T2" y="T3"/>
              </a:cxn>
              <a:cxn ang="T14">
                <a:pos x="T4" y="T5"/>
              </a:cxn>
              <a:cxn ang="T15">
                <a:pos x="T6" y="T7"/>
              </a:cxn>
              <a:cxn ang="T16">
                <a:pos x="T8" y="T9"/>
              </a:cxn>
              <a:cxn ang="T17">
                <a:pos x="T10" y="T11"/>
              </a:cxn>
            </a:cxnLst>
            <a:rect l="T18" t="T19" r="T20" b="T21"/>
            <a:pathLst>
              <a:path w="357192" h="500057">
                <a:moveTo>
                  <a:pt x="0" y="0"/>
                </a:moveTo>
                <a:lnTo>
                  <a:pt x="357192" y="500057"/>
                </a:lnTo>
              </a:path>
            </a:pathLst>
          </a:custGeom>
          <a:noFill/>
          <a:ln w="28575">
            <a:solidFill>
              <a:schemeClr val="tx1"/>
            </a:solidFill>
            <a:prstDash val="solid"/>
            <a:round/>
            <a:headEnd type="arrow" w="med" len="med"/>
            <a:tailEnd/>
          </a:ln>
        </p:spPr>
        <p:txBody>
          <a:bodyPr wrap="none" anchor="ctr"/>
          <a:lstStyle/>
          <a:p>
            <a:endParaRPr lang="en-US"/>
          </a:p>
        </p:txBody>
      </p:sp>
      <p:sp>
        <p:nvSpPr>
          <p:cNvPr id="10" name="Line 13"/>
          <p:cNvSpPr>
            <a:spLocks/>
          </p:cNvSpPr>
          <p:nvPr/>
        </p:nvSpPr>
        <p:spPr bwMode="auto">
          <a:xfrm flipV="1">
            <a:off x="5286375" y="2428875"/>
            <a:ext cx="500063" cy="714375"/>
          </a:xfrm>
          <a:custGeom>
            <a:avLst/>
            <a:gdLst>
              <a:gd name="T0" fmla="*/ 250014 w 500067"/>
              <a:gd name="T1" fmla="*/ 0 h 714375"/>
              <a:gd name="T2" fmla="*/ 500027 w 500067"/>
              <a:gd name="T3" fmla="*/ 357188 h 714375"/>
              <a:gd name="T4" fmla="*/ 250014 w 500067"/>
              <a:gd name="T5" fmla="*/ 714375 h 714375"/>
              <a:gd name="T6" fmla="*/ 0 w 500067"/>
              <a:gd name="T7" fmla="*/ 357188 h 714375"/>
              <a:gd name="T8" fmla="*/ 0 w 500067"/>
              <a:gd name="T9" fmla="*/ 0 h 714375"/>
              <a:gd name="T10" fmla="*/ 500027 w 500067"/>
              <a:gd name="T11" fmla="*/ 714375 h 714375"/>
              <a:gd name="T12" fmla="*/ 17694720 60000 65536"/>
              <a:gd name="T13" fmla="*/ 0 60000 65536"/>
              <a:gd name="T14" fmla="*/ 5898240 60000 65536"/>
              <a:gd name="T15" fmla="*/ 11796480 60000 65536"/>
              <a:gd name="T16" fmla="*/ 5898240 60000 65536"/>
              <a:gd name="T17" fmla="*/ 17694720 60000 65536"/>
              <a:gd name="T18" fmla="*/ 0 w 500067"/>
              <a:gd name="T19" fmla="*/ 0 h 714375"/>
              <a:gd name="T20" fmla="*/ 500067 w 500067"/>
              <a:gd name="T21" fmla="*/ 714375 h 714375"/>
            </a:gdLst>
            <a:ahLst/>
            <a:cxnLst>
              <a:cxn ang="T12">
                <a:pos x="T0" y="T1"/>
              </a:cxn>
              <a:cxn ang="T13">
                <a:pos x="T2" y="T3"/>
              </a:cxn>
              <a:cxn ang="T14">
                <a:pos x="T4" y="T5"/>
              </a:cxn>
              <a:cxn ang="T15">
                <a:pos x="T6" y="T7"/>
              </a:cxn>
              <a:cxn ang="T16">
                <a:pos x="T8" y="T9"/>
              </a:cxn>
              <a:cxn ang="T17">
                <a:pos x="T10" y="T11"/>
              </a:cxn>
            </a:cxnLst>
            <a:rect l="T18" t="T19" r="T20" b="T21"/>
            <a:pathLst>
              <a:path w="500067" h="714375">
                <a:moveTo>
                  <a:pt x="0" y="0"/>
                </a:moveTo>
                <a:lnTo>
                  <a:pt x="500067" y="714375"/>
                </a:lnTo>
              </a:path>
            </a:pathLst>
          </a:custGeom>
          <a:noFill/>
          <a:ln w="28575">
            <a:solidFill>
              <a:schemeClr val="tx1"/>
            </a:solidFill>
            <a:prstDash val="solid"/>
            <a:round/>
            <a:headEnd type="arrow" w="med" len="med"/>
            <a:tailEnd/>
          </a:ln>
        </p:spPr>
        <p:txBody>
          <a:bodyPr wrap="none" anchor="ctr"/>
          <a:lstStyle/>
          <a:p>
            <a:endParaRPr lang="en-US"/>
          </a:p>
        </p:txBody>
      </p:sp>
      <p:sp>
        <p:nvSpPr>
          <p:cNvPr id="11" name="Rectangle 14"/>
          <p:cNvSpPr>
            <a:spLocks noChangeArrowheads="1"/>
          </p:cNvSpPr>
          <p:nvPr/>
        </p:nvSpPr>
        <p:spPr bwMode="auto">
          <a:xfrm>
            <a:off x="1835150" y="2133600"/>
            <a:ext cx="1270000" cy="2863850"/>
          </a:xfrm>
          <a:prstGeom prst="rect">
            <a:avLst/>
          </a:prstGeom>
          <a:solidFill>
            <a:schemeClr val="accent4">
              <a:lumMod val="60000"/>
              <a:lumOff val="40000"/>
            </a:schemeClr>
          </a:solidFill>
          <a:ln w="28575">
            <a:solidFill>
              <a:schemeClr val="tx1"/>
            </a:solidFill>
            <a:miter lim="800000"/>
            <a:headEnd/>
            <a:tailEnd/>
          </a:ln>
        </p:spPr>
        <p:txBody>
          <a:bodyPr lIns="90489" tIns="44448" rIns="90489" bIns="44448">
            <a:spAutoFit/>
          </a:bodyPr>
          <a:lstStyle/>
          <a:p>
            <a:r>
              <a:rPr lang="es-ES" altLang="es-ES" sz="1400" b="1" dirty="0">
                <a:latin typeface="Times New Roman" pitchFamily="18" charset="0"/>
              </a:rPr>
              <a:t>         </a:t>
            </a:r>
          </a:p>
          <a:p>
            <a:r>
              <a:rPr lang="es-ES" altLang="es-ES" sz="1400" b="1" dirty="0">
                <a:latin typeface="Times New Roman" pitchFamily="18" charset="0"/>
              </a:rPr>
              <a:t>Clientes</a:t>
            </a:r>
          </a:p>
          <a:p>
            <a:endParaRPr lang="es-ES" altLang="es-ES" sz="1400" b="1" dirty="0">
              <a:latin typeface="Times New Roman" pitchFamily="18" charset="0"/>
            </a:endParaRPr>
          </a:p>
          <a:p>
            <a:endParaRPr lang="es-ES" altLang="es-ES" sz="1400" b="1" dirty="0">
              <a:latin typeface="Times New Roman" pitchFamily="18" charset="0"/>
            </a:endParaRPr>
          </a:p>
          <a:p>
            <a:endParaRPr lang="es-ES" altLang="es-ES" sz="1400" b="1" dirty="0">
              <a:latin typeface="Times New Roman" pitchFamily="18" charset="0"/>
            </a:endParaRPr>
          </a:p>
          <a:p>
            <a:endParaRPr lang="es-ES" altLang="es-ES" sz="1400" b="1" dirty="0">
              <a:latin typeface="Times New Roman" pitchFamily="18" charset="0"/>
            </a:endParaRPr>
          </a:p>
          <a:p>
            <a:endParaRPr lang="es-ES" altLang="es-ES" sz="1400" b="1" dirty="0">
              <a:latin typeface="Times New Roman" pitchFamily="18" charset="0"/>
            </a:endParaRPr>
          </a:p>
          <a:p>
            <a:endParaRPr lang="es-ES" altLang="es-ES" sz="1400" b="1" dirty="0">
              <a:latin typeface="Times New Roman" pitchFamily="18" charset="0"/>
            </a:endParaRPr>
          </a:p>
          <a:p>
            <a:endParaRPr lang="es-ES" altLang="es-ES" sz="1400" b="1" dirty="0">
              <a:latin typeface="Times New Roman" pitchFamily="18" charset="0"/>
            </a:endParaRPr>
          </a:p>
          <a:p>
            <a:r>
              <a:rPr lang="es-ES" altLang="es-ES" sz="1400" b="1" dirty="0">
                <a:latin typeface="Times New Roman" pitchFamily="18" charset="0"/>
              </a:rPr>
              <a:t>Proveedores</a:t>
            </a:r>
          </a:p>
          <a:p>
            <a:endParaRPr lang="es-ES" altLang="es-ES" sz="1400" b="1" dirty="0">
              <a:latin typeface="Times New Roman" pitchFamily="18" charset="0"/>
            </a:endParaRPr>
          </a:p>
          <a:p>
            <a:endParaRPr lang="es-ES" altLang="es-ES" sz="1400" b="1" dirty="0">
              <a:latin typeface="Times New Roman" pitchFamily="18" charset="0"/>
            </a:endParaRPr>
          </a:p>
          <a:p>
            <a:r>
              <a:rPr lang="es-ES" altLang="es-ES" sz="1400" b="1" dirty="0">
                <a:latin typeface="Times New Roman" pitchFamily="18" charset="0"/>
              </a:rPr>
              <a:t>    </a:t>
            </a:r>
          </a:p>
        </p:txBody>
      </p:sp>
      <p:sp>
        <p:nvSpPr>
          <p:cNvPr id="12" name="Rectangle 15"/>
          <p:cNvSpPr>
            <a:spLocks noChangeArrowheads="1"/>
          </p:cNvSpPr>
          <p:nvPr/>
        </p:nvSpPr>
        <p:spPr bwMode="auto">
          <a:xfrm>
            <a:off x="5568950" y="1857375"/>
            <a:ext cx="1435100" cy="2925763"/>
          </a:xfrm>
          <a:prstGeom prst="rect">
            <a:avLst/>
          </a:prstGeom>
          <a:solidFill>
            <a:schemeClr val="accent4">
              <a:lumMod val="60000"/>
              <a:lumOff val="40000"/>
            </a:schemeClr>
          </a:solidFill>
          <a:ln w="28575">
            <a:solidFill>
              <a:schemeClr val="tx1"/>
            </a:solidFill>
            <a:miter lim="800000"/>
            <a:headEnd/>
            <a:tailEnd/>
          </a:ln>
        </p:spPr>
        <p:txBody>
          <a:bodyPr lIns="90489" tIns="44448" rIns="90489" bIns="44448">
            <a:spAutoFit/>
          </a:bodyPr>
          <a:lstStyle/>
          <a:p>
            <a:r>
              <a:rPr lang="es-ES" sz="1400" b="1">
                <a:latin typeface="Times New Roman" pitchFamily="18" charset="0"/>
              </a:rPr>
              <a:t>     </a:t>
            </a:r>
          </a:p>
          <a:p>
            <a:r>
              <a:rPr lang="es-ES" sz="1400" b="1">
                <a:latin typeface="Times New Roman" pitchFamily="18" charset="0"/>
              </a:rPr>
              <a:t>      Propietarios</a:t>
            </a:r>
          </a:p>
          <a:p>
            <a:r>
              <a:rPr lang="es-ES" sz="1400" b="1">
                <a:latin typeface="Times New Roman" pitchFamily="18" charset="0"/>
              </a:rPr>
              <a:t>      Accionistas</a:t>
            </a:r>
          </a:p>
          <a:p>
            <a:endParaRPr lang="es-AR">
              <a:latin typeface="Calibri" pitchFamily="34" charset="0"/>
            </a:endParaRPr>
          </a:p>
          <a:p>
            <a:r>
              <a:rPr lang="es-ES" sz="1400" b="1">
                <a:latin typeface="Times New Roman" pitchFamily="18" charset="0"/>
              </a:rPr>
              <a:t>     </a:t>
            </a:r>
          </a:p>
          <a:p>
            <a:endParaRPr lang="es-ES" sz="1400" b="1">
              <a:latin typeface="Times New Roman" pitchFamily="18" charset="0"/>
            </a:endParaRPr>
          </a:p>
          <a:p>
            <a:endParaRPr lang="es-ES" sz="1400" b="1">
              <a:latin typeface="Times New Roman" pitchFamily="18" charset="0"/>
            </a:endParaRPr>
          </a:p>
          <a:p>
            <a:endParaRPr lang="es-ES" sz="1400" b="1">
              <a:latin typeface="Times New Roman" pitchFamily="18" charset="0"/>
            </a:endParaRPr>
          </a:p>
          <a:p>
            <a:endParaRPr lang="es-ES" sz="1400" b="1">
              <a:latin typeface="Times New Roman" pitchFamily="18" charset="0"/>
            </a:endParaRPr>
          </a:p>
          <a:p>
            <a:endParaRPr lang="es-ES" sz="1400" b="1">
              <a:latin typeface="Times New Roman" pitchFamily="18" charset="0"/>
            </a:endParaRPr>
          </a:p>
          <a:p>
            <a:endParaRPr lang="es-ES" sz="1400" b="1">
              <a:latin typeface="Times New Roman" pitchFamily="18" charset="0"/>
            </a:endParaRPr>
          </a:p>
          <a:p>
            <a:r>
              <a:rPr lang="es-ES" sz="1400" b="1">
                <a:latin typeface="Times New Roman" pitchFamily="18" charset="0"/>
              </a:rPr>
              <a:t>     Trabajadores</a:t>
            </a:r>
          </a:p>
        </p:txBody>
      </p:sp>
      <p:sp>
        <p:nvSpPr>
          <p:cNvPr id="13" name="Line 17"/>
          <p:cNvSpPr>
            <a:spLocks/>
          </p:cNvSpPr>
          <p:nvPr/>
        </p:nvSpPr>
        <p:spPr bwMode="auto">
          <a:xfrm>
            <a:off x="3071813" y="2571750"/>
            <a:ext cx="493712" cy="328613"/>
          </a:xfrm>
          <a:custGeom>
            <a:avLst/>
            <a:gdLst>
              <a:gd name="T0" fmla="*/ 246866 w 493711"/>
              <a:gd name="T1" fmla="*/ 0 h 328617"/>
              <a:gd name="T2" fmla="*/ 493721 w 493711"/>
              <a:gd name="T3" fmla="*/ 164289 h 328617"/>
              <a:gd name="T4" fmla="*/ 246866 w 493711"/>
              <a:gd name="T5" fmla="*/ 328577 h 328617"/>
              <a:gd name="T6" fmla="*/ 0 w 493711"/>
              <a:gd name="T7" fmla="*/ 164289 h 328617"/>
              <a:gd name="T8" fmla="*/ 0 w 493711"/>
              <a:gd name="T9" fmla="*/ 0 h 328617"/>
              <a:gd name="T10" fmla="*/ 493721 w 493711"/>
              <a:gd name="T11" fmla="*/ 328577 h 328617"/>
              <a:gd name="T12" fmla="*/ 17694720 60000 65536"/>
              <a:gd name="T13" fmla="*/ 0 60000 65536"/>
              <a:gd name="T14" fmla="*/ 5898240 60000 65536"/>
              <a:gd name="T15" fmla="*/ 11796480 60000 65536"/>
              <a:gd name="T16" fmla="*/ 5898240 60000 65536"/>
              <a:gd name="T17" fmla="*/ 17694720 60000 65536"/>
              <a:gd name="T18" fmla="*/ 0 w 493711"/>
              <a:gd name="T19" fmla="*/ 0 h 328617"/>
              <a:gd name="T20" fmla="*/ 493711 w 493711"/>
              <a:gd name="T21" fmla="*/ 328617 h 328617"/>
            </a:gdLst>
            <a:ahLst/>
            <a:cxnLst>
              <a:cxn ang="T12">
                <a:pos x="T0" y="T1"/>
              </a:cxn>
              <a:cxn ang="T13">
                <a:pos x="T2" y="T3"/>
              </a:cxn>
              <a:cxn ang="T14">
                <a:pos x="T4" y="T5"/>
              </a:cxn>
              <a:cxn ang="T15">
                <a:pos x="T6" y="T7"/>
              </a:cxn>
              <a:cxn ang="T16">
                <a:pos x="T8" y="T9"/>
              </a:cxn>
              <a:cxn ang="T17">
                <a:pos x="T10" y="T11"/>
              </a:cxn>
            </a:cxnLst>
            <a:rect l="T18" t="T19" r="T20" b="T21"/>
            <a:pathLst>
              <a:path w="493711" h="328617">
                <a:moveTo>
                  <a:pt x="0" y="0"/>
                </a:moveTo>
                <a:lnTo>
                  <a:pt x="493711" y="328617"/>
                </a:lnTo>
              </a:path>
            </a:pathLst>
          </a:custGeom>
          <a:noFill/>
          <a:ln w="28575">
            <a:solidFill>
              <a:schemeClr val="tx1"/>
            </a:solidFill>
            <a:prstDash val="solid"/>
            <a:round/>
            <a:headEnd/>
            <a:tailEnd type="arrow" w="med" len="med"/>
          </a:ln>
        </p:spPr>
        <p:txBody>
          <a:bodyPr wrap="none" anchor="ctr"/>
          <a:lstStyle/>
          <a:p>
            <a:endParaRPr lang="en-US"/>
          </a:p>
        </p:txBody>
      </p:sp>
      <p:sp>
        <p:nvSpPr>
          <p:cNvPr id="14" name="Rectangle 18"/>
          <p:cNvSpPr>
            <a:spLocks noChangeArrowheads="1"/>
          </p:cNvSpPr>
          <p:nvPr/>
        </p:nvSpPr>
        <p:spPr bwMode="auto">
          <a:xfrm>
            <a:off x="2286000" y="1571625"/>
            <a:ext cx="1138238" cy="414338"/>
          </a:xfrm>
          <a:prstGeom prst="rect">
            <a:avLst/>
          </a:prstGeom>
          <a:solidFill>
            <a:schemeClr val="accent4">
              <a:lumMod val="60000"/>
              <a:lumOff val="40000"/>
            </a:schemeClr>
          </a:solidFill>
          <a:ln w="28575">
            <a:solidFill>
              <a:schemeClr val="tx1"/>
            </a:solidFill>
            <a:miter lim="800000"/>
            <a:headEnd/>
            <a:tailEnd/>
          </a:ln>
        </p:spPr>
        <p:txBody>
          <a:bodyPr lIns="90489" tIns="44448" rIns="90489" bIns="44448" anchorCtr="1">
            <a:spAutoFit/>
          </a:bodyPr>
          <a:lstStyle/>
          <a:p>
            <a:pPr algn="ctr"/>
            <a:r>
              <a:rPr lang="es-ES" altLang="es-ES" b="1">
                <a:latin typeface="Times New Roman" pitchFamily="18" charset="0"/>
              </a:rPr>
              <a:t>Plural</a:t>
            </a:r>
          </a:p>
        </p:txBody>
      </p:sp>
      <p:sp>
        <p:nvSpPr>
          <p:cNvPr id="15" name="Rectangle 19"/>
          <p:cNvSpPr>
            <a:spLocks noChangeArrowheads="1"/>
          </p:cNvSpPr>
          <p:nvPr/>
        </p:nvSpPr>
        <p:spPr bwMode="auto">
          <a:xfrm>
            <a:off x="3986213" y="4410075"/>
            <a:ext cx="1004887" cy="311150"/>
          </a:xfrm>
          <a:prstGeom prst="rect">
            <a:avLst/>
          </a:prstGeom>
          <a:solidFill>
            <a:schemeClr val="accent4">
              <a:lumMod val="60000"/>
              <a:lumOff val="40000"/>
            </a:schemeClr>
          </a:solidFill>
          <a:ln w="28575">
            <a:solidFill>
              <a:schemeClr val="tx1"/>
            </a:solidFill>
            <a:miter lim="800000"/>
            <a:headEnd/>
            <a:tailEnd/>
          </a:ln>
        </p:spPr>
        <p:txBody>
          <a:bodyPr wrap="none" lIns="90489" tIns="44448" rIns="90489" bIns="44448">
            <a:spAutoFit/>
          </a:bodyPr>
          <a:lstStyle/>
          <a:p>
            <a:r>
              <a:rPr lang="es-ES" altLang="es-ES" sz="1400" b="1">
                <a:latin typeface="Times New Roman" pitchFamily="18" charset="0"/>
              </a:rPr>
              <a:t>   Sociedad</a:t>
            </a:r>
          </a:p>
        </p:txBody>
      </p:sp>
      <p:sp>
        <p:nvSpPr>
          <p:cNvPr id="16" name="Line 20"/>
          <p:cNvSpPr>
            <a:spLocks/>
          </p:cNvSpPr>
          <p:nvPr/>
        </p:nvSpPr>
        <p:spPr bwMode="auto">
          <a:xfrm flipH="1" flipV="1">
            <a:off x="4505325" y="3938588"/>
            <a:ext cx="0" cy="360362"/>
          </a:xfrm>
          <a:custGeom>
            <a:avLst/>
            <a:gdLst>
              <a:gd name="T0" fmla="*/ 0 h 360365"/>
              <a:gd name="T1" fmla="*/ 180172 h 360365"/>
              <a:gd name="T2" fmla="*/ 360335 h 360365"/>
              <a:gd name="T3" fmla="*/ 180172 h 360365"/>
              <a:gd name="T4" fmla="*/ 0 h 360365"/>
              <a:gd name="T5" fmla="*/ 360335 h 360365"/>
              <a:gd name="T6" fmla="*/ 17694720 60000 65536"/>
              <a:gd name="T7" fmla="*/ 0 60000 65536"/>
              <a:gd name="T8" fmla="*/ 5898240 60000 65536"/>
              <a:gd name="T9" fmla="*/ 11796480 60000 65536"/>
              <a:gd name="T10" fmla="*/ 5898240 60000 65536"/>
              <a:gd name="T11" fmla="*/ 17694720 60000 65536"/>
              <a:gd name="T12" fmla="*/ 0 h 360365"/>
              <a:gd name="T13" fmla="*/ 360365 h 360365"/>
            </a:gdLst>
            <a:ahLst/>
            <a:cxnLst>
              <a:cxn ang="T6">
                <a:pos x="0" y="T0"/>
              </a:cxn>
              <a:cxn ang="T7">
                <a:pos x="0" y="T1"/>
              </a:cxn>
              <a:cxn ang="T8">
                <a:pos x="0" y="T2"/>
              </a:cxn>
              <a:cxn ang="T9">
                <a:pos x="0" y="T3"/>
              </a:cxn>
              <a:cxn ang="T10">
                <a:pos x="0" y="T4"/>
              </a:cxn>
              <a:cxn ang="T11">
                <a:pos x="0" y="T5"/>
              </a:cxn>
            </a:cxnLst>
            <a:rect l="0" t="T12" r="0" b="T13"/>
            <a:pathLst>
              <a:path h="360365">
                <a:moveTo>
                  <a:pt x="0" y="0"/>
                </a:moveTo>
                <a:lnTo>
                  <a:pt x="1" y="360365"/>
                </a:lnTo>
              </a:path>
            </a:pathLst>
          </a:custGeom>
          <a:noFill/>
          <a:ln w="28575">
            <a:solidFill>
              <a:schemeClr val="tx1"/>
            </a:solidFill>
            <a:prstDash val="solid"/>
            <a:round/>
            <a:headEnd/>
            <a:tailEnd type="arrow" w="med" len="med"/>
          </a:ln>
        </p:spPr>
        <p:txBody>
          <a:bodyPr wrap="none" anchor="ctr"/>
          <a:lstStyle/>
          <a:p>
            <a:endParaRPr lang="en-US"/>
          </a:p>
        </p:txBody>
      </p:sp>
      <p:sp>
        <p:nvSpPr>
          <p:cNvPr id="17" name="21 Título"/>
          <p:cNvSpPr txBox="1">
            <a:spLocks/>
          </p:cNvSpPr>
          <p:nvPr/>
        </p:nvSpPr>
        <p:spPr>
          <a:xfrm>
            <a:off x="457200" y="457200"/>
            <a:ext cx="8229600" cy="785812"/>
          </a:xfrm>
          <a:prstGeom prst="rect">
            <a:avLst/>
          </a:prstGeom>
          <a:solidFill>
            <a:schemeClr val="accent4">
              <a:lumMod val="60000"/>
              <a:lumOff val="40000"/>
            </a:schemeClr>
          </a:solidFill>
          <a:ln w="28575">
            <a:solidFill>
              <a:schemeClr val="tx1"/>
            </a:solidFill>
          </a:ln>
        </p:spPr>
        <p:txBody>
          <a:bodyPr vert="horz" lIns="91440" tIns="45720" rIns="91440" bIns="45720" rtlCol="0" anchor="ctr" anchorCtr="1">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s-ES" sz="25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¿Ante quién responde mi empresa?</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Título"/>
          <p:cNvSpPr txBox="1">
            <a:spLocks/>
          </p:cNvSpPr>
          <p:nvPr/>
        </p:nvSpPr>
        <p:spPr>
          <a:xfrm>
            <a:off x="457200" y="692150"/>
            <a:ext cx="8305800" cy="500063"/>
          </a:xfrm>
          <a:prstGeom prst="rect">
            <a:avLst/>
          </a:prstGeom>
          <a:solidFill>
            <a:schemeClr val="accent4">
              <a:lumMod val="60000"/>
              <a:lumOff val="40000"/>
            </a:schemeClr>
          </a:solidFill>
          <a:ln w="28575">
            <a:solidFill>
              <a:schemeClr val="tx1"/>
            </a:solidFill>
          </a:ln>
        </p:spPr>
        <p:txBody>
          <a:bodyPr vert="horz" lIns="91440" tIns="45720" rIns="91440" bIns="45720" rtlCol="0" anchor="ctr" anchorCtr="1">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t>
            </a:r>
            <a:r>
              <a:rPr kumimoji="0" lang="es-ES" altLang="es-ES" sz="31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CÓMO SE CONCRETA LA RSE?</a:t>
            </a:r>
          </a:p>
        </p:txBody>
      </p:sp>
      <p:sp>
        <p:nvSpPr>
          <p:cNvPr id="4" name="2 Marcador de contenido"/>
          <p:cNvSpPr txBox="1">
            <a:spLocks/>
          </p:cNvSpPr>
          <p:nvPr/>
        </p:nvSpPr>
        <p:spPr>
          <a:xfrm>
            <a:off x="179388" y="1557338"/>
            <a:ext cx="8358187" cy="464343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s-ES" sz="32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				</a:t>
            </a:r>
            <a:endParaRPr kumimoji="0" lang="es-ES" sz="1500" b="0" i="0" u="none" strike="noStrike" kern="1200" cap="none" spc="0" normalizeH="0" baseline="0" noProof="0" smtClean="0">
              <a:ln>
                <a:noFill/>
              </a:ln>
              <a:solidFill>
                <a:schemeClr val="tx1"/>
              </a:solidFill>
              <a:effectLst/>
              <a:uLnTx/>
              <a:uFillTx/>
              <a:latin typeface="Century Gothic" pitchFamily="34" charset="0"/>
              <a:ea typeface="+mn-ea"/>
              <a:cs typeface="+mn-cs"/>
            </a:endParaRPr>
          </a:p>
        </p:txBody>
      </p:sp>
      <p:sp>
        <p:nvSpPr>
          <p:cNvPr id="5" name="5 CuadroTexto"/>
          <p:cNvSpPr txBox="1">
            <a:spLocks noChangeArrowheads="1"/>
          </p:cNvSpPr>
          <p:nvPr/>
        </p:nvSpPr>
        <p:spPr bwMode="auto">
          <a:xfrm>
            <a:off x="6732588" y="3198813"/>
            <a:ext cx="2214562" cy="517525"/>
          </a:xfrm>
          <a:prstGeom prst="rect">
            <a:avLst/>
          </a:prstGeom>
          <a:solidFill>
            <a:srgbClr val="333333"/>
          </a:solidFill>
          <a:ln w="9525">
            <a:noFill/>
            <a:miter lim="800000"/>
            <a:headEnd/>
            <a:tailEnd/>
          </a:ln>
        </p:spPr>
        <p:txBody>
          <a:bodyPr>
            <a:spAutoFit/>
          </a:bodyPr>
          <a:lstStyle/>
          <a:p>
            <a:pPr algn="just">
              <a:buSzPct val="100000"/>
              <a:buFontTx/>
              <a:buChar char="-"/>
            </a:pPr>
            <a:r>
              <a:rPr lang="es-ES" altLang="es-ES" sz="1400">
                <a:solidFill>
                  <a:schemeClr val="bg1"/>
                </a:solidFill>
                <a:latin typeface="Calibri" pitchFamily="34" charset="0"/>
              </a:rPr>
              <a:t>  Integrarlo al desarrollo estratégico de la empresa</a:t>
            </a:r>
          </a:p>
        </p:txBody>
      </p:sp>
      <p:sp>
        <p:nvSpPr>
          <p:cNvPr id="6" name="6 CuadroTexto"/>
          <p:cNvSpPr txBox="1">
            <a:spLocks noChangeArrowheads="1"/>
          </p:cNvSpPr>
          <p:nvPr/>
        </p:nvSpPr>
        <p:spPr bwMode="auto">
          <a:xfrm>
            <a:off x="395288" y="2133600"/>
            <a:ext cx="3500437" cy="1793875"/>
          </a:xfrm>
          <a:prstGeom prst="rect">
            <a:avLst/>
          </a:prstGeom>
          <a:solidFill>
            <a:srgbClr val="333333"/>
          </a:solidFill>
          <a:ln w="9525">
            <a:noFill/>
            <a:miter lim="800000"/>
            <a:headEnd/>
            <a:tailEnd/>
          </a:ln>
        </p:spPr>
        <p:txBody>
          <a:bodyPr>
            <a:spAutoFit/>
          </a:bodyPr>
          <a:lstStyle/>
          <a:p>
            <a:pPr algn="just"/>
            <a:r>
              <a:rPr lang="es-ES" altLang="es-ES" sz="1400">
                <a:solidFill>
                  <a:schemeClr val="bg1"/>
                </a:solidFill>
                <a:latin typeface="Calibri" pitchFamily="34" charset="0"/>
              </a:rPr>
              <a:t>- Saber qué esperan de mi empresa</a:t>
            </a:r>
          </a:p>
          <a:p>
            <a:pPr algn="just">
              <a:buSzPct val="100000"/>
              <a:buFontTx/>
              <a:buChar char="-"/>
            </a:pPr>
            <a:r>
              <a:rPr lang="es-ES" altLang="es-ES" sz="1400">
                <a:solidFill>
                  <a:schemeClr val="bg1"/>
                </a:solidFill>
                <a:latin typeface="Calibri" pitchFamily="34" charset="0"/>
              </a:rPr>
              <a:t>Ser consciente de los riesgos de mi empresa</a:t>
            </a:r>
          </a:p>
          <a:p>
            <a:pPr algn="just">
              <a:buSzPct val="100000"/>
              <a:buFontTx/>
              <a:buChar char="-"/>
            </a:pPr>
            <a:r>
              <a:rPr lang="es-ES" altLang="es-ES" sz="1400">
                <a:solidFill>
                  <a:schemeClr val="bg1"/>
                </a:solidFill>
                <a:latin typeface="Calibri" pitchFamily="34" charset="0"/>
              </a:rPr>
              <a:t>Conocer cuáles son las nuevas     sensibilidades de los grupos de interés de mi empresa</a:t>
            </a:r>
          </a:p>
          <a:p>
            <a:pPr algn="just">
              <a:buSzPct val="100000"/>
              <a:buFontTx/>
              <a:buChar char="-"/>
            </a:pPr>
            <a:r>
              <a:rPr lang="es-ES" altLang="es-ES" sz="1400">
                <a:solidFill>
                  <a:schemeClr val="bg1"/>
                </a:solidFill>
                <a:latin typeface="Calibri" pitchFamily="34" charset="0"/>
              </a:rPr>
              <a:t>Descubrir nuevos ámbitos en los que ofrecer un nuevo producto, un nuevo servicio o mejorar el actual</a:t>
            </a:r>
          </a:p>
        </p:txBody>
      </p:sp>
      <p:sp>
        <p:nvSpPr>
          <p:cNvPr id="7" name="8 CuadroTexto"/>
          <p:cNvSpPr txBox="1">
            <a:spLocks noChangeArrowheads="1"/>
          </p:cNvSpPr>
          <p:nvPr/>
        </p:nvSpPr>
        <p:spPr bwMode="auto">
          <a:xfrm>
            <a:off x="428625" y="1701800"/>
            <a:ext cx="1357313" cy="376238"/>
          </a:xfrm>
          <a:prstGeom prst="rect">
            <a:avLst/>
          </a:prstGeom>
          <a:solidFill>
            <a:schemeClr val="accent2"/>
          </a:solidFill>
          <a:ln w="9525">
            <a:solidFill>
              <a:schemeClr val="accent1"/>
            </a:solidFill>
            <a:miter lim="800000"/>
            <a:headEnd/>
            <a:tailEnd/>
          </a:ln>
        </p:spPr>
        <p:txBody>
          <a:bodyPr anchorCtr="1">
            <a:spAutoFit/>
          </a:bodyPr>
          <a:lstStyle/>
          <a:p>
            <a:pPr algn="ctr"/>
            <a:r>
              <a:rPr lang="es-ES" altLang="es-ES" b="1">
                <a:latin typeface="Calibri" pitchFamily="34" charset="0"/>
              </a:rPr>
              <a:t>DIÁLOGO</a:t>
            </a:r>
          </a:p>
        </p:txBody>
      </p:sp>
      <p:sp>
        <p:nvSpPr>
          <p:cNvPr id="8" name="10 CuadroTexto"/>
          <p:cNvSpPr txBox="1">
            <a:spLocks noChangeArrowheads="1"/>
          </p:cNvSpPr>
          <p:nvPr/>
        </p:nvSpPr>
        <p:spPr bwMode="auto">
          <a:xfrm>
            <a:off x="412750" y="4292600"/>
            <a:ext cx="2214563" cy="366713"/>
          </a:xfrm>
          <a:prstGeom prst="rect">
            <a:avLst/>
          </a:prstGeom>
          <a:solidFill>
            <a:srgbClr val="8F7139"/>
          </a:solidFill>
          <a:ln w="9525">
            <a:noFill/>
            <a:miter lim="800000"/>
            <a:headEnd/>
            <a:tailEnd/>
          </a:ln>
        </p:spPr>
        <p:txBody>
          <a:bodyPr anchorCtr="1">
            <a:spAutoFit/>
          </a:bodyPr>
          <a:lstStyle/>
          <a:p>
            <a:pPr algn="ctr"/>
            <a:r>
              <a:rPr lang="es-ES" altLang="es-ES" b="1">
                <a:latin typeface="Calibri" pitchFamily="34" charset="0"/>
              </a:rPr>
              <a:t>TRANSPARENCIA</a:t>
            </a:r>
          </a:p>
        </p:txBody>
      </p:sp>
      <p:sp>
        <p:nvSpPr>
          <p:cNvPr id="9" name="11 CuadroTexto"/>
          <p:cNvSpPr txBox="1">
            <a:spLocks noChangeArrowheads="1"/>
          </p:cNvSpPr>
          <p:nvPr/>
        </p:nvSpPr>
        <p:spPr bwMode="auto">
          <a:xfrm>
            <a:off x="3143250" y="3860800"/>
            <a:ext cx="642938" cy="914400"/>
          </a:xfrm>
          <a:prstGeom prst="rect">
            <a:avLst/>
          </a:prstGeom>
          <a:noFill/>
          <a:ln w="9525">
            <a:noFill/>
            <a:miter lim="800000"/>
            <a:headEnd/>
            <a:tailEnd/>
          </a:ln>
        </p:spPr>
        <p:txBody>
          <a:bodyPr anchorCtr="1">
            <a:spAutoFit/>
          </a:bodyPr>
          <a:lstStyle/>
          <a:p>
            <a:pPr algn="ctr"/>
            <a:r>
              <a:rPr lang="es-ES" altLang="es-ES" sz="5400" b="1">
                <a:latin typeface="Calibri" pitchFamily="34" charset="0"/>
              </a:rPr>
              <a:t>+</a:t>
            </a:r>
          </a:p>
        </p:txBody>
      </p:sp>
      <p:sp>
        <p:nvSpPr>
          <p:cNvPr id="10" name="12 CuadroTexto"/>
          <p:cNvSpPr txBox="1">
            <a:spLocks noChangeArrowheads="1"/>
          </p:cNvSpPr>
          <p:nvPr/>
        </p:nvSpPr>
        <p:spPr bwMode="auto">
          <a:xfrm>
            <a:off x="4572000" y="2781300"/>
            <a:ext cx="1571625" cy="517525"/>
          </a:xfrm>
          <a:prstGeom prst="rect">
            <a:avLst/>
          </a:prstGeom>
          <a:solidFill>
            <a:srgbClr val="000000"/>
          </a:solidFill>
          <a:ln w="9525">
            <a:noFill/>
            <a:miter lim="800000"/>
            <a:headEnd/>
            <a:tailEnd/>
          </a:ln>
        </p:spPr>
        <p:txBody>
          <a:bodyPr anchorCtr="1">
            <a:spAutoFit/>
          </a:bodyPr>
          <a:lstStyle/>
          <a:p>
            <a:pPr algn="ctr"/>
            <a:r>
              <a:rPr lang="es-ES" altLang="es-ES" sz="1400" b="1">
                <a:solidFill>
                  <a:schemeClr val="bg1"/>
                </a:solidFill>
                <a:latin typeface="Calibri" pitchFamily="34" charset="0"/>
              </a:rPr>
              <a:t>ANÁLISIS DE EXPECTATIVAS</a:t>
            </a:r>
          </a:p>
        </p:txBody>
      </p:sp>
      <p:sp>
        <p:nvSpPr>
          <p:cNvPr id="11" name="13 Flecha derecha"/>
          <p:cNvSpPr>
            <a:spLocks/>
          </p:cNvSpPr>
          <p:nvPr/>
        </p:nvSpPr>
        <p:spPr bwMode="auto">
          <a:xfrm>
            <a:off x="4000500" y="2857500"/>
            <a:ext cx="571500" cy="42862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17694720 60000 65536"/>
              <a:gd name="T13" fmla="*/ 0 60000 65536"/>
              <a:gd name="T14" fmla="*/ 5898240 60000 65536"/>
              <a:gd name="T15" fmla="*/ 11796480 60000 65536"/>
              <a:gd name="T16" fmla="*/ 17694720 60000 65536"/>
              <a:gd name="T17" fmla="*/ 5898240 60000 65536"/>
              <a:gd name="T18" fmla="*/ 0 w 21600"/>
              <a:gd name="T19" fmla="*/ 5400 h 21600"/>
              <a:gd name="T20" fmla="*/ 1755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400"/>
                </a:moveTo>
                <a:lnTo>
                  <a:pt x="13500" y="5400"/>
                </a:lnTo>
                <a:lnTo>
                  <a:pt x="13500" y="0"/>
                </a:lnTo>
                <a:lnTo>
                  <a:pt x="21600" y="10800"/>
                </a:lnTo>
                <a:lnTo>
                  <a:pt x="13500" y="21600"/>
                </a:lnTo>
                <a:lnTo>
                  <a:pt x="13500" y="16200"/>
                </a:lnTo>
                <a:lnTo>
                  <a:pt x="0" y="16200"/>
                </a:lnTo>
                <a:close/>
              </a:path>
            </a:pathLst>
          </a:custGeom>
          <a:solidFill>
            <a:srgbClr val="000000"/>
          </a:solidFill>
          <a:ln w="25402">
            <a:solidFill>
              <a:srgbClr val="FFFFFF"/>
            </a:solidFill>
            <a:prstDash val="solid"/>
            <a:round/>
            <a:headEnd/>
            <a:tailEnd/>
          </a:ln>
        </p:spPr>
        <p:txBody>
          <a:bodyPr anchor="ctr" anchorCtr="1"/>
          <a:lstStyle/>
          <a:p>
            <a:endParaRPr lang="en-US"/>
          </a:p>
        </p:txBody>
      </p:sp>
      <p:sp>
        <p:nvSpPr>
          <p:cNvPr id="12" name="16 CuadroTexto"/>
          <p:cNvSpPr txBox="1">
            <a:spLocks noChangeArrowheads="1"/>
          </p:cNvSpPr>
          <p:nvPr/>
        </p:nvSpPr>
        <p:spPr bwMode="auto">
          <a:xfrm>
            <a:off x="6786563" y="2547938"/>
            <a:ext cx="1679575" cy="517525"/>
          </a:xfrm>
          <a:prstGeom prst="rect">
            <a:avLst/>
          </a:prstGeom>
          <a:solidFill>
            <a:srgbClr val="8F7139"/>
          </a:solidFill>
          <a:ln w="9525">
            <a:noFill/>
            <a:miter lim="800000"/>
            <a:headEnd/>
            <a:tailEnd/>
          </a:ln>
        </p:spPr>
        <p:txBody>
          <a:bodyPr anchorCtr="1">
            <a:spAutoFit/>
          </a:bodyPr>
          <a:lstStyle/>
          <a:p>
            <a:pPr algn="ctr"/>
            <a:r>
              <a:rPr lang="es-ES" altLang="es-ES" sz="1400" b="1">
                <a:latin typeface="Calibri" pitchFamily="34" charset="0"/>
              </a:rPr>
              <a:t>INTEGRACIÓN EN LA GESTIÓN</a:t>
            </a:r>
          </a:p>
        </p:txBody>
      </p:sp>
      <p:sp>
        <p:nvSpPr>
          <p:cNvPr id="13" name="18 CuadroTexto"/>
          <p:cNvSpPr txBox="1">
            <a:spLocks noChangeArrowheads="1"/>
          </p:cNvSpPr>
          <p:nvPr/>
        </p:nvSpPr>
        <p:spPr bwMode="auto">
          <a:xfrm>
            <a:off x="423863" y="4652963"/>
            <a:ext cx="3500437" cy="1368425"/>
          </a:xfrm>
          <a:prstGeom prst="rect">
            <a:avLst/>
          </a:prstGeom>
          <a:solidFill>
            <a:srgbClr val="333333"/>
          </a:solidFill>
          <a:ln w="9525">
            <a:noFill/>
            <a:miter lim="800000"/>
            <a:headEnd/>
            <a:tailEnd/>
          </a:ln>
        </p:spPr>
        <p:txBody>
          <a:bodyPr>
            <a:spAutoFit/>
          </a:bodyPr>
          <a:lstStyle/>
          <a:p>
            <a:pPr algn="just">
              <a:buSzPct val="100000"/>
              <a:buFontTx/>
              <a:buChar char="-"/>
            </a:pPr>
            <a:r>
              <a:rPr lang="es-ES" altLang="es-ES" sz="1400">
                <a:solidFill>
                  <a:schemeClr val="bg1"/>
                </a:solidFill>
                <a:latin typeface="Calibri" pitchFamily="34" charset="0"/>
              </a:rPr>
              <a:t>Generar capital simpatía</a:t>
            </a:r>
          </a:p>
          <a:p>
            <a:pPr algn="just">
              <a:buSzPct val="100000"/>
              <a:buFontTx/>
              <a:buChar char="-"/>
            </a:pPr>
            <a:r>
              <a:rPr lang="es-ES" altLang="es-ES" sz="1400">
                <a:solidFill>
                  <a:schemeClr val="bg1"/>
                </a:solidFill>
                <a:latin typeface="Calibri" pitchFamily="34" charset="0"/>
              </a:rPr>
              <a:t>Adquirir legitimidad social</a:t>
            </a:r>
          </a:p>
          <a:p>
            <a:pPr algn="just">
              <a:buSzPct val="100000"/>
              <a:buFontTx/>
              <a:buChar char="-"/>
            </a:pPr>
            <a:r>
              <a:rPr lang="es-ES" altLang="es-ES" sz="1400">
                <a:solidFill>
                  <a:schemeClr val="bg1"/>
                </a:solidFill>
                <a:latin typeface="Calibri" pitchFamily="34" charset="0"/>
              </a:rPr>
              <a:t>Cumplir con las expectativas depositadas en mi empresa</a:t>
            </a:r>
          </a:p>
          <a:p>
            <a:pPr algn="just">
              <a:buSzPct val="100000"/>
              <a:buFontTx/>
              <a:buChar char="-"/>
            </a:pPr>
            <a:r>
              <a:rPr lang="es-ES" altLang="es-ES" sz="1400">
                <a:solidFill>
                  <a:schemeClr val="bg1"/>
                </a:solidFill>
                <a:latin typeface="Calibri" pitchFamily="34" charset="0"/>
              </a:rPr>
              <a:t>Estar a la altura de las empresas líderes</a:t>
            </a:r>
          </a:p>
          <a:p>
            <a:pPr algn="just">
              <a:buSzPct val="100000"/>
              <a:buFontTx/>
              <a:buChar char="-"/>
            </a:pPr>
            <a:r>
              <a:rPr lang="es-ES" altLang="es-ES" sz="1400">
                <a:solidFill>
                  <a:schemeClr val="bg1"/>
                </a:solidFill>
                <a:latin typeface="Calibri" pitchFamily="34" charset="0"/>
              </a:rPr>
              <a:t>Que me conozcan mejor</a:t>
            </a:r>
          </a:p>
        </p:txBody>
      </p:sp>
      <p:sp>
        <p:nvSpPr>
          <p:cNvPr id="14" name="19 Flecha derecha"/>
          <p:cNvSpPr>
            <a:spLocks/>
          </p:cNvSpPr>
          <p:nvPr/>
        </p:nvSpPr>
        <p:spPr bwMode="auto">
          <a:xfrm>
            <a:off x="4000500" y="5429250"/>
            <a:ext cx="571500" cy="42862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17694720 60000 65536"/>
              <a:gd name="T13" fmla="*/ 0 60000 65536"/>
              <a:gd name="T14" fmla="*/ 5898240 60000 65536"/>
              <a:gd name="T15" fmla="*/ 11796480 60000 65536"/>
              <a:gd name="T16" fmla="*/ 17694720 60000 65536"/>
              <a:gd name="T17" fmla="*/ 5898240 60000 65536"/>
              <a:gd name="T18" fmla="*/ 0 w 21600"/>
              <a:gd name="T19" fmla="*/ 5400 h 21600"/>
              <a:gd name="T20" fmla="*/ 1755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400"/>
                </a:moveTo>
                <a:lnTo>
                  <a:pt x="13500" y="5400"/>
                </a:lnTo>
                <a:lnTo>
                  <a:pt x="13500" y="0"/>
                </a:lnTo>
                <a:lnTo>
                  <a:pt x="21600" y="10800"/>
                </a:lnTo>
                <a:lnTo>
                  <a:pt x="13500" y="21600"/>
                </a:lnTo>
                <a:lnTo>
                  <a:pt x="13500" y="16200"/>
                </a:lnTo>
                <a:lnTo>
                  <a:pt x="0" y="16200"/>
                </a:lnTo>
                <a:close/>
              </a:path>
            </a:pathLst>
          </a:custGeom>
          <a:solidFill>
            <a:srgbClr val="000000"/>
          </a:solidFill>
          <a:ln w="25402">
            <a:solidFill>
              <a:srgbClr val="FFFFFF"/>
            </a:solidFill>
            <a:prstDash val="solid"/>
            <a:round/>
            <a:headEnd/>
            <a:tailEnd/>
          </a:ln>
        </p:spPr>
        <p:txBody>
          <a:bodyPr anchor="ctr" anchorCtr="1"/>
          <a:lstStyle/>
          <a:p>
            <a:endParaRPr lang="en-US"/>
          </a:p>
        </p:txBody>
      </p:sp>
      <p:sp>
        <p:nvSpPr>
          <p:cNvPr id="15" name="20 CuadroTexto"/>
          <p:cNvSpPr txBox="1">
            <a:spLocks noChangeArrowheads="1"/>
          </p:cNvSpPr>
          <p:nvPr/>
        </p:nvSpPr>
        <p:spPr bwMode="auto">
          <a:xfrm>
            <a:off x="4572000" y="5300663"/>
            <a:ext cx="1571625" cy="730250"/>
          </a:xfrm>
          <a:prstGeom prst="rect">
            <a:avLst/>
          </a:prstGeom>
          <a:solidFill>
            <a:srgbClr val="000000"/>
          </a:solidFill>
          <a:ln w="9525">
            <a:noFill/>
            <a:miter lim="800000"/>
            <a:headEnd/>
            <a:tailEnd/>
          </a:ln>
        </p:spPr>
        <p:txBody>
          <a:bodyPr anchorCtr="1">
            <a:spAutoFit/>
          </a:bodyPr>
          <a:lstStyle/>
          <a:p>
            <a:pPr algn="ctr"/>
            <a:r>
              <a:rPr lang="es-ES" altLang="es-ES" sz="1400" b="1">
                <a:solidFill>
                  <a:schemeClr val="bg1"/>
                </a:solidFill>
                <a:latin typeface="Calibri" pitchFamily="34" charset="0"/>
              </a:rPr>
              <a:t>ESTABLECER CANALES DE DIÁLOGO</a:t>
            </a:r>
          </a:p>
        </p:txBody>
      </p:sp>
      <p:sp>
        <p:nvSpPr>
          <p:cNvPr id="16" name="21 Flecha derecha"/>
          <p:cNvSpPr>
            <a:spLocks/>
          </p:cNvSpPr>
          <p:nvPr/>
        </p:nvSpPr>
        <p:spPr bwMode="auto">
          <a:xfrm>
            <a:off x="6215063" y="2857500"/>
            <a:ext cx="571500" cy="42862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17694720 60000 65536"/>
              <a:gd name="T13" fmla="*/ 0 60000 65536"/>
              <a:gd name="T14" fmla="*/ 5898240 60000 65536"/>
              <a:gd name="T15" fmla="*/ 11796480 60000 65536"/>
              <a:gd name="T16" fmla="*/ 17694720 60000 65536"/>
              <a:gd name="T17" fmla="*/ 5898240 60000 65536"/>
              <a:gd name="T18" fmla="*/ 0 w 21600"/>
              <a:gd name="T19" fmla="*/ 5400 h 21600"/>
              <a:gd name="T20" fmla="*/ 1755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400"/>
                </a:moveTo>
                <a:lnTo>
                  <a:pt x="13500" y="5400"/>
                </a:lnTo>
                <a:lnTo>
                  <a:pt x="13500" y="0"/>
                </a:lnTo>
                <a:lnTo>
                  <a:pt x="21600" y="10800"/>
                </a:lnTo>
                <a:lnTo>
                  <a:pt x="13500" y="21600"/>
                </a:lnTo>
                <a:lnTo>
                  <a:pt x="13500" y="16200"/>
                </a:lnTo>
                <a:lnTo>
                  <a:pt x="0" y="16200"/>
                </a:lnTo>
                <a:close/>
              </a:path>
            </a:pathLst>
          </a:custGeom>
          <a:solidFill>
            <a:srgbClr val="000000"/>
          </a:solidFill>
          <a:ln w="25402">
            <a:solidFill>
              <a:srgbClr val="FFFFFF"/>
            </a:solidFill>
            <a:prstDash val="solid"/>
            <a:round/>
            <a:headEnd/>
            <a:tailEnd/>
          </a:ln>
        </p:spPr>
        <p:txBody>
          <a:bodyPr anchor="ctr" anchorCtr="1"/>
          <a:lstStyle/>
          <a:p>
            <a:endParaRPr lang="en-US"/>
          </a:p>
        </p:txBody>
      </p:sp>
      <p:sp>
        <p:nvSpPr>
          <p:cNvPr id="17" name="22 Flecha derecha"/>
          <p:cNvSpPr>
            <a:spLocks/>
          </p:cNvSpPr>
          <p:nvPr/>
        </p:nvSpPr>
        <p:spPr bwMode="auto">
          <a:xfrm>
            <a:off x="6215063" y="5429250"/>
            <a:ext cx="571500" cy="42862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0 h 21600"/>
              <a:gd name="T10" fmla="*/ 2147483647 w 21600"/>
              <a:gd name="T11" fmla="*/ 2147483647 h 21600"/>
              <a:gd name="T12" fmla="*/ 17694720 60000 65536"/>
              <a:gd name="T13" fmla="*/ 0 60000 65536"/>
              <a:gd name="T14" fmla="*/ 5898240 60000 65536"/>
              <a:gd name="T15" fmla="*/ 11796480 60000 65536"/>
              <a:gd name="T16" fmla="*/ 17694720 60000 65536"/>
              <a:gd name="T17" fmla="*/ 5898240 60000 65536"/>
              <a:gd name="T18" fmla="*/ 0 w 21600"/>
              <a:gd name="T19" fmla="*/ 5400 h 21600"/>
              <a:gd name="T20" fmla="*/ 1755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5400"/>
                </a:moveTo>
                <a:lnTo>
                  <a:pt x="13500" y="5400"/>
                </a:lnTo>
                <a:lnTo>
                  <a:pt x="13500" y="0"/>
                </a:lnTo>
                <a:lnTo>
                  <a:pt x="21600" y="10800"/>
                </a:lnTo>
                <a:lnTo>
                  <a:pt x="13500" y="21600"/>
                </a:lnTo>
                <a:lnTo>
                  <a:pt x="13500" y="16200"/>
                </a:lnTo>
                <a:lnTo>
                  <a:pt x="0" y="16200"/>
                </a:lnTo>
                <a:close/>
              </a:path>
            </a:pathLst>
          </a:custGeom>
          <a:solidFill>
            <a:srgbClr val="000000"/>
          </a:solidFill>
          <a:ln w="25402">
            <a:solidFill>
              <a:srgbClr val="FFFFFF"/>
            </a:solidFill>
            <a:prstDash val="solid"/>
            <a:round/>
            <a:headEnd/>
            <a:tailEnd/>
          </a:ln>
        </p:spPr>
        <p:txBody>
          <a:bodyPr anchor="ctr" anchorCtr="1"/>
          <a:lstStyle/>
          <a:p>
            <a:endParaRPr lang="en-US"/>
          </a:p>
        </p:txBody>
      </p:sp>
      <p:sp>
        <p:nvSpPr>
          <p:cNvPr id="18" name="23 CuadroTexto"/>
          <p:cNvSpPr txBox="1">
            <a:spLocks noChangeArrowheads="1"/>
          </p:cNvSpPr>
          <p:nvPr/>
        </p:nvSpPr>
        <p:spPr bwMode="auto">
          <a:xfrm>
            <a:off x="6732588" y="5661025"/>
            <a:ext cx="2214562" cy="527050"/>
          </a:xfrm>
          <a:prstGeom prst="rect">
            <a:avLst/>
          </a:prstGeom>
          <a:solidFill>
            <a:srgbClr val="333333"/>
          </a:solidFill>
          <a:ln w="9525">
            <a:solidFill>
              <a:schemeClr val="tx1"/>
            </a:solidFill>
            <a:miter lim="800000"/>
            <a:headEnd/>
            <a:tailEnd/>
          </a:ln>
        </p:spPr>
        <p:txBody>
          <a:bodyPr>
            <a:spAutoFit/>
          </a:bodyPr>
          <a:lstStyle/>
          <a:p>
            <a:pPr algn="just">
              <a:buSzPct val="100000"/>
              <a:buFontTx/>
              <a:buChar char="-"/>
            </a:pPr>
            <a:r>
              <a:rPr lang="es-ES" altLang="es-ES" sz="1400">
                <a:solidFill>
                  <a:schemeClr val="bg1"/>
                </a:solidFill>
                <a:latin typeface="Calibri" pitchFamily="34" charset="0"/>
              </a:rPr>
              <a:t>Memoria de RSE</a:t>
            </a:r>
          </a:p>
          <a:p>
            <a:pPr algn="just">
              <a:buSzPct val="100000"/>
              <a:buFontTx/>
              <a:buChar char="-"/>
            </a:pPr>
            <a:r>
              <a:rPr lang="es-ES" altLang="es-ES" sz="1400">
                <a:solidFill>
                  <a:schemeClr val="bg1"/>
                </a:solidFill>
                <a:latin typeface="Calibri" pitchFamily="34" charset="0"/>
              </a:rPr>
              <a:t>Informes Pacto Mundial</a:t>
            </a:r>
          </a:p>
        </p:txBody>
      </p:sp>
      <p:sp>
        <p:nvSpPr>
          <p:cNvPr id="19" name="24 CuadroTexto"/>
          <p:cNvSpPr txBox="1">
            <a:spLocks noChangeArrowheads="1"/>
          </p:cNvSpPr>
          <p:nvPr/>
        </p:nvSpPr>
        <p:spPr bwMode="auto">
          <a:xfrm>
            <a:off x="6786563" y="5119688"/>
            <a:ext cx="1679575" cy="517525"/>
          </a:xfrm>
          <a:prstGeom prst="rect">
            <a:avLst/>
          </a:prstGeom>
          <a:solidFill>
            <a:srgbClr val="8F7139"/>
          </a:solidFill>
          <a:ln w="9525">
            <a:noFill/>
            <a:miter lim="800000"/>
            <a:headEnd/>
            <a:tailEnd/>
          </a:ln>
        </p:spPr>
        <p:txBody>
          <a:bodyPr anchorCtr="1">
            <a:spAutoFit/>
          </a:bodyPr>
          <a:lstStyle/>
          <a:p>
            <a:pPr algn="ctr"/>
            <a:r>
              <a:rPr lang="es-ES" altLang="es-ES" sz="1400" b="1">
                <a:latin typeface="Calibri" pitchFamily="34" charset="0"/>
              </a:rPr>
              <a:t>INTEGRACIÓN EN LA GESTIÓN</a:t>
            </a:r>
          </a:p>
        </p:txBody>
      </p:sp>
      <p:sp>
        <p:nvSpPr>
          <p:cNvPr id="20" name="26 Conector"/>
          <p:cNvSpPr>
            <a:spLocks/>
          </p:cNvSpPr>
          <p:nvPr/>
        </p:nvSpPr>
        <p:spPr bwMode="auto">
          <a:xfrm>
            <a:off x="4214813" y="3643313"/>
            <a:ext cx="2286000" cy="1428750"/>
          </a:xfrm>
          <a:custGeom>
            <a:avLst/>
            <a:gdLst>
              <a:gd name="T0" fmla="*/ 1143000 w 2286000"/>
              <a:gd name="T1" fmla="*/ 0 h 1428750"/>
              <a:gd name="T2" fmla="*/ 2286000 w 2286000"/>
              <a:gd name="T3" fmla="*/ 714375 h 1428750"/>
              <a:gd name="T4" fmla="*/ 1143000 w 2286000"/>
              <a:gd name="T5" fmla="*/ 1428750 h 1428750"/>
              <a:gd name="T6" fmla="*/ 0 w 2286000"/>
              <a:gd name="T7" fmla="*/ 714375 h 1428750"/>
              <a:gd name="T8" fmla="*/ 334777 w 2286000"/>
              <a:gd name="T9" fmla="*/ 209235 h 1428750"/>
              <a:gd name="T10" fmla="*/ 334777 w 2286000"/>
              <a:gd name="T11" fmla="*/ 1219515 h 1428750"/>
              <a:gd name="T12" fmla="*/ 1951223 w 2286000"/>
              <a:gd name="T13" fmla="*/ 1219515 h 1428750"/>
              <a:gd name="T14" fmla="*/ 1951223 w 2286000"/>
              <a:gd name="T15" fmla="*/ 209235 h 142875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334777 w 2286000"/>
              <a:gd name="T25" fmla="*/ 209235 h 1428750"/>
              <a:gd name="T26" fmla="*/ 1951223 w 2286000"/>
              <a:gd name="T27" fmla="*/ 1219515 h 14287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6000" h="1428750">
                <a:moveTo>
                  <a:pt x="0" y="714375"/>
                </a:moveTo>
                <a:lnTo>
                  <a:pt x="0" y="714375"/>
                </a:lnTo>
                <a:cubicBezTo>
                  <a:pt x="0" y="319836"/>
                  <a:pt x="511739" y="0"/>
                  <a:pt x="1143000" y="1"/>
                </a:cubicBezTo>
                <a:cubicBezTo>
                  <a:pt x="1143000" y="1"/>
                  <a:pt x="1143000" y="1"/>
                  <a:pt x="1143000" y="1"/>
                </a:cubicBezTo>
                <a:cubicBezTo>
                  <a:pt x="1774262" y="1"/>
                  <a:pt x="2286000" y="319837"/>
                  <a:pt x="2286000" y="714376"/>
                </a:cubicBezTo>
                <a:cubicBezTo>
                  <a:pt x="2286000" y="714376"/>
                  <a:pt x="2285999" y="714377"/>
                  <a:pt x="2285999" y="714377"/>
                </a:cubicBezTo>
                <a:lnTo>
                  <a:pt x="2286000" y="714378"/>
                </a:lnTo>
                <a:cubicBezTo>
                  <a:pt x="2286000" y="1108916"/>
                  <a:pt x="1774261" y="1428752"/>
                  <a:pt x="1143000" y="1428753"/>
                </a:cubicBezTo>
                <a:cubicBezTo>
                  <a:pt x="511738" y="1428753"/>
                  <a:pt x="0" y="1108916"/>
                  <a:pt x="0" y="714378"/>
                </a:cubicBezTo>
                <a:cubicBezTo>
                  <a:pt x="-1" y="714377"/>
                  <a:pt x="0" y="714377"/>
                  <a:pt x="0" y="714377"/>
                </a:cubicBezTo>
                <a:close/>
              </a:path>
            </a:pathLst>
          </a:custGeom>
          <a:solidFill>
            <a:srgbClr val="4F81BD"/>
          </a:solidFill>
          <a:ln w="25402">
            <a:solidFill>
              <a:srgbClr val="385D8A"/>
            </a:solidFill>
            <a:prstDash val="solid"/>
            <a:round/>
            <a:headEnd/>
            <a:tailEnd/>
          </a:ln>
        </p:spPr>
        <p:txBody>
          <a:bodyPr anchor="ctr" anchorCtr="1"/>
          <a:lstStyle/>
          <a:p>
            <a:endParaRPr lang="en-US"/>
          </a:p>
        </p:txBody>
      </p:sp>
      <p:sp>
        <p:nvSpPr>
          <p:cNvPr id="21" name="27 CuadroTexto"/>
          <p:cNvSpPr txBox="1">
            <a:spLocks noChangeArrowheads="1"/>
          </p:cNvSpPr>
          <p:nvPr/>
        </p:nvSpPr>
        <p:spPr bwMode="auto">
          <a:xfrm>
            <a:off x="4429125" y="3729038"/>
            <a:ext cx="1714500" cy="1190625"/>
          </a:xfrm>
          <a:prstGeom prst="rect">
            <a:avLst/>
          </a:prstGeom>
          <a:noFill/>
          <a:ln w="9525">
            <a:noFill/>
            <a:miter lim="800000"/>
            <a:headEnd/>
            <a:tailEnd/>
          </a:ln>
        </p:spPr>
        <p:txBody>
          <a:bodyPr anchorCtr="1">
            <a:spAutoFit/>
          </a:bodyPr>
          <a:lstStyle/>
          <a:p>
            <a:pPr algn="ctr"/>
            <a:r>
              <a:rPr lang="es-ES" altLang="es-ES" b="1">
                <a:latin typeface="Calibri" pitchFamily="34" charset="0"/>
              </a:rPr>
              <a:t>RSE</a:t>
            </a:r>
          </a:p>
          <a:p>
            <a:pPr algn="ctr"/>
            <a:r>
              <a:rPr lang="es-ES" altLang="es-ES">
                <a:latin typeface="Calibri" pitchFamily="34" charset="0"/>
              </a:rPr>
              <a:t>MODELO AVANZADO DE CALIDAD</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9 Rectángulo"/>
          <p:cNvSpPr>
            <a:spLocks noChangeArrowheads="1"/>
          </p:cNvSpPr>
          <p:nvPr/>
        </p:nvSpPr>
        <p:spPr bwMode="auto">
          <a:xfrm>
            <a:off x="785813" y="1589088"/>
            <a:ext cx="7929562" cy="1616075"/>
          </a:xfrm>
          <a:prstGeom prst="rect">
            <a:avLst/>
          </a:prstGeom>
          <a:solidFill>
            <a:srgbClr val="333333"/>
          </a:solidFill>
          <a:ln w="9525">
            <a:noFill/>
            <a:miter lim="800000"/>
            <a:headEnd/>
            <a:tailEnd/>
          </a:ln>
        </p:spPr>
        <p:txBody>
          <a:bodyPr>
            <a:spAutoFit/>
          </a:bodyPr>
          <a:lstStyle/>
          <a:p>
            <a:pPr algn="just"/>
            <a:r>
              <a:rPr lang="es-ES" altLang="es-ES" sz="2000">
                <a:solidFill>
                  <a:srgbClr val="FFFFFF"/>
                </a:solidFill>
                <a:latin typeface="Calibri" pitchFamily="34" charset="0"/>
              </a:rPr>
              <a:t>Iniciativa internacional propuesta por Naciones Unidas. Su objetivo es conseguir un compromiso voluntario de las entidades en responsabilidad social, por medio de la implantación de Diez Principios basados en derechos humanos, laborales, medioambientales y de lucha contra la corrupción.</a:t>
            </a:r>
          </a:p>
        </p:txBody>
      </p:sp>
      <p:sp>
        <p:nvSpPr>
          <p:cNvPr id="5" name="12 CuadroTexto"/>
          <p:cNvSpPr txBox="1">
            <a:spLocks noChangeArrowheads="1"/>
          </p:cNvSpPr>
          <p:nvPr/>
        </p:nvSpPr>
        <p:spPr bwMode="auto">
          <a:xfrm>
            <a:off x="785813" y="1262063"/>
            <a:ext cx="2357437" cy="338137"/>
          </a:xfrm>
          <a:prstGeom prst="rect">
            <a:avLst/>
          </a:prstGeom>
          <a:solidFill>
            <a:schemeClr val="accent2"/>
          </a:solidFill>
          <a:ln w="9525">
            <a:solidFill>
              <a:schemeClr val="accent1"/>
            </a:solidFill>
            <a:miter lim="800000"/>
            <a:headEnd/>
            <a:tailEnd/>
          </a:ln>
        </p:spPr>
        <p:txBody>
          <a:bodyPr anchorCtr="1">
            <a:spAutoFit/>
          </a:bodyPr>
          <a:lstStyle/>
          <a:p>
            <a:pPr algn="ctr"/>
            <a:r>
              <a:rPr lang="es-ES" altLang="es-ES" sz="1600" b="1">
                <a:solidFill>
                  <a:srgbClr val="FFFFFF"/>
                </a:solidFill>
                <a:latin typeface="Calibri" pitchFamily="34" charset="0"/>
              </a:rPr>
              <a:t>PACTO MUNDIAL</a:t>
            </a:r>
          </a:p>
        </p:txBody>
      </p:sp>
      <p:sp>
        <p:nvSpPr>
          <p:cNvPr id="6" name="13 Rectángulo"/>
          <p:cNvSpPr>
            <a:spLocks noChangeArrowheads="1"/>
          </p:cNvSpPr>
          <p:nvPr/>
        </p:nvSpPr>
        <p:spPr bwMode="auto">
          <a:xfrm>
            <a:off x="785813" y="4048125"/>
            <a:ext cx="7929562" cy="701675"/>
          </a:xfrm>
          <a:prstGeom prst="rect">
            <a:avLst/>
          </a:prstGeom>
          <a:solidFill>
            <a:srgbClr val="333333"/>
          </a:solidFill>
          <a:ln w="9525">
            <a:noFill/>
            <a:miter lim="800000"/>
            <a:headEnd/>
            <a:tailEnd/>
          </a:ln>
        </p:spPr>
        <p:txBody>
          <a:bodyPr>
            <a:spAutoFit/>
          </a:bodyPr>
          <a:lstStyle/>
          <a:p>
            <a:pPr algn="just"/>
            <a:r>
              <a:rPr lang="es-ES" altLang="es-ES" sz="2000">
                <a:solidFill>
                  <a:srgbClr val="FFFFFF"/>
                </a:solidFill>
                <a:latin typeface="Calibri" pitchFamily="34" charset="0"/>
              </a:rPr>
              <a:t>Estándar internacional que establece los elementos a tener en cuenta para para elaborar una Memoria de Responsabilidad Social de la Empresa</a:t>
            </a:r>
          </a:p>
        </p:txBody>
      </p:sp>
      <p:sp>
        <p:nvSpPr>
          <p:cNvPr id="7" name="14 CuadroTexto"/>
          <p:cNvSpPr txBox="1">
            <a:spLocks noChangeArrowheads="1"/>
          </p:cNvSpPr>
          <p:nvPr/>
        </p:nvSpPr>
        <p:spPr bwMode="auto">
          <a:xfrm>
            <a:off x="785813" y="3690938"/>
            <a:ext cx="2357437" cy="338137"/>
          </a:xfrm>
          <a:prstGeom prst="rect">
            <a:avLst/>
          </a:prstGeom>
          <a:solidFill>
            <a:schemeClr val="accent2"/>
          </a:solidFill>
          <a:ln w="9525">
            <a:solidFill>
              <a:schemeClr val="accent1"/>
            </a:solidFill>
            <a:miter lim="800000"/>
            <a:headEnd/>
            <a:tailEnd/>
          </a:ln>
        </p:spPr>
        <p:txBody>
          <a:bodyPr anchorCtr="1">
            <a:spAutoFit/>
          </a:bodyPr>
          <a:lstStyle/>
          <a:p>
            <a:pPr algn="ctr"/>
            <a:r>
              <a:rPr lang="es-ES" altLang="es-ES" sz="1600" b="1">
                <a:solidFill>
                  <a:srgbClr val="FFFFFF"/>
                </a:solidFill>
                <a:latin typeface="Calibri" pitchFamily="34" charset="0"/>
              </a:rPr>
              <a:t>GRI</a:t>
            </a:r>
          </a:p>
        </p:txBody>
      </p:sp>
      <p:sp>
        <p:nvSpPr>
          <p:cNvPr id="8" name="6 CuadroTexto"/>
          <p:cNvSpPr txBox="1">
            <a:spLocks noChangeArrowheads="1"/>
          </p:cNvSpPr>
          <p:nvPr/>
        </p:nvSpPr>
        <p:spPr bwMode="auto">
          <a:xfrm>
            <a:off x="3132138" y="1262063"/>
            <a:ext cx="2357437" cy="346075"/>
          </a:xfrm>
          <a:prstGeom prst="rect">
            <a:avLst/>
          </a:prstGeom>
          <a:noFill/>
          <a:ln w="9528">
            <a:solidFill>
              <a:srgbClr val="663300"/>
            </a:solidFill>
            <a:miter lim="800000"/>
            <a:headEnd/>
            <a:tailEnd/>
          </a:ln>
        </p:spPr>
        <p:txBody>
          <a:bodyPr anchorCtr="1">
            <a:spAutoFit/>
          </a:bodyPr>
          <a:lstStyle/>
          <a:p>
            <a:pPr algn="ctr"/>
            <a:r>
              <a:rPr lang="es-ES" altLang="es-ES" sz="1600" b="1">
                <a:solidFill>
                  <a:srgbClr val="663300"/>
                </a:solidFill>
                <a:latin typeface="Calibri" pitchFamily="34" charset="0"/>
              </a:rPr>
              <a:t>DIÁLOGO</a:t>
            </a:r>
          </a:p>
        </p:txBody>
      </p:sp>
      <p:sp>
        <p:nvSpPr>
          <p:cNvPr id="9" name="7 CuadroTexto"/>
          <p:cNvSpPr txBox="1">
            <a:spLocks noChangeArrowheads="1"/>
          </p:cNvSpPr>
          <p:nvPr/>
        </p:nvSpPr>
        <p:spPr bwMode="auto">
          <a:xfrm>
            <a:off x="3132138" y="3709988"/>
            <a:ext cx="2357437" cy="346075"/>
          </a:xfrm>
          <a:prstGeom prst="rect">
            <a:avLst/>
          </a:prstGeom>
          <a:noFill/>
          <a:ln w="9528">
            <a:solidFill>
              <a:srgbClr val="663300"/>
            </a:solidFill>
            <a:miter lim="800000"/>
            <a:headEnd/>
            <a:tailEnd/>
          </a:ln>
        </p:spPr>
        <p:txBody>
          <a:bodyPr anchorCtr="1">
            <a:spAutoFit/>
          </a:bodyPr>
          <a:lstStyle/>
          <a:p>
            <a:pPr algn="ctr"/>
            <a:r>
              <a:rPr lang="es-ES" altLang="es-ES" sz="1600" b="1">
                <a:solidFill>
                  <a:srgbClr val="663300"/>
                </a:solidFill>
                <a:latin typeface="Calibri" pitchFamily="34" charset="0"/>
              </a:rPr>
              <a:t>TRANSPARENCIA</a:t>
            </a:r>
          </a:p>
        </p:txBody>
      </p:sp>
      <p:sp>
        <p:nvSpPr>
          <p:cNvPr id="10" name="1 Título"/>
          <p:cNvSpPr txBox="1">
            <a:spLocks/>
          </p:cNvSpPr>
          <p:nvPr/>
        </p:nvSpPr>
        <p:spPr>
          <a:xfrm>
            <a:off x="457200" y="304800"/>
            <a:ext cx="8305800" cy="762000"/>
          </a:xfrm>
          <a:prstGeom prst="rect">
            <a:avLst/>
          </a:prstGeom>
          <a:solidFill>
            <a:schemeClr val="accent4">
              <a:lumMod val="60000"/>
              <a:lumOff val="40000"/>
            </a:schemeClr>
          </a:solidFill>
          <a:ln w="28575">
            <a:solidFill>
              <a:schemeClr val="tx1"/>
            </a:solidFill>
          </a:ln>
        </p:spPr>
        <p:txBody>
          <a:bodyPr vert="horz" lIns="91440" tIns="45720" rIns="91440" bIns="45720" rtlCol="0" anchor="ctr" anchorCtr="1">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E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¿CÓMO SE CONCRETA LA RSE?</a:t>
            </a:r>
          </a:p>
        </p:txBody>
      </p:sp>
      <p:pic>
        <p:nvPicPr>
          <p:cNvPr id="11" name="Picture 6" descr="GRIlogo">
            <a:hlinkClick r:id="rId3"/>
          </p:cNvPr>
          <p:cNvPicPr>
            <a:picLocks noChangeAspect="1"/>
          </p:cNvPicPr>
          <p:nvPr/>
        </p:nvPicPr>
        <p:blipFill>
          <a:blip r:embed="rId4" cstate="print"/>
          <a:srcRect/>
          <a:stretch>
            <a:fillRect/>
          </a:stretch>
        </p:blipFill>
        <p:spPr bwMode="auto">
          <a:xfrm>
            <a:off x="2916238" y="4786313"/>
            <a:ext cx="3311525" cy="130651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2286000"/>
            <a:ext cx="8229600" cy="1692275"/>
          </a:xfrm>
          <a:prstGeom prst="rect">
            <a:avLst/>
          </a:prstGeom>
          <a:solidFill>
            <a:schemeClr val="accent2">
              <a:lumMod val="60000"/>
              <a:lumOff val="40000"/>
            </a:schemeClr>
          </a:solidFill>
          <a:ln w="28575">
            <a:solidFill>
              <a:srgbClr val="C00000"/>
            </a:solidFill>
            <a:miter lim="800000"/>
            <a:headEnd/>
            <a:tailEnd/>
          </a:ln>
          <a:effectLst/>
        </p:spPr>
        <p:txBody>
          <a:bodyPr wrap="square" anchor="ctr">
            <a:spAutoFit/>
          </a:bodyPr>
          <a:lstStyle/>
          <a:p>
            <a:pPr algn="ctr">
              <a:defRPr/>
            </a:pPr>
            <a:r>
              <a:rPr lang="es-ES" sz="2400" b="1" dirty="0">
                <a:latin typeface="Times New Roman" pitchFamily="18" charset="0"/>
                <a:ea typeface="Times New Roman" pitchFamily="18" charset="0"/>
                <a:cs typeface="Times New Roman" pitchFamily="18" charset="0"/>
              </a:rPr>
              <a:t>“</a:t>
            </a:r>
            <a:r>
              <a:rPr lang="es-ES" sz="2400" b="1" dirty="0" err="1">
                <a:latin typeface="Times New Roman" pitchFamily="18" charset="0"/>
                <a:ea typeface="Times New Roman" pitchFamily="18" charset="0"/>
                <a:cs typeface="Times New Roman" pitchFamily="18" charset="0"/>
              </a:rPr>
              <a:t>Shippear</a:t>
            </a:r>
            <a:r>
              <a:rPr lang="es-ES" sz="2400" b="1" dirty="0">
                <a:latin typeface="Times New Roman" pitchFamily="18" charset="0"/>
                <a:ea typeface="Times New Roman" pitchFamily="18" charset="0"/>
                <a:cs typeface="Times New Roman" pitchFamily="18" charset="0"/>
              </a:rPr>
              <a:t>”: </a:t>
            </a:r>
          </a:p>
          <a:p>
            <a:pPr algn="ctr">
              <a:defRPr/>
            </a:pPr>
            <a:r>
              <a:rPr lang="es-ES" sz="2000" b="1" dirty="0">
                <a:latin typeface="Times New Roman" pitchFamily="18" charset="0"/>
                <a:ea typeface="Times New Roman" pitchFamily="18" charset="0"/>
                <a:cs typeface="Times New Roman" pitchFamily="18" charset="0"/>
              </a:rPr>
              <a:t>Es la práctica de juntar a dos personas sentimentalmente. La diferencia es que este término se utiliza solamente en redes sociales. Es muy común hacerlo con personajes de series o </a:t>
            </a:r>
            <a:r>
              <a:rPr lang="es-ES" sz="2000" b="1" dirty="0" err="1">
                <a:latin typeface="Times New Roman" pitchFamily="18" charset="0"/>
                <a:ea typeface="Times New Roman" pitchFamily="18" charset="0"/>
                <a:cs typeface="Times New Roman" pitchFamily="18" charset="0"/>
              </a:rPr>
              <a:t>reality</a:t>
            </a:r>
            <a:r>
              <a:rPr lang="es-ES" sz="2000" b="1" dirty="0">
                <a:latin typeface="Times New Roman" pitchFamily="18" charset="0"/>
                <a:ea typeface="Times New Roman" pitchFamily="18" charset="0"/>
                <a:cs typeface="Times New Roman" pitchFamily="18" charset="0"/>
              </a:rPr>
              <a:t> shows que no son pareja pero sus fans quisieran que lo sean.</a:t>
            </a:r>
            <a:endParaRPr lang="es-ES" sz="2000" b="1" dirty="0">
              <a:latin typeface="Times New Roman" pitchFamily="18" charset="0"/>
              <a:cs typeface="Times New Roman" pitchFamily="18" charset="0"/>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8 CuadroTexto"/>
          <p:cNvSpPr txBox="1">
            <a:spLocks noChangeArrowheads="1"/>
          </p:cNvSpPr>
          <p:nvPr/>
        </p:nvSpPr>
        <p:spPr bwMode="auto">
          <a:xfrm>
            <a:off x="488950" y="2209800"/>
            <a:ext cx="8229600" cy="646331"/>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3600" b="1">
                <a:latin typeface="Calibri" pitchFamily="34" charset="0"/>
              </a:rPr>
              <a:t>CONFIANZA</a:t>
            </a:r>
          </a:p>
        </p:txBody>
      </p:sp>
      <p:sp>
        <p:nvSpPr>
          <p:cNvPr id="4" name="10 Flecha abajo"/>
          <p:cNvSpPr>
            <a:spLocks/>
          </p:cNvSpPr>
          <p:nvPr/>
        </p:nvSpPr>
        <p:spPr bwMode="auto">
          <a:xfrm>
            <a:off x="3848043" y="3048000"/>
            <a:ext cx="955222" cy="71437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w 21600"/>
              <a:gd name="T9" fmla="*/ 2147483647 h 21600"/>
              <a:gd name="T10" fmla="*/ 2147483647 w 21600"/>
              <a:gd name="T11" fmla="*/ 2147483647 h 21600"/>
              <a:gd name="T12" fmla="*/ 17694720 60000 65536"/>
              <a:gd name="T13" fmla="*/ 0 60000 65536"/>
              <a:gd name="T14" fmla="*/ 5898240 60000 65536"/>
              <a:gd name="T15" fmla="*/ 11796480 60000 65536"/>
              <a:gd name="T16" fmla="*/ 11796480 60000 65536"/>
              <a:gd name="T17" fmla="*/ 0 60000 65536"/>
              <a:gd name="T18" fmla="*/ 5400 w 21600"/>
              <a:gd name="T19" fmla="*/ 0 h 21600"/>
              <a:gd name="T20" fmla="*/ 1620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0"/>
                </a:moveTo>
                <a:lnTo>
                  <a:pt x="5400" y="10800"/>
                </a:lnTo>
                <a:lnTo>
                  <a:pt x="0" y="10800"/>
                </a:lnTo>
                <a:lnTo>
                  <a:pt x="10800" y="21600"/>
                </a:lnTo>
                <a:lnTo>
                  <a:pt x="21600" y="10800"/>
                </a:lnTo>
                <a:lnTo>
                  <a:pt x="16200" y="10800"/>
                </a:lnTo>
                <a:lnTo>
                  <a:pt x="16200" y="0"/>
                </a:lnTo>
                <a:close/>
              </a:path>
            </a:pathLst>
          </a:custGeom>
          <a:solidFill>
            <a:schemeClr val="accent4"/>
          </a:solidFill>
          <a:ln w="28575">
            <a:solidFill>
              <a:schemeClr val="tx1"/>
            </a:solidFill>
            <a:prstDash val="solid"/>
            <a:round/>
            <a:headEnd/>
            <a:tailEnd/>
          </a:ln>
        </p:spPr>
        <p:txBody>
          <a:bodyPr anchor="ctr" anchorCtr="1"/>
          <a:lstStyle/>
          <a:p>
            <a:endParaRPr lang="en-US"/>
          </a:p>
        </p:txBody>
      </p:sp>
      <p:sp>
        <p:nvSpPr>
          <p:cNvPr id="5" name="12 CuadroTexto"/>
          <p:cNvSpPr txBox="1">
            <a:spLocks noChangeArrowheads="1"/>
          </p:cNvSpPr>
          <p:nvPr/>
        </p:nvSpPr>
        <p:spPr bwMode="auto">
          <a:xfrm>
            <a:off x="488950" y="3876675"/>
            <a:ext cx="8229600" cy="646331"/>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3600" b="1">
                <a:latin typeface="Calibri" pitchFamily="34" charset="0"/>
              </a:rPr>
              <a:t>REPUTACIÓN</a:t>
            </a:r>
          </a:p>
        </p:txBody>
      </p:sp>
      <p:sp>
        <p:nvSpPr>
          <p:cNvPr id="6" name="16 CuadroTexto"/>
          <p:cNvSpPr txBox="1">
            <a:spLocks noChangeArrowheads="1"/>
          </p:cNvSpPr>
          <p:nvPr/>
        </p:nvSpPr>
        <p:spPr bwMode="auto">
          <a:xfrm>
            <a:off x="488950" y="5510213"/>
            <a:ext cx="8229600" cy="584775"/>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3200" b="1">
                <a:latin typeface="Calibri" pitchFamily="34" charset="0"/>
              </a:rPr>
              <a:t>PERDURAR EN EL TIEMPO</a:t>
            </a:r>
          </a:p>
        </p:txBody>
      </p:sp>
      <p:sp>
        <p:nvSpPr>
          <p:cNvPr id="7" name="17 Flecha abajo"/>
          <p:cNvSpPr>
            <a:spLocks/>
          </p:cNvSpPr>
          <p:nvPr/>
        </p:nvSpPr>
        <p:spPr bwMode="auto">
          <a:xfrm>
            <a:off x="3848043" y="4648200"/>
            <a:ext cx="955222" cy="785813"/>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w 21600"/>
              <a:gd name="T9" fmla="*/ 2147483647 h 21600"/>
              <a:gd name="T10" fmla="*/ 2147483647 w 21600"/>
              <a:gd name="T11" fmla="*/ 2147483647 h 21600"/>
              <a:gd name="T12" fmla="*/ 17694720 60000 65536"/>
              <a:gd name="T13" fmla="*/ 0 60000 65536"/>
              <a:gd name="T14" fmla="*/ 5898240 60000 65536"/>
              <a:gd name="T15" fmla="*/ 11796480 60000 65536"/>
              <a:gd name="T16" fmla="*/ 11796480 60000 65536"/>
              <a:gd name="T17" fmla="*/ 0 60000 65536"/>
              <a:gd name="T18" fmla="*/ 5400 w 21600"/>
              <a:gd name="T19" fmla="*/ 0 h 21600"/>
              <a:gd name="T20" fmla="*/ 16200 w 21600"/>
              <a:gd name="T21" fmla="*/ 162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0"/>
                </a:moveTo>
                <a:lnTo>
                  <a:pt x="5400" y="10800"/>
                </a:lnTo>
                <a:lnTo>
                  <a:pt x="0" y="10800"/>
                </a:lnTo>
                <a:lnTo>
                  <a:pt x="10800" y="21600"/>
                </a:lnTo>
                <a:lnTo>
                  <a:pt x="21600" y="10800"/>
                </a:lnTo>
                <a:lnTo>
                  <a:pt x="16200" y="10800"/>
                </a:lnTo>
                <a:lnTo>
                  <a:pt x="16200" y="0"/>
                </a:lnTo>
                <a:close/>
              </a:path>
            </a:pathLst>
          </a:custGeom>
          <a:solidFill>
            <a:schemeClr val="accent4"/>
          </a:solidFill>
          <a:ln w="28575">
            <a:solidFill>
              <a:schemeClr val="tx1"/>
            </a:solidFill>
            <a:prstDash val="solid"/>
            <a:round/>
            <a:headEnd/>
            <a:tailEnd/>
          </a:ln>
        </p:spPr>
        <p:txBody>
          <a:bodyPr anchor="ctr" anchorCtr="1"/>
          <a:lstStyle/>
          <a:p>
            <a:endParaRPr lang="en-US"/>
          </a:p>
        </p:txBody>
      </p:sp>
      <p:sp>
        <p:nvSpPr>
          <p:cNvPr id="8" name="1 Título"/>
          <p:cNvSpPr txBox="1">
            <a:spLocks/>
          </p:cNvSpPr>
          <p:nvPr/>
        </p:nvSpPr>
        <p:spPr>
          <a:xfrm>
            <a:off x="457200" y="692150"/>
            <a:ext cx="8229600" cy="984250"/>
          </a:xfrm>
          <a:prstGeom prst="rect">
            <a:avLst/>
          </a:prstGeom>
          <a:solidFill>
            <a:schemeClr val="accent4">
              <a:lumMod val="60000"/>
              <a:lumOff val="40000"/>
            </a:schemeClr>
          </a:solidFill>
          <a:ln w="28575">
            <a:solidFill>
              <a:schemeClr val="tx1"/>
            </a:solidFill>
          </a:ln>
        </p:spPr>
        <p:txBody>
          <a:bodyPr vert="horz" lIns="91440" tIns="45720" rIns="91440" bIns="45720" rtlCol="0" anchor="ctr" anchorCtr="1">
            <a:normAutofit/>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s-ES" altLang="es-ES" sz="2800" b="1"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¿QUÉ APORTA LA ÉTICA Y LA RSE A LA EMPRESA?</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p:cNvSpPr>
            <a:spLocks noChangeArrowheads="1"/>
          </p:cNvSpPr>
          <p:nvPr/>
        </p:nvSpPr>
        <p:spPr bwMode="auto">
          <a:xfrm>
            <a:off x="1390650" y="1135063"/>
            <a:ext cx="7786688" cy="5035550"/>
          </a:xfrm>
          <a:prstGeom prst="rect">
            <a:avLst/>
          </a:prstGeom>
          <a:noFill/>
          <a:ln w="9525">
            <a:noFill/>
            <a:miter lim="800000"/>
            <a:headEnd/>
            <a:tailEnd/>
          </a:ln>
        </p:spPr>
        <p:txBody>
          <a:bodyPr/>
          <a:lstStyle/>
          <a:p>
            <a:pPr marL="342900" indent="-342900">
              <a:spcBef>
                <a:spcPts val="500"/>
              </a:spcBef>
            </a:pPr>
            <a:endParaRPr lang="es-MX" altLang="es-ES" sz="2200">
              <a:solidFill>
                <a:srgbClr val="000000"/>
              </a:solidFill>
              <a:latin typeface="Calibri" pitchFamily="34" charset="0"/>
            </a:endParaRPr>
          </a:p>
        </p:txBody>
      </p:sp>
      <p:sp>
        <p:nvSpPr>
          <p:cNvPr id="4" name="6 CuadroTexto"/>
          <p:cNvSpPr txBox="1">
            <a:spLocks noChangeArrowheads="1"/>
          </p:cNvSpPr>
          <p:nvPr/>
        </p:nvSpPr>
        <p:spPr bwMode="auto">
          <a:xfrm>
            <a:off x="457200" y="333375"/>
            <a:ext cx="8229600" cy="523220"/>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sz="2800" b="1">
                <a:latin typeface="Times New Roman" pitchFamily="18" charset="0"/>
                <a:ea typeface="MS PGothic" pitchFamily="34" charset="-128"/>
                <a:cs typeface="Times New Roman" pitchFamily="18" charset="0"/>
              </a:rPr>
              <a:t>ALGUNAS ACCIONES CONCRETAS DE RSE…</a:t>
            </a:r>
          </a:p>
        </p:txBody>
      </p:sp>
      <p:sp>
        <p:nvSpPr>
          <p:cNvPr id="5" name="8 CuadroTexto"/>
          <p:cNvSpPr txBox="1">
            <a:spLocks noChangeArrowheads="1"/>
          </p:cNvSpPr>
          <p:nvPr/>
        </p:nvSpPr>
        <p:spPr bwMode="auto">
          <a:xfrm>
            <a:off x="1785938" y="1414463"/>
            <a:ext cx="5119687" cy="336550"/>
          </a:xfrm>
          <a:prstGeom prst="rect">
            <a:avLst/>
          </a:prstGeom>
          <a:solidFill>
            <a:schemeClr val="accent4">
              <a:lumMod val="60000"/>
              <a:lumOff val="40000"/>
            </a:schemeClr>
          </a:solidFill>
          <a:ln w="9525">
            <a:solidFill>
              <a:schemeClr val="accent1"/>
            </a:solidFill>
            <a:miter lim="800000"/>
            <a:headEnd/>
            <a:tailEnd/>
          </a:ln>
        </p:spPr>
        <p:txBody>
          <a:bodyPr wrap="none">
            <a:spAutoFit/>
          </a:bodyPr>
          <a:lstStyle/>
          <a:p>
            <a:pPr fontAlgn="auto">
              <a:spcBef>
                <a:spcPts val="0"/>
              </a:spcBef>
              <a:spcAft>
                <a:spcPts val="0"/>
              </a:spcAft>
              <a:defRPr/>
            </a:pPr>
            <a:r>
              <a:rPr lang="es-ES" sz="1600" b="1">
                <a:solidFill>
                  <a:srgbClr val="000000"/>
                </a:solidFill>
                <a:latin typeface="Calibri" pitchFamily="34" charset="0"/>
              </a:rPr>
              <a:t>Facilitar conciliación laboral y personal de los trabajadores</a:t>
            </a:r>
          </a:p>
        </p:txBody>
      </p:sp>
      <p:sp>
        <p:nvSpPr>
          <p:cNvPr id="6" name="9 CuadroTexto"/>
          <p:cNvSpPr txBox="1">
            <a:spLocks noChangeArrowheads="1"/>
          </p:cNvSpPr>
          <p:nvPr/>
        </p:nvSpPr>
        <p:spPr bwMode="auto">
          <a:xfrm>
            <a:off x="1795463" y="1936750"/>
            <a:ext cx="5461000" cy="336550"/>
          </a:xfrm>
          <a:prstGeom prst="rect">
            <a:avLst/>
          </a:prstGeom>
          <a:solidFill>
            <a:schemeClr val="accent4">
              <a:lumMod val="60000"/>
              <a:lumOff val="40000"/>
            </a:schemeClr>
          </a:solidFill>
          <a:ln w="9525">
            <a:noFill/>
            <a:miter lim="800000"/>
            <a:headEnd/>
            <a:tailEnd/>
          </a:ln>
        </p:spPr>
        <p:txBody>
          <a:bodyPr wrap="none">
            <a:spAutoFit/>
          </a:bodyPr>
          <a:lstStyle/>
          <a:p>
            <a:pPr fontAlgn="auto">
              <a:spcBef>
                <a:spcPts val="0"/>
              </a:spcBef>
              <a:spcAft>
                <a:spcPts val="0"/>
              </a:spcAft>
              <a:defRPr/>
            </a:pPr>
            <a:r>
              <a:rPr lang="es-ES" sz="1600" b="1">
                <a:solidFill>
                  <a:srgbClr val="000000"/>
                </a:solidFill>
                <a:latin typeface="Calibri" pitchFamily="34" charset="0"/>
              </a:rPr>
              <a:t>Fomentar la igualdad de oportunidades entre sus trabajadores</a:t>
            </a:r>
          </a:p>
        </p:txBody>
      </p:sp>
      <p:sp>
        <p:nvSpPr>
          <p:cNvPr id="7" name="10 CuadroTexto"/>
          <p:cNvSpPr txBox="1">
            <a:spLocks noChangeArrowheads="1"/>
          </p:cNvSpPr>
          <p:nvPr/>
        </p:nvSpPr>
        <p:spPr bwMode="auto">
          <a:xfrm>
            <a:off x="1795463" y="2414588"/>
            <a:ext cx="3479800" cy="304800"/>
          </a:xfrm>
          <a:prstGeom prst="rect">
            <a:avLst/>
          </a:prstGeom>
          <a:solidFill>
            <a:schemeClr val="accent4">
              <a:lumMod val="60000"/>
              <a:lumOff val="40000"/>
            </a:schemeClr>
          </a:solidFill>
          <a:ln w="9525">
            <a:solidFill>
              <a:schemeClr val="tx1"/>
            </a:solidFill>
            <a:miter lim="800000"/>
            <a:headEnd/>
            <a:tailEnd/>
          </a:ln>
        </p:spPr>
        <p:txBody>
          <a:bodyPr wrap="none">
            <a:spAutoFit/>
          </a:bodyPr>
          <a:lstStyle/>
          <a:p>
            <a:pPr fontAlgn="auto">
              <a:spcBef>
                <a:spcPts val="0"/>
              </a:spcBef>
              <a:spcAft>
                <a:spcPts val="0"/>
              </a:spcAft>
              <a:defRPr/>
            </a:pPr>
            <a:r>
              <a:rPr lang="es-ES" sz="1400" b="1">
                <a:solidFill>
                  <a:srgbClr val="000000"/>
                </a:solidFill>
                <a:latin typeface="Calibri" pitchFamily="34" charset="0"/>
              </a:rPr>
              <a:t>Cumplir en calidad y servicio con sus clientes</a:t>
            </a:r>
          </a:p>
        </p:txBody>
      </p:sp>
      <p:sp>
        <p:nvSpPr>
          <p:cNvPr id="8" name="11 CuadroTexto"/>
          <p:cNvSpPr txBox="1">
            <a:spLocks noChangeArrowheads="1"/>
          </p:cNvSpPr>
          <p:nvPr/>
        </p:nvSpPr>
        <p:spPr bwMode="auto">
          <a:xfrm>
            <a:off x="1795463" y="2968625"/>
            <a:ext cx="2614612" cy="336550"/>
          </a:xfrm>
          <a:prstGeom prst="rect">
            <a:avLst/>
          </a:prstGeom>
          <a:solidFill>
            <a:schemeClr val="accent4">
              <a:lumMod val="60000"/>
              <a:lumOff val="40000"/>
            </a:schemeClr>
          </a:solidFill>
          <a:ln w="9525">
            <a:noFill/>
            <a:miter lim="800000"/>
            <a:headEnd/>
            <a:tailEnd/>
          </a:ln>
        </p:spPr>
        <p:txBody>
          <a:bodyPr wrap="none">
            <a:spAutoFit/>
          </a:bodyPr>
          <a:lstStyle/>
          <a:p>
            <a:pPr fontAlgn="auto">
              <a:spcBef>
                <a:spcPts val="0"/>
              </a:spcBef>
              <a:spcAft>
                <a:spcPts val="0"/>
              </a:spcAft>
              <a:defRPr/>
            </a:pPr>
            <a:r>
              <a:rPr lang="es-ES" sz="1600" b="1">
                <a:solidFill>
                  <a:srgbClr val="000000"/>
                </a:solidFill>
                <a:latin typeface="Calibri" pitchFamily="34" charset="0"/>
              </a:rPr>
              <a:t>Ejercer una competencia leal</a:t>
            </a:r>
          </a:p>
        </p:txBody>
      </p:sp>
      <p:sp>
        <p:nvSpPr>
          <p:cNvPr id="9" name="12 CuadroTexto"/>
          <p:cNvSpPr txBox="1">
            <a:spLocks noChangeArrowheads="1"/>
          </p:cNvSpPr>
          <p:nvPr/>
        </p:nvSpPr>
        <p:spPr bwMode="auto">
          <a:xfrm>
            <a:off x="1785938" y="3490913"/>
            <a:ext cx="6858000" cy="336550"/>
          </a:xfrm>
          <a:prstGeom prst="rect">
            <a:avLst/>
          </a:prstGeom>
          <a:solidFill>
            <a:schemeClr val="accent4">
              <a:lumMod val="60000"/>
              <a:lumOff val="40000"/>
            </a:schemeClr>
          </a:solidFill>
          <a:ln w="9525">
            <a:noFill/>
            <a:miter lim="800000"/>
            <a:headEnd/>
            <a:tailEnd/>
          </a:ln>
        </p:spPr>
        <p:txBody>
          <a:bodyPr>
            <a:spAutoFit/>
          </a:bodyPr>
          <a:lstStyle/>
          <a:p>
            <a:pPr fontAlgn="auto">
              <a:spcBef>
                <a:spcPts val="0"/>
              </a:spcBef>
              <a:spcAft>
                <a:spcPts val="0"/>
              </a:spcAft>
              <a:defRPr/>
            </a:pPr>
            <a:r>
              <a:rPr lang="es-ES" sz="1600" b="1">
                <a:solidFill>
                  <a:srgbClr val="000000"/>
                </a:solidFill>
                <a:latin typeface="Calibri" pitchFamily="34" charset="0"/>
              </a:rPr>
              <a:t>Favorecer el desarrollo sostenible del planeta utilizando energías renovables.</a:t>
            </a:r>
          </a:p>
        </p:txBody>
      </p:sp>
      <p:sp>
        <p:nvSpPr>
          <p:cNvPr id="10" name="13 CuadroTexto"/>
          <p:cNvSpPr txBox="1">
            <a:spLocks noChangeArrowheads="1"/>
          </p:cNvSpPr>
          <p:nvPr/>
        </p:nvSpPr>
        <p:spPr bwMode="auto">
          <a:xfrm>
            <a:off x="1795463" y="4683125"/>
            <a:ext cx="6848475" cy="336550"/>
          </a:xfrm>
          <a:prstGeom prst="rect">
            <a:avLst/>
          </a:prstGeom>
          <a:solidFill>
            <a:schemeClr val="accent4">
              <a:lumMod val="60000"/>
              <a:lumOff val="40000"/>
            </a:schemeClr>
          </a:solidFill>
          <a:ln w="9525">
            <a:noFill/>
            <a:miter lim="800000"/>
            <a:headEnd/>
            <a:tailEnd/>
          </a:ln>
        </p:spPr>
        <p:txBody>
          <a:bodyPr>
            <a:spAutoFit/>
          </a:bodyPr>
          <a:lstStyle/>
          <a:p>
            <a:pPr fontAlgn="auto">
              <a:spcBef>
                <a:spcPts val="0"/>
              </a:spcBef>
              <a:spcAft>
                <a:spcPts val="0"/>
              </a:spcAft>
              <a:defRPr/>
            </a:pPr>
            <a:r>
              <a:rPr lang="es-ES" sz="1600" b="1">
                <a:solidFill>
                  <a:srgbClr val="000000"/>
                </a:solidFill>
                <a:latin typeface="Calibri" pitchFamily="34" charset="0"/>
              </a:rPr>
              <a:t>Fomentar el desarrollo de comunidades relegadas (comercio justo).</a:t>
            </a:r>
          </a:p>
        </p:txBody>
      </p:sp>
      <p:sp>
        <p:nvSpPr>
          <p:cNvPr id="11" name="14 CuadroTexto"/>
          <p:cNvSpPr txBox="1">
            <a:spLocks noChangeArrowheads="1"/>
          </p:cNvSpPr>
          <p:nvPr/>
        </p:nvSpPr>
        <p:spPr bwMode="auto">
          <a:xfrm>
            <a:off x="1785938" y="4114800"/>
            <a:ext cx="4618037" cy="336550"/>
          </a:xfrm>
          <a:prstGeom prst="rect">
            <a:avLst/>
          </a:prstGeom>
          <a:solidFill>
            <a:schemeClr val="accent4">
              <a:lumMod val="60000"/>
              <a:lumOff val="40000"/>
            </a:schemeClr>
          </a:solidFill>
          <a:ln w="9525">
            <a:noFill/>
            <a:miter lim="800000"/>
            <a:headEnd/>
            <a:tailEnd/>
          </a:ln>
        </p:spPr>
        <p:txBody>
          <a:bodyPr>
            <a:spAutoFit/>
          </a:bodyPr>
          <a:lstStyle/>
          <a:p>
            <a:pPr fontAlgn="auto">
              <a:spcBef>
                <a:spcPts val="0"/>
              </a:spcBef>
              <a:spcAft>
                <a:spcPts val="0"/>
              </a:spcAft>
              <a:defRPr/>
            </a:pPr>
            <a:r>
              <a:rPr lang="es-ES" sz="1600" b="1">
                <a:solidFill>
                  <a:srgbClr val="000000"/>
                </a:solidFill>
                <a:latin typeface="Calibri" pitchFamily="34" charset="0"/>
              </a:rPr>
              <a:t>Llevar a cabo procesos productivos ecológicos.</a:t>
            </a:r>
          </a:p>
        </p:txBody>
      </p:sp>
      <p:sp>
        <p:nvSpPr>
          <p:cNvPr id="12" name="15 CuadroTexto"/>
          <p:cNvSpPr txBox="1">
            <a:spLocks noChangeArrowheads="1"/>
          </p:cNvSpPr>
          <p:nvPr/>
        </p:nvSpPr>
        <p:spPr bwMode="auto">
          <a:xfrm>
            <a:off x="1785938" y="5164138"/>
            <a:ext cx="5329237" cy="336550"/>
          </a:xfrm>
          <a:prstGeom prst="rect">
            <a:avLst/>
          </a:prstGeom>
          <a:solidFill>
            <a:schemeClr val="accent4">
              <a:lumMod val="60000"/>
              <a:lumOff val="40000"/>
            </a:schemeClr>
          </a:solidFill>
          <a:ln w="9525">
            <a:noFill/>
            <a:miter lim="800000"/>
            <a:headEnd/>
            <a:tailEnd/>
          </a:ln>
        </p:spPr>
        <p:txBody>
          <a:bodyPr wrap="none">
            <a:spAutoFit/>
          </a:bodyPr>
          <a:lstStyle/>
          <a:p>
            <a:pPr fontAlgn="auto">
              <a:spcBef>
                <a:spcPts val="0"/>
              </a:spcBef>
              <a:spcAft>
                <a:spcPts val="0"/>
              </a:spcAft>
              <a:defRPr/>
            </a:pPr>
            <a:r>
              <a:rPr lang="es-ES" sz="1600" b="1">
                <a:solidFill>
                  <a:srgbClr val="000000"/>
                </a:solidFill>
                <a:latin typeface="Calibri" pitchFamily="34" charset="0"/>
              </a:rPr>
              <a:t>Apoyar, a través de su actividad, a colectivos desfavorecidos.</a:t>
            </a:r>
          </a:p>
        </p:txBody>
      </p:sp>
      <p:sp>
        <p:nvSpPr>
          <p:cNvPr id="13" name="16 CuadroTexto"/>
          <p:cNvSpPr txBox="1">
            <a:spLocks noChangeArrowheads="1"/>
          </p:cNvSpPr>
          <p:nvPr/>
        </p:nvSpPr>
        <p:spPr bwMode="auto">
          <a:xfrm>
            <a:off x="1795463" y="5718175"/>
            <a:ext cx="3525837" cy="336550"/>
          </a:xfrm>
          <a:prstGeom prst="rect">
            <a:avLst/>
          </a:prstGeom>
          <a:solidFill>
            <a:schemeClr val="accent4">
              <a:lumMod val="60000"/>
              <a:lumOff val="40000"/>
            </a:schemeClr>
          </a:solidFill>
          <a:ln w="9525">
            <a:noFill/>
            <a:miter lim="800000"/>
            <a:headEnd/>
            <a:tailEnd/>
          </a:ln>
        </p:spPr>
        <p:txBody>
          <a:bodyPr wrap="none">
            <a:spAutoFit/>
          </a:bodyPr>
          <a:lstStyle/>
          <a:p>
            <a:pPr fontAlgn="auto">
              <a:spcBef>
                <a:spcPts val="0"/>
              </a:spcBef>
              <a:spcAft>
                <a:spcPts val="0"/>
              </a:spcAft>
              <a:defRPr/>
            </a:pPr>
            <a:r>
              <a:rPr lang="es-ES" sz="1600" b="1" dirty="0">
                <a:solidFill>
                  <a:srgbClr val="000000"/>
                </a:solidFill>
                <a:latin typeface="Calibri" pitchFamily="34" charset="0"/>
              </a:rPr>
              <a:t>Utilizar herramientas financieras éticas.</a:t>
            </a:r>
          </a:p>
        </p:txBody>
      </p:sp>
      <p:sp>
        <p:nvSpPr>
          <p:cNvPr id="14" name="21 Corchetes"/>
          <p:cNvSpPr/>
          <p:nvPr/>
        </p:nvSpPr>
        <p:spPr>
          <a:xfrm>
            <a:off x="1214438" y="1000125"/>
            <a:ext cx="7432675" cy="5284788"/>
          </a:xfrm>
          <a:custGeom>
            <a:avLst/>
            <a:gdLst>
              <a:gd name="f0" fmla="val 10800000"/>
              <a:gd name="f1" fmla="val 5400000"/>
              <a:gd name="f2" fmla="val 16200000"/>
              <a:gd name="f3" fmla="val w"/>
              <a:gd name="f4" fmla="val h"/>
              <a:gd name="f5" fmla="val ss"/>
              <a:gd name="f6" fmla="val 0"/>
              <a:gd name="f7" fmla="val 16667"/>
              <a:gd name="f8" fmla="abs f3"/>
              <a:gd name="f9" fmla="abs f4"/>
              <a:gd name="f10" fmla="abs f5"/>
              <a:gd name="f11" fmla="?: f8 f3 1"/>
              <a:gd name="f12" fmla="?: f9 f4 1"/>
              <a:gd name="f13" fmla="?: f10 f5 1"/>
              <a:gd name="f14" fmla="*/ f11 1 21600"/>
              <a:gd name="f15" fmla="*/ f12 1 21600"/>
              <a:gd name="f16" fmla="*/ 21600 f11 1"/>
              <a:gd name="f17" fmla="*/ 21600 f12 1"/>
              <a:gd name="f18" fmla="min f15 f14"/>
              <a:gd name="f19" fmla="*/ f16 1 f13"/>
              <a:gd name="f20" fmla="*/ f17 1 f13"/>
              <a:gd name="f21" fmla="val f19"/>
              <a:gd name="f22" fmla="val f20"/>
              <a:gd name="f23" fmla="*/ f6 f18 1"/>
              <a:gd name="f24" fmla="+- f22 0 f6"/>
              <a:gd name="f25" fmla="+- f21 0 f6"/>
              <a:gd name="f26" fmla="*/ f21 f18 1"/>
              <a:gd name="f27" fmla="*/ f22 f18 1"/>
              <a:gd name="f28" fmla="min f25 f24"/>
              <a:gd name="f29" fmla="*/ f28 f7 1"/>
              <a:gd name="f30" fmla="*/ f29 1 100000"/>
              <a:gd name="f31" fmla="+- f21 0 f30"/>
              <a:gd name="f32" fmla="+- f22 0 f30"/>
              <a:gd name="f33" fmla="*/ f30 29289 1"/>
              <a:gd name="f34" fmla="*/ f30 f18 1"/>
              <a:gd name="f35" fmla="*/ f33 1 100000"/>
              <a:gd name="f36" fmla="*/ f31 f18 1"/>
              <a:gd name="f37" fmla="*/ f32 f18 1"/>
              <a:gd name="f38" fmla="+- f21 0 f35"/>
              <a:gd name="f39" fmla="+- f22 0 f35"/>
              <a:gd name="f40" fmla="*/ f35 f18 1"/>
              <a:gd name="f41" fmla="*/ f38 f18 1"/>
              <a:gd name="f42" fmla="*/ f39 f18 1"/>
            </a:gdLst>
            <a:ahLst/>
            <a:cxnLst>
              <a:cxn ang="3cd4">
                <a:pos x="hc" y="t"/>
              </a:cxn>
              <a:cxn ang="0">
                <a:pos x="r" y="vc"/>
              </a:cxn>
              <a:cxn ang="cd4">
                <a:pos x="hc" y="b"/>
              </a:cxn>
              <a:cxn ang="cd2">
                <a:pos x="l" y="vc"/>
              </a:cxn>
            </a:cxnLst>
            <a:rect l="f40" t="f40" r="f41" b="f42"/>
            <a:pathLst>
              <a:path stroke="0">
                <a:moveTo>
                  <a:pt x="f23" y="f34"/>
                </a:moveTo>
                <a:arcTo wR="f34" hR="f34" stAng="f0" swAng="f1"/>
                <a:lnTo>
                  <a:pt x="f36" y="f23"/>
                </a:lnTo>
                <a:arcTo wR="f34" hR="f34" stAng="f2" swAng="f1"/>
                <a:lnTo>
                  <a:pt x="f26" y="f37"/>
                </a:lnTo>
                <a:arcTo wR="f34" hR="f34" stAng="f6" swAng="f1"/>
                <a:lnTo>
                  <a:pt x="f34" y="f27"/>
                </a:lnTo>
                <a:arcTo wR="f34" hR="f34" stAng="f1" swAng="f1"/>
                <a:close/>
              </a:path>
              <a:path fill="none">
                <a:moveTo>
                  <a:pt x="f34" y="f27"/>
                </a:moveTo>
                <a:arcTo wR="f34" hR="f34" stAng="f1" swAng="f1"/>
                <a:lnTo>
                  <a:pt x="f23" y="f34"/>
                </a:lnTo>
                <a:arcTo wR="f34" hR="f34" stAng="f0" swAng="f1"/>
                <a:moveTo>
                  <a:pt x="f36" y="f23"/>
                </a:moveTo>
                <a:arcTo wR="f34" hR="f34" stAng="f2" swAng="f1"/>
                <a:lnTo>
                  <a:pt x="f26" y="f37"/>
                </a:lnTo>
                <a:arcTo wR="f34" hR="f34" stAng="f6" swAng="f1"/>
              </a:path>
            </a:pathLst>
          </a:custGeom>
          <a:noFill/>
          <a:ln w="25402">
            <a:solidFill>
              <a:srgbClr val="4F81BD"/>
            </a:solidFill>
            <a:prstDash val="solid"/>
          </a:ln>
          <a:effectLst>
            <a:outerShdw dist="19997" dir="5400000" algn="tl">
              <a:srgbClr val="000000">
                <a:alpha val="38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s-ES" kern="0" dirty="0">
              <a:solidFill>
                <a:srgbClr val="000000"/>
              </a:solidFill>
              <a:latin typeface="Calibri"/>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p:cNvSpPr>
            <a:spLocks noChangeArrowheads="1"/>
          </p:cNvSpPr>
          <p:nvPr/>
        </p:nvSpPr>
        <p:spPr bwMode="auto">
          <a:xfrm>
            <a:off x="1692275" y="1981200"/>
            <a:ext cx="6880225" cy="4510087"/>
          </a:xfrm>
          <a:prstGeom prst="rect">
            <a:avLst/>
          </a:prstGeom>
          <a:solidFill>
            <a:schemeClr val="accent4"/>
          </a:solidFill>
          <a:ln w="28575">
            <a:solidFill>
              <a:schemeClr val="tx1"/>
            </a:solidFill>
            <a:miter lim="800000"/>
            <a:headEnd/>
            <a:tailEnd/>
          </a:ln>
        </p:spPr>
        <p:txBody>
          <a:bodyPr/>
          <a:lstStyle/>
          <a:p>
            <a:pPr marL="342900" indent="-342900" fontAlgn="auto">
              <a:spcBef>
                <a:spcPts val="700"/>
              </a:spcBef>
              <a:spcAft>
                <a:spcPts val="0"/>
              </a:spcAft>
              <a:defRPr/>
            </a:pPr>
            <a:endParaRPr lang="es-ES" altLang="es-ES" sz="2800">
              <a:solidFill>
                <a:srgbClr val="000000"/>
              </a:solidFill>
              <a:latin typeface="Calibri" pitchFamily="34" charset="0"/>
            </a:endParaRPr>
          </a:p>
          <a:p>
            <a:pPr marL="342900" indent="-342900" fontAlgn="auto">
              <a:spcBef>
                <a:spcPts val="700"/>
              </a:spcBef>
              <a:spcAft>
                <a:spcPts val="0"/>
              </a:spcAft>
              <a:buSzPct val="100000"/>
              <a:buFont typeface="Arial" charset="0"/>
              <a:buChar char="•"/>
              <a:defRPr/>
            </a:pPr>
            <a:endParaRPr lang="es-ES" altLang="es-ES" sz="2800">
              <a:solidFill>
                <a:srgbClr val="000000"/>
              </a:solidFill>
              <a:latin typeface="Calibri" pitchFamily="34" charset="0"/>
            </a:endParaRPr>
          </a:p>
        </p:txBody>
      </p:sp>
      <p:sp>
        <p:nvSpPr>
          <p:cNvPr id="4" name="Título 1"/>
          <p:cNvSpPr txBox="1">
            <a:spLocks noChangeArrowheads="1"/>
          </p:cNvSpPr>
          <p:nvPr/>
        </p:nvSpPr>
        <p:spPr bwMode="auto">
          <a:xfrm>
            <a:off x="457200" y="333375"/>
            <a:ext cx="8229600" cy="571500"/>
          </a:xfrm>
          <a:prstGeom prst="rect">
            <a:avLst/>
          </a:prstGeom>
          <a:solidFill>
            <a:schemeClr val="accent4">
              <a:lumMod val="60000"/>
              <a:lumOff val="40000"/>
            </a:schemeClr>
          </a:solidFill>
          <a:ln w="28575">
            <a:solidFill>
              <a:schemeClr val="tx1"/>
            </a:solidFill>
            <a:miter lim="800000"/>
            <a:headEnd/>
            <a:tailEnd/>
          </a:ln>
        </p:spPr>
        <p:txBody>
          <a:bodyPr anchor="ctr" anchorCtr="1"/>
          <a:lstStyle/>
          <a:p>
            <a:pPr algn="ctr">
              <a:defRPr/>
            </a:pPr>
            <a:r>
              <a:rPr lang="es-ES" altLang="es-ES" sz="2800" b="1">
                <a:latin typeface="Times New Roman" pitchFamily="18" charset="0"/>
                <a:ea typeface="MS PGothic" pitchFamily="34" charset="-128"/>
                <a:cs typeface="Times New Roman" pitchFamily="18" charset="0"/>
              </a:rPr>
              <a:t>MOTORES DE LA CULTURA INCLUSIVA</a:t>
            </a:r>
          </a:p>
        </p:txBody>
      </p:sp>
      <p:sp>
        <p:nvSpPr>
          <p:cNvPr id="5" name="14 Rectángulo"/>
          <p:cNvSpPr/>
          <p:nvPr/>
        </p:nvSpPr>
        <p:spPr>
          <a:xfrm>
            <a:off x="1692275" y="2317750"/>
            <a:ext cx="6880225" cy="825500"/>
          </a:xfrm>
          <a:prstGeom prst="rect">
            <a:avLst/>
          </a:prstGeom>
          <a:solidFill>
            <a:schemeClr val="accent4">
              <a:lumMod val="60000"/>
              <a:lumOff val="40000"/>
            </a:schemeClr>
          </a:solidFill>
          <a:ln w="28575">
            <a:solidFill>
              <a:schemeClr val="tx1"/>
            </a:solidFill>
            <a:prstDash val="solid"/>
          </a:ln>
        </p:spPr>
        <p:txBody>
          <a:bodyPr>
            <a:spAutoFit/>
          </a:bodyPr>
          <a:lstStyle/>
          <a:p>
            <a:pPr fontAlgn="auto">
              <a:spcBef>
                <a:spcPts val="0"/>
              </a:spcBef>
              <a:spcAft>
                <a:spcPts val="0"/>
              </a:spcAft>
              <a:defRPr/>
            </a:pPr>
            <a:r>
              <a:rPr lang="es-ES" sz="1600" b="1">
                <a:solidFill>
                  <a:srgbClr val="000000"/>
                </a:solidFill>
                <a:latin typeface="Calibri" pitchFamily="34" charset="0"/>
                <a:ea typeface="MS PGothic" pitchFamily="34" charset="-128"/>
              </a:rPr>
              <a:t>Desde la </a:t>
            </a:r>
            <a:r>
              <a:rPr lang="es-ES" sz="1600" b="1" i="1">
                <a:solidFill>
                  <a:srgbClr val="000000"/>
                </a:solidFill>
                <a:effectLst>
                  <a:outerShdw blurRad="38100" dist="38100" dir="2700000" algn="tl">
                    <a:srgbClr val="C0C0C0"/>
                  </a:outerShdw>
                </a:effectLst>
                <a:latin typeface="Calibri" pitchFamily="34" charset="0"/>
                <a:ea typeface="MS PGothic" pitchFamily="34" charset="-128"/>
              </a:rPr>
              <a:t>ADMINISTRACION</a:t>
            </a:r>
            <a:r>
              <a:rPr lang="es-ES" sz="1600" b="1">
                <a:solidFill>
                  <a:srgbClr val="000000"/>
                </a:solidFill>
                <a:latin typeface="Calibri" pitchFamily="34" charset="0"/>
                <a:ea typeface="MS PGothic" pitchFamily="34" charset="-128"/>
              </a:rPr>
              <a:t>, quien debe marcar el rumbo, a través de la </a:t>
            </a:r>
            <a:r>
              <a:rPr lang="es-ES" sz="1600" b="1" u="sng">
                <a:solidFill>
                  <a:srgbClr val="000000"/>
                </a:solidFill>
                <a:latin typeface="Calibri" pitchFamily="34" charset="0"/>
                <a:ea typeface="MS PGothic" pitchFamily="34" charset="-128"/>
              </a:rPr>
              <a:t>contratación pública </a:t>
            </a:r>
            <a:r>
              <a:rPr lang="es-ES" sz="1600" b="1">
                <a:solidFill>
                  <a:srgbClr val="000000"/>
                </a:solidFill>
                <a:latin typeface="Calibri" pitchFamily="34" charset="0"/>
                <a:ea typeface="MS PGothic" pitchFamily="34" charset="-128"/>
              </a:rPr>
              <a:t>utilizando “cláusulas sociales”, pero también a la hora de conceder </a:t>
            </a:r>
            <a:r>
              <a:rPr lang="es-ES" sz="1600" b="1" u="sng">
                <a:solidFill>
                  <a:srgbClr val="000000"/>
                </a:solidFill>
                <a:latin typeface="Calibri" pitchFamily="34" charset="0"/>
                <a:ea typeface="MS PGothic" pitchFamily="34" charset="-128"/>
              </a:rPr>
              <a:t>subvenciones, </a:t>
            </a:r>
            <a:r>
              <a:rPr lang="es-ES" sz="1600" b="1">
                <a:solidFill>
                  <a:srgbClr val="000000"/>
                </a:solidFill>
                <a:latin typeface="Calibri" pitchFamily="34" charset="0"/>
                <a:ea typeface="MS PGothic" pitchFamily="34" charset="-128"/>
              </a:rPr>
              <a:t>al dar </a:t>
            </a:r>
            <a:r>
              <a:rPr lang="es-ES" sz="1600" b="1" u="sng">
                <a:solidFill>
                  <a:srgbClr val="000000"/>
                </a:solidFill>
                <a:latin typeface="Calibri" pitchFamily="34" charset="0"/>
                <a:ea typeface="MS PGothic" pitchFamily="34" charset="-128"/>
              </a:rPr>
              <a:t>créditos públicos</a:t>
            </a:r>
            <a:r>
              <a:rPr lang="es-ES" sz="1600" b="1">
                <a:solidFill>
                  <a:srgbClr val="000000"/>
                </a:solidFill>
                <a:latin typeface="Calibri" pitchFamily="34" charset="0"/>
                <a:ea typeface="MS PGothic" pitchFamily="34" charset="-128"/>
              </a:rPr>
              <a:t>, al </a:t>
            </a:r>
            <a:r>
              <a:rPr lang="es-ES" sz="1600" b="1" u="sng">
                <a:solidFill>
                  <a:srgbClr val="000000"/>
                </a:solidFill>
                <a:latin typeface="Calibri" pitchFamily="34" charset="0"/>
                <a:ea typeface="MS PGothic" pitchFamily="34" charset="-128"/>
              </a:rPr>
              <a:t>invertir.</a:t>
            </a:r>
          </a:p>
        </p:txBody>
      </p:sp>
      <p:sp>
        <p:nvSpPr>
          <p:cNvPr id="6" name="15 Rectángulo"/>
          <p:cNvSpPr/>
          <p:nvPr/>
        </p:nvSpPr>
        <p:spPr>
          <a:xfrm>
            <a:off x="1692275" y="1163638"/>
            <a:ext cx="6880225" cy="825500"/>
          </a:xfrm>
          <a:prstGeom prst="rect">
            <a:avLst/>
          </a:prstGeom>
          <a:solidFill>
            <a:schemeClr val="accent4">
              <a:lumMod val="60000"/>
              <a:lumOff val="40000"/>
            </a:schemeClr>
          </a:solidFill>
          <a:ln w="28575">
            <a:solidFill>
              <a:schemeClr val="tx1"/>
            </a:solidFill>
            <a:prstDash val="solid"/>
          </a:ln>
        </p:spPr>
        <p:txBody>
          <a:bodyPr>
            <a:spAutoFit/>
          </a:bodyPr>
          <a:lstStyle/>
          <a:p>
            <a:pPr fontAlgn="auto">
              <a:spcBef>
                <a:spcPts val="0"/>
              </a:spcBef>
              <a:spcAft>
                <a:spcPts val="0"/>
              </a:spcAft>
              <a:defRPr/>
            </a:pPr>
            <a:r>
              <a:rPr lang="es-ES" sz="1600" b="1">
                <a:solidFill>
                  <a:srgbClr val="000000"/>
                </a:solidFill>
                <a:latin typeface="Calibri" pitchFamily="34" charset="0"/>
                <a:ea typeface="MS PGothic" pitchFamily="34" charset="-128"/>
              </a:rPr>
              <a:t>Desde los </a:t>
            </a:r>
            <a:r>
              <a:rPr lang="es-ES" sz="1600" b="1" i="1">
                <a:solidFill>
                  <a:srgbClr val="000000"/>
                </a:solidFill>
                <a:effectLst>
                  <a:outerShdw blurRad="38100" dist="38100" dir="2700000" algn="tl">
                    <a:srgbClr val="C0C0C0"/>
                  </a:outerShdw>
                </a:effectLst>
                <a:latin typeface="Calibri" pitchFamily="34" charset="0"/>
                <a:ea typeface="MS PGothic" pitchFamily="34" charset="-128"/>
              </a:rPr>
              <a:t>CONSUMIDORES (empresas y particulares) </a:t>
            </a:r>
            <a:r>
              <a:rPr lang="es-ES" sz="1600" b="1">
                <a:solidFill>
                  <a:srgbClr val="000000"/>
                </a:solidFill>
                <a:latin typeface="Calibri" pitchFamily="34" charset="0"/>
                <a:ea typeface="MS PGothic" pitchFamily="34" charset="-128"/>
              </a:rPr>
              <a:t>, como último eslabón del sistema económico, exigiendo desde su PODER y RESPONSABILIDAD la forma en que deben producirse los bienes..</a:t>
            </a:r>
          </a:p>
        </p:txBody>
      </p:sp>
      <p:sp>
        <p:nvSpPr>
          <p:cNvPr id="7" name="16 Rectángulo"/>
          <p:cNvSpPr/>
          <p:nvPr/>
        </p:nvSpPr>
        <p:spPr>
          <a:xfrm>
            <a:off x="1692275" y="3424238"/>
            <a:ext cx="6880225" cy="1069975"/>
          </a:xfrm>
          <a:prstGeom prst="rect">
            <a:avLst/>
          </a:prstGeom>
          <a:solidFill>
            <a:schemeClr val="accent4">
              <a:lumMod val="60000"/>
              <a:lumOff val="40000"/>
            </a:schemeClr>
          </a:solidFill>
          <a:ln w="28575">
            <a:solidFill>
              <a:schemeClr val="tx1"/>
            </a:solidFill>
            <a:prstDash val="solid"/>
          </a:ln>
        </p:spPr>
        <p:txBody>
          <a:bodyPr>
            <a:spAutoFit/>
          </a:bodyPr>
          <a:lstStyle/>
          <a:p>
            <a:pPr fontAlgn="auto">
              <a:spcBef>
                <a:spcPts val="0"/>
              </a:spcBef>
              <a:spcAft>
                <a:spcPts val="0"/>
              </a:spcAft>
              <a:defRPr/>
            </a:pPr>
            <a:r>
              <a:rPr lang="es-ES" sz="1600" b="1" dirty="0">
                <a:solidFill>
                  <a:srgbClr val="000000"/>
                </a:solidFill>
                <a:latin typeface="Calibri" pitchFamily="34" charset="0"/>
                <a:ea typeface="MS PGothic" pitchFamily="34" charset="-128"/>
              </a:rPr>
              <a:t>Desde las </a:t>
            </a:r>
            <a:r>
              <a:rPr lang="es-ES" sz="1600" b="1" dirty="0">
                <a:solidFill>
                  <a:srgbClr val="000000"/>
                </a:solidFill>
                <a:effectLst>
                  <a:outerShdw blurRad="38100" dist="38100" dir="2700000" algn="tl">
                    <a:srgbClr val="C0C0C0"/>
                  </a:outerShdw>
                </a:effectLst>
                <a:latin typeface="Calibri" pitchFamily="34" charset="0"/>
                <a:ea typeface="MS PGothic" pitchFamily="34" charset="-128"/>
              </a:rPr>
              <a:t>GRANDES EMPRESAS</a:t>
            </a:r>
            <a:r>
              <a:rPr lang="es-ES" sz="1600" b="1" dirty="0">
                <a:solidFill>
                  <a:srgbClr val="000000"/>
                </a:solidFill>
                <a:latin typeface="Calibri" pitchFamily="34" charset="0"/>
                <a:ea typeface="MS PGothic" pitchFamily="34" charset="-128"/>
              </a:rPr>
              <a:t>, aplicando cláusulas sociales, trasladando el cumplimiento de la Responsabilidad Empresarial a sus proveedores (movimiento importante sobre RSE y diversidad en el seno de las grandes empresas).</a:t>
            </a:r>
          </a:p>
        </p:txBody>
      </p:sp>
      <p:sp>
        <p:nvSpPr>
          <p:cNvPr id="8" name="17 Rectángulo"/>
          <p:cNvSpPr/>
          <p:nvPr/>
        </p:nvSpPr>
        <p:spPr>
          <a:xfrm>
            <a:off x="1692275" y="5768975"/>
            <a:ext cx="6880225" cy="581025"/>
          </a:xfrm>
          <a:prstGeom prst="rect">
            <a:avLst/>
          </a:prstGeom>
          <a:solidFill>
            <a:schemeClr val="accent4">
              <a:lumMod val="60000"/>
              <a:lumOff val="40000"/>
            </a:schemeClr>
          </a:solidFill>
          <a:ln w="28575">
            <a:solidFill>
              <a:schemeClr val="tx1"/>
            </a:solidFill>
            <a:prstDash val="solid"/>
          </a:ln>
        </p:spPr>
        <p:txBody>
          <a:bodyPr>
            <a:spAutoFit/>
          </a:bodyPr>
          <a:lstStyle/>
          <a:p>
            <a:pPr fontAlgn="auto">
              <a:spcBef>
                <a:spcPts val="0"/>
              </a:spcBef>
              <a:spcAft>
                <a:spcPts val="0"/>
              </a:spcAft>
              <a:defRPr/>
            </a:pPr>
            <a:r>
              <a:rPr lang="es-ES" sz="1600" b="1">
                <a:solidFill>
                  <a:srgbClr val="000000"/>
                </a:solidFill>
                <a:latin typeface="Calibri" pitchFamily="34" charset="0"/>
                <a:ea typeface="MS PGothic" pitchFamily="34" charset="-128"/>
              </a:rPr>
              <a:t>Desde los </a:t>
            </a:r>
            <a:r>
              <a:rPr lang="es-ES" sz="1600" b="1" i="1">
                <a:solidFill>
                  <a:srgbClr val="000000"/>
                </a:solidFill>
                <a:effectLst>
                  <a:outerShdw blurRad="38100" dist="38100" dir="2700000" algn="tl">
                    <a:srgbClr val="C0C0C0"/>
                  </a:outerShdw>
                </a:effectLst>
                <a:latin typeface="Calibri" pitchFamily="34" charset="0"/>
                <a:ea typeface="MS PGothic" pitchFamily="34" charset="-128"/>
              </a:rPr>
              <a:t>TRABAJADORES</a:t>
            </a:r>
            <a:r>
              <a:rPr lang="es-ES" sz="1600" b="1">
                <a:solidFill>
                  <a:srgbClr val="000000"/>
                </a:solidFill>
                <a:latin typeface="Calibri" pitchFamily="34" charset="0"/>
                <a:ea typeface="MS PGothic" pitchFamily="34" charset="-128"/>
              </a:rPr>
              <a:t>, volcándose el talento allí donde exista una RSE potente.</a:t>
            </a:r>
          </a:p>
        </p:txBody>
      </p:sp>
      <p:sp>
        <p:nvSpPr>
          <p:cNvPr id="9" name="18 Rectángulo"/>
          <p:cNvSpPr/>
          <p:nvPr/>
        </p:nvSpPr>
        <p:spPr>
          <a:xfrm>
            <a:off x="1692275" y="4946650"/>
            <a:ext cx="6880225" cy="581025"/>
          </a:xfrm>
          <a:prstGeom prst="rect">
            <a:avLst/>
          </a:prstGeom>
          <a:solidFill>
            <a:schemeClr val="accent4">
              <a:lumMod val="60000"/>
              <a:lumOff val="40000"/>
            </a:schemeClr>
          </a:solidFill>
          <a:ln w="28575">
            <a:solidFill>
              <a:schemeClr val="tx1"/>
            </a:solidFill>
            <a:prstDash val="solid"/>
          </a:ln>
        </p:spPr>
        <p:txBody>
          <a:bodyPr>
            <a:spAutoFit/>
          </a:bodyPr>
          <a:lstStyle/>
          <a:p>
            <a:pPr fontAlgn="auto">
              <a:spcBef>
                <a:spcPts val="0"/>
              </a:spcBef>
              <a:spcAft>
                <a:spcPts val="0"/>
              </a:spcAft>
              <a:defRPr/>
            </a:pPr>
            <a:r>
              <a:rPr lang="es-ES" sz="1600" b="1">
                <a:solidFill>
                  <a:srgbClr val="000000"/>
                </a:solidFill>
                <a:latin typeface="Calibri" pitchFamily="34" charset="0"/>
                <a:ea typeface="MS PGothic" pitchFamily="34" charset="-128"/>
              </a:rPr>
              <a:t>Desde los </a:t>
            </a:r>
            <a:r>
              <a:rPr lang="es-ES" sz="1600" b="1" i="1">
                <a:solidFill>
                  <a:srgbClr val="000000"/>
                </a:solidFill>
                <a:effectLst>
                  <a:outerShdw blurRad="38100" dist="38100" dir="2700000" algn="tl">
                    <a:srgbClr val="C0C0C0"/>
                  </a:outerShdw>
                </a:effectLst>
                <a:latin typeface="Calibri" pitchFamily="34" charset="0"/>
                <a:ea typeface="MS PGothic" pitchFamily="34" charset="-128"/>
              </a:rPr>
              <a:t>INVERSORES Y FINANCIADORES </a:t>
            </a:r>
            <a:r>
              <a:rPr lang="es-ES" sz="1600" b="1">
                <a:solidFill>
                  <a:srgbClr val="000000"/>
                </a:solidFill>
                <a:latin typeface="Calibri" pitchFamily="34" charset="0"/>
                <a:ea typeface="MS PGothic" pitchFamily="34" charset="-128"/>
              </a:rPr>
              <a:t>, volcándose en empresas socialmente responsables (movimiento de la banca ética).</a:t>
            </a:r>
          </a:p>
        </p:txBody>
      </p:sp>
      <p:sp>
        <p:nvSpPr>
          <p:cNvPr id="10" name="19 Flecha derecha"/>
          <p:cNvSpPr/>
          <p:nvPr/>
        </p:nvSpPr>
        <p:spPr>
          <a:xfrm>
            <a:off x="865188" y="1157288"/>
            <a:ext cx="492125" cy="484187"/>
          </a:xfrm>
          <a:custGeom>
            <a:avLst>
              <a:gd name="f0" fmla="val 10974"/>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chemeClr val="accent4"/>
          </a:solidFill>
          <a:ln w="28575">
            <a:solidFill>
              <a:schemeClr val="tx1"/>
            </a:solidFill>
            <a:prstDash val="solid"/>
          </a:ln>
          <a:effectLst>
            <a:outerShdw dist="22997" dir="5400000" algn="tl">
              <a:srgbClr val="000000">
                <a:alpha val="35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s-ES" kern="0">
              <a:solidFill>
                <a:srgbClr val="FFFFFF"/>
              </a:solidFill>
              <a:latin typeface="Calibri"/>
            </a:endParaRPr>
          </a:p>
        </p:txBody>
      </p:sp>
      <p:sp>
        <p:nvSpPr>
          <p:cNvPr id="11" name="20 Flecha derecha"/>
          <p:cNvSpPr/>
          <p:nvPr/>
        </p:nvSpPr>
        <p:spPr>
          <a:xfrm>
            <a:off x="857250" y="2444750"/>
            <a:ext cx="492125" cy="484188"/>
          </a:xfrm>
          <a:custGeom>
            <a:avLst>
              <a:gd name="f0" fmla="val 10974"/>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chemeClr val="accent4"/>
          </a:solidFill>
          <a:ln w="28575">
            <a:solidFill>
              <a:schemeClr val="tx1"/>
            </a:solidFill>
            <a:prstDash val="solid"/>
          </a:ln>
          <a:effectLst>
            <a:outerShdw dist="22997" dir="5400000" algn="tl">
              <a:srgbClr val="000000">
                <a:alpha val="35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s-ES" kern="0">
              <a:solidFill>
                <a:srgbClr val="FFFFFF"/>
              </a:solidFill>
              <a:latin typeface="Calibri"/>
            </a:endParaRPr>
          </a:p>
        </p:txBody>
      </p:sp>
      <p:sp>
        <p:nvSpPr>
          <p:cNvPr id="12" name="21 Flecha derecha"/>
          <p:cNvSpPr/>
          <p:nvPr/>
        </p:nvSpPr>
        <p:spPr>
          <a:xfrm>
            <a:off x="857250" y="3729038"/>
            <a:ext cx="492125" cy="484187"/>
          </a:xfrm>
          <a:custGeom>
            <a:avLst>
              <a:gd name="f0" fmla="val 10974"/>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chemeClr val="accent4"/>
          </a:solidFill>
          <a:ln w="28575">
            <a:solidFill>
              <a:schemeClr val="tx1"/>
            </a:solidFill>
            <a:prstDash val="solid"/>
          </a:ln>
          <a:effectLst>
            <a:outerShdw dist="22997" dir="5400000" algn="tl">
              <a:srgbClr val="000000">
                <a:alpha val="35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s-ES" kern="0">
              <a:solidFill>
                <a:srgbClr val="FFFFFF"/>
              </a:solidFill>
              <a:latin typeface="Calibri"/>
            </a:endParaRPr>
          </a:p>
        </p:txBody>
      </p:sp>
      <p:sp>
        <p:nvSpPr>
          <p:cNvPr id="13" name="22 Flecha derecha"/>
          <p:cNvSpPr/>
          <p:nvPr/>
        </p:nvSpPr>
        <p:spPr>
          <a:xfrm>
            <a:off x="857250" y="4910138"/>
            <a:ext cx="492125" cy="484187"/>
          </a:xfrm>
          <a:custGeom>
            <a:avLst>
              <a:gd name="f0" fmla="val 10974"/>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chemeClr val="accent4"/>
          </a:solidFill>
          <a:ln w="28575">
            <a:solidFill>
              <a:schemeClr val="tx1"/>
            </a:solidFill>
            <a:prstDash val="solid"/>
          </a:ln>
          <a:effectLst>
            <a:outerShdw dist="22997" dir="5400000" algn="tl">
              <a:srgbClr val="000000">
                <a:alpha val="35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s-ES" kern="0">
              <a:solidFill>
                <a:srgbClr val="FFFFFF"/>
              </a:solidFill>
              <a:latin typeface="Calibri"/>
            </a:endParaRPr>
          </a:p>
        </p:txBody>
      </p:sp>
      <p:sp>
        <p:nvSpPr>
          <p:cNvPr id="14" name="23 Flecha derecha"/>
          <p:cNvSpPr/>
          <p:nvPr/>
        </p:nvSpPr>
        <p:spPr>
          <a:xfrm>
            <a:off x="857250" y="5753100"/>
            <a:ext cx="492125" cy="484188"/>
          </a:xfrm>
          <a:custGeom>
            <a:avLst>
              <a:gd name="f0" fmla="val 10974"/>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chemeClr val="accent4"/>
          </a:solidFill>
          <a:ln w="28575">
            <a:solidFill>
              <a:schemeClr val="tx1"/>
            </a:solidFill>
            <a:prstDash val="solid"/>
          </a:ln>
          <a:effectLst>
            <a:outerShdw dist="22997" dir="5400000" algn="tl">
              <a:srgbClr val="000000">
                <a:alpha val="35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s-ES" kern="0">
              <a:solidFill>
                <a:srgbClr val="FFFFFF"/>
              </a:solidFill>
              <a:latin typeface="Calibri"/>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CuadroTexto"/>
          <p:cNvSpPr txBox="1">
            <a:spLocks noChangeArrowheads="1"/>
          </p:cNvSpPr>
          <p:nvPr/>
        </p:nvSpPr>
        <p:spPr bwMode="auto">
          <a:xfrm>
            <a:off x="457200" y="1628775"/>
            <a:ext cx="8229600" cy="830997"/>
          </a:xfrm>
          <a:prstGeom prst="rect">
            <a:avLst/>
          </a:prstGeom>
          <a:solidFill>
            <a:schemeClr val="accent4">
              <a:lumMod val="60000"/>
              <a:lumOff val="40000"/>
            </a:schemeClr>
          </a:solidFill>
          <a:ln w="28575">
            <a:solidFill>
              <a:schemeClr val="accent1"/>
            </a:solidFill>
            <a:miter lim="800000"/>
            <a:headEnd/>
            <a:tailEnd/>
          </a:ln>
        </p:spPr>
        <p:txBody>
          <a:bodyPr wrap="square" anchorCtr="1">
            <a:spAutoFit/>
          </a:bodyPr>
          <a:lstStyle/>
          <a:p>
            <a:pPr algn="ctr"/>
            <a:r>
              <a:rPr lang="es-ES" altLang="es-ES" sz="2400" b="1" dirty="0">
                <a:latin typeface="Times New Roman" pitchFamily="18" charset="0"/>
                <a:cs typeface="Times New Roman" pitchFamily="18" charset="0"/>
              </a:rPr>
              <a:t>RESPONSABILIDAD SOCIAL EMPRESARIA DE LAS ENTIDADES ASEGURADORAS</a:t>
            </a:r>
          </a:p>
        </p:txBody>
      </p:sp>
      <p:sp>
        <p:nvSpPr>
          <p:cNvPr id="4" name="2 CuadroTexto"/>
          <p:cNvSpPr txBox="1">
            <a:spLocks noChangeArrowheads="1"/>
          </p:cNvSpPr>
          <p:nvPr/>
        </p:nvSpPr>
        <p:spPr bwMode="auto">
          <a:xfrm>
            <a:off x="457200" y="3571875"/>
            <a:ext cx="8229600" cy="461665"/>
          </a:xfrm>
          <a:prstGeom prst="rect">
            <a:avLst/>
          </a:prstGeom>
          <a:solidFill>
            <a:schemeClr val="accent4">
              <a:lumMod val="60000"/>
              <a:lumOff val="40000"/>
            </a:schemeClr>
          </a:solidFill>
          <a:ln w="28575">
            <a:solidFill>
              <a:schemeClr val="accent1"/>
            </a:solidFill>
            <a:miter lim="800000"/>
            <a:headEnd/>
            <a:tailEnd/>
          </a:ln>
        </p:spPr>
        <p:txBody>
          <a:bodyPr wrap="square" anchorCtr="1">
            <a:spAutoFit/>
          </a:bodyPr>
          <a:lstStyle/>
          <a:p>
            <a:pPr algn="ctr"/>
            <a:r>
              <a:rPr lang="es-ES" altLang="es-ES" sz="2400" b="1" dirty="0">
                <a:latin typeface="Times New Roman" pitchFamily="18" charset="0"/>
                <a:cs typeface="Times New Roman" pitchFamily="18" charset="0"/>
              </a:rPr>
              <a:t>ENCUESTA DE LA SUPERINTENDENCIA DE SEGUROS</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CuadroTexto"/>
          <p:cNvSpPr txBox="1">
            <a:spLocks noChangeArrowheads="1"/>
          </p:cNvSpPr>
          <p:nvPr/>
        </p:nvSpPr>
        <p:spPr bwMode="auto">
          <a:xfrm>
            <a:off x="457200" y="620713"/>
            <a:ext cx="8305800" cy="707886"/>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000" b="1">
                <a:latin typeface="Times New Roman" pitchFamily="18" charset="0"/>
                <a:cs typeface="Times New Roman" pitchFamily="18" charset="0"/>
              </a:rPr>
              <a:t>¿QUÉ ES PARA ESA ENTIDAD LA RESPONSABILIDAD SOCIAL EMPRESARIA?</a:t>
            </a:r>
          </a:p>
        </p:txBody>
      </p:sp>
      <p:sp>
        <p:nvSpPr>
          <p:cNvPr id="4" name="2 CuadroTexto"/>
          <p:cNvSpPr txBox="1">
            <a:spLocks noChangeArrowheads="1"/>
          </p:cNvSpPr>
          <p:nvPr/>
        </p:nvSpPr>
        <p:spPr bwMode="auto">
          <a:xfrm>
            <a:off x="457200" y="1730514"/>
            <a:ext cx="8305800" cy="707886"/>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000" b="1">
                <a:latin typeface="Times New Roman" pitchFamily="18" charset="0"/>
                <a:cs typeface="Times New Roman" pitchFamily="18" charset="0"/>
              </a:rPr>
              <a:t>El interés y el compromiso de las empresas por ocuparse de temas sociales y medio ambientales para contribuir al bienestar de la sociedad.</a:t>
            </a:r>
          </a:p>
        </p:txBody>
      </p:sp>
      <p:sp>
        <p:nvSpPr>
          <p:cNvPr id="5" name="3 CuadroTexto"/>
          <p:cNvSpPr txBox="1">
            <a:spLocks noChangeArrowheads="1"/>
          </p:cNvSpPr>
          <p:nvPr/>
        </p:nvSpPr>
        <p:spPr bwMode="auto">
          <a:xfrm>
            <a:off x="457200" y="2924175"/>
            <a:ext cx="8305800" cy="707886"/>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000" b="1">
                <a:latin typeface="Times New Roman" pitchFamily="18" charset="0"/>
                <a:cs typeface="Times New Roman" pitchFamily="18" charset="0"/>
              </a:rPr>
              <a:t>Un nuevo paradigma en la gestión administrativa de la empresa que se basa en la incorporación de valores y principios éticos de la organización.</a:t>
            </a:r>
          </a:p>
        </p:txBody>
      </p:sp>
      <p:sp>
        <p:nvSpPr>
          <p:cNvPr id="6" name="4 CuadroTexto"/>
          <p:cNvSpPr txBox="1">
            <a:spLocks noChangeArrowheads="1"/>
          </p:cNvSpPr>
          <p:nvPr/>
        </p:nvSpPr>
        <p:spPr bwMode="auto">
          <a:xfrm>
            <a:off x="457200" y="4292600"/>
            <a:ext cx="8305800" cy="400110"/>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000" b="1">
                <a:latin typeface="Times New Roman" pitchFamily="18" charset="0"/>
                <a:cs typeface="Times New Roman" pitchFamily="18" charset="0"/>
              </a:rPr>
              <a:t>Un asunto relacionado con las relaciones públicas de las empresas.</a:t>
            </a:r>
          </a:p>
        </p:txBody>
      </p:sp>
      <p:sp>
        <p:nvSpPr>
          <p:cNvPr id="7" name="5 CuadroTexto"/>
          <p:cNvSpPr txBox="1">
            <a:spLocks noChangeArrowheads="1"/>
          </p:cNvSpPr>
          <p:nvPr/>
        </p:nvSpPr>
        <p:spPr bwMode="auto">
          <a:xfrm>
            <a:off x="457200" y="5143500"/>
            <a:ext cx="8305800" cy="707886"/>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000" b="1">
                <a:latin typeface="Times New Roman" pitchFamily="18" charset="0"/>
                <a:cs typeface="Times New Roman" pitchFamily="18" charset="0"/>
              </a:rPr>
              <a:t>Rendir cuentas a la comunidad, actuar con transparencias, sinceridad y cumplir con el marco legal.</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533400" y="785794"/>
            <a:ext cx="8153400" cy="830997"/>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400" b="1">
                <a:latin typeface="Times New Roman" pitchFamily="18" charset="0"/>
                <a:cs typeface="Times New Roman" pitchFamily="18" charset="0"/>
              </a:rPr>
              <a:t>¿POR QUÉ LAS EMPRESAS LLEVAN A CABO ACCIONES DE RESPONSABIIDAD SOCIAL?</a:t>
            </a:r>
          </a:p>
        </p:txBody>
      </p:sp>
      <p:sp>
        <p:nvSpPr>
          <p:cNvPr id="4" name="3 CuadroTexto"/>
          <p:cNvSpPr txBox="1">
            <a:spLocks noChangeArrowheads="1"/>
          </p:cNvSpPr>
          <p:nvPr/>
        </p:nvSpPr>
        <p:spPr bwMode="auto">
          <a:xfrm>
            <a:off x="533400" y="2143116"/>
            <a:ext cx="8153400" cy="461665"/>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400" b="1">
                <a:latin typeface="Times New Roman" pitchFamily="18" charset="0"/>
                <a:cs typeface="Times New Roman" pitchFamily="18" charset="0"/>
              </a:rPr>
              <a:t>Por un compromiso ético con la comunidad.</a:t>
            </a:r>
          </a:p>
        </p:txBody>
      </p:sp>
      <p:sp>
        <p:nvSpPr>
          <p:cNvPr id="5" name="4 CuadroTexto"/>
          <p:cNvSpPr txBox="1">
            <a:spLocks noChangeArrowheads="1"/>
          </p:cNvSpPr>
          <p:nvPr/>
        </p:nvSpPr>
        <p:spPr bwMode="auto">
          <a:xfrm>
            <a:off x="533400" y="3163888"/>
            <a:ext cx="8153400" cy="830997"/>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400" b="1">
                <a:latin typeface="Times New Roman" pitchFamily="18" charset="0"/>
                <a:cs typeface="Times New Roman" pitchFamily="18" charset="0"/>
              </a:rPr>
              <a:t>Para mejorar la imagen corporativa y el prestigio de la entidad.</a:t>
            </a:r>
          </a:p>
        </p:txBody>
      </p:sp>
      <p:sp>
        <p:nvSpPr>
          <p:cNvPr id="6" name="5 CuadroTexto"/>
          <p:cNvSpPr txBox="1">
            <a:spLocks noChangeArrowheads="1"/>
          </p:cNvSpPr>
          <p:nvPr/>
        </p:nvSpPr>
        <p:spPr bwMode="auto">
          <a:xfrm>
            <a:off x="533400" y="4460875"/>
            <a:ext cx="8153400" cy="461665"/>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400" b="1">
                <a:latin typeface="Times New Roman" pitchFamily="18" charset="0"/>
                <a:cs typeface="Times New Roman" pitchFamily="18" charset="0"/>
              </a:rPr>
              <a:t>Para mejorar sus relaciones con la comunidad.</a:t>
            </a:r>
          </a:p>
        </p:txBody>
      </p:sp>
      <p:sp>
        <p:nvSpPr>
          <p:cNvPr id="7" name="6 CuadroTexto"/>
          <p:cNvSpPr txBox="1">
            <a:spLocks noChangeArrowheads="1"/>
          </p:cNvSpPr>
          <p:nvPr/>
        </p:nvSpPr>
        <p:spPr bwMode="auto">
          <a:xfrm>
            <a:off x="533400" y="5395913"/>
            <a:ext cx="8153400" cy="461665"/>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400" b="1">
                <a:latin typeface="Times New Roman" pitchFamily="18" charset="0"/>
                <a:cs typeface="Times New Roman" pitchFamily="18" charset="0"/>
              </a:rPr>
              <a:t>Posee beneficios impositivos.  </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CuadroTexto"/>
          <p:cNvSpPr txBox="1">
            <a:spLocks noChangeArrowheads="1"/>
          </p:cNvSpPr>
          <p:nvPr/>
        </p:nvSpPr>
        <p:spPr bwMode="auto">
          <a:xfrm>
            <a:off x="571500" y="457200"/>
            <a:ext cx="8001000" cy="595312"/>
          </a:xfrm>
          <a:prstGeom prst="rect">
            <a:avLst/>
          </a:prstGeom>
          <a:solidFill>
            <a:schemeClr val="accent4">
              <a:lumMod val="60000"/>
              <a:lumOff val="40000"/>
            </a:schemeClr>
          </a:solidFill>
          <a:ln w="28575">
            <a:solidFill>
              <a:schemeClr val="tx1"/>
            </a:solidFill>
            <a:miter lim="800000"/>
            <a:headEnd/>
            <a:tailEnd/>
          </a:ln>
        </p:spPr>
        <p:txBody>
          <a:bodyPr anchorCtr="1">
            <a:spAutoFit/>
          </a:bodyPr>
          <a:lstStyle/>
          <a:p>
            <a:pPr algn="ctr"/>
            <a:r>
              <a:rPr lang="es-ES" altLang="es-ES" sz="2800" b="1">
                <a:latin typeface="Times New Roman" pitchFamily="18" charset="0"/>
                <a:cs typeface="Times New Roman" pitchFamily="18" charset="0"/>
              </a:rPr>
              <a:t>ACCIONES Y/O PROGRAMAS QUE REALIZA</a:t>
            </a:r>
          </a:p>
        </p:txBody>
      </p:sp>
      <p:sp>
        <p:nvSpPr>
          <p:cNvPr id="4" name="2 CuadroTexto"/>
          <p:cNvSpPr txBox="1">
            <a:spLocks noChangeArrowheads="1"/>
          </p:cNvSpPr>
          <p:nvPr/>
        </p:nvSpPr>
        <p:spPr bwMode="auto">
          <a:xfrm>
            <a:off x="571500" y="1214438"/>
            <a:ext cx="8001000" cy="533400"/>
          </a:xfrm>
          <a:prstGeom prst="rect">
            <a:avLst/>
          </a:prstGeom>
          <a:solidFill>
            <a:schemeClr val="accent4">
              <a:lumMod val="60000"/>
              <a:lumOff val="40000"/>
            </a:schemeClr>
          </a:solidFill>
          <a:ln w="28575">
            <a:solidFill>
              <a:schemeClr val="tx1"/>
            </a:solidFill>
            <a:miter lim="800000"/>
            <a:headEnd/>
            <a:tailEnd/>
          </a:ln>
        </p:spPr>
        <p:txBody>
          <a:bodyPr anchorCtr="1">
            <a:spAutoFit/>
          </a:bodyPr>
          <a:lstStyle/>
          <a:p>
            <a:pPr algn="ctr"/>
            <a:r>
              <a:rPr lang="es-ES" altLang="es-ES" sz="2400" b="1">
                <a:latin typeface="Times New Roman" pitchFamily="18" charset="0"/>
                <a:cs typeface="Times New Roman" pitchFamily="18" charset="0"/>
              </a:rPr>
              <a:t>Programas de capacitación</a:t>
            </a:r>
          </a:p>
        </p:txBody>
      </p:sp>
      <p:sp>
        <p:nvSpPr>
          <p:cNvPr id="5" name="3 CuadroTexto"/>
          <p:cNvSpPr txBox="1">
            <a:spLocks noChangeArrowheads="1"/>
          </p:cNvSpPr>
          <p:nvPr/>
        </p:nvSpPr>
        <p:spPr bwMode="auto">
          <a:xfrm>
            <a:off x="571500" y="1905000"/>
            <a:ext cx="8001000" cy="533400"/>
          </a:xfrm>
          <a:prstGeom prst="rect">
            <a:avLst/>
          </a:prstGeom>
          <a:solidFill>
            <a:schemeClr val="accent4">
              <a:lumMod val="60000"/>
              <a:lumOff val="40000"/>
            </a:schemeClr>
          </a:solidFill>
          <a:ln w="28575">
            <a:solidFill>
              <a:schemeClr val="tx1"/>
            </a:solidFill>
            <a:miter lim="800000"/>
            <a:headEnd/>
            <a:tailEnd/>
          </a:ln>
        </p:spPr>
        <p:txBody>
          <a:bodyPr anchorCtr="1">
            <a:spAutoFit/>
          </a:bodyPr>
          <a:lstStyle/>
          <a:p>
            <a:pPr algn="ctr"/>
            <a:r>
              <a:rPr lang="es-ES" altLang="es-ES" sz="2400" b="1">
                <a:latin typeface="Times New Roman" pitchFamily="18" charset="0"/>
                <a:cs typeface="Times New Roman" pitchFamily="18" charset="0"/>
              </a:rPr>
              <a:t>Mejora de las condiciones laborales de los empleados</a:t>
            </a:r>
          </a:p>
        </p:txBody>
      </p:sp>
      <p:sp>
        <p:nvSpPr>
          <p:cNvPr id="6" name="4 CuadroTexto"/>
          <p:cNvSpPr txBox="1">
            <a:spLocks noChangeArrowheads="1"/>
          </p:cNvSpPr>
          <p:nvPr/>
        </p:nvSpPr>
        <p:spPr bwMode="auto">
          <a:xfrm>
            <a:off x="571500" y="2571750"/>
            <a:ext cx="8001000" cy="533400"/>
          </a:xfrm>
          <a:prstGeom prst="rect">
            <a:avLst/>
          </a:prstGeom>
          <a:solidFill>
            <a:schemeClr val="accent4">
              <a:lumMod val="60000"/>
              <a:lumOff val="40000"/>
            </a:schemeClr>
          </a:solidFill>
          <a:ln w="28575">
            <a:solidFill>
              <a:schemeClr val="tx1"/>
            </a:solidFill>
            <a:miter lim="800000"/>
            <a:headEnd/>
            <a:tailEnd/>
          </a:ln>
        </p:spPr>
        <p:txBody>
          <a:bodyPr anchorCtr="1">
            <a:spAutoFit/>
          </a:bodyPr>
          <a:lstStyle/>
          <a:p>
            <a:pPr algn="ctr"/>
            <a:r>
              <a:rPr lang="es-ES" altLang="es-ES" sz="2400" b="1">
                <a:latin typeface="Times New Roman" pitchFamily="18" charset="0"/>
                <a:cs typeface="Times New Roman" pitchFamily="18" charset="0"/>
              </a:rPr>
              <a:t>Donaciones y filantropía en general</a:t>
            </a:r>
          </a:p>
        </p:txBody>
      </p:sp>
      <p:sp>
        <p:nvSpPr>
          <p:cNvPr id="7" name="5 CuadroTexto"/>
          <p:cNvSpPr txBox="1">
            <a:spLocks noChangeArrowheads="1"/>
          </p:cNvSpPr>
          <p:nvPr/>
        </p:nvSpPr>
        <p:spPr bwMode="auto">
          <a:xfrm>
            <a:off x="571500" y="3286125"/>
            <a:ext cx="8001000" cy="533400"/>
          </a:xfrm>
          <a:prstGeom prst="rect">
            <a:avLst/>
          </a:prstGeom>
          <a:solidFill>
            <a:schemeClr val="accent4">
              <a:lumMod val="60000"/>
              <a:lumOff val="40000"/>
            </a:schemeClr>
          </a:solidFill>
          <a:ln w="28575">
            <a:solidFill>
              <a:schemeClr val="tx1"/>
            </a:solidFill>
            <a:miter lim="800000"/>
            <a:headEnd/>
            <a:tailEnd/>
          </a:ln>
        </p:spPr>
        <p:txBody>
          <a:bodyPr anchorCtr="1">
            <a:spAutoFit/>
          </a:bodyPr>
          <a:lstStyle/>
          <a:p>
            <a:pPr algn="ctr"/>
            <a:r>
              <a:rPr lang="es-ES" altLang="es-ES" sz="2400" b="1">
                <a:latin typeface="Times New Roman" pitchFamily="18" charset="0"/>
                <a:cs typeface="Times New Roman" pitchFamily="18" charset="0"/>
              </a:rPr>
              <a:t>Patrocinio de eventos sociales</a:t>
            </a:r>
          </a:p>
        </p:txBody>
      </p:sp>
      <p:sp>
        <p:nvSpPr>
          <p:cNvPr id="8" name="6 CuadroTexto"/>
          <p:cNvSpPr txBox="1">
            <a:spLocks noChangeArrowheads="1"/>
          </p:cNvSpPr>
          <p:nvPr/>
        </p:nvSpPr>
        <p:spPr bwMode="auto">
          <a:xfrm>
            <a:off x="571500" y="3968750"/>
            <a:ext cx="8001000" cy="533400"/>
          </a:xfrm>
          <a:prstGeom prst="rect">
            <a:avLst/>
          </a:prstGeom>
          <a:solidFill>
            <a:schemeClr val="accent4">
              <a:lumMod val="60000"/>
              <a:lumOff val="40000"/>
            </a:schemeClr>
          </a:solidFill>
          <a:ln w="28575">
            <a:solidFill>
              <a:schemeClr val="tx1"/>
            </a:solidFill>
            <a:miter lim="800000"/>
            <a:headEnd/>
            <a:tailEnd/>
          </a:ln>
        </p:spPr>
        <p:txBody>
          <a:bodyPr anchorCtr="1">
            <a:spAutoFit/>
          </a:bodyPr>
          <a:lstStyle/>
          <a:p>
            <a:pPr algn="ctr"/>
            <a:r>
              <a:rPr lang="es-ES" altLang="es-ES" sz="2400" b="1">
                <a:latin typeface="Times New Roman" pitchFamily="18" charset="0"/>
                <a:cs typeface="Times New Roman" pitchFamily="18" charset="0"/>
              </a:rPr>
              <a:t>Programas de seguridad vial y prevención de accidentes</a:t>
            </a:r>
          </a:p>
        </p:txBody>
      </p:sp>
      <p:sp>
        <p:nvSpPr>
          <p:cNvPr id="9" name="7 CuadroTexto"/>
          <p:cNvSpPr txBox="1">
            <a:spLocks noChangeArrowheads="1"/>
          </p:cNvSpPr>
          <p:nvPr/>
        </p:nvSpPr>
        <p:spPr bwMode="auto">
          <a:xfrm>
            <a:off x="571500" y="4643438"/>
            <a:ext cx="8001000" cy="533400"/>
          </a:xfrm>
          <a:prstGeom prst="rect">
            <a:avLst/>
          </a:prstGeom>
          <a:solidFill>
            <a:schemeClr val="accent4">
              <a:lumMod val="60000"/>
              <a:lumOff val="40000"/>
            </a:schemeClr>
          </a:solidFill>
          <a:ln w="28575">
            <a:solidFill>
              <a:schemeClr val="tx1"/>
            </a:solidFill>
            <a:miter lim="800000"/>
            <a:headEnd/>
            <a:tailEnd/>
          </a:ln>
        </p:spPr>
        <p:txBody>
          <a:bodyPr anchorCtr="1">
            <a:spAutoFit/>
          </a:bodyPr>
          <a:lstStyle/>
          <a:p>
            <a:pPr algn="ctr"/>
            <a:r>
              <a:rPr lang="es-ES" altLang="es-ES" sz="2400" b="1">
                <a:latin typeface="Times New Roman" pitchFamily="18" charset="0"/>
                <a:cs typeface="Times New Roman" pitchFamily="18" charset="0"/>
              </a:rPr>
              <a:t>Voluntariado corporativo o empresarial</a:t>
            </a:r>
          </a:p>
        </p:txBody>
      </p:sp>
      <p:sp>
        <p:nvSpPr>
          <p:cNvPr id="10" name="8 CuadroTexto"/>
          <p:cNvSpPr txBox="1">
            <a:spLocks noChangeArrowheads="1"/>
          </p:cNvSpPr>
          <p:nvPr/>
        </p:nvSpPr>
        <p:spPr bwMode="auto">
          <a:xfrm>
            <a:off x="571500" y="5286375"/>
            <a:ext cx="8001000" cy="898525"/>
          </a:xfrm>
          <a:prstGeom prst="rect">
            <a:avLst/>
          </a:prstGeom>
          <a:solidFill>
            <a:schemeClr val="accent4">
              <a:lumMod val="60000"/>
              <a:lumOff val="40000"/>
            </a:schemeClr>
          </a:solidFill>
          <a:ln w="28575">
            <a:solidFill>
              <a:schemeClr val="tx1"/>
            </a:solidFill>
            <a:miter lim="800000"/>
            <a:headEnd/>
            <a:tailEnd/>
          </a:ln>
        </p:spPr>
        <p:txBody>
          <a:bodyPr anchorCtr="1">
            <a:spAutoFit/>
          </a:bodyPr>
          <a:lstStyle/>
          <a:p>
            <a:pPr algn="ctr"/>
            <a:r>
              <a:rPr lang="es-ES" altLang="es-ES" sz="2400" b="1">
                <a:latin typeface="Times New Roman" pitchFamily="18" charset="0"/>
                <a:cs typeface="Times New Roman" pitchFamily="18" charset="0"/>
              </a:rPr>
              <a:t>Programas de defensa del asegurado y desarrollo de cultura aseguradora.</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CuadroTexto"/>
          <p:cNvSpPr txBox="1">
            <a:spLocks noChangeArrowheads="1"/>
          </p:cNvSpPr>
          <p:nvPr/>
        </p:nvSpPr>
        <p:spPr bwMode="auto">
          <a:xfrm>
            <a:off x="457200" y="1052513"/>
            <a:ext cx="8229600" cy="830997"/>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400" b="1">
                <a:latin typeface="Times New Roman" pitchFamily="18" charset="0"/>
                <a:cs typeface="Times New Roman" pitchFamily="18" charset="0"/>
              </a:rPr>
              <a:t>PROGRAMAS RELACIONADOS CON EL MEDIO AMBIENTE</a:t>
            </a:r>
          </a:p>
        </p:txBody>
      </p:sp>
      <p:sp>
        <p:nvSpPr>
          <p:cNvPr id="4" name="2 CuadroTexto"/>
          <p:cNvSpPr txBox="1">
            <a:spLocks noChangeArrowheads="1"/>
          </p:cNvSpPr>
          <p:nvPr/>
        </p:nvSpPr>
        <p:spPr bwMode="auto">
          <a:xfrm>
            <a:off x="488950" y="2428875"/>
            <a:ext cx="8229600" cy="461665"/>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400" b="1">
                <a:latin typeface="Times New Roman" pitchFamily="18" charset="0"/>
                <a:cs typeface="Times New Roman" pitchFamily="18" charset="0"/>
              </a:rPr>
              <a:t>Reciclado y/ ahorro de papel.</a:t>
            </a:r>
          </a:p>
        </p:txBody>
      </p:sp>
      <p:sp>
        <p:nvSpPr>
          <p:cNvPr id="5" name="3 CuadroTexto"/>
          <p:cNvSpPr txBox="1">
            <a:spLocks noChangeArrowheads="1"/>
          </p:cNvSpPr>
          <p:nvPr/>
        </p:nvSpPr>
        <p:spPr bwMode="auto">
          <a:xfrm>
            <a:off x="488950" y="3357563"/>
            <a:ext cx="8229600" cy="461665"/>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400" b="1">
                <a:latin typeface="Times New Roman" pitchFamily="18" charset="0"/>
                <a:cs typeface="Times New Roman" pitchFamily="18" charset="0"/>
              </a:rPr>
              <a:t>Ahorro de energía.</a:t>
            </a:r>
          </a:p>
        </p:txBody>
      </p:sp>
      <p:sp>
        <p:nvSpPr>
          <p:cNvPr id="6" name="4 CuadroTexto"/>
          <p:cNvSpPr txBox="1">
            <a:spLocks noChangeArrowheads="1"/>
          </p:cNvSpPr>
          <p:nvPr/>
        </p:nvSpPr>
        <p:spPr bwMode="auto">
          <a:xfrm>
            <a:off x="488950" y="4286250"/>
            <a:ext cx="8229600" cy="461665"/>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400" b="1">
                <a:latin typeface="Times New Roman" pitchFamily="18" charset="0"/>
                <a:cs typeface="Times New Roman" pitchFamily="18" charset="0"/>
              </a:rPr>
              <a:t>Tratamiento de residuos tecnológicos</a:t>
            </a:r>
          </a:p>
        </p:txBody>
      </p:sp>
      <p:sp>
        <p:nvSpPr>
          <p:cNvPr id="7" name="5 CuadroTexto"/>
          <p:cNvSpPr txBox="1">
            <a:spLocks noChangeArrowheads="1"/>
          </p:cNvSpPr>
          <p:nvPr/>
        </p:nvSpPr>
        <p:spPr bwMode="auto">
          <a:xfrm>
            <a:off x="488950" y="5214938"/>
            <a:ext cx="8229600" cy="461665"/>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400" b="1">
                <a:latin typeface="Times New Roman" pitchFamily="18" charset="0"/>
                <a:cs typeface="Times New Roman" pitchFamily="18" charset="0"/>
              </a:rPr>
              <a:t>Cuidado del agua</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CuadroTexto"/>
          <p:cNvSpPr txBox="1">
            <a:spLocks noChangeArrowheads="1"/>
          </p:cNvSpPr>
          <p:nvPr/>
        </p:nvSpPr>
        <p:spPr bwMode="auto">
          <a:xfrm>
            <a:off x="457200" y="981075"/>
            <a:ext cx="8229600" cy="523220"/>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800" b="1">
                <a:latin typeface="Times New Roman" pitchFamily="18" charset="0"/>
                <a:cs typeface="Times New Roman" pitchFamily="18" charset="0"/>
              </a:rPr>
              <a:t>TEMÁTICAS A PROFUNDIZAR</a:t>
            </a:r>
          </a:p>
        </p:txBody>
      </p:sp>
      <p:sp>
        <p:nvSpPr>
          <p:cNvPr id="4" name="2 CuadroTexto"/>
          <p:cNvSpPr txBox="1">
            <a:spLocks noChangeArrowheads="1"/>
          </p:cNvSpPr>
          <p:nvPr/>
        </p:nvSpPr>
        <p:spPr bwMode="auto">
          <a:xfrm>
            <a:off x="488950" y="2143125"/>
            <a:ext cx="8229600" cy="461665"/>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400" b="1">
                <a:latin typeface="Times New Roman" pitchFamily="18" charset="0"/>
                <a:cs typeface="Times New Roman" pitchFamily="18" charset="0"/>
              </a:rPr>
              <a:t>Educación</a:t>
            </a:r>
          </a:p>
        </p:txBody>
      </p:sp>
      <p:sp>
        <p:nvSpPr>
          <p:cNvPr id="5" name="3 CuadroTexto"/>
          <p:cNvSpPr txBox="1">
            <a:spLocks noChangeArrowheads="1"/>
          </p:cNvSpPr>
          <p:nvPr/>
        </p:nvSpPr>
        <p:spPr bwMode="auto">
          <a:xfrm>
            <a:off x="488950" y="3143250"/>
            <a:ext cx="8229600" cy="461665"/>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400" b="1">
                <a:latin typeface="Times New Roman" pitchFamily="18" charset="0"/>
                <a:cs typeface="Times New Roman" pitchFamily="18" charset="0"/>
              </a:rPr>
              <a:t>Cultura aseguradora</a:t>
            </a:r>
          </a:p>
        </p:txBody>
      </p:sp>
      <p:sp>
        <p:nvSpPr>
          <p:cNvPr id="6" name="4 CuadroTexto"/>
          <p:cNvSpPr txBox="1">
            <a:spLocks noChangeArrowheads="1"/>
          </p:cNvSpPr>
          <p:nvPr/>
        </p:nvSpPr>
        <p:spPr bwMode="auto">
          <a:xfrm>
            <a:off x="488950" y="4119563"/>
            <a:ext cx="8229600" cy="461665"/>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400" b="1">
                <a:latin typeface="Times New Roman" pitchFamily="18" charset="0"/>
                <a:cs typeface="Times New Roman" pitchFamily="18" charset="0"/>
              </a:rPr>
              <a:t>Prevención</a:t>
            </a:r>
          </a:p>
        </p:txBody>
      </p:sp>
      <p:sp>
        <p:nvSpPr>
          <p:cNvPr id="7" name="5 CuadroTexto"/>
          <p:cNvSpPr txBox="1">
            <a:spLocks noChangeArrowheads="1"/>
          </p:cNvSpPr>
          <p:nvPr/>
        </p:nvSpPr>
        <p:spPr bwMode="auto">
          <a:xfrm>
            <a:off x="488950" y="5127625"/>
            <a:ext cx="8229600" cy="461665"/>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400" b="1">
                <a:latin typeface="Times New Roman" pitchFamily="18" charset="0"/>
                <a:cs typeface="Times New Roman" pitchFamily="18" charset="0"/>
              </a:rPr>
              <a:t>Medio ambiente y ecología</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CuadroTexto"/>
          <p:cNvSpPr txBox="1">
            <a:spLocks noChangeArrowheads="1"/>
          </p:cNvSpPr>
          <p:nvPr/>
        </p:nvSpPr>
        <p:spPr bwMode="auto">
          <a:xfrm>
            <a:off x="457200" y="533400"/>
            <a:ext cx="8229600" cy="523220"/>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800" b="1">
                <a:latin typeface="Times New Roman" pitchFamily="18" charset="0"/>
                <a:cs typeface="Times New Roman" pitchFamily="18" charset="0"/>
              </a:rPr>
              <a:t>CÓDIGOS DE ÉTICA</a:t>
            </a:r>
          </a:p>
        </p:txBody>
      </p:sp>
      <p:sp>
        <p:nvSpPr>
          <p:cNvPr id="4" name="2 CuadroTexto"/>
          <p:cNvSpPr txBox="1">
            <a:spLocks noChangeArrowheads="1"/>
          </p:cNvSpPr>
          <p:nvPr/>
        </p:nvSpPr>
        <p:spPr bwMode="auto">
          <a:xfrm>
            <a:off x="457200" y="1371600"/>
            <a:ext cx="8229600" cy="646331"/>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b="1" dirty="0">
                <a:latin typeface="Times New Roman" pitchFamily="18" charset="0"/>
                <a:cs typeface="Times New Roman" pitchFamily="18" charset="0"/>
              </a:rPr>
              <a:t>Son reglas y normas formalizadas que describen</a:t>
            </a:r>
          </a:p>
          <a:p>
            <a:pPr algn="ctr"/>
            <a:r>
              <a:rPr lang="es-ES" altLang="es-ES" b="1" dirty="0">
                <a:latin typeface="Times New Roman" pitchFamily="18" charset="0"/>
                <a:cs typeface="Times New Roman" pitchFamily="18" charset="0"/>
              </a:rPr>
              <a:t>el modo de actuar.</a:t>
            </a:r>
          </a:p>
        </p:txBody>
      </p:sp>
      <p:sp>
        <p:nvSpPr>
          <p:cNvPr id="5" name="3 CuadroTexto"/>
          <p:cNvSpPr txBox="1">
            <a:spLocks noChangeArrowheads="1"/>
          </p:cNvSpPr>
          <p:nvPr/>
        </p:nvSpPr>
        <p:spPr bwMode="auto">
          <a:xfrm>
            <a:off x="457200" y="3573463"/>
            <a:ext cx="8229600" cy="2365375"/>
          </a:xfrm>
          <a:prstGeom prst="rect">
            <a:avLst/>
          </a:prstGeom>
          <a:solidFill>
            <a:schemeClr val="accent4">
              <a:lumMod val="60000"/>
              <a:lumOff val="40000"/>
            </a:schemeClr>
          </a:solidFill>
          <a:ln w="28575">
            <a:solidFill>
              <a:schemeClr val="tx1"/>
            </a:solidFill>
            <a:miter lim="800000"/>
            <a:headEnd/>
            <a:tailEnd/>
          </a:ln>
        </p:spPr>
        <p:txBody>
          <a:bodyPr wrap="square">
            <a:spAutoFit/>
          </a:bodyPr>
          <a:lstStyle/>
          <a:p>
            <a:pPr marL="457200" indent="-457200">
              <a:buSzPct val="100000"/>
              <a:buFont typeface="Wingdings" pitchFamily="2" charset="2"/>
              <a:buChar char="§"/>
            </a:pPr>
            <a:r>
              <a:rPr lang="es-ES" altLang="es-ES" b="1" dirty="0">
                <a:latin typeface="Times New Roman" pitchFamily="18" charset="0"/>
                <a:cs typeface="Times New Roman" pitchFamily="18" charset="0"/>
              </a:rPr>
              <a:t>Aceptar la responsabilidad por las consecuencias de sus actos, así como esforzarse por asegurar que sus decisiones, recomendaciones y acciones, identifiquen, sirvan y satisfagan a todos los públicos relevantes: consumidores, organización y sociedad.</a:t>
            </a:r>
          </a:p>
          <a:p>
            <a:pPr marL="457200" indent="-457200">
              <a:buSzPct val="100000"/>
              <a:buFont typeface="Wingdings" pitchFamily="2" charset="2"/>
              <a:buChar char="§"/>
            </a:pPr>
            <a:r>
              <a:rPr lang="es-ES" altLang="es-ES" b="1" dirty="0">
                <a:latin typeface="Times New Roman" pitchFamily="18" charset="0"/>
                <a:cs typeface="Times New Roman" pitchFamily="18" charset="0"/>
              </a:rPr>
              <a:t>Estar conscientes de no hacer daño y adherirse a todas leyes y reglamentos  establecidos.</a:t>
            </a:r>
          </a:p>
          <a:p>
            <a:pPr marL="457200" indent="-457200">
              <a:buSzPct val="100000"/>
              <a:buFont typeface="Wingdings" pitchFamily="2" charset="2"/>
              <a:buChar char="§"/>
            </a:pPr>
            <a:r>
              <a:rPr lang="es-ES" altLang="es-ES" b="1" dirty="0">
                <a:latin typeface="Times New Roman" pitchFamily="18" charset="0"/>
                <a:cs typeface="Times New Roman" pitchFamily="18" charset="0"/>
              </a:rPr>
              <a:t>Ser honestos al servir a los consumidores, clientes, empleados, proveedores, intermediarios y público en general.</a:t>
            </a:r>
          </a:p>
        </p:txBody>
      </p:sp>
      <p:sp>
        <p:nvSpPr>
          <p:cNvPr id="6" name="4 Rectángulo"/>
          <p:cNvSpPr>
            <a:spLocks noChangeArrowheads="1"/>
          </p:cNvSpPr>
          <p:nvPr/>
        </p:nvSpPr>
        <p:spPr bwMode="auto">
          <a:xfrm>
            <a:off x="457200" y="2353270"/>
            <a:ext cx="8229600" cy="923330"/>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hangingPunct="0"/>
            <a:r>
              <a:rPr lang="es-ES" altLang="es-ES" b="1" dirty="0">
                <a:latin typeface="Times New Roman" pitchFamily="18" charset="0"/>
                <a:ea typeface="Calibri" pitchFamily="34" charset="0"/>
                <a:cs typeface="Times New Roman" pitchFamily="18" charset="0"/>
              </a:rPr>
              <a:t>Un código ético o de conducta es una declaración formal de los valores, principios y prácticas del negocio que de la empresa, que tiene como objetivo  servir de expresión del compromiso hacia una conducta empresarial determinada.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2209800"/>
            <a:ext cx="8229600" cy="1384995"/>
          </a:xfrm>
          <a:prstGeom prst="rect">
            <a:avLst/>
          </a:prstGeom>
          <a:solidFill>
            <a:schemeClr val="accent2">
              <a:lumMod val="60000"/>
              <a:lumOff val="40000"/>
            </a:schemeClr>
          </a:solidFill>
          <a:ln w="28575">
            <a:solidFill>
              <a:srgbClr val="C00000"/>
            </a:solidFill>
            <a:miter lim="800000"/>
            <a:headEnd/>
            <a:tailEnd/>
          </a:ln>
          <a:effectLst/>
        </p:spPr>
        <p:txBody>
          <a:bodyPr wrap="square" anchor="ctr">
            <a:spAutoFit/>
          </a:bodyPr>
          <a:lstStyle/>
          <a:p>
            <a:pPr algn="ctr">
              <a:defRPr/>
            </a:pPr>
            <a:r>
              <a:rPr lang="es-ES" sz="2400" b="1" dirty="0">
                <a:latin typeface="Times New Roman" pitchFamily="18" charset="0"/>
                <a:ea typeface="Times New Roman" pitchFamily="18" charset="0"/>
                <a:cs typeface="Times New Roman" pitchFamily="18" charset="0"/>
              </a:rPr>
              <a:t>“</a:t>
            </a:r>
            <a:r>
              <a:rPr lang="es-ES" sz="2400" b="1" dirty="0" err="1">
                <a:latin typeface="Times New Roman" pitchFamily="18" charset="0"/>
                <a:ea typeface="Times New Roman" pitchFamily="18" charset="0"/>
                <a:cs typeface="Times New Roman" pitchFamily="18" charset="0"/>
              </a:rPr>
              <a:t>Same</a:t>
            </a:r>
            <a:r>
              <a:rPr lang="es-ES" sz="2400" b="1" dirty="0">
                <a:latin typeface="Times New Roman" pitchFamily="18" charset="0"/>
                <a:ea typeface="Times New Roman" pitchFamily="18" charset="0"/>
                <a:cs typeface="Times New Roman" pitchFamily="18" charset="0"/>
              </a:rPr>
              <a:t>”</a:t>
            </a:r>
          </a:p>
          <a:p>
            <a:pPr algn="ctr">
              <a:defRPr/>
            </a:pPr>
            <a:r>
              <a:rPr lang="es-ES" sz="2000" b="1" dirty="0">
                <a:latin typeface="Times New Roman" pitchFamily="18" charset="0"/>
                <a:ea typeface="Times New Roman" pitchFamily="18" charset="0"/>
                <a:cs typeface="Times New Roman" pitchFamily="18" charset="0"/>
              </a:rPr>
              <a:t> Los </a:t>
            </a:r>
            <a:r>
              <a:rPr lang="es-ES" sz="2000" b="1" dirty="0" err="1">
                <a:latin typeface="Times New Roman" pitchFamily="18" charset="0"/>
                <a:ea typeface="Times New Roman" pitchFamily="18" charset="0"/>
                <a:cs typeface="Times New Roman" pitchFamily="18" charset="0"/>
              </a:rPr>
              <a:t>millennials</a:t>
            </a:r>
            <a:r>
              <a:rPr lang="es-ES" sz="2000" b="1" dirty="0">
                <a:latin typeface="Times New Roman" pitchFamily="18" charset="0"/>
                <a:ea typeface="Times New Roman" pitchFamily="18" charset="0"/>
                <a:cs typeface="Times New Roman" pitchFamily="18" charset="0"/>
              </a:rPr>
              <a:t> argentinos suelen usar este término en inglés que significa “igual”, para indicar que les pasa o sienten lo mismo que otra persona. Simplemente dicen “</a:t>
            </a:r>
            <a:r>
              <a:rPr lang="es-ES" sz="2000" b="1" dirty="0" err="1">
                <a:latin typeface="Times New Roman" pitchFamily="18" charset="0"/>
                <a:ea typeface="Times New Roman" pitchFamily="18" charset="0"/>
                <a:cs typeface="Times New Roman" pitchFamily="18" charset="0"/>
              </a:rPr>
              <a:t>same</a:t>
            </a:r>
            <a:r>
              <a:rPr lang="es-ES" sz="2000" b="1" dirty="0" smtClean="0">
                <a:latin typeface="Times New Roman" pitchFamily="18" charset="0"/>
                <a:ea typeface="Times New Roman" pitchFamily="18" charset="0"/>
                <a:cs typeface="Times New Roman" pitchFamily="18" charset="0"/>
              </a:rPr>
              <a:t>”.</a:t>
            </a:r>
            <a:endParaRPr lang="es-ES" sz="2000" b="1" dirty="0">
              <a:latin typeface="Times New Roman" pitchFamily="18" charset="0"/>
              <a:cs typeface="Times New Roman" pitchFamily="18" charset="0"/>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2 CuadroTexto"/>
          <p:cNvSpPr txBox="1">
            <a:spLocks noChangeArrowheads="1"/>
          </p:cNvSpPr>
          <p:nvPr/>
        </p:nvSpPr>
        <p:spPr bwMode="auto">
          <a:xfrm>
            <a:off x="457200" y="1524000"/>
            <a:ext cx="8229600" cy="3170099"/>
          </a:xfrm>
          <a:prstGeom prst="rect">
            <a:avLst/>
          </a:prstGeom>
          <a:solidFill>
            <a:schemeClr val="accent4">
              <a:lumMod val="60000"/>
              <a:lumOff val="40000"/>
            </a:schemeClr>
          </a:solidFill>
          <a:ln w="28575">
            <a:solidFill>
              <a:schemeClr val="tx1"/>
            </a:solidFill>
            <a:miter lim="800000"/>
            <a:headEnd/>
            <a:tailEnd/>
          </a:ln>
        </p:spPr>
        <p:txBody>
          <a:bodyPr wrap="square">
            <a:spAutoFit/>
          </a:bodyPr>
          <a:lstStyle/>
          <a:p>
            <a:pPr marL="457200" indent="-457200">
              <a:buSzPct val="100000"/>
              <a:buFont typeface="Wingdings" pitchFamily="2" charset="2"/>
              <a:buChar char="§"/>
            </a:pPr>
            <a:r>
              <a:rPr lang="es-ES" altLang="es-ES" sz="2000" b="1" dirty="0">
                <a:latin typeface="Times New Roman" pitchFamily="18" charset="0"/>
                <a:cs typeface="Times New Roman" pitchFamily="18" charset="0"/>
              </a:rPr>
              <a:t>Notificar  la existencia de conflictos de intereses a las partes involucradas.</a:t>
            </a:r>
          </a:p>
          <a:p>
            <a:pPr marL="457200" indent="-457200">
              <a:buSzPct val="100000"/>
              <a:buFont typeface="Wingdings" pitchFamily="2" charset="2"/>
              <a:buChar char="§"/>
            </a:pPr>
            <a:r>
              <a:rPr lang="es-ES" altLang="es-ES" sz="2000" b="1" dirty="0">
                <a:latin typeface="Times New Roman" pitchFamily="18" charset="0"/>
                <a:cs typeface="Times New Roman" pitchFamily="18" charset="0"/>
              </a:rPr>
              <a:t>Asegurar que la comunicación acerca de los productos y servicios que ofrecen no sea engañosa.</a:t>
            </a:r>
          </a:p>
          <a:p>
            <a:pPr marL="457200" indent="-457200">
              <a:buSzPct val="100000"/>
              <a:buFont typeface="Wingdings" pitchFamily="2" charset="2"/>
              <a:buChar char="§"/>
            </a:pPr>
            <a:r>
              <a:rPr lang="es-ES" altLang="es-ES" sz="2000" b="1" dirty="0">
                <a:latin typeface="Times New Roman" pitchFamily="18" charset="0"/>
                <a:cs typeface="Times New Roman" pitchFamily="18" charset="0"/>
              </a:rPr>
              <a:t>Evitar la publicidad falsa y engañosa y las promociones de venta fraudulentas o manipuladoras.</a:t>
            </a:r>
          </a:p>
          <a:p>
            <a:pPr marL="457200" indent="-457200">
              <a:buSzPct val="100000"/>
              <a:buFont typeface="Wingdings" pitchFamily="2" charset="2"/>
              <a:buChar char="§"/>
            </a:pPr>
            <a:r>
              <a:rPr lang="es-ES" altLang="es-ES" sz="2000" b="1" dirty="0">
                <a:latin typeface="Times New Roman" pitchFamily="18" charset="0"/>
                <a:cs typeface="Times New Roman" pitchFamily="18" charset="0"/>
              </a:rPr>
              <a:t>Evitar la guerra de precios y la fijación de precios depredadores</a:t>
            </a:r>
          </a:p>
          <a:p>
            <a:pPr marL="457200" indent="-457200">
              <a:buSzPct val="100000"/>
              <a:buFont typeface="Wingdings" pitchFamily="2" charset="2"/>
              <a:buChar char="§"/>
            </a:pPr>
            <a:r>
              <a:rPr lang="es-ES" altLang="es-ES" sz="2000" b="1" dirty="0">
                <a:latin typeface="Times New Roman" pitchFamily="18" charset="0"/>
                <a:cs typeface="Times New Roman" pitchFamily="18" charset="0"/>
              </a:rPr>
              <a:t>Evitar la  utilización de estudios  de mercado para promoverla  venta  de productos.</a:t>
            </a:r>
          </a:p>
          <a:p>
            <a:pPr marL="457200" indent="-457200">
              <a:buSzPct val="100000"/>
              <a:buFont typeface="Wingdings" pitchFamily="2" charset="2"/>
              <a:buChar char="§"/>
            </a:pPr>
            <a:r>
              <a:rPr lang="es-ES" altLang="es-ES" sz="2000" b="1" dirty="0">
                <a:latin typeface="Times New Roman" pitchFamily="18" charset="0"/>
                <a:cs typeface="Times New Roman" pitchFamily="18" charset="0"/>
              </a:rPr>
              <a:t>Atender en forma adecuada  las quejas relacionadas con las compras.</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981075"/>
            <a:ext cx="8229600" cy="4549775"/>
          </a:xfrm>
          <a:prstGeom prst="rect">
            <a:avLst/>
          </a:prstGeom>
          <a:solidFill>
            <a:schemeClr val="accent4">
              <a:lumMod val="60000"/>
              <a:lumOff val="40000"/>
            </a:schemeClr>
          </a:solidFill>
          <a:ln w="28575">
            <a:solidFill>
              <a:schemeClr val="tx1"/>
            </a:solidFill>
            <a:miter lim="800000"/>
            <a:headEnd/>
            <a:tailEnd/>
          </a:ln>
        </p:spPr>
        <p:txBody>
          <a:bodyPr wrap="square" anchor="ctr">
            <a:spAutoFit/>
          </a:bodyPr>
          <a:lstStyle/>
          <a:p>
            <a:pPr algn="ctr"/>
            <a:r>
              <a:rPr lang="es-ES" altLang="es-ES" sz="2400" b="1" dirty="0">
                <a:latin typeface="Times New Roman" pitchFamily="18" charset="0"/>
                <a:ea typeface="Calibri" pitchFamily="34" charset="0"/>
                <a:cs typeface="Times New Roman" pitchFamily="18" charset="0"/>
              </a:rPr>
              <a:t>CÓDIGO UNIVERSAL DE ÉTICA PROFESIONAL DE LOS PRODUCTORES DE SEGUROS Y REASEGUROS Y CARTA DE MÉXICO DEL XVI CONGRESO DEL COPAPROSE  (CONFEDERACIÓN PANAMERICANA DE PRODUCTORES DE SEGUROS), EN MÉXICO.</a:t>
            </a:r>
            <a:endParaRPr lang="es-ES" altLang="es-ES" sz="2400" dirty="0">
              <a:latin typeface="Times New Roman" pitchFamily="18" charset="0"/>
              <a:ea typeface="Calibri" pitchFamily="34" charset="0"/>
              <a:cs typeface="Times New Roman" pitchFamily="18" charset="0"/>
            </a:endParaRPr>
          </a:p>
          <a:p>
            <a:pPr algn="ctr" hangingPunct="0"/>
            <a:endParaRPr lang="es-ES" altLang="es-ES" sz="2400" b="1" i="1" dirty="0">
              <a:latin typeface="Times New Roman" pitchFamily="18" charset="0"/>
              <a:ea typeface="Calibri" pitchFamily="34" charset="0"/>
              <a:cs typeface="Times New Roman" pitchFamily="18" charset="0"/>
            </a:endParaRPr>
          </a:p>
          <a:p>
            <a:pPr algn="ctr" hangingPunct="0"/>
            <a:r>
              <a:rPr lang="es-ES" altLang="es-ES" sz="2400" b="1" i="1" dirty="0">
                <a:latin typeface="Times New Roman" pitchFamily="18" charset="0"/>
                <a:ea typeface="Calibri" pitchFamily="34" charset="0"/>
                <a:cs typeface="Times New Roman" pitchFamily="18" charset="0"/>
              </a:rPr>
              <a:t>Preámbulo:</a:t>
            </a:r>
            <a:r>
              <a:rPr lang="es-ES" altLang="es-ES" sz="2400" b="1" dirty="0">
                <a:latin typeface="Times New Roman" pitchFamily="18" charset="0"/>
                <a:ea typeface="Calibri" pitchFamily="34" charset="0"/>
                <a:cs typeface="Times New Roman" pitchFamily="18" charset="0"/>
              </a:rPr>
              <a:t> </a:t>
            </a:r>
            <a:endParaRPr lang="es-ES" altLang="es-ES" sz="2400" dirty="0">
              <a:latin typeface="Times New Roman" pitchFamily="18" charset="0"/>
              <a:ea typeface="Calibri" pitchFamily="34" charset="0"/>
              <a:cs typeface="Times New Roman" pitchFamily="18" charset="0"/>
            </a:endParaRPr>
          </a:p>
          <a:p>
            <a:pPr algn="just" hangingPunct="0"/>
            <a:endParaRPr lang="es-ES" altLang="es-ES" sz="2400" dirty="0">
              <a:latin typeface="Times New Roman" pitchFamily="18" charset="0"/>
              <a:ea typeface="Calibri" pitchFamily="34" charset="0"/>
              <a:cs typeface="Times New Roman" pitchFamily="18" charset="0"/>
            </a:endParaRPr>
          </a:p>
          <a:p>
            <a:pPr algn="just" hangingPunct="0"/>
            <a:r>
              <a:rPr lang="es-ES" altLang="es-ES" sz="2400" b="1" dirty="0">
                <a:latin typeface="Times New Roman" pitchFamily="18" charset="0"/>
                <a:ea typeface="Calibri" pitchFamily="34" charset="0"/>
                <a:cs typeface="Times New Roman" pitchFamily="18" charset="0"/>
              </a:rPr>
              <a:t>Estas reglas constituyen la base universal para la actividad profesional de los Agentes y Corredores de Seguros. Las Asociaciones podrán adaptarlas al uso específico de su país, si fuese necesario, para cumplir con su legislación local. </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914400"/>
            <a:ext cx="8229600" cy="4708981"/>
          </a:xfrm>
          <a:prstGeom prst="rect">
            <a:avLst/>
          </a:prstGeom>
          <a:solidFill>
            <a:schemeClr val="accent4">
              <a:lumMod val="60000"/>
              <a:lumOff val="40000"/>
            </a:schemeClr>
          </a:solidFill>
          <a:ln w="28575">
            <a:solidFill>
              <a:schemeClr val="tx1"/>
            </a:solidFill>
            <a:miter lim="800000"/>
            <a:headEnd/>
            <a:tailEnd/>
          </a:ln>
        </p:spPr>
        <p:txBody>
          <a:bodyPr wrap="square" anchor="ctr">
            <a:spAutoFit/>
          </a:bodyPr>
          <a:lstStyle/>
          <a:p>
            <a:pPr algn="just"/>
            <a:r>
              <a:rPr lang="es-ES" altLang="es-ES" sz="1600" b="1" dirty="0">
                <a:latin typeface="Times New Roman" pitchFamily="18" charset="0"/>
                <a:cs typeface="Times New Roman" pitchFamily="18" charset="0"/>
              </a:rPr>
              <a:t>I </a:t>
            </a:r>
            <a:r>
              <a:rPr lang="es-ES" altLang="es-ES" sz="2800" b="1" dirty="0">
                <a:latin typeface="Times New Roman" pitchFamily="18" charset="0"/>
                <a:cs typeface="Times New Roman" pitchFamily="18" charset="0"/>
              </a:rPr>
              <a:t>Principios Generales:</a:t>
            </a:r>
          </a:p>
          <a:p>
            <a:pPr algn="just"/>
            <a:endParaRPr lang="es-ES" altLang="es-ES" sz="1600" dirty="0">
              <a:latin typeface="Times New Roman" pitchFamily="18" charset="0"/>
              <a:cs typeface="Times New Roman" pitchFamily="18" charset="0"/>
            </a:endParaRPr>
          </a:p>
          <a:p>
            <a:pPr algn="just" hangingPunct="0"/>
            <a:r>
              <a:rPr lang="es-ES" altLang="es-ES" sz="1600" b="1" dirty="0">
                <a:latin typeface="Times New Roman" pitchFamily="18" charset="0"/>
                <a:cs typeface="Times New Roman" pitchFamily="18" charset="0"/>
              </a:rPr>
              <a:t>1.1 Los Agentes y Corredores son profesionales, mediadores en el Seguro. Sus principales funciones son:</a:t>
            </a:r>
          </a:p>
          <a:p>
            <a:pPr algn="just" hangingPunct="0"/>
            <a:endParaRPr lang="es-ES" altLang="es-ES" sz="1600" b="1" dirty="0">
              <a:latin typeface="Times New Roman" pitchFamily="18" charset="0"/>
              <a:cs typeface="Times New Roman" pitchFamily="18" charset="0"/>
            </a:endParaRPr>
          </a:p>
          <a:p>
            <a:pPr algn="just" hangingPunct="0"/>
            <a:r>
              <a:rPr lang="es-ES" altLang="es-ES" sz="1600" b="1" dirty="0">
                <a:latin typeface="Times New Roman" pitchFamily="18" charset="0"/>
                <a:cs typeface="Times New Roman" pitchFamily="18" charset="0"/>
              </a:rPr>
              <a:t>-  Promover la previsión y seguridad. </a:t>
            </a:r>
          </a:p>
          <a:p>
            <a:pPr algn="just" hangingPunct="0">
              <a:buSzPct val="100000"/>
              <a:buFontTx/>
              <a:buChar char="-"/>
            </a:pPr>
            <a:r>
              <a:rPr lang="es-ES" altLang="es-ES" sz="1600" b="1" dirty="0">
                <a:latin typeface="Times New Roman" pitchFamily="18" charset="0"/>
                <a:cs typeface="Times New Roman" pitchFamily="18" charset="0"/>
              </a:rPr>
              <a:t>  Asesorar a los asegurados para la adecuada prevención y cobertura de sus riesgos personales y patrimoniales.</a:t>
            </a:r>
          </a:p>
          <a:p>
            <a:pPr algn="just" hangingPunct="0">
              <a:buSzPct val="100000"/>
              <a:buFontTx/>
              <a:buChar char="-"/>
            </a:pPr>
            <a:endParaRPr lang="es-ES" altLang="es-ES" sz="1600" b="1" dirty="0">
              <a:latin typeface="Times New Roman" pitchFamily="18" charset="0"/>
              <a:cs typeface="Times New Roman" pitchFamily="18" charset="0"/>
            </a:endParaRPr>
          </a:p>
          <a:p>
            <a:pPr algn="just" hangingPunct="0">
              <a:buSzPct val="100000"/>
              <a:buFontTx/>
              <a:buChar char="-"/>
            </a:pPr>
            <a:r>
              <a:rPr lang="es-ES" altLang="es-ES" sz="1600" b="1" dirty="0">
                <a:latin typeface="Times New Roman" pitchFamily="18" charset="0"/>
                <a:cs typeface="Times New Roman" pitchFamily="18" charset="0"/>
              </a:rPr>
              <a:t> Facilitar a las Aseguradoras la información precisa para que la  estimación, tarifación y asunción de los riesgos se realice correctamente.</a:t>
            </a:r>
          </a:p>
          <a:p>
            <a:pPr algn="just" hangingPunct="0">
              <a:buSzPct val="100000"/>
              <a:buFontTx/>
              <a:buChar char="-"/>
            </a:pPr>
            <a:endParaRPr lang="es-ES" altLang="es-ES" sz="1600" b="1" dirty="0">
              <a:latin typeface="Times New Roman" pitchFamily="18" charset="0"/>
              <a:cs typeface="Times New Roman" pitchFamily="18" charset="0"/>
            </a:endParaRPr>
          </a:p>
          <a:p>
            <a:pPr algn="just" hangingPunct="0">
              <a:buSzPct val="100000"/>
              <a:buFontTx/>
              <a:buChar char="-"/>
            </a:pPr>
            <a:r>
              <a:rPr lang="es-ES" altLang="es-ES" sz="1600" b="1" dirty="0">
                <a:latin typeface="Times New Roman" pitchFamily="18" charset="0"/>
                <a:cs typeface="Times New Roman" pitchFamily="18" charset="0"/>
              </a:rPr>
              <a:t> Colaborar en caso de siniestro con las Aseguradoras y Peritos para una rápida tramitación y justa liquidación, asistiendo con tal motivo a los asegurados y beneficiarios.</a:t>
            </a:r>
          </a:p>
          <a:p>
            <a:pPr algn="just" hangingPunct="0">
              <a:buSzPct val="100000"/>
              <a:buFontTx/>
              <a:buChar char="-"/>
            </a:pPr>
            <a:endParaRPr lang="es-ES" altLang="es-ES" sz="1600" b="1" dirty="0">
              <a:latin typeface="Times New Roman" pitchFamily="18" charset="0"/>
              <a:cs typeface="Times New Roman" pitchFamily="18" charset="0"/>
            </a:endParaRPr>
          </a:p>
          <a:p>
            <a:pPr algn="just" hangingPunct="0"/>
            <a:r>
              <a:rPr lang="es-ES" altLang="es-ES" sz="1600" b="1" dirty="0">
                <a:latin typeface="Times New Roman" pitchFamily="18" charset="0"/>
                <a:cs typeface="Times New Roman" pitchFamily="18" charset="0"/>
              </a:rPr>
              <a:t>Los Agentes y Corredores no realizan solamente la distribución del seguro, sino que apodan además una contribución original en el ofrecimiento de garantías a la medida de las necesidades del cliente. </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004660"/>
            <a:ext cx="8229600" cy="4708981"/>
          </a:xfrm>
          <a:prstGeom prst="rect">
            <a:avLst/>
          </a:prstGeom>
          <a:solidFill>
            <a:schemeClr val="accent4">
              <a:lumMod val="60000"/>
              <a:lumOff val="40000"/>
            </a:schemeClr>
          </a:solidFill>
          <a:ln w="28575">
            <a:solidFill>
              <a:schemeClr val="tx1"/>
            </a:solidFill>
            <a:miter lim="800000"/>
            <a:headEnd/>
            <a:tailEnd/>
          </a:ln>
        </p:spPr>
        <p:txBody>
          <a:bodyPr wrap="square" anchor="ctr">
            <a:spAutoFit/>
          </a:bodyPr>
          <a:lstStyle/>
          <a:p>
            <a:pPr algn="just"/>
            <a:r>
              <a:rPr lang="es-ES" altLang="es-ES" sz="2000" b="1">
                <a:latin typeface="Times New Roman" pitchFamily="18" charset="0"/>
                <a:cs typeface="Times New Roman" pitchFamily="18" charset="0"/>
              </a:rPr>
              <a:t>1.2 Para el mejor servicio a los asegurados y beneficiarios, a las Aseguradoras y a la Sociedad en general, la mediación en el Seguro y en el Reaseguro debe ser reservada a quienes reúnan las debidas condiciones de profesionalismo.</a:t>
            </a:r>
          </a:p>
          <a:p>
            <a:pPr algn="just"/>
            <a:endParaRPr lang="es-ES" altLang="es-ES" sz="2000" b="1">
              <a:latin typeface="Times New Roman" pitchFamily="18" charset="0"/>
              <a:cs typeface="Times New Roman" pitchFamily="18" charset="0"/>
            </a:endParaRPr>
          </a:p>
          <a:p>
            <a:pPr algn="just" hangingPunct="0"/>
            <a:r>
              <a:rPr lang="es-ES" altLang="es-ES" sz="2000" b="1">
                <a:latin typeface="Times New Roman" pitchFamily="18" charset="0"/>
                <a:cs typeface="Times New Roman" pitchFamily="18" charset="0"/>
              </a:rPr>
              <a:t>1.3 Los Agentes y Corredores realizarán su actividad profesional con el mayor respeto a las normas jurídicas y deontológicas y a la libre decisión de las partes.</a:t>
            </a:r>
          </a:p>
          <a:p>
            <a:pPr algn="just" hangingPunct="0"/>
            <a:endParaRPr lang="es-ES" altLang="es-ES" sz="2000" b="1">
              <a:latin typeface="Times New Roman" pitchFamily="18" charset="0"/>
              <a:cs typeface="Times New Roman" pitchFamily="18" charset="0"/>
            </a:endParaRPr>
          </a:p>
          <a:p>
            <a:pPr algn="just" hangingPunct="0"/>
            <a:r>
              <a:rPr lang="es-ES" altLang="es-ES" sz="2000" b="1">
                <a:latin typeface="Times New Roman" pitchFamily="18" charset="0"/>
                <a:cs typeface="Times New Roman" pitchFamily="18" charset="0"/>
              </a:rPr>
              <a:t>1.4 Desarrollarán su actividad con la mayor diligencia, buena fe y sentido de la responsabilidad. Por consiguiente, se considera muy conveniente la contratación de un seguro de responsabilidad civil general y profesional.</a:t>
            </a:r>
          </a:p>
          <a:p>
            <a:pPr algn="just" hangingPunct="0"/>
            <a:endParaRPr lang="es-ES" altLang="es-ES" sz="2000" b="1">
              <a:latin typeface="Times New Roman" pitchFamily="18" charset="0"/>
              <a:cs typeface="Times New Roman" pitchFamily="18" charset="0"/>
            </a:endParaRPr>
          </a:p>
          <a:p>
            <a:pPr algn="just" hangingPunct="0"/>
            <a:r>
              <a:rPr lang="es-ES" altLang="es-ES" sz="2000" b="1">
                <a:latin typeface="Times New Roman" pitchFamily="18" charset="0"/>
                <a:cs typeface="Times New Roman" pitchFamily="18" charset="0"/>
              </a:rPr>
              <a:t>Realizarán sin demora los pagos y rendición de cuentas derivados de su gestión conscientes de que custodian fondos de terceros. </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533400" y="1087110"/>
            <a:ext cx="8153400" cy="4401205"/>
          </a:xfrm>
          <a:prstGeom prst="rect">
            <a:avLst/>
          </a:prstGeom>
          <a:solidFill>
            <a:schemeClr val="accent4">
              <a:lumMod val="60000"/>
              <a:lumOff val="40000"/>
            </a:schemeClr>
          </a:solidFill>
          <a:ln w="28575">
            <a:solidFill>
              <a:schemeClr val="tx1"/>
            </a:solidFill>
            <a:miter lim="800000"/>
            <a:headEnd/>
            <a:tailEnd/>
          </a:ln>
        </p:spPr>
        <p:txBody>
          <a:bodyPr wrap="square" anchor="ctr">
            <a:spAutoFit/>
          </a:bodyPr>
          <a:lstStyle/>
          <a:p>
            <a:r>
              <a:rPr lang="es-ES" altLang="es-ES" sz="2000" b="1" dirty="0">
                <a:latin typeface="Times New Roman" pitchFamily="18" charset="0"/>
                <a:cs typeface="Times New Roman" pitchFamily="18" charset="0"/>
              </a:rPr>
              <a:t>1.5 La publicidad que realicen será moderada y no dará lugar a confusión con otras actividades. </a:t>
            </a:r>
          </a:p>
          <a:p>
            <a:pPr hangingPunct="0"/>
            <a:r>
              <a:rPr lang="es-ES" altLang="es-ES" sz="2000" b="1" dirty="0">
                <a:latin typeface="Times New Roman" pitchFamily="18" charset="0"/>
                <a:cs typeface="Times New Roman" pitchFamily="18" charset="0"/>
              </a:rPr>
              <a:t>Al anunciar u ofrecer sus servicios, respetarán la dignidad de la profesión, no realizando afirmaciones engañosas o improcedentes sobre sus condiciones profesionales y la naturaleza y alcance de su función. En ningún caso anunciarán reducciones, bonificaciones u otras ventajas que no respondan a una tarificación correcta y a unas condiciones autorizadas.</a:t>
            </a:r>
          </a:p>
          <a:p>
            <a:pPr hangingPunct="0"/>
            <a:endParaRPr lang="es-ES" altLang="es-ES" sz="2000" b="1" dirty="0">
              <a:latin typeface="Times New Roman" pitchFamily="18" charset="0"/>
              <a:cs typeface="Times New Roman" pitchFamily="18" charset="0"/>
            </a:endParaRPr>
          </a:p>
          <a:p>
            <a:pPr hangingPunct="0"/>
            <a:r>
              <a:rPr lang="es-ES" altLang="es-ES" sz="2000" b="1" dirty="0">
                <a:latin typeface="Times New Roman" pitchFamily="18" charset="0"/>
                <a:cs typeface="Times New Roman" pitchFamily="18" charset="0"/>
              </a:rPr>
              <a:t>1.6 Cuidarán permanentemente su formación profesional y la de sus colaboradores, actualizando los conocimientos de la técnica aseguradora.</a:t>
            </a:r>
          </a:p>
          <a:p>
            <a:pPr hangingPunct="0"/>
            <a:endParaRPr lang="es-ES" altLang="es-ES" sz="2000" b="1" dirty="0">
              <a:latin typeface="Times New Roman" pitchFamily="18" charset="0"/>
              <a:cs typeface="Times New Roman" pitchFamily="18" charset="0"/>
            </a:endParaRPr>
          </a:p>
          <a:p>
            <a:pPr hangingPunct="0"/>
            <a:r>
              <a:rPr lang="es-ES" altLang="es-ES" sz="2000" b="1" dirty="0">
                <a:latin typeface="Times New Roman" pitchFamily="18" charset="0"/>
                <a:cs typeface="Times New Roman" pitchFamily="18" charset="0"/>
              </a:rPr>
              <a:t>1.7 Respetarán estrictamente el secreto profesional, salvo autorización expresa de las partes legítimamente interesadas en el contrato de seguro.</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57200" y="1052513"/>
            <a:ext cx="8229600" cy="4401205"/>
          </a:xfrm>
          <a:prstGeom prst="rect">
            <a:avLst/>
          </a:prstGeom>
          <a:solidFill>
            <a:schemeClr val="accent4">
              <a:lumMod val="60000"/>
              <a:lumOff val="40000"/>
            </a:schemeClr>
          </a:solidFill>
          <a:ln w="28575">
            <a:solidFill>
              <a:schemeClr val="tx1"/>
            </a:solidFill>
            <a:miter lim="800000"/>
            <a:headEnd/>
            <a:tailEnd/>
          </a:ln>
        </p:spPr>
        <p:txBody>
          <a:bodyPr wrap="square">
            <a:spAutoFit/>
          </a:bodyPr>
          <a:lstStyle/>
          <a:p>
            <a:pPr hangingPunct="0"/>
            <a:r>
              <a:rPr lang="es-ES" altLang="es-ES" sz="2000" b="1" dirty="0">
                <a:latin typeface="Times New Roman" pitchFamily="18" charset="0"/>
                <a:cs typeface="Times New Roman" pitchFamily="18" charset="0"/>
              </a:rPr>
              <a:t>1.8 Los Agentes y Corredores están obligados a defender y propugnar los valores humanos y profesionales del presente Código de Ética, cuyos principios y normas deben ser pauta en su propia conducta y en la de sus colaboradores, aun después de haber cesado en la actividad profesional .</a:t>
            </a:r>
          </a:p>
          <a:p>
            <a:pPr hangingPunct="0"/>
            <a:endParaRPr lang="es-ES" altLang="es-ES" sz="2000" b="1" dirty="0">
              <a:latin typeface="Times New Roman" pitchFamily="18" charset="0"/>
              <a:cs typeface="Times New Roman" pitchFamily="18" charset="0"/>
            </a:endParaRPr>
          </a:p>
          <a:p>
            <a:pPr algn="just"/>
            <a:r>
              <a:rPr lang="es-ES" altLang="es-ES" sz="2000" b="1" dirty="0">
                <a:latin typeface="Times New Roman" pitchFamily="18" charset="0"/>
                <a:cs typeface="Times New Roman" pitchFamily="18" charset="0"/>
              </a:rPr>
              <a:t>II Normas de conducta comunes para los Agentes y Corredores de Seguros.</a:t>
            </a:r>
          </a:p>
          <a:p>
            <a:pPr algn="just"/>
            <a:endParaRPr lang="es-ES" altLang="es-ES" sz="2000" b="1" dirty="0">
              <a:latin typeface="Times New Roman" pitchFamily="18" charset="0"/>
              <a:cs typeface="Times New Roman" pitchFamily="18" charset="0"/>
            </a:endParaRPr>
          </a:p>
          <a:p>
            <a:pPr algn="just" hangingPunct="0">
              <a:buSzPct val="100000"/>
              <a:buFontTx/>
              <a:buAutoNum type="alphaLcParenR"/>
            </a:pPr>
            <a:r>
              <a:rPr lang="es-ES" altLang="es-ES" sz="2000" b="1" dirty="0">
                <a:latin typeface="Times New Roman" pitchFamily="18" charset="0"/>
                <a:cs typeface="Times New Roman" pitchFamily="18" charset="0"/>
              </a:rPr>
              <a:t>Respecto a los asegurados y beneficiarios.</a:t>
            </a:r>
          </a:p>
          <a:p>
            <a:pPr algn="just" hangingPunct="0">
              <a:buSzPct val="100000"/>
              <a:buFontTx/>
              <a:buAutoNum type="alphaLcParenR"/>
            </a:pPr>
            <a:endParaRPr lang="es-ES" altLang="es-ES" sz="2000" b="1" dirty="0">
              <a:latin typeface="Times New Roman" pitchFamily="18" charset="0"/>
              <a:cs typeface="Times New Roman" pitchFamily="18" charset="0"/>
            </a:endParaRPr>
          </a:p>
          <a:p>
            <a:pPr algn="just" hangingPunct="0"/>
            <a:r>
              <a:rPr lang="es-ES" altLang="es-ES" sz="2000" b="1" dirty="0">
                <a:latin typeface="Times New Roman" pitchFamily="18" charset="0"/>
                <a:cs typeface="Times New Roman" pitchFamily="18" charset="0"/>
              </a:rPr>
              <a:t>2.1 Los Agentes y Corredores analizarán a fondo las necesidades de seguro de sus clientes y les recomendarán las medidas de prevención del riesgo aconsejables, especialmente si inciden en una tarifación más favorable.</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322388"/>
            <a:ext cx="8229600" cy="4130675"/>
          </a:xfrm>
          <a:prstGeom prst="rect">
            <a:avLst/>
          </a:prstGeom>
          <a:solidFill>
            <a:schemeClr val="accent4">
              <a:lumMod val="60000"/>
              <a:lumOff val="40000"/>
            </a:schemeClr>
          </a:solidFill>
          <a:ln w="28575">
            <a:solidFill>
              <a:schemeClr val="tx1"/>
            </a:solidFill>
            <a:miter lim="800000"/>
            <a:headEnd/>
            <a:tailEnd/>
          </a:ln>
        </p:spPr>
        <p:txBody>
          <a:bodyPr wrap="square" anchor="ctr">
            <a:spAutoFit/>
          </a:bodyPr>
          <a:lstStyle/>
          <a:p>
            <a:pPr algn="just" hangingPunct="0"/>
            <a:r>
              <a:rPr lang="es-ES" altLang="es-ES" sz="2000" b="1" dirty="0">
                <a:latin typeface="Times New Roman" pitchFamily="18" charset="0"/>
                <a:cs typeface="Times New Roman" pitchFamily="18" charset="0"/>
              </a:rPr>
              <a:t>2.2 Explicarán y asesorarán a sus clientes de forma objetiva y veraz sobre las distintas características, derechos, obligaciones y costes relativos de los seguros que, a su entender, puedan ser adecuados a los riesgos que pretendan cubrir.</a:t>
            </a:r>
          </a:p>
          <a:p>
            <a:pPr algn="just" hangingPunct="0"/>
            <a:endParaRPr lang="es-ES" altLang="es-ES" sz="2000" b="1" dirty="0">
              <a:latin typeface="Times New Roman" pitchFamily="18" charset="0"/>
              <a:cs typeface="Times New Roman" pitchFamily="18" charset="0"/>
            </a:endParaRPr>
          </a:p>
          <a:p>
            <a:pPr algn="just" hangingPunct="0"/>
            <a:r>
              <a:rPr lang="es-ES" altLang="es-ES" sz="2000" b="1" dirty="0">
                <a:latin typeface="Times New Roman" pitchFamily="18" charset="0"/>
                <a:cs typeface="Times New Roman" pitchFamily="18" charset="0"/>
              </a:rPr>
              <a:t>2.3 Facilitarán su información y asesoramiento únicamente en aquellos campos donde estén capacitados.  Se abstendrán de ofrecer garantías que no se encuentren ente consignadas en la póliza.</a:t>
            </a:r>
          </a:p>
          <a:p>
            <a:pPr algn="just" hangingPunct="0"/>
            <a:endParaRPr lang="es-ES" altLang="es-ES" sz="2000" b="1" dirty="0">
              <a:latin typeface="Times New Roman" pitchFamily="18" charset="0"/>
              <a:cs typeface="Times New Roman" pitchFamily="18" charset="0"/>
            </a:endParaRPr>
          </a:p>
          <a:p>
            <a:pPr algn="just" hangingPunct="0"/>
            <a:r>
              <a:rPr lang="es-ES" altLang="es-ES" sz="2000" b="1" dirty="0">
                <a:latin typeface="Times New Roman" pitchFamily="18" charset="0"/>
                <a:cs typeface="Times New Roman" pitchFamily="18" charset="0"/>
              </a:rPr>
              <a:t>2.4 Pondrán siempre los intereses legítimos del cliente y su lealtad al  mismo por encima de su propio beneficio. La cuantía de la retribución que obtengan por la realización de sus funciones, no deberá incidir en ningún caso en la calidad de sus servicios.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323850"/>
            <a:ext cx="8229599" cy="5959475"/>
          </a:xfrm>
          <a:prstGeom prst="rect">
            <a:avLst/>
          </a:prstGeom>
          <a:solidFill>
            <a:schemeClr val="accent4">
              <a:lumMod val="60000"/>
              <a:lumOff val="40000"/>
            </a:schemeClr>
          </a:solidFill>
          <a:ln w="28575">
            <a:solidFill>
              <a:schemeClr val="tx1"/>
            </a:solidFill>
            <a:miter lim="800000"/>
            <a:headEnd/>
            <a:tailEnd/>
          </a:ln>
        </p:spPr>
        <p:txBody>
          <a:bodyPr wrap="square" anchor="ctr">
            <a:spAutoFit/>
          </a:bodyPr>
          <a:lstStyle/>
          <a:p>
            <a:pPr algn="just"/>
            <a:r>
              <a:rPr lang="es-ES" altLang="es-ES" sz="2000" b="1" dirty="0">
                <a:latin typeface="Times New Roman" pitchFamily="18" charset="0"/>
                <a:cs typeface="Times New Roman" pitchFamily="18" charset="0"/>
              </a:rPr>
              <a:t>2.5 Trasladarán con toda diligencia a las partes los documentos e informaciones complementarias relativos a la contratación del seguro. Si observaran cualquier error u omisión, procurarán subsanarlo de inmediato. Advertirán al cliente de la necesidad de comunicar oportunamente las modificaciones de los riesgos y de poner al día las medidas de prevención y, en función de esta información, aconsejarán la actualización de la póliza.</a:t>
            </a:r>
          </a:p>
          <a:p>
            <a:pPr algn="just" hangingPunct="0"/>
            <a:endParaRPr lang="es-ES" altLang="es-ES" sz="2000" b="1" dirty="0">
              <a:latin typeface="Times New Roman" pitchFamily="18" charset="0"/>
              <a:cs typeface="Times New Roman" pitchFamily="18" charset="0"/>
            </a:endParaRPr>
          </a:p>
          <a:p>
            <a:pPr algn="just" hangingPunct="0"/>
            <a:r>
              <a:rPr lang="es-ES" altLang="es-ES" sz="2000" b="1" dirty="0">
                <a:latin typeface="Times New Roman" pitchFamily="18" charset="0"/>
                <a:cs typeface="Times New Roman" pitchFamily="18" charset="0"/>
              </a:rPr>
              <a:t>2.6. En caso de siniestro, asesorarán al asegurado o beneficiario al formular la declaración, advirtiéndole de las consecuencias de consignar datos inexactos u omitir circunstancias que afecten a su valoración y liquidación.  Si se hubieran hecho cargo de la declaración de siniestro, la trasladarán sin demora a la Aseguradora; salvo cuando estén facultados por la misma para actuar en forma distinta.</a:t>
            </a:r>
          </a:p>
          <a:p>
            <a:pPr algn="just" hangingPunct="0"/>
            <a:endParaRPr lang="es-ES" altLang="es-ES" sz="2000" b="1" dirty="0">
              <a:latin typeface="Times New Roman" pitchFamily="18" charset="0"/>
              <a:cs typeface="Times New Roman" pitchFamily="18" charset="0"/>
            </a:endParaRPr>
          </a:p>
          <a:p>
            <a:pPr algn="just" hangingPunct="0"/>
            <a:r>
              <a:rPr lang="es-ES" altLang="es-ES" sz="2000" b="1" dirty="0">
                <a:latin typeface="Times New Roman" pitchFamily="18" charset="0"/>
                <a:cs typeface="Times New Roman" pitchFamily="18" charset="0"/>
              </a:rPr>
              <a:t>2.7 Cuando el Agente o Corredor cese en su actividad profesional, lo advertirá a sus clientes y adoptará las medidas necesarias para que la atención a los asegurados y beneficiarios se mantenga sin inconveniente alguno para ellos. </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288925"/>
            <a:ext cx="8229600" cy="6264275"/>
          </a:xfrm>
          <a:prstGeom prst="rect">
            <a:avLst/>
          </a:prstGeom>
          <a:solidFill>
            <a:schemeClr val="accent4">
              <a:lumMod val="60000"/>
              <a:lumOff val="40000"/>
            </a:schemeClr>
          </a:solidFill>
          <a:ln w="28575">
            <a:solidFill>
              <a:schemeClr val="tx1"/>
            </a:solidFill>
            <a:miter lim="800000"/>
            <a:headEnd/>
            <a:tailEnd/>
          </a:ln>
        </p:spPr>
        <p:txBody>
          <a:bodyPr wrap="square" anchor="ctr">
            <a:spAutoFit/>
          </a:bodyPr>
          <a:lstStyle/>
          <a:p>
            <a:pPr algn="just"/>
            <a:r>
              <a:rPr lang="es-ES" altLang="es-ES" sz="2000" b="1" dirty="0">
                <a:latin typeface="Times New Roman" pitchFamily="18" charset="0"/>
                <a:cs typeface="Times New Roman" pitchFamily="18" charset="0"/>
              </a:rPr>
              <a:t>b) Respecto a Las Aseguradoras:</a:t>
            </a:r>
          </a:p>
          <a:p>
            <a:pPr algn="just"/>
            <a:endParaRPr lang="es-ES" altLang="es-ES" sz="2000" b="1" dirty="0">
              <a:latin typeface="Times New Roman" pitchFamily="18" charset="0"/>
              <a:cs typeface="Times New Roman" pitchFamily="18" charset="0"/>
            </a:endParaRPr>
          </a:p>
          <a:p>
            <a:pPr algn="just" hangingPunct="0"/>
            <a:r>
              <a:rPr lang="es-ES" altLang="es-ES" sz="2000" b="1" dirty="0">
                <a:latin typeface="Times New Roman" pitchFamily="18" charset="0"/>
                <a:cs typeface="Times New Roman" pitchFamily="18" charset="0"/>
              </a:rPr>
              <a:t>2.8 Los Agentes y Corredores mantendrán una relación leal con las Aseguradoras, conscientes de que sólo con una acción coordinada puede alcanzarse la debida ordenación del Mercado de Seguros. </a:t>
            </a:r>
          </a:p>
          <a:p>
            <a:pPr algn="just" hangingPunct="0"/>
            <a:endParaRPr lang="es-ES" altLang="es-ES" sz="2000" b="1" dirty="0">
              <a:latin typeface="Times New Roman" pitchFamily="18" charset="0"/>
              <a:cs typeface="Times New Roman" pitchFamily="18" charset="0"/>
            </a:endParaRPr>
          </a:p>
          <a:p>
            <a:pPr algn="just" hangingPunct="0"/>
            <a:r>
              <a:rPr lang="es-ES" altLang="es-ES" sz="2000" b="1" dirty="0">
                <a:latin typeface="Times New Roman" pitchFamily="18" charset="0"/>
                <a:cs typeface="Times New Roman" pitchFamily="18" charset="0"/>
              </a:rPr>
              <a:t>2.9 En ningún momento difundirán información que contenga datos inexactos, o insuficientemente comprobados, sobre la situación y actuación de las Aseguradoras. Evitarán comparaciones malintencionadas de una Aseguradora respecto de otra.</a:t>
            </a:r>
          </a:p>
          <a:p>
            <a:pPr algn="just" hangingPunct="0"/>
            <a:endParaRPr lang="es-ES" altLang="es-ES" sz="2000" b="1" dirty="0">
              <a:latin typeface="Times New Roman" pitchFamily="18" charset="0"/>
              <a:cs typeface="Times New Roman" pitchFamily="18" charset="0"/>
            </a:endParaRPr>
          </a:p>
          <a:p>
            <a:pPr algn="just" hangingPunct="0"/>
            <a:r>
              <a:rPr lang="es-ES" altLang="es-ES" sz="2000" b="1" dirty="0">
                <a:latin typeface="Times New Roman" pitchFamily="18" charset="0"/>
                <a:cs typeface="Times New Roman" pitchFamily="18" charset="0"/>
              </a:rPr>
              <a:t>c) Respecto a sus Colegas y Asociaciones Profesionales:</a:t>
            </a:r>
          </a:p>
          <a:p>
            <a:pPr algn="just" hangingPunct="0"/>
            <a:endParaRPr lang="es-ES" altLang="es-ES" sz="2000" b="1" dirty="0">
              <a:latin typeface="Times New Roman" pitchFamily="18" charset="0"/>
              <a:cs typeface="Times New Roman" pitchFamily="18" charset="0"/>
            </a:endParaRPr>
          </a:p>
          <a:p>
            <a:pPr algn="just" hangingPunct="0"/>
            <a:r>
              <a:rPr lang="es-ES" altLang="es-ES" sz="2000" b="1" dirty="0">
                <a:latin typeface="Times New Roman" pitchFamily="18" charset="0"/>
                <a:cs typeface="Times New Roman" pitchFamily="18" charset="0"/>
              </a:rPr>
              <a:t>2.10. Los Agentes y Corredores desarrollarán su actividad profesional bajo el principio de una competencia leal, absteniéndose de emitir juicios o hacer comentarios que tiendan a desprestigiar a un colega o a poner en duda su capacidad profesional.  No deberán, para obtener operaciones en competencia con sus colegas, hacer cesión, en todo o en parte, de su justa remuneración, ni otorgar cualquier compensación económica adicional, ya sea en dinero o en especie. </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714345"/>
            <a:ext cx="8229600" cy="5324535"/>
          </a:xfrm>
          <a:prstGeom prst="rect">
            <a:avLst/>
          </a:prstGeom>
          <a:solidFill>
            <a:schemeClr val="accent4">
              <a:lumMod val="60000"/>
              <a:lumOff val="40000"/>
            </a:schemeClr>
          </a:solidFill>
          <a:ln w="28575">
            <a:solidFill>
              <a:schemeClr val="tx1"/>
            </a:solidFill>
            <a:miter lim="800000"/>
            <a:headEnd/>
            <a:tailEnd/>
          </a:ln>
        </p:spPr>
        <p:txBody>
          <a:bodyPr wrap="square" anchor="ctr">
            <a:spAutoFit/>
          </a:bodyPr>
          <a:lstStyle/>
          <a:p>
            <a:pPr algn="just"/>
            <a:r>
              <a:rPr lang="es-ES" altLang="es-ES" sz="2000" b="1" dirty="0">
                <a:latin typeface="Times New Roman" pitchFamily="18" charset="0"/>
                <a:cs typeface="Times New Roman" pitchFamily="18" charset="0"/>
              </a:rPr>
              <a:t>2.11. Formularán sus proposiciones de seguro, basándose en el estudio de los riesgos y conocimientos propios, respetando el derecho de creatividad profesional de sus colegas. En caso de gestión mancomunada de una operación de seguro, cumplirán escrupulosamente los pactos que hicieren entre si para la regulación de esta gestión.</a:t>
            </a:r>
          </a:p>
          <a:p>
            <a:pPr algn="just"/>
            <a:endParaRPr lang="es-ES" altLang="es-ES" sz="2000" b="1" dirty="0">
              <a:latin typeface="Times New Roman" pitchFamily="18" charset="0"/>
              <a:cs typeface="Times New Roman" pitchFamily="18" charset="0"/>
            </a:endParaRPr>
          </a:p>
          <a:p>
            <a:pPr algn="just" hangingPunct="0"/>
            <a:r>
              <a:rPr lang="es-ES" altLang="es-ES" sz="2000" b="1" dirty="0">
                <a:latin typeface="Times New Roman" pitchFamily="18" charset="0"/>
                <a:cs typeface="Times New Roman" pitchFamily="18" charset="0"/>
              </a:rPr>
              <a:t>2.12. Denunciarán las actuaciones que supongan una práctica ilegal de la profesión, y colaborarán con sus Asociaciones para la mejor defensa de la misma.</a:t>
            </a:r>
          </a:p>
          <a:p>
            <a:pPr algn="just" hangingPunct="0"/>
            <a:endParaRPr lang="es-ES" altLang="es-ES" sz="2000" b="1" dirty="0">
              <a:latin typeface="Times New Roman" pitchFamily="18" charset="0"/>
              <a:cs typeface="Times New Roman" pitchFamily="18" charset="0"/>
            </a:endParaRPr>
          </a:p>
          <a:p>
            <a:pPr algn="just" hangingPunct="0"/>
            <a:r>
              <a:rPr lang="es-ES" altLang="es-ES" sz="2000" b="1" dirty="0">
                <a:latin typeface="Times New Roman" pitchFamily="18" charset="0"/>
                <a:cs typeface="Times New Roman" pitchFamily="18" charset="0"/>
              </a:rPr>
              <a:t>No permitirán que, al amparo de su nombre, se realicen actividades de mediación por otras personas que no reúnan los requisitos exigidos para el ejercicio profesional.</a:t>
            </a:r>
          </a:p>
          <a:p>
            <a:pPr algn="just" hangingPunct="0"/>
            <a:endParaRPr lang="es-ES" altLang="es-ES" sz="2000" b="1" dirty="0">
              <a:latin typeface="Times New Roman" pitchFamily="18" charset="0"/>
              <a:cs typeface="Times New Roman" pitchFamily="18" charset="0"/>
            </a:endParaRPr>
          </a:p>
          <a:p>
            <a:pPr algn="just" hangingPunct="0"/>
            <a:r>
              <a:rPr lang="es-ES" altLang="es-ES" sz="2000" b="1" dirty="0">
                <a:latin typeface="Times New Roman" pitchFamily="18" charset="0"/>
                <a:cs typeface="Times New Roman" pitchFamily="18" charset="0"/>
              </a:rPr>
              <a:t>2.13. Procurarán, en caso de controversia entre ellos, la mediación o conciliación de sus Asociaciones Profesionales, o el arbitraje nacional o internacional, según costumbre.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2022475"/>
            <a:ext cx="8229599" cy="1692275"/>
          </a:xfrm>
          <a:prstGeom prst="rect">
            <a:avLst/>
          </a:prstGeom>
          <a:solidFill>
            <a:schemeClr val="accent2">
              <a:lumMod val="60000"/>
              <a:lumOff val="40000"/>
            </a:schemeClr>
          </a:solidFill>
          <a:ln w="28575">
            <a:solidFill>
              <a:srgbClr val="C00000"/>
            </a:solidFill>
            <a:miter lim="800000"/>
            <a:headEnd/>
            <a:tailEnd/>
          </a:ln>
          <a:effectLst/>
        </p:spPr>
        <p:txBody>
          <a:bodyPr wrap="square" anchor="ctr">
            <a:spAutoFit/>
          </a:bodyPr>
          <a:lstStyle/>
          <a:p>
            <a:pPr algn="ctr">
              <a:defRPr/>
            </a:pPr>
            <a:r>
              <a:rPr lang="es-ES" sz="2400" b="1" dirty="0">
                <a:latin typeface="Times New Roman" pitchFamily="18" charset="0"/>
                <a:ea typeface="Times New Roman" pitchFamily="18" charset="0"/>
                <a:cs typeface="Times New Roman" pitchFamily="18" charset="0"/>
              </a:rPr>
              <a:t>“Ah Re”</a:t>
            </a:r>
          </a:p>
          <a:p>
            <a:pPr algn="ctr">
              <a:defRPr/>
            </a:pPr>
            <a:r>
              <a:rPr lang="es-ES" sz="2000" dirty="0">
                <a:latin typeface="Times New Roman" pitchFamily="18" charset="0"/>
                <a:ea typeface="Times New Roman" pitchFamily="18" charset="0"/>
                <a:cs typeface="Times New Roman" pitchFamily="18" charset="0"/>
              </a:rPr>
              <a:t> </a:t>
            </a:r>
          </a:p>
          <a:p>
            <a:pPr algn="ctr">
              <a:defRPr/>
            </a:pPr>
            <a:r>
              <a:rPr lang="es-ES" sz="2000" b="1" dirty="0">
                <a:latin typeface="Times New Roman" pitchFamily="18" charset="0"/>
                <a:ea typeface="Times New Roman" pitchFamily="18" charset="0"/>
                <a:cs typeface="Times New Roman" pitchFamily="18" charset="0"/>
              </a:rPr>
              <a:t>Aunque el uso del “ah re” ha atravesado diferentes generaciones de adolescentes en Argentina, todavía sigue vigente.  Se utiliza al final de una oración para aclarar que lo dicho fue en broma.</a:t>
            </a:r>
            <a:endParaRPr lang="es-ES" sz="2000" b="1" dirty="0">
              <a:latin typeface="Times New Roman" pitchFamily="18" charset="0"/>
              <a:cs typeface="Times New Roman" pitchFamily="18" charset="0"/>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557338"/>
            <a:ext cx="8229600" cy="3216275"/>
          </a:xfrm>
          <a:prstGeom prst="rect">
            <a:avLst/>
          </a:prstGeom>
          <a:solidFill>
            <a:schemeClr val="accent4">
              <a:lumMod val="60000"/>
              <a:lumOff val="40000"/>
            </a:schemeClr>
          </a:solidFill>
          <a:ln w="28575">
            <a:solidFill>
              <a:schemeClr val="tx1"/>
            </a:solidFill>
            <a:miter lim="800000"/>
            <a:headEnd/>
            <a:tailEnd/>
          </a:ln>
        </p:spPr>
        <p:txBody>
          <a:bodyPr wrap="square" anchor="ctr">
            <a:spAutoFit/>
          </a:bodyPr>
          <a:lstStyle/>
          <a:p>
            <a:pPr algn="just"/>
            <a:r>
              <a:rPr lang="es-ES" altLang="es-ES" sz="2000" b="1" dirty="0">
                <a:latin typeface="Times New Roman" pitchFamily="18" charset="0"/>
                <a:cs typeface="Times New Roman" pitchFamily="18" charset="0"/>
              </a:rPr>
              <a:t>d) Respecto a los Organismos Públicos y a la Sociedad en general:</a:t>
            </a:r>
          </a:p>
          <a:p>
            <a:pPr algn="just"/>
            <a:endParaRPr lang="es-ES" altLang="es-ES" sz="2000" b="1" dirty="0">
              <a:latin typeface="Times New Roman" pitchFamily="18" charset="0"/>
              <a:cs typeface="Times New Roman" pitchFamily="18" charset="0"/>
            </a:endParaRPr>
          </a:p>
          <a:p>
            <a:pPr algn="just" hangingPunct="0"/>
            <a:r>
              <a:rPr lang="es-ES" altLang="es-ES" sz="2000" b="1" dirty="0">
                <a:latin typeface="Times New Roman" pitchFamily="18" charset="0"/>
                <a:cs typeface="Times New Roman" pitchFamily="18" charset="0"/>
              </a:rPr>
              <a:t>2.14. Los Agentes y Corredores cooperarán con los Organismos Públicos para la mejor ordenación del Mercado y, respetando y dejando a salvo el secreto profesional, denunciarán a través de sus Asociaciones Profesionales las infracciones que observen.</a:t>
            </a:r>
          </a:p>
          <a:p>
            <a:pPr algn="just" hangingPunct="0"/>
            <a:endParaRPr lang="es-ES" altLang="es-ES" sz="2000" b="1" dirty="0">
              <a:latin typeface="Times New Roman" pitchFamily="18" charset="0"/>
              <a:cs typeface="Times New Roman" pitchFamily="18" charset="0"/>
            </a:endParaRPr>
          </a:p>
          <a:p>
            <a:pPr algn="just" hangingPunct="0"/>
            <a:r>
              <a:rPr lang="es-ES" altLang="es-ES" sz="2000" b="1" dirty="0">
                <a:latin typeface="Times New Roman" pitchFamily="18" charset="0"/>
                <a:cs typeface="Times New Roman" pitchFamily="18" charset="0"/>
              </a:rPr>
              <a:t>2.15. Velarán por la protección de los intereses de la Sociedad en general, colaborando en las acciones que se promuevan para destacar la imagen y efectos positivos del seguro. </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908050"/>
            <a:ext cx="8229600" cy="5045075"/>
          </a:xfrm>
          <a:prstGeom prst="rect">
            <a:avLst/>
          </a:prstGeom>
          <a:solidFill>
            <a:schemeClr val="accent4">
              <a:lumMod val="60000"/>
              <a:lumOff val="40000"/>
            </a:schemeClr>
          </a:solidFill>
          <a:ln w="28575">
            <a:solidFill>
              <a:schemeClr val="tx1"/>
            </a:solidFill>
            <a:miter lim="800000"/>
            <a:headEnd/>
            <a:tailEnd/>
          </a:ln>
        </p:spPr>
        <p:txBody>
          <a:bodyPr wrap="square" anchor="ctr">
            <a:spAutoFit/>
          </a:bodyPr>
          <a:lstStyle/>
          <a:p>
            <a:pPr algn="just"/>
            <a:r>
              <a:rPr lang="es-ES" altLang="es-ES" sz="2000" b="1" dirty="0">
                <a:latin typeface="Times New Roman" pitchFamily="18" charset="0"/>
                <a:cs typeface="Times New Roman" pitchFamily="18" charset="0"/>
              </a:rPr>
              <a:t>III Normas de Conducta específicas de los Agentes de Seguros</a:t>
            </a:r>
          </a:p>
          <a:p>
            <a:pPr algn="just"/>
            <a:r>
              <a:rPr lang="es-ES" altLang="es-ES" sz="2000" b="1" dirty="0">
                <a:latin typeface="Times New Roman" pitchFamily="18" charset="0"/>
                <a:cs typeface="Times New Roman" pitchFamily="18" charset="0"/>
              </a:rPr>
              <a:t> </a:t>
            </a:r>
          </a:p>
          <a:p>
            <a:pPr algn="just" hangingPunct="0"/>
            <a:r>
              <a:rPr lang="es-ES" altLang="es-ES" sz="2000" b="1" dirty="0">
                <a:latin typeface="Times New Roman" pitchFamily="18" charset="0"/>
                <a:cs typeface="Times New Roman" pitchFamily="18" charset="0"/>
              </a:rPr>
              <a:t>3.1 El Agente de Seguros debe tener presente que, sin perjuicio de los vínculos contractuales que le unan a sus respectivas Aseguradoras, su función de mediación ha de realizarse con la debida lealtad al asegurado, actuando como elemento de enlace y equilibrio entre la Aseguradora y sus clientes.</a:t>
            </a:r>
          </a:p>
          <a:p>
            <a:pPr algn="just" hangingPunct="0"/>
            <a:endParaRPr lang="es-ES" altLang="es-ES" sz="2000" b="1" dirty="0">
              <a:latin typeface="Times New Roman" pitchFamily="18" charset="0"/>
              <a:cs typeface="Times New Roman" pitchFamily="18" charset="0"/>
            </a:endParaRPr>
          </a:p>
          <a:p>
            <a:pPr algn="just" hangingPunct="0"/>
            <a:r>
              <a:rPr lang="es-ES" altLang="es-ES" sz="2000" b="1" dirty="0">
                <a:latin typeface="Times New Roman" pitchFamily="18" charset="0"/>
                <a:cs typeface="Times New Roman" pitchFamily="18" charset="0"/>
              </a:rPr>
              <a:t>3.2. Guardará fidelidad a las Aseguradoras con las que se encuentre vinculado. Ha de conocer todas las modalidades de seguro de sus respectivas Aseguradoras, para ofrecer a los clientes la cobertura más adecuada.</a:t>
            </a:r>
          </a:p>
          <a:p>
            <a:pPr algn="just" hangingPunct="0"/>
            <a:endParaRPr lang="es-ES" altLang="es-ES" sz="2000" b="1" dirty="0">
              <a:latin typeface="Times New Roman" pitchFamily="18" charset="0"/>
              <a:cs typeface="Times New Roman" pitchFamily="18" charset="0"/>
            </a:endParaRPr>
          </a:p>
          <a:p>
            <a:pPr algn="just" hangingPunct="0"/>
            <a:r>
              <a:rPr lang="es-ES" altLang="es-ES" sz="2000" b="1" dirty="0">
                <a:latin typeface="Times New Roman" pitchFamily="18" charset="0"/>
                <a:cs typeface="Times New Roman" pitchFamily="18" charset="0"/>
              </a:rPr>
              <a:t>3.3. Informará a sus </a:t>
            </a:r>
            <a:r>
              <a:rPr lang="es-ES" altLang="es-ES" sz="2000" b="1" dirty="0" smtClean="0">
                <a:latin typeface="Times New Roman" pitchFamily="18" charset="0"/>
                <a:cs typeface="Times New Roman" pitchFamily="18" charset="0"/>
              </a:rPr>
              <a:t>aseguradoras </a:t>
            </a:r>
            <a:r>
              <a:rPr lang="es-ES" altLang="es-ES" sz="2000" b="1" dirty="0">
                <a:latin typeface="Times New Roman" pitchFamily="18" charset="0"/>
                <a:cs typeface="Times New Roman" pitchFamily="18" charset="0"/>
              </a:rPr>
              <a:t>de las condiciones de Mercado y sugerirá a las mismas nuevas fórmulas o modalidades, que permitan una actuación competitiva. </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125538"/>
            <a:ext cx="8229600" cy="4435475"/>
          </a:xfrm>
          <a:prstGeom prst="rect">
            <a:avLst/>
          </a:prstGeom>
          <a:solidFill>
            <a:schemeClr val="accent4">
              <a:lumMod val="60000"/>
              <a:lumOff val="40000"/>
            </a:schemeClr>
          </a:solidFill>
          <a:ln w="28575">
            <a:solidFill>
              <a:schemeClr val="tx1"/>
            </a:solidFill>
            <a:miter lim="800000"/>
            <a:headEnd/>
            <a:tailEnd/>
          </a:ln>
        </p:spPr>
        <p:txBody>
          <a:bodyPr wrap="square" anchor="ctr">
            <a:spAutoFit/>
          </a:bodyPr>
          <a:lstStyle/>
          <a:p>
            <a:pPr algn="just"/>
            <a:r>
              <a:rPr lang="es-ES" altLang="es-ES" sz="2000" b="1" dirty="0">
                <a:latin typeface="Times New Roman" pitchFamily="18" charset="0"/>
                <a:cs typeface="Times New Roman" pitchFamily="18" charset="0"/>
              </a:rPr>
              <a:t>IV. Normas de Conducta específicas de los Corredores de Seguros:</a:t>
            </a:r>
          </a:p>
          <a:p>
            <a:pPr algn="just"/>
            <a:endParaRPr lang="es-ES" altLang="es-ES" sz="2000" b="1" dirty="0">
              <a:latin typeface="Times New Roman" pitchFamily="18" charset="0"/>
              <a:cs typeface="Times New Roman" pitchFamily="18" charset="0"/>
            </a:endParaRPr>
          </a:p>
          <a:p>
            <a:pPr algn="just" hangingPunct="0"/>
            <a:r>
              <a:rPr lang="es-ES" altLang="es-ES" sz="2000" b="1" dirty="0">
                <a:latin typeface="Times New Roman" pitchFamily="18" charset="0"/>
                <a:cs typeface="Times New Roman" pitchFamily="18" charset="0"/>
              </a:rPr>
              <a:t>4.1 El corredor de seguros es, ante todo, asesor y consejero de su cliente, para la mejor protección y cobertura de su persona, bienes y responsabilidades.</a:t>
            </a:r>
          </a:p>
          <a:p>
            <a:pPr algn="just" hangingPunct="0"/>
            <a:endParaRPr lang="es-ES" altLang="es-ES" sz="2000" b="1" dirty="0">
              <a:latin typeface="Times New Roman" pitchFamily="18" charset="0"/>
              <a:cs typeface="Times New Roman" pitchFamily="18" charset="0"/>
            </a:endParaRPr>
          </a:p>
          <a:p>
            <a:pPr algn="just" hangingPunct="0"/>
            <a:r>
              <a:rPr lang="es-ES" altLang="es-ES" sz="2000" b="1" dirty="0">
                <a:latin typeface="Times New Roman" pitchFamily="18" charset="0"/>
                <a:cs typeface="Times New Roman" pitchFamily="18" charset="0"/>
              </a:rPr>
              <a:t>4.2. Deberá conocer ampliamente el Mercado de Seguros, para que de forma libre e independiente éste en condiciones de escoger las Aseguradoras y las modalidades de protección y cobertura más adecuadas en cada caso. Informará oportunamente al cliente de las Aseguradoras seleccionadas para la cobertura del riesgo.</a:t>
            </a:r>
          </a:p>
          <a:p>
            <a:pPr algn="just" hangingPunct="0"/>
            <a:endParaRPr lang="es-ES" altLang="es-ES" sz="2000" b="1" dirty="0">
              <a:latin typeface="Times New Roman" pitchFamily="18" charset="0"/>
              <a:cs typeface="Times New Roman" pitchFamily="18" charset="0"/>
            </a:endParaRPr>
          </a:p>
          <a:p>
            <a:pPr algn="just" hangingPunct="0"/>
            <a:r>
              <a:rPr lang="es-ES" altLang="es-ES" sz="2000" b="1" dirty="0">
                <a:latin typeface="Times New Roman" pitchFamily="18" charset="0"/>
                <a:cs typeface="Times New Roman" pitchFamily="18" charset="0"/>
              </a:rPr>
              <a:t>4.3 En calidad de mandatario representará al cliente, en defensa de sus intereses </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981075"/>
            <a:ext cx="8229600" cy="4740275"/>
          </a:xfrm>
          <a:prstGeom prst="rect">
            <a:avLst/>
          </a:prstGeom>
          <a:solidFill>
            <a:schemeClr val="accent4">
              <a:lumMod val="60000"/>
              <a:lumOff val="40000"/>
            </a:schemeClr>
          </a:solidFill>
          <a:ln w="28575">
            <a:solidFill>
              <a:schemeClr val="tx1"/>
            </a:solidFill>
            <a:miter lim="800000"/>
            <a:headEnd/>
            <a:tailEnd/>
          </a:ln>
        </p:spPr>
        <p:txBody>
          <a:bodyPr wrap="square" anchor="ctr">
            <a:spAutoFit/>
          </a:bodyPr>
          <a:lstStyle/>
          <a:p>
            <a:pPr algn="just"/>
            <a:r>
              <a:rPr lang="es-ES" altLang="es-ES" sz="2000" b="1" dirty="0">
                <a:latin typeface="Times New Roman" pitchFamily="18" charset="0"/>
                <a:cs typeface="Times New Roman" pitchFamily="18" charset="0"/>
              </a:rPr>
              <a:t>V Normas de Conducta específicas de los Corredores de Reaseguros:</a:t>
            </a:r>
          </a:p>
          <a:p>
            <a:pPr algn="just"/>
            <a:endParaRPr lang="es-ES" altLang="es-ES" sz="2000" dirty="0">
              <a:latin typeface="Times New Roman" pitchFamily="18" charset="0"/>
              <a:cs typeface="Times New Roman" pitchFamily="18" charset="0"/>
            </a:endParaRPr>
          </a:p>
          <a:p>
            <a:pPr algn="just" hangingPunct="0"/>
            <a:r>
              <a:rPr lang="es-ES" altLang="es-ES" sz="2000" b="1" dirty="0">
                <a:latin typeface="Times New Roman" pitchFamily="18" charset="0"/>
                <a:cs typeface="Times New Roman" pitchFamily="18" charset="0"/>
              </a:rPr>
              <a:t>5.1 El corredor de Reaseguros actuará como mediador en la colocación de riesgos entre las Aseguradoras y Reaseguradoras, bajo el principio de la más absoluta buena fe y respeto  a los compromisos adquiridos, aun siendo verbales.</a:t>
            </a:r>
          </a:p>
          <a:p>
            <a:pPr algn="just" hangingPunct="0"/>
            <a:endParaRPr lang="es-ES" altLang="es-ES" sz="2000" b="1" dirty="0">
              <a:latin typeface="Times New Roman" pitchFamily="18" charset="0"/>
              <a:cs typeface="Times New Roman" pitchFamily="18" charset="0"/>
            </a:endParaRPr>
          </a:p>
          <a:p>
            <a:pPr algn="just" hangingPunct="0"/>
            <a:r>
              <a:rPr lang="es-ES" altLang="es-ES" sz="2000" b="1" dirty="0">
                <a:latin typeface="Times New Roman" pitchFamily="18" charset="0"/>
                <a:cs typeface="Times New Roman" pitchFamily="18" charset="0"/>
              </a:rPr>
              <a:t>Se considerará igualmente mediador en las operaciones en las que haya obtenido instrucciones de la Cedente con el encargo de colocar el riesgo, aunque después se produzca relación directa entre las Entidades para la perfección del contrato de reaseguro.</a:t>
            </a:r>
          </a:p>
          <a:p>
            <a:pPr algn="just" hangingPunct="0"/>
            <a:endParaRPr lang="es-ES" altLang="es-ES" sz="2000" b="1" dirty="0">
              <a:latin typeface="Times New Roman" pitchFamily="18" charset="0"/>
              <a:cs typeface="Times New Roman" pitchFamily="18" charset="0"/>
            </a:endParaRPr>
          </a:p>
          <a:p>
            <a:pPr algn="just" hangingPunct="0"/>
            <a:r>
              <a:rPr lang="es-ES" altLang="es-ES" sz="2000" b="1" dirty="0">
                <a:latin typeface="Times New Roman" pitchFamily="18" charset="0"/>
                <a:cs typeface="Times New Roman" pitchFamily="18" charset="0"/>
              </a:rPr>
              <a:t>5.2 Será un consejero en la gestión de riesgos, colaborando con las partes para salvar las dificultades que puedan presentarse en el conocimiento del Mercado Internacional de Reaseguro. </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57200" y="1700213"/>
            <a:ext cx="8305800" cy="2862322"/>
          </a:xfrm>
          <a:prstGeom prst="rect">
            <a:avLst/>
          </a:prstGeom>
          <a:solidFill>
            <a:schemeClr val="accent4">
              <a:lumMod val="60000"/>
              <a:lumOff val="40000"/>
            </a:schemeClr>
          </a:solidFill>
          <a:ln w="28575">
            <a:solidFill>
              <a:schemeClr val="tx1"/>
            </a:solidFill>
            <a:miter lim="800000"/>
            <a:headEnd/>
            <a:tailEnd/>
          </a:ln>
        </p:spPr>
        <p:txBody>
          <a:bodyPr wrap="square">
            <a:spAutoFit/>
          </a:bodyPr>
          <a:lstStyle/>
          <a:p>
            <a:pPr algn="just" hangingPunct="0"/>
            <a:r>
              <a:rPr lang="es-ES" altLang="es-ES" sz="2000" b="1" dirty="0">
                <a:latin typeface="Times New Roman" pitchFamily="18" charset="0"/>
                <a:cs typeface="Times New Roman" pitchFamily="18" charset="0"/>
              </a:rPr>
              <a:t>5.3 Actuará interpretando y respetando con la mayor equidad las instrucciones de la Cedente y de la Reaseguradora, consciente de que su función es la de distribuir los riesgos en el ámbito más generalizado, para su necesaria dispersión.</a:t>
            </a:r>
          </a:p>
          <a:p>
            <a:pPr algn="just" hangingPunct="0"/>
            <a:endParaRPr lang="es-ES" altLang="es-ES" sz="2000" b="1" dirty="0">
              <a:latin typeface="Times New Roman" pitchFamily="18" charset="0"/>
              <a:cs typeface="Times New Roman" pitchFamily="18" charset="0"/>
            </a:endParaRPr>
          </a:p>
          <a:p>
            <a:pPr algn="just" hangingPunct="0"/>
            <a:r>
              <a:rPr lang="es-ES" altLang="es-ES" sz="2000" b="1" dirty="0">
                <a:latin typeface="Times New Roman" pitchFamily="18" charset="0"/>
                <a:cs typeface="Times New Roman" pitchFamily="18" charset="0"/>
              </a:rPr>
              <a:t>5.4 Transmitirá a la Reaseguradora toda la información facilitada por la Cedente que permita el más exacto conocimiento de los riesgos originales, la evaluación de la cobertura y su cotización. Estará, asimismo, obligado a aportar cualquier otra información que conozca y resulte relevante. </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836613"/>
            <a:ext cx="8229600" cy="5111750"/>
          </a:xfrm>
          <a:prstGeom prst="rect">
            <a:avLst/>
          </a:prstGeom>
          <a:solidFill>
            <a:schemeClr val="accent4">
              <a:lumMod val="60000"/>
              <a:lumOff val="40000"/>
            </a:schemeClr>
          </a:solidFill>
          <a:ln w="28575">
            <a:solidFill>
              <a:schemeClr val="tx1"/>
            </a:solidFill>
            <a:miter lim="800000"/>
            <a:headEnd/>
            <a:tailEnd/>
          </a:ln>
        </p:spPr>
        <p:txBody>
          <a:bodyPr wrap="square" anchor="ctr">
            <a:spAutoFit/>
          </a:bodyPr>
          <a:lstStyle/>
          <a:p>
            <a:r>
              <a:rPr lang="es-ES" altLang="es-ES" b="1" dirty="0">
                <a:latin typeface="Times New Roman" pitchFamily="18" charset="0"/>
                <a:cs typeface="Times New Roman" pitchFamily="18" charset="0"/>
              </a:rPr>
              <a:t>5.5 Consultará la cobertura del riesgo con todas las Reaseguradoras que considere idóneas, si lo requiere la Cedente, la que decidirá sobre las condiciones del reaseguro. </a:t>
            </a:r>
          </a:p>
          <a:p>
            <a:pPr hangingPunct="0"/>
            <a:endParaRPr lang="es-ES" altLang="es-ES" b="1" dirty="0">
              <a:latin typeface="Times New Roman" pitchFamily="18" charset="0"/>
              <a:cs typeface="Times New Roman" pitchFamily="18" charset="0"/>
            </a:endParaRPr>
          </a:p>
          <a:p>
            <a:pPr hangingPunct="0"/>
            <a:r>
              <a:rPr lang="es-ES" altLang="es-ES" b="1" dirty="0">
                <a:latin typeface="Times New Roman" pitchFamily="18" charset="0"/>
                <a:cs typeface="Times New Roman" pitchFamily="18" charset="0"/>
              </a:rPr>
              <a:t>5.6 Actuará con la mayor diligencia en la transmisión de los documentos y en la obtención y gestión fiduciaria de los fondos que le sean encomendados por las partes. </a:t>
            </a:r>
          </a:p>
          <a:p>
            <a:pPr hangingPunct="0"/>
            <a:endParaRPr lang="es-ES" altLang="es-ES" b="1" dirty="0">
              <a:latin typeface="Times New Roman" pitchFamily="18" charset="0"/>
              <a:cs typeface="Times New Roman" pitchFamily="18" charset="0"/>
            </a:endParaRPr>
          </a:p>
          <a:p>
            <a:pPr hangingPunct="0"/>
            <a:r>
              <a:rPr lang="es-ES" altLang="es-ES" b="1" dirty="0">
                <a:latin typeface="Times New Roman" pitchFamily="18" charset="0"/>
                <a:cs typeface="Times New Roman" pitchFamily="18" charset="0"/>
              </a:rPr>
              <a:t>5.7 Cuidará del mantenimiento de los compromisos y las condiciones de la cobertura que haya negociado, durante toda su vigencia. </a:t>
            </a:r>
          </a:p>
          <a:p>
            <a:pPr hangingPunct="0"/>
            <a:endParaRPr lang="es-ES" altLang="es-ES" b="1" dirty="0">
              <a:latin typeface="Times New Roman" pitchFamily="18" charset="0"/>
              <a:cs typeface="Times New Roman" pitchFamily="18" charset="0"/>
            </a:endParaRPr>
          </a:p>
          <a:p>
            <a:pPr hangingPunct="0"/>
            <a:r>
              <a:rPr lang="es-ES" altLang="es-ES" b="1" dirty="0">
                <a:latin typeface="Times New Roman" pitchFamily="18" charset="0"/>
                <a:cs typeface="Times New Roman" pitchFamily="18" charset="0"/>
              </a:rPr>
              <a:t>5.8 Convendrá libremente su remuneración con las Reaseguradoras, según costumbre. </a:t>
            </a:r>
          </a:p>
          <a:p>
            <a:pPr hangingPunct="0"/>
            <a:endParaRPr lang="es-ES" altLang="es-ES" b="1" dirty="0">
              <a:latin typeface="Times New Roman" pitchFamily="18" charset="0"/>
              <a:cs typeface="Times New Roman" pitchFamily="18" charset="0"/>
            </a:endParaRPr>
          </a:p>
          <a:p>
            <a:pPr hangingPunct="0"/>
            <a:r>
              <a:rPr lang="es-ES" altLang="es-ES" b="1" dirty="0">
                <a:latin typeface="Times New Roman" pitchFamily="18" charset="0"/>
                <a:cs typeface="Times New Roman" pitchFamily="18" charset="0"/>
              </a:rPr>
              <a:t>Las Asociaciones de Agentes y Corredores difundirán este Código entre sus Asociados, entre las Aseguradoras y Reaseguradoras, Organismos Públicos y otras Instituciones, promoviendo el respeto y cumplimiento de sus preceptos, para el mejor desarrollo del Seguro y del Reaseguro.</a:t>
            </a:r>
            <a:r>
              <a:rPr lang="es-ES" altLang="es-ES" b="1" dirty="0">
                <a:latin typeface="Times New Roman" pitchFamily="18" charset="0"/>
                <a:ea typeface="Calibri" pitchFamily="34" charset="0"/>
                <a:cs typeface="Times New Roman" pitchFamily="18" charset="0"/>
              </a:rPr>
              <a:t>      </a:t>
            </a:r>
            <a:endParaRPr lang="es-ES" altLang="es-ES" b="1" dirty="0">
              <a:latin typeface="Times New Roman" pitchFamily="18" charset="0"/>
              <a:cs typeface="Times New Roman" pitchFamily="18" charset="0"/>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2202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CuadroTexto"/>
          <p:cNvSpPr txBox="1">
            <a:spLocks noChangeArrowheads="1"/>
          </p:cNvSpPr>
          <p:nvPr/>
        </p:nvSpPr>
        <p:spPr bwMode="auto">
          <a:xfrm>
            <a:off x="457200" y="2781300"/>
            <a:ext cx="8229600" cy="523220"/>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800" b="1">
                <a:latin typeface="Times New Roman" pitchFamily="18" charset="0"/>
                <a:cs typeface="Times New Roman" pitchFamily="18" charset="0"/>
              </a:rPr>
              <a:t>ÉTICA Y CORRUPCIÓN</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p:cNvSpPr>
            <a:spLocks noChangeArrowheads="1"/>
          </p:cNvSpPr>
          <p:nvPr/>
        </p:nvSpPr>
        <p:spPr bwMode="auto">
          <a:xfrm>
            <a:off x="457200" y="1031875"/>
            <a:ext cx="8229600" cy="4321175"/>
          </a:xfrm>
          <a:prstGeom prst="rect">
            <a:avLst/>
          </a:prstGeom>
          <a:solidFill>
            <a:schemeClr val="accent4">
              <a:lumMod val="60000"/>
              <a:lumOff val="40000"/>
            </a:schemeClr>
          </a:solidFill>
          <a:ln w="28575">
            <a:solidFill>
              <a:schemeClr val="tx1"/>
            </a:solidFill>
            <a:miter lim="800000"/>
            <a:headEnd/>
            <a:tailEnd/>
          </a:ln>
        </p:spPr>
        <p:txBody>
          <a:bodyPr wrap="square" anchor="ctr">
            <a:spAutoFit/>
          </a:bodyPr>
          <a:lstStyle/>
          <a:p>
            <a:pPr marL="342900" indent="-342900" algn="ctr" hangingPunct="0">
              <a:spcBef>
                <a:spcPts val="500"/>
              </a:spcBef>
            </a:pPr>
            <a:r>
              <a:rPr lang="es-ES" altLang="es-ES" sz="2000" b="1" dirty="0">
                <a:latin typeface="Times New Roman" pitchFamily="18" charset="0"/>
                <a:cs typeface="Times New Roman" pitchFamily="18" charset="0"/>
              </a:rPr>
              <a:t>Entre las definiciones que se pueden obtener del término “corrupción” y en especial referido a las organizaciones, tanto públicas como privadas, se destaca la que hace referencia a la práctica consistente en la utilización de las funciones y medios de aquellas en provecho, económico o de otra índole, de sus gestores.</a:t>
            </a:r>
          </a:p>
          <a:p>
            <a:pPr marL="342900" indent="-342900" hangingPunct="0">
              <a:spcBef>
                <a:spcPts val="500"/>
              </a:spcBef>
            </a:pPr>
            <a:endParaRPr lang="es-ES" altLang="es-ES" sz="2000" b="1" dirty="0">
              <a:latin typeface="Times New Roman" pitchFamily="18" charset="0"/>
              <a:cs typeface="Times New Roman" pitchFamily="18" charset="0"/>
            </a:endParaRPr>
          </a:p>
          <a:p>
            <a:pPr marL="342900" indent="-342900" algn="ctr" hangingPunct="0">
              <a:spcBef>
                <a:spcPts val="500"/>
              </a:spcBef>
            </a:pPr>
            <a:r>
              <a:rPr lang="es-ES" altLang="es-ES" sz="2000" b="1" dirty="0">
                <a:latin typeface="Times New Roman" pitchFamily="18" charset="0"/>
                <a:cs typeface="Times New Roman" pitchFamily="18" charset="0"/>
              </a:rPr>
              <a:t>Es la acción y efecto de corromper, siendo sinónimo de depravar, echar a perder, pervertir o dañar.</a:t>
            </a:r>
          </a:p>
          <a:p>
            <a:pPr marL="342900" indent="-342900" algn="ctr" hangingPunct="0">
              <a:spcBef>
                <a:spcPts val="500"/>
              </a:spcBef>
            </a:pPr>
            <a:endParaRPr lang="es-ES" altLang="es-ES" sz="2000" b="1" dirty="0">
              <a:latin typeface="Times New Roman" pitchFamily="18" charset="0"/>
              <a:cs typeface="Times New Roman" pitchFamily="18" charset="0"/>
            </a:endParaRPr>
          </a:p>
          <a:p>
            <a:pPr marL="342900" indent="-342900" algn="ctr" hangingPunct="0"/>
            <a:r>
              <a:rPr lang="es-ES" altLang="es-ES" sz="2000" b="1" dirty="0">
                <a:latin typeface="Times New Roman" pitchFamily="18" charset="0"/>
                <a:cs typeface="Times New Roman" pitchFamily="18" charset="0"/>
              </a:rPr>
              <a:t>La corrupción es la negación de la ética. Proviene etimológicamente de dos voces: Co y romper.  Es lo que rompe o descompone lo bueno. Es el conjunto de antivalores y costumbres que depravan o envilecen al ser humano</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p:cNvSpPr>
            <a:spLocks noChangeArrowheads="1"/>
          </p:cNvSpPr>
          <p:nvPr/>
        </p:nvSpPr>
        <p:spPr bwMode="auto">
          <a:xfrm>
            <a:off x="457200" y="908834"/>
            <a:ext cx="8229600" cy="954107"/>
          </a:xfrm>
          <a:prstGeom prst="rect">
            <a:avLst/>
          </a:prstGeom>
          <a:solidFill>
            <a:schemeClr val="accent4">
              <a:lumMod val="60000"/>
              <a:lumOff val="40000"/>
            </a:schemeClr>
          </a:solidFill>
          <a:ln w="28575">
            <a:solidFill>
              <a:schemeClr val="tx1"/>
            </a:solidFill>
            <a:miter lim="800000"/>
            <a:headEnd/>
            <a:tailEnd/>
          </a:ln>
        </p:spPr>
        <p:txBody>
          <a:bodyPr wrap="square" anchor="ctr" anchorCtr="1">
            <a:spAutoFit/>
          </a:bodyPr>
          <a:lstStyle/>
          <a:p>
            <a:pPr algn="ctr"/>
            <a:r>
              <a:rPr lang="es-ES" altLang="es-ES" sz="2800" b="1">
                <a:latin typeface="Times New Roman" pitchFamily="18" charset="0"/>
                <a:cs typeface="Times New Roman" pitchFamily="18" charset="0"/>
              </a:rPr>
              <a:t>ÉTICA EN EL EJERCICIO DE</a:t>
            </a:r>
          </a:p>
          <a:p>
            <a:pPr algn="ctr"/>
            <a:r>
              <a:rPr lang="es-ES" altLang="es-ES" sz="2800" b="1">
                <a:latin typeface="Times New Roman" pitchFamily="18" charset="0"/>
                <a:cs typeface="Times New Roman" pitchFamily="18" charset="0"/>
              </a:rPr>
              <a:t>LA FUNCIÓN PÚBLICA</a:t>
            </a:r>
            <a:endParaRPr lang="es-ES" altLang="es-ES" sz="2800">
              <a:latin typeface="Times New Roman" pitchFamily="18" charset="0"/>
              <a:cs typeface="Times New Roman" pitchFamily="18" charset="0"/>
            </a:endParaRPr>
          </a:p>
        </p:txBody>
      </p:sp>
      <p:sp>
        <p:nvSpPr>
          <p:cNvPr id="4" name="Rectangle 2"/>
          <p:cNvSpPr>
            <a:spLocks noChangeArrowheads="1"/>
          </p:cNvSpPr>
          <p:nvPr/>
        </p:nvSpPr>
        <p:spPr bwMode="auto">
          <a:xfrm>
            <a:off x="457200" y="2615376"/>
            <a:ext cx="8229600" cy="2862322"/>
          </a:xfrm>
          <a:prstGeom prst="rect">
            <a:avLst/>
          </a:prstGeom>
          <a:solidFill>
            <a:schemeClr val="accent4">
              <a:lumMod val="60000"/>
              <a:lumOff val="40000"/>
            </a:schemeClr>
          </a:solidFill>
          <a:ln w="28575">
            <a:solidFill>
              <a:schemeClr val="tx1"/>
            </a:solidFill>
            <a:miter lim="800000"/>
            <a:headEnd/>
            <a:tailEnd/>
          </a:ln>
        </p:spPr>
        <p:txBody>
          <a:bodyPr wrap="square" anchor="ctr" anchorCtr="1">
            <a:spAutoFit/>
          </a:bodyPr>
          <a:lstStyle/>
          <a:p>
            <a:pPr algn="ctr"/>
            <a:r>
              <a:rPr lang="es-ES" altLang="es-ES" sz="2000" b="1" dirty="0">
                <a:latin typeface="Times New Roman" pitchFamily="18" charset="0"/>
                <a:cs typeface="Times New Roman" pitchFamily="18" charset="0"/>
              </a:rPr>
              <a:t>El 29 de septiembre de 1999 se sancionó la ley 25.188, siendo promulgada el 26 de octubre del mismo año.</a:t>
            </a:r>
          </a:p>
          <a:p>
            <a:pPr algn="ctr"/>
            <a:endParaRPr lang="es-ES" altLang="es-ES" sz="2000" b="1" dirty="0">
              <a:latin typeface="Times New Roman" pitchFamily="18" charset="0"/>
              <a:cs typeface="Times New Roman" pitchFamily="18" charset="0"/>
            </a:endParaRPr>
          </a:p>
          <a:p>
            <a:pPr algn="ctr" hangingPunct="0"/>
            <a:r>
              <a:rPr lang="es-ES" altLang="es-ES" sz="2000" b="1" dirty="0">
                <a:latin typeface="Times New Roman" pitchFamily="18" charset="0"/>
                <a:cs typeface="Times New Roman" pitchFamily="18" charset="0"/>
              </a:rPr>
              <a:t>Esta ley establece un conjunto de deberes, prohibiciones e incompatibilidades aplicables, sin excepción, a todas las personas que se desempeñen en la función pública en todos sus niveles y jerarquías, en forma permanente o transitoria, por elección popular, designación directa, por concurso o por cualquier otro medio legal, extendiéndose su aplicación a todos los magistrados, funcionarios y empleados del Estado.</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57200" y="765175"/>
            <a:ext cx="8229600" cy="5349875"/>
          </a:xfrm>
          <a:prstGeom prst="rect">
            <a:avLst/>
          </a:prstGeom>
          <a:solidFill>
            <a:schemeClr val="accent4">
              <a:lumMod val="60000"/>
              <a:lumOff val="40000"/>
            </a:schemeClr>
          </a:solidFill>
          <a:ln w="28575">
            <a:solidFill>
              <a:schemeClr val="tx1"/>
            </a:solidFill>
            <a:miter lim="800000"/>
            <a:headEnd/>
            <a:tailEnd/>
          </a:ln>
        </p:spPr>
        <p:txBody>
          <a:bodyPr wrap="square">
            <a:spAutoFit/>
          </a:bodyPr>
          <a:lstStyle/>
          <a:p>
            <a:pPr algn="ctr"/>
            <a:r>
              <a:rPr lang="es-ES" altLang="es-ES" sz="2000" b="1" dirty="0">
                <a:latin typeface="Times New Roman" pitchFamily="18" charset="0"/>
                <a:cs typeface="Times New Roman" pitchFamily="18" charset="0"/>
              </a:rPr>
              <a:t>DEBERES Y PAUTAS DE COMPORTAMIENTO ÉTICO</a:t>
            </a:r>
          </a:p>
          <a:p>
            <a:pPr algn="ctr"/>
            <a:endParaRPr lang="es-ES" altLang="es-ES" sz="2000" dirty="0">
              <a:latin typeface="Times New Roman" pitchFamily="18" charset="0"/>
              <a:cs typeface="Times New Roman" pitchFamily="18" charset="0"/>
            </a:endParaRPr>
          </a:p>
          <a:p>
            <a:r>
              <a:rPr lang="es-ES" altLang="es-ES" sz="2000" dirty="0">
                <a:latin typeface="Times New Roman" pitchFamily="18" charset="0"/>
                <a:cs typeface="Times New Roman" pitchFamily="18" charset="0"/>
              </a:rPr>
              <a:t>a</a:t>
            </a:r>
            <a:r>
              <a:rPr lang="es-ES" altLang="es-ES" sz="2000" b="1" dirty="0">
                <a:latin typeface="Times New Roman" pitchFamily="18" charset="0"/>
                <a:cs typeface="Times New Roman" pitchFamily="18" charset="0"/>
              </a:rPr>
              <a:t>) Cumplir y hacer cumplir estrictamente Constitución Nacional, las leyes y los reglamentos que en su consecuencia se dicten y defender el sistema republicano y democrático de gobierno;</a:t>
            </a:r>
          </a:p>
          <a:p>
            <a:endParaRPr lang="es-ES" altLang="es-ES" sz="2000" b="1" dirty="0">
              <a:latin typeface="Times New Roman" pitchFamily="18" charset="0"/>
              <a:cs typeface="Times New Roman" pitchFamily="18" charset="0"/>
            </a:endParaRPr>
          </a:p>
          <a:p>
            <a:pPr>
              <a:buSzPct val="100000"/>
              <a:buFontTx/>
              <a:buAutoNum type="alphaLcParenR" startAt="2"/>
            </a:pPr>
            <a:r>
              <a:rPr lang="es-ES" altLang="es-ES" sz="2000" b="1" dirty="0">
                <a:latin typeface="Times New Roman" pitchFamily="18" charset="0"/>
                <a:cs typeface="Times New Roman" pitchFamily="18" charset="0"/>
              </a:rPr>
              <a:t>Desempeñarse con la observancia y respeto de los principios y pautas éticas establecidas en la presente ley: honestidad, probidad, rectitud, buena fe y austeridad republicana;</a:t>
            </a:r>
          </a:p>
          <a:p>
            <a:endParaRPr lang="es-ES" altLang="es-ES" sz="2000" b="1" dirty="0">
              <a:latin typeface="Times New Roman" pitchFamily="18" charset="0"/>
              <a:cs typeface="Times New Roman" pitchFamily="18" charset="0"/>
            </a:endParaRPr>
          </a:p>
          <a:p>
            <a:pPr>
              <a:buSzPct val="100000"/>
              <a:buFontTx/>
              <a:buAutoNum type="alphaLcParenR" startAt="3"/>
            </a:pPr>
            <a:r>
              <a:rPr lang="es-ES" altLang="es-ES" sz="2000" b="1" dirty="0">
                <a:latin typeface="Times New Roman" pitchFamily="18" charset="0"/>
                <a:cs typeface="Times New Roman" pitchFamily="18" charset="0"/>
              </a:rPr>
              <a:t>Velar en todos sus actos por los intereses del Estado, orientados a la        satisfacción del bienestar general, privilegiando de esa manera el interés público sobre el particular;</a:t>
            </a:r>
          </a:p>
          <a:p>
            <a:endParaRPr lang="es-ES" altLang="es-ES" sz="2000" b="1" dirty="0">
              <a:latin typeface="Times New Roman" pitchFamily="18" charset="0"/>
              <a:cs typeface="Times New Roman" pitchFamily="18" charset="0"/>
            </a:endParaRPr>
          </a:p>
          <a:p>
            <a:pPr>
              <a:buSzPct val="100000"/>
              <a:buFontTx/>
              <a:buAutoNum type="alphaLcParenR" startAt="4"/>
            </a:pPr>
            <a:r>
              <a:rPr lang="es-ES" altLang="es-ES" sz="2000" b="1" dirty="0">
                <a:latin typeface="Times New Roman" pitchFamily="18" charset="0"/>
                <a:cs typeface="Times New Roman" pitchFamily="18" charset="0"/>
              </a:rPr>
              <a:t>No recibir ningún beneficio personal indebido vinculado a la       realización, retardo u omisión de un acto inherente a sus funciones, ni imponer condiciones especiales que deriven en ello;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2286000"/>
            <a:ext cx="8229600" cy="1200150"/>
          </a:xfrm>
          <a:prstGeom prst="rect">
            <a:avLst/>
          </a:prstGeom>
          <a:solidFill>
            <a:schemeClr val="accent2">
              <a:lumMod val="60000"/>
              <a:lumOff val="40000"/>
            </a:schemeClr>
          </a:solidFill>
          <a:ln w="28575">
            <a:solidFill>
              <a:srgbClr val="C00000"/>
            </a:solidFill>
            <a:miter lim="800000"/>
            <a:headEnd/>
            <a:tailEnd/>
          </a:ln>
          <a:effectLst/>
        </p:spPr>
        <p:txBody>
          <a:bodyPr wrap="square" anchor="ctr">
            <a:spAutoFit/>
          </a:bodyPr>
          <a:lstStyle/>
          <a:p>
            <a:pPr algn="ctr">
              <a:defRPr/>
            </a:pPr>
            <a:r>
              <a:rPr lang="es-ES" sz="2400" b="1" dirty="0">
                <a:latin typeface="Times New Roman" pitchFamily="18" charset="0"/>
                <a:ea typeface="Times New Roman" pitchFamily="18" charset="0"/>
                <a:cs typeface="Times New Roman" pitchFamily="18" charset="0"/>
              </a:rPr>
              <a:t>“</a:t>
            </a:r>
            <a:r>
              <a:rPr lang="es-ES" sz="2400" b="1" dirty="0" err="1">
                <a:latin typeface="Times New Roman" pitchFamily="18" charset="0"/>
                <a:ea typeface="Times New Roman" pitchFamily="18" charset="0"/>
                <a:cs typeface="Times New Roman" pitchFamily="18" charset="0"/>
              </a:rPr>
              <a:t>Crush</a:t>
            </a:r>
            <a:r>
              <a:rPr lang="es-ES" sz="2400" b="1" dirty="0">
                <a:latin typeface="Times New Roman" pitchFamily="18" charset="0"/>
                <a:ea typeface="Times New Roman" pitchFamily="18" charset="0"/>
                <a:cs typeface="Times New Roman" pitchFamily="18" charset="0"/>
              </a:rPr>
              <a:t>”</a:t>
            </a:r>
          </a:p>
          <a:p>
            <a:pPr algn="ctr">
              <a:defRPr/>
            </a:pPr>
            <a:r>
              <a:rPr lang="es-ES" sz="2800" dirty="0">
                <a:latin typeface="Times New Roman" pitchFamily="18" charset="0"/>
                <a:ea typeface="Times New Roman" pitchFamily="18" charset="0"/>
                <a:cs typeface="Times New Roman" pitchFamily="18" charset="0"/>
              </a:rPr>
              <a:t> </a:t>
            </a:r>
            <a:r>
              <a:rPr lang="es-ES" sz="2000" b="1" dirty="0">
                <a:latin typeface="Times New Roman" pitchFamily="18" charset="0"/>
                <a:ea typeface="Times New Roman" pitchFamily="18" charset="0"/>
                <a:cs typeface="Times New Roman" pitchFamily="18" charset="0"/>
              </a:rPr>
              <a:t>Es la sensación de ver a un chico o a una chica, y que  impacta de forma inesperada y brutal. Hace referencia al amor a primera vista.</a:t>
            </a:r>
            <a:endParaRPr lang="es-ES" sz="2000" b="1" dirty="0">
              <a:latin typeface="Times New Roman" pitchFamily="18" charset="0"/>
              <a:cs typeface="Times New Roman" pitchFamily="18" charset="0"/>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533400" y="1196975"/>
            <a:ext cx="8153400" cy="4435475"/>
          </a:xfrm>
          <a:prstGeom prst="rect">
            <a:avLst/>
          </a:prstGeom>
          <a:solidFill>
            <a:schemeClr val="accent4">
              <a:lumMod val="60000"/>
              <a:lumOff val="40000"/>
            </a:schemeClr>
          </a:solidFill>
          <a:ln w="28575">
            <a:solidFill>
              <a:schemeClr val="tx1"/>
            </a:solidFill>
            <a:miter lim="800000"/>
            <a:headEnd/>
            <a:tailEnd/>
          </a:ln>
        </p:spPr>
        <p:txBody>
          <a:bodyPr wrap="square">
            <a:spAutoFit/>
          </a:bodyPr>
          <a:lstStyle/>
          <a:p>
            <a:r>
              <a:rPr lang="es-ES" altLang="es-ES" sz="2000" b="1" dirty="0">
                <a:latin typeface="Times New Roman" pitchFamily="18" charset="0"/>
                <a:cs typeface="Times New Roman" pitchFamily="18" charset="0"/>
              </a:rPr>
              <a:t>e)  Fundar sus actos y mostrar la mayor transparencia en las decisiones</a:t>
            </a:r>
          </a:p>
          <a:p>
            <a:r>
              <a:rPr lang="es-ES" altLang="es-ES" sz="2000" b="1" dirty="0">
                <a:latin typeface="Times New Roman" pitchFamily="18" charset="0"/>
                <a:cs typeface="Times New Roman" pitchFamily="18" charset="0"/>
              </a:rPr>
              <a:t>     adoptadas sin restringir información, a menos que una norma o el  </a:t>
            </a:r>
          </a:p>
          <a:p>
            <a:r>
              <a:rPr lang="es-ES" altLang="es-ES" sz="2000" b="1" dirty="0">
                <a:latin typeface="Times New Roman" pitchFamily="18" charset="0"/>
                <a:cs typeface="Times New Roman" pitchFamily="18" charset="0"/>
              </a:rPr>
              <a:t>     interés público claramente lo exijan;</a:t>
            </a:r>
          </a:p>
          <a:p>
            <a:endParaRPr lang="es-ES" altLang="es-ES" sz="2000" b="1" dirty="0">
              <a:latin typeface="Times New Roman" pitchFamily="18" charset="0"/>
              <a:cs typeface="Times New Roman" pitchFamily="18" charset="0"/>
            </a:endParaRPr>
          </a:p>
          <a:p>
            <a:r>
              <a:rPr lang="es-ES" altLang="es-ES" sz="2000" b="1" dirty="0">
                <a:latin typeface="Times New Roman" pitchFamily="18" charset="0"/>
                <a:cs typeface="Times New Roman" pitchFamily="18" charset="0"/>
              </a:rPr>
              <a:t>f)  Proteger y conservar la propiedad del Estado y sólo emplear sus</a:t>
            </a:r>
          </a:p>
          <a:p>
            <a:r>
              <a:rPr lang="es-ES" altLang="es-ES" sz="2000" b="1" dirty="0">
                <a:latin typeface="Times New Roman" pitchFamily="18" charset="0"/>
                <a:cs typeface="Times New Roman" pitchFamily="18" charset="0"/>
              </a:rPr>
              <a:t>     bienes con los fines autorizados. Abstenerse de utilizar información  </a:t>
            </a:r>
          </a:p>
          <a:p>
            <a:r>
              <a:rPr lang="es-ES" altLang="es-ES" sz="2000" b="1" dirty="0">
                <a:latin typeface="Times New Roman" pitchFamily="18" charset="0"/>
                <a:cs typeface="Times New Roman" pitchFamily="18" charset="0"/>
              </a:rPr>
              <a:t>     adquirida en el cumplimiento de sus funciones para realizar</a:t>
            </a:r>
          </a:p>
          <a:p>
            <a:r>
              <a:rPr lang="es-ES" altLang="es-ES" sz="2000" b="1" dirty="0">
                <a:latin typeface="Times New Roman" pitchFamily="18" charset="0"/>
                <a:cs typeface="Times New Roman" pitchFamily="18" charset="0"/>
              </a:rPr>
              <a:t>     actividades no relacionadas con sus tareas oficiales o de permitir su</a:t>
            </a:r>
          </a:p>
          <a:p>
            <a:r>
              <a:rPr lang="es-ES" altLang="es-ES" sz="2000" b="1" dirty="0">
                <a:latin typeface="Times New Roman" pitchFamily="18" charset="0"/>
                <a:cs typeface="Times New Roman" pitchFamily="18" charset="0"/>
              </a:rPr>
              <a:t>     uso en beneficio de intereses privados;</a:t>
            </a:r>
          </a:p>
          <a:p>
            <a:endParaRPr lang="es-ES" altLang="es-ES" sz="2000" b="1" dirty="0">
              <a:latin typeface="Times New Roman" pitchFamily="18" charset="0"/>
              <a:cs typeface="Times New Roman" pitchFamily="18" charset="0"/>
            </a:endParaRPr>
          </a:p>
          <a:p>
            <a:r>
              <a:rPr lang="es-ES" altLang="es-ES" sz="2000" b="1" dirty="0">
                <a:latin typeface="Times New Roman" pitchFamily="18" charset="0"/>
                <a:cs typeface="Times New Roman" pitchFamily="18" charset="0"/>
              </a:rPr>
              <a:t>g) Abstenerse de usar las instalaciones y servicios del Estado para su</a:t>
            </a:r>
          </a:p>
          <a:p>
            <a:r>
              <a:rPr lang="es-ES" altLang="es-ES" sz="2000" b="1" dirty="0">
                <a:latin typeface="Times New Roman" pitchFamily="18" charset="0"/>
                <a:cs typeface="Times New Roman" pitchFamily="18" charset="0"/>
              </a:rPr>
              <a:t>    beneficio particular o para el de sus familiares, allegados o personas</a:t>
            </a:r>
          </a:p>
          <a:p>
            <a:r>
              <a:rPr lang="es-ES" altLang="es-ES" sz="2000" b="1" dirty="0">
                <a:latin typeface="Times New Roman" pitchFamily="18" charset="0"/>
                <a:cs typeface="Times New Roman" pitchFamily="18" charset="0"/>
              </a:rPr>
              <a:t>    ajenas a la función oficial, a fin de avalar o promover algún producto,   </a:t>
            </a:r>
          </a:p>
          <a:p>
            <a:r>
              <a:rPr lang="es-ES" altLang="es-ES" sz="2000" b="1" dirty="0">
                <a:latin typeface="Times New Roman" pitchFamily="18" charset="0"/>
                <a:cs typeface="Times New Roman" pitchFamily="18" charset="0"/>
              </a:rPr>
              <a:t>    servicio o empresa;</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57200" y="1268413"/>
            <a:ext cx="8229600" cy="4130675"/>
          </a:xfrm>
          <a:prstGeom prst="rect">
            <a:avLst/>
          </a:prstGeom>
          <a:solidFill>
            <a:schemeClr val="accent4">
              <a:lumMod val="60000"/>
              <a:lumOff val="40000"/>
            </a:schemeClr>
          </a:solidFill>
          <a:ln w="28575">
            <a:solidFill>
              <a:schemeClr val="tx1"/>
            </a:solidFill>
            <a:miter lim="800000"/>
            <a:headEnd/>
            <a:tailEnd/>
          </a:ln>
        </p:spPr>
        <p:txBody>
          <a:bodyPr wrap="square">
            <a:spAutoFit/>
          </a:bodyPr>
          <a:lstStyle/>
          <a:p>
            <a:pPr marL="457200" indent="-457200">
              <a:buSzPct val="100000"/>
              <a:buFontTx/>
              <a:buAutoNum type="alphaLcParenR" startAt="8"/>
            </a:pPr>
            <a:r>
              <a:rPr lang="es-ES" altLang="es-ES" sz="2000" b="1" dirty="0">
                <a:latin typeface="Times New Roman" pitchFamily="18" charset="0"/>
                <a:cs typeface="Times New Roman" pitchFamily="18" charset="0"/>
              </a:rPr>
              <a:t>Observar en los procedimientos de contrataciones públicas en los</a:t>
            </a:r>
          </a:p>
          <a:p>
            <a:pPr marL="457200" indent="-457200"/>
            <a:r>
              <a:rPr lang="es-ES" altLang="es-ES" sz="2000" b="1" dirty="0">
                <a:latin typeface="Times New Roman" pitchFamily="18" charset="0"/>
                <a:cs typeface="Times New Roman" pitchFamily="18" charset="0"/>
              </a:rPr>
              <a:t>       que intervengan los principios de publicidad, igualdad, concurrencia y razonabilidad;</a:t>
            </a:r>
          </a:p>
          <a:p>
            <a:pPr marL="457200" indent="-457200"/>
            <a:endParaRPr lang="es-ES" altLang="es-ES" sz="2000" b="1" dirty="0">
              <a:latin typeface="Times New Roman" pitchFamily="18" charset="0"/>
              <a:cs typeface="Times New Roman" pitchFamily="18" charset="0"/>
            </a:endParaRPr>
          </a:p>
          <a:p>
            <a:pPr marL="457200" indent="-457200">
              <a:buSzPct val="100000"/>
              <a:buFontTx/>
              <a:buAutoNum type="romanLcParenR"/>
            </a:pPr>
            <a:r>
              <a:rPr lang="es-ES" altLang="es-ES" sz="2000" b="1" dirty="0">
                <a:latin typeface="Times New Roman" pitchFamily="18" charset="0"/>
                <a:cs typeface="Times New Roman" pitchFamily="18" charset="0"/>
              </a:rPr>
              <a:t>Abstenerse de intervenir en todo asunto respecto al cual se encuentre comprendido en alguna de las causas de excusación previstas en ley procesal civil.</a:t>
            </a:r>
          </a:p>
          <a:p>
            <a:pPr marL="457200" indent="-457200"/>
            <a:endParaRPr lang="es-ES" altLang="es-ES" sz="2000" b="1" dirty="0">
              <a:latin typeface="Times New Roman" pitchFamily="18" charset="0"/>
              <a:cs typeface="Times New Roman" pitchFamily="18" charset="0"/>
            </a:endParaRPr>
          </a:p>
          <a:p>
            <a:pPr marL="457200" indent="-457200" algn="ctr"/>
            <a:r>
              <a:rPr lang="es-ES" altLang="es-ES" sz="2000" b="1" dirty="0">
                <a:latin typeface="Times New Roman" pitchFamily="18" charset="0"/>
                <a:cs typeface="Times New Roman" pitchFamily="18" charset="0"/>
              </a:rPr>
              <a:t>Todos los sujetos comprendidos deberán observar como requisito de permanencia en el cargo, una conducta acorde con la ética pública en el ejercicio de sus funciones. Si así no lo hicieren serán sancionados o removidos por los procedimientos establecidos en el régimen propio de su función.</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p:cNvSpPr>
            <a:spLocks noChangeArrowheads="1"/>
          </p:cNvSpPr>
          <p:nvPr/>
        </p:nvSpPr>
        <p:spPr bwMode="auto">
          <a:xfrm>
            <a:off x="457200" y="837396"/>
            <a:ext cx="8229600" cy="954107"/>
          </a:xfrm>
          <a:prstGeom prst="rect">
            <a:avLst/>
          </a:prstGeom>
          <a:solidFill>
            <a:schemeClr val="accent4">
              <a:lumMod val="60000"/>
              <a:lumOff val="40000"/>
            </a:schemeClr>
          </a:solidFill>
          <a:ln w="28575">
            <a:solidFill>
              <a:schemeClr val="tx1"/>
            </a:solidFill>
            <a:miter lim="800000"/>
            <a:headEnd/>
            <a:tailEnd/>
          </a:ln>
        </p:spPr>
        <p:txBody>
          <a:bodyPr wrap="square" anchor="ctr" anchorCtr="1">
            <a:spAutoFit/>
          </a:bodyPr>
          <a:lstStyle/>
          <a:p>
            <a:pPr algn="ctr"/>
            <a:r>
              <a:rPr lang="es-ES" altLang="es-ES" sz="2800" b="1">
                <a:latin typeface="Times New Roman" pitchFamily="18" charset="0"/>
                <a:cs typeface="Times New Roman" pitchFamily="18" charset="0"/>
              </a:rPr>
              <a:t>CORRUPCIÓN EN  </a:t>
            </a:r>
          </a:p>
          <a:p>
            <a:pPr algn="ctr"/>
            <a:r>
              <a:rPr lang="es-ES" altLang="es-ES" sz="2800" b="1">
                <a:latin typeface="Times New Roman" pitchFamily="18" charset="0"/>
                <a:cs typeface="Times New Roman" pitchFamily="18" charset="0"/>
              </a:rPr>
              <a:t>LA FUNCIÓN PÚBLICA</a:t>
            </a:r>
            <a:endParaRPr lang="es-ES" altLang="es-ES" sz="2800">
              <a:latin typeface="Times New Roman" pitchFamily="18" charset="0"/>
              <a:cs typeface="Times New Roman" pitchFamily="18" charset="0"/>
            </a:endParaRPr>
          </a:p>
        </p:txBody>
      </p:sp>
      <p:sp>
        <p:nvSpPr>
          <p:cNvPr id="4" name="Rectangle 1"/>
          <p:cNvSpPr>
            <a:spLocks noChangeArrowheads="1"/>
          </p:cNvSpPr>
          <p:nvPr/>
        </p:nvSpPr>
        <p:spPr bwMode="auto">
          <a:xfrm>
            <a:off x="457200" y="2596674"/>
            <a:ext cx="8229600" cy="3118803"/>
          </a:xfrm>
          <a:prstGeom prst="rect">
            <a:avLst/>
          </a:prstGeom>
          <a:solidFill>
            <a:schemeClr val="accent4">
              <a:lumMod val="60000"/>
              <a:lumOff val="40000"/>
            </a:schemeClr>
          </a:solidFill>
          <a:ln w="28575">
            <a:solidFill>
              <a:schemeClr val="tx1"/>
            </a:solidFill>
            <a:miter lim="800000"/>
            <a:headEnd/>
            <a:tailEnd/>
          </a:ln>
        </p:spPr>
        <p:txBody>
          <a:bodyPr wrap="square" anchor="ctr" anchorCtr="1">
            <a:spAutoFit/>
          </a:bodyPr>
          <a:lstStyle/>
          <a:p>
            <a:pPr algn="ctr"/>
            <a:r>
              <a:rPr lang="es-ES" altLang="es-ES" sz="2000" b="1">
                <a:latin typeface="Times New Roman" pitchFamily="18" charset="0"/>
                <a:ea typeface="Calibri" pitchFamily="34" charset="0"/>
                <a:cs typeface="Times New Roman" pitchFamily="18" charset="0"/>
              </a:rPr>
              <a:t>Se entiende como corrupción en la función pública todo acto realizado, haciendo mal uso del poder delegado para obtener una ventaja ilegítima. </a:t>
            </a:r>
          </a:p>
          <a:p>
            <a:pPr algn="ctr" hangingPunct="0">
              <a:spcBef>
                <a:spcPts val="500"/>
              </a:spcBef>
            </a:pPr>
            <a:endParaRPr lang="es-ES" altLang="es-ES" sz="2000" b="1">
              <a:latin typeface="Times New Roman" pitchFamily="18" charset="0"/>
              <a:ea typeface="Calibri" pitchFamily="34" charset="0"/>
              <a:cs typeface="Times New Roman" pitchFamily="18" charset="0"/>
            </a:endParaRPr>
          </a:p>
          <a:p>
            <a:pPr algn="ctr" hangingPunct="0">
              <a:spcBef>
                <a:spcPts val="500"/>
              </a:spcBef>
            </a:pPr>
            <a:r>
              <a:rPr lang="es-ES" altLang="es-ES" sz="2000" b="1">
                <a:latin typeface="Times New Roman" pitchFamily="18" charset="0"/>
                <a:ea typeface="Calibri" pitchFamily="34" charset="0"/>
                <a:cs typeface="Times New Roman" pitchFamily="18" charset="0"/>
              </a:rPr>
              <a:t>Es un acto ilegal que ocurre cuando alguien abusa de su poder para obtener algún beneficio para sí mismo, para sus familiares o amigos.</a:t>
            </a:r>
          </a:p>
          <a:p>
            <a:pPr algn="ctr" hangingPunct="0">
              <a:spcBef>
                <a:spcPts val="500"/>
              </a:spcBef>
            </a:pPr>
            <a:endParaRPr lang="es-ES" altLang="es-ES" sz="2000" b="1">
              <a:latin typeface="Times New Roman" pitchFamily="18" charset="0"/>
              <a:ea typeface="Calibri" pitchFamily="34" charset="0"/>
              <a:cs typeface="Times New Roman" pitchFamily="18" charset="0"/>
            </a:endParaRPr>
          </a:p>
          <a:p>
            <a:pPr algn="ctr" hangingPunct="0">
              <a:spcBef>
                <a:spcPts val="500"/>
              </a:spcBef>
            </a:pPr>
            <a:r>
              <a:rPr lang="es-ES" altLang="es-ES" sz="2000" b="1">
                <a:latin typeface="Times New Roman" pitchFamily="18" charset="0"/>
                <a:ea typeface="Calibri" pitchFamily="34" charset="0"/>
                <a:cs typeface="Times New Roman" pitchFamily="18" charset="0"/>
              </a:rPr>
              <a:t>Requiere siempre la participación de dos actores: uno que por su posición de poder pueda ofrecer algo valioso y otro que esté dispuesto a pagar por ello para obtenerlo.</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p:cNvSpPr>
            <a:spLocks noChangeArrowheads="1"/>
          </p:cNvSpPr>
          <p:nvPr/>
        </p:nvSpPr>
        <p:spPr bwMode="auto">
          <a:xfrm>
            <a:off x="457200" y="914400"/>
            <a:ext cx="8229600" cy="4816475"/>
          </a:xfrm>
          <a:prstGeom prst="rect">
            <a:avLst/>
          </a:prstGeom>
          <a:solidFill>
            <a:schemeClr val="accent4">
              <a:lumMod val="60000"/>
              <a:lumOff val="40000"/>
            </a:schemeClr>
          </a:solidFill>
          <a:ln w="28575">
            <a:solidFill>
              <a:schemeClr val="tx1"/>
            </a:solidFill>
            <a:miter lim="800000"/>
            <a:headEnd/>
            <a:tailEnd/>
          </a:ln>
        </p:spPr>
        <p:txBody>
          <a:bodyPr wrap="square" anchor="ctr" anchorCtr="1">
            <a:spAutoFit/>
          </a:bodyPr>
          <a:lstStyle/>
          <a:p>
            <a:pPr marL="342900" indent="-342900" algn="ctr" hangingPunct="0">
              <a:spcBef>
                <a:spcPts val="500"/>
              </a:spcBef>
            </a:pPr>
            <a:r>
              <a:rPr lang="es-ES" altLang="es-ES" sz="2000" b="1">
                <a:latin typeface="Times New Roman" pitchFamily="18" charset="0"/>
                <a:cs typeface="Times New Roman" pitchFamily="18" charset="0"/>
              </a:rPr>
              <a:t>Dentro de la corrupción pública, haciendo mal uso de ese  poder otorgado  para obtener ventajas, se puede citar a  la extorsión, al soborno, a la colusión, al fraude y al tráfico de influencias.</a:t>
            </a:r>
          </a:p>
          <a:p>
            <a:pPr marL="342900" indent="-342900" algn="ctr" hangingPunct="0">
              <a:spcBef>
                <a:spcPts val="500"/>
              </a:spcBef>
            </a:pPr>
            <a:endParaRPr lang="es-ES" altLang="es-ES" sz="2000" b="1">
              <a:latin typeface="Times New Roman" pitchFamily="18" charset="0"/>
              <a:cs typeface="Times New Roman" pitchFamily="18" charset="0"/>
            </a:endParaRPr>
          </a:p>
          <a:p>
            <a:pPr marL="342900" indent="-342900" algn="ctr" hangingPunct="0">
              <a:spcBef>
                <a:spcPts val="500"/>
              </a:spcBef>
            </a:pPr>
            <a:r>
              <a:rPr lang="es-ES" altLang="es-ES" sz="2000" b="1">
                <a:latin typeface="Times New Roman" pitchFamily="18" charset="0"/>
                <a:cs typeface="Times New Roman" pitchFamily="18" charset="0"/>
              </a:rPr>
              <a:t>Otras situaciones apuntan a blanqueo de dinero, transferencia de activos de origen ilícito, enriquecimiento también ilícito, etc.</a:t>
            </a:r>
          </a:p>
          <a:p>
            <a:pPr marL="342900" indent="-342900" algn="ctr" hangingPunct="0">
              <a:spcBef>
                <a:spcPts val="500"/>
              </a:spcBef>
            </a:pPr>
            <a:endParaRPr lang="es-ES" altLang="es-ES" sz="2000" b="1">
              <a:latin typeface="Times New Roman" pitchFamily="18" charset="0"/>
              <a:cs typeface="Times New Roman" pitchFamily="18" charset="0"/>
            </a:endParaRPr>
          </a:p>
          <a:p>
            <a:pPr marL="342900" indent="-342900" algn="ctr" hangingPunct="0">
              <a:spcBef>
                <a:spcPts val="500"/>
              </a:spcBef>
            </a:pPr>
            <a:r>
              <a:rPr lang="es-ES" altLang="es-ES" sz="2000" b="1">
                <a:latin typeface="Times New Roman" pitchFamily="18" charset="0"/>
                <a:cs typeface="Times New Roman" pitchFamily="18" charset="0"/>
              </a:rPr>
              <a:t>A veces la corrupción se encadena además con otros delitos.  Por ejemplo cuando la policía  libera una zona para permitir robar, se suma un nuevo delito.  </a:t>
            </a:r>
          </a:p>
          <a:p>
            <a:pPr marL="342900" indent="-342900" algn="ctr" hangingPunct="0">
              <a:spcBef>
                <a:spcPts val="500"/>
              </a:spcBef>
            </a:pPr>
            <a:endParaRPr lang="es-ES" altLang="es-ES" sz="2000" b="1">
              <a:latin typeface="Times New Roman" pitchFamily="18" charset="0"/>
              <a:cs typeface="Times New Roman" pitchFamily="18" charset="0"/>
            </a:endParaRPr>
          </a:p>
          <a:p>
            <a:pPr marL="342900" indent="-342900" algn="ctr" hangingPunct="0">
              <a:spcBef>
                <a:spcPts val="500"/>
              </a:spcBef>
            </a:pPr>
            <a:r>
              <a:rPr lang="es-ES" altLang="es-ES" sz="2000" b="1">
                <a:latin typeface="Times New Roman" pitchFamily="18" charset="0"/>
                <a:cs typeface="Times New Roman" pitchFamily="18" charset="0"/>
              </a:rPr>
              <a:t>Se produce extorsión cuando un funcionario público, aprovechándose de su cargo y bajo amenaza, sutil o directa obliga al usuario de un servicio público a entregarle una recompensa</a:t>
            </a:r>
            <a:r>
              <a:rPr lang="es-ES" altLang="es-ES" b="1">
                <a:latin typeface="Times New Roman" pitchFamily="18" charset="0"/>
                <a:cs typeface="Times New Roman" pitchFamily="18" charset="0"/>
              </a:rPr>
              <a:t>.</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CuadroTexto"/>
          <p:cNvSpPr txBox="1">
            <a:spLocks noChangeArrowheads="1"/>
          </p:cNvSpPr>
          <p:nvPr/>
        </p:nvSpPr>
        <p:spPr bwMode="auto">
          <a:xfrm>
            <a:off x="457200" y="2492375"/>
            <a:ext cx="8229600" cy="954107"/>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sz="2800" b="1">
                <a:latin typeface="Times New Roman" pitchFamily="18" charset="0"/>
                <a:cs typeface="Times New Roman" pitchFamily="18" charset="0"/>
              </a:rPr>
              <a:t>LA EMPRESA SOCIAL</a:t>
            </a:r>
          </a:p>
          <a:p>
            <a:pPr algn="ctr"/>
            <a:r>
              <a:rPr lang="es-ES" sz="2800" b="1">
                <a:latin typeface="Times New Roman" pitchFamily="18" charset="0"/>
                <a:cs typeface="Times New Roman" pitchFamily="18" charset="0"/>
              </a:rPr>
              <a:t>(SOCIAL BUSINESS)</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CuadroTexto"/>
          <p:cNvSpPr txBox="1">
            <a:spLocks noChangeArrowheads="1"/>
          </p:cNvSpPr>
          <p:nvPr/>
        </p:nvSpPr>
        <p:spPr bwMode="auto">
          <a:xfrm>
            <a:off x="457200" y="1268413"/>
            <a:ext cx="8229600" cy="1200329"/>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sz="2400" b="1">
                <a:latin typeface="Times New Roman" pitchFamily="18" charset="0"/>
                <a:cs typeface="Times New Roman" pitchFamily="18" charset="0"/>
              </a:rPr>
              <a:t>El objetivo esencial de la mayoría de las empresas es maximizar los beneficios, aunque se generen impactos negativos en las personas y en el medio ambiente. </a:t>
            </a:r>
          </a:p>
        </p:txBody>
      </p:sp>
      <p:sp>
        <p:nvSpPr>
          <p:cNvPr id="4" name="1 CuadroTexto"/>
          <p:cNvSpPr txBox="1">
            <a:spLocks noChangeArrowheads="1"/>
          </p:cNvSpPr>
          <p:nvPr/>
        </p:nvSpPr>
        <p:spPr bwMode="auto">
          <a:xfrm>
            <a:off x="457200" y="3306763"/>
            <a:ext cx="8229600" cy="1993900"/>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sz="2400" b="1" dirty="0">
                <a:latin typeface="Times New Roman" pitchFamily="18" charset="0"/>
                <a:cs typeface="Times New Roman" pitchFamily="18" charset="0"/>
              </a:rPr>
              <a:t>La empresa social tiene por objeto la inserción socio laboral de personas en riesgo de exclusión social.</a:t>
            </a:r>
          </a:p>
          <a:p>
            <a:pPr algn="ctr"/>
            <a:endParaRPr lang="es-ES" sz="2400" b="1" dirty="0">
              <a:latin typeface="Times New Roman" pitchFamily="18" charset="0"/>
              <a:cs typeface="Times New Roman" pitchFamily="18" charset="0"/>
            </a:endParaRPr>
          </a:p>
          <a:p>
            <a:pPr algn="ctr"/>
            <a:r>
              <a:rPr lang="es-ES" sz="2400" b="1" dirty="0">
                <a:latin typeface="Times New Roman" pitchFamily="18" charset="0"/>
                <a:cs typeface="Times New Roman" pitchFamily="18" charset="0"/>
              </a:rPr>
              <a:t>La intención es proporcionarles no solo un trabajo digno sino además enseñarles un oficio.  </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7 CuadroTexto"/>
          <p:cNvSpPr txBox="1">
            <a:spLocks noChangeArrowheads="1"/>
          </p:cNvSpPr>
          <p:nvPr/>
        </p:nvSpPr>
        <p:spPr bwMode="auto">
          <a:xfrm>
            <a:off x="457200" y="381000"/>
            <a:ext cx="8229600" cy="584775"/>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3200" b="1" dirty="0">
                <a:latin typeface="Times New Roman" pitchFamily="18" charset="0"/>
                <a:ea typeface="MS PGothic" pitchFamily="34" charset="-128"/>
                <a:cs typeface="Times New Roman" pitchFamily="18" charset="0"/>
              </a:rPr>
              <a:t>¿</a:t>
            </a:r>
            <a:r>
              <a:rPr lang="es-ES" altLang="es-ES" sz="2800" b="1" dirty="0">
                <a:latin typeface="Times New Roman" pitchFamily="18" charset="0"/>
                <a:ea typeface="MS PGothic" pitchFamily="34" charset="-128"/>
                <a:cs typeface="Times New Roman" pitchFamily="18" charset="0"/>
              </a:rPr>
              <a:t>QUÉ SON Y QUÉ OBJETIVO TIENEN</a:t>
            </a:r>
            <a:r>
              <a:rPr lang="es-ES" altLang="es-ES" sz="2800" b="1" i="1" dirty="0">
                <a:latin typeface="Times New Roman" pitchFamily="18" charset="0"/>
                <a:ea typeface="MS PGothic" pitchFamily="34" charset="-128"/>
                <a:cs typeface="Times New Roman" pitchFamily="18" charset="0"/>
              </a:rPr>
              <a:t>?</a:t>
            </a:r>
          </a:p>
        </p:txBody>
      </p:sp>
      <p:sp>
        <p:nvSpPr>
          <p:cNvPr id="4" name="8 CuadroTexto"/>
          <p:cNvSpPr txBox="1">
            <a:spLocks noChangeArrowheads="1"/>
          </p:cNvSpPr>
          <p:nvPr/>
        </p:nvSpPr>
        <p:spPr bwMode="auto">
          <a:xfrm>
            <a:off x="457200" y="1143000"/>
            <a:ext cx="8229600" cy="1816100"/>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b="1">
                <a:latin typeface="Constantia" pitchFamily="18" charset="0"/>
                <a:ea typeface="MS PGothic" pitchFamily="34" charset="-128"/>
              </a:rPr>
              <a:t>ESPACIOS DE EMPLEO DONDE LAS PERSONAS QUE PARTEN</a:t>
            </a:r>
          </a:p>
          <a:p>
            <a:pPr algn="ctr"/>
            <a:r>
              <a:rPr lang="es-ES" altLang="es-ES" b="1">
                <a:latin typeface="Constantia" pitchFamily="18" charset="0"/>
                <a:ea typeface="MS PGothic" pitchFamily="34" charset="-128"/>
              </a:rPr>
              <a:t>DE UNA SITUACION DE CARENCIA LABORAL (HABILIDADES,</a:t>
            </a:r>
          </a:p>
          <a:p>
            <a:pPr algn="ctr"/>
            <a:r>
              <a:rPr lang="es-ES" altLang="es-ES" b="1">
                <a:latin typeface="Constantia" pitchFamily="18" charset="0"/>
                <a:ea typeface="MS PGothic" pitchFamily="34" charset="-128"/>
              </a:rPr>
              <a:t>DESTREZA, EXPERIENCIAS, CONOCIMIENTOS, ETC.)</a:t>
            </a:r>
          </a:p>
          <a:p>
            <a:pPr algn="ctr"/>
            <a:r>
              <a:rPr lang="es-ES" altLang="es-ES" b="1">
                <a:latin typeface="Constantia" pitchFamily="18" charset="0"/>
                <a:ea typeface="MS PGothic" pitchFamily="34" charset="-128"/>
              </a:rPr>
              <a:t>PUEDAN ENTRENARSE PARA, POSTERIORMENTE,</a:t>
            </a:r>
          </a:p>
          <a:p>
            <a:pPr algn="ctr"/>
            <a:r>
              <a:rPr lang="es-ES" altLang="es-ES" b="1">
                <a:latin typeface="Constantia" pitchFamily="18" charset="0"/>
                <a:ea typeface="MS PGothic" pitchFamily="34" charset="-128"/>
              </a:rPr>
              <a:t>ACCEDER A LA EMPRESA ORDINARIA CON MAYORES PROBABILIDADES DE EXITO</a:t>
            </a:r>
          </a:p>
        </p:txBody>
      </p:sp>
      <p:sp>
        <p:nvSpPr>
          <p:cNvPr id="5" name="9 CuadroTexto"/>
          <p:cNvSpPr txBox="1">
            <a:spLocks noChangeArrowheads="1"/>
          </p:cNvSpPr>
          <p:nvPr/>
        </p:nvSpPr>
        <p:spPr bwMode="auto">
          <a:xfrm>
            <a:off x="457200" y="3200400"/>
            <a:ext cx="8229600" cy="646331"/>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b="1" dirty="0">
                <a:latin typeface="Calibri" pitchFamily="34" charset="0"/>
              </a:rPr>
              <a:t>PLANTILLAS FORMADAS POR UN % DETERMINADO</a:t>
            </a:r>
          </a:p>
          <a:p>
            <a:pPr algn="ctr"/>
            <a:r>
              <a:rPr lang="es-ES" altLang="es-ES" b="1" dirty="0">
                <a:latin typeface="Calibri" pitchFamily="34" charset="0"/>
              </a:rPr>
              <a:t>DE PERSONAS EN PROCESOS DE INSERCIÓN LABORAL</a:t>
            </a:r>
          </a:p>
        </p:txBody>
      </p:sp>
      <p:sp>
        <p:nvSpPr>
          <p:cNvPr id="6" name="10 CuadroTexto"/>
          <p:cNvSpPr txBox="1"/>
          <p:nvPr/>
        </p:nvSpPr>
        <p:spPr>
          <a:xfrm>
            <a:off x="457200" y="4114800"/>
            <a:ext cx="8235950" cy="923330"/>
          </a:xfrm>
          <a:prstGeom prst="rect">
            <a:avLst/>
          </a:prstGeom>
          <a:solidFill>
            <a:schemeClr val="accent4">
              <a:lumMod val="60000"/>
              <a:lumOff val="40000"/>
            </a:schemeClr>
          </a:solidFill>
          <a:ln w="28575">
            <a:solidFill>
              <a:schemeClr val="tx1"/>
            </a:solidFill>
            <a:prstDash val="solid"/>
          </a:ln>
        </p:spPr>
        <p:txBody>
          <a:bodyPr wrap="square" anchorCtr="1">
            <a:spAutoFit/>
          </a:bodyPr>
          <a:lstStyle/>
          <a:p>
            <a:pPr algn="ctr">
              <a:defRPr/>
            </a:pPr>
            <a:r>
              <a:rPr lang="es-ES" b="1" dirty="0">
                <a:ea typeface="MS PGothic" pitchFamily="34" charset="-128"/>
              </a:rPr>
              <a:t>SE APLICAN LAS </a:t>
            </a:r>
            <a:r>
              <a:rPr lang="es-ES" b="1" i="1" dirty="0">
                <a:ea typeface="MS PGothic" pitchFamily="34" charset="-128"/>
              </a:rPr>
              <a:t>CARACTERISTICAS EXTERNAS DE CUALQUIER EMPRESA</a:t>
            </a:r>
            <a:r>
              <a:rPr lang="es-ES" b="1" i="1" dirty="0">
                <a:effectLst>
                  <a:outerShdw blurRad="38100" dist="38100" dir="2700000" algn="tl">
                    <a:srgbClr val="FFFFFF"/>
                  </a:outerShdw>
                </a:effectLst>
                <a:ea typeface="MS PGothic" pitchFamily="34" charset="-128"/>
              </a:rPr>
              <a:t>:  </a:t>
            </a:r>
            <a:r>
              <a:rPr lang="es-ES" b="1" dirty="0">
                <a:ea typeface="MS PGothic" pitchFamily="34" charset="-128"/>
              </a:rPr>
              <a:t>NORMAS, CONTRATOS, VACACIONES, DESPIDOS,</a:t>
            </a:r>
          </a:p>
          <a:p>
            <a:pPr algn="ctr">
              <a:defRPr/>
            </a:pPr>
            <a:r>
              <a:rPr lang="es-ES" b="1" dirty="0">
                <a:ea typeface="MS PGothic" pitchFamily="34" charset="-128"/>
              </a:rPr>
              <a:t>CATEGORIAS PROFESIONALES, CONVENIOS COLECTIVOS, ETC.</a:t>
            </a:r>
          </a:p>
        </p:txBody>
      </p:sp>
      <p:sp>
        <p:nvSpPr>
          <p:cNvPr id="7" name="11 CuadroTexto"/>
          <p:cNvSpPr txBox="1"/>
          <p:nvPr/>
        </p:nvSpPr>
        <p:spPr>
          <a:xfrm>
            <a:off x="457200" y="5276671"/>
            <a:ext cx="8229600" cy="1200329"/>
          </a:xfrm>
          <a:prstGeom prst="rect">
            <a:avLst/>
          </a:prstGeom>
          <a:solidFill>
            <a:schemeClr val="accent4">
              <a:lumMod val="60000"/>
              <a:lumOff val="40000"/>
            </a:schemeClr>
          </a:solidFill>
          <a:ln w="28575">
            <a:solidFill>
              <a:schemeClr val="tx1"/>
            </a:solidFill>
            <a:prstDash val="solid"/>
          </a:ln>
        </p:spPr>
        <p:txBody>
          <a:bodyPr wrap="square" anchorCtr="1">
            <a:spAutoFit/>
          </a:bodyPr>
          <a:lstStyle/>
          <a:p>
            <a:pPr algn="ctr">
              <a:defRPr/>
            </a:pPr>
            <a:r>
              <a:rPr lang="es-ES" b="1" dirty="0">
                <a:ea typeface="MS PGothic" pitchFamily="34" charset="-128"/>
              </a:rPr>
              <a:t>SE AÑADEN </a:t>
            </a:r>
            <a:r>
              <a:rPr lang="es-ES" b="1" i="1" dirty="0">
                <a:ea typeface="MS PGothic" pitchFamily="34" charset="-128"/>
              </a:rPr>
              <a:t>CARACTERISTICAS INTERNAS PROPIAS:</a:t>
            </a:r>
          </a:p>
          <a:p>
            <a:pPr algn="ctr">
              <a:defRPr/>
            </a:pPr>
            <a:r>
              <a:rPr lang="es-ES" b="1" dirty="0">
                <a:ea typeface="MS PGothic" pitchFamily="34" charset="-128"/>
              </a:rPr>
              <a:t>ESTIMULACION DE LA AUTOESTIMA Y LA AUTONOMIA, DESARROLLO DE COMPETENCIAS, ADQUISICION DE HABITOS, PRESENCIA DE TRABAJADORES ACOMPAÑANTES, ETC.</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2 CuadroTexto"/>
          <p:cNvSpPr txBox="1">
            <a:spLocks noChangeArrowheads="1"/>
          </p:cNvSpPr>
          <p:nvPr/>
        </p:nvSpPr>
        <p:spPr bwMode="auto">
          <a:xfrm>
            <a:off x="1908175" y="2320925"/>
            <a:ext cx="3419475" cy="442913"/>
          </a:xfrm>
          <a:prstGeom prst="rect">
            <a:avLst/>
          </a:prstGeom>
          <a:solidFill>
            <a:schemeClr val="accent4">
              <a:lumMod val="60000"/>
              <a:lumOff val="40000"/>
            </a:schemeClr>
          </a:solidFill>
          <a:ln w="28575">
            <a:solidFill>
              <a:schemeClr val="tx1"/>
            </a:solidFill>
            <a:miter lim="800000"/>
            <a:headEnd/>
            <a:tailEnd/>
          </a:ln>
        </p:spPr>
        <p:txBody>
          <a:bodyPr wrap="none">
            <a:spAutoFit/>
          </a:bodyPr>
          <a:lstStyle/>
          <a:p>
            <a:r>
              <a:rPr lang="es-ES" altLang="es-ES" b="1">
                <a:latin typeface="Calibri" pitchFamily="34" charset="0"/>
              </a:rPr>
              <a:t>por tener LIBERTAD para hacerlo.</a:t>
            </a:r>
          </a:p>
        </p:txBody>
      </p:sp>
      <p:sp>
        <p:nvSpPr>
          <p:cNvPr id="4" name="13 CuadroTexto"/>
          <p:cNvSpPr txBox="1">
            <a:spLocks noChangeArrowheads="1"/>
          </p:cNvSpPr>
          <p:nvPr/>
        </p:nvSpPr>
        <p:spPr bwMode="auto">
          <a:xfrm>
            <a:off x="1908175" y="2897188"/>
            <a:ext cx="6126163" cy="1266825"/>
          </a:xfrm>
          <a:prstGeom prst="rect">
            <a:avLst/>
          </a:prstGeom>
          <a:solidFill>
            <a:schemeClr val="accent4">
              <a:lumMod val="60000"/>
              <a:lumOff val="40000"/>
            </a:schemeClr>
          </a:solidFill>
          <a:ln w="28575">
            <a:solidFill>
              <a:schemeClr val="tx1"/>
            </a:solidFill>
            <a:miter lim="800000"/>
            <a:headEnd/>
            <a:tailEnd/>
          </a:ln>
        </p:spPr>
        <p:txBody>
          <a:bodyPr>
            <a:spAutoFit/>
          </a:bodyPr>
          <a:lstStyle/>
          <a:p>
            <a:r>
              <a:rPr lang="es-ES" altLang="es-ES" b="1">
                <a:latin typeface="Calibri" pitchFamily="34" charset="0"/>
              </a:rPr>
              <a:t>INFORMACION el enorme AVANCE DE LAS COMUNICACIONES</a:t>
            </a:r>
          </a:p>
          <a:p>
            <a:r>
              <a:rPr lang="es-ES" altLang="es-ES" b="1">
                <a:latin typeface="Calibri" pitchFamily="34" charset="0"/>
              </a:rPr>
              <a:t>(que nos permite estar permanentemente informados sobre la pobreza, la degradación del medio ambiente, violaciones de los derechos humanos, etc.</a:t>
            </a:r>
          </a:p>
        </p:txBody>
      </p:sp>
      <p:sp>
        <p:nvSpPr>
          <p:cNvPr id="5" name="15 CuadroTexto"/>
          <p:cNvSpPr txBox="1">
            <a:spLocks noChangeArrowheads="1"/>
          </p:cNvSpPr>
          <p:nvPr/>
        </p:nvSpPr>
        <p:spPr bwMode="auto">
          <a:xfrm>
            <a:off x="457200" y="1519238"/>
            <a:ext cx="8115300" cy="646331"/>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b="1">
                <a:latin typeface="Calibri" pitchFamily="34" charset="0"/>
              </a:rPr>
              <a:t>LA SOCIEDAD CIVIL ha adquirido un creciente papel en la iniciativa social en las últimas décadas:</a:t>
            </a:r>
          </a:p>
        </p:txBody>
      </p:sp>
      <p:sp>
        <p:nvSpPr>
          <p:cNvPr id="6" name="17 CuadroTexto"/>
          <p:cNvSpPr txBox="1">
            <a:spLocks noChangeArrowheads="1"/>
          </p:cNvSpPr>
          <p:nvPr/>
        </p:nvSpPr>
        <p:spPr bwMode="auto">
          <a:xfrm>
            <a:off x="1908175" y="4537075"/>
            <a:ext cx="7000875" cy="1816100"/>
          </a:xfrm>
          <a:prstGeom prst="rect">
            <a:avLst/>
          </a:prstGeom>
          <a:solidFill>
            <a:schemeClr val="accent4">
              <a:lumMod val="60000"/>
              <a:lumOff val="40000"/>
            </a:schemeClr>
          </a:solidFill>
          <a:ln w="28575">
            <a:solidFill>
              <a:schemeClr val="tx1"/>
            </a:solidFill>
            <a:miter lim="800000"/>
            <a:headEnd/>
            <a:tailEnd/>
          </a:ln>
        </p:spPr>
        <p:txBody>
          <a:bodyPr>
            <a:spAutoFit/>
          </a:bodyPr>
          <a:lstStyle/>
          <a:p>
            <a:r>
              <a:rPr lang="es-ES" altLang="es-ES" b="1">
                <a:latin typeface="Calibri" pitchFamily="34" charset="0"/>
              </a:rPr>
              <a:t>INCAPACIDAD DE LOS GOBIERNOS</a:t>
            </a:r>
            <a:r>
              <a:rPr lang="es-ES" altLang="es-ES">
                <a:latin typeface="Calibri" pitchFamily="34" charset="0"/>
              </a:rPr>
              <a:t>. </a:t>
            </a:r>
            <a:r>
              <a:rPr lang="es-ES" altLang="es-ES" b="1">
                <a:latin typeface="Calibri" pitchFamily="34" charset="0"/>
              </a:rPr>
              <a:t>Porque los gobiernos han demostrado no ser necesariamente  los vehículos más efectivos para dar respuesta ágiles a los problemas de los menos favorecidos (por lo general son lentos, desconocen el terreno e incluso en algunos casos están condicionados por la concentración de poder de las grandes empresas)  </a:t>
            </a:r>
          </a:p>
        </p:txBody>
      </p:sp>
      <p:sp>
        <p:nvSpPr>
          <p:cNvPr id="7" name="18 CuadroTexto"/>
          <p:cNvSpPr txBox="1">
            <a:spLocks noChangeArrowheads="1"/>
          </p:cNvSpPr>
          <p:nvPr/>
        </p:nvSpPr>
        <p:spPr bwMode="auto">
          <a:xfrm>
            <a:off x="468313" y="161925"/>
            <a:ext cx="8094662" cy="1022350"/>
          </a:xfrm>
          <a:prstGeom prst="rect">
            <a:avLst/>
          </a:prstGeom>
          <a:solidFill>
            <a:schemeClr val="accent4">
              <a:lumMod val="60000"/>
              <a:lumOff val="40000"/>
            </a:schemeClr>
          </a:solidFill>
          <a:ln w="28575">
            <a:solidFill>
              <a:schemeClr val="tx1"/>
            </a:solidFill>
            <a:miter lim="800000"/>
            <a:headEnd/>
            <a:tailEnd/>
          </a:ln>
        </p:spPr>
        <p:txBody>
          <a:bodyPr anchorCtr="1">
            <a:spAutoFit/>
          </a:bodyPr>
          <a:lstStyle/>
          <a:p>
            <a:pPr algn="ctr"/>
            <a:r>
              <a:rPr lang="es-ES" altLang="es-ES" sz="2800" b="1">
                <a:latin typeface="Times New Roman" pitchFamily="18" charset="0"/>
                <a:ea typeface="MS PGothic" pitchFamily="34" charset="-128"/>
                <a:cs typeface="Times New Roman" pitchFamily="18" charset="0"/>
              </a:rPr>
              <a:t>¿POR QUÉ SURGEN LAS EMPRESAS SOCIALES?</a:t>
            </a:r>
            <a:endParaRPr lang="es-ES" altLang="es-ES" b="1">
              <a:latin typeface="Times New Roman" pitchFamily="18" charset="0"/>
              <a:ea typeface="MS PGothic" pitchFamily="34" charset="-128"/>
              <a:cs typeface="Times New Roman" pitchFamily="18" charset="0"/>
            </a:endParaRPr>
          </a:p>
        </p:txBody>
      </p:sp>
      <p:sp>
        <p:nvSpPr>
          <p:cNvPr id="8" name="20 Flecha derecha"/>
          <p:cNvSpPr/>
          <p:nvPr/>
        </p:nvSpPr>
        <p:spPr>
          <a:xfrm>
            <a:off x="539750" y="2320925"/>
            <a:ext cx="979488" cy="485775"/>
          </a:xfrm>
          <a:custGeom>
            <a:avLst>
              <a:gd name="f0" fmla="val 16244"/>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chemeClr val="accent4"/>
          </a:solidFill>
          <a:ln w="28575">
            <a:solidFill>
              <a:schemeClr val="tx1"/>
            </a:solidFill>
            <a:prstDash val="solid"/>
          </a:ln>
          <a:effectLst>
            <a:outerShdw dist="22997" dir="5400000" algn="tl">
              <a:srgbClr val="000000">
                <a:alpha val="35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s-ES" kern="0">
              <a:solidFill>
                <a:schemeClr val="bg1"/>
              </a:solidFill>
              <a:latin typeface="Calibri"/>
            </a:endParaRPr>
          </a:p>
        </p:txBody>
      </p:sp>
      <p:sp>
        <p:nvSpPr>
          <p:cNvPr id="9" name="22 Flecha derecha"/>
          <p:cNvSpPr/>
          <p:nvPr/>
        </p:nvSpPr>
        <p:spPr>
          <a:xfrm>
            <a:off x="571500" y="3487738"/>
            <a:ext cx="979488" cy="484187"/>
          </a:xfrm>
          <a:custGeom>
            <a:avLst>
              <a:gd name="f0" fmla="val 16261"/>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chemeClr val="accent4"/>
          </a:solidFill>
          <a:ln w="28575">
            <a:solidFill>
              <a:schemeClr val="tx1"/>
            </a:solidFill>
            <a:prstDash val="solid"/>
          </a:ln>
          <a:effectLst>
            <a:outerShdw dist="22997" dir="5400000" algn="tl">
              <a:srgbClr val="000000">
                <a:alpha val="35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s-ES" kern="0">
              <a:solidFill>
                <a:schemeClr val="bg1"/>
              </a:solidFill>
              <a:latin typeface="Calibri"/>
            </a:endParaRPr>
          </a:p>
        </p:txBody>
      </p:sp>
      <p:sp>
        <p:nvSpPr>
          <p:cNvPr id="10" name="21 Flecha derecha"/>
          <p:cNvSpPr/>
          <p:nvPr/>
        </p:nvSpPr>
        <p:spPr>
          <a:xfrm>
            <a:off x="571500" y="4987925"/>
            <a:ext cx="979488" cy="484188"/>
          </a:xfrm>
          <a:custGeom>
            <a:avLst>
              <a:gd name="f0" fmla="val 16261"/>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chemeClr val="accent4"/>
          </a:solidFill>
          <a:ln w="28575">
            <a:solidFill>
              <a:schemeClr val="tx1"/>
            </a:solidFill>
            <a:prstDash val="solid"/>
          </a:ln>
          <a:effectLst>
            <a:outerShdw dist="22997" dir="5400000" algn="tl">
              <a:srgbClr val="000000">
                <a:alpha val="35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s-ES" kern="0">
              <a:solidFill>
                <a:schemeClr val="bg1"/>
              </a:solidFill>
              <a:latin typeface="Calibri"/>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7 CuadroTexto"/>
          <p:cNvSpPr txBox="1">
            <a:spLocks noChangeArrowheads="1"/>
          </p:cNvSpPr>
          <p:nvPr/>
        </p:nvSpPr>
        <p:spPr bwMode="auto">
          <a:xfrm>
            <a:off x="539750" y="2157413"/>
            <a:ext cx="3438525" cy="442912"/>
          </a:xfrm>
          <a:prstGeom prst="rect">
            <a:avLst/>
          </a:prstGeom>
          <a:solidFill>
            <a:schemeClr val="accent4">
              <a:lumMod val="60000"/>
              <a:lumOff val="40000"/>
            </a:schemeClr>
          </a:solidFill>
          <a:ln w="28575">
            <a:solidFill>
              <a:schemeClr val="tx1"/>
            </a:solidFill>
            <a:miter lim="800000"/>
            <a:headEnd/>
            <a:tailEnd/>
          </a:ln>
        </p:spPr>
        <p:txBody>
          <a:bodyPr wrap="none">
            <a:spAutoFit/>
          </a:bodyPr>
          <a:lstStyle/>
          <a:p>
            <a:r>
              <a:rPr lang="es-ES" b="1">
                <a:latin typeface="Calibri" pitchFamily="34" charset="0"/>
              </a:rPr>
              <a:t>JÓVENES CON FRACASO ESCOLAR</a:t>
            </a:r>
          </a:p>
        </p:txBody>
      </p:sp>
      <p:sp>
        <p:nvSpPr>
          <p:cNvPr id="4" name="8 CuadroTexto"/>
          <p:cNvSpPr txBox="1">
            <a:spLocks noChangeArrowheads="1"/>
          </p:cNvSpPr>
          <p:nvPr/>
        </p:nvSpPr>
        <p:spPr bwMode="auto">
          <a:xfrm>
            <a:off x="3814763" y="2859088"/>
            <a:ext cx="2044700" cy="442912"/>
          </a:xfrm>
          <a:prstGeom prst="rect">
            <a:avLst/>
          </a:prstGeom>
          <a:solidFill>
            <a:schemeClr val="accent4">
              <a:lumMod val="60000"/>
              <a:lumOff val="40000"/>
            </a:schemeClr>
          </a:solidFill>
          <a:ln w="28575">
            <a:solidFill>
              <a:schemeClr val="tx1"/>
            </a:solidFill>
            <a:miter lim="800000"/>
            <a:headEnd/>
            <a:tailEnd/>
          </a:ln>
        </p:spPr>
        <p:txBody>
          <a:bodyPr wrap="none" anchorCtr="1">
            <a:spAutoFit/>
          </a:bodyPr>
          <a:lstStyle/>
          <a:p>
            <a:pPr algn="ctr"/>
            <a:r>
              <a:rPr lang="es-ES" b="1">
                <a:latin typeface="Calibri" pitchFamily="34" charset="0"/>
              </a:rPr>
              <a:t>EX-TOXICOMANOS</a:t>
            </a:r>
          </a:p>
        </p:txBody>
      </p:sp>
      <p:sp>
        <p:nvSpPr>
          <p:cNvPr id="5" name="9 CuadroTexto"/>
          <p:cNvSpPr txBox="1">
            <a:spLocks noChangeArrowheads="1"/>
          </p:cNvSpPr>
          <p:nvPr/>
        </p:nvSpPr>
        <p:spPr bwMode="auto">
          <a:xfrm>
            <a:off x="6376988" y="2857500"/>
            <a:ext cx="1890712" cy="442913"/>
          </a:xfrm>
          <a:prstGeom prst="rect">
            <a:avLst/>
          </a:prstGeom>
          <a:solidFill>
            <a:schemeClr val="accent4">
              <a:lumMod val="60000"/>
              <a:lumOff val="40000"/>
            </a:schemeClr>
          </a:solidFill>
          <a:ln w="28575">
            <a:solidFill>
              <a:schemeClr val="tx1"/>
            </a:solidFill>
            <a:miter lim="800000"/>
            <a:headEnd/>
            <a:tailEnd/>
          </a:ln>
        </p:spPr>
        <p:txBody>
          <a:bodyPr wrap="none" anchorCtr="1">
            <a:spAutoFit/>
          </a:bodyPr>
          <a:lstStyle/>
          <a:p>
            <a:pPr algn="ctr"/>
            <a:r>
              <a:rPr lang="es-ES" b="1">
                <a:latin typeface="Calibri" pitchFamily="34" charset="0"/>
              </a:rPr>
              <a:t>EX-PRESIDIARIOS</a:t>
            </a:r>
          </a:p>
        </p:txBody>
      </p:sp>
      <p:sp>
        <p:nvSpPr>
          <p:cNvPr id="6" name="10 CuadroTexto"/>
          <p:cNvSpPr txBox="1">
            <a:spLocks noChangeArrowheads="1"/>
          </p:cNvSpPr>
          <p:nvPr/>
        </p:nvSpPr>
        <p:spPr bwMode="auto">
          <a:xfrm>
            <a:off x="2273300" y="3546475"/>
            <a:ext cx="5227638" cy="717550"/>
          </a:xfrm>
          <a:prstGeom prst="rect">
            <a:avLst/>
          </a:prstGeom>
          <a:solidFill>
            <a:schemeClr val="accent4">
              <a:lumMod val="60000"/>
              <a:lumOff val="40000"/>
            </a:schemeClr>
          </a:solidFill>
          <a:ln w="28575">
            <a:solidFill>
              <a:schemeClr val="tx1"/>
            </a:solidFill>
            <a:miter lim="800000"/>
            <a:headEnd/>
            <a:tailEnd/>
          </a:ln>
        </p:spPr>
        <p:txBody>
          <a:bodyPr anchorCtr="1">
            <a:spAutoFit/>
          </a:bodyPr>
          <a:lstStyle/>
          <a:p>
            <a:pPr algn="ctr"/>
            <a:r>
              <a:rPr lang="es-ES" b="1">
                <a:latin typeface="Calibri" pitchFamily="34" charset="0"/>
              </a:rPr>
              <a:t>PERSONAS A CARGO DE HOGARES MONOPARENTALES</a:t>
            </a:r>
          </a:p>
        </p:txBody>
      </p:sp>
      <p:sp>
        <p:nvSpPr>
          <p:cNvPr id="7" name="11 CuadroTexto"/>
          <p:cNvSpPr txBox="1">
            <a:spLocks noChangeArrowheads="1"/>
          </p:cNvSpPr>
          <p:nvPr/>
        </p:nvSpPr>
        <p:spPr bwMode="auto">
          <a:xfrm>
            <a:off x="1357313" y="2857500"/>
            <a:ext cx="1895475" cy="442913"/>
          </a:xfrm>
          <a:prstGeom prst="rect">
            <a:avLst/>
          </a:prstGeom>
          <a:solidFill>
            <a:schemeClr val="accent4">
              <a:lumMod val="60000"/>
              <a:lumOff val="40000"/>
            </a:schemeClr>
          </a:solidFill>
          <a:ln w="28575">
            <a:solidFill>
              <a:schemeClr val="tx1"/>
            </a:solidFill>
            <a:miter lim="800000"/>
            <a:headEnd/>
            <a:tailEnd/>
          </a:ln>
        </p:spPr>
        <p:txBody>
          <a:bodyPr anchorCtr="1">
            <a:spAutoFit/>
          </a:bodyPr>
          <a:lstStyle/>
          <a:p>
            <a:pPr algn="ctr"/>
            <a:r>
              <a:rPr lang="es-ES" b="1">
                <a:latin typeface="Calibri" pitchFamily="34" charset="0"/>
              </a:rPr>
              <a:t>INMIGRANTES</a:t>
            </a:r>
          </a:p>
        </p:txBody>
      </p:sp>
      <p:sp>
        <p:nvSpPr>
          <p:cNvPr id="8" name="12 CuadroTexto"/>
          <p:cNvSpPr txBox="1">
            <a:spLocks noChangeArrowheads="1"/>
          </p:cNvSpPr>
          <p:nvPr/>
        </p:nvSpPr>
        <p:spPr bwMode="auto">
          <a:xfrm>
            <a:off x="457200" y="769203"/>
            <a:ext cx="8229600" cy="830997"/>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sz="2400" b="1" dirty="0">
                <a:latin typeface="Times New Roman" pitchFamily="18" charset="0"/>
                <a:ea typeface="MS PGothic" pitchFamily="34" charset="-128"/>
                <a:cs typeface="Times New Roman" pitchFamily="18" charset="0"/>
              </a:rPr>
              <a:t>PERSONAS  EN SITUACIÓN VULNERABLE</a:t>
            </a:r>
          </a:p>
          <a:p>
            <a:pPr algn="ctr"/>
            <a:r>
              <a:rPr lang="es-ES" sz="2400" b="1" dirty="0">
                <a:latin typeface="Times New Roman" pitchFamily="18" charset="0"/>
                <a:ea typeface="MS PGothic" pitchFamily="34" charset="-128"/>
                <a:cs typeface="Times New Roman" pitchFamily="18" charset="0"/>
              </a:rPr>
              <a:t>(EN SITUACIÓN O RIESGO DE EXCLUSIÓN SOCIAL)</a:t>
            </a:r>
          </a:p>
        </p:txBody>
      </p:sp>
      <p:sp>
        <p:nvSpPr>
          <p:cNvPr id="9" name="14 CuadroTexto"/>
          <p:cNvSpPr txBox="1">
            <a:spLocks noChangeArrowheads="1"/>
          </p:cNvSpPr>
          <p:nvPr/>
        </p:nvSpPr>
        <p:spPr bwMode="auto">
          <a:xfrm>
            <a:off x="2143125" y="5334000"/>
            <a:ext cx="5005388" cy="533400"/>
          </a:xfrm>
          <a:prstGeom prst="rect">
            <a:avLst/>
          </a:prstGeom>
          <a:solidFill>
            <a:schemeClr val="accent4">
              <a:lumMod val="60000"/>
              <a:lumOff val="40000"/>
            </a:schemeClr>
          </a:solidFill>
          <a:ln w="28575">
            <a:solidFill>
              <a:schemeClr val="tx1"/>
            </a:solidFill>
            <a:miter lim="800000"/>
            <a:headEnd/>
            <a:tailEnd/>
          </a:ln>
        </p:spPr>
        <p:txBody>
          <a:bodyPr wrap="none">
            <a:spAutoFit/>
          </a:bodyPr>
          <a:lstStyle/>
          <a:p>
            <a:r>
              <a:rPr lang="es-ES" sz="2400" b="1">
                <a:latin typeface="Calibri" pitchFamily="34" charset="0"/>
              </a:rPr>
              <a:t>DESOCUPADOS DE LARGA DURACIÓN</a:t>
            </a:r>
          </a:p>
        </p:txBody>
      </p:sp>
      <p:sp>
        <p:nvSpPr>
          <p:cNvPr id="10" name="16 CuadroTexto"/>
          <p:cNvSpPr txBox="1">
            <a:spLocks noChangeArrowheads="1"/>
          </p:cNvSpPr>
          <p:nvPr/>
        </p:nvSpPr>
        <p:spPr bwMode="auto">
          <a:xfrm>
            <a:off x="5289550" y="2157413"/>
            <a:ext cx="3251200" cy="442912"/>
          </a:xfrm>
          <a:prstGeom prst="rect">
            <a:avLst/>
          </a:prstGeom>
          <a:solidFill>
            <a:schemeClr val="accent4">
              <a:lumMod val="60000"/>
              <a:lumOff val="40000"/>
            </a:schemeClr>
          </a:solidFill>
          <a:ln w="28575">
            <a:solidFill>
              <a:schemeClr val="tx1"/>
            </a:solidFill>
            <a:miter lim="800000"/>
            <a:headEnd/>
            <a:tailEnd/>
          </a:ln>
        </p:spPr>
        <p:txBody>
          <a:bodyPr wrap="none" anchorCtr="1">
            <a:spAutoFit/>
          </a:bodyPr>
          <a:lstStyle/>
          <a:p>
            <a:pPr algn="ctr"/>
            <a:r>
              <a:rPr lang="es-ES" b="1">
                <a:latin typeface="Calibri" pitchFamily="34" charset="0"/>
              </a:rPr>
              <a:t>PERSONAS CON DISCAPACIDAD</a:t>
            </a:r>
          </a:p>
        </p:txBody>
      </p:sp>
      <p:sp>
        <p:nvSpPr>
          <p:cNvPr id="11" name="14 CuadroTexto"/>
          <p:cNvSpPr txBox="1">
            <a:spLocks noChangeArrowheads="1"/>
          </p:cNvSpPr>
          <p:nvPr/>
        </p:nvSpPr>
        <p:spPr bwMode="auto">
          <a:xfrm>
            <a:off x="2414588" y="4559300"/>
            <a:ext cx="4818062" cy="442913"/>
          </a:xfrm>
          <a:prstGeom prst="rect">
            <a:avLst/>
          </a:prstGeom>
          <a:solidFill>
            <a:schemeClr val="accent4">
              <a:lumMod val="60000"/>
              <a:lumOff val="40000"/>
            </a:schemeClr>
          </a:solidFill>
          <a:ln w="28575">
            <a:solidFill>
              <a:schemeClr val="tx1"/>
            </a:solidFill>
            <a:miter lim="800000"/>
            <a:headEnd/>
            <a:tailEnd/>
          </a:ln>
        </p:spPr>
        <p:txBody>
          <a:bodyPr wrap="none" anchorCtr="1">
            <a:spAutoFit/>
          </a:bodyPr>
          <a:lstStyle/>
          <a:p>
            <a:pPr algn="ctr"/>
            <a:r>
              <a:rPr lang="es-ES" b="1">
                <a:latin typeface="Calibri" pitchFamily="34" charset="0"/>
              </a:rPr>
              <a:t>PERSONAS VICTIMAS DE VIOLENCIA DE GÉNERO</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5 CuadroTexto"/>
          <p:cNvSpPr txBox="1">
            <a:spLocks noChangeArrowheads="1"/>
          </p:cNvSpPr>
          <p:nvPr/>
        </p:nvSpPr>
        <p:spPr bwMode="auto">
          <a:xfrm>
            <a:off x="457200" y="476250"/>
            <a:ext cx="8229600" cy="523220"/>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sz="2800" b="1">
                <a:latin typeface="Times New Roman" pitchFamily="18" charset="0"/>
                <a:ea typeface="MS PGothic" pitchFamily="34" charset="-128"/>
                <a:cs typeface="Times New Roman" pitchFamily="18" charset="0"/>
              </a:rPr>
              <a:t>PROBLEMÁTICA</a:t>
            </a:r>
            <a:endParaRPr lang="es-ES" b="1">
              <a:latin typeface="Times New Roman" pitchFamily="18" charset="0"/>
              <a:ea typeface="MS PGothic" pitchFamily="34" charset="-128"/>
              <a:cs typeface="Times New Roman" pitchFamily="18" charset="0"/>
            </a:endParaRPr>
          </a:p>
        </p:txBody>
      </p:sp>
      <p:sp>
        <p:nvSpPr>
          <p:cNvPr id="4" name="6 CuadroTexto"/>
          <p:cNvSpPr txBox="1">
            <a:spLocks noChangeArrowheads="1"/>
          </p:cNvSpPr>
          <p:nvPr/>
        </p:nvSpPr>
        <p:spPr bwMode="auto">
          <a:xfrm>
            <a:off x="1177925" y="1416050"/>
            <a:ext cx="2600325" cy="442913"/>
          </a:xfrm>
          <a:prstGeom prst="rect">
            <a:avLst/>
          </a:prstGeom>
          <a:solidFill>
            <a:schemeClr val="accent4">
              <a:lumMod val="60000"/>
              <a:lumOff val="40000"/>
            </a:schemeClr>
          </a:solidFill>
          <a:ln w="28575">
            <a:solidFill>
              <a:schemeClr val="tx1"/>
            </a:solidFill>
            <a:miter lim="800000"/>
            <a:headEnd/>
            <a:tailEnd/>
          </a:ln>
        </p:spPr>
        <p:txBody>
          <a:bodyPr wrap="none">
            <a:spAutoFit/>
          </a:bodyPr>
          <a:lstStyle/>
          <a:p>
            <a:pPr algn="r"/>
            <a:r>
              <a:rPr lang="es-ES" b="1">
                <a:latin typeface="Calibri" pitchFamily="34" charset="0"/>
              </a:rPr>
              <a:t>CARENCIAS CULTURALES</a:t>
            </a:r>
          </a:p>
        </p:txBody>
      </p:sp>
      <p:sp>
        <p:nvSpPr>
          <p:cNvPr id="5" name="7 CuadroTexto"/>
          <p:cNvSpPr txBox="1">
            <a:spLocks noChangeArrowheads="1"/>
          </p:cNvSpPr>
          <p:nvPr/>
        </p:nvSpPr>
        <p:spPr bwMode="auto">
          <a:xfrm>
            <a:off x="5065713" y="1416050"/>
            <a:ext cx="3184525" cy="442913"/>
          </a:xfrm>
          <a:prstGeom prst="rect">
            <a:avLst/>
          </a:prstGeom>
          <a:solidFill>
            <a:schemeClr val="accent4">
              <a:lumMod val="60000"/>
              <a:lumOff val="40000"/>
            </a:schemeClr>
          </a:solidFill>
          <a:ln w="28575">
            <a:solidFill>
              <a:schemeClr val="tx1"/>
            </a:solidFill>
            <a:miter lim="800000"/>
            <a:headEnd/>
            <a:tailEnd/>
          </a:ln>
        </p:spPr>
        <p:txBody>
          <a:bodyPr anchorCtr="1">
            <a:spAutoFit/>
          </a:bodyPr>
          <a:lstStyle/>
          <a:p>
            <a:pPr algn="ctr"/>
            <a:r>
              <a:rPr lang="es-ES" b="1">
                <a:latin typeface="Calibri" pitchFamily="34" charset="0"/>
              </a:rPr>
              <a:t>DESAJUSTES FAMILIARES</a:t>
            </a:r>
          </a:p>
        </p:txBody>
      </p:sp>
      <p:sp>
        <p:nvSpPr>
          <p:cNvPr id="6" name="8 CuadroTexto"/>
          <p:cNvSpPr txBox="1">
            <a:spLocks noChangeArrowheads="1"/>
          </p:cNvSpPr>
          <p:nvPr/>
        </p:nvSpPr>
        <p:spPr bwMode="auto">
          <a:xfrm>
            <a:off x="2106613" y="1987550"/>
            <a:ext cx="4848225" cy="442913"/>
          </a:xfrm>
          <a:prstGeom prst="rect">
            <a:avLst/>
          </a:prstGeom>
          <a:solidFill>
            <a:schemeClr val="accent4">
              <a:lumMod val="60000"/>
              <a:lumOff val="40000"/>
            </a:schemeClr>
          </a:solidFill>
          <a:ln w="28575">
            <a:solidFill>
              <a:schemeClr val="tx1"/>
            </a:solidFill>
            <a:miter lim="800000"/>
            <a:headEnd/>
            <a:tailEnd/>
          </a:ln>
        </p:spPr>
        <p:txBody>
          <a:bodyPr anchorCtr="1">
            <a:spAutoFit/>
          </a:bodyPr>
          <a:lstStyle/>
          <a:p>
            <a:pPr algn="ctr"/>
            <a:r>
              <a:rPr lang="es-ES" b="1">
                <a:latin typeface="Calibri" pitchFamily="34" charset="0"/>
              </a:rPr>
              <a:t>FALTA DE CUALIFICACIÓN PROFESIONAL</a:t>
            </a:r>
          </a:p>
        </p:txBody>
      </p:sp>
      <p:sp>
        <p:nvSpPr>
          <p:cNvPr id="7" name="9 CuadroTexto"/>
          <p:cNvSpPr txBox="1">
            <a:spLocks noChangeArrowheads="1"/>
          </p:cNvSpPr>
          <p:nvPr/>
        </p:nvSpPr>
        <p:spPr bwMode="auto">
          <a:xfrm>
            <a:off x="1677988" y="2559050"/>
            <a:ext cx="5572125" cy="442913"/>
          </a:xfrm>
          <a:prstGeom prst="rect">
            <a:avLst/>
          </a:prstGeom>
          <a:solidFill>
            <a:schemeClr val="accent4">
              <a:lumMod val="60000"/>
              <a:lumOff val="40000"/>
            </a:schemeClr>
          </a:solidFill>
          <a:ln w="28575">
            <a:solidFill>
              <a:schemeClr val="tx1"/>
            </a:solidFill>
            <a:miter lim="800000"/>
            <a:headEnd/>
            <a:tailEnd/>
          </a:ln>
        </p:spPr>
        <p:txBody>
          <a:bodyPr anchorCtr="1">
            <a:spAutoFit/>
          </a:bodyPr>
          <a:lstStyle/>
          <a:p>
            <a:pPr algn="ctr"/>
            <a:r>
              <a:rPr lang="es-ES" b="1">
                <a:latin typeface="Calibri" pitchFamily="34" charset="0"/>
              </a:rPr>
              <a:t>ESCALA DE VALORES DESESTRUCTURADA</a:t>
            </a:r>
          </a:p>
        </p:txBody>
      </p:sp>
      <p:sp>
        <p:nvSpPr>
          <p:cNvPr id="8" name="10 CuadroTexto"/>
          <p:cNvSpPr txBox="1">
            <a:spLocks noChangeArrowheads="1"/>
          </p:cNvSpPr>
          <p:nvPr/>
        </p:nvSpPr>
        <p:spPr bwMode="auto">
          <a:xfrm>
            <a:off x="1177925" y="3201988"/>
            <a:ext cx="4214813" cy="442912"/>
          </a:xfrm>
          <a:prstGeom prst="rect">
            <a:avLst/>
          </a:prstGeom>
          <a:solidFill>
            <a:schemeClr val="accent4">
              <a:lumMod val="60000"/>
              <a:lumOff val="40000"/>
            </a:schemeClr>
          </a:solidFill>
          <a:ln w="28575">
            <a:solidFill>
              <a:schemeClr val="tx1"/>
            </a:solidFill>
            <a:miter lim="800000"/>
            <a:headEnd/>
            <a:tailEnd/>
          </a:ln>
        </p:spPr>
        <p:txBody>
          <a:bodyPr anchorCtr="1">
            <a:spAutoFit/>
          </a:bodyPr>
          <a:lstStyle/>
          <a:p>
            <a:pPr algn="ctr"/>
            <a:r>
              <a:rPr lang="es-ES" b="1">
                <a:latin typeface="Calibri" pitchFamily="34" charset="0"/>
              </a:rPr>
              <a:t>COMPORTAMIENTOS MARGINALES</a:t>
            </a:r>
          </a:p>
        </p:txBody>
      </p:sp>
      <p:sp>
        <p:nvSpPr>
          <p:cNvPr id="9" name="11 CuadroTexto"/>
          <p:cNvSpPr txBox="1">
            <a:spLocks noChangeArrowheads="1"/>
          </p:cNvSpPr>
          <p:nvPr/>
        </p:nvSpPr>
        <p:spPr bwMode="auto">
          <a:xfrm>
            <a:off x="5892800" y="3201988"/>
            <a:ext cx="2643188" cy="442912"/>
          </a:xfrm>
          <a:prstGeom prst="rect">
            <a:avLst/>
          </a:prstGeom>
          <a:solidFill>
            <a:schemeClr val="accent4">
              <a:lumMod val="60000"/>
              <a:lumOff val="40000"/>
            </a:schemeClr>
          </a:solidFill>
          <a:ln w="28575">
            <a:solidFill>
              <a:schemeClr val="tx1"/>
            </a:solidFill>
            <a:miter lim="800000"/>
            <a:headEnd/>
            <a:tailEnd/>
          </a:ln>
        </p:spPr>
        <p:txBody>
          <a:bodyPr anchorCtr="1">
            <a:spAutoFit/>
          </a:bodyPr>
          <a:lstStyle/>
          <a:p>
            <a:pPr algn="ctr"/>
            <a:r>
              <a:rPr lang="es-ES" b="1">
                <a:latin typeface="Calibri" pitchFamily="34" charset="0"/>
              </a:rPr>
              <a:t>SALUD PRECARIA</a:t>
            </a:r>
          </a:p>
        </p:txBody>
      </p:sp>
      <p:sp>
        <p:nvSpPr>
          <p:cNvPr id="10" name="15 CuadroTexto"/>
          <p:cNvSpPr txBox="1">
            <a:spLocks noChangeArrowheads="1"/>
          </p:cNvSpPr>
          <p:nvPr/>
        </p:nvSpPr>
        <p:spPr bwMode="auto">
          <a:xfrm>
            <a:off x="1964547" y="5000625"/>
            <a:ext cx="5453031" cy="923330"/>
          </a:xfrm>
          <a:prstGeom prst="rect">
            <a:avLst/>
          </a:prstGeom>
          <a:solidFill>
            <a:schemeClr val="accent4">
              <a:lumMod val="60000"/>
              <a:lumOff val="40000"/>
            </a:schemeClr>
          </a:solidFill>
          <a:ln w="28575">
            <a:solidFill>
              <a:schemeClr val="tx1"/>
            </a:solidFill>
            <a:miter lim="800000"/>
            <a:headEnd/>
            <a:tailEnd/>
          </a:ln>
        </p:spPr>
        <p:txBody>
          <a:bodyPr wrap="none" anchorCtr="1">
            <a:spAutoFit/>
          </a:bodyPr>
          <a:lstStyle/>
          <a:p>
            <a:pPr algn="ctr"/>
            <a:r>
              <a:rPr lang="es-ES" b="1" dirty="0">
                <a:latin typeface="Calibri" pitchFamily="34" charset="0"/>
                <a:ea typeface="MS PGothic" pitchFamily="34" charset="-128"/>
              </a:rPr>
              <a:t>DIFICULTAD PARA  ACCEDER A UN PUESTO DE TRABAJO</a:t>
            </a:r>
          </a:p>
          <a:p>
            <a:pPr algn="ctr"/>
            <a:r>
              <a:rPr lang="es-ES" b="1" dirty="0">
                <a:latin typeface="Calibri" pitchFamily="34" charset="0"/>
                <a:ea typeface="MS PGothic" pitchFamily="34" charset="-128"/>
              </a:rPr>
              <a:t>O</a:t>
            </a:r>
          </a:p>
          <a:p>
            <a:pPr algn="ctr"/>
            <a:r>
              <a:rPr lang="es-ES" b="1" dirty="0">
                <a:latin typeface="Calibri" pitchFamily="34" charset="0"/>
                <a:ea typeface="MS PGothic" pitchFamily="34" charset="-128"/>
              </a:rPr>
              <a:t>PARA </a:t>
            </a:r>
            <a:r>
              <a:rPr lang="es-ES" b="1" dirty="0" smtClean="0">
                <a:latin typeface="Calibri" pitchFamily="34" charset="0"/>
                <a:ea typeface="MS PGothic" pitchFamily="34" charset="-128"/>
              </a:rPr>
              <a:t>MANTENERSE EN </a:t>
            </a:r>
            <a:r>
              <a:rPr lang="es-ES" b="1" dirty="0">
                <a:latin typeface="Calibri" pitchFamily="34" charset="0"/>
                <a:ea typeface="MS PGothic" pitchFamily="34" charset="-128"/>
              </a:rPr>
              <a:t>ÉL</a:t>
            </a:r>
          </a:p>
        </p:txBody>
      </p:sp>
      <p:sp>
        <p:nvSpPr>
          <p:cNvPr id="11" name="17 CuadroTexto"/>
          <p:cNvSpPr txBox="1"/>
          <p:nvPr/>
        </p:nvSpPr>
        <p:spPr>
          <a:xfrm>
            <a:off x="4200525" y="4005263"/>
            <a:ext cx="1595438" cy="579437"/>
          </a:xfrm>
          <a:prstGeom prst="rect">
            <a:avLst/>
          </a:prstGeom>
          <a:solidFill>
            <a:schemeClr val="accent4">
              <a:lumMod val="60000"/>
              <a:lumOff val="40000"/>
            </a:schemeClr>
          </a:solidFill>
          <a:ln w="28575">
            <a:solidFill>
              <a:schemeClr val="tx1"/>
            </a:solidFill>
          </a:ln>
        </p:spPr>
        <p:txBody>
          <a:bodyPr wrap="none">
            <a:spAutoFit/>
          </a:bodyPr>
          <a:lstStyle/>
          <a:p>
            <a:pPr>
              <a:defRPr/>
            </a:pPr>
            <a:r>
              <a:rPr lang="es-ES" sz="3200" b="1" i="1">
                <a:effectLst>
                  <a:outerShdw blurRad="38100" dist="38100" dir="2700000" algn="tl">
                    <a:srgbClr val="FFFFFF"/>
                  </a:outerShdw>
                </a:effectLst>
                <a:latin typeface="Calibri" pitchFamily="34" charset="0"/>
                <a:ea typeface="MS PGothic" pitchFamily="34" charset="-128"/>
              </a:rPr>
              <a:t>EMPLEO</a:t>
            </a:r>
          </a:p>
        </p:txBody>
      </p:sp>
      <p:cxnSp>
        <p:nvCxnSpPr>
          <p:cNvPr id="12" name="20 Conector recto"/>
          <p:cNvCxnSpPr>
            <a:cxnSpLocks noChangeShapeType="1"/>
          </p:cNvCxnSpPr>
          <p:nvPr/>
        </p:nvCxnSpPr>
        <p:spPr bwMode="auto">
          <a:xfrm flipV="1">
            <a:off x="3892550" y="3929063"/>
            <a:ext cx="2428875" cy="584200"/>
          </a:xfrm>
          <a:prstGeom prst="straightConnector1">
            <a:avLst/>
          </a:prstGeom>
          <a:noFill/>
          <a:ln w="28575">
            <a:solidFill>
              <a:schemeClr val="tx1"/>
            </a:solidFill>
            <a:round/>
            <a:headEnd/>
            <a:tailEnd/>
          </a:ln>
          <a:effectLst>
            <a:outerShdw dist="19997" dir="5400000" algn="tl" rotWithShape="0">
              <a:srgbClr val="000000">
                <a:alpha val="37999"/>
              </a:srgbClr>
            </a:outerShdw>
          </a:effectLst>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905000"/>
            <a:ext cx="8305800" cy="2057400"/>
          </a:xfrm>
          <a:prstGeom prst="rect">
            <a:avLst/>
          </a:prstGeom>
          <a:solidFill>
            <a:schemeClr val="accent2">
              <a:lumMod val="60000"/>
              <a:lumOff val="40000"/>
            </a:schemeClr>
          </a:solidFill>
          <a:ln w="28575">
            <a:solidFill>
              <a:srgbClr val="C00000"/>
            </a:solidFill>
            <a:miter lim="800000"/>
            <a:headEnd/>
            <a:tailEnd/>
          </a:ln>
          <a:effectLst/>
        </p:spPr>
        <p:txBody>
          <a:bodyPr wrap="square" anchor="ctr">
            <a:spAutoFit/>
          </a:bodyPr>
          <a:lstStyle/>
          <a:p>
            <a:pPr algn="ctr">
              <a:tabLst>
                <a:tab pos="265113" algn="l"/>
              </a:tabLst>
              <a:defRPr/>
            </a:pPr>
            <a:r>
              <a:rPr lang="es-ES" sz="2400" b="1" dirty="0">
                <a:latin typeface="Times New Roman" pitchFamily="18" charset="0"/>
                <a:ea typeface="Times New Roman" pitchFamily="18" charset="0"/>
                <a:cs typeface="Times New Roman" pitchFamily="18" charset="0"/>
              </a:rPr>
              <a:t>“Modo Diablo” </a:t>
            </a:r>
          </a:p>
          <a:p>
            <a:pPr algn="ctr">
              <a:tabLst>
                <a:tab pos="265113" algn="l"/>
              </a:tabLst>
              <a:defRPr/>
            </a:pPr>
            <a:endParaRPr lang="es-ES" sz="2000" b="1" dirty="0">
              <a:latin typeface="Arial" pitchFamily="34" charset="0"/>
              <a:ea typeface="Times New Roman" pitchFamily="18" charset="0"/>
              <a:cs typeface="Arial" pitchFamily="34" charset="0"/>
            </a:endParaRPr>
          </a:p>
          <a:p>
            <a:pPr algn="ctr">
              <a:tabLst>
                <a:tab pos="265113" algn="l"/>
              </a:tabLst>
              <a:defRPr/>
            </a:pPr>
            <a:r>
              <a:rPr lang="es-ES" sz="2000" b="1" dirty="0">
                <a:latin typeface="Times New Roman" pitchFamily="18" charset="0"/>
                <a:ea typeface="Times New Roman" pitchFamily="18" charset="0"/>
                <a:cs typeface="Times New Roman" pitchFamily="18" charset="0"/>
              </a:rPr>
              <a:t>Esta frase fue popularizada por </a:t>
            </a:r>
            <a:r>
              <a:rPr lang="es-ES" sz="2000" b="1" dirty="0" err="1">
                <a:latin typeface="Times New Roman" pitchFamily="18" charset="0"/>
                <a:ea typeface="Times New Roman" pitchFamily="18" charset="0"/>
                <a:cs typeface="Times New Roman" pitchFamily="18" charset="0"/>
              </a:rPr>
              <a:t>Duki</a:t>
            </a:r>
            <a:r>
              <a:rPr lang="es-ES" sz="2000" b="1" dirty="0">
                <a:latin typeface="Times New Roman" pitchFamily="18" charset="0"/>
                <a:ea typeface="Times New Roman" pitchFamily="18" charset="0"/>
                <a:cs typeface="Times New Roman" pitchFamily="18" charset="0"/>
              </a:rPr>
              <a:t>, un trapero argentino con más </a:t>
            </a:r>
            <a:r>
              <a:rPr lang="es-ES" sz="2000" b="1" dirty="0" smtClean="0">
                <a:latin typeface="Times New Roman" pitchFamily="18" charset="0"/>
                <a:ea typeface="Times New Roman" pitchFamily="18" charset="0"/>
                <a:cs typeface="Times New Roman" pitchFamily="18" charset="0"/>
              </a:rPr>
              <a:t>de  dos millones </a:t>
            </a:r>
            <a:r>
              <a:rPr lang="es-ES" sz="2000" b="1" dirty="0">
                <a:latin typeface="Times New Roman" pitchFamily="18" charset="0"/>
                <a:ea typeface="Times New Roman" pitchFamily="18" charset="0"/>
                <a:cs typeface="Times New Roman" pitchFamily="18" charset="0"/>
              </a:rPr>
              <a:t>de seguidores en </a:t>
            </a:r>
            <a:r>
              <a:rPr lang="es-ES" sz="2000" b="1" dirty="0" err="1">
                <a:latin typeface="Times New Roman" pitchFamily="18" charset="0"/>
                <a:ea typeface="Times New Roman" pitchFamily="18" charset="0"/>
                <a:cs typeface="Times New Roman" pitchFamily="18" charset="0"/>
              </a:rPr>
              <a:t>Instagram</a:t>
            </a:r>
            <a:r>
              <a:rPr lang="es-ES" sz="2000" b="1" dirty="0">
                <a:latin typeface="Times New Roman" pitchFamily="18" charset="0"/>
                <a:ea typeface="Times New Roman" pitchFamily="18" charset="0"/>
                <a:cs typeface="Times New Roman" pitchFamily="18" charset="0"/>
              </a:rPr>
              <a:t>, y se utiliza cuando estás con mucha energía o ganas de hacer algo.</a:t>
            </a:r>
          </a:p>
          <a:p>
            <a:pPr algn="ctr" eaLnBrk="0" hangingPunct="0">
              <a:tabLst>
                <a:tab pos="265113" algn="l"/>
              </a:tabLst>
              <a:defRPr/>
            </a:pPr>
            <a:endParaRPr lang="es-ES" sz="2000" b="1" dirty="0">
              <a:latin typeface="Times New Roman" pitchFamily="18" charset="0"/>
              <a:cs typeface="Times New Roman" pitchFamily="18" charset="0"/>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p:cNvSpPr>
            <a:spLocks noChangeArrowheads="1"/>
          </p:cNvSpPr>
          <p:nvPr/>
        </p:nvSpPr>
        <p:spPr bwMode="auto">
          <a:xfrm>
            <a:off x="457200" y="4904571"/>
            <a:ext cx="8229600" cy="954107"/>
          </a:xfrm>
          <a:prstGeom prst="rect">
            <a:avLst/>
          </a:prstGeom>
          <a:solidFill>
            <a:schemeClr val="accent4">
              <a:lumMod val="60000"/>
              <a:lumOff val="40000"/>
            </a:schemeClr>
          </a:solidFill>
          <a:ln w="28575">
            <a:solidFill>
              <a:schemeClr val="tx1"/>
            </a:solidFill>
            <a:miter lim="800000"/>
            <a:headEnd/>
            <a:tailEnd/>
          </a:ln>
        </p:spPr>
        <p:txBody>
          <a:bodyPr wrap="square" anchor="ctr" anchorCtr="1">
            <a:spAutoFit/>
          </a:bodyPr>
          <a:lstStyle/>
          <a:p>
            <a:pPr algn="ctr" hangingPunct="0"/>
            <a:r>
              <a:rPr lang="es-ES" altLang="es-ES" sz="2800" b="1">
                <a:latin typeface="Calibri" pitchFamily="34" charset="0"/>
              </a:rPr>
              <a:t>Incluso nos define … me llamo XXX y soy … carpintero, electricista, maestro, albañil …</a:t>
            </a:r>
          </a:p>
        </p:txBody>
      </p:sp>
      <p:sp>
        <p:nvSpPr>
          <p:cNvPr id="4" name="8 CuadroTexto"/>
          <p:cNvSpPr txBox="1">
            <a:spLocks noChangeArrowheads="1"/>
          </p:cNvSpPr>
          <p:nvPr/>
        </p:nvSpPr>
        <p:spPr bwMode="auto">
          <a:xfrm>
            <a:off x="457200" y="457200"/>
            <a:ext cx="8229599" cy="892552"/>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marL="0" lvl="1" algn="ctr"/>
            <a:r>
              <a:rPr lang="es-ES" altLang="es-ES" sz="2800" dirty="0">
                <a:latin typeface="Calibri" pitchFamily="34" charset="0"/>
              </a:rPr>
              <a:t>	</a:t>
            </a:r>
            <a:r>
              <a:rPr lang="es-ES" altLang="es-ES" sz="2400" dirty="0">
                <a:latin typeface="Times New Roman" pitchFamily="18" charset="0"/>
                <a:cs typeface="Times New Roman" pitchFamily="18" charset="0"/>
              </a:rPr>
              <a:t>¿</a:t>
            </a:r>
            <a:r>
              <a:rPr lang="es-ES" altLang="es-ES" sz="2400" b="1" dirty="0">
                <a:latin typeface="Times New Roman" pitchFamily="18" charset="0"/>
                <a:cs typeface="Times New Roman" pitchFamily="18" charset="0"/>
              </a:rPr>
              <a:t>POR QUE EL TRABAJO ES CLAVE EN LA VIDA DE CUALQUIER PERSONA?</a:t>
            </a:r>
            <a:endParaRPr lang="es-ES" altLang="es-ES" sz="2400" dirty="0">
              <a:latin typeface="Times New Roman" pitchFamily="18" charset="0"/>
              <a:cs typeface="Times New Roman" pitchFamily="18" charset="0"/>
            </a:endParaRPr>
          </a:p>
        </p:txBody>
      </p:sp>
      <p:sp>
        <p:nvSpPr>
          <p:cNvPr id="5" name="9 CuadroTexto"/>
          <p:cNvSpPr txBox="1">
            <a:spLocks noChangeArrowheads="1"/>
          </p:cNvSpPr>
          <p:nvPr/>
        </p:nvSpPr>
        <p:spPr bwMode="auto">
          <a:xfrm>
            <a:off x="539750" y="1701800"/>
            <a:ext cx="3706813" cy="533400"/>
          </a:xfrm>
          <a:prstGeom prst="rect">
            <a:avLst/>
          </a:prstGeom>
          <a:solidFill>
            <a:schemeClr val="accent4">
              <a:lumMod val="60000"/>
              <a:lumOff val="40000"/>
            </a:schemeClr>
          </a:solidFill>
          <a:ln w="28575">
            <a:solidFill>
              <a:schemeClr val="tx1"/>
            </a:solidFill>
            <a:miter lim="800000"/>
            <a:headEnd/>
            <a:tailEnd/>
          </a:ln>
        </p:spPr>
        <p:txBody>
          <a:bodyPr anchorCtr="1">
            <a:spAutoFit/>
          </a:bodyPr>
          <a:lstStyle/>
          <a:p>
            <a:pPr algn="ctr"/>
            <a:r>
              <a:rPr lang="es-ES" altLang="es-ES" sz="2400" b="1">
                <a:latin typeface="Calibri" pitchFamily="34" charset="0"/>
                <a:ea typeface="MS PGothic" pitchFamily="34" charset="-128"/>
              </a:rPr>
              <a:t>Subsistencia económica</a:t>
            </a:r>
            <a:endParaRPr lang="es-ES" altLang="es-ES" sz="2400">
              <a:latin typeface="Calibri" pitchFamily="34" charset="0"/>
              <a:ea typeface="MS PGothic" pitchFamily="34" charset="-128"/>
            </a:endParaRPr>
          </a:p>
        </p:txBody>
      </p:sp>
      <p:sp>
        <p:nvSpPr>
          <p:cNvPr id="6" name="10 CuadroTexto"/>
          <p:cNvSpPr txBox="1">
            <a:spLocks noChangeArrowheads="1"/>
          </p:cNvSpPr>
          <p:nvPr/>
        </p:nvSpPr>
        <p:spPr bwMode="auto">
          <a:xfrm>
            <a:off x="539750" y="2638425"/>
            <a:ext cx="3429000" cy="533400"/>
          </a:xfrm>
          <a:prstGeom prst="rect">
            <a:avLst/>
          </a:prstGeom>
          <a:solidFill>
            <a:schemeClr val="accent4">
              <a:lumMod val="60000"/>
              <a:lumOff val="40000"/>
            </a:schemeClr>
          </a:solidFill>
          <a:ln w="28575">
            <a:solidFill>
              <a:schemeClr val="tx1"/>
            </a:solidFill>
            <a:miter lim="800000"/>
            <a:headEnd/>
            <a:tailEnd/>
          </a:ln>
        </p:spPr>
        <p:txBody>
          <a:bodyPr anchorCtr="1">
            <a:spAutoFit/>
          </a:bodyPr>
          <a:lstStyle/>
          <a:p>
            <a:pPr algn="ctr"/>
            <a:r>
              <a:rPr lang="es-ES" altLang="es-ES" sz="2400" b="1">
                <a:latin typeface="Calibri" pitchFamily="34" charset="0"/>
                <a:ea typeface="MS PGothic" pitchFamily="34" charset="-128"/>
              </a:rPr>
              <a:t>Derecho a tener empleo </a:t>
            </a:r>
            <a:endParaRPr lang="es-ES" altLang="es-ES" sz="2400">
              <a:latin typeface="Calibri" pitchFamily="34" charset="0"/>
              <a:ea typeface="MS PGothic" pitchFamily="34" charset="-128"/>
            </a:endParaRPr>
          </a:p>
        </p:txBody>
      </p:sp>
      <p:sp>
        <p:nvSpPr>
          <p:cNvPr id="7" name="11 CuadroTexto"/>
          <p:cNvSpPr txBox="1">
            <a:spLocks noChangeArrowheads="1"/>
          </p:cNvSpPr>
          <p:nvPr/>
        </p:nvSpPr>
        <p:spPr bwMode="auto">
          <a:xfrm>
            <a:off x="5219700" y="1630363"/>
            <a:ext cx="3565525" cy="898525"/>
          </a:xfrm>
          <a:prstGeom prst="rect">
            <a:avLst/>
          </a:prstGeom>
          <a:solidFill>
            <a:schemeClr val="accent4">
              <a:lumMod val="60000"/>
              <a:lumOff val="40000"/>
            </a:schemeClr>
          </a:solidFill>
          <a:ln w="28575">
            <a:solidFill>
              <a:schemeClr val="tx1"/>
            </a:solidFill>
            <a:miter lim="800000"/>
            <a:headEnd/>
            <a:tailEnd/>
          </a:ln>
        </p:spPr>
        <p:txBody>
          <a:bodyPr anchorCtr="1">
            <a:spAutoFit/>
          </a:bodyPr>
          <a:lstStyle/>
          <a:p>
            <a:pPr algn="ctr"/>
            <a:r>
              <a:rPr lang="es-ES" altLang="es-ES" sz="2400" b="1">
                <a:latin typeface="Calibri" pitchFamily="34" charset="0"/>
                <a:ea typeface="MS PGothic" pitchFamily="34" charset="-128"/>
              </a:rPr>
              <a:t>Acceso a la Seguridad Social</a:t>
            </a:r>
            <a:endParaRPr lang="es-ES" altLang="es-ES" sz="2400">
              <a:latin typeface="Calibri" pitchFamily="34" charset="0"/>
              <a:ea typeface="MS PGothic" pitchFamily="34" charset="-128"/>
            </a:endParaRPr>
          </a:p>
        </p:txBody>
      </p:sp>
      <p:sp>
        <p:nvSpPr>
          <p:cNvPr id="8" name="12 CuadroTexto"/>
          <p:cNvSpPr txBox="1">
            <a:spLocks noChangeArrowheads="1"/>
          </p:cNvSpPr>
          <p:nvPr/>
        </p:nvSpPr>
        <p:spPr bwMode="auto">
          <a:xfrm>
            <a:off x="611188" y="3790950"/>
            <a:ext cx="3071812" cy="898525"/>
          </a:xfrm>
          <a:prstGeom prst="rect">
            <a:avLst/>
          </a:prstGeom>
          <a:solidFill>
            <a:schemeClr val="accent4">
              <a:lumMod val="60000"/>
              <a:lumOff val="40000"/>
            </a:schemeClr>
          </a:solidFill>
          <a:ln w="28575">
            <a:solidFill>
              <a:schemeClr val="tx1"/>
            </a:solidFill>
            <a:miter lim="800000"/>
            <a:headEnd/>
            <a:tailEnd/>
          </a:ln>
        </p:spPr>
        <p:txBody>
          <a:bodyPr>
            <a:spAutoFit/>
          </a:bodyPr>
          <a:lstStyle/>
          <a:p>
            <a:r>
              <a:rPr lang="es-ES" altLang="es-ES" sz="2400" b="1">
                <a:latin typeface="Calibri" pitchFamily="34" charset="0"/>
                <a:ea typeface="MS PGothic" pitchFamily="34" charset="-128"/>
              </a:rPr>
              <a:t>Autoestima y Dignidad</a:t>
            </a:r>
            <a:endParaRPr lang="es-ES" altLang="es-ES" sz="2400">
              <a:latin typeface="Calibri" pitchFamily="34" charset="0"/>
              <a:ea typeface="MS PGothic" pitchFamily="34" charset="-128"/>
            </a:endParaRPr>
          </a:p>
        </p:txBody>
      </p:sp>
      <p:sp>
        <p:nvSpPr>
          <p:cNvPr id="9" name="13 CuadroTexto"/>
          <p:cNvSpPr txBox="1">
            <a:spLocks noChangeArrowheads="1"/>
          </p:cNvSpPr>
          <p:nvPr/>
        </p:nvSpPr>
        <p:spPr bwMode="auto">
          <a:xfrm>
            <a:off x="5580063" y="3862388"/>
            <a:ext cx="3133725" cy="898525"/>
          </a:xfrm>
          <a:prstGeom prst="rect">
            <a:avLst/>
          </a:prstGeom>
          <a:solidFill>
            <a:schemeClr val="accent4">
              <a:lumMod val="60000"/>
              <a:lumOff val="40000"/>
            </a:schemeClr>
          </a:solidFill>
          <a:ln w="28575">
            <a:solidFill>
              <a:schemeClr val="tx1"/>
            </a:solidFill>
            <a:miter lim="800000"/>
            <a:headEnd/>
            <a:tailEnd/>
          </a:ln>
        </p:spPr>
        <p:txBody>
          <a:bodyPr wrap="none" anchorCtr="1">
            <a:spAutoFit/>
          </a:bodyPr>
          <a:lstStyle/>
          <a:p>
            <a:pPr algn="ctr"/>
            <a:r>
              <a:rPr lang="es-ES" altLang="es-ES" sz="2400" b="1">
                <a:latin typeface="Calibri" pitchFamily="34" charset="0"/>
                <a:ea typeface="MS PGothic" pitchFamily="34" charset="-128"/>
              </a:rPr>
              <a:t>Adquisición de hábitos</a:t>
            </a:r>
          </a:p>
          <a:p>
            <a:pPr algn="ctr"/>
            <a:r>
              <a:rPr lang="es-ES" altLang="es-ES" sz="2400" b="1">
                <a:latin typeface="Calibri" pitchFamily="34" charset="0"/>
                <a:ea typeface="MS PGothic" pitchFamily="34" charset="-128"/>
              </a:rPr>
              <a:t>y actitudes</a:t>
            </a:r>
            <a:endParaRPr lang="es-ES" altLang="es-ES" sz="2400">
              <a:latin typeface="Calibri" pitchFamily="34" charset="0"/>
              <a:ea typeface="MS PGothic" pitchFamily="34" charset="-128"/>
            </a:endParaRPr>
          </a:p>
        </p:txBody>
      </p:sp>
      <p:sp>
        <p:nvSpPr>
          <p:cNvPr id="10" name="14 CuadroTexto"/>
          <p:cNvSpPr txBox="1">
            <a:spLocks noChangeArrowheads="1"/>
          </p:cNvSpPr>
          <p:nvPr/>
        </p:nvSpPr>
        <p:spPr bwMode="auto">
          <a:xfrm>
            <a:off x="3924300" y="4151313"/>
            <a:ext cx="1439863" cy="473075"/>
          </a:xfrm>
          <a:prstGeom prst="rect">
            <a:avLst/>
          </a:prstGeom>
          <a:solidFill>
            <a:schemeClr val="accent4">
              <a:lumMod val="60000"/>
              <a:lumOff val="40000"/>
            </a:schemeClr>
          </a:solidFill>
          <a:ln w="28575">
            <a:solidFill>
              <a:schemeClr val="tx1"/>
            </a:solidFill>
            <a:miter lim="800000"/>
            <a:headEnd/>
            <a:tailEnd/>
          </a:ln>
        </p:spPr>
        <p:txBody>
          <a:bodyPr>
            <a:spAutoFit/>
          </a:bodyPr>
          <a:lstStyle/>
          <a:p>
            <a:r>
              <a:rPr lang="es-ES" altLang="es-ES" sz="2000" b="1">
                <a:latin typeface="Calibri" pitchFamily="34" charset="0"/>
                <a:ea typeface="MS PGothic" pitchFamily="34" charset="-128"/>
              </a:rPr>
              <a:t>Formación                  </a:t>
            </a:r>
            <a:endParaRPr lang="es-ES" altLang="es-ES" sz="2000">
              <a:latin typeface="Calibri" pitchFamily="34" charset="0"/>
              <a:ea typeface="MS PGothic" pitchFamily="34" charset="-128"/>
            </a:endParaRPr>
          </a:p>
        </p:txBody>
      </p:sp>
      <p:sp>
        <p:nvSpPr>
          <p:cNvPr id="11" name="15 Más"/>
          <p:cNvSpPr/>
          <p:nvPr/>
        </p:nvSpPr>
        <p:spPr>
          <a:xfrm>
            <a:off x="4143375" y="2998788"/>
            <a:ext cx="914400" cy="914400"/>
          </a:xfrm>
          <a:custGeom>
            <a:avLst/>
            <a:gdLst>
              <a:gd name="f0" fmla="val 10800000"/>
              <a:gd name="f1" fmla="val 5400000"/>
              <a:gd name="f2" fmla="val 180"/>
              <a:gd name="f3" fmla="val w"/>
              <a:gd name="f4" fmla="val h"/>
              <a:gd name="f5" fmla="val ss"/>
              <a:gd name="f6" fmla="val 0"/>
              <a:gd name="f7" fmla="val 23520"/>
              <a:gd name="f8" fmla="+- 0 0 -90"/>
              <a:gd name="f9" fmla="+- 0 0 -180"/>
              <a:gd name="f10" fmla="+- 0 0 -270"/>
              <a:gd name="f11" fmla="+- 0 0 -36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38 0 f6"/>
              <a:gd name="f40" fmla="+- f37 0 f6"/>
              <a:gd name="f41" fmla="*/ f39 1 2"/>
              <a:gd name="f42" fmla="*/ f40 1 2"/>
              <a:gd name="f43" fmla="min f40 f39"/>
              <a:gd name="f44" fmla="*/ f40 73490 1"/>
              <a:gd name="f45" fmla="*/ f39 73490 1"/>
              <a:gd name="f46" fmla="+- f6 f41 0"/>
              <a:gd name="f47" fmla="+- f6 f42 0"/>
              <a:gd name="f48" fmla="*/ f44 1 200000"/>
              <a:gd name="f49" fmla="*/ f45 1 200000"/>
              <a:gd name="f50" fmla="*/ f43 f7 1"/>
              <a:gd name="f51" fmla="*/ f50 1 200000"/>
              <a:gd name="f52" fmla="+- f47 0 f48"/>
              <a:gd name="f53" fmla="+- f47 f48 0"/>
              <a:gd name="f54" fmla="+- f46 0 f49"/>
              <a:gd name="f55" fmla="+- f46 f49 0"/>
              <a:gd name="f56" fmla="*/ f46 f34 1"/>
              <a:gd name="f57" fmla="*/ f47 f34 1"/>
              <a:gd name="f58" fmla="+- f47 0 f51"/>
              <a:gd name="f59" fmla="+- f47 f51 0"/>
              <a:gd name="f60" fmla="+- f46 0 f51"/>
              <a:gd name="f61" fmla="+- f46 f51 0"/>
              <a:gd name="f62" fmla="*/ f52 f34 1"/>
              <a:gd name="f63" fmla="*/ f53 f34 1"/>
              <a:gd name="f64" fmla="*/ f54 f34 1"/>
              <a:gd name="f65" fmla="*/ f55 f34 1"/>
              <a:gd name="f66" fmla="*/ f60 f34 1"/>
              <a:gd name="f67" fmla="*/ f61 f34 1"/>
              <a:gd name="f68" fmla="*/ f58 f34 1"/>
              <a:gd name="f69" fmla="*/ f59 f34 1"/>
            </a:gdLst>
            <a:ahLst/>
            <a:cxnLst>
              <a:cxn ang="3cd4">
                <a:pos x="hc" y="t"/>
              </a:cxn>
              <a:cxn ang="0">
                <a:pos x="r" y="vc"/>
              </a:cxn>
              <a:cxn ang="cd4">
                <a:pos x="hc" y="b"/>
              </a:cxn>
              <a:cxn ang="cd2">
                <a:pos x="l" y="vc"/>
              </a:cxn>
              <a:cxn ang="f30">
                <a:pos x="f63" y="f56"/>
              </a:cxn>
              <a:cxn ang="f31">
                <a:pos x="f57" y="f65"/>
              </a:cxn>
              <a:cxn ang="f32">
                <a:pos x="f62" y="f56"/>
              </a:cxn>
              <a:cxn ang="f33">
                <a:pos x="f57" y="f64"/>
              </a:cxn>
            </a:cxnLst>
            <a:rect l="f62" t="f66" r="f63" b="f67"/>
            <a:pathLst>
              <a:path>
                <a:moveTo>
                  <a:pt x="f62" y="f66"/>
                </a:moveTo>
                <a:lnTo>
                  <a:pt x="f68" y="f66"/>
                </a:lnTo>
                <a:lnTo>
                  <a:pt x="f68" y="f64"/>
                </a:lnTo>
                <a:lnTo>
                  <a:pt x="f69" y="f64"/>
                </a:lnTo>
                <a:lnTo>
                  <a:pt x="f69" y="f66"/>
                </a:lnTo>
                <a:lnTo>
                  <a:pt x="f63" y="f66"/>
                </a:lnTo>
                <a:lnTo>
                  <a:pt x="f63" y="f67"/>
                </a:lnTo>
                <a:lnTo>
                  <a:pt x="f69" y="f67"/>
                </a:lnTo>
                <a:lnTo>
                  <a:pt x="f69" y="f65"/>
                </a:lnTo>
                <a:lnTo>
                  <a:pt x="f68" y="f65"/>
                </a:lnTo>
                <a:lnTo>
                  <a:pt x="f68" y="f67"/>
                </a:lnTo>
                <a:lnTo>
                  <a:pt x="f62" y="f67"/>
                </a:lnTo>
                <a:close/>
              </a:path>
            </a:pathLst>
          </a:custGeom>
          <a:solidFill>
            <a:schemeClr val="accent4"/>
          </a:solidFill>
          <a:ln w="28575">
            <a:solidFill>
              <a:schemeClr val="tx1"/>
            </a:solidFill>
            <a:prstDash val="solid"/>
          </a:ln>
          <a:effectLst>
            <a:outerShdw dist="22997" dir="5400000" algn="tl">
              <a:srgbClr val="000000">
                <a:alpha val="35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s-ES" kern="0">
              <a:solidFill>
                <a:schemeClr val="bg1"/>
              </a:solidFill>
              <a:latin typeface="Calibri"/>
            </a:endParaRPr>
          </a:p>
        </p:txBody>
      </p:sp>
      <p:sp>
        <p:nvSpPr>
          <p:cNvPr id="12" name="16 CuadroTexto"/>
          <p:cNvSpPr txBox="1">
            <a:spLocks noChangeArrowheads="1"/>
          </p:cNvSpPr>
          <p:nvPr/>
        </p:nvSpPr>
        <p:spPr bwMode="auto">
          <a:xfrm>
            <a:off x="5435600" y="2709863"/>
            <a:ext cx="2843213" cy="533400"/>
          </a:xfrm>
          <a:prstGeom prst="rect">
            <a:avLst/>
          </a:prstGeom>
          <a:solidFill>
            <a:schemeClr val="accent4">
              <a:lumMod val="60000"/>
              <a:lumOff val="40000"/>
            </a:schemeClr>
          </a:solidFill>
          <a:ln w="28575">
            <a:solidFill>
              <a:schemeClr val="tx1"/>
            </a:solidFill>
            <a:miter lim="800000"/>
            <a:headEnd/>
            <a:tailEnd/>
          </a:ln>
        </p:spPr>
        <p:txBody>
          <a:bodyPr wrap="none">
            <a:spAutoFit/>
          </a:bodyPr>
          <a:lstStyle/>
          <a:p>
            <a:r>
              <a:rPr lang="es-ES" altLang="es-ES" sz="2400" b="1">
                <a:latin typeface="Calibri" pitchFamily="34" charset="0"/>
                <a:ea typeface="MS PGothic" pitchFamily="34" charset="-128"/>
              </a:rPr>
              <a:t>Derecho a jubilación</a:t>
            </a:r>
            <a:endParaRPr lang="es-ES" altLang="es-ES" sz="2400">
              <a:latin typeface="Calibri" pitchFamily="34" charset="0"/>
              <a:ea typeface="MS PGothic" pitchFamily="34" charset="-128"/>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3"/>
          <p:cNvSpPr>
            <a:spLocks noChangeArrowheads="1"/>
          </p:cNvSpPr>
          <p:nvPr/>
        </p:nvSpPr>
        <p:spPr bwMode="auto">
          <a:xfrm>
            <a:off x="457200" y="765602"/>
            <a:ext cx="8229600" cy="830997"/>
          </a:xfrm>
          <a:prstGeom prst="rect">
            <a:avLst/>
          </a:prstGeom>
          <a:solidFill>
            <a:schemeClr val="accent4">
              <a:lumMod val="60000"/>
              <a:lumOff val="40000"/>
            </a:schemeClr>
          </a:solidFill>
          <a:ln w="28575">
            <a:solidFill>
              <a:schemeClr val="tx1"/>
            </a:solidFill>
            <a:miter lim="800000"/>
            <a:headEnd/>
            <a:tailEnd/>
          </a:ln>
        </p:spPr>
        <p:txBody>
          <a:bodyPr wrap="square" anchor="ctr">
            <a:spAutoFit/>
          </a:bodyPr>
          <a:lstStyle/>
          <a:p>
            <a:pPr algn="ctr" hangingPunct="0"/>
            <a:r>
              <a:rPr lang="es-ES" altLang="es-ES" sz="2400" b="1" dirty="0">
                <a:latin typeface="Times New Roman" pitchFamily="18" charset="0"/>
                <a:ea typeface="MS PGothic" pitchFamily="34" charset="-128"/>
                <a:cs typeface="Times New Roman" pitchFamily="18" charset="0"/>
              </a:rPr>
              <a:t>EL TRABAJO ES CONDICIÓN NECESARIA PARA LA INCLUSIÓN SOCIAL</a:t>
            </a:r>
            <a:endParaRPr lang="es-ES" altLang="es-ES" sz="2800" dirty="0">
              <a:latin typeface="Times New Roman" pitchFamily="18" charset="0"/>
              <a:ea typeface="MS PGothic" pitchFamily="34" charset="-128"/>
              <a:cs typeface="Times New Roman" pitchFamily="18" charset="0"/>
            </a:endParaRPr>
          </a:p>
        </p:txBody>
      </p:sp>
      <p:sp>
        <p:nvSpPr>
          <p:cNvPr id="15" name="7 CuadroTexto"/>
          <p:cNvSpPr txBox="1">
            <a:spLocks noChangeArrowheads="1"/>
          </p:cNvSpPr>
          <p:nvPr/>
        </p:nvSpPr>
        <p:spPr bwMode="auto">
          <a:xfrm>
            <a:off x="571500" y="3573463"/>
            <a:ext cx="2928938" cy="830997"/>
          </a:xfrm>
          <a:prstGeom prst="rect">
            <a:avLst/>
          </a:prstGeom>
          <a:solidFill>
            <a:schemeClr val="accent4">
              <a:lumMod val="60000"/>
              <a:lumOff val="40000"/>
            </a:schemeClr>
          </a:solidFill>
          <a:ln w="28575">
            <a:solidFill>
              <a:schemeClr val="tx1"/>
            </a:solidFill>
            <a:miter lim="800000"/>
            <a:headEnd/>
            <a:tailEnd/>
          </a:ln>
        </p:spPr>
        <p:txBody>
          <a:bodyPr anchorCtr="1">
            <a:spAutoFit/>
          </a:bodyPr>
          <a:lstStyle/>
          <a:p>
            <a:pPr algn="ctr"/>
            <a:r>
              <a:rPr lang="es-ES" altLang="es-ES" sz="2400" b="1" dirty="0" smtClean="0">
                <a:latin typeface="Calibri" pitchFamily="34" charset="0"/>
                <a:ea typeface="MS PGothic" pitchFamily="34" charset="-128"/>
              </a:rPr>
              <a:t>SUJETO </a:t>
            </a:r>
            <a:r>
              <a:rPr lang="es-ES" altLang="es-ES" sz="2400" b="1" dirty="0">
                <a:latin typeface="Calibri" pitchFamily="34" charset="0"/>
                <a:ea typeface="MS PGothic" pitchFamily="34" charset="-128"/>
              </a:rPr>
              <a:t>PASIVO  DE AYUDAS Y SUBSIDIOS</a:t>
            </a:r>
          </a:p>
        </p:txBody>
      </p:sp>
      <p:sp>
        <p:nvSpPr>
          <p:cNvPr id="16" name="8 CuadroTexto"/>
          <p:cNvSpPr txBox="1">
            <a:spLocks noChangeArrowheads="1"/>
          </p:cNvSpPr>
          <p:nvPr/>
        </p:nvSpPr>
        <p:spPr bwMode="auto">
          <a:xfrm>
            <a:off x="4572000" y="4149725"/>
            <a:ext cx="2928938" cy="1993900"/>
          </a:xfrm>
          <a:prstGeom prst="rect">
            <a:avLst/>
          </a:prstGeom>
          <a:solidFill>
            <a:schemeClr val="accent4">
              <a:lumMod val="60000"/>
              <a:lumOff val="40000"/>
            </a:schemeClr>
          </a:solidFill>
          <a:ln w="28575">
            <a:solidFill>
              <a:schemeClr val="tx1"/>
            </a:solidFill>
            <a:miter lim="800000"/>
            <a:headEnd/>
            <a:tailEnd/>
          </a:ln>
        </p:spPr>
        <p:txBody>
          <a:bodyPr anchorCtr="1">
            <a:spAutoFit/>
          </a:bodyPr>
          <a:lstStyle/>
          <a:p>
            <a:pPr algn="ctr"/>
            <a:r>
              <a:rPr lang="es-ES" altLang="es-ES" sz="2400" b="1">
                <a:latin typeface="Calibri" pitchFamily="34" charset="0"/>
                <a:ea typeface="MS PGothic" pitchFamily="34" charset="-128"/>
              </a:rPr>
              <a:t>PERSONA QUE “PRODUCE”, “QUE COTIZA”, QUE APORTA VALOR A LA SOCIEDAD</a:t>
            </a:r>
          </a:p>
        </p:txBody>
      </p:sp>
      <p:sp>
        <p:nvSpPr>
          <p:cNvPr id="17" name="9 CuadroTexto"/>
          <p:cNvSpPr txBox="1">
            <a:spLocks noChangeArrowheads="1"/>
          </p:cNvSpPr>
          <p:nvPr/>
        </p:nvSpPr>
        <p:spPr bwMode="auto">
          <a:xfrm>
            <a:off x="457200" y="2216150"/>
            <a:ext cx="8229600" cy="830997"/>
          </a:xfrm>
          <a:prstGeom prst="rect">
            <a:avLst/>
          </a:prstGeom>
          <a:solidFill>
            <a:schemeClr val="accent4">
              <a:lumMod val="60000"/>
              <a:lumOff val="40000"/>
            </a:schemeClr>
          </a:solidFill>
          <a:ln w="28575">
            <a:solidFill>
              <a:schemeClr val="tx1"/>
            </a:solidFill>
            <a:miter lim="800000"/>
            <a:headEnd/>
            <a:tailEnd/>
          </a:ln>
        </p:spPr>
        <p:txBody>
          <a:bodyPr wrap="square" anchorCtr="1">
            <a:spAutoFit/>
          </a:bodyPr>
          <a:lstStyle/>
          <a:p>
            <a:pPr algn="ctr"/>
            <a:r>
              <a:rPr lang="es-ES" altLang="es-ES" sz="2400" b="1" dirty="0">
                <a:latin typeface="Calibri" pitchFamily="34" charset="0"/>
              </a:rPr>
              <a:t>PERO NO ES SOLO UN PROBLEMA DE LA PERSONA, SINO DE LA  SOCIEDAD EN SU CONJUNTO.</a:t>
            </a:r>
          </a:p>
        </p:txBody>
      </p:sp>
      <p:cxnSp>
        <p:nvCxnSpPr>
          <p:cNvPr id="18" name="12 Conector recto de flecha"/>
          <p:cNvCxnSpPr>
            <a:cxnSpLocks noChangeShapeType="1"/>
          </p:cNvCxnSpPr>
          <p:nvPr/>
        </p:nvCxnSpPr>
        <p:spPr bwMode="auto">
          <a:xfrm>
            <a:off x="6227763" y="3657600"/>
            <a:ext cx="1357312" cy="1587"/>
          </a:xfrm>
          <a:prstGeom prst="straightConnector1">
            <a:avLst/>
          </a:prstGeom>
          <a:noFill/>
          <a:ln w="28575">
            <a:solidFill>
              <a:schemeClr val="tx1"/>
            </a:solidFill>
            <a:round/>
            <a:headEnd/>
            <a:tailEnd type="arrow" w="med" len="med"/>
          </a:ln>
          <a:effectLst>
            <a:outerShdw dist="19997" dir="5400000" algn="tl" rotWithShape="0">
              <a:srgbClr val="000000">
                <a:alpha val="37999"/>
              </a:srgbClr>
            </a:outerShdw>
          </a:effectLst>
        </p:spPr>
      </p:cxnSp>
      <p:sp>
        <p:nvSpPr>
          <p:cNvPr id="19" name="15 CuadroTexto"/>
          <p:cNvSpPr txBox="1"/>
          <p:nvPr/>
        </p:nvSpPr>
        <p:spPr>
          <a:xfrm>
            <a:off x="4211638" y="3429000"/>
            <a:ext cx="1296987" cy="473075"/>
          </a:xfrm>
          <a:prstGeom prst="rect">
            <a:avLst/>
          </a:prstGeom>
          <a:solidFill>
            <a:schemeClr val="accent4">
              <a:lumMod val="60000"/>
              <a:lumOff val="40000"/>
            </a:schemeClr>
          </a:solidFill>
          <a:ln w="28575">
            <a:solidFill>
              <a:schemeClr val="tx1"/>
            </a:solidFill>
            <a:prstDash val="solid"/>
          </a:ln>
        </p:spPr>
        <p:txBody>
          <a:bodyPr>
            <a:spAutoFit/>
          </a:bodyPr>
          <a:lstStyle/>
          <a:p>
            <a:pPr algn="ctr">
              <a:defRPr/>
            </a:pPr>
            <a:r>
              <a:rPr lang="es-ES" sz="2000" b="1" i="1">
                <a:effectLst>
                  <a:outerShdw blurRad="38100" dist="38100" dir="2700000" algn="tl">
                    <a:srgbClr val="FFFFFF"/>
                  </a:outerShdw>
                </a:effectLst>
                <a:latin typeface="Calibri" pitchFamily="34" charset="0"/>
                <a:ea typeface="MS PGothic" pitchFamily="34" charset="-128"/>
              </a:rPr>
              <a:t>EMPLEO</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667000"/>
            <a:ext cx="8229600" cy="553998"/>
          </a:xfrm>
          <a:prstGeom prst="rect">
            <a:avLst/>
          </a:prstGeom>
          <a:solidFill>
            <a:schemeClr val="accent4">
              <a:lumMod val="60000"/>
              <a:lumOff val="40000"/>
            </a:schemeClr>
          </a:solidFill>
          <a:ln>
            <a:solidFill>
              <a:schemeClr val="tx1"/>
            </a:solidFill>
          </a:ln>
        </p:spPr>
        <p:txBody>
          <a:bodyPr wrap="square" anchor="b">
            <a:spAutoFit/>
          </a:bodyPr>
          <a:lstStyle/>
          <a:p>
            <a:pPr algn="ctr" fontAlgn="auto">
              <a:spcBef>
                <a:spcPts val="1700"/>
              </a:spcBef>
              <a:spcAft>
                <a:spcPts val="0"/>
              </a:spcAft>
              <a:defRPr/>
            </a:pPr>
            <a:r>
              <a:rPr lang="es-AR" sz="3000" b="1" dirty="0" smtClean="0">
                <a:effectLst>
                  <a:outerShdw blurRad="50000" dist="30000" dir="5400000" algn="tl" rotWithShape="0">
                    <a:srgbClr val="000000">
                      <a:alpha val="30000"/>
                    </a:srgbClr>
                  </a:outerShdw>
                </a:effectLst>
                <a:latin typeface="Times New Roman" pitchFamily="18" charset="0"/>
                <a:ea typeface="+mj-ea"/>
                <a:cs typeface="Times New Roman" pitchFamily="18" charset="0"/>
              </a:rPr>
              <a:t>EVALUACIÓN </a:t>
            </a:r>
            <a:endParaRPr lang="es-AR" sz="3000" b="1" dirty="0">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981200"/>
            <a:ext cx="8229600" cy="1877437"/>
          </a:xfrm>
          <a:prstGeom prst="rect">
            <a:avLst/>
          </a:prstGeom>
          <a:solidFill>
            <a:schemeClr val="accent4">
              <a:lumMod val="60000"/>
              <a:lumOff val="40000"/>
            </a:schemeClr>
          </a:solidFill>
          <a:ln w="28575">
            <a:solidFill>
              <a:schemeClr val="tx1"/>
            </a:solidFill>
          </a:ln>
        </p:spPr>
        <p:txBody>
          <a:bodyPr wrap="square">
            <a:spAutoFit/>
          </a:bodyPr>
          <a:lstStyle/>
          <a:p>
            <a:pPr algn="ctr" fontAlgn="auto">
              <a:spcBef>
                <a:spcPts val="0"/>
              </a:spcBef>
              <a:spcAft>
                <a:spcPts val="0"/>
              </a:spcAft>
              <a:defRPr/>
            </a:pPr>
            <a:r>
              <a:rPr lang="es-AR" sz="3200" b="1" dirty="0" smtClean="0">
                <a:latin typeface="Times New Roman" pitchFamily="18" charset="0"/>
                <a:cs typeface="Times New Roman" pitchFamily="18" charset="0"/>
              </a:rPr>
              <a:t> </a:t>
            </a:r>
            <a:r>
              <a:rPr lang="es-AR" sz="2800" b="1" dirty="0" smtClean="0">
                <a:latin typeface="Times New Roman" pitchFamily="18" charset="0"/>
                <a:cs typeface="Times New Roman" pitchFamily="18" charset="0"/>
              </a:rPr>
              <a:t>En base a lo estudiado en el capítulo XV del  Manual del Profesional del Seguro edición 17, Ud. debería estar en condiciones de responder las siguientes preguntas:</a:t>
            </a:r>
            <a:endParaRPr lang="es-AR" sz="2800" b="1" dirty="0">
              <a:latin typeface="Times New Roman" pitchFamily="18" charset="0"/>
              <a:cs typeface="Times New Roman" pitchFamily="18" charset="0"/>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219200"/>
            <a:ext cx="8229600" cy="4298613"/>
          </a:xfrm>
          <a:prstGeom prst="rect">
            <a:avLst/>
          </a:prstGeom>
          <a:solidFill>
            <a:schemeClr val="accent4">
              <a:lumMod val="60000"/>
              <a:lumOff val="40000"/>
            </a:schemeClr>
          </a:solidFill>
          <a:ln w="28575">
            <a:solidFill>
              <a:schemeClr val="tx1"/>
            </a:solidFill>
            <a:miter lim="800000"/>
            <a:headEnd/>
            <a:tailEnd/>
          </a:ln>
        </p:spPr>
        <p:txBody>
          <a:bodyPr wrap="square" anchor="ctr" anchorCtr="1">
            <a:spAutoFit/>
          </a:bodyPr>
          <a:lstStyle/>
          <a:p>
            <a:pPr marL="342900" indent="-342900" algn="ctr" hangingPunct="0">
              <a:spcBef>
                <a:spcPts val="500"/>
              </a:spcBef>
            </a:pPr>
            <a:r>
              <a:rPr lang="es-ES" altLang="es-ES" sz="2400" b="1" dirty="0" smtClean="0">
                <a:latin typeface="Times New Roman" pitchFamily="18" charset="0"/>
                <a:cs typeface="Times New Roman" pitchFamily="18" charset="0"/>
              </a:rPr>
              <a:t>¿Cómo se define a la ética?</a:t>
            </a:r>
          </a:p>
          <a:p>
            <a:pPr marL="342900" indent="-342900" algn="ctr" hangingPunct="0">
              <a:spcBef>
                <a:spcPts val="500"/>
              </a:spcBef>
            </a:pPr>
            <a:r>
              <a:rPr lang="es-ES" altLang="es-ES" sz="2400" b="1" dirty="0" smtClean="0">
                <a:latin typeface="Times New Roman" pitchFamily="18" charset="0"/>
                <a:cs typeface="Times New Roman" pitchFamily="18" charset="0"/>
              </a:rPr>
              <a:t>¿En qué se diferencia la ética pública de la privada?</a:t>
            </a:r>
          </a:p>
          <a:p>
            <a:pPr marL="342900" indent="-342900" algn="ctr" hangingPunct="0">
              <a:spcBef>
                <a:spcPts val="500"/>
              </a:spcBef>
            </a:pPr>
            <a:r>
              <a:rPr lang="es-ES" altLang="es-ES" sz="2400" b="1" dirty="0" smtClean="0">
                <a:latin typeface="Times New Roman" pitchFamily="18" charset="0"/>
                <a:cs typeface="Times New Roman" pitchFamily="18" charset="0"/>
              </a:rPr>
              <a:t>¿Cómo se define a la ética profesional?</a:t>
            </a:r>
          </a:p>
          <a:p>
            <a:pPr marL="342900" indent="-342900" algn="ctr" hangingPunct="0">
              <a:spcBef>
                <a:spcPts val="500"/>
              </a:spcBef>
            </a:pPr>
            <a:r>
              <a:rPr lang="es-ES" altLang="es-ES" sz="2400" b="1" dirty="0" smtClean="0">
                <a:latin typeface="Times New Roman" pitchFamily="18" charset="0"/>
                <a:cs typeface="Times New Roman" pitchFamily="18" charset="0"/>
              </a:rPr>
              <a:t>¿Cuáles son las pautas éticas? </a:t>
            </a:r>
          </a:p>
          <a:p>
            <a:pPr marL="342900" indent="-342900" algn="ctr" hangingPunct="0">
              <a:spcBef>
                <a:spcPts val="500"/>
              </a:spcBef>
            </a:pPr>
            <a:r>
              <a:rPr lang="es-ES" altLang="es-ES" sz="2400" b="1" dirty="0" smtClean="0">
                <a:latin typeface="Times New Roman" pitchFamily="18" charset="0"/>
                <a:cs typeface="Times New Roman" pitchFamily="18" charset="0"/>
              </a:rPr>
              <a:t>Indique algunos ejemplos de falta de ética.</a:t>
            </a:r>
          </a:p>
          <a:p>
            <a:pPr marL="342900" indent="-342900" algn="ctr" hangingPunct="0">
              <a:spcBef>
                <a:spcPts val="500"/>
              </a:spcBef>
            </a:pPr>
            <a:r>
              <a:rPr lang="es-ES" altLang="es-ES" sz="2400" b="1" dirty="0" smtClean="0">
                <a:latin typeface="Times New Roman" pitchFamily="18" charset="0"/>
                <a:cs typeface="Times New Roman" pitchFamily="18" charset="0"/>
              </a:rPr>
              <a:t>¿Cómo se define a la ética en marketing?</a:t>
            </a:r>
          </a:p>
          <a:p>
            <a:pPr marL="342900" indent="-342900" algn="ctr" hangingPunct="0">
              <a:spcBef>
                <a:spcPts val="500"/>
              </a:spcBef>
            </a:pPr>
            <a:r>
              <a:rPr lang="es-ES" altLang="es-ES" sz="2400" b="1" dirty="0" smtClean="0">
                <a:latin typeface="Times New Roman" pitchFamily="18" charset="0"/>
                <a:cs typeface="Times New Roman" pitchFamily="18" charset="0"/>
              </a:rPr>
              <a:t>¿Cuáles son los beneficios del comportamiento ético?</a:t>
            </a:r>
          </a:p>
          <a:p>
            <a:pPr marL="342900" indent="-342900" algn="ctr" hangingPunct="0">
              <a:spcBef>
                <a:spcPts val="500"/>
              </a:spcBef>
            </a:pPr>
            <a:r>
              <a:rPr lang="es-ES" altLang="es-ES" sz="2400" b="1" dirty="0" smtClean="0">
                <a:latin typeface="Times New Roman" pitchFamily="18" charset="0"/>
                <a:cs typeface="Times New Roman" pitchFamily="18" charset="0"/>
              </a:rPr>
              <a:t>¿Cuáles son los considerandos respecto a ética y medio ambiente?</a:t>
            </a:r>
          </a:p>
          <a:p>
            <a:pPr marL="342900" indent="-342900" algn="ctr" hangingPunct="0">
              <a:spcBef>
                <a:spcPts val="500"/>
              </a:spcBef>
            </a:pPr>
            <a:r>
              <a:rPr lang="es-ES" altLang="es-ES" sz="2400" b="1" dirty="0" smtClean="0">
                <a:latin typeface="Times New Roman" pitchFamily="18" charset="0"/>
                <a:cs typeface="Times New Roman" pitchFamily="18" charset="0"/>
              </a:rPr>
              <a:t>¿Cómo deberían ser nuestras decisiones de compra?</a:t>
            </a:r>
            <a:endParaRPr lang="es-ES" altLang="es-ES" sz="2400" b="1" dirty="0">
              <a:latin typeface="Times New Roman" pitchFamily="18" charset="0"/>
              <a:cs typeface="Times New Roman" pitchFamily="18" charset="0"/>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227748"/>
            <a:ext cx="8229600" cy="4106252"/>
          </a:xfrm>
          <a:prstGeom prst="rect">
            <a:avLst/>
          </a:prstGeom>
          <a:solidFill>
            <a:schemeClr val="accent4">
              <a:lumMod val="60000"/>
              <a:lumOff val="40000"/>
            </a:schemeClr>
          </a:solidFill>
          <a:ln w="28575">
            <a:solidFill>
              <a:schemeClr val="tx1"/>
            </a:solidFill>
            <a:miter lim="800000"/>
            <a:headEnd/>
            <a:tailEnd/>
          </a:ln>
        </p:spPr>
        <p:txBody>
          <a:bodyPr wrap="square" anchor="ctr" anchorCtr="1">
            <a:spAutoFit/>
          </a:bodyPr>
          <a:lstStyle/>
          <a:p>
            <a:pPr marL="342900" indent="-342900" algn="ctr" hangingPunct="0">
              <a:spcBef>
                <a:spcPts val="500"/>
              </a:spcBef>
            </a:pPr>
            <a:r>
              <a:rPr lang="es-ES" altLang="es-ES" sz="2400" b="1" dirty="0" smtClean="0">
                <a:latin typeface="Times New Roman" pitchFamily="18" charset="0"/>
                <a:cs typeface="Times New Roman" pitchFamily="18" charset="0"/>
              </a:rPr>
              <a:t>¿Cómo se define al comercio justo?</a:t>
            </a:r>
          </a:p>
          <a:p>
            <a:pPr marL="342900" indent="-342900" algn="ctr" hangingPunct="0">
              <a:spcBef>
                <a:spcPts val="500"/>
              </a:spcBef>
            </a:pPr>
            <a:r>
              <a:rPr lang="es-ES" altLang="es-ES" sz="2400" b="1" dirty="0" smtClean="0">
                <a:latin typeface="Times New Roman" pitchFamily="18" charset="0"/>
                <a:cs typeface="Times New Roman" pitchFamily="18" charset="0"/>
              </a:rPr>
              <a:t>¿Cómo se relaciona el comercio justo con la ética financiera?</a:t>
            </a:r>
          </a:p>
          <a:p>
            <a:pPr marL="342900" indent="-342900" algn="ctr" hangingPunct="0">
              <a:spcBef>
                <a:spcPts val="500"/>
              </a:spcBef>
            </a:pPr>
            <a:r>
              <a:rPr lang="es-ES" altLang="es-ES" sz="2400" b="1" dirty="0" smtClean="0">
                <a:latin typeface="Times New Roman" pitchFamily="18" charset="0"/>
                <a:cs typeface="Times New Roman" pitchFamily="18" charset="0"/>
              </a:rPr>
              <a:t>¿Cómo se define a la Responsabilidad Social Empresaria y cuáles son sus principios básicos?</a:t>
            </a:r>
          </a:p>
          <a:p>
            <a:pPr marL="342900" indent="-342900" algn="ctr" hangingPunct="0">
              <a:spcBef>
                <a:spcPts val="500"/>
              </a:spcBef>
            </a:pPr>
            <a:r>
              <a:rPr lang="es-ES" altLang="es-ES" sz="2400" b="1" dirty="0" smtClean="0">
                <a:latin typeface="Times New Roman" pitchFamily="18" charset="0"/>
                <a:cs typeface="Times New Roman" pitchFamily="18" charset="0"/>
              </a:rPr>
              <a:t>¿Cuáles fueron las respuestas de las entidades aseguradoras respecto a la Responsabilidad Social Empresaria en base a una encuesta de la Superintendencia de Seguros?</a:t>
            </a:r>
          </a:p>
          <a:p>
            <a:pPr marL="342900" indent="-342900" algn="ctr" hangingPunct="0">
              <a:spcBef>
                <a:spcPts val="500"/>
              </a:spcBef>
            </a:pPr>
            <a:r>
              <a:rPr lang="es-ES" altLang="es-ES" sz="2400" b="1" dirty="0" smtClean="0">
                <a:latin typeface="Times New Roman" pitchFamily="18" charset="0"/>
                <a:cs typeface="Times New Roman" pitchFamily="18" charset="0"/>
              </a:rPr>
              <a:t>¿Qué son los códigos de ética profesional?</a:t>
            </a:r>
          </a:p>
          <a:p>
            <a:pPr marL="342900" indent="-342900" algn="ctr" hangingPunct="0">
              <a:spcBef>
                <a:spcPts val="500"/>
              </a:spcBef>
            </a:pPr>
            <a:r>
              <a:rPr lang="es-ES" altLang="es-ES" sz="2400" b="1" dirty="0" smtClean="0">
                <a:latin typeface="Times New Roman" pitchFamily="18" charset="0"/>
                <a:cs typeface="Times New Roman" pitchFamily="18" charset="0"/>
              </a:rPr>
              <a:t>¿Qué disposiciones contiene el Código de ética profesional de los productores de seguros del COPAPROSE?</a:t>
            </a:r>
            <a:endParaRPr lang="es-ES" altLang="es-ES" sz="2400" b="1" dirty="0">
              <a:latin typeface="Times New Roman" pitchFamily="18" charset="0"/>
              <a:cs typeface="Times New Roman" pitchFamily="18" charset="0"/>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762000"/>
            <a:ext cx="8229600" cy="3303468"/>
          </a:xfrm>
          <a:prstGeom prst="rect">
            <a:avLst/>
          </a:prstGeom>
          <a:solidFill>
            <a:schemeClr val="accent4">
              <a:lumMod val="60000"/>
              <a:lumOff val="40000"/>
            </a:schemeClr>
          </a:solidFill>
          <a:ln w="28575">
            <a:solidFill>
              <a:schemeClr val="tx1"/>
            </a:solidFill>
            <a:miter lim="800000"/>
            <a:headEnd/>
            <a:tailEnd/>
          </a:ln>
        </p:spPr>
        <p:txBody>
          <a:bodyPr wrap="square" anchor="ctr" anchorCtr="1">
            <a:spAutoFit/>
          </a:bodyPr>
          <a:lstStyle/>
          <a:p>
            <a:pPr marL="342900" indent="-342900" algn="ctr" hangingPunct="0">
              <a:spcBef>
                <a:spcPts val="500"/>
              </a:spcBef>
            </a:pPr>
            <a:r>
              <a:rPr lang="es-ES" altLang="es-ES" sz="2400" b="1" dirty="0" smtClean="0">
                <a:latin typeface="Times New Roman" pitchFamily="18" charset="0"/>
                <a:cs typeface="Times New Roman" pitchFamily="18" charset="0"/>
              </a:rPr>
              <a:t>¿Los códigos de ética son uniformes para todas las actividades o se deben adaptar a las características personales de cada uno?</a:t>
            </a:r>
          </a:p>
          <a:p>
            <a:pPr marL="342900" indent="-342900" algn="ctr" hangingPunct="0">
              <a:spcBef>
                <a:spcPts val="500"/>
              </a:spcBef>
            </a:pPr>
            <a:r>
              <a:rPr lang="es-ES" altLang="es-ES" sz="2400" b="1" dirty="0" smtClean="0">
                <a:latin typeface="Times New Roman" pitchFamily="18" charset="0"/>
                <a:cs typeface="Times New Roman" pitchFamily="18" charset="0"/>
              </a:rPr>
              <a:t>¿Qué relación existe entre ética y corrupción?</a:t>
            </a:r>
          </a:p>
          <a:p>
            <a:pPr marL="342900" indent="-342900" algn="ctr" hangingPunct="0">
              <a:spcBef>
                <a:spcPts val="500"/>
              </a:spcBef>
            </a:pPr>
            <a:r>
              <a:rPr lang="es-ES" altLang="es-ES" sz="2400" b="1" dirty="0" smtClean="0">
                <a:latin typeface="Times New Roman" pitchFamily="18" charset="0"/>
                <a:cs typeface="Times New Roman" pitchFamily="18" charset="0"/>
              </a:rPr>
              <a:t>¿Cómo se considera a la ética en el ejercicio de la función pública?</a:t>
            </a:r>
          </a:p>
          <a:p>
            <a:pPr marL="342900" indent="-342900" algn="ctr" hangingPunct="0">
              <a:spcBef>
                <a:spcPts val="500"/>
              </a:spcBef>
            </a:pPr>
            <a:r>
              <a:rPr lang="es-ES" altLang="es-ES" sz="2400" b="1" dirty="0" smtClean="0">
                <a:latin typeface="Times New Roman" pitchFamily="18" charset="0"/>
                <a:cs typeface="Times New Roman" pitchFamily="18" charset="0"/>
              </a:rPr>
              <a:t>¿Existe alguna ley específica al respecto? </a:t>
            </a:r>
          </a:p>
          <a:p>
            <a:pPr marL="342900" indent="-342900" algn="ctr" hangingPunct="0">
              <a:spcBef>
                <a:spcPts val="500"/>
              </a:spcBef>
            </a:pPr>
            <a:r>
              <a:rPr lang="es-ES" altLang="es-ES" sz="2400" b="1" dirty="0" smtClean="0">
                <a:latin typeface="Times New Roman" pitchFamily="18" charset="0"/>
                <a:cs typeface="Times New Roman" pitchFamily="18" charset="0"/>
              </a:rPr>
              <a:t>¿Qué son las empresas sociales y cuál es su objeto?</a:t>
            </a:r>
            <a:endParaRPr lang="es-ES" altLang="es-ES" sz="2400" b="1" dirty="0">
              <a:latin typeface="Times New Roman" pitchFamily="18" charset="0"/>
              <a:cs typeface="Times New Roman" pitchFamily="18" charset="0"/>
            </a:endParaRPr>
          </a:p>
        </p:txBody>
      </p:sp>
      <p:sp>
        <p:nvSpPr>
          <p:cNvPr id="4" name="Rectangle 4"/>
          <p:cNvSpPr>
            <a:spLocks noChangeArrowheads="1"/>
          </p:cNvSpPr>
          <p:nvPr/>
        </p:nvSpPr>
        <p:spPr bwMode="auto">
          <a:xfrm>
            <a:off x="457200" y="4648200"/>
            <a:ext cx="8229600" cy="669925"/>
          </a:xfrm>
          <a:prstGeom prst="rect">
            <a:avLst/>
          </a:prstGeom>
          <a:solidFill>
            <a:schemeClr val="tx1"/>
          </a:solidFill>
          <a:ln w="28575">
            <a:solidFill>
              <a:srgbClr val="C00000"/>
            </a:solidFill>
            <a:miter lim="800000"/>
            <a:headEnd/>
            <a:tailEnd/>
          </a:ln>
        </p:spPr>
        <p:txBody>
          <a:bodyPr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s-ES" sz="2800" b="1" dirty="0" smtClean="0">
                <a:solidFill>
                  <a:schemeClr val="bg1"/>
                </a:solidFill>
                <a:latin typeface="Times New Roman" pitchFamily="18" charset="0"/>
                <a:cs typeface="Times New Roman" pitchFamily="18" charset="0"/>
              </a:rPr>
              <a:t>GRACIAS</a:t>
            </a:r>
            <a:endParaRPr lang="es-ES" sz="2800" b="1" dirty="0">
              <a:solidFill>
                <a:schemeClr val="bg1"/>
              </a:solidFill>
              <a:latin typeface="Times New Roman" pitchFamily="18" charset="0"/>
              <a:cs typeface="Times New Roman" pitchFamily="18" charset="0"/>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CuadroTexto"/>
          <p:cNvSpPr txBox="1"/>
          <p:nvPr/>
        </p:nvSpPr>
        <p:spPr>
          <a:xfrm>
            <a:off x="457200" y="1437382"/>
            <a:ext cx="8229600" cy="1077218"/>
          </a:xfrm>
          <a:prstGeom prst="rect">
            <a:avLst/>
          </a:prstGeom>
          <a:solidFill>
            <a:schemeClr val="tx1"/>
          </a:solidFill>
          <a:ln w="28575">
            <a:solidFill>
              <a:srgbClr val="C00000"/>
            </a:solidFill>
          </a:ln>
        </p:spPr>
        <p:txBody>
          <a:bodyPr wrap="square" rtlCol="0">
            <a:spAutoFit/>
          </a:bodyPr>
          <a:lstStyle/>
          <a:p>
            <a:pPr algn="ctr"/>
            <a:r>
              <a:rPr lang="es-AR" sz="3200" b="1" dirty="0" smtClean="0">
                <a:solidFill>
                  <a:schemeClr val="bg1"/>
                </a:solidFill>
                <a:latin typeface="Times New Roman" pitchFamily="18" charset="0"/>
                <a:cs typeface="Times New Roman" pitchFamily="18" charset="0"/>
              </a:rPr>
              <a:t>LA INTERMEDIACIÓN EN LA COMERCIALIZACIÓN DE SEGUROS</a:t>
            </a:r>
            <a:endParaRPr lang="en-US" sz="3200" b="1" dirty="0">
              <a:solidFill>
                <a:schemeClr val="bg1"/>
              </a:solidFill>
              <a:latin typeface="Times New Roman" pitchFamily="18" charset="0"/>
              <a:cs typeface="Times New Roman" pitchFamily="18" charset="0"/>
            </a:endParaRPr>
          </a:p>
        </p:txBody>
      </p:sp>
      <p:sp>
        <p:nvSpPr>
          <p:cNvPr id="5" name="Text Box 2"/>
          <p:cNvSpPr txBox="1">
            <a:spLocks noChangeArrowheads="1"/>
          </p:cNvSpPr>
          <p:nvPr/>
        </p:nvSpPr>
        <p:spPr bwMode="auto">
          <a:xfrm>
            <a:off x="457200" y="3352800"/>
            <a:ext cx="8229600" cy="1341393"/>
          </a:xfrm>
          <a:prstGeom prst="rect">
            <a:avLst/>
          </a:prstGeom>
          <a:solidFill>
            <a:schemeClr val="tx1"/>
          </a:solidFill>
          <a:ln w="28575">
            <a:solidFill>
              <a:srgbClr val="C00000"/>
            </a:solidFill>
            <a:miter lim="800000"/>
            <a:headEnd/>
            <a:tailEnd/>
          </a:ln>
        </p:spPr>
        <p:txBody>
          <a:bodyPr wrap="square" anchorCtr="1">
            <a:spAutoFit/>
          </a:bodyPr>
          <a:lstStyle/>
          <a:p>
            <a:pPr algn="ctr">
              <a:spcBef>
                <a:spcPts val="1100"/>
              </a:spcBef>
            </a:pPr>
            <a:r>
              <a:rPr lang="es-MX" sz="2400" b="1" dirty="0">
                <a:solidFill>
                  <a:schemeClr val="bg1"/>
                </a:solidFill>
                <a:latin typeface="Times New Roman" pitchFamily="18" charset="0"/>
                <a:cs typeface="Times New Roman" pitchFamily="18" charset="0"/>
              </a:rPr>
              <a:t>SE RELACIONA CON EL CAPÍTULO </a:t>
            </a:r>
            <a:r>
              <a:rPr lang="es-MX" sz="2400" b="1" dirty="0" smtClean="0">
                <a:solidFill>
                  <a:schemeClr val="bg1"/>
                </a:solidFill>
                <a:latin typeface="Times New Roman" pitchFamily="18" charset="0"/>
                <a:cs typeface="Times New Roman" pitchFamily="18" charset="0"/>
              </a:rPr>
              <a:t>X </a:t>
            </a:r>
            <a:r>
              <a:rPr lang="es-MX" sz="2400" b="1" dirty="0">
                <a:solidFill>
                  <a:schemeClr val="bg1"/>
                </a:solidFill>
                <a:latin typeface="Times New Roman" pitchFamily="18" charset="0"/>
                <a:cs typeface="Times New Roman" pitchFamily="18" charset="0"/>
              </a:rPr>
              <a:t>DEL MANUAL DEL PROFESIONAL DEL SEGURO </a:t>
            </a:r>
          </a:p>
          <a:p>
            <a:pPr algn="ctr">
              <a:spcBef>
                <a:spcPts val="1100"/>
              </a:spcBef>
            </a:pPr>
            <a:r>
              <a:rPr lang="es-MX" sz="2400" b="1" dirty="0">
                <a:solidFill>
                  <a:schemeClr val="bg1"/>
                </a:solidFill>
                <a:latin typeface="Times New Roman" pitchFamily="18" charset="0"/>
                <a:cs typeface="Times New Roman" pitchFamily="18" charset="0"/>
              </a:rPr>
              <a:t>EDICIÓN 17</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57200" y="762000"/>
            <a:ext cx="8229600" cy="523220"/>
          </a:xfrm>
          <a:prstGeom prst="rect">
            <a:avLst/>
          </a:prstGeom>
          <a:solidFill>
            <a:schemeClr val="tx1"/>
          </a:solidFill>
          <a:ln w="28575">
            <a:solidFill>
              <a:srgbClr val="C00000"/>
            </a:solidFill>
            <a:miter lim="800000"/>
            <a:headEnd/>
            <a:tailEnd/>
          </a:ln>
        </p:spPr>
        <p:txBody>
          <a:bodyPr wrap="square" anchorCtr="1">
            <a:spAutoFit/>
          </a:bodyPr>
          <a:lstStyle/>
          <a:p>
            <a:pPr algn="ctr">
              <a:spcBef>
                <a:spcPts val="1100"/>
              </a:spcBef>
            </a:pPr>
            <a:r>
              <a:rPr lang="es-MX" sz="2800" b="1" dirty="0" smtClean="0">
                <a:solidFill>
                  <a:schemeClr val="bg1"/>
                </a:solidFill>
                <a:latin typeface="Times New Roman" pitchFamily="18" charset="0"/>
                <a:cs typeface="Times New Roman" pitchFamily="18" charset="0"/>
              </a:rPr>
              <a:t>TEMARIO</a:t>
            </a:r>
            <a:endParaRPr lang="es-MX" sz="2800" b="1" dirty="0">
              <a:solidFill>
                <a:schemeClr val="bg1"/>
              </a:solidFill>
              <a:latin typeface="Times New Roman" pitchFamily="18" charset="0"/>
              <a:cs typeface="Times New Roman" pitchFamily="18" charset="0"/>
            </a:endParaRPr>
          </a:p>
        </p:txBody>
      </p:sp>
      <p:sp>
        <p:nvSpPr>
          <p:cNvPr id="5" name="4 CuadroTexto"/>
          <p:cNvSpPr txBox="1"/>
          <p:nvPr/>
        </p:nvSpPr>
        <p:spPr>
          <a:xfrm>
            <a:off x="457200" y="1524000"/>
            <a:ext cx="8229600" cy="4524315"/>
          </a:xfrm>
          <a:prstGeom prst="rect">
            <a:avLst/>
          </a:prstGeom>
          <a:solidFill>
            <a:schemeClr val="tx1"/>
          </a:solidFill>
          <a:ln w="28575">
            <a:solidFill>
              <a:srgbClr val="C00000"/>
            </a:solidFill>
          </a:ln>
        </p:spPr>
        <p:txBody>
          <a:bodyPr wrap="square" rtlCol="0">
            <a:spAutoFit/>
          </a:bodyPr>
          <a:lstStyle/>
          <a:p>
            <a:r>
              <a:rPr lang="es-AR" sz="2400" b="1" dirty="0" smtClean="0">
                <a:solidFill>
                  <a:schemeClr val="bg1"/>
                </a:solidFill>
                <a:latin typeface="Times New Roman" pitchFamily="18" charset="0"/>
                <a:cs typeface="Times New Roman" pitchFamily="18" charset="0"/>
              </a:rPr>
              <a:t>La intermediación en la comercialización de seguros. Concepto de intermediación. Antecedentes de la ley 22.400. Figuras contempladas en la ley. Funciones de cada una. Requisitos para ser productor asesor de seguros. Sociedad de productores asesores de seguros. Disposiciones. Responsabilidad de los socios. La cobranza de premios por el productor asesor de seguros. Disposiciones actuales. Nuevo régimen. Inhabilidades. Clases. Inhabilidades absolutas. Enumeración. Inhabilidad relativa. Concepto. Facultades y obligaciones del productor asesor de seguros directo y del organizador. Sanciones a los productores asesores de seguros. Régimen. Derivación. Faltas de mayor o menor gravedad</a:t>
            </a:r>
            <a:r>
              <a:rPr lang="es-AR" sz="2400" dirty="0" smtClean="0">
                <a:solidFill>
                  <a:schemeClr val="bg1"/>
                </a:solidFill>
                <a:latin typeface="Times New Roman" pitchFamily="18" charset="0"/>
                <a:cs typeface="Times New Roman" pitchFamily="18" charset="0"/>
              </a:rPr>
              <a:t>.  </a:t>
            </a:r>
            <a:endParaRPr lang="en-US" sz="2400" dirty="0">
              <a:solidFill>
                <a:schemeClr val="bg1"/>
              </a:solidFill>
              <a:latin typeface="Times New Roman" pitchFamily="18" charset="0"/>
              <a:cs typeface="Times New Roman" pitchFamily="18" charset="0"/>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Y </a:t>
            </a:r>
            <a:r>
              <a:rPr lang="es-AR" dirty="0" err="1" smtClean="0"/>
              <a:t>descentajas</a:t>
            </a:r>
            <a:endParaRPr lang="en-US" dirty="0"/>
          </a:p>
        </p:txBody>
      </p:sp>
      <p:sp>
        <p:nvSpPr>
          <p:cNvPr id="3" name="2 CuadroTexto"/>
          <p:cNvSpPr txBox="1"/>
          <p:nvPr/>
        </p:nvSpPr>
        <p:spPr>
          <a:xfrm>
            <a:off x="457200" y="1536680"/>
            <a:ext cx="8229600" cy="3416320"/>
          </a:xfrm>
          <a:prstGeom prst="rect">
            <a:avLst/>
          </a:prstGeom>
          <a:solidFill>
            <a:schemeClr val="tx1"/>
          </a:solidFill>
          <a:ln w="28575">
            <a:solidFill>
              <a:srgbClr val="C00000"/>
            </a:solidFill>
          </a:ln>
        </p:spPr>
        <p:txBody>
          <a:bodyPr wrap="square" rtlCol="0">
            <a:spAutoFit/>
          </a:bodyPr>
          <a:lstStyle/>
          <a:p>
            <a:r>
              <a:rPr lang="es-AR" sz="2400" b="1" dirty="0" smtClean="0">
                <a:solidFill>
                  <a:schemeClr val="bg1"/>
                </a:solidFill>
                <a:latin typeface="Times New Roman" pitchFamily="18" charset="0"/>
                <a:cs typeface="Times New Roman" pitchFamily="18" charset="0"/>
              </a:rPr>
              <a:t>La remuneración del productor asesor de seguros. Caracteres de la responsabilidad del productor asesor de seguros. Publicidad. Régimen. Pago del derecho anual. Cambio de domicilio. Renuncia a la matrícula.  Baja transitoria. La capacitación continuada. Antecedentes y régimen actual. Registros de los productores asesores de seguros. Régimen actual. Otras formas de comercialización. Venta directa. Ventajas y desventajas desde la óptica de las entidades aseguradoras. Agente </a:t>
            </a:r>
            <a:r>
              <a:rPr lang="es-AR" sz="2400" b="1" dirty="0" err="1" smtClean="0">
                <a:solidFill>
                  <a:schemeClr val="bg1"/>
                </a:solidFill>
                <a:latin typeface="Times New Roman" pitchFamily="18" charset="0"/>
                <a:cs typeface="Times New Roman" pitchFamily="18" charset="0"/>
              </a:rPr>
              <a:t>institorio</a:t>
            </a:r>
            <a:r>
              <a:rPr lang="es-AR" sz="2400" b="1" dirty="0" smtClean="0">
                <a:solidFill>
                  <a:schemeClr val="bg1"/>
                </a:solidFill>
                <a:latin typeface="Times New Roman" pitchFamily="18" charset="0"/>
                <a:cs typeface="Times New Roman" pitchFamily="18" charset="0"/>
              </a:rPr>
              <a:t>. Régimen actual.</a:t>
            </a:r>
            <a:endParaRPr lang="en-US" sz="2400" b="1" dirty="0">
              <a:solidFill>
                <a:schemeClr val="bg1"/>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533400" y="1962150"/>
            <a:ext cx="8153400" cy="2000250"/>
          </a:xfrm>
          <a:prstGeom prst="rect">
            <a:avLst/>
          </a:prstGeom>
          <a:solidFill>
            <a:schemeClr val="accent2">
              <a:lumMod val="60000"/>
              <a:lumOff val="40000"/>
            </a:schemeClr>
          </a:solidFill>
          <a:ln w="28575">
            <a:solidFill>
              <a:srgbClr val="C00000"/>
            </a:solidFill>
            <a:miter lim="800000"/>
            <a:headEnd/>
            <a:tailEnd/>
          </a:ln>
          <a:effectLst/>
        </p:spPr>
        <p:txBody>
          <a:bodyPr wrap="square" anchor="ctr">
            <a:spAutoFit/>
          </a:bodyPr>
          <a:lstStyle/>
          <a:p>
            <a:pPr algn="ctr">
              <a:defRPr/>
            </a:pPr>
            <a:r>
              <a:rPr lang="es-ES" sz="2400" b="1" dirty="0">
                <a:latin typeface="Times New Roman" pitchFamily="18" charset="0"/>
                <a:ea typeface="Times New Roman" pitchFamily="18" charset="0"/>
                <a:cs typeface="Times New Roman" pitchFamily="18" charset="0"/>
              </a:rPr>
              <a:t>“</a:t>
            </a:r>
            <a:r>
              <a:rPr lang="es-ES" sz="2400" b="1" dirty="0" err="1">
                <a:latin typeface="Times New Roman" pitchFamily="18" charset="0"/>
                <a:ea typeface="Times New Roman" pitchFamily="18" charset="0"/>
                <a:cs typeface="Times New Roman" pitchFamily="18" charset="0"/>
              </a:rPr>
              <a:t>Stalkear</a:t>
            </a:r>
            <a:r>
              <a:rPr lang="es-ES" sz="2400" b="1" dirty="0">
                <a:latin typeface="Times New Roman" pitchFamily="18" charset="0"/>
                <a:ea typeface="Times New Roman" pitchFamily="18" charset="0"/>
                <a:cs typeface="Times New Roman" pitchFamily="18" charset="0"/>
              </a:rPr>
              <a:t>” </a:t>
            </a:r>
          </a:p>
          <a:p>
            <a:pPr algn="ctr">
              <a:defRPr/>
            </a:pPr>
            <a:endParaRPr lang="es-ES" sz="2000" b="1" dirty="0">
              <a:latin typeface="Times New Roman" pitchFamily="18" charset="0"/>
              <a:ea typeface="Times New Roman" pitchFamily="18" charset="0"/>
              <a:cs typeface="Times New Roman" pitchFamily="18" charset="0"/>
            </a:endParaRPr>
          </a:p>
          <a:p>
            <a:pPr algn="ctr">
              <a:defRPr/>
            </a:pPr>
            <a:r>
              <a:rPr lang="es-ES" sz="2000" b="1" dirty="0">
                <a:latin typeface="Times New Roman" pitchFamily="18" charset="0"/>
                <a:ea typeface="Times New Roman" pitchFamily="18" charset="0"/>
                <a:cs typeface="Times New Roman" pitchFamily="18" charset="0"/>
              </a:rPr>
              <a:t>Es sinónimo de investigar, aunque podríamos decir que está enfocado a las redes sociales. Se </a:t>
            </a:r>
            <a:r>
              <a:rPr lang="es-ES" sz="2000" b="1" dirty="0" err="1">
                <a:latin typeface="Times New Roman" pitchFamily="18" charset="0"/>
                <a:ea typeface="Times New Roman" pitchFamily="18" charset="0"/>
                <a:cs typeface="Times New Roman" pitchFamily="18" charset="0"/>
              </a:rPr>
              <a:t>stalkea</a:t>
            </a:r>
            <a:r>
              <a:rPr lang="es-ES" sz="2000" b="1" dirty="0">
                <a:latin typeface="Times New Roman" pitchFamily="18" charset="0"/>
                <a:ea typeface="Times New Roman" pitchFamily="18" charset="0"/>
                <a:cs typeface="Times New Roman" pitchFamily="18" charset="0"/>
              </a:rPr>
              <a:t> cuando uno ingresa en el perfil de </a:t>
            </a:r>
            <a:r>
              <a:rPr lang="es-ES" sz="2000" b="1" dirty="0" err="1">
                <a:latin typeface="Times New Roman" pitchFamily="18" charset="0"/>
                <a:ea typeface="Times New Roman" pitchFamily="18" charset="0"/>
                <a:cs typeface="Times New Roman" pitchFamily="18" charset="0"/>
              </a:rPr>
              <a:t>Instagram</a:t>
            </a:r>
            <a:r>
              <a:rPr lang="es-ES" sz="2000" b="1" dirty="0">
                <a:latin typeface="Times New Roman" pitchFamily="18" charset="0"/>
                <a:ea typeface="Times New Roman" pitchFamily="18" charset="0"/>
                <a:cs typeface="Times New Roman" pitchFamily="18" charset="0"/>
              </a:rPr>
              <a:t> o cualquier otra red de un amigo/a o conocido/a e investiga en profundidad hasta que no te quede ningún secreto por develar.</a:t>
            </a:r>
            <a:endParaRPr lang="es-ES" sz="2000" b="1" dirty="0">
              <a:latin typeface="Times New Roman" pitchFamily="18" charset="0"/>
              <a:cs typeface="Times New Roman" pitchFamily="18" charset="0"/>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a:spLocks noChangeArrowheads="1"/>
          </p:cNvSpPr>
          <p:nvPr/>
        </p:nvSpPr>
        <p:spPr bwMode="auto">
          <a:xfrm>
            <a:off x="457200" y="2362200"/>
            <a:ext cx="8305800" cy="954087"/>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LA INTERMEDIACIÓN EN LA COMERCIALIZACIÓN DE SEGUROS</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57200" y="1524000"/>
            <a:ext cx="8229600" cy="3570288"/>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p>
            <a:pPr algn="ctr" fontAlgn="auto">
              <a:spcBef>
                <a:spcPts val="1200"/>
              </a:spcBef>
              <a:spcAft>
                <a:spcPts val="0"/>
              </a:spcAft>
              <a:defRPr/>
            </a:pPr>
            <a:r>
              <a:rPr lang="es-MX" sz="2400" b="1" dirty="0">
                <a:solidFill>
                  <a:schemeClr val="bg1"/>
                </a:solidFill>
                <a:latin typeface="Times New Roman" pitchFamily="18" charset="0"/>
                <a:cs typeface="Times New Roman" pitchFamily="18" charset="0"/>
              </a:rPr>
              <a:t>Se entiende por intermediación a la acción de una persona (humana o jurídica) que participa activamente en la celebración de un negocio jurídico a través de un contrato, propiciando y favoreciendo la concreción, sin ser alguna de las partes contratantes ni un representante o mandatario de las mismas. </a:t>
            </a:r>
          </a:p>
          <a:p>
            <a:pPr algn="ctr" fontAlgn="auto">
              <a:spcBef>
                <a:spcPts val="1200"/>
              </a:spcBef>
              <a:spcAft>
                <a:spcPts val="0"/>
              </a:spcAft>
              <a:defRPr/>
            </a:pPr>
            <a:r>
              <a:rPr lang="es-MX" sz="2400" b="1" dirty="0">
                <a:solidFill>
                  <a:schemeClr val="bg1"/>
                </a:solidFill>
                <a:latin typeface="Times New Roman" pitchFamily="18" charset="0"/>
                <a:cs typeface="Times New Roman" pitchFamily="18" charset="0"/>
              </a:rPr>
              <a:t>En materia de seguros es la actividad  que realiza un productor asesor de seguros acercando a las partes (asegurado o tomador y asegurador)</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57200" y="2286000"/>
            <a:ext cx="8229600" cy="1569660"/>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p>
            <a:pPr algn="ctr" fontAlgn="auto">
              <a:spcBef>
                <a:spcPts val="1200"/>
              </a:spcBef>
              <a:spcAft>
                <a:spcPts val="0"/>
              </a:spcAft>
              <a:defRPr/>
            </a:pPr>
            <a:r>
              <a:rPr lang="es-MX" sz="2400" b="1" dirty="0">
                <a:solidFill>
                  <a:schemeClr val="bg1"/>
                </a:solidFill>
                <a:latin typeface="Times New Roman" pitchFamily="18" charset="0"/>
                <a:cs typeface="Times New Roman" pitchFamily="18" charset="0"/>
              </a:rPr>
              <a:t>HASTA 1981 NO EXISTÍA NINGÚN CUERPO LEGAL QUE DETERMINARA DERECHOS Y OBLIGACIONES DE LOS QUE POSTERIORMENTE SE DENOMINARON PRODUCTORES ASESORES DE SEGUROS</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609600"/>
            <a:ext cx="8229600" cy="693738"/>
          </a:xfrm>
          <a:prstGeom prst="rect">
            <a:avLst/>
          </a:prstGeom>
          <a:solidFill>
            <a:schemeClr val="tx1">
              <a:lumMod val="95000"/>
              <a:lumOff val="5000"/>
            </a:schemeClr>
          </a:solidFill>
          <a:ln w="28575">
            <a:solidFill>
              <a:srgbClr val="C00000"/>
            </a:solidFill>
            <a:miter lim="800000"/>
            <a:headEnd/>
            <a:tailEnd/>
          </a:ln>
        </p:spPr>
        <p:txBody>
          <a:bodyPr anchor="ctr" anchorCtr="1"/>
          <a:lstStyle/>
          <a:p>
            <a:pPr algn="ctr" fontAlgn="auto">
              <a:spcBef>
                <a:spcPts val="0"/>
              </a:spcBef>
              <a:spcAft>
                <a:spcPts val="0"/>
              </a:spcAft>
              <a:defRPr/>
            </a:pPr>
            <a:r>
              <a:rPr lang="es-MX" sz="2800" b="1">
                <a:solidFill>
                  <a:schemeClr val="bg1"/>
                </a:solidFill>
                <a:latin typeface="Times New Roman" pitchFamily="18" charset="0"/>
                <a:cs typeface="Times New Roman" pitchFamily="18" charset="0"/>
              </a:rPr>
              <a:t>ANTECEDENTES</a:t>
            </a:r>
          </a:p>
        </p:txBody>
      </p:sp>
      <p:sp>
        <p:nvSpPr>
          <p:cNvPr id="3" name="Text Box 3"/>
          <p:cNvSpPr txBox="1">
            <a:spLocks noChangeArrowheads="1"/>
          </p:cNvSpPr>
          <p:nvPr/>
        </p:nvSpPr>
        <p:spPr bwMode="auto">
          <a:xfrm>
            <a:off x="418735" y="1758950"/>
            <a:ext cx="8249241" cy="4549775"/>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p>
            <a:pPr algn="ctr" fontAlgn="auto">
              <a:spcBef>
                <a:spcPts val="1100"/>
              </a:spcBef>
              <a:spcAft>
                <a:spcPts val="0"/>
              </a:spcAft>
              <a:defRPr/>
            </a:pPr>
            <a:r>
              <a:rPr lang="es-MX" sz="2000" b="1" dirty="0">
                <a:solidFill>
                  <a:schemeClr val="bg1"/>
                </a:solidFill>
                <a:latin typeface="Times New Roman" pitchFamily="18" charset="0"/>
                <a:cs typeface="Times New Roman" pitchFamily="18" charset="0"/>
              </a:rPr>
              <a:t>Mediante decreto-ley del 7 de mayo de 1952, por medio de la actuación de la entonces Asociación de Productores Asesores de Seguros se promulgó el estatuto del productor de seguros. A ese decreto lo acompañó una resolución de la SSN que regulaba el sistema comisionario. El decreto quedó suspendido y nunca se aplicó.</a:t>
            </a:r>
          </a:p>
          <a:p>
            <a:pPr algn="ctr" fontAlgn="auto">
              <a:spcBef>
                <a:spcPts val="1100"/>
              </a:spcBef>
              <a:spcAft>
                <a:spcPts val="0"/>
              </a:spcAft>
              <a:defRPr/>
            </a:pPr>
            <a:r>
              <a:rPr lang="es-MX" sz="2000" b="1" dirty="0">
                <a:solidFill>
                  <a:schemeClr val="bg1"/>
                </a:solidFill>
                <a:latin typeface="Times New Roman" pitchFamily="18" charset="0"/>
                <a:cs typeface="Times New Roman" pitchFamily="18" charset="0"/>
              </a:rPr>
              <a:t>El 27 de agosto de 1959 se crea una nueva asociación que asistió a congresos panamericanos. En 1972 la Confederación Panamericana de Productores Asesores de Seguros decide realizar en Buenos Aires el primer Congreso Mundial de estos profesionales.</a:t>
            </a:r>
          </a:p>
          <a:p>
            <a:pPr algn="ctr" fontAlgn="auto">
              <a:spcBef>
                <a:spcPts val="1100"/>
              </a:spcBef>
              <a:spcAft>
                <a:spcPts val="0"/>
              </a:spcAft>
              <a:defRPr/>
            </a:pPr>
            <a:r>
              <a:rPr lang="es-MX" sz="2000" b="1" dirty="0">
                <a:solidFill>
                  <a:schemeClr val="bg1"/>
                </a:solidFill>
                <a:latin typeface="Times New Roman" pitchFamily="18" charset="0"/>
                <a:cs typeface="Times New Roman" pitchFamily="18" charset="0"/>
              </a:rPr>
              <a:t>A la finalización del Congreso se emitió un documento que se conoció como Carta de Buenos Aires, aplicable a la regulación profesional.</a:t>
            </a:r>
          </a:p>
          <a:p>
            <a:pPr algn="ctr" fontAlgn="auto">
              <a:spcBef>
                <a:spcPts val="1100"/>
              </a:spcBef>
              <a:spcAft>
                <a:spcPts val="0"/>
              </a:spcAft>
              <a:defRPr/>
            </a:pPr>
            <a:r>
              <a:rPr lang="es-MX" sz="2000" b="1" dirty="0">
                <a:solidFill>
                  <a:schemeClr val="bg1"/>
                </a:solidFill>
                <a:latin typeface="Times New Roman" pitchFamily="18" charset="0"/>
                <a:cs typeface="Times New Roman" pitchFamily="18" charset="0"/>
              </a:rPr>
              <a:t>Algunas de esas pautas sirvieron de base para la promulgación de la ley 22.400 a través de la C.A.L. (Comisión de Asesoramiento Legislativo)</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txBox="1">
            <a:spLocks/>
          </p:cNvSpPr>
          <p:nvPr/>
        </p:nvSpPr>
        <p:spPr>
          <a:xfrm>
            <a:off x="457200" y="2438400"/>
            <a:ext cx="8229600" cy="928688"/>
          </a:xfrm>
          <a:prstGeom prst="rect">
            <a:avLst/>
          </a:prstGeom>
          <a:solidFill>
            <a:schemeClr val="tx1">
              <a:lumMod val="95000"/>
              <a:lumOff val="5000"/>
            </a:schemeClr>
          </a:solidFill>
          <a:ln w="28575">
            <a:solidFill>
              <a:srgbClr val="C00000"/>
            </a:solidFill>
          </a:ln>
        </p:spPr>
        <p:txBody>
          <a:bodyPr anchorCtr="1"/>
          <a:lstStyle/>
          <a:p>
            <a:pPr algn="ctr" fontAlgn="auto">
              <a:spcBef>
                <a:spcPts val="0"/>
              </a:spcBef>
              <a:spcAft>
                <a:spcPts val="0"/>
              </a:spcAft>
              <a:defRPr/>
            </a:pPr>
            <a:r>
              <a:rPr lang="es-ES" sz="2800" b="1" dirty="0">
                <a:solidFill>
                  <a:schemeClr val="bg1"/>
                </a:solidFill>
                <a:latin typeface="Times New Roman" pitchFamily="18"/>
                <a:cs typeface="Times New Roman" pitchFamily="18"/>
              </a:rPr>
              <a:t>LEY 22.400</a:t>
            </a:r>
            <a:br>
              <a:rPr lang="es-ES" sz="2800" b="1" dirty="0">
                <a:solidFill>
                  <a:schemeClr val="bg1"/>
                </a:solidFill>
                <a:latin typeface="Times New Roman" pitchFamily="18"/>
                <a:cs typeface="Times New Roman" pitchFamily="18"/>
              </a:rPr>
            </a:br>
            <a:r>
              <a:rPr lang="es-ES" sz="2800" b="1" dirty="0">
                <a:solidFill>
                  <a:schemeClr val="bg1"/>
                </a:solidFill>
                <a:latin typeface="Times New Roman" pitchFamily="18"/>
                <a:cs typeface="Times New Roman" pitchFamily="18"/>
              </a:rPr>
              <a:t>PRODUCTOR ASESOR DE SEGUROS</a:t>
            </a:r>
            <a:endParaRPr lang="es-ES" sz="2800" dirty="0">
              <a:solidFill>
                <a:schemeClr val="bg1"/>
              </a:solidFill>
              <a:latin typeface="Times New Roman" pitchFamily="18"/>
              <a:cs typeface="Times New Roman" pitchFamily="1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100"/>
                                  </p:stCondLst>
                                  <p:iterate type="wd">
                                    <p:tmPct val="100000"/>
                                  </p:iterate>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ppt_x</p:attrName>
                                        </p:attrNameLst>
                                      </p:cBhvr>
                                      <p:tavLst>
                                        <p:tav tm="0">
                                          <p:val>
                                            <p:strVal val="0-#ppt_w/2"/>
                                          </p:val>
                                        </p:tav>
                                        <p:tav tm="100000">
                                          <p:val>
                                            <p:strVal val="#ppt_x"/>
                                          </p:val>
                                        </p:tav>
                                      </p:tavLst>
                                    </p:anim>
                                    <p:anim calcmode="lin" valueType="num">
                                      <p:cBhvr>
                                        <p:cTn id="8" dur="3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txBox="1">
            <a:spLocks/>
          </p:cNvSpPr>
          <p:nvPr/>
        </p:nvSpPr>
        <p:spPr>
          <a:xfrm>
            <a:off x="457200" y="762000"/>
            <a:ext cx="8229600" cy="663575"/>
          </a:xfrm>
          <a:prstGeom prst="rect">
            <a:avLst/>
          </a:prstGeom>
          <a:solidFill>
            <a:schemeClr val="tx1">
              <a:lumMod val="95000"/>
              <a:lumOff val="5000"/>
            </a:schemeClr>
          </a:solidFill>
          <a:ln w="28575">
            <a:solidFill>
              <a:srgbClr val="C00000"/>
            </a:solidFill>
          </a:ln>
        </p:spPr>
        <p:txBody>
          <a:bodyPr anchorCtr="1"/>
          <a:lstStyle/>
          <a:p>
            <a:pPr marL="484183" indent="-484183" algn="ctr" fontAlgn="auto">
              <a:spcBef>
                <a:spcPts val="0"/>
              </a:spcBef>
              <a:spcAft>
                <a:spcPts val="0"/>
              </a:spcAft>
              <a:defRPr/>
            </a:pPr>
            <a:r>
              <a:rPr lang="es-ES" sz="2800" b="1">
                <a:solidFill>
                  <a:schemeClr val="bg1"/>
                </a:solidFill>
                <a:latin typeface="Times New Roman" pitchFamily="18"/>
                <a:cs typeface="Times New Roman" pitchFamily="18"/>
              </a:rPr>
              <a:t>PRODUCTOR ASESOR DE SEGUROS</a:t>
            </a:r>
            <a:endParaRPr lang="es-ES" sz="2800" dirty="0">
              <a:solidFill>
                <a:schemeClr val="bg1"/>
              </a:solidFill>
              <a:latin typeface="Times New Roman" pitchFamily="18"/>
              <a:cs typeface="Times New Roman" pitchFamily="18"/>
            </a:endParaRPr>
          </a:p>
        </p:txBody>
      </p:sp>
      <p:sp>
        <p:nvSpPr>
          <p:cNvPr id="3" name="Text Box 3"/>
          <p:cNvSpPr txBox="1">
            <a:spLocks noChangeArrowheads="1"/>
          </p:cNvSpPr>
          <p:nvPr/>
        </p:nvSpPr>
        <p:spPr bwMode="auto">
          <a:xfrm>
            <a:off x="495300" y="1752600"/>
            <a:ext cx="8229600" cy="849313"/>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p>
            <a:pPr algn="ctr" fontAlgn="auto" hangingPunct="0">
              <a:spcBef>
                <a:spcPts val="1100"/>
              </a:spcBef>
              <a:spcAft>
                <a:spcPts val="0"/>
              </a:spcAft>
              <a:defRPr/>
            </a:pPr>
            <a:r>
              <a:rPr lang="es-ES" sz="2000" b="1">
                <a:solidFill>
                  <a:schemeClr val="bg1"/>
                </a:solidFill>
                <a:latin typeface="Times New Roman" pitchFamily="18" charset="0"/>
              </a:rPr>
              <a:t>PRODUCTOR ASESOR DIRECTO</a:t>
            </a:r>
          </a:p>
          <a:p>
            <a:pPr algn="ctr" fontAlgn="auto" hangingPunct="0">
              <a:spcBef>
                <a:spcPts val="1100"/>
              </a:spcBef>
              <a:spcAft>
                <a:spcPts val="0"/>
              </a:spcAft>
              <a:defRPr/>
            </a:pPr>
            <a:r>
              <a:rPr lang="es-ES" sz="2000" b="1">
                <a:solidFill>
                  <a:schemeClr val="bg1"/>
                </a:solidFill>
                <a:latin typeface="Times New Roman" pitchFamily="18" charset="0"/>
              </a:rPr>
              <a:t>PRODUCTOR ASESOR ORGANIZADOR</a:t>
            </a:r>
          </a:p>
        </p:txBody>
      </p:sp>
      <p:sp>
        <p:nvSpPr>
          <p:cNvPr id="4" name="Text Box 4"/>
          <p:cNvSpPr txBox="1">
            <a:spLocks noChangeArrowheads="1"/>
          </p:cNvSpPr>
          <p:nvPr/>
        </p:nvSpPr>
        <p:spPr bwMode="auto">
          <a:xfrm>
            <a:off x="457200" y="2971800"/>
            <a:ext cx="8229600" cy="862012"/>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p>
            <a:pPr algn="ctr" fontAlgn="auto" hangingPunct="0">
              <a:spcBef>
                <a:spcPts val="1200"/>
              </a:spcBef>
              <a:spcAft>
                <a:spcPts val="0"/>
              </a:spcAft>
              <a:defRPr/>
            </a:pPr>
            <a:r>
              <a:rPr lang="es-ES" sz="2000" b="1">
                <a:solidFill>
                  <a:schemeClr val="bg1"/>
                </a:solidFill>
                <a:latin typeface="Times New Roman" pitchFamily="18" charset="0"/>
              </a:rPr>
              <a:t>PRODUCTOR ASESOR DIRECTO</a:t>
            </a:r>
          </a:p>
          <a:p>
            <a:pPr algn="ctr" fontAlgn="auto" hangingPunct="0">
              <a:spcBef>
                <a:spcPts val="1200"/>
              </a:spcBef>
              <a:spcAft>
                <a:spcPts val="0"/>
              </a:spcAft>
              <a:defRPr/>
            </a:pPr>
            <a:r>
              <a:rPr lang="es-ES" sz="2000" b="1">
                <a:solidFill>
                  <a:schemeClr val="bg1"/>
                </a:solidFill>
                <a:latin typeface="Times New Roman" pitchFamily="18" charset="0"/>
              </a:rPr>
              <a:t>CONTACTO CON LOS CLIENTES</a:t>
            </a:r>
          </a:p>
        </p:txBody>
      </p:sp>
      <p:sp>
        <p:nvSpPr>
          <p:cNvPr id="5" name="Text Box 5"/>
          <p:cNvSpPr txBox="1">
            <a:spLocks noChangeArrowheads="1"/>
          </p:cNvSpPr>
          <p:nvPr/>
        </p:nvSpPr>
        <p:spPr bwMode="auto">
          <a:xfrm>
            <a:off x="457200" y="4214813"/>
            <a:ext cx="8229600" cy="862012"/>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p>
            <a:pPr algn="ctr" fontAlgn="auto" hangingPunct="0">
              <a:spcBef>
                <a:spcPts val="1200"/>
              </a:spcBef>
              <a:spcAft>
                <a:spcPts val="0"/>
              </a:spcAft>
              <a:defRPr/>
            </a:pPr>
            <a:r>
              <a:rPr lang="es-ES" sz="2000" b="1">
                <a:solidFill>
                  <a:schemeClr val="bg1"/>
                </a:solidFill>
                <a:latin typeface="Times New Roman" pitchFamily="18" charset="0"/>
              </a:rPr>
              <a:t>PRODUCTOR ASESOR ORGANIZADOR</a:t>
            </a:r>
          </a:p>
          <a:p>
            <a:pPr algn="ctr" fontAlgn="auto" hangingPunct="0">
              <a:spcBef>
                <a:spcPts val="1200"/>
              </a:spcBef>
              <a:spcAft>
                <a:spcPts val="0"/>
              </a:spcAft>
              <a:defRPr/>
            </a:pPr>
            <a:r>
              <a:rPr lang="es-ES" sz="2000" b="1">
                <a:solidFill>
                  <a:schemeClr val="bg1"/>
                </a:solidFill>
                <a:latin typeface="Times New Roman" pitchFamily="18" charset="0"/>
              </a:rPr>
              <a:t>CONTACTO CON SUS PRODUCTORES</a:t>
            </a:r>
            <a:endParaRPr lang="es-ES" b="1">
              <a:solidFill>
                <a:schemeClr val="bg1"/>
              </a:solidFill>
              <a:latin typeface="Times New Roman" pitchFamily="18" charset="0"/>
            </a:endParaRPr>
          </a:p>
        </p:txBody>
      </p:sp>
      <p:sp>
        <p:nvSpPr>
          <p:cNvPr id="6" name="Text Box 6"/>
          <p:cNvSpPr txBox="1">
            <a:spLocks noChangeArrowheads="1"/>
          </p:cNvSpPr>
          <p:nvPr/>
        </p:nvSpPr>
        <p:spPr bwMode="auto">
          <a:xfrm>
            <a:off x="457200" y="5373688"/>
            <a:ext cx="8229600" cy="708025"/>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p>
            <a:pPr algn="ctr" fontAlgn="auto" hangingPunct="0">
              <a:spcBef>
                <a:spcPts val="1200"/>
              </a:spcBef>
              <a:spcAft>
                <a:spcPts val="0"/>
              </a:spcAft>
              <a:defRPr/>
            </a:pPr>
            <a:r>
              <a:rPr lang="es-ES" sz="2000" b="1">
                <a:solidFill>
                  <a:schemeClr val="bg1"/>
                </a:solidFill>
                <a:latin typeface="Times New Roman" pitchFamily="18" charset="0"/>
              </a:rPr>
              <a:t>PARA SER ORGANIZADOR SE REQUIERE TENER CUATRO PRODUCTORES ASESORES DIRECTOS</a:t>
            </a:r>
            <a:endParaRPr lang="es-ES" b="1">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0-#ppt_w/2"/>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0-#ppt_w/2"/>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0-#ppt_w/2"/>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ppt_x</p:attrName>
                                        </p:attrNameLst>
                                      </p:cBhvr>
                                      <p:tavLst>
                                        <p:tav tm="0">
                                          <p:val>
                                            <p:strVal val="0-#ppt_w/2"/>
                                          </p:val>
                                        </p:tav>
                                        <p:tav tm="100000">
                                          <p:val>
                                            <p:strVal val="#ppt_x"/>
                                          </p:val>
                                        </p:tav>
                                      </p:tavLst>
                                    </p:anim>
                                    <p:anim calcmode="lin" valueType="num">
                                      <p:cBhvr>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txBox="1">
            <a:spLocks noChangeArrowheads="1"/>
          </p:cNvSpPr>
          <p:nvPr/>
        </p:nvSpPr>
        <p:spPr bwMode="auto">
          <a:xfrm>
            <a:off x="457200" y="981075"/>
            <a:ext cx="8229600" cy="504825"/>
          </a:xfrm>
          <a:prstGeom prst="rect">
            <a:avLst/>
          </a:prstGeom>
          <a:solidFill>
            <a:schemeClr val="tx1">
              <a:lumMod val="95000"/>
              <a:lumOff val="5000"/>
            </a:schemeClr>
          </a:solidFill>
          <a:ln w="28575">
            <a:solidFill>
              <a:srgbClr val="C00000"/>
            </a:solidFill>
            <a:miter lim="800000"/>
            <a:headEnd/>
            <a:tailEnd/>
          </a:ln>
        </p:spPr>
        <p:txBody>
          <a:bodyPr anchorCtr="1"/>
          <a:lstStyle/>
          <a:p>
            <a:pPr marL="482600" indent="-482600" algn="ctr" fontAlgn="auto">
              <a:spcBef>
                <a:spcPts val="0"/>
              </a:spcBef>
              <a:spcAft>
                <a:spcPts val="0"/>
              </a:spcAft>
              <a:defRPr/>
            </a:pPr>
            <a:r>
              <a:rPr lang="es-AR" sz="2800" b="1" dirty="0">
                <a:solidFill>
                  <a:schemeClr val="bg1"/>
                </a:solidFill>
                <a:latin typeface="Times New Roman" pitchFamily="18" charset="0"/>
                <a:cs typeface="Times New Roman" pitchFamily="18" charset="0"/>
              </a:rPr>
              <a:t>PRODUCTOR ASESOR DIRECTO</a:t>
            </a:r>
          </a:p>
          <a:p>
            <a:pPr marL="482600" indent="-482600" algn="ctr" fontAlgn="auto">
              <a:spcBef>
                <a:spcPts val="0"/>
              </a:spcBef>
              <a:spcAft>
                <a:spcPts val="0"/>
              </a:spcAft>
              <a:defRPr/>
            </a:pPr>
            <a:endParaRPr lang="es-ES" sz="2800" b="1" dirty="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7200" y="2285992"/>
            <a:ext cx="8229600" cy="3394075"/>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p>
            <a:pPr algn="ctr" fontAlgn="auto">
              <a:spcBef>
                <a:spcPts val="1200"/>
              </a:spcBef>
              <a:spcAft>
                <a:spcPts val="0"/>
              </a:spcAft>
              <a:defRPr/>
            </a:pPr>
            <a:r>
              <a:rPr lang="es-AR" sz="2400" b="1" dirty="0">
                <a:solidFill>
                  <a:schemeClr val="bg1"/>
                </a:solidFill>
                <a:latin typeface="Times New Roman" pitchFamily="18" charset="0"/>
              </a:rPr>
              <a:t>Se denomina productor asesor directo a la persona física que realiza las tareas indicadas en el articulo 1 y las complementarias previstas en la presente ley. (22.400)</a:t>
            </a:r>
          </a:p>
          <a:p>
            <a:pPr algn="ctr" fontAlgn="auto">
              <a:spcBef>
                <a:spcPts val="1200"/>
              </a:spcBef>
              <a:spcAft>
                <a:spcPts val="0"/>
              </a:spcAft>
              <a:defRPr/>
            </a:pPr>
            <a:r>
              <a:rPr lang="es-AR" sz="2400" b="1" dirty="0">
                <a:solidFill>
                  <a:schemeClr val="bg1"/>
                </a:solidFill>
                <a:latin typeface="Times New Roman" pitchFamily="18" charset="0"/>
              </a:rPr>
              <a:t>Artículo 1:</a:t>
            </a:r>
          </a:p>
          <a:p>
            <a:pPr algn="ctr" fontAlgn="auto">
              <a:spcBef>
                <a:spcPts val="1200"/>
              </a:spcBef>
              <a:spcAft>
                <a:spcPts val="0"/>
              </a:spcAft>
              <a:defRPr/>
            </a:pPr>
            <a:r>
              <a:rPr lang="es-AR" sz="2400" b="1" dirty="0">
                <a:solidFill>
                  <a:schemeClr val="bg1"/>
                </a:solidFill>
                <a:latin typeface="Times New Roman" pitchFamily="18" charset="0"/>
              </a:rPr>
              <a:t>La actividad de intermediación, promoviendo la concertación de contratos de seguros, asesorando a asegurados y asegurables, se regirá en todo el territorio de la República Argentina. </a:t>
            </a:r>
            <a:endParaRPr lang="es-ES" sz="2400" b="1" dirty="0">
              <a:solidFill>
                <a:schemeClr val="bg1"/>
              </a:solidFill>
              <a:latin typeface="Times New Roman" pitchFamily="18" charset="0"/>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txBox="1">
            <a:spLocks noChangeArrowheads="1"/>
          </p:cNvSpPr>
          <p:nvPr/>
        </p:nvSpPr>
        <p:spPr bwMode="auto">
          <a:xfrm>
            <a:off x="457200" y="1066800"/>
            <a:ext cx="8229600" cy="522287"/>
          </a:xfrm>
          <a:prstGeom prst="rect">
            <a:avLst/>
          </a:prstGeom>
          <a:solidFill>
            <a:schemeClr val="tx1">
              <a:lumMod val="95000"/>
              <a:lumOff val="5000"/>
            </a:schemeClr>
          </a:solidFill>
          <a:ln w="28575">
            <a:solidFill>
              <a:srgbClr val="C00000"/>
            </a:solidFill>
            <a:miter lim="800000"/>
            <a:headEnd/>
            <a:tailEnd/>
          </a:ln>
        </p:spPr>
        <p:txBody>
          <a:bodyPr anchorCtr="1"/>
          <a:lstStyle/>
          <a:p>
            <a:pPr marL="482600" indent="-482600" algn="ctr" fontAlgn="auto">
              <a:spcBef>
                <a:spcPts val="0"/>
              </a:spcBef>
              <a:spcAft>
                <a:spcPts val="0"/>
              </a:spcAft>
              <a:defRPr/>
            </a:pPr>
            <a:r>
              <a:rPr lang="es-AR" sz="2800" b="1" dirty="0">
                <a:solidFill>
                  <a:schemeClr val="bg1"/>
                </a:solidFill>
                <a:latin typeface="Times New Roman" pitchFamily="18" charset="0"/>
                <a:cs typeface="Times New Roman" pitchFamily="18" charset="0"/>
              </a:rPr>
              <a:t>PRODUCTOR ASESOR ORGANIZADOR</a:t>
            </a:r>
            <a:endParaRPr lang="es-ES" sz="2800" b="1" dirty="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36563" y="2643182"/>
            <a:ext cx="8229600" cy="2462213"/>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p>
            <a:pPr algn="ctr" fontAlgn="auto">
              <a:spcBef>
                <a:spcPts val="1200"/>
              </a:spcBef>
              <a:spcAft>
                <a:spcPts val="0"/>
              </a:spcAft>
              <a:defRPr/>
            </a:pPr>
            <a:r>
              <a:rPr lang="es-AR" sz="2400" b="1" dirty="0">
                <a:solidFill>
                  <a:schemeClr val="bg1"/>
                </a:solidFill>
                <a:latin typeface="Times New Roman" pitchFamily="18" charset="0"/>
              </a:rPr>
              <a:t>Se denomina productor asesor organizador a la persona física que se dedica a instruir, dirigir o asesorar a los productores asesores directos que forman parte de una organización.</a:t>
            </a:r>
          </a:p>
          <a:p>
            <a:pPr algn="ctr" fontAlgn="auto">
              <a:spcBef>
                <a:spcPts val="1200"/>
              </a:spcBef>
              <a:spcAft>
                <a:spcPts val="0"/>
              </a:spcAft>
              <a:defRPr/>
            </a:pPr>
            <a:r>
              <a:rPr lang="es-AR" sz="2400" b="1" dirty="0">
                <a:solidFill>
                  <a:schemeClr val="bg1"/>
                </a:solidFill>
                <a:latin typeface="Times New Roman" pitchFamily="18" charset="0"/>
              </a:rPr>
              <a:t>Deberá componerse como mínimo de cuatro (4) productores asesores directos, uno de los cuales podrá ser el organizador cuando actúe en tal carácter.</a:t>
            </a:r>
            <a:endParaRPr lang="es-ES" sz="2400" b="1" dirty="0">
              <a:solidFill>
                <a:schemeClr val="bg1"/>
              </a:solidFill>
              <a:latin typeface="Times New Roman" pitchFamily="18" charset="0"/>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txBox="1">
            <a:spLocks noChangeArrowheads="1"/>
          </p:cNvSpPr>
          <p:nvPr/>
        </p:nvSpPr>
        <p:spPr bwMode="auto">
          <a:xfrm>
            <a:off x="457200" y="685800"/>
            <a:ext cx="8186738" cy="1022350"/>
          </a:xfrm>
          <a:prstGeom prst="rect">
            <a:avLst/>
          </a:prstGeom>
          <a:solidFill>
            <a:schemeClr val="tx1">
              <a:lumMod val="95000"/>
              <a:lumOff val="5000"/>
            </a:schemeClr>
          </a:solidFill>
          <a:ln w="28575">
            <a:solidFill>
              <a:srgbClr val="C00000"/>
            </a:solidFill>
            <a:miter lim="800000"/>
            <a:headEnd/>
            <a:tailEnd/>
          </a:ln>
        </p:spPr>
        <p:txBody>
          <a:bodyPr anchorCtr="1"/>
          <a:lstStyle/>
          <a:p>
            <a:pPr marL="482600" indent="-482600" algn="ctr" fontAlgn="auto">
              <a:spcBef>
                <a:spcPts val="0"/>
              </a:spcBef>
              <a:spcAft>
                <a:spcPts val="0"/>
              </a:spcAft>
              <a:defRPr/>
            </a:pPr>
            <a:r>
              <a:rPr lang="es-ES" sz="2800" b="1" dirty="0">
                <a:solidFill>
                  <a:schemeClr val="bg1"/>
                </a:solidFill>
                <a:latin typeface="Times New Roman" pitchFamily="18" charset="0"/>
                <a:cs typeface="Times New Roman" pitchFamily="18" charset="0"/>
              </a:rPr>
              <a:t>REQUISITOS PARA SER PRODUCTOR ASESOR DE SEGUROS</a:t>
            </a:r>
            <a:endParaRPr lang="es-ES" sz="2800" dirty="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23862" y="2149475"/>
            <a:ext cx="8186738" cy="2270125"/>
          </a:xfrm>
          <a:prstGeom prst="rect">
            <a:avLst/>
          </a:prstGeom>
          <a:solidFill>
            <a:schemeClr val="tx1">
              <a:lumMod val="95000"/>
              <a:lumOff val="5000"/>
            </a:schemeClr>
          </a:solidFill>
          <a:ln w="28575">
            <a:solidFill>
              <a:srgbClr val="C00000"/>
            </a:solidFill>
            <a:miter lim="800000"/>
            <a:headEnd/>
            <a:tailEnd/>
          </a:ln>
        </p:spPr>
        <p:txBody>
          <a:bodyPr wrap="square">
            <a:spAutoFit/>
          </a:bodyPr>
          <a:lstStyle/>
          <a:p>
            <a:pPr fontAlgn="auto" hangingPunct="0">
              <a:spcBef>
                <a:spcPts val="1000"/>
              </a:spcBef>
              <a:spcAft>
                <a:spcPts val="0"/>
              </a:spcAft>
              <a:defRPr/>
            </a:pPr>
            <a:r>
              <a:rPr lang="es-ES" sz="1600" dirty="0">
                <a:solidFill>
                  <a:schemeClr val="bg1"/>
                </a:solidFill>
                <a:latin typeface="Times New Roman" pitchFamily="18" charset="0"/>
              </a:rPr>
              <a:t>- </a:t>
            </a:r>
            <a:r>
              <a:rPr lang="es-ES" sz="1600" b="1" dirty="0">
                <a:solidFill>
                  <a:schemeClr val="bg1"/>
                </a:solidFill>
                <a:latin typeface="Times New Roman" pitchFamily="18" charset="0"/>
              </a:rPr>
              <a:t>TENER DOMICILIO REAL EN EL PAIS;</a:t>
            </a:r>
          </a:p>
          <a:p>
            <a:pPr fontAlgn="auto" hangingPunct="0">
              <a:spcBef>
                <a:spcPts val="1000"/>
              </a:spcBef>
              <a:spcAft>
                <a:spcPts val="0"/>
              </a:spcAft>
              <a:defRPr/>
            </a:pPr>
            <a:r>
              <a:rPr lang="es-ES" sz="1600" b="1" dirty="0">
                <a:solidFill>
                  <a:schemeClr val="bg1"/>
                </a:solidFill>
                <a:latin typeface="Times New Roman" pitchFamily="18" charset="0"/>
              </a:rPr>
              <a:t>- NO ESTAR INCURSO EN LAS INHABILIDADES PREVISTAS;</a:t>
            </a:r>
          </a:p>
          <a:p>
            <a:pPr fontAlgn="auto" hangingPunct="0">
              <a:spcBef>
                <a:spcPts val="1000"/>
              </a:spcBef>
              <a:spcAft>
                <a:spcPts val="0"/>
              </a:spcAft>
              <a:defRPr/>
            </a:pPr>
            <a:r>
              <a:rPr lang="es-ES" sz="1600" b="1" dirty="0">
                <a:solidFill>
                  <a:schemeClr val="bg1"/>
                </a:solidFill>
                <a:latin typeface="Times New Roman" pitchFamily="18" charset="0"/>
              </a:rPr>
              <a:t>- ABONAR EL DERECHO DE  MATRICULA;</a:t>
            </a:r>
          </a:p>
          <a:p>
            <a:pPr fontAlgn="auto" hangingPunct="0">
              <a:spcBef>
                <a:spcPts val="1000"/>
              </a:spcBef>
              <a:spcAft>
                <a:spcPts val="0"/>
              </a:spcAft>
              <a:defRPr/>
            </a:pPr>
            <a:r>
              <a:rPr lang="es-ES" sz="1600" b="1" dirty="0">
                <a:solidFill>
                  <a:schemeClr val="bg1"/>
                </a:solidFill>
                <a:latin typeface="Times New Roman" pitchFamily="18" charset="0"/>
              </a:rPr>
              <a:t>- APROBAR EL CURSO EN INSTITUCIONES  EDUCATIVAS</a:t>
            </a:r>
          </a:p>
          <a:p>
            <a:pPr fontAlgn="auto" hangingPunct="0">
              <a:spcBef>
                <a:spcPts val="1000"/>
              </a:spcBef>
              <a:spcAft>
                <a:spcPts val="0"/>
              </a:spcAft>
              <a:defRPr/>
            </a:pPr>
            <a:r>
              <a:rPr lang="es-ES" sz="1600" b="1" dirty="0">
                <a:solidFill>
                  <a:schemeClr val="bg1"/>
                </a:solidFill>
                <a:latin typeface="Times New Roman" pitchFamily="18" charset="0"/>
              </a:rPr>
              <a:t>   AUTORIZADAS  Y CUMPLIR CON LA CAPACITACION CONTINUADA;</a:t>
            </a:r>
          </a:p>
          <a:p>
            <a:pPr fontAlgn="auto" hangingPunct="0">
              <a:spcBef>
                <a:spcPts val="1000"/>
              </a:spcBef>
              <a:spcAft>
                <a:spcPts val="0"/>
              </a:spcAft>
              <a:defRPr/>
            </a:pPr>
            <a:r>
              <a:rPr lang="es-ES" sz="1600" b="1" dirty="0">
                <a:solidFill>
                  <a:schemeClr val="bg1"/>
                </a:solidFill>
                <a:latin typeface="Times New Roman" pitchFamily="18" charset="0"/>
              </a:rPr>
              <a:t>- TENER TITULO SECUNDARIO.</a:t>
            </a:r>
          </a:p>
        </p:txBody>
      </p:sp>
      <p:sp>
        <p:nvSpPr>
          <p:cNvPr id="4" name="Text Box 4"/>
          <p:cNvSpPr txBox="1">
            <a:spLocks noChangeArrowheads="1"/>
          </p:cNvSpPr>
          <p:nvPr/>
        </p:nvSpPr>
        <p:spPr bwMode="auto">
          <a:xfrm>
            <a:off x="457347" y="4924425"/>
            <a:ext cx="8180241" cy="862013"/>
          </a:xfrm>
          <a:prstGeom prst="rect">
            <a:avLst/>
          </a:prstGeom>
          <a:solidFill>
            <a:schemeClr val="tx1">
              <a:lumMod val="95000"/>
              <a:lumOff val="5000"/>
            </a:schemeClr>
          </a:solidFill>
          <a:ln w="28575">
            <a:solidFill>
              <a:srgbClr val="C00000"/>
            </a:solidFill>
            <a:miter lim="800000"/>
            <a:headEnd/>
            <a:tailEnd/>
          </a:ln>
        </p:spPr>
        <p:txBody>
          <a:bodyPr wrap="square">
            <a:spAutoFit/>
          </a:bodyPr>
          <a:lstStyle/>
          <a:p>
            <a:pPr algn="ctr" fontAlgn="auto" hangingPunct="0">
              <a:spcBef>
                <a:spcPts val="1200"/>
              </a:spcBef>
              <a:spcAft>
                <a:spcPts val="0"/>
              </a:spcAft>
              <a:defRPr/>
            </a:pPr>
            <a:r>
              <a:rPr lang="es-ES" sz="2000" b="1" dirty="0">
                <a:solidFill>
                  <a:schemeClr val="bg1"/>
                </a:solidFill>
                <a:latin typeface="Times New Roman" pitchFamily="18" charset="0"/>
              </a:rPr>
              <a:t>EXCEPTUADOS DE RENDIR EXAMEN</a:t>
            </a:r>
          </a:p>
          <a:p>
            <a:pPr fontAlgn="auto" hangingPunct="0">
              <a:spcBef>
                <a:spcPts val="1200"/>
              </a:spcBef>
              <a:spcAft>
                <a:spcPts val="0"/>
              </a:spcAft>
              <a:defRPr/>
            </a:pPr>
            <a:r>
              <a:rPr lang="es-ES" sz="2000" b="1" dirty="0">
                <a:solidFill>
                  <a:schemeClr val="bg1"/>
                </a:solidFill>
                <a:latin typeface="Times New Roman" pitchFamily="18" charset="0"/>
              </a:rPr>
              <a:t>- </a:t>
            </a:r>
            <a:r>
              <a:rPr lang="es-ES" b="1" dirty="0">
                <a:solidFill>
                  <a:schemeClr val="bg1"/>
                </a:solidFill>
                <a:latin typeface="Times New Roman" pitchFamily="18" charset="0"/>
              </a:rPr>
              <a:t>EGRESADOS DE CARRERAS ESPECIFICAS DE SEGUROS.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0-#ppt_w/2"/>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0-#ppt_w/2"/>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txBox="1">
            <a:spLocks noChangeArrowheads="1"/>
          </p:cNvSpPr>
          <p:nvPr/>
        </p:nvSpPr>
        <p:spPr bwMode="auto">
          <a:xfrm>
            <a:off x="457200" y="838200"/>
            <a:ext cx="8229600" cy="642938"/>
          </a:xfrm>
          <a:prstGeom prst="rect">
            <a:avLst/>
          </a:prstGeom>
          <a:solidFill>
            <a:schemeClr val="tx1">
              <a:lumMod val="95000"/>
              <a:lumOff val="5000"/>
            </a:schemeClr>
          </a:solidFill>
          <a:ln w="28575">
            <a:solidFill>
              <a:srgbClr val="C00000"/>
            </a:solidFill>
            <a:miter lim="800000"/>
            <a:headEnd/>
            <a:tailEnd/>
          </a:ln>
        </p:spPr>
        <p:txBody>
          <a:bodyPr anchorCtr="1"/>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SOCIEDADES DE PRODUCTORES</a:t>
            </a:r>
            <a:endParaRPr lang="es-ES" sz="2800" dirty="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7200" y="1905000"/>
            <a:ext cx="8229600" cy="2708434"/>
          </a:xfrm>
          <a:prstGeom prst="rect">
            <a:avLst/>
          </a:prstGeom>
          <a:solidFill>
            <a:schemeClr val="tx1">
              <a:lumMod val="95000"/>
              <a:lumOff val="5000"/>
            </a:schemeClr>
          </a:solidFill>
          <a:ln w="28575">
            <a:solidFill>
              <a:srgbClr val="C00000"/>
            </a:solidFill>
            <a:miter lim="800000"/>
            <a:headEnd/>
            <a:tailEnd/>
          </a:ln>
        </p:spPr>
        <p:txBody>
          <a:bodyPr wrap="square">
            <a:spAutoFit/>
          </a:bodyPr>
          <a:lstStyle/>
          <a:p>
            <a:pPr fontAlgn="auto" hangingPunct="0">
              <a:spcBef>
                <a:spcPts val="1200"/>
              </a:spcBef>
              <a:spcAft>
                <a:spcPts val="0"/>
              </a:spcAft>
              <a:defRPr/>
            </a:pPr>
            <a:r>
              <a:rPr lang="es-ES" sz="2000" dirty="0">
                <a:solidFill>
                  <a:schemeClr val="bg1"/>
                </a:solidFill>
                <a:latin typeface="Times New Roman" pitchFamily="18" charset="0"/>
              </a:rPr>
              <a:t>- </a:t>
            </a:r>
            <a:r>
              <a:rPr lang="es-ES" sz="2000" b="1" dirty="0">
                <a:solidFill>
                  <a:schemeClr val="bg1"/>
                </a:solidFill>
                <a:latin typeface="Times New Roman" pitchFamily="18" charset="0"/>
              </a:rPr>
              <a:t>DETERMINADAS FORMAS JURIDICAS (SOCIEDAD ANONIMA,</a:t>
            </a:r>
          </a:p>
          <a:p>
            <a:pPr fontAlgn="auto" hangingPunct="0">
              <a:spcBef>
                <a:spcPts val="1200"/>
              </a:spcBef>
              <a:spcAft>
                <a:spcPts val="0"/>
              </a:spcAft>
              <a:defRPr/>
            </a:pPr>
            <a:r>
              <a:rPr lang="es-ES" sz="2000" b="1" dirty="0">
                <a:solidFill>
                  <a:schemeClr val="bg1"/>
                </a:solidFill>
                <a:latin typeface="Times New Roman" pitchFamily="18" charset="0"/>
              </a:rPr>
              <a:t>  DE RESPONSABILIDAD LIMITADA, COLECTIVA O  EN</a:t>
            </a:r>
          </a:p>
          <a:p>
            <a:pPr fontAlgn="auto" hangingPunct="0">
              <a:spcBef>
                <a:spcPts val="1200"/>
              </a:spcBef>
              <a:spcAft>
                <a:spcPts val="0"/>
              </a:spcAft>
              <a:defRPr/>
            </a:pPr>
            <a:r>
              <a:rPr lang="es-ES" sz="2000" b="1" dirty="0">
                <a:solidFill>
                  <a:schemeClr val="bg1"/>
                </a:solidFill>
                <a:latin typeface="Times New Roman" pitchFamily="18" charset="0"/>
              </a:rPr>
              <a:t>  COMANDITA POR ACCIONES);</a:t>
            </a:r>
          </a:p>
          <a:p>
            <a:pPr fontAlgn="auto" hangingPunct="0">
              <a:spcBef>
                <a:spcPts val="1200"/>
              </a:spcBef>
              <a:spcAft>
                <a:spcPts val="0"/>
              </a:spcAft>
              <a:defRPr/>
            </a:pPr>
            <a:r>
              <a:rPr lang="es-ES" sz="2000" b="1" dirty="0">
                <a:solidFill>
                  <a:schemeClr val="bg1"/>
                </a:solidFill>
                <a:latin typeface="Times New Roman" pitchFamily="18" charset="0"/>
              </a:rPr>
              <a:t>- SI SON HASTA CUATRO, TODOS DEBEN SER</a:t>
            </a:r>
          </a:p>
          <a:p>
            <a:pPr fontAlgn="auto" hangingPunct="0">
              <a:spcBef>
                <a:spcPts val="1200"/>
              </a:spcBef>
              <a:spcAft>
                <a:spcPts val="0"/>
              </a:spcAft>
              <a:defRPr/>
            </a:pPr>
            <a:r>
              <a:rPr lang="es-ES" sz="2000" b="1" dirty="0">
                <a:solidFill>
                  <a:schemeClr val="bg1"/>
                </a:solidFill>
                <a:latin typeface="Times New Roman" pitchFamily="18" charset="0"/>
              </a:rPr>
              <a:t>  PRODUCTORES ASESORES INSCRIPTOS;</a:t>
            </a:r>
          </a:p>
          <a:p>
            <a:pPr fontAlgn="auto" hangingPunct="0">
              <a:spcBef>
                <a:spcPts val="1200"/>
              </a:spcBef>
              <a:spcAft>
                <a:spcPts val="0"/>
              </a:spcAft>
              <a:defRPr/>
            </a:pPr>
            <a:r>
              <a:rPr lang="es-ES" sz="2000" b="1" dirty="0">
                <a:solidFill>
                  <a:schemeClr val="bg1"/>
                </a:solidFill>
                <a:latin typeface="Times New Roman" pitchFamily="18" charset="0"/>
              </a:rPr>
              <a:t>- OBJETO EXCLUSIVO: SEGUROS.</a:t>
            </a:r>
            <a:endParaRPr lang="es-ES" b="1" dirty="0">
              <a:solidFill>
                <a:schemeClr val="bg1"/>
              </a:solidFill>
              <a:latin typeface="Times New Roman" pitchFamily="18" charset="0"/>
            </a:endParaRPr>
          </a:p>
        </p:txBody>
      </p:sp>
      <p:sp>
        <p:nvSpPr>
          <p:cNvPr id="4" name="Text Box 4"/>
          <p:cNvSpPr txBox="1">
            <a:spLocks noChangeArrowheads="1"/>
          </p:cNvSpPr>
          <p:nvPr/>
        </p:nvSpPr>
        <p:spPr bwMode="auto">
          <a:xfrm>
            <a:off x="457200" y="5105400"/>
            <a:ext cx="8229600" cy="461665"/>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p>
            <a:pPr algn="ctr" fontAlgn="auto" hangingPunct="0">
              <a:spcBef>
                <a:spcPts val="1100"/>
              </a:spcBef>
              <a:spcAft>
                <a:spcPts val="0"/>
              </a:spcAft>
              <a:defRPr/>
            </a:pPr>
            <a:r>
              <a:rPr lang="es-ES" sz="2400" b="1" dirty="0">
                <a:solidFill>
                  <a:schemeClr val="bg1"/>
                </a:solidFill>
                <a:latin typeface="Times New Roman" pitchFamily="18" charset="0"/>
              </a:rPr>
              <a:t>RESPONSABILIDAD DE LOS SOCIOS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strVal val="0"/>
                                          </p:val>
                                        </p:tav>
                                        <p:tav tm="100000">
                                          <p:val>
                                            <p:strVal val="#ppt_h"/>
                                          </p:val>
                                        </p:tav>
                                      </p:tavLst>
                                    </p:anim>
                                  </p:childTnLst>
                                </p:cTn>
                              </p:par>
                            </p:childTnLst>
                          </p:cTn>
                        </p:par>
                        <p:par>
                          <p:cTn id="11" fill="hold">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ppt_h/2"/>
                                          </p:val>
                                        </p:tav>
                                        <p:tav tm="100000">
                                          <p:val>
                                            <p:strVal val="#ppt_y"/>
                                          </p:val>
                                        </p:tav>
                                      </p:tavLst>
                                    </p:anim>
                                    <p:anim calcmode="lin" valueType="num">
                                      <p:cBhvr>
                                        <p:cTn id="16" dur="500" fill="hold"/>
                                        <p:tgtEl>
                                          <p:spTgt spid="3"/>
                                        </p:tgtEl>
                                        <p:attrNameLst>
                                          <p:attrName>ppt_w</p:attrName>
                                        </p:attrNameLst>
                                      </p:cBhvr>
                                      <p:tavLst>
                                        <p:tav tm="0">
                                          <p:val>
                                            <p:strVal val="#ppt_w"/>
                                          </p:val>
                                        </p:tav>
                                        <p:tav tm="100000">
                                          <p:val>
                                            <p:strVal val="#ppt_w"/>
                                          </p:val>
                                        </p:tav>
                                      </p:tavLst>
                                    </p:anim>
                                    <p:anim calcmode="lin" valueType="num">
                                      <p:cBhvr>
                                        <p:cTn id="17" dur="500" fill="hold"/>
                                        <p:tgtEl>
                                          <p:spTgt spid="3"/>
                                        </p:tgtEl>
                                        <p:attrNameLst>
                                          <p:attrName>ppt_h</p:attrName>
                                        </p:attrNameLst>
                                      </p:cBhvr>
                                      <p:tavLst>
                                        <p:tav tm="0">
                                          <p:val>
                                            <p:strVal val="0"/>
                                          </p:val>
                                        </p:tav>
                                        <p:tav tm="100000">
                                          <p:val>
                                            <p:strVal val="#ppt_h"/>
                                          </p:val>
                                        </p:tav>
                                      </p:tavLst>
                                    </p:anim>
                                  </p:childTnLst>
                                </p:cTn>
                              </p:par>
                            </p:childTnLst>
                          </p:cTn>
                        </p:par>
                        <p:par>
                          <p:cTn id="18" fill="hold">
                            <p:stCondLst>
                              <p:cond delay="1000"/>
                            </p:stCondLst>
                            <p:childTnLst>
                              <p:par>
                                <p:cTn id="19" presetID="17"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ppt_h/2"/>
                                          </p:val>
                                        </p:tav>
                                        <p:tav tm="100000">
                                          <p:val>
                                            <p:strVal val="#ppt_y"/>
                                          </p:val>
                                        </p:tav>
                                      </p:tavLst>
                                    </p:anim>
                                    <p:anim calcmode="lin" valueType="num">
                                      <p:cBhvr>
                                        <p:cTn id="23" dur="500" fill="hold"/>
                                        <p:tgtEl>
                                          <p:spTgt spid="4"/>
                                        </p:tgtEl>
                                        <p:attrNameLst>
                                          <p:attrName>ppt_w</p:attrName>
                                        </p:attrNameLst>
                                      </p:cBhvr>
                                      <p:tavLst>
                                        <p:tav tm="0">
                                          <p:val>
                                            <p:strVal val="#ppt_w"/>
                                          </p:val>
                                        </p:tav>
                                        <p:tav tm="100000">
                                          <p:val>
                                            <p:strVal val="#ppt_w"/>
                                          </p:val>
                                        </p:tav>
                                      </p:tavLst>
                                    </p:anim>
                                    <p:anim calcmode="lin" valueType="num">
                                      <p:cBhvr>
                                        <p:cTn id="24" dur="500" fill="hold"/>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1 Título"/>
          <p:cNvSpPr txBox="1">
            <a:spLocks/>
          </p:cNvSpPr>
          <p:nvPr/>
        </p:nvSpPr>
        <p:spPr>
          <a:xfrm>
            <a:off x="457200" y="2568575"/>
            <a:ext cx="8229600" cy="708025"/>
          </a:xfrm>
          <a:prstGeom prst="rect">
            <a:avLst/>
          </a:prstGeom>
          <a:solidFill>
            <a:schemeClr val="accent2">
              <a:lumMod val="60000"/>
              <a:lumOff val="40000"/>
            </a:schemeClr>
          </a:solidFill>
          <a:ln w="28575">
            <a:solidFill>
              <a:srgbClr val="C00000"/>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3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CULTURA DE LA PREVENCIÓN</a:t>
            </a:r>
            <a:endParaRPr kumimoji="0" lang="en-US" sz="3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2057400"/>
            <a:ext cx="8229600" cy="1752600"/>
          </a:xfrm>
          <a:prstGeom prst="rect">
            <a:avLst/>
          </a:prstGeom>
          <a:solidFill>
            <a:schemeClr val="accent2">
              <a:lumMod val="60000"/>
              <a:lumOff val="40000"/>
            </a:schemeClr>
          </a:solidFill>
          <a:ln w="28575">
            <a:solidFill>
              <a:srgbClr val="C00000"/>
            </a:solidFill>
            <a:miter lim="800000"/>
            <a:headEnd/>
            <a:tailEnd/>
          </a:ln>
          <a:effectLst/>
        </p:spPr>
        <p:txBody>
          <a:bodyPr wrap="square" anchor="ctr">
            <a:spAutoFit/>
          </a:bodyPr>
          <a:lstStyle/>
          <a:p>
            <a:pPr algn="ctr">
              <a:defRPr/>
            </a:pPr>
            <a:r>
              <a:rPr lang="es-ES" sz="2400" b="1">
                <a:latin typeface="Times New Roman" pitchFamily="18" charset="0"/>
                <a:ea typeface="Times New Roman" pitchFamily="18" charset="0"/>
                <a:cs typeface="Times New Roman" pitchFamily="18" charset="0"/>
              </a:rPr>
              <a:t>“Hater”</a:t>
            </a:r>
          </a:p>
          <a:p>
            <a:pPr algn="ctr">
              <a:defRPr/>
            </a:pPr>
            <a:r>
              <a:rPr lang="es-ES" sz="2000" b="1">
                <a:latin typeface="Times New Roman" pitchFamily="18" charset="0"/>
                <a:ea typeface="Times New Roman" pitchFamily="18" charset="0"/>
                <a:cs typeface="Times New Roman" pitchFamily="18" charset="0"/>
              </a:rPr>
              <a:t> Hay muchos haters por el mundo, personas que odian algo y que hacen todo lo posible por tirarlo abajo. Las redes sociales están plagadas de este tipo de personas que son “odiadores” profesionales.</a:t>
            </a:r>
          </a:p>
          <a:p>
            <a:pPr algn="ctr" eaLnBrk="0" hangingPunct="0">
              <a:defRPr/>
            </a:pPr>
            <a:endParaRPr lang="es-ES" sz="2000" b="1">
              <a:latin typeface="Times New Roman" pitchFamily="18" charset="0"/>
              <a:cs typeface="Times New Roman" pitchFamily="18" charset="0"/>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txBox="1">
            <a:spLocks noChangeArrowheads="1"/>
          </p:cNvSpPr>
          <p:nvPr/>
        </p:nvSpPr>
        <p:spPr bwMode="auto">
          <a:xfrm>
            <a:off x="457200" y="642938"/>
            <a:ext cx="8305800" cy="950912"/>
          </a:xfrm>
          <a:prstGeom prst="rect">
            <a:avLst/>
          </a:prstGeom>
          <a:solidFill>
            <a:schemeClr val="tx1">
              <a:lumMod val="95000"/>
              <a:lumOff val="5000"/>
            </a:schemeClr>
          </a:solidFill>
          <a:ln w="28575">
            <a:solidFill>
              <a:srgbClr val="C00000"/>
            </a:solidFill>
            <a:miter lim="800000"/>
            <a:headEnd/>
            <a:tailEnd/>
          </a:ln>
        </p:spPr>
        <p:txBody>
          <a:bodyPr anchorCtr="1"/>
          <a:lstStyle/>
          <a:p>
            <a:pPr marL="482600" indent="-482600" algn="ctr" fontAlgn="auto">
              <a:spcBef>
                <a:spcPts val="0"/>
              </a:spcBef>
              <a:spcAft>
                <a:spcPts val="0"/>
              </a:spcAft>
              <a:defRPr/>
            </a:pPr>
            <a:r>
              <a:rPr lang="es-ES" sz="2800" b="1" dirty="0">
                <a:solidFill>
                  <a:schemeClr val="bg1"/>
                </a:solidFill>
                <a:latin typeface="Times New Roman" pitchFamily="18" charset="0"/>
                <a:cs typeface="Times New Roman" pitchFamily="18" charset="0"/>
              </a:rPr>
              <a:t>COBRANZA DE PREMIOS </a:t>
            </a:r>
          </a:p>
          <a:p>
            <a:pPr marL="482600" indent="-482600" algn="ctr" fontAlgn="auto">
              <a:spcBef>
                <a:spcPts val="0"/>
              </a:spcBef>
              <a:spcAft>
                <a:spcPts val="0"/>
              </a:spcAft>
              <a:defRPr/>
            </a:pPr>
            <a:r>
              <a:rPr lang="es-ES" sz="2800" b="1" dirty="0">
                <a:solidFill>
                  <a:schemeClr val="bg1"/>
                </a:solidFill>
                <a:latin typeface="Times New Roman" pitchFamily="18" charset="0"/>
                <a:cs typeface="Times New Roman" pitchFamily="18" charset="0"/>
              </a:rPr>
              <a:t>POR EL PRODUCTOR ASESOR</a:t>
            </a:r>
            <a:endParaRPr lang="es-ES" sz="2800" dirty="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7200" y="2092325"/>
            <a:ext cx="8305800" cy="461963"/>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p>
            <a:pPr algn="ctr" fontAlgn="auto" hangingPunct="0">
              <a:spcBef>
                <a:spcPts val="0"/>
              </a:spcBef>
              <a:spcAft>
                <a:spcPts val="0"/>
              </a:spcAft>
              <a:defRPr/>
            </a:pPr>
            <a:r>
              <a:rPr lang="es-ES" sz="2400" b="1">
                <a:solidFill>
                  <a:schemeClr val="bg1"/>
                </a:solidFill>
                <a:latin typeface="Times New Roman" pitchFamily="18" charset="0"/>
              </a:rPr>
              <a:t>AUTORIZADOS Y NO AUTORIZADOS</a:t>
            </a:r>
          </a:p>
        </p:txBody>
      </p:sp>
      <p:sp>
        <p:nvSpPr>
          <p:cNvPr id="4" name="Text Box 4"/>
          <p:cNvSpPr txBox="1">
            <a:spLocks noChangeArrowheads="1"/>
          </p:cNvSpPr>
          <p:nvPr/>
        </p:nvSpPr>
        <p:spPr bwMode="auto">
          <a:xfrm>
            <a:off x="457200" y="3059113"/>
            <a:ext cx="8305800" cy="1482725"/>
          </a:xfrm>
          <a:prstGeom prst="rect">
            <a:avLst/>
          </a:prstGeom>
          <a:solidFill>
            <a:schemeClr val="tx1">
              <a:lumMod val="95000"/>
              <a:lumOff val="5000"/>
            </a:schemeClr>
          </a:solidFill>
          <a:ln w="28575">
            <a:solidFill>
              <a:srgbClr val="C00000"/>
            </a:solidFill>
            <a:miter lim="800000"/>
            <a:headEnd/>
            <a:tailEnd/>
          </a:ln>
        </p:spPr>
        <p:txBody>
          <a:bodyPr wrap="square">
            <a:spAutoFit/>
          </a:bodyPr>
          <a:lstStyle/>
          <a:p>
            <a:pPr algn="ctr" fontAlgn="auto" hangingPunct="0">
              <a:spcBef>
                <a:spcPts val="1100"/>
              </a:spcBef>
              <a:spcAft>
                <a:spcPts val="0"/>
              </a:spcAft>
              <a:defRPr/>
            </a:pPr>
            <a:r>
              <a:rPr lang="es-ES" sz="2400" b="1" dirty="0">
                <a:solidFill>
                  <a:schemeClr val="bg1"/>
                </a:solidFill>
                <a:latin typeface="Times New Roman" pitchFamily="18" charset="0"/>
              </a:rPr>
              <a:t>PLAZO DE RENDICION</a:t>
            </a:r>
          </a:p>
          <a:p>
            <a:pPr algn="ctr" fontAlgn="auto" hangingPunct="0">
              <a:spcBef>
                <a:spcPts val="1100"/>
              </a:spcBef>
              <a:spcAft>
                <a:spcPts val="0"/>
              </a:spcAft>
              <a:defRPr/>
            </a:pPr>
            <a:r>
              <a:rPr lang="es-ES" sz="2400" b="1" dirty="0">
                <a:solidFill>
                  <a:schemeClr val="bg1"/>
                </a:solidFill>
                <a:latin typeface="Times New Roman" pitchFamily="18" charset="0"/>
              </a:rPr>
              <a:t>AUTORIZADOS: SEGÚN LA REGLAMENTACION</a:t>
            </a:r>
          </a:p>
          <a:p>
            <a:pPr algn="ctr" fontAlgn="auto" hangingPunct="0">
              <a:spcBef>
                <a:spcPts val="1100"/>
              </a:spcBef>
              <a:spcAft>
                <a:spcPts val="0"/>
              </a:spcAft>
              <a:defRPr/>
            </a:pPr>
            <a:r>
              <a:rPr lang="es-ES" sz="2400" b="1" dirty="0">
                <a:solidFill>
                  <a:schemeClr val="bg1"/>
                </a:solidFill>
                <a:latin typeface="Times New Roman" pitchFamily="18" charset="0"/>
              </a:rPr>
              <a:t>NO AUTORIZADOS: DENTRO DE LAS 72 HS.</a:t>
            </a:r>
          </a:p>
        </p:txBody>
      </p:sp>
      <p:sp>
        <p:nvSpPr>
          <p:cNvPr id="5" name="Text Box 5"/>
          <p:cNvSpPr txBox="1">
            <a:spLocks noChangeArrowheads="1"/>
          </p:cNvSpPr>
          <p:nvPr/>
        </p:nvSpPr>
        <p:spPr bwMode="auto">
          <a:xfrm>
            <a:off x="457200" y="5000625"/>
            <a:ext cx="8305800" cy="830263"/>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p>
            <a:pPr algn="ctr" fontAlgn="auto" hangingPunct="0">
              <a:spcBef>
                <a:spcPts val="1100"/>
              </a:spcBef>
              <a:spcAft>
                <a:spcPts val="0"/>
              </a:spcAft>
              <a:defRPr/>
            </a:pPr>
            <a:r>
              <a:rPr lang="es-ES" sz="2400" b="1">
                <a:solidFill>
                  <a:schemeClr val="bg1"/>
                </a:solidFill>
                <a:latin typeface="Times New Roman" pitchFamily="18" charset="0"/>
              </a:rPr>
              <a:t>RECIBOS A ENTREGAR: OFICIALES Y NO OFICIALES. VALIDEZ EN CASO DE SINIESTRO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str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ppt_w/2"/>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 calcmode="lin" valueType="num">
                                      <p:cBhvr>
                                        <p:cTn id="23" dur="500" fill="hold"/>
                                        <p:tgtEl>
                                          <p:spTgt spid="4"/>
                                        </p:tgtEl>
                                        <p:attrNameLst>
                                          <p:attrName>ppt_w</p:attrName>
                                        </p:attrNameLst>
                                      </p:cBhvr>
                                      <p:tavLst>
                                        <p:tav tm="0">
                                          <p:val>
                                            <p:str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17"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ppt_x</p:attrName>
                                        </p:attrNameLst>
                                      </p:cBhvr>
                                      <p:tavLst>
                                        <p:tav tm="0">
                                          <p:val>
                                            <p:strVal val="#ppt_x-#ppt_w/2"/>
                                          </p:val>
                                        </p:tav>
                                        <p:tav tm="100000">
                                          <p:val>
                                            <p:strVal val="#ppt_x"/>
                                          </p:val>
                                        </p:tav>
                                      </p:tavLst>
                                    </p:anim>
                                    <p:anim calcmode="lin" valueType="num">
                                      <p:cBhvr>
                                        <p:cTn id="29" dur="500" fill="hold"/>
                                        <p:tgtEl>
                                          <p:spTgt spid="5"/>
                                        </p:tgtEl>
                                        <p:attrNameLst>
                                          <p:attrName>ppt_y</p:attrName>
                                        </p:attrNameLst>
                                      </p:cBhvr>
                                      <p:tavLst>
                                        <p:tav tm="0">
                                          <p:val>
                                            <p:strVal val="#ppt_y"/>
                                          </p:val>
                                        </p:tav>
                                        <p:tav tm="100000">
                                          <p:val>
                                            <p:strVal val="#ppt_y"/>
                                          </p:val>
                                        </p:tav>
                                      </p:tavLst>
                                    </p:anim>
                                    <p:anim calcmode="lin" valueType="num">
                                      <p:cBhvr>
                                        <p:cTn id="30" dur="500" fill="hold"/>
                                        <p:tgtEl>
                                          <p:spTgt spid="5"/>
                                        </p:tgtEl>
                                        <p:attrNameLst>
                                          <p:attrName>ppt_w</p:attrName>
                                        </p:attrNameLst>
                                      </p:cBhvr>
                                      <p:tavLst>
                                        <p:tav tm="0">
                                          <p:val>
                                            <p:strVal val="0"/>
                                          </p:val>
                                        </p:tav>
                                        <p:tav tm="100000">
                                          <p:val>
                                            <p:strVal val="#ppt_w"/>
                                          </p:val>
                                        </p:tav>
                                      </p:tavLst>
                                    </p:anim>
                                    <p:anim calcmode="lin" valueType="num">
                                      <p:cBhvr>
                                        <p:cTn id="31"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685800"/>
            <a:ext cx="8229600" cy="766763"/>
          </a:xfrm>
          <a:prstGeom prst="rect">
            <a:avLst/>
          </a:prstGeom>
          <a:solidFill>
            <a:schemeClr val="tx1">
              <a:lumMod val="95000"/>
              <a:lumOff val="5000"/>
            </a:schemeClr>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a:solidFill>
                  <a:schemeClr val="bg1"/>
                </a:solidFill>
                <a:latin typeface="Times New Roman" pitchFamily="18" charset="0"/>
                <a:cs typeface="Times New Roman" pitchFamily="18" charset="0"/>
              </a:rPr>
              <a:t>NUEVO SISTEMA DE COBRANZA</a:t>
            </a:r>
            <a:endParaRPr lang="es-ES" sz="280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7200" y="1785938"/>
            <a:ext cx="8229600" cy="3939540"/>
          </a:xfrm>
          <a:prstGeom prst="rect">
            <a:avLst/>
          </a:prstGeom>
          <a:solidFill>
            <a:schemeClr val="tx1">
              <a:lumMod val="95000"/>
              <a:lumOff val="5000"/>
            </a:schemeClr>
          </a:solidFill>
          <a:ln w="28575">
            <a:solidFill>
              <a:srgbClr val="C00000"/>
            </a:solidFill>
            <a:miter lim="800000"/>
            <a:headEnd/>
            <a:tailEnd/>
          </a:ln>
        </p:spPr>
        <p:txBody>
          <a:bodyPr wrap="square">
            <a:spAutoFit/>
          </a:bodyPr>
          <a:lstStyle/>
          <a:p>
            <a:pPr algn="ctr" hangingPunct="0">
              <a:spcBef>
                <a:spcPts val="1200"/>
              </a:spcBef>
              <a:defRPr/>
            </a:pPr>
            <a:r>
              <a:rPr lang="es-ES" sz="2000" b="1">
                <a:solidFill>
                  <a:schemeClr val="bg1"/>
                </a:solidFill>
                <a:latin typeface="Times New Roman" pitchFamily="18" charset="0"/>
              </a:rPr>
              <a:t>UNICOS SISTEMAS HABILITADOS</a:t>
            </a:r>
          </a:p>
          <a:p>
            <a:pPr hangingPunct="0">
              <a:spcBef>
                <a:spcPts val="1200"/>
              </a:spcBef>
              <a:defRPr/>
            </a:pPr>
            <a:r>
              <a:rPr lang="es-ES" sz="2000" b="1">
                <a:solidFill>
                  <a:schemeClr val="bg1"/>
                </a:solidFill>
                <a:latin typeface="Times New Roman" pitchFamily="18" charset="0"/>
              </a:rPr>
              <a:t>- Medios electrónicos de cobro;</a:t>
            </a:r>
          </a:p>
          <a:p>
            <a:pPr hangingPunct="0">
              <a:spcBef>
                <a:spcPts val="1200"/>
              </a:spcBef>
              <a:defRPr/>
            </a:pPr>
            <a:r>
              <a:rPr lang="es-ES" sz="2000" b="1">
                <a:solidFill>
                  <a:schemeClr val="bg1"/>
                </a:solidFill>
                <a:latin typeface="Times New Roman" pitchFamily="18" charset="0"/>
              </a:rPr>
              <a:t>- Entidades bancarias: pago en ventanilla o débito en cuenta</a:t>
            </a:r>
          </a:p>
          <a:p>
            <a:pPr hangingPunct="0">
              <a:spcBef>
                <a:spcPts val="1200"/>
              </a:spcBef>
              <a:defRPr/>
            </a:pPr>
            <a:r>
              <a:rPr lang="es-ES" sz="2000" b="1">
                <a:solidFill>
                  <a:schemeClr val="bg1"/>
                </a:solidFill>
                <a:latin typeface="Times New Roman" pitchFamily="18" charset="0"/>
              </a:rPr>
              <a:t>- Tarjetas de débito, crédito o compras.</a:t>
            </a:r>
          </a:p>
          <a:p>
            <a:pPr algn="ctr" hangingPunct="0">
              <a:spcBef>
                <a:spcPts val="1200"/>
              </a:spcBef>
              <a:defRPr/>
            </a:pPr>
            <a:r>
              <a:rPr lang="es-ES" sz="2000" b="1">
                <a:solidFill>
                  <a:schemeClr val="bg1"/>
                </a:solidFill>
                <a:latin typeface="Times New Roman" pitchFamily="18" charset="0"/>
              </a:rPr>
              <a:t>LAS ENTIDADES ASEGURADORAS SOLO PODRAN CONSIDERAR CUMPLIDA LA OBLIGACION DE PAGO DEL PREMIO DE LOS CONTRATOS DE SEGUROS CUANDO SE PRODUZCA EL EFECTIVO INGRESO DE LOS FONDOS EN ALGUNO DE LOS SISTEMAS  ENUMERADOS PRECEDENTEMENTE. </a:t>
            </a:r>
          </a:p>
          <a:p>
            <a:pPr algn="ctr" hangingPunct="0">
              <a:spcBef>
                <a:spcPts val="1200"/>
              </a:spcBef>
              <a:defRPr/>
            </a:pPr>
            <a:r>
              <a:rPr lang="es-ES" sz="2000" b="1">
                <a:solidFill>
                  <a:schemeClr val="bg1"/>
                </a:solidFill>
                <a:latin typeface="Times New Roman" pitchFamily="18" charset="0"/>
              </a:rPr>
              <a:t>(Resolución 429 del Ministerio de Economía del año 2000)</a:t>
            </a:r>
            <a:endParaRPr lang="es-ES" b="1">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1295400"/>
            <a:ext cx="8229600" cy="3939540"/>
          </a:xfrm>
          <a:prstGeom prst="rect">
            <a:avLst/>
          </a:prstGeom>
          <a:solidFill>
            <a:schemeClr val="tx1">
              <a:lumMod val="95000"/>
              <a:lumOff val="5000"/>
            </a:schemeClr>
          </a:solidFill>
          <a:ln w="28575">
            <a:solidFill>
              <a:srgbClr val="C00000"/>
            </a:solidFill>
            <a:miter lim="800000"/>
            <a:headEnd/>
            <a:tailEnd/>
          </a:ln>
        </p:spPr>
        <p:txBody>
          <a:bodyPr wrap="square">
            <a:spAutoFit/>
          </a:bodyPr>
          <a:lstStyle/>
          <a:p>
            <a:pPr algn="ctr" fontAlgn="auto" hangingPunct="0">
              <a:spcBef>
                <a:spcPts val="1200"/>
              </a:spcBef>
              <a:spcAft>
                <a:spcPts val="0"/>
              </a:spcAft>
              <a:defRPr/>
            </a:pPr>
            <a:r>
              <a:rPr lang="es-ES" sz="2400" b="1" dirty="0">
                <a:solidFill>
                  <a:schemeClr val="bg1"/>
                </a:solidFill>
                <a:latin typeface="Times New Roman" pitchFamily="18" charset="0"/>
              </a:rPr>
              <a:t>En el año 2017 surgen nuevas disposiciones de la Superintendencia de Seguros de la Nación a través de distintas resoluciones (40.541, 40.619, 40.761 y 40.769)</a:t>
            </a:r>
          </a:p>
          <a:p>
            <a:pPr algn="ctr" fontAlgn="auto" hangingPunct="0">
              <a:spcBef>
                <a:spcPts val="1200"/>
              </a:spcBef>
              <a:spcAft>
                <a:spcPts val="0"/>
              </a:spcAft>
              <a:defRPr/>
            </a:pPr>
            <a:r>
              <a:rPr lang="es-ES" sz="2400" b="1" dirty="0">
                <a:solidFill>
                  <a:schemeClr val="bg1"/>
                </a:solidFill>
                <a:latin typeface="Times New Roman" pitchFamily="18" charset="0"/>
              </a:rPr>
              <a:t>La resolución 40.619 indica que se encuentran habilitados como medios de cobro de premios de los contratos de seguros los dispuestos por el Banco Central de la República Argentina, pudiendo registrarse los ingresos a través de controladores fiscales homologados por la Administración  Federal de Ingresos Públicos, fijándose también un cronograma de adecuación.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990600"/>
            <a:ext cx="8229600" cy="4678204"/>
          </a:xfrm>
          <a:prstGeom prst="rect">
            <a:avLst/>
          </a:prstGeom>
          <a:solidFill>
            <a:schemeClr val="tx1">
              <a:lumMod val="95000"/>
              <a:lumOff val="5000"/>
            </a:schemeClr>
          </a:solidFill>
          <a:ln w="28575">
            <a:solidFill>
              <a:srgbClr val="C00000"/>
            </a:solidFill>
            <a:miter lim="800000"/>
            <a:headEnd/>
            <a:tailEnd/>
          </a:ln>
        </p:spPr>
        <p:txBody>
          <a:bodyPr wrap="square">
            <a:spAutoFit/>
          </a:bodyPr>
          <a:lstStyle/>
          <a:p>
            <a:pPr algn="ctr" fontAlgn="auto" hangingPunct="0">
              <a:spcBef>
                <a:spcPts val="1200"/>
              </a:spcBef>
              <a:spcAft>
                <a:spcPts val="0"/>
              </a:spcAft>
              <a:defRPr/>
            </a:pPr>
            <a:r>
              <a:rPr lang="es-ES" sz="2400" b="1" dirty="0">
                <a:solidFill>
                  <a:schemeClr val="bg1"/>
                </a:solidFill>
                <a:latin typeface="Times New Roman" pitchFamily="18" charset="0"/>
              </a:rPr>
              <a:t>La resolución 40.761 incorpora como medio de pago los cheques de terceros que deberán ser endosados por el asegurado o tomador de la póliza, entidades especializadas en cobranza, registro y procesamiento de pagos por medios electrónicos habilitados por la Superintendencia de Seguros de la Nación y efectivo en moneda de curso legal, mediante la utilización de un </a:t>
            </a:r>
            <a:r>
              <a:rPr lang="es-ES" sz="2400" b="1" dirty="0" err="1">
                <a:solidFill>
                  <a:schemeClr val="bg1"/>
                </a:solidFill>
                <a:latin typeface="Times New Roman" pitchFamily="18" charset="0"/>
              </a:rPr>
              <a:t>contralador</a:t>
            </a:r>
            <a:r>
              <a:rPr lang="es-ES" sz="2400" b="1" dirty="0">
                <a:solidFill>
                  <a:schemeClr val="bg1"/>
                </a:solidFill>
                <a:latin typeface="Times New Roman" pitchFamily="18" charset="0"/>
              </a:rPr>
              <a:t> fiscal homologado y registrado también ante el organismo de control.</a:t>
            </a:r>
          </a:p>
          <a:p>
            <a:pPr algn="ctr" fontAlgn="auto" hangingPunct="0">
              <a:spcBef>
                <a:spcPts val="1200"/>
              </a:spcBef>
              <a:spcAft>
                <a:spcPts val="0"/>
              </a:spcAft>
              <a:defRPr/>
            </a:pPr>
            <a:r>
              <a:rPr lang="es-ES" sz="2400" b="1" dirty="0">
                <a:solidFill>
                  <a:schemeClr val="bg1"/>
                </a:solidFill>
                <a:latin typeface="Times New Roman" pitchFamily="18" charset="0"/>
              </a:rPr>
              <a:t>Por medio de la resolución 40.769 del 1/9/2017 se crea un registro de controladores fiscales requeridos por la cobranza de premios de contratos de seguros en efectivo, en los supuestos contemplados en la normativa vigente</a:t>
            </a:r>
            <a:r>
              <a:rPr lang="es-ES" sz="2000" b="1" dirty="0">
                <a:solidFill>
                  <a:schemeClr val="bg1"/>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4"/>
          <p:cNvSpPr>
            <a:spLocks noChangeArrowheads="1"/>
          </p:cNvSpPr>
          <p:nvPr/>
        </p:nvSpPr>
        <p:spPr bwMode="auto">
          <a:xfrm>
            <a:off x="457200" y="2438400"/>
            <a:ext cx="8229600" cy="808037"/>
          </a:xfrm>
          <a:prstGeom prst="rect">
            <a:avLst/>
          </a:prstGeom>
          <a:solidFill>
            <a:schemeClr val="tx1">
              <a:lumMod val="95000"/>
              <a:lumOff val="5000"/>
            </a:schemeClr>
          </a:solidFill>
          <a:ln w="28575">
            <a:solidFill>
              <a:srgbClr val="C00000"/>
            </a:solidFill>
            <a:miter lim="800000"/>
            <a:headEnd/>
            <a:tailEnd/>
          </a:ln>
        </p:spPr>
        <p:txBody>
          <a:bodyPr anchor="ctr" anchorCtr="1"/>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INHABILIDADES </a:t>
            </a:r>
            <a:endParaRPr lang="es-ES" sz="2800" b="1" dirty="0">
              <a:solidFill>
                <a:schemeClr val="bg1"/>
              </a:solidFill>
              <a:latin typeface="Times New Roman" pitchFamily="18" charset="0"/>
              <a:cs typeface="Times New Roman" pitchFamily="18" charset="0"/>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4"/>
          <p:cNvSpPr>
            <a:spLocks noChangeArrowheads="1"/>
          </p:cNvSpPr>
          <p:nvPr/>
        </p:nvSpPr>
        <p:spPr bwMode="auto">
          <a:xfrm>
            <a:off x="533400" y="404813"/>
            <a:ext cx="8153400" cy="808037"/>
          </a:xfrm>
          <a:prstGeom prst="rect">
            <a:avLst/>
          </a:prstGeom>
          <a:solidFill>
            <a:schemeClr val="tx1">
              <a:lumMod val="95000"/>
              <a:lumOff val="5000"/>
            </a:schemeClr>
          </a:solidFill>
          <a:ln w="28575">
            <a:solidFill>
              <a:srgbClr val="C00000"/>
            </a:solidFill>
            <a:miter lim="800000"/>
            <a:headEnd/>
            <a:tailEnd/>
          </a:ln>
        </p:spPr>
        <p:txBody>
          <a:bodyPr anchor="ctr" anchorCtr="1"/>
          <a:lstStyle/>
          <a:p>
            <a:pPr algn="ctr" fontAlgn="auto">
              <a:spcBef>
                <a:spcPts val="0"/>
              </a:spcBef>
              <a:spcAft>
                <a:spcPts val="0"/>
              </a:spcAft>
              <a:defRPr/>
            </a:pPr>
            <a:r>
              <a:rPr lang="es-AR" sz="2800" b="1" dirty="0" smtClean="0">
                <a:solidFill>
                  <a:schemeClr val="bg1"/>
                </a:solidFill>
                <a:latin typeface="Times New Roman" pitchFamily="18" charset="0"/>
                <a:cs typeface="Times New Roman" pitchFamily="18" charset="0"/>
              </a:rPr>
              <a:t> </a:t>
            </a:r>
            <a:r>
              <a:rPr lang="es-AR" sz="2800" b="1" dirty="0">
                <a:solidFill>
                  <a:schemeClr val="bg1"/>
                </a:solidFill>
                <a:latin typeface="Times New Roman" pitchFamily="18" charset="0"/>
                <a:cs typeface="Times New Roman" pitchFamily="18" charset="0"/>
              </a:rPr>
              <a:t>ABSOLUTAS</a:t>
            </a:r>
            <a:endParaRPr lang="es-ES" sz="2800" b="1" dirty="0">
              <a:solidFill>
                <a:schemeClr val="bg1"/>
              </a:solidFill>
              <a:latin typeface="Times New Roman" pitchFamily="18" charset="0"/>
              <a:cs typeface="Times New Roman" pitchFamily="18" charset="0"/>
            </a:endParaRPr>
          </a:p>
        </p:txBody>
      </p:sp>
      <p:sp>
        <p:nvSpPr>
          <p:cNvPr id="3" name="Text Box 5"/>
          <p:cNvSpPr txBox="1">
            <a:spLocks noChangeArrowheads="1"/>
          </p:cNvSpPr>
          <p:nvPr/>
        </p:nvSpPr>
        <p:spPr bwMode="auto">
          <a:xfrm>
            <a:off x="501650" y="1501775"/>
            <a:ext cx="8153400" cy="4670425"/>
          </a:xfrm>
          <a:prstGeom prst="rect">
            <a:avLst/>
          </a:prstGeom>
          <a:solidFill>
            <a:schemeClr val="tx1">
              <a:lumMod val="95000"/>
              <a:lumOff val="5000"/>
            </a:schemeClr>
          </a:solidFill>
          <a:ln w="28575">
            <a:solidFill>
              <a:srgbClr val="C00000"/>
            </a:solidFill>
            <a:miter lim="800000"/>
            <a:headEnd/>
            <a:tailEnd/>
          </a:ln>
        </p:spPr>
        <p:txBody>
          <a:bodyPr wrap="square">
            <a:spAutoFit/>
          </a:bodyPr>
          <a:lstStyle/>
          <a:p>
            <a:pPr>
              <a:spcBef>
                <a:spcPts val="1000"/>
              </a:spcBef>
              <a:defRPr/>
            </a:pPr>
            <a:r>
              <a:rPr lang="es-ES" sz="1700" b="1">
                <a:solidFill>
                  <a:schemeClr val="bg1"/>
                </a:solidFill>
                <a:latin typeface="Times New Roman" pitchFamily="18" charset="0"/>
              </a:rPr>
              <a:t>- quienes no pueden ejercer el comercio;</a:t>
            </a:r>
          </a:p>
          <a:p>
            <a:pPr hangingPunct="0">
              <a:spcBef>
                <a:spcPts val="1000"/>
              </a:spcBef>
              <a:buSzPct val="100000"/>
              <a:buFontTx/>
              <a:buChar char="-"/>
              <a:defRPr/>
            </a:pPr>
            <a:r>
              <a:rPr lang="es-ES" sz="1700" b="1">
                <a:solidFill>
                  <a:schemeClr val="bg1"/>
                </a:solidFill>
                <a:latin typeface="Times New Roman" pitchFamily="18" charset="0"/>
              </a:rPr>
              <a:t>los fallidos por quiebra casual o concursados hasta 5 años después de su</a:t>
            </a:r>
          </a:p>
          <a:p>
            <a:pPr hangingPunct="0">
              <a:spcBef>
                <a:spcPts val="1000"/>
              </a:spcBef>
              <a:defRPr/>
            </a:pPr>
            <a:r>
              <a:rPr lang="es-ES" sz="1700" b="1">
                <a:solidFill>
                  <a:schemeClr val="bg1"/>
                </a:solidFill>
                <a:latin typeface="Times New Roman" pitchFamily="18" charset="0"/>
              </a:rPr>
              <a:t>  rehabilitación);</a:t>
            </a:r>
          </a:p>
          <a:p>
            <a:pPr hangingPunct="0">
              <a:spcBef>
                <a:spcPts val="1000"/>
              </a:spcBef>
              <a:buSzPct val="100000"/>
              <a:buFontTx/>
              <a:buChar char="-"/>
              <a:defRPr/>
            </a:pPr>
            <a:r>
              <a:rPr lang="es-ES" sz="1700" b="1">
                <a:solidFill>
                  <a:schemeClr val="bg1"/>
                </a:solidFill>
                <a:latin typeface="Times New Roman" pitchFamily="18" charset="0"/>
              </a:rPr>
              <a:t>los fallidos por quiebra culpable o fraudulenta hasta 10 años después de su</a:t>
            </a:r>
          </a:p>
          <a:p>
            <a:pPr hangingPunct="0">
              <a:spcBef>
                <a:spcPts val="1000"/>
              </a:spcBef>
              <a:defRPr/>
            </a:pPr>
            <a:r>
              <a:rPr lang="es-ES" sz="1700" b="1">
                <a:solidFill>
                  <a:schemeClr val="bg1"/>
                </a:solidFill>
                <a:latin typeface="Times New Roman" pitchFamily="18" charset="0"/>
              </a:rPr>
              <a:t>  rehabilitación;</a:t>
            </a:r>
          </a:p>
          <a:p>
            <a:pPr hangingPunct="0">
              <a:spcBef>
                <a:spcPts val="1000"/>
              </a:spcBef>
              <a:buSzPct val="100000"/>
              <a:buFontTx/>
              <a:buChar char="-"/>
              <a:defRPr/>
            </a:pPr>
            <a:r>
              <a:rPr lang="es-ES" sz="1700" b="1">
                <a:solidFill>
                  <a:schemeClr val="bg1"/>
                </a:solidFill>
                <a:latin typeface="Times New Roman" pitchFamily="18" charset="0"/>
              </a:rPr>
              <a:t>los directores de sociedades cuya conducta se calificara de culpable o fraudulenta</a:t>
            </a:r>
          </a:p>
          <a:p>
            <a:pPr hangingPunct="0">
              <a:spcBef>
                <a:spcPts val="1000"/>
              </a:spcBef>
              <a:defRPr/>
            </a:pPr>
            <a:r>
              <a:rPr lang="es-ES" sz="1700" b="1">
                <a:solidFill>
                  <a:schemeClr val="bg1"/>
                </a:solidFill>
                <a:latin typeface="Times New Roman" pitchFamily="18" charset="0"/>
              </a:rPr>
              <a:t>  hasta 10 años después de su rehabilitación;</a:t>
            </a:r>
          </a:p>
          <a:p>
            <a:pPr hangingPunct="0">
              <a:spcBef>
                <a:spcPts val="1000"/>
              </a:spcBef>
              <a:buSzPct val="100000"/>
              <a:buFontTx/>
              <a:buChar char="-"/>
              <a:defRPr/>
            </a:pPr>
            <a:r>
              <a:rPr lang="es-ES" sz="1700" b="1">
                <a:solidFill>
                  <a:schemeClr val="bg1"/>
                </a:solidFill>
                <a:latin typeface="Times New Roman" pitchFamily="18" charset="0"/>
              </a:rPr>
              <a:t>los condenados con accesoria de inhabilitación para ejercer cargos públicos, los</a:t>
            </a:r>
          </a:p>
          <a:p>
            <a:pPr hangingPunct="0">
              <a:spcBef>
                <a:spcPts val="1000"/>
              </a:spcBef>
              <a:defRPr/>
            </a:pPr>
            <a:r>
              <a:rPr lang="es-ES" sz="1700" b="1">
                <a:solidFill>
                  <a:schemeClr val="bg1"/>
                </a:solidFill>
                <a:latin typeface="Times New Roman" pitchFamily="18" charset="0"/>
              </a:rPr>
              <a:t>  condenados por hurto, robo, defraudación, cohecho, emisión de cheques sin fondo </a:t>
            </a:r>
          </a:p>
          <a:p>
            <a:pPr hangingPunct="0">
              <a:spcBef>
                <a:spcPts val="1000"/>
              </a:spcBef>
              <a:defRPr/>
            </a:pPr>
            <a:r>
              <a:rPr lang="es-ES" sz="1700" b="1">
                <a:solidFill>
                  <a:schemeClr val="bg1"/>
                </a:solidFill>
                <a:latin typeface="Times New Roman" pitchFamily="18" charset="0"/>
              </a:rPr>
              <a:t>  y  delitos contra la fe pública, los condenados por delitos cometidos en la </a:t>
            </a:r>
          </a:p>
          <a:p>
            <a:pPr hangingPunct="0">
              <a:spcBef>
                <a:spcPts val="1000"/>
              </a:spcBef>
              <a:defRPr/>
            </a:pPr>
            <a:r>
              <a:rPr lang="es-ES" sz="1700" b="1">
                <a:solidFill>
                  <a:schemeClr val="bg1"/>
                </a:solidFill>
                <a:latin typeface="Times New Roman" pitchFamily="18" charset="0"/>
              </a:rPr>
              <a:t>  constitución  de sociedades o en la contratación de seguros. En todos los casos   </a:t>
            </a:r>
          </a:p>
          <a:p>
            <a:pPr hangingPunct="0">
              <a:spcBef>
                <a:spcPts val="1000"/>
              </a:spcBef>
              <a:defRPr/>
            </a:pPr>
            <a:r>
              <a:rPr lang="es-ES" sz="1700" b="1">
                <a:solidFill>
                  <a:schemeClr val="bg1"/>
                </a:solidFill>
                <a:latin typeface="Times New Roman" pitchFamily="18" charset="0"/>
              </a:rPr>
              <a:t>   hasta después de 10 años de cumplida la condena;  </a:t>
            </a:r>
            <a:endParaRPr lang="es-ES" sz="1700">
              <a:solidFill>
                <a:schemeClr val="bg1"/>
              </a:solidFill>
              <a:latin typeface="Times New Roman" pitchFamily="18" charset="0"/>
            </a:endParaRP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4"/>
          <p:cNvSpPr txBox="1">
            <a:spLocks noChangeArrowheads="1"/>
          </p:cNvSpPr>
          <p:nvPr/>
        </p:nvSpPr>
        <p:spPr bwMode="auto">
          <a:xfrm>
            <a:off x="457200" y="1066800"/>
            <a:ext cx="8229600" cy="4511675"/>
          </a:xfrm>
          <a:prstGeom prst="rect">
            <a:avLst/>
          </a:prstGeom>
          <a:solidFill>
            <a:schemeClr val="tx1">
              <a:lumMod val="95000"/>
              <a:lumOff val="5000"/>
            </a:schemeClr>
          </a:solidFill>
          <a:ln w="28575">
            <a:solidFill>
              <a:srgbClr val="C00000"/>
            </a:solidFill>
            <a:miter lim="800000"/>
            <a:headEnd/>
            <a:tailEnd/>
          </a:ln>
        </p:spPr>
        <p:txBody>
          <a:bodyPr wrap="square">
            <a:spAutoFit/>
          </a:bodyPr>
          <a:lstStyle/>
          <a:p>
            <a:pPr marL="173038" indent="-173038" fontAlgn="auto">
              <a:spcBef>
                <a:spcPts val="1000"/>
              </a:spcBef>
              <a:spcAft>
                <a:spcPts val="0"/>
              </a:spcAft>
              <a:defRPr/>
            </a:pPr>
            <a:r>
              <a:rPr lang="es-ES" sz="2000" b="1" dirty="0">
                <a:solidFill>
                  <a:schemeClr val="bg1"/>
                </a:solidFill>
                <a:latin typeface="Times New Roman" pitchFamily="18" charset="0"/>
              </a:rPr>
              <a:t>- los liquidadores de siniestros y comisarios de averías;</a:t>
            </a:r>
          </a:p>
          <a:p>
            <a:pPr marL="173038" indent="-173038" fontAlgn="auto" hangingPunct="0">
              <a:spcBef>
                <a:spcPts val="1000"/>
              </a:spcBef>
              <a:spcAft>
                <a:spcPts val="0"/>
              </a:spcAft>
              <a:buSzPct val="100000"/>
              <a:buFontTx/>
              <a:buChar char="-"/>
              <a:defRPr/>
            </a:pPr>
            <a:r>
              <a:rPr lang="es-ES" sz="2000" b="1" dirty="0">
                <a:solidFill>
                  <a:schemeClr val="bg1"/>
                </a:solidFill>
                <a:latin typeface="Times New Roman" pitchFamily="18" charset="0"/>
              </a:rPr>
              <a:t>los directores, síndicos, gerentes, subgerentes, apoderados generales, administradores generales, miembros del Consejo de Administración, inspectores de riesgos e  inspectores de siniestros de las entidades aseguradoras cualquiera sea su naturaleza  jurídica;   </a:t>
            </a:r>
          </a:p>
          <a:p>
            <a:pPr marL="173038" indent="-173038" fontAlgn="auto" hangingPunct="0">
              <a:spcBef>
                <a:spcPts val="1000"/>
              </a:spcBef>
              <a:spcAft>
                <a:spcPts val="0"/>
              </a:spcAft>
              <a:buSzPct val="100000"/>
              <a:buFontTx/>
              <a:buChar char="-"/>
              <a:defRPr/>
            </a:pPr>
            <a:r>
              <a:rPr lang="es-ES" sz="2000" b="1" dirty="0">
                <a:solidFill>
                  <a:schemeClr val="bg1"/>
                </a:solidFill>
                <a:latin typeface="Times New Roman" pitchFamily="18" charset="0"/>
              </a:rPr>
              <a:t>los funcionarios o empleados de la Superintendencia de Seguros de la Nación y del  Instituto Nacional de Reaseguros y los funcionarios jerárquicos de las Cámaras </a:t>
            </a:r>
            <a:r>
              <a:rPr lang="es-ES" sz="2000" b="1" dirty="0" err="1">
                <a:solidFill>
                  <a:schemeClr val="bg1"/>
                </a:solidFill>
                <a:latin typeface="Times New Roman" pitchFamily="18" charset="0"/>
              </a:rPr>
              <a:t>tarifadoras</a:t>
            </a:r>
            <a:r>
              <a:rPr lang="es-ES" sz="2000" b="1" dirty="0">
                <a:solidFill>
                  <a:schemeClr val="bg1"/>
                </a:solidFill>
                <a:latin typeface="Times New Roman" pitchFamily="18" charset="0"/>
              </a:rPr>
              <a:t> de  las Asociaciones de entidades aseguradoras;</a:t>
            </a:r>
          </a:p>
          <a:p>
            <a:pPr marL="173038" indent="-173038" fontAlgn="auto" hangingPunct="0">
              <a:spcBef>
                <a:spcPts val="1000"/>
              </a:spcBef>
              <a:spcAft>
                <a:spcPts val="0"/>
              </a:spcAft>
              <a:buSzPct val="100000"/>
              <a:buFontTx/>
              <a:buChar char="-"/>
              <a:defRPr/>
            </a:pPr>
            <a:r>
              <a:rPr lang="es-ES" sz="2000" b="1" dirty="0">
                <a:solidFill>
                  <a:schemeClr val="bg1"/>
                </a:solidFill>
                <a:latin typeface="Times New Roman" pitchFamily="18" charset="0"/>
              </a:rPr>
              <a:t>quienes operen como productores asesores durante la vigencia de la presente ley sin estar inscriptos y quienes sean excluidos del registro por infracciones a la misma, sin perjuicio de las sanciones previstas en el artículo 13.</a:t>
            </a:r>
            <a:r>
              <a:rPr lang="es-ES" sz="2000" dirty="0">
                <a:solidFill>
                  <a:schemeClr val="bg1"/>
                </a:solidFill>
                <a:latin typeface="Times New Roman" pitchFamily="18" charset="0"/>
              </a:rPr>
              <a:t>  </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2819400"/>
            <a:ext cx="8186738" cy="1692275"/>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p>
            <a:pPr algn="ctr" fontAlgn="auto" hangingPunct="0">
              <a:spcBef>
                <a:spcPts val="1700"/>
              </a:spcBef>
              <a:spcAft>
                <a:spcPts val="0"/>
              </a:spcAft>
              <a:defRPr/>
            </a:pPr>
            <a:r>
              <a:rPr lang="es-ES" sz="2000" b="1" dirty="0">
                <a:solidFill>
                  <a:schemeClr val="bg1"/>
                </a:solidFill>
                <a:latin typeface="Times New Roman" pitchFamily="18" charset="0"/>
                <a:cs typeface="Times New Roman" pitchFamily="18" charset="0"/>
              </a:rPr>
              <a:t>QUEDA PROHIBIDO ACTUAR EN CARÁCTER DE PRODUCTOR ASESOR DE SEGUROS A LOS DIRECTORES, GERENTES, ADMINISTRADORES Y EMPLEADOS CON RELACION DE LOS CLIENTES EN LAS INSTITUCIONES EN LAS QUE PRESTEN SERVICIOS</a:t>
            </a:r>
            <a:endParaRPr lang="es-ES" sz="2800" b="1" dirty="0">
              <a:solidFill>
                <a:schemeClr val="bg1"/>
              </a:solidFill>
              <a:latin typeface="Times New Roman" pitchFamily="18" charset="0"/>
              <a:cs typeface="Times New Roman" pitchFamily="18" charset="0"/>
            </a:endParaRPr>
          </a:p>
        </p:txBody>
      </p:sp>
      <p:sp>
        <p:nvSpPr>
          <p:cNvPr id="3" name="Text Box 4"/>
          <p:cNvSpPr txBox="1">
            <a:spLocks noChangeArrowheads="1"/>
          </p:cNvSpPr>
          <p:nvPr/>
        </p:nvSpPr>
        <p:spPr bwMode="auto">
          <a:xfrm>
            <a:off x="457200" y="1143000"/>
            <a:ext cx="8186738" cy="523875"/>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p>
            <a:pPr algn="ctr" fontAlgn="auto">
              <a:spcBef>
                <a:spcPts val="1700"/>
              </a:spcBef>
              <a:spcAft>
                <a:spcPts val="0"/>
              </a:spcAft>
              <a:defRPr/>
            </a:pPr>
            <a:r>
              <a:rPr lang="es-MX" sz="2800" b="1" dirty="0" smtClean="0">
                <a:solidFill>
                  <a:schemeClr val="bg1"/>
                </a:solidFill>
                <a:latin typeface="Times New Roman" pitchFamily="18" charset="0"/>
                <a:cs typeface="Times New Roman" pitchFamily="18" charset="0"/>
              </a:rPr>
              <a:t>RELATIVA</a:t>
            </a:r>
            <a:endParaRPr lang="es-MX"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str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3 CuadroTexto"/>
          <p:cNvSpPr txBox="1">
            <a:spLocks noChangeArrowheads="1"/>
          </p:cNvSpPr>
          <p:nvPr/>
        </p:nvSpPr>
        <p:spPr bwMode="auto">
          <a:xfrm>
            <a:off x="457200" y="2362200"/>
            <a:ext cx="8115300" cy="1016000"/>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p>
            <a:pPr algn="ctr" fontAlgn="auto">
              <a:spcBef>
                <a:spcPts val="0"/>
              </a:spcBef>
              <a:spcAft>
                <a:spcPts val="0"/>
              </a:spcAft>
              <a:defRPr/>
            </a:pPr>
            <a:r>
              <a:rPr lang="es-ES" sz="3200" b="1" dirty="0">
                <a:solidFill>
                  <a:schemeClr val="bg1"/>
                </a:solidFill>
                <a:latin typeface="Times New Roman" pitchFamily="18" charset="0"/>
                <a:cs typeface="Times New Roman" pitchFamily="18" charset="0"/>
              </a:rPr>
              <a:t> </a:t>
            </a:r>
            <a:r>
              <a:rPr lang="es-ES" sz="2800" b="1" dirty="0">
                <a:solidFill>
                  <a:schemeClr val="bg1"/>
                </a:solidFill>
                <a:latin typeface="Times New Roman" pitchFamily="18" charset="0"/>
                <a:cs typeface="Times New Roman" pitchFamily="18" charset="0"/>
              </a:rPr>
              <a:t>FACULTADES Y OBLIGACIONES.</a:t>
            </a:r>
          </a:p>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    (DERECHOS Y DEBERES)</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692150"/>
            <a:ext cx="8229600" cy="950913"/>
          </a:xfrm>
          <a:prstGeom prst="rect">
            <a:avLst/>
          </a:prstGeom>
          <a:solidFill>
            <a:schemeClr val="tx1">
              <a:lumMod val="95000"/>
              <a:lumOff val="5000"/>
            </a:schemeClr>
          </a:solidFill>
          <a:ln w="28575">
            <a:solidFill>
              <a:srgbClr val="C00000"/>
            </a:solidFill>
            <a:miter lim="800000"/>
            <a:headEnd/>
            <a:tailEnd/>
          </a:ln>
        </p:spPr>
        <p:txBody>
          <a:bodyPr anchor="ctr" anchorCtr="1"/>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FUNCIONES Y DEBERES</a:t>
            </a:r>
            <a:br>
              <a:rPr lang="es-AR" sz="2800" b="1" dirty="0">
                <a:solidFill>
                  <a:schemeClr val="bg1"/>
                </a:solidFill>
                <a:latin typeface="Times New Roman" pitchFamily="18" charset="0"/>
                <a:cs typeface="Times New Roman" pitchFamily="18" charset="0"/>
              </a:rPr>
            </a:br>
            <a:r>
              <a:rPr lang="es-AR" sz="2800" b="1" dirty="0">
                <a:solidFill>
                  <a:schemeClr val="bg1"/>
                </a:solidFill>
                <a:latin typeface="Times New Roman" pitchFamily="18" charset="0"/>
                <a:cs typeface="Times New Roman" pitchFamily="18" charset="0"/>
              </a:rPr>
              <a:t>PRODUCTOR ASESOR DIRECTO</a:t>
            </a:r>
            <a:endParaRPr lang="es-ES" sz="2800" b="1" dirty="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5613" y="2119313"/>
            <a:ext cx="8229599" cy="1323439"/>
          </a:xfrm>
          <a:prstGeom prst="rect">
            <a:avLst/>
          </a:prstGeom>
          <a:solidFill>
            <a:schemeClr val="tx1">
              <a:lumMod val="95000"/>
              <a:lumOff val="5000"/>
            </a:schemeClr>
          </a:solidFill>
          <a:ln w="28575">
            <a:solidFill>
              <a:srgbClr val="C00000"/>
            </a:solidFill>
            <a:miter lim="800000"/>
            <a:headEnd/>
            <a:tailEnd/>
          </a:ln>
        </p:spPr>
        <p:txBody>
          <a:bodyPr wrap="square">
            <a:spAutoFit/>
          </a:bodyPr>
          <a:lstStyle/>
          <a:p>
            <a:pPr algn="ctr" fontAlgn="auto">
              <a:spcBef>
                <a:spcPts val="1200"/>
              </a:spcBef>
              <a:spcAft>
                <a:spcPts val="0"/>
              </a:spcAft>
              <a:defRPr/>
            </a:pPr>
            <a:r>
              <a:rPr lang="es-ES" sz="2000" b="1" dirty="0">
                <a:solidFill>
                  <a:schemeClr val="bg1"/>
                </a:solidFill>
                <a:latin typeface="Times New Roman" pitchFamily="18" charset="0"/>
              </a:rPr>
              <a:t>a)  gestionar operaciones de seguros;</a:t>
            </a:r>
          </a:p>
          <a:p>
            <a:pPr algn="ctr" fontAlgn="auto">
              <a:spcBef>
                <a:spcPts val="1200"/>
              </a:spcBef>
              <a:spcAft>
                <a:spcPts val="0"/>
              </a:spcAft>
              <a:defRPr/>
            </a:pPr>
            <a:r>
              <a:rPr lang="es-ES" sz="2000" b="1" dirty="0">
                <a:solidFill>
                  <a:schemeClr val="bg1"/>
                </a:solidFill>
                <a:latin typeface="Times New Roman" pitchFamily="18" charset="0"/>
              </a:rPr>
              <a:t>(nuevas pólizas, renovaciones o modificaciones a los contratos celebrados)</a:t>
            </a:r>
          </a:p>
          <a:p>
            <a:pPr algn="ctr" fontAlgn="auto">
              <a:spcBef>
                <a:spcPts val="1200"/>
              </a:spcBef>
              <a:spcAft>
                <a:spcPts val="0"/>
              </a:spcAft>
              <a:defRPr/>
            </a:pPr>
            <a:r>
              <a:rPr lang="es-ES" sz="2000" b="1" dirty="0">
                <a:solidFill>
                  <a:schemeClr val="bg1"/>
                </a:solidFill>
                <a:latin typeface="Times New Roman" pitchFamily="18" charset="0"/>
              </a:rPr>
              <a:t> </a:t>
            </a:r>
            <a:endParaRPr lang="es-ES" sz="2000" dirty="0">
              <a:solidFill>
                <a:schemeClr val="bg1"/>
              </a:solidFill>
              <a:latin typeface="Times New Roman" pitchFamily="18" charset="0"/>
            </a:endParaRPr>
          </a:p>
        </p:txBody>
      </p:sp>
      <p:sp>
        <p:nvSpPr>
          <p:cNvPr id="4" name="Text Box 3"/>
          <p:cNvSpPr txBox="1"/>
          <p:nvPr/>
        </p:nvSpPr>
        <p:spPr>
          <a:xfrm>
            <a:off x="488262" y="3717925"/>
            <a:ext cx="8164863" cy="2301875"/>
          </a:xfrm>
          <a:prstGeom prst="rect">
            <a:avLst/>
          </a:prstGeom>
          <a:solidFill>
            <a:schemeClr val="tx1">
              <a:lumMod val="95000"/>
              <a:lumOff val="5000"/>
            </a:schemeClr>
          </a:solidFill>
          <a:ln w="28575">
            <a:solidFill>
              <a:srgbClr val="C00000"/>
            </a:solidFill>
            <a:prstDash val="solid"/>
            <a:miter/>
          </a:ln>
        </p:spPr>
        <p:txBody>
          <a:bodyPr wrap="square">
            <a:spAutoFit/>
          </a:bodyPr>
          <a:lstStyle/>
          <a:p>
            <a:pPr marL="363538" indent="-363538" algn="ctr" fontAlgn="auto">
              <a:spcBef>
                <a:spcPts val="1200"/>
              </a:spcBef>
              <a:spcAft>
                <a:spcPts val="0"/>
              </a:spcAft>
              <a:defRPr sz="1800" b="0" i="0" u="none" strike="noStrike" kern="0" cap="none" spc="0" baseline="0">
                <a:solidFill>
                  <a:srgbClr val="000000"/>
                </a:solidFill>
                <a:uFillTx/>
              </a:defRPr>
            </a:pPr>
            <a:r>
              <a:rPr lang="es-ES" sz="2000" b="1" kern="0" dirty="0">
                <a:solidFill>
                  <a:schemeClr val="bg1"/>
                </a:solidFill>
                <a:latin typeface="Times New Roman" pitchFamily="18"/>
              </a:rPr>
              <a:t>b)  informar sobre la identidad de las personas que contraten por su intermedio, así como también los antecedentes y solvencia moral y material de las mismas, a requerimiento de las entidades aseguradoras;</a:t>
            </a:r>
          </a:p>
          <a:p>
            <a:pPr algn="ctr" fontAlgn="auto">
              <a:spcBef>
                <a:spcPts val="1200"/>
              </a:spcBef>
              <a:spcAft>
                <a:spcPts val="0"/>
              </a:spcAft>
              <a:defRPr sz="1800" b="0" i="0" u="none" strike="noStrike" kern="0" cap="none" spc="0" baseline="0">
                <a:solidFill>
                  <a:srgbClr val="000000"/>
                </a:solidFill>
                <a:uFillTx/>
              </a:defRPr>
            </a:pPr>
            <a:r>
              <a:rPr lang="es-ES" sz="2000" b="1" kern="0" dirty="0">
                <a:solidFill>
                  <a:schemeClr val="bg1"/>
                </a:solidFill>
                <a:latin typeface="Times New Roman" pitchFamily="18"/>
              </a:rPr>
              <a:t>(Riesgo moral y solvencia económica para poder</a:t>
            </a:r>
          </a:p>
          <a:p>
            <a:pPr algn="ctr" fontAlgn="auto">
              <a:spcBef>
                <a:spcPts val="1200"/>
              </a:spcBef>
              <a:spcAft>
                <a:spcPts val="0"/>
              </a:spcAft>
              <a:defRPr sz="1800" b="0" i="0" u="none" strike="noStrike" kern="0" cap="none" spc="0" baseline="0">
                <a:solidFill>
                  <a:srgbClr val="000000"/>
                </a:solidFill>
                <a:uFillTx/>
              </a:defRPr>
            </a:pPr>
            <a:r>
              <a:rPr lang="es-ES" sz="2000" b="1" kern="0" dirty="0">
                <a:solidFill>
                  <a:schemeClr val="bg1"/>
                </a:solidFill>
                <a:latin typeface="Times New Roman" pitchFamily="18"/>
              </a:rPr>
              <a:t>abonar el costo del seguro) </a:t>
            </a:r>
            <a:endParaRPr lang="es-ES" sz="2000" kern="0" dirty="0">
              <a:solidFill>
                <a:schemeClr val="bg1"/>
              </a:solidFill>
              <a:latin typeface="Times New Roman" pitchFamily="1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2362200"/>
            <a:ext cx="8229600" cy="1077912"/>
          </a:xfrm>
          <a:prstGeom prst="rect">
            <a:avLst/>
          </a:prstGeom>
          <a:solidFill>
            <a:schemeClr val="accent2">
              <a:lumMod val="60000"/>
              <a:lumOff val="40000"/>
            </a:schemeClr>
          </a:solidFill>
          <a:ln w="28575">
            <a:solidFill>
              <a:srgbClr val="C00000"/>
            </a:solidFill>
            <a:miter lim="800000"/>
            <a:headEnd/>
            <a:tailEnd/>
          </a:ln>
          <a:effectLst/>
        </p:spPr>
        <p:txBody>
          <a:bodyPr wrap="square" anchor="ctr">
            <a:spAutoFit/>
          </a:bodyPr>
          <a:lstStyle/>
          <a:p>
            <a:pPr algn="ctr">
              <a:defRPr/>
            </a:pPr>
            <a:r>
              <a:rPr lang="es-ES" sz="2400" b="1">
                <a:latin typeface="Times New Roman" pitchFamily="18" charset="0"/>
                <a:ea typeface="Times New Roman" pitchFamily="18" charset="0"/>
                <a:cs typeface="Times New Roman" pitchFamily="18" charset="0"/>
              </a:rPr>
              <a:t>“ATR” </a:t>
            </a:r>
          </a:p>
          <a:p>
            <a:pPr algn="ctr">
              <a:defRPr/>
            </a:pPr>
            <a:r>
              <a:rPr lang="es-ES" sz="2000" b="1">
                <a:latin typeface="Times New Roman" pitchFamily="18" charset="0"/>
                <a:ea typeface="Times New Roman" pitchFamily="18" charset="0"/>
                <a:cs typeface="Times New Roman" pitchFamily="18" charset="0"/>
              </a:rPr>
              <a:t>Significa “A Todo Ritmo”. Cuando uno está entusiasmado con algo o con mucha energía.</a:t>
            </a:r>
            <a:endParaRPr lang="es-ES" sz="2000" b="1">
              <a:latin typeface="Times New Roman" pitchFamily="18" charset="0"/>
              <a:cs typeface="Times New Roman" pitchFamily="18" charset="0"/>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p:nvPr/>
        </p:nvSpPr>
        <p:spPr>
          <a:xfrm>
            <a:off x="533400" y="474663"/>
            <a:ext cx="8115300" cy="3063875"/>
          </a:xfrm>
          <a:prstGeom prst="rect">
            <a:avLst/>
          </a:prstGeom>
          <a:solidFill>
            <a:schemeClr val="tx1">
              <a:lumMod val="95000"/>
              <a:lumOff val="5000"/>
            </a:schemeClr>
          </a:solidFill>
          <a:ln w="28575">
            <a:solidFill>
              <a:srgbClr val="C00000"/>
            </a:solidFill>
            <a:prstDash val="solid"/>
            <a:miter/>
          </a:ln>
        </p:spPr>
        <p:txBody>
          <a:bodyPr wrap="square">
            <a:spAutoFit/>
          </a:bodyPr>
          <a:lstStyle/>
          <a:p>
            <a:pPr marL="363538" indent="-363538" algn="ctr" fontAlgn="auto">
              <a:spcBef>
                <a:spcPts val="1200"/>
              </a:spcBef>
              <a:spcAft>
                <a:spcPts val="0"/>
              </a:spcAft>
              <a:defRPr sz="1800" b="0" i="0" u="none" strike="noStrike" kern="0" cap="none" spc="0" baseline="0">
                <a:solidFill>
                  <a:srgbClr val="000000"/>
                </a:solidFill>
                <a:uFillTx/>
              </a:defRPr>
            </a:pPr>
            <a:r>
              <a:rPr lang="es-ES" sz="2000" b="1" kern="0" dirty="0">
                <a:solidFill>
                  <a:schemeClr val="bg1"/>
                </a:solidFill>
                <a:latin typeface="Times New Roman" pitchFamily="18"/>
              </a:rPr>
              <a:t>c)  informar a la entidad aseguradora acerca de las condiciones en que se encuentre el riesgo y asesorar al asegurado a los fines de la más adecuada cobertura;</a:t>
            </a:r>
          </a:p>
          <a:p>
            <a:pPr algn="ctr" fontAlgn="auto">
              <a:spcBef>
                <a:spcPts val="1200"/>
              </a:spcBef>
              <a:spcAft>
                <a:spcPts val="0"/>
              </a:spcAft>
              <a:defRPr sz="1800" b="0" i="0" u="none" strike="noStrike" kern="0" cap="none" spc="0" baseline="0">
                <a:solidFill>
                  <a:srgbClr val="000000"/>
                </a:solidFill>
                <a:uFillTx/>
              </a:defRPr>
            </a:pPr>
            <a:r>
              <a:rPr lang="es-ES" sz="2000" b="1" kern="0" dirty="0">
                <a:solidFill>
                  <a:schemeClr val="bg1"/>
                </a:solidFill>
                <a:latin typeface="Times New Roman" pitchFamily="18"/>
              </a:rPr>
              <a:t>Si el productor sabe que el asegurado miente debe comunicarlo a la entidad aseguradora o será responsable por los daños que la entidad pueda demostrar que provocó esa mentira.</a:t>
            </a:r>
          </a:p>
          <a:p>
            <a:pPr algn="ctr" fontAlgn="auto">
              <a:spcBef>
                <a:spcPts val="1200"/>
              </a:spcBef>
              <a:spcAft>
                <a:spcPts val="0"/>
              </a:spcAft>
              <a:defRPr sz="1800" b="0" i="0" u="none" strike="noStrike" kern="0" cap="none" spc="0" baseline="0">
                <a:solidFill>
                  <a:srgbClr val="000000"/>
                </a:solidFill>
                <a:uFillTx/>
              </a:defRPr>
            </a:pPr>
            <a:r>
              <a:rPr lang="es-ES" sz="2000" b="1" kern="0" dirty="0">
                <a:solidFill>
                  <a:schemeClr val="bg1"/>
                </a:solidFill>
                <a:latin typeface="Times New Roman" pitchFamily="18"/>
              </a:rPr>
              <a:t>SU ACTUACIÓN NO SE LIMITA A SER</a:t>
            </a:r>
          </a:p>
          <a:p>
            <a:pPr algn="ctr" fontAlgn="auto">
              <a:spcBef>
                <a:spcPts val="1200"/>
              </a:spcBef>
              <a:spcAft>
                <a:spcPts val="0"/>
              </a:spcAft>
              <a:defRPr sz="1800" b="0" i="0" u="none" strike="noStrike" kern="0" cap="none" spc="0" baseline="0">
                <a:solidFill>
                  <a:srgbClr val="000000"/>
                </a:solidFill>
                <a:uFillTx/>
              </a:defRPr>
            </a:pPr>
            <a:r>
              <a:rPr lang="es-ES" sz="2000" b="1" kern="0" dirty="0">
                <a:solidFill>
                  <a:schemeClr val="bg1"/>
                </a:solidFill>
                <a:latin typeface="Times New Roman" pitchFamily="18"/>
              </a:rPr>
              <a:t>UN MERO ESPECTADOR</a:t>
            </a:r>
            <a:endParaRPr lang="es-ES" sz="2000" kern="0" dirty="0">
              <a:solidFill>
                <a:schemeClr val="bg1"/>
              </a:solidFill>
              <a:latin typeface="Times New Roman" pitchFamily="18"/>
            </a:endParaRPr>
          </a:p>
        </p:txBody>
      </p:sp>
      <p:sp>
        <p:nvSpPr>
          <p:cNvPr id="3" name="Text Box 3"/>
          <p:cNvSpPr txBox="1">
            <a:spLocks noChangeArrowheads="1"/>
          </p:cNvSpPr>
          <p:nvPr/>
        </p:nvSpPr>
        <p:spPr bwMode="auto">
          <a:xfrm>
            <a:off x="533400" y="3686175"/>
            <a:ext cx="8115300" cy="2638425"/>
          </a:xfrm>
          <a:prstGeom prst="rect">
            <a:avLst/>
          </a:prstGeom>
          <a:solidFill>
            <a:schemeClr val="tx1">
              <a:lumMod val="95000"/>
              <a:lumOff val="5000"/>
            </a:schemeClr>
          </a:solidFill>
          <a:ln w="28575">
            <a:solidFill>
              <a:srgbClr val="C00000"/>
            </a:solidFill>
            <a:miter lim="800000"/>
            <a:headEnd/>
            <a:tailEnd/>
          </a:ln>
        </p:spPr>
        <p:txBody>
          <a:bodyPr wrap="square">
            <a:spAutoFit/>
          </a:bodyPr>
          <a:lstStyle/>
          <a:p>
            <a:pPr marL="342900" indent="-342900" fontAlgn="auto">
              <a:spcBef>
                <a:spcPts val="1200"/>
              </a:spcBef>
              <a:spcAft>
                <a:spcPts val="0"/>
              </a:spcAft>
              <a:buSzPct val="100000"/>
              <a:buFontTx/>
              <a:buAutoNum type="alphaLcParenR" startAt="4"/>
              <a:defRPr/>
            </a:pPr>
            <a:r>
              <a:rPr lang="es-ES" sz="2000" b="1" dirty="0">
                <a:solidFill>
                  <a:schemeClr val="bg1"/>
                </a:solidFill>
                <a:latin typeface="Times New Roman" pitchFamily="18" charset="0"/>
              </a:rPr>
              <a:t>ilustrar al asegurado o interesado en forma detallada y exacta  sobre las cláusulas del contrato, su interpretación y extensión y verificar que la póliza contenga las estipulaciones y condiciones bajo las cuales el asegurado ha decidido cubrir el riesgo;</a:t>
            </a:r>
          </a:p>
          <a:p>
            <a:pPr marL="342900" indent="-342900" algn="ctr" fontAlgn="auto">
              <a:spcBef>
                <a:spcPts val="1200"/>
              </a:spcBef>
              <a:spcAft>
                <a:spcPts val="0"/>
              </a:spcAft>
              <a:defRPr/>
            </a:pPr>
            <a:r>
              <a:rPr lang="es-ES" b="1" dirty="0">
                <a:solidFill>
                  <a:schemeClr val="bg1"/>
                </a:solidFill>
                <a:latin typeface="Times New Roman" pitchFamily="18" charset="0"/>
              </a:rPr>
              <a:t>EL DEFICIENTE ASESORAMIENTO LO HACE RESPONSABLE DE LOS DAÑOS QUE ELLO LE OCASIONE AL ASEGURADO, PUES EL CONTRATO DE SEGURO ES UNO DE LOS QUE DEBE CARACTERIZARSE POR LA BUENA FE DE LAS PARTES</a:t>
            </a:r>
            <a:endParaRPr lang="es-ES" dirty="0">
              <a:solidFill>
                <a:schemeClr val="bg1"/>
              </a:solidFill>
              <a:latin typeface="Times New Roman" pitchFamily="18" charset="0"/>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p:nvPr/>
        </p:nvSpPr>
        <p:spPr>
          <a:xfrm>
            <a:off x="457200" y="789087"/>
            <a:ext cx="8229600" cy="5078313"/>
          </a:xfrm>
          <a:prstGeom prst="rect">
            <a:avLst/>
          </a:prstGeom>
          <a:solidFill>
            <a:schemeClr val="tx1">
              <a:lumMod val="95000"/>
              <a:lumOff val="5000"/>
            </a:schemeClr>
          </a:solidFill>
          <a:ln w="28575">
            <a:solidFill>
              <a:srgbClr val="C00000"/>
            </a:solidFill>
            <a:prstDash val="solid"/>
            <a:miter/>
          </a:ln>
        </p:spPr>
        <p:txBody>
          <a:bodyPr wrap="square">
            <a:spAutoFit/>
          </a:bodyPr>
          <a:lstStyle/>
          <a:p>
            <a:pPr marL="449263" indent="-449263" fontAlgn="auto">
              <a:spcBef>
                <a:spcPts val="120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itchFamily="18"/>
              </a:rPr>
              <a:t>e)  </a:t>
            </a:r>
            <a:r>
              <a:rPr lang="es-ES" sz="2000" b="1" kern="0" dirty="0">
                <a:solidFill>
                  <a:schemeClr val="bg1"/>
                </a:solidFill>
                <a:latin typeface="Times New Roman" pitchFamily="18"/>
              </a:rPr>
              <a:t>comunicar a la entidad aseguradora cualquier modificación del riesgo del que hubiese tenido conocimiento;</a:t>
            </a:r>
            <a:endParaRPr lang="es-ES" sz="2000" kern="0" dirty="0">
              <a:solidFill>
                <a:schemeClr val="bg1"/>
              </a:solidFill>
              <a:latin typeface="Times New Roman" pitchFamily="18"/>
            </a:endParaRPr>
          </a:p>
          <a:p>
            <a:pPr algn="ctr" fontAlgn="auto">
              <a:spcBef>
                <a:spcPts val="1200"/>
              </a:spcBef>
              <a:spcAft>
                <a:spcPts val="0"/>
              </a:spcAft>
              <a:defRPr sz="1800" b="0" i="0" u="none" strike="noStrike" kern="0" cap="none" spc="0" baseline="0">
                <a:solidFill>
                  <a:srgbClr val="000000"/>
                </a:solidFill>
                <a:uFillTx/>
              </a:defRPr>
            </a:pPr>
            <a:r>
              <a:rPr lang="es-ES" sz="2000" b="1" kern="0" dirty="0">
                <a:solidFill>
                  <a:schemeClr val="bg1"/>
                </a:solidFill>
                <a:latin typeface="Times New Roman" pitchFamily="18"/>
              </a:rPr>
              <a:t>ESA COMUNICACIÓN SE DEBE HACER AUNQUE EL ASEGURADO NO LO HAYA INFORMADO</a:t>
            </a:r>
          </a:p>
          <a:p>
            <a:pPr algn="ctr" fontAlgn="auto">
              <a:spcBef>
                <a:spcPts val="1200"/>
              </a:spcBef>
              <a:spcAft>
                <a:spcPts val="0"/>
              </a:spcAft>
              <a:defRPr sz="1800" b="0" i="0" u="none" strike="noStrike" kern="0" cap="none" spc="0" baseline="0">
                <a:solidFill>
                  <a:srgbClr val="000000"/>
                </a:solidFill>
                <a:uFillTx/>
              </a:defRPr>
            </a:pPr>
            <a:endParaRPr lang="es-ES" sz="2000" b="1" kern="0" dirty="0">
              <a:solidFill>
                <a:schemeClr val="bg1"/>
              </a:solidFill>
              <a:latin typeface="Times New Roman" pitchFamily="18"/>
            </a:endParaRPr>
          </a:p>
          <a:p>
            <a:pPr marL="363538" indent="-363538" fontAlgn="auto">
              <a:spcBef>
                <a:spcPts val="0"/>
              </a:spcBef>
              <a:spcAft>
                <a:spcPts val="0"/>
              </a:spcAft>
              <a:defRPr sz="1800" b="0" i="0" u="none" strike="noStrike" kern="0" cap="none" spc="0" baseline="0">
                <a:solidFill>
                  <a:srgbClr val="000000"/>
                </a:solidFill>
                <a:uFillTx/>
              </a:defRPr>
            </a:pPr>
            <a:r>
              <a:rPr lang="es-ES" sz="2000" b="1" kern="0" dirty="0">
                <a:solidFill>
                  <a:schemeClr val="bg1"/>
                </a:solidFill>
                <a:latin typeface="Times New Roman" pitchFamily="18"/>
                <a:cs typeface="Times New Roman" pitchFamily="18"/>
              </a:rPr>
              <a:t>f)</a:t>
            </a:r>
            <a:r>
              <a:rPr lang="es-ES" sz="2000" kern="0" dirty="0">
                <a:solidFill>
                  <a:schemeClr val="bg1"/>
                </a:solidFill>
                <a:latin typeface="+mn-lt"/>
              </a:rPr>
              <a:t>  </a:t>
            </a:r>
            <a:r>
              <a:rPr lang="es-ES" sz="2000" b="1" kern="0" dirty="0">
                <a:solidFill>
                  <a:schemeClr val="bg1"/>
                </a:solidFill>
                <a:latin typeface="Times New Roman" pitchFamily="18"/>
                <a:cs typeface="Times New Roman" pitchFamily="18"/>
              </a:rPr>
              <a:t>cobrar las primas de seguro cuando lo autorice para ello la entidad aseguradora  respectiva. En tal caso, deberá entregar o girar el importe de las primas recibidas  en el plazo que se hubiere convenido, el que no podrá exceder los plazos fijados  por la reglamentación;</a:t>
            </a:r>
          </a:p>
          <a:p>
            <a:pPr fontAlgn="auto">
              <a:spcBef>
                <a:spcPts val="0"/>
              </a:spcBef>
              <a:spcAft>
                <a:spcPts val="0"/>
              </a:spcAft>
              <a:defRPr sz="1800" b="0" i="0" u="none" strike="noStrike" kern="0" cap="none" spc="0" baseline="0">
                <a:solidFill>
                  <a:srgbClr val="000000"/>
                </a:solidFill>
                <a:uFillTx/>
              </a:defRPr>
            </a:pPr>
            <a:endParaRPr lang="es-ES" sz="2000" b="1" kern="0" dirty="0">
              <a:solidFill>
                <a:schemeClr val="bg1"/>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000" b="1" kern="0" dirty="0">
                <a:solidFill>
                  <a:schemeClr val="bg1"/>
                </a:solidFill>
                <a:latin typeface="Times New Roman" pitchFamily="18"/>
                <a:cs typeface="Times New Roman" pitchFamily="18"/>
              </a:rPr>
              <a:t>DERECHO U OBLIGACIÓN</a:t>
            </a:r>
          </a:p>
          <a:p>
            <a:pPr algn="ctr" fontAlgn="auto">
              <a:spcBef>
                <a:spcPts val="0"/>
              </a:spcBef>
              <a:spcAft>
                <a:spcPts val="0"/>
              </a:spcAft>
              <a:defRPr sz="1800" b="0" i="0" u="none" strike="noStrike" kern="0" cap="none" spc="0" baseline="0">
                <a:solidFill>
                  <a:srgbClr val="000000"/>
                </a:solidFill>
                <a:uFillTx/>
              </a:defRPr>
            </a:pPr>
            <a:endParaRPr lang="es-ES" sz="2000" b="1" kern="0" dirty="0">
              <a:solidFill>
                <a:schemeClr val="bg1"/>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000" b="1" kern="0" dirty="0">
                <a:solidFill>
                  <a:schemeClr val="bg1"/>
                </a:solidFill>
                <a:latin typeface="Times New Roman" pitchFamily="18"/>
                <a:cs typeface="Times New Roman" pitchFamily="18"/>
              </a:rPr>
              <a:t>El productor, cualquiera sea su vinculación, solo está facultado para aceptar la prima si se halla en posesión de un recibo del asegurador. La firma puede ser facsimilar (</a:t>
            </a:r>
            <a:r>
              <a:rPr lang="es-ES" sz="2000" b="1" kern="0" dirty="0" err="1">
                <a:solidFill>
                  <a:schemeClr val="bg1"/>
                </a:solidFill>
                <a:latin typeface="Times New Roman" pitchFamily="18"/>
                <a:cs typeface="Times New Roman" pitchFamily="18"/>
              </a:rPr>
              <a:t>art.53</a:t>
            </a:r>
            <a:r>
              <a:rPr lang="es-ES" sz="2000" b="1" kern="0" dirty="0">
                <a:solidFill>
                  <a:schemeClr val="bg1"/>
                </a:solidFill>
                <a:latin typeface="Times New Roman" pitchFamily="18"/>
                <a:cs typeface="Times New Roman" pitchFamily="18"/>
              </a:rPr>
              <a:t> Ley </a:t>
            </a:r>
            <a:r>
              <a:rPr lang="es-ES" sz="2000" b="1" kern="0">
                <a:solidFill>
                  <a:schemeClr val="bg1"/>
                </a:solidFill>
                <a:latin typeface="Times New Roman" pitchFamily="18"/>
                <a:cs typeface="Times New Roman" pitchFamily="18"/>
              </a:rPr>
              <a:t>17.418) </a:t>
            </a:r>
            <a:endParaRPr lang="es-ES" sz="2000" b="1" kern="0" dirty="0">
              <a:solidFill>
                <a:schemeClr val="bg1"/>
              </a:solidFill>
              <a:latin typeface="Times New Roman" pitchFamily="18"/>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p:nvPr/>
        </p:nvSpPr>
        <p:spPr>
          <a:xfrm>
            <a:off x="457200" y="1071563"/>
            <a:ext cx="8229600" cy="4495800"/>
          </a:xfrm>
          <a:prstGeom prst="rect">
            <a:avLst/>
          </a:prstGeom>
          <a:solidFill>
            <a:schemeClr val="tx1">
              <a:lumMod val="95000"/>
              <a:lumOff val="5000"/>
            </a:schemeClr>
          </a:solidFill>
          <a:ln w="28575">
            <a:solidFill>
              <a:srgbClr val="C00000"/>
            </a:solidFill>
            <a:prstDash val="solid"/>
            <a:miter/>
          </a:ln>
        </p:spPr>
        <p:txBody>
          <a:bodyPr wrap="square">
            <a:spAutoFit/>
          </a:bodyPr>
          <a:lstStyle/>
          <a:p>
            <a:pPr marL="449263" indent="-449263" fontAlgn="auto">
              <a:spcBef>
                <a:spcPts val="0"/>
              </a:spcBef>
              <a:spcAft>
                <a:spcPts val="0"/>
              </a:spcAft>
              <a:defRPr sz="1800" b="0" i="0" u="none" strike="noStrike" kern="0" cap="none" spc="0" baseline="0">
                <a:solidFill>
                  <a:srgbClr val="000000"/>
                </a:solidFill>
                <a:uFillTx/>
              </a:defRPr>
            </a:pPr>
            <a:r>
              <a:rPr lang="es-ES" sz="2400" kern="0" dirty="0">
                <a:solidFill>
                  <a:schemeClr val="bg1"/>
                </a:solidFill>
                <a:latin typeface="Times New Roman" pitchFamily="18"/>
              </a:rPr>
              <a:t> </a:t>
            </a:r>
            <a:r>
              <a:rPr lang="es-ES" sz="2000" b="1" kern="0" dirty="0">
                <a:solidFill>
                  <a:schemeClr val="bg1"/>
                </a:solidFill>
                <a:latin typeface="Times New Roman" pitchFamily="18"/>
              </a:rPr>
              <a:t>g)  entregar o girar a la entidad aseguradora, cuando no esté expresamente autorizado a cobrar por la misma el importe de las primas recibidas del asegurado en un plazo que no podrá ser superior a las 72 horas;</a:t>
            </a:r>
          </a:p>
          <a:p>
            <a:pPr marL="449263" indent="-449263" fontAlgn="auto">
              <a:spcBef>
                <a:spcPts val="0"/>
              </a:spcBef>
              <a:spcAft>
                <a:spcPts val="0"/>
              </a:spcAft>
              <a:defRPr sz="1800" b="0" i="0" u="none" strike="noStrike" kern="0" cap="none" spc="0" baseline="0">
                <a:solidFill>
                  <a:srgbClr val="000000"/>
                </a:solidFill>
                <a:uFillTx/>
              </a:defRPr>
            </a:pPr>
            <a:endParaRPr lang="es-ES" sz="2000" b="1" kern="0" dirty="0">
              <a:solidFill>
                <a:schemeClr val="bg1"/>
              </a:solidFill>
              <a:latin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000" b="1" kern="0" dirty="0">
                <a:solidFill>
                  <a:schemeClr val="bg1"/>
                </a:solidFill>
                <a:latin typeface="Times New Roman" pitchFamily="18"/>
              </a:rPr>
              <a:t>LA LEY NO PERMITE ESPECÍFICAMENTE COBRAR AL NO AUTORIZADO, PERO PREVE LA CIRCUNSTANCIA.</a:t>
            </a:r>
          </a:p>
          <a:p>
            <a:pPr algn="ctr" fontAlgn="auto">
              <a:spcBef>
                <a:spcPts val="0"/>
              </a:spcBef>
              <a:spcAft>
                <a:spcPts val="0"/>
              </a:spcAft>
              <a:defRPr sz="1800" b="0" i="0" u="none" strike="noStrike" kern="0" cap="none" spc="0" baseline="0">
                <a:solidFill>
                  <a:srgbClr val="000000"/>
                </a:solidFill>
                <a:uFillTx/>
              </a:defRPr>
            </a:pPr>
            <a:endParaRPr lang="es-ES" sz="2000" b="1" kern="0" dirty="0">
              <a:solidFill>
                <a:schemeClr val="bg1"/>
              </a:solidFill>
              <a:latin typeface="Times New Roman" pitchFamily="18"/>
            </a:endParaRPr>
          </a:p>
          <a:p>
            <a:pPr marL="261939" indent="-261939" fontAlgn="auto">
              <a:spcBef>
                <a:spcPts val="0"/>
              </a:spcBef>
              <a:spcAft>
                <a:spcPts val="0"/>
              </a:spcAft>
              <a:defRPr sz="1800" b="0" i="0" u="none" strike="noStrike" kern="0" cap="none" spc="0" baseline="0">
                <a:solidFill>
                  <a:srgbClr val="000000"/>
                </a:solidFill>
                <a:uFillTx/>
              </a:defRPr>
            </a:pPr>
            <a:r>
              <a:rPr lang="es-ES" sz="2000" b="1" kern="0" dirty="0">
                <a:solidFill>
                  <a:schemeClr val="bg1"/>
                </a:solidFill>
                <a:latin typeface="Times New Roman" pitchFamily="18"/>
              </a:rPr>
              <a:t>h) asesorar al asegurado durante la vigencia del contrato acerca de sus derechos, cargas y obligaciones, en particular con relación a los siniestros;</a:t>
            </a:r>
          </a:p>
          <a:p>
            <a:pPr fontAlgn="auto">
              <a:spcBef>
                <a:spcPts val="0"/>
              </a:spcBef>
              <a:spcAft>
                <a:spcPts val="0"/>
              </a:spcAft>
              <a:defRPr sz="1800" b="0" i="0" u="none" strike="noStrike" kern="0" cap="none" spc="0" baseline="0">
                <a:solidFill>
                  <a:srgbClr val="000000"/>
                </a:solidFill>
                <a:uFillTx/>
              </a:defRPr>
            </a:pPr>
            <a:endParaRPr lang="es-ES" sz="2000" b="1" kern="0" dirty="0">
              <a:solidFill>
                <a:schemeClr val="bg1"/>
              </a:solidFill>
              <a:latin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000" b="1" kern="0" dirty="0">
                <a:solidFill>
                  <a:schemeClr val="bg1"/>
                </a:solidFill>
                <a:latin typeface="Times New Roman" pitchFamily="18"/>
              </a:rPr>
              <a:t>NO ES SOLO DURANTE LA VIGENCIA DEL CONTRATO</a:t>
            </a:r>
          </a:p>
          <a:p>
            <a:pPr algn="ctr" fontAlgn="auto">
              <a:spcBef>
                <a:spcPts val="0"/>
              </a:spcBef>
              <a:spcAft>
                <a:spcPts val="0"/>
              </a:spcAft>
              <a:defRPr sz="1800" b="0" i="0" u="none" strike="noStrike" kern="0" cap="none" spc="0" baseline="0">
                <a:solidFill>
                  <a:srgbClr val="000000"/>
                </a:solidFill>
                <a:uFillTx/>
              </a:defRPr>
            </a:pPr>
            <a:r>
              <a:rPr lang="es-ES" sz="2000" b="1" kern="0" dirty="0">
                <a:solidFill>
                  <a:schemeClr val="bg1"/>
                </a:solidFill>
                <a:latin typeface="Times New Roman" pitchFamily="18"/>
              </a:rPr>
              <a:t>(Casos de reclamos de terceros dentro de los plazos de prescripción)</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p:nvPr/>
        </p:nvSpPr>
        <p:spPr>
          <a:xfrm>
            <a:off x="457200" y="628650"/>
            <a:ext cx="8229600" cy="3190875"/>
          </a:xfrm>
          <a:prstGeom prst="rect">
            <a:avLst/>
          </a:prstGeom>
          <a:solidFill>
            <a:schemeClr val="tx1">
              <a:lumMod val="95000"/>
              <a:lumOff val="5000"/>
            </a:schemeClr>
          </a:solidFill>
          <a:ln w="28575">
            <a:solidFill>
              <a:srgbClr val="C00000"/>
            </a:solidFill>
            <a:prstDash val="solid"/>
            <a:miter/>
          </a:ln>
        </p:spPr>
        <p:txBody>
          <a:bodyPr wrap="square">
            <a:spAutoFit/>
          </a:bodyPr>
          <a:lstStyle/>
          <a:p>
            <a:pPr marL="363538" indent="-363538" fontAlgn="auto">
              <a:spcBef>
                <a:spcPts val="0"/>
              </a:spcBef>
              <a:spcAft>
                <a:spcPts val="0"/>
              </a:spcAft>
              <a:defRPr sz="1800" b="0" i="0" u="none" strike="noStrike" kern="0" cap="none" spc="0" baseline="0">
                <a:solidFill>
                  <a:srgbClr val="000000"/>
                </a:solidFill>
                <a:uFillTx/>
              </a:defRPr>
            </a:pPr>
            <a:r>
              <a:rPr lang="es-ES" sz="2000" b="1" kern="0" dirty="0">
                <a:solidFill>
                  <a:schemeClr val="bg1"/>
                </a:solidFill>
                <a:latin typeface="Times New Roman" pitchFamily="18"/>
              </a:rPr>
              <a:t>i) en general ejecutar con la debida diligencia y prontitud las  instrucciones que reciba de los asegurables, asegurados o entidades aseguradoras, en relación con sus funciones;</a:t>
            </a:r>
          </a:p>
          <a:p>
            <a:pPr algn="ctr" fontAlgn="auto" hangingPunct="0">
              <a:spcBef>
                <a:spcPts val="1100"/>
              </a:spcBef>
              <a:spcAft>
                <a:spcPts val="0"/>
              </a:spcAft>
              <a:defRPr sz="1800" b="0" i="0" u="none" strike="noStrike" kern="0" cap="none" spc="0" baseline="0">
                <a:solidFill>
                  <a:srgbClr val="000000"/>
                </a:solidFill>
                <a:uFillTx/>
              </a:defRPr>
            </a:pPr>
            <a:r>
              <a:rPr lang="es-ES" sz="2000" b="1" kern="0" dirty="0">
                <a:solidFill>
                  <a:schemeClr val="bg1"/>
                </a:solidFill>
                <a:latin typeface="Times New Roman" pitchFamily="18"/>
              </a:rPr>
              <a:t>Enviar las propuestas de seguros nuevos, renovaciones o modificaciones a los contratos, acompañar la documentación en caso de siniestros, entrega de las operaciones concretadas en tiempo y forma, etc.  </a:t>
            </a:r>
          </a:p>
          <a:p>
            <a:pPr algn="ctr" fontAlgn="auto" hangingPunct="0">
              <a:spcBef>
                <a:spcPts val="1100"/>
              </a:spcBef>
              <a:spcAft>
                <a:spcPts val="0"/>
              </a:spcAft>
              <a:defRPr sz="1800" b="0" i="0" u="none" strike="noStrike" kern="0" cap="none" spc="0" baseline="0">
                <a:solidFill>
                  <a:srgbClr val="000000"/>
                </a:solidFill>
                <a:uFillTx/>
              </a:defRPr>
            </a:pPr>
            <a:r>
              <a:rPr lang="es-ES" sz="2000" b="1" kern="0" dirty="0">
                <a:solidFill>
                  <a:schemeClr val="bg1"/>
                </a:solidFill>
                <a:latin typeface="Times New Roman" pitchFamily="18"/>
              </a:rPr>
              <a:t>El asegurador debe entregar una póliza dentro de los 15 días de celebrado el contrato. Quien la retira es el productor y se compromete a la entrega. El incumplimiento de esa tarea le acarrea responsabilidad.</a:t>
            </a:r>
          </a:p>
        </p:txBody>
      </p:sp>
      <p:sp>
        <p:nvSpPr>
          <p:cNvPr id="3" name="Text Box 3"/>
          <p:cNvSpPr txBox="1"/>
          <p:nvPr/>
        </p:nvSpPr>
        <p:spPr>
          <a:xfrm>
            <a:off x="457200" y="4175125"/>
            <a:ext cx="8229600" cy="1997075"/>
          </a:xfrm>
          <a:prstGeom prst="rect">
            <a:avLst/>
          </a:prstGeom>
          <a:solidFill>
            <a:schemeClr val="tx1">
              <a:lumMod val="95000"/>
              <a:lumOff val="5000"/>
            </a:schemeClr>
          </a:solidFill>
          <a:ln w="28575">
            <a:solidFill>
              <a:srgbClr val="C00000"/>
            </a:solidFill>
            <a:prstDash val="solid"/>
            <a:miter/>
          </a:ln>
        </p:spPr>
        <p:txBody>
          <a:bodyPr wrap="square">
            <a:spAutoFit/>
          </a:bodyPr>
          <a:lstStyle/>
          <a:p>
            <a:pPr marL="363538" indent="-363538" fontAlgn="auto">
              <a:spcBef>
                <a:spcPts val="0"/>
              </a:spcBef>
              <a:spcAft>
                <a:spcPts val="0"/>
              </a:spcAft>
              <a:defRPr sz="1800" b="0" i="0" u="none" strike="noStrike" kern="0" cap="none" spc="0" baseline="0">
                <a:solidFill>
                  <a:srgbClr val="000000"/>
                </a:solidFill>
                <a:uFillTx/>
              </a:defRPr>
            </a:pPr>
            <a:r>
              <a:rPr lang="es-ES" sz="2000" b="1" kern="0" dirty="0">
                <a:solidFill>
                  <a:schemeClr val="bg1"/>
                </a:solidFill>
                <a:latin typeface="Times New Roman" pitchFamily="18"/>
              </a:rPr>
              <a:t>j)  comunicar a la autoridad de aplicación toda circunstancia que lo coloque dentro de alguna de las inhabilidades previstas en esta ley;  </a:t>
            </a:r>
          </a:p>
          <a:p>
            <a:pPr fontAlgn="auto">
              <a:spcBef>
                <a:spcPts val="0"/>
              </a:spcBef>
              <a:spcAft>
                <a:spcPts val="0"/>
              </a:spcAft>
              <a:defRPr sz="1800" b="0" i="0" u="none" strike="noStrike" kern="0" cap="none" spc="0" baseline="0">
                <a:solidFill>
                  <a:srgbClr val="000000"/>
                </a:solidFill>
                <a:uFillTx/>
              </a:defRPr>
            </a:pPr>
            <a:endParaRPr lang="es-ES" sz="2000" b="1" kern="0" dirty="0">
              <a:solidFill>
                <a:schemeClr val="bg1"/>
              </a:solidFill>
              <a:latin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000" b="1" kern="0" dirty="0">
                <a:solidFill>
                  <a:schemeClr val="bg1"/>
                </a:solidFill>
                <a:latin typeface="Times New Roman" pitchFamily="18"/>
              </a:rPr>
              <a:t>Por ejemplo ser designado liquidador de siniestros, empleado o funcionario de la </a:t>
            </a:r>
            <a:r>
              <a:rPr lang="es-ES" sz="2000" b="1" kern="0" dirty="0" err="1">
                <a:solidFill>
                  <a:schemeClr val="bg1"/>
                </a:solidFill>
                <a:latin typeface="Times New Roman" pitchFamily="18"/>
              </a:rPr>
              <a:t>SSN</a:t>
            </a:r>
            <a:r>
              <a:rPr lang="es-ES" sz="2000" b="1" kern="0" dirty="0">
                <a:solidFill>
                  <a:schemeClr val="bg1"/>
                </a:solidFill>
                <a:latin typeface="Times New Roman" pitchFamily="18"/>
              </a:rPr>
              <a:t>, tener cargo jerárquico de subgerente o mayor en el escalafón de las entidades aseguradoras, etc.)</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533400" y="533400"/>
            <a:ext cx="8153400" cy="2606675"/>
          </a:xfrm>
          <a:prstGeom prst="rect">
            <a:avLst/>
          </a:prstGeom>
          <a:solidFill>
            <a:schemeClr val="tx1">
              <a:lumMod val="95000"/>
              <a:lumOff val="5000"/>
            </a:schemeClr>
          </a:solidFill>
          <a:ln w="28575">
            <a:solidFill>
              <a:srgbClr val="C00000"/>
            </a:solidFill>
            <a:miter lim="800000"/>
            <a:headEnd/>
            <a:tailEnd/>
          </a:ln>
        </p:spPr>
        <p:txBody>
          <a:bodyPr wrap="square">
            <a:spAutoFit/>
          </a:bodyPr>
          <a:lstStyle/>
          <a:p>
            <a:pPr marL="342900" indent="-342900" fontAlgn="auto">
              <a:spcBef>
                <a:spcPts val="0"/>
              </a:spcBef>
              <a:spcAft>
                <a:spcPts val="0"/>
              </a:spcAft>
              <a:buSzPct val="100000"/>
              <a:buFontTx/>
              <a:buAutoNum type="alphaLcParenR" startAt="11"/>
              <a:defRPr/>
            </a:pPr>
            <a:r>
              <a:rPr lang="es-ES" sz="2000" b="1" dirty="0">
                <a:solidFill>
                  <a:schemeClr val="bg1"/>
                </a:solidFill>
                <a:latin typeface="Times New Roman" pitchFamily="18" charset="0"/>
                <a:cs typeface="Times New Roman" pitchFamily="18" charset="0"/>
              </a:rPr>
              <a:t>ajustarse en materia de publicidad y propaganda a los requisitos generales vigentes para las entidades aseguradoras y en caso de hacerse referencia a una determinada entidad, contar con la autorización previa de la misma;</a:t>
            </a:r>
          </a:p>
          <a:p>
            <a:pPr marL="342900" indent="-342900" fontAlgn="auto">
              <a:spcBef>
                <a:spcPts val="0"/>
              </a:spcBef>
              <a:spcAft>
                <a:spcPts val="0"/>
              </a:spcAft>
              <a:defRPr/>
            </a:pPr>
            <a:endParaRPr lang="es-ES" sz="2000" b="1" dirty="0">
              <a:solidFill>
                <a:schemeClr val="bg1"/>
              </a:solidFill>
              <a:latin typeface="Times New Roman" pitchFamily="18" charset="0"/>
              <a:cs typeface="Times New Roman" pitchFamily="18" charset="0"/>
            </a:endParaRPr>
          </a:p>
          <a:p>
            <a:pPr marL="342900" indent="-342900" algn="ctr" fontAlgn="auto">
              <a:spcBef>
                <a:spcPts val="0"/>
              </a:spcBef>
              <a:spcAft>
                <a:spcPts val="0"/>
              </a:spcAft>
              <a:defRPr/>
            </a:pPr>
            <a:r>
              <a:rPr lang="es-ES" sz="2000" b="1" dirty="0">
                <a:solidFill>
                  <a:schemeClr val="bg1"/>
                </a:solidFill>
                <a:latin typeface="Times New Roman" pitchFamily="18" charset="0"/>
                <a:cs typeface="Times New Roman" pitchFamily="18" charset="0"/>
              </a:rPr>
              <a:t>QUE NO SEA CAPCIOSA NI AMBIGUA Y CONTAR CON LA AUTORIZACIÓN PREVIA DEL ASEGURADOR SI LO MENCIONA EN LA MISMA</a:t>
            </a:r>
          </a:p>
        </p:txBody>
      </p:sp>
      <p:sp>
        <p:nvSpPr>
          <p:cNvPr id="3" name="2 Rectángulo"/>
          <p:cNvSpPr/>
          <p:nvPr/>
        </p:nvSpPr>
        <p:spPr>
          <a:xfrm>
            <a:off x="533399" y="3429000"/>
            <a:ext cx="8123163" cy="1692275"/>
          </a:xfrm>
          <a:prstGeom prst="rect">
            <a:avLst/>
          </a:prstGeom>
          <a:solidFill>
            <a:schemeClr val="tx1">
              <a:lumMod val="95000"/>
              <a:lumOff val="5000"/>
            </a:schemeClr>
          </a:solidFill>
          <a:ln w="28575">
            <a:solidFill>
              <a:srgbClr val="C00000"/>
            </a:solidFill>
          </a:ln>
        </p:spPr>
        <p:txBody>
          <a:bodyPr wrap="square">
            <a:spAutoFit/>
          </a:bodyPr>
          <a:lstStyle/>
          <a:p>
            <a:pPr marL="363538" indent="-363538" fontAlgn="auto">
              <a:spcBef>
                <a:spcPts val="0"/>
              </a:spcBef>
              <a:spcAft>
                <a:spcPts val="0"/>
              </a:spcAft>
              <a:defRPr sz="1800" b="0" i="0" u="none" strike="noStrike" kern="0" cap="none" spc="0" baseline="0">
                <a:solidFill>
                  <a:srgbClr val="000000"/>
                </a:solidFill>
                <a:uFillTx/>
              </a:defRPr>
            </a:pPr>
            <a:r>
              <a:rPr lang="es-ES" b="1" kern="0" dirty="0">
                <a:solidFill>
                  <a:schemeClr val="bg1"/>
                </a:solidFill>
                <a:latin typeface="Times New Roman" pitchFamily="18"/>
                <a:cs typeface="Times New Roman" pitchFamily="18"/>
              </a:rPr>
              <a:t>l)  </a:t>
            </a:r>
            <a:r>
              <a:rPr lang="es-ES" sz="2000" b="1" kern="0" dirty="0">
                <a:solidFill>
                  <a:schemeClr val="bg1"/>
                </a:solidFill>
                <a:latin typeface="Times New Roman" pitchFamily="18"/>
                <a:cs typeface="Times New Roman" pitchFamily="18"/>
              </a:rPr>
              <a:t>llevar un registro rubricado de las operaciones de seguros en que interviene, en las condiciones que establezca la autoridad de  aplicación;</a:t>
            </a:r>
          </a:p>
          <a:p>
            <a:pPr fontAlgn="auto">
              <a:spcBef>
                <a:spcPts val="0"/>
              </a:spcBef>
              <a:spcAft>
                <a:spcPts val="0"/>
              </a:spcAft>
              <a:defRPr sz="1800" b="0" i="0" u="none" strike="noStrike" kern="0" cap="none" spc="0" baseline="0">
                <a:solidFill>
                  <a:srgbClr val="000000"/>
                </a:solidFill>
                <a:uFillTx/>
              </a:defRPr>
            </a:pPr>
            <a:endParaRPr lang="es-ES" sz="2000" b="1" kern="0" dirty="0">
              <a:solidFill>
                <a:schemeClr val="bg1"/>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000" b="1" kern="0" dirty="0">
                <a:solidFill>
                  <a:schemeClr val="bg1"/>
                </a:solidFill>
                <a:latin typeface="Times New Roman" pitchFamily="18"/>
                <a:cs typeface="Times New Roman" pitchFamily="18"/>
              </a:rPr>
              <a:t>ACTUALMENTE CON RÚBRICA DIGITAL</a:t>
            </a:r>
            <a:endParaRPr lang="es-ES" sz="2000" kern="0" dirty="0">
              <a:solidFill>
                <a:schemeClr val="bg1"/>
              </a:solidFill>
              <a:latin typeface="+mn-lt"/>
            </a:endParaRPr>
          </a:p>
        </p:txBody>
      </p:sp>
      <p:sp>
        <p:nvSpPr>
          <p:cNvPr id="4" name="Text Box 3"/>
          <p:cNvSpPr txBox="1">
            <a:spLocks noChangeArrowheads="1"/>
          </p:cNvSpPr>
          <p:nvPr/>
        </p:nvSpPr>
        <p:spPr bwMode="auto">
          <a:xfrm>
            <a:off x="457200" y="5410200"/>
            <a:ext cx="8229600" cy="708025"/>
          </a:xfrm>
          <a:prstGeom prst="rect">
            <a:avLst/>
          </a:prstGeom>
          <a:solidFill>
            <a:schemeClr val="tx1">
              <a:lumMod val="95000"/>
              <a:lumOff val="5000"/>
            </a:schemeClr>
          </a:solidFill>
          <a:ln w="28575">
            <a:solidFill>
              <a:srgbClr val="C00000"/>
            </a:solidFill>
            <a:miter lim="800000"/>
            <a:headEnd/>
            <a:tailEnd/>
          </a:ln>
        </p:spPr>
        <p:txBody>
          <a:bodyPr wrap="square">
            <a:spAutoFit/>
          </a:bodyPr>
          <a:lstStyle/>
          <a:p>
            <a:pPr marL="531813" indent="-531813" fontAlgn="auto">
              <a:spcBef>
                <a:spcPts val="0"/>
              </a:spcBef>
              <a:spcAft>
                <a:spcPts val="0"/>
              </a:spcAft>
              <a:buSzPct val="100000"/>
              <a:buFontTx/>
              <a:buAutoNum type="arabicParenR" startAt="11"/>
              <a:defRPr/>
            </a:pPr>
            <a:r>
              <a:rPr lang="es-ES" sz="2000" b="1" dirty="0">
                <a:solidFill>
                  <a:schemeClr val="bg1"/>
                </a:solidFill>
                <a:latin typeface="Times New Roman" pitchFamily="18" charset="0"/>
                <a:cs typeface="Times New Roman" pitchFamily="18" charset="0"/>
              </a:rPr>
              <a:t>exhibir cuando le sea requerido el documento que acredite la inscripción en el registro.</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520700"/>
            <a:ext cx="8229600" cy="1143000"/>
          </a:xfrm>
          <a:prstGeom prst="rect">
            <a:avLst/>
          </a:prstGeom>
          <a:solidFill>
            <a:schemeClr val="tx1">
              <a:lumMod val="95000"/>
              <a:lumOff val="5000"/>
            </a:schemeClr>
          </a:solidFill>
          <a:ln w="28575">
            <a:solidFill>
              <a:srgbClr val="C00000"/>
            </a:solidFill>
            <a:miter lim="800000"/>
            <a:headEnd/>
            <a:tailEnd/>
          </a:ln>
        </p:spPr>
        <p:txBody>
          <a:bodyPr anchor="ctr" anchorCtr="1"/>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FUNCIONES Y DEBERES </a:t>
            </a:r>
            <a:br>
              <a:rPr lang="es-AR" sz="2800" b="1" dirty="0">
                <a:solidFill>
                  <a:schemeClr val="bg1"/>
                </a:solidFill>
                <a:latin typeface="Times New Roman" pitchFamily="18" charset="0"/>
                <a:cs typeface="Times New Roman" pitchFamily="18" charset="0"/>
              </a:rPr>
            </a:br>
            <a:r>
              <a:rPr lang="es-AR" sz="2800" b="1" dirty="0">
                <a:solidFill>
                  <a:schemeClr val="bg1"/>
                </a:solidFill>
                <a:latin typeface="Times New Roman" pitchFamily="18" charset="0"/>
                <a:cs typeface="Times New Roman" pitchFamily="18" charset="0"/>
              </a:rPr>
              <a:t>PRODUCTOR ASESOR ORGANIZADOR</a:t>
            </a:r>
            <a:endParaRPr lang="es-ES" sz="2800" b="1" dirty="0">
              <a:solidFill>
                <a:schemeClr val="bg1"/>
              </a:solidFill>
              <a:latin typeface="Times New Roman" pitchFamily="18" charset="0"/>
              <a:cs typeface="Times New Roman" pitchFamily="18" charset="0"/>
            </a:endParaRPr>
          </a:p>
        </p:txBody>
      </p:sp>
      <p:sp>
        <p:nvSpPr>
          <p:cNvPr id="3" name="Text Box 3"/>
          <p:cNvSpPr txBox="1"/>
          <p:nvPr/>
        </p:nvSpPr>
        <p:spPr>
          <a:xfrm>
            <a:off x="457200" y="2000250"/>
            <a:ext cx="8229600" cy="1600200"/>
          </a:xfrm>
          <a:prstGeom prst="rect">
            <a:avLst/>
          </a:prstGeom>
          <a:solidFill>
            <a:schemeClr val="tx1">
              <a:lumMod val="95000"/>
              <a:lumOff val="5000"/>
            </a:schemeClr>
          </a:solidFill>
          <a:ln w="28575">
            <a:solidFill>
              <a:srgbClr val="C00000"/>
            </a:solidFill>
            <a:prstDash val="solid"/>
            <a:miter/>
          </a:ln>
        </p:spPr>
        <p:txBody>
          <a:bodyPr wrap="square">
            <a:spAutoFit/>
          </a:bodyPr>
          <a:lstStyle/>
          <a:p>
            <a:pPr marL="449263" indent="-449263" fontAlgn="auto">
              <a:spcBef>
                <a:spcPts val="1200"/>
              </a:spcBef>
              <a:spcAft>
                <a:spcPts val="0"/>
              </a:spcAft>
              <a:defRPr sz="1800" b="0" i="0" u="none" strike="noStrike" kern="0" cap="none" spc="0" baseline="0">
                <a:solidFill>
                  <a:srgbClr val="000000"/>
                </a:solidFill>
                <a:uFillTx/>
              </a:defRPr>
            </a:pPr>
            <a:r>
              <a:rPr lang="es-AR" sz="2400" b="1" kern="0" dirty="0">
                <a:solidFill>
                  <a:schemeClr val="bg1"/>
                </a:solidFill>
                <a:latin typeface="Times New Roman" pitchFamily="18"/>
              </a:rPr>
              <a:t>a) </a:t>
            </a:r>
            <a:r>
              <a:rPr lang="es-AR" sz="2400" kern="0" dirty="0">
                <a:solidFill>
                  <a:schemeClr val="bg1"/>
                </a:solidFill>
                <a:latin typeface="Times New Roman" pitchFamily="18"/>
              </a:rPr>
              <a:t>  </a:t>
            </a:r>
            <a:r>
              <a:rPr lang="es-AR" sz="2000" b="1" kern="0" dirty="0">
                <a:solidFill>
                  <a:schemeClr val="bg1"/>
                </a:solidFill>
                <a:latin typeface="Times New Roman" pitchFamily="18"/>
              </a:rPr>
              <a:t>informar a la entidad aseguradora cuando ésta lo requiera los  antecedentes personales de los productores que integran su organización;</a:t>
            </a:r>
          </a:p>
          <a:p>
            <a:pPr algn="ctr" fontAlgn="auto">
              <a:spcBef>
                <a:spcPts val="1200"/>
              </a:spcBef>
              <a:spcAft>
                <a:spcPts val="0"/>
              </a:spcAft>
              <a:defRPr sz="1800" b="0" i="0" u="none" strike="noStrike" kern="0" cap="none" spc="0" baseline="0">
                <a:solidFill>
                  <a:srgbClr val="000000"/>
                </a:solidFill>
                <a:uFillTx/>
              </a:defRPr>
            </a:pPr>
            <a:r>
              <a:rPr lang="es-AR" sz="2000" b="1" kern="0" dirty="0">
                <a:solidFill>
                  <a:schemeClr val="bg1"/>
                </a:solidFill>
                <a:latin typeface="Times New Roman" pitchFamily="18"/>
              </a:rPr>
              <a:t>RIESGO MORAL  </a:t>
            </a:r>
            <a:endParaRPr lang="es-ES" sz="2000" b="1" kern="0" dirty="0">
              <a:solidFill>
                <a:schemeClr val="bg1"/>
              </a:solidFill>
              <a:latin typeface="Times New Roman" pitchFamily="18"/>
            </a:endParaRPr>
          </a:p>
        </p:txBody>
      </p:sp>
      <p:sp>
        <p:nvSpPr>
          <p:cNvPr id="4" name="Text Box 3"/>
          <p:cNvSpPr txBox="1"/>
          <p:nvPr/>
        </p:nvSpPr>
        <p:spPr>
          <a:xfrm>
            <a:off x="457200" y="3797300"/>
            <a:ext cx="8229600" cy="1169988"/>
          </a:xfrm>
          <a:prstGeom prst="rect">
            <a:avLst/>
          </a:prstGeom>
          <a:solidFill>
            <a:schemeClr val="tx1">
              <a:lumMod val="95000"/>
              <a:lumOff val="5000"/>
            </a:schemeClr>
          </a:solidFill>
          <a:ln w="28575">
            <a:solidFill>
              <a:srgbClr val="C00000"/>
            </a:solidFill>
            <a:prstDash val="solid"/>
            <a:miter/>
          </a:ln>
        </p:spPr>
        <p:txBody>
          <a:bodyPr wrap="square">
            <a:spAutoFit/>
          </a:bodyPr>
          <a:lstStyle/>
          <a:p>
            <a:pPr marL="536579" indent="-536579" fontAlgn="auto">
              <a:spcBef>
                <a:spcPts val="1200"/>
              </a:spcBef>
              <a:spcAft>
                <a:spcPts val="0"/>
              </a:spcAft>
              <a:defRPr sz="1800" b="0" i="0" u="none" strike="noStrike" kern="0" cap="none" spc="0" baseline="0">
                <a:solidFill>
                  <a:srgbClr val="000000"/>
                </a:solidFill>
                <a:uFillTx/>
              </a:defRPr>
            </a:pPr>
            <a:r>
              <a:rPr lang="es-AR" sz="2000" b="1" kern="0" dirty="0">
                <a:solidFill>
                  <a:schemeClr val="bg1"/>
                </a:solidFill>
                <a:latin typeface="Times New Roman" pitchFamily="18"/>
              </a:rPr>
              <a:t>b)  seleccionar, asistir y asesorar a los productores asesores directos que forman parte de su organización y facilitar su labor;</a:t>
            </a:r>
          </a:p>
          <a:p>
            <a:pPr algn="ctr" fontAlgn="auto">
              <a:spcBef>
                <a:spcPts val="1200"/>
              </a:spcBef>
              <a:spcAft>
                <a:spcPts val="0"/>
              </a:spcAft>
              <a:defRPr sz="1800" b="0" i="0" u="none" strike="noStrike" kern="0" cap="none" spc="0" baseline="0">
                <a:solidFill>
                  <a:srgbClr val="000000"/>
                </a:solidFill>
                <a:uFillTx/>
              </a:defRPr>
            </a:pPr>
            <a:r>
              <a:rPr lang="es-ES" sz="2000" b="1" kern="0" dirty="0">
                <a:solidFill>
                  <a:schemeClr val="bg1"/>
                </a:solidFill>
                <a:latin typeface="Times New Roman" pitchFamily="18"/>
              </a:rPr>
              <a:t>COMPROMISOS CON SUS DIRIGIDOS</a:t>
            </a:r>
          </a:p>
        </p:txBody>
      </p:sp>
      <p:sp>
        <p:nvSpPr>
          <p:cNvPr id="5" name="Text Box 3"/>
          <p:cNvSpPr txBox="1"/>
          <p:nvPr/>
        </p:nvSpPr>
        <p:spPr>
          <a:xfrm>
            <a:off x="457200" y="5129213"/>
            <a:ext cx="8229600" cy="1016000"/>
          </a:xfrm>
          <a:prstGeom prst="rect">
            <a:avLst/>
          </a:prstGeom>
          <a:solidFill>
            <a:schemeClr val="tx1">
              <a:lumMod val="95000"/>
              <a:lumOff val="5000"/>
            </a:schemeClr>
          </a:solidFill>
          <a:ln w="28575">
            <a:solidFill>
              <a:srgbClr val="C00000"/>
            </a:solidFill>
            <a:prstDash val="solid"/>
            <a:miter/>
          </a:ln>
        </p:spPr>
        <p:txBody>
          <a:bodyPr wrap="square">
            <a:spAutoFit/>
          </a:bodyPr>
          <a:lstStyle/>
          <a:p>
            <a:pPr marL="536579" indent="-536579" fontAlgn="auto">
              <a:spcBef>
                <a:spcPts val="1200"/>
              </a:spcBef>
              <a:spcAft>
                <a:spcPts val="0"/>
              </a:spcAft>
              <a:buFontTx/>
              <a:buAutoNum type="alphaLcParenR" startAt="3"/>
              <a:defRPr sz="1800" b="0" i="0" u="none" strike="noStrike" kern="0" cap="none" spc="0" baseline="0">
                <a:solidFill>
                  <a:srgbClr val="000000"/>
                </a:solidFill>
                <a:uFillTx/>
              </a:defRPr>
            </a:pPr>
            <a:r>
              <a:rPr lang="es-AR" sz="2000" b="1" kern="0" dirty="0">
                <a:solidFill>
                  <a:schemeClr val="bg1"/>
                </a:solidFill>
                <a:latin typeface="Times New Roman" pitchFamily="18"/>
              </a:rPr>
              <a:t>cobrar las primas de seguro en caso que hubiese sido autorizado  en la forma y con las obligaciones previstas en los apartados f) y g) del inciso 1);</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p:nvPr/>
        </p:nvSpPr>
        <p:spPr>
          <a:xfrm>
            <a:off x="501650" y="381000"/>
            <a:ext cx="8115300" cy="1323439"/>
          </a:xfrm>
          <a:prstGeom prst="rect">
            <a:avLst/>
          </a:prstGeom>
          <a:solidFill>
            <a:schemeClr val="tx1">
              <a:lumMod val="95000"/>
              <a:lumOff val="5000"/>
            </a:schemeClr>
          </a:solidFill>
          <a:ln w="28575">
            <a:solidFill>
              <a:srgbClr val="C00000"/>
            </a:solidFill>
            <a:prstDash val="solid"/>
            <a:miter/>
          </a:ln>
        </p:spPr>
        <p:txBody>
          <a:bodyPr wrap="square">
            <a:spAutoFit/>
          </a:bodyPr>
          <a:lstStyle/>
          <a:p>
            <a:pPr marL="536579" indent="-536579" fontAlgn="auto">
              <a:spcBef>
                <a:spcPts val="1200"/>
              </a:spcBef>
              <a:spcAft>
                <a:spcPts val="0"/>
              </a:spcAft>
              <a:buFontTx/>
              <a:buAutoNum type="alphaLcParenR" startAt="4"/>
              <a:defRPr sz="1800" b="0" i="0" u="none" strike="noStrike" kern="0" cap="none" spc="0" baseline="0">
                <a:solidFill>
                  <a:srgbClr val="000000"/>
                </a:solidFill>
                <a:uFillTx/>
              </a:defRPr>
            </a:pPr>
            <a:r>
              <a:rPr lang="es-AR" sz="2000" b="1" kern="0" dirty="0">
                <a:solidFill>
                  <a:schemeClr val="bg1"/>
                </a:solidFill>
                <a:latin typeface="Times New Roman" pitchFamily="18"/>
              </a:rPr>
              <a:t>en general contribuir a ejecutar con la debida diligencia y prontitud las instrucciones que reciba en forma directa por medio de los productores asesores vinculados a él, de los asegurables, asegurados y aseguradores, en relación con sus funciones.</a:t>
            </a:r>
          </a:p>
        </p:txBody>
      </p:sp>
      <p:sp>
        <p:nvSpPr>
          <p:cNvPr id="3" name="Text Box 3"/>
          <p:cNvSpPr txBox="1"/>
          <p:nvPr/>
        </p:nvSpPr>
        <p:spPr>
          <a:xfrm>
            <a:off x="533400" y="1935163"/>
            <a:ext cx="8115300" cy="1323439"/>
          </a:xfrm>
          <a:prstGeom prst="rect">
            <a:avLst/>
          </a:prstGeom>
          <a:solidFill>
            <a:schemeClr val="tx1">
              <a:lumMod val="95000"/>
              <a:lumOff val="5000"/>
            </a:schemeClr>
          </a:solidFill>
          <a:ln w="28575">
            <a:solidFill>
              <a:srgbClr val="C00000"/>
            </a:solidFill>
            <a:prstDash val="solid"/>
            <a:miter/>
          </a:ln>
        </p:spPr>
        <p:txBody>
          <a:bodyPr wrap="square">
            <a:spAutoFit/>
          </a:bodyPr>
          <a:lstStyle/>
          <a:p>
            <a:pPr marL="457200" indent="-457200" fontAlgn="auto">
              <a:spcBef>
                <a:spcPts val="1200"/>
              </a:spcBef>
              <a:spcAft>
                <a:spcPts val="0"/>
              </a:spcAft>
              <a:buFontTx/>
              <a:buAutoNum type="alphaLcParenR" startAt="5"/>
              <a:defRPr sz="1800" b="0" i="0" u="none" strike="noStrike" kern="0" cap="none" spc="0" baseline="0">
                <a:solidFill>
                  <a:srgbClr val="000000"/>
                </a:solidFill>
                <a:uFillTx/>
              </a:defRPr>
            </a:pPr>
            <a:r>
              <a:rPr lang="es-AR" sz="2000" b="1" kern="0" dirty="0">
                <a:solidFill>
                  <a:schemeClr val="bg1"/>
                </a:solidFill>
                <a:latin typeface="Times New Roman" pitchFamily="18"/>
              </a:rPr>
              <a:t>comunicar a la autoridad de aplicación toda circunstancia que lo coloque dentro de las inhabilidades previstas en la ley, así como las relacionadas con los productores asesores que integren su organización, cuando fuesen de su conocimiento.</a:t>
            </a:r>
          </a:p>
        </p:txBody>
      </p:sp>
      <p:sp>
        <p:nvSpPr>
          <p:cNvPr id="4" name="Text Box 3"/>
          <p:cNvSpPr txBox="1"/>
          <p:nvPr/>
        </p:nvSpPr>
        <p:spPr>
          <a:xfrm>
            <a:off x="533400" y="3506788"/>
            <a:ext cx="8115300" cy="707886"/>
          </a:xfrm>
          <a:prstGeom prst="rect">
            <a:avLst/>
          </a:prstGeom>
          <a:solidFill>
            <a:schemeClr val="tx1">
              <a:lumMod val="95000"/>
              <a:lumOff val="5000"/>
            </a:schemeClr>
          </a:solidFill>
          <a:ln w="28575">
            <a:solidFill>
              <a:srgbClr val="C00000"/>
            </a:solidFill>
            <a:prstDash val="solid"/>
            <a:miter/>
          </a:ln>
        </p:spPr>
        <p:txBody>
          <a:bodyPr wrap="square">
            <a:spAutoFit/>
          </a:bodyPr>
          <a:lstStyle/>
          <a:p>
            <a:pPr marL="363538" indent="-363538" fontAlgn="auto">
              <a:spcBef>
                <a:spcPts val="1200"/>
              </a:spcBef>
              <a:spcAft>
                <a:spcPts val="0"/>
              </a:spcAft>
              <a:defRPr sz="1800" b="0" i="0" u="none" strike="noStrike" kern="0" cap="none" spc="0" baseline="0">
                <a:solidFill>
                  <a:srgbClr val="000000"/>
                </a:solidFill>
                <a:uFillTx/>
              </a:defRPr>
            </a:pPr>
            <a:r>
              <a:rPr lang="es-AR" sz="2000" b="1" kern="0" dirty="0">
                <a:solidFill>
                  <a:schemeClr val="bg1"/>
                </a:solidFill>
                <a:latin typeface="Times New Roman" pitchFamily="18"/>
              </a:rPr>
              <a:t>f) ajustarse en materia de publicidad y propaganda a lo prescripto  en el apartado k del  inciso anterior.  </a:t>
            </a:r>
          </a:p>
        </p:txBody>
      </p:sp>
      <p:sp>
        <p:nvSpPr>
          <p:cNvPr id="5" name="Text Box 3"/>
          <p:cNvSpPr txBox="1"/>
          <p:nvPr/>
        </p:nvSpPr>
        <p:spPr>
          <a:xfrm>
            <a:off x="495846" y="4457700"/>
            <a:ext cx="8189368" cy="1844675"/>
          </a:xfrm>
          <a:prstGeom prst="rect">
            <a:avLst/>
          </a:prstGeom>
          <a:solidFill>
            <a:schemeClr val="tx1">
              <a:lumMod val="95000"/>
              <a:lumOff val="5000"/>
            </a:schemeClr>
          </a:solidFill>
          <a:ln w="28575">
            <a:solidFill>
              <a:srgbClr val="C00000"/>
            </a:solidFill>
            <a:prstDash val="solid"/>
            <a:miter/>
          </a:ln>
        </p:spPr>
        <p:txBody>
          <a:bodyPr wrap="square">
            <a:spAutoFit/>
          </a:bodyPr>
          <a:lstStyle/>
          <a:p>
            <a:pPr marL="363538" indent="-363538" fontAlgn="auto">
              <a:spcBef>
                <a:spcPts val="1200"/>
              </a:spcBef>
              <a:spcAft>
                <a:spcPts val="0"/>
              </a:spcAft>
              <a:defRPr sz="1800" b="0" i="0" u="none" strike="noStrike" kern="0" cap="none" spc="0" baseline="0">
                <a:solidFill>
                  <a:srgbClr val="000000"/>
                </a:solidFill>
                <a:uFillTx/>
              </a:defRPr>
            </a:pPr>
            <a:r>
              <a:rPr lang="es-AR" sz="2000" b="1" kern="0" dirty="0">
                <a:solidFill>
                  <a:schemeClr val="bg1"/>
                </a:solidFill>
                <a:latin typeface="Times New Roman" pitchFamily="18"/>
              </a:rPr>
              <a:t>g)  llevar un libro rubricado de las operaciones de seguros en que interviene, en las condiciones que establezca la autoridad de  aplicación.</a:t>
            </a:r>
            <a:endParaRPr lang="es-ES" sz="2000" b="1" kern="0" dirty="0">
              <a:solidFill>
                <a:schemeClr val="bg1"/>
              </a:solidFill>
              <a:latin typeface="Times New Roman" pitchFamily="18"/>
            </a:endParaRPr>
          </a:p>
          <a:p>
            <a:pPr algn="ctr" fontAlgn="auto">
              <a:spcBef>
                <a:spcPts val="1200"/>
              </a:spcBef>
              <a:spcAft>
                <a:spcPts val="0"/>
              </a:spcAft>
              <a:defRPr sz="1800" b="0" i="0" u="none" strike="noStrike" kern="0" cap="none" spc="0" baseline="0">
                <a:solidFill>
                  <a:srgbClr val="000000"/>
                </a:solidFill>
                <a:uFillTx/>
              </a:defRPr>
            </a:pPr>
            <a:r>
              <a:rPr lang="es-ES" sz="2000" b="1" kern="0" dirty="0">
                <a:solidFill>
                  <a:schemeClr val="bg1"/>
                </a:solidFill>
                <a:latin typeface="Times New Roman" pitchFamily="18"/>
              </a:rPr>
              <a:t>DEBE ASENTAR SOLO LAS OPERACIONES EN LAS QUE INTERVENGA COMO PRODUCTOR ASESOR DIRECTO</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3 CuadroTexto"/>
          <p:cNvSpPr txBox="1">
            <a:spLocks noChangeArrowheads="1"/>
          </p:cNvSpPr>
          <p:nvPr/>
        </p:nvSpPr>
        <p:spPr bwMode="auto">
          <a:xfrm>
            <a:off x="457200" y="2636838"/>
            <a:ext cx="8229600" cy="1016000"/>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p>
            <a:pPr algn="ctr" fontAlgn="auto">
              <a:spcBef>
                <a:spcPts val="0"/>
              </a:spcBef>
              <a:spcAft>
                <a:spcPts val="0"/>
              </a:spcAft>
              <a:defRPr/>
            </a:pPr>
            <a:r>
              <a:rPr lang="es-ES" sz="3200" b="1" dirty="0">
                <a:solidFill>
                  <a:schemeClr val="bg1"/>
                </a:solidFill>
                <a:latin typeface="Times New Roman" pitchFamily="18" charset="0"/>
                <a:cs typeface="Times New Roman" pitchFamily="18" charset="0"/>
              </a:rPr>
              <a:t> </a:t>
            </a:r>
            <a:r>
              <a:rPr lang="es-ES" sz="2800" b="1" dirty="0">
                <a:solidFill>
                  <a:schemeClr val="bg1"/>
                </a:solidFill>
                <a:latin typeface="Times New Roman" pitchFamily="18" charset="0"/>
                <a:cs typeface="Times New Roman" pitchFamily="18" charset="0"/>
              </a:rPr>
              <a:t>EL INCUMPLIMIENTO DE OBLIGACIONES O LA INFRACCIÓN A LAS NORMAS.</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p:cNvSpPr>
            <a:spLocks noChangeArrowheads="1"/>
          </p:cNvSpPr>
          <p:nvPr/>
        </p:nvSpPr>
        <p:spPr bwMode="auto">
          <a:xfrm>
            <a:off x="457200" y="990600"/>
            <a:ext cx="8229600" cy="1022350"/>
          </a:xfrm>
          <a:prstGeom prst="rect">
            <a:avLst/>
          </a:prstGeom>
          <a:solidFill>
            <a:schemeClr val="tx1">
              <a:lumMod val="95000"/>
              <a:lumOff val="5000"/>
            </a:schemeClr>
          </a:solidFill>
          <a:ln w="28575">
            <a:solidFill>
              <a:srgbClr val="C00000"/>
            </a:solidFill>
            <a:miter lim="800000"/>
            <a:headEnd/>
            <a:tailEnd/>
          </a:ln>
        </p:spPr>
        <p:txBody>
          <a:bodyPr anchor="ctr" anchorCtr="1"/>
          <a:lstStyle/>
          <a:p>
            <a:pPr algn="ctr" fontAlgn="auto">
              <a:spcBef>
                <a:spcPts val="0"/>
              </a:spcBef>
              <a:spcAft>
                <a:spcPts val="0"/>
              </a:spcAft>
              <a:defRPr/>
            </a:pPr>
            <a:r>
              <a:rPr lang="es-AR" sz="2800" b="1">
                <a:solidFill>
                  <a:schemeClr val="bg1"/>
                </a:solidFill>
                <a:latin typeface="Times New Roman" pitchFamily="18" charset="0"/>
                <a:cs typeface="Times New Roman" pitchFamily="18" charset="0"/>
              </a:rPr>
              <a:t>SANCIONES Y PROCEDIMIENTOS </a:t>
            </a:r>
            <a:br>
              <a:rPr lang="es-AR" sz="2800" b="1">
                <a:solidFill>
                  <a:schemeClr val="bg1"/>
                </a:solidFill>
                <a:latin typeface="Times New Roman" pitchFamily="18" charset="0"/>
                <a:cs typeface="Times New Roman" pitchFamily="18" charset="0"/>
              </a:rPr>
            </a:br>
            <a:r>
              <a:rPr lang="es-AR" sz="2800" b="1">
                <a:solidFill>
                  <a:schemeClr val="bg1"/>
                </a:solidFill>
                <a:latin typeface="Times New Roman" pitchFamily="18" charset="0"/>
                <a:cs typeface="Times New Roman" pitchFamily="18" charset="0"/>
              </a:rPr>
              <a:t>LEY 20.091</a:t>
            </a:r>
            <a:endParaRPr lang="es-ES" sz="2800" b="1">
              <a:solidFill>
                <a:schemeClr val="bg1"/>
              </a:solidFill>
              <a:latin typeface="Times New Roman" pitchFamily="18" charset="0"/>
              <a:cs typeface="Times New Roman" pitchFamily="18" charset="0"/>
            </a:endParaRPr>
          </a:p>
        </p:txBody>
      </p:sp>
      <p:sp>
        <p:nvSpPr>
          <p:cNvPr id="6" name="Text Box 3"/>
          <p:cNvSpPr txBox="1">
            <a:spLocks noChangeArrowheads="1"/>
          </p:cNvSpPr>
          <p:nvPr/>
        </p:nvSpPr>
        <p:spPr bwMode="auto">
          <a:xfrm>
            <a:off x="457200" y="3025676"/>
            <a:ext cx="8229600" cy="2308324"/>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p>
            <a:pPr algn="ctr" fontAlgn="auto">
              <a:spcBef>
                <a:spcPts val="1200"/>
              </a:spcBef>
              <a:spcAft>
                <a:spcPts val="0"/>
              </a:spcAft>
              <a:defRPr/>
            </a:pPr>
            <a:r>
              <a:rPr lang="es-AR" sz="2400" b="1" dirty="0">
                <a:solidFill>
                  <a:schemeClr val="bg1"/>
                </a:solidFill>
                <a:latin typeface="Times New Roman" pitchFamily="18" charset="0"/>
              </a:rPr>
              <a:t>El incumplimiento de las funciones y deberes establecidos en el artículo 10 de la presente ley por parte de los productores asesores, los hará pasibles de las sanciones previstas en el artículo 59 de la ley 20.091, pudiendo además disponerse la cancelación de la inscripción en el registro de productores asesores.</a:t>
            </a:r>
            <a:endParaRPr lang="es-ES" sz="2400" b="1" dirty="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1125538"/>
            <a:ext cx="8229600" cy="623887"/>
          </a:xfrm>
          <a:prstGeom prst="rect">
            <a:avLst/>
          </a:prstGeom>
          <a:solidFill>
            <a:schemeClr val="tx1">
              <a:lumMod val="95000"/>
              <a:lumOff val="5000"/>
            </a:schemeClr>
          </a:solidFill>
          <a:ln w="28575">
            <a:solidFill>
              <a:srgbClr val="C00000"/>
            </a:solidFill>
            <a:miter lim="800000"/>
            <a:headEnd/>
            <a:tailEnd/>
          </a:ln>
        </p:spPr>
        <p:txBody>
          <a:bodyPr anchor="ctr" anchorCtr="1"/>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RETENCIÓN INDEBIDA DE PRIMAS</a:t>
            </a:r>
            <a:endParaRPr lang="es-ES" sz="2800" b="1" dirty="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7200" y="2879725"/>
            <a:ext cx="8229600" cy="2133600"/>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p>
            <a:pPr algn="ctr" fontAlgn="auto">
              <a:spcBef>
                <a:spcPts val="1100"/>
              </a:spcBef>
              <a:spcAft>
                <a:spcPts val="0"/>
              </a:spcAft>
              <a:defRPr/>
            </a:pPr>
            <a:r>
              <a:rPr lang="es-ES" sz="2400" b="1" dirty="0">
                <a:solidFill>
                  <a:schemeClr val="bg1"/>
                </a:solidFill>
                <a:latin typeface="Times New Roman" pitchFamily="18" charset="0"/>
              </a:rPr>
              <a:t>Los productores, agentes e intermediarios que no entreguen a su debido tiempo al asegurador las primas recibidas, serán sancionados con prisión de uno a seis años e inhabilitación por doble tiempo del de la condena.</a:t>
            </a:r>
          </a:p>
          <a:p>
            <a:pPr algn="ctr" fontAlgn="auto">
              <a:spcBef>
                <a:spcPts val="1100"/>
              </a:spcBef>
              <a:spcAft>
                <a:spcPts val="0"/>
              </a:spcAft>
              <a:defRPr/>
            </a:pPr>
            <a:r>
              <a:rPr lang="es-ES" sz="2400" b="1" dirty="0">
                <a:solidFill>
                  <a:schemeClr val="bg1"/>
                </a:solidFill>
                <a:latin typeface="Times New Roman" pitchFamily="18" charset="0"/>
              </a:rPr>
              <a:t>(artículo 60 de la ley 20.091)</a:t>
            </a:r>
            <a:endParaRPr lang="es-ES" sz="2400" dirty="0">
              <a:solidFill>
                <a:schemeClr val="bg1"/>
              </a:solidFill>
              <a:latin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2360613"/>
            <a:ext cx="8229600" cy="1384300"/>
          </a:xfrm>
          <a:prstGeom prst="rect">
            <a:avLst/>
          </a:prstGeom>
          <a:solidFill>
            <a:schemeClr val="accent2">
              <a:lumMod val="60000"/>
              <a:lumOff val="40000"/>
            </a:schemeClr>
          </a:solidFill>
          <a:ln w="28575">
            <a:solidFill>
              <a:srgbClr val="C00000"/>
            </a:solidFill>
            <a:miter lim="800000"/>
            <a:headEnd/>
            <a:tailEnd/>
          </a:ln>
          <a:effectLst/>
        </p:spPr>
        <p:txBody>
          <a:bodyPr wrap="square" anchor="ctr">
            <a:spAutoFit/>
          </a:bodyPr>
          <a:lstStyle/>
          <a:p>
            <a:pPr algn="ctr">
              <a:defRPr/>
            </a:pPr>
            <a:r>
              <a:rPr lang="es-ES" sz="2400" b="1">
                <a:latin typeface="Times New Roman" pitchFamily="18" charset="0"/>
                <a:ea typeface="Times New Roman" pitchFamily="18" charset="0"/>
                <a:cs typeface="Times New Roman" pitchFamily="18" charset="0"/>
              </a:rPr>
              <a:t>“Match”</a:t>
            </a:r>
          </a:p>
          <a:p>
            <a:pPr algn="ctr">
              <a:defRPr/>
            </a:pPr>
            <a:r>
              <a:rPr lang="es-ES" sz="2000" b="1">
                <a:latin typeface="Times New Roman" pitchFamily="18" charset="0"/>
                <a:ea typeface="Times New Roman" pitchFamily="18" charset="0"/>
                <a:cs typeface="Times New Roman" pitchFamily="18" charset="0"/>
              </a:rPr>
              <a:t> Proviene del ámbito de la conquista. Las personas que han utilizado en alguna ocasión una aplicación de citas seguramente la hayan escuchado en múltiples ocasiones. Se matchea cuando dos personas se gustan.</a:t>
            </a:r>
            <a:endParaRPr lang="es-ES" sz="2000" b="1">
              <a:latin typeface="Times New Roman" pitchFamily="18" charset="0"/>
              <a:cs typeface="Times New Roman" pitchFamily="18" charset="0"/>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533400" y="2786063"/>
            <a:ext cx="8153400" cy="523875"/>
          </a:xfrm>
          <a:prstGeom prst="rect">
            <a:avLst/>
          </a:prstGeom>
          <a:solidFill>
            <a:schemeClr val="tx1">
              <a:lumMod val="95000"/>
              <a:lumOff val="5000"/>
            </a:schemeClr>
          </a:solidFill>
          <a:ln w="28575">
            <a:solidFill>
              <a:srgbClr val="C00000"/>
            </a:solidFill>
            <a:prstDash val="solid"/>
          </a:ln>
        </p:spPr>
        <p:txBody>
          <a:bodyPr wrap="square">
            <a:spAutoFit/>
          </a:bodyPr>
          <a:lstStyle/>
          <a:p>
            <a:pPr algn="ctr" fontAlgn="auto">
              <a:spcBef>
                <a:spcPts val="0"/>
              </a:spcBef>
              <a:spcAft>
                <a:spcPts val="0"/>
              </a:spcAft>
              <a:defRPr sz="1800" b="0" i="0" u="none" strike="noStrike" kern="0" cap="none" spc="0" baseline="0">
                <a:solidFill>
                  <a:srgbClr val="000000"/>
                </a:solidFill>
                <a:uFillTx/>
              </a:defRPr>
            </a:pPr>
            <a:r>
              <a:rPr lang="es-ES" sz="2600" b="1" kern="0" dirty="0">
                <a:solidFill>
                  <a:schemeClr val="bg1"/>
                </a:solidFill>
                <a:latin typeface="Times New Roman" pitchFamily="18"/>
                <a:cs typeface="Times New Roman" pitchFamily="18"/>
              </a:rPr>
              <a:t> </a:t>
            </a:r>
            <a:r>
              <a:rPr lang="es-ES" sz="2800" b="1" kern="0" dirty="0">
                <a:solidFill>
                  <a:schemeClr val="bg1"/>
                </a:solidFill>
                <a:latin typeface="Times New Roman" pitchFamily="18"/>
                <a:cs typeface="Times New Roman" pitchFamily="18"/>
              </a:rPr>
              <a:t>FALTAS DE MAYOR O MENOR GRAVEDAD</a:t>
            </a:r>
            <a:r>
              <a:rPr lang="es-ES" sz="2600" b="1" kern="0" dirty="0">
                <a:solidFill>
                  <a:schemeClr val="bg1"/>
                </a:solidFill>
                <a:latin typeface="Times New Roman" pitchFamily="18"/>
                <a:cs typeface="Times New Roman" pitchFamily="18"/>
              </a:rPr>
              <a:t>. </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457200" y="476250"/>
            <a:ext cx="8229600" cy="5545138"/>
          </a:xfrm>
          <a:prstGeom prst="rect">
            <a:avLst/>
          </a:prstGeom>
          <a:solidFill>
            <a:schemeClr val="tx1">
              <a:lumMod val="95000"/>
              <a:lumOff val="5000"/>
            </a:schemeClr>
          </a:solidFill>
          <a:ln w="28575">
            <a:solidFill>
              <a:srgbClr val="C00000"/>
            </a:solidFill>
            <a:miter lim="800000"/>
            <a:headEnd/>
            <a:tailEnd/>
          </a:ln>
        </p:spPr>
        <p:txBody>
          <a:bodyPr anchorCtr="1"/>
          <a:lstStyle/>
          <a:p>
            <a:pPr marL="609600" indent="-609600" algn="ctr" fontAlgn="auto">
              <a:lnSpc>
                <a:spcPct val="80000"/>
              </a:lnSpc>
              <a:spcBef>
                <a:spcPts val="500"/>
              </a:spcBef>
              <a:spcAft>
                <a:spcPts val="0"/>
              </a:spcAft>
              <a:defRPr/>
            </a:pPr>
            <a:r>
              <a:rPr lang="es-MX" sz="800" dirty="0">
                <a:solidFill>
                  <a:schemeClr val="bg1"/>
                </a:solidFill>
                <a:latin typeface="Calibri" pitchFamily="34" charset="0"/>
              </a:rPr>
              <a:t>    </a:t>
            </a:r>
          </a:p>
          <a:p>
            <a:pPr marL="609600" indent="-609600" algn="ctr" fontAlgn="auto">
              <a:lnSpc>
                <a:spcPct val="80000"/>
              </a:lnSpc>
              <a:spcBef>
                <a:spcPts val="500"/>
              </a:spcBef>
              <a:spcAft>
                <a:spcPts val="0"/>
              </a:spcAft>
              <a:defRPr/>
            </a:pPr>
            <a:r>
              <a:rPr lang="es-MX" b="1" dirty="0">
                <a:solidFill>
                  <a:schemeClr val="bg1"/>
                </a:solidFill>
                <a:latin typeface="Times New Roman" pitchFamily="18" charset="0"/>
                <a:cs typeface="Times New Roman" pitchFamily="18" charset="0"/>
              </a:rPr>
              <a:t>FALTAS QUE A “PRIMA FACIE”,</a:t>
            </a:r>
          </a:p>
          <a:p>
            <a:pPr marL="609600" indent="-609600" algn="ctr" fontAlgn="auto">
              <a:lnSpc>
                <a:spcPct val="80000"/>
              </a:lnSpc>
              <a:spcBef>
                <a:spcPts val="500"/>
              </a:spcBef>
              <a:spcAft>
                <a:spcPts val="0"/>
              </a:spcAft>
              <a:defRPr/>
            </a:pPr>
            <a:r>
              <a:rPr lang="es-MX" b="1" dirty="0">
                <a:solidFill>
                  <a:schemeClr val="bg1"/>
                </a:solidFill>
                <a:latin typeface="Times New Roman" pitchFamily="18" charset="0"/>
                <a:cs typeface="Times New Roman" pitchFamily="18" charset="0"/>
              </a:rPr>
              <a:t>TIENEN UNA GRAVEDAD RELATIVA IMPORTANTE</a:t>
            </a:r>
          </a:p>
          <a:p>
            <a:pPr marL="609600" indent="-609600" algn="ctr" fontAlgn="auto">
              <a:lnSpc>
                <a:spcPct val="80000"/>
              </a:lnSpc>
              <a:spcBef>
                <a:spcPts val="400"/>
              </a:spcBef>
              <a:spcAft>
                <a:spcPts val="0"/>
              </a:spcAft>
              <a:defRPr/>
            </a:pPr>
            <a:r>
              <a:rPr lang="es-MX" sz="1600" b="1" dirty="0">
                <a:solidFill>
                  <a:schemeClr val="bg1"/>
                </a:solidFill>
                <a:latin typeface="Times New Roman" pitchFamily="18" charset="0"/>
                <a:cs typeface="Times New Roman" pitchFamily="18" charset="0"/>
              </a:rPr>
              <a:t>A)      </a:t>
            </a:r>
            <a:r>
              <a:rPr lang="es-MX" b="1" dirty="0">
                <a:solidFill>
                  <a:schemeClr val="bg1"/>
                </a:solidFill>
                <a:latin typeface="Times New Roman" pitchFamily="18" charset="0"/>
                <a:cs typeface="Times New Roman" pitchFamily="18" charset="0"/>
              </a:rPr>
              <a:t>Violar régimen de inhabilitaciones. Art. 8 y 9 Ley 22400  </a:t>
            </a:r>
          </a:p>
          <a:p>
            <a:pPr marL="609600" indent="-609600" algn="ctr" fontAlgn="auto">
              <a:lnSpc>
                <a:spcPct val="80000"/>
              </a:lnSpc>
              <a:spcBef>
                <a:spcPts val="400"/>
              </a:spcBef>
              <a:spcAft>
                <a:spcPts val="0"/>
              </a:spcAft>
              <a:defRPr/>
            </a:pPr>
            <a:r>
              <a:rPr lang="es-MX" b="1" dirty="0">
                <a:solidFill>
                  <a:schemeClr val="bg1"/>
                </a:solidFill>
                <a:latin typeface="Times New Roman" pitchFamily="18" charset="0"/>
                <a:cs typeface="Times New Roman" pitchFamily="18" charset="0"/>
              </a:rPr>
              <a:t>         </a:t>
            </a:r>
            <a:r>
              <a:rPr lang="es-MX" sz="1600" b="1" dirty="0">
                <a:solidFill>
                  <a:schemeClr val="bg1"/>
                </a:solidFill>
                <a:latin typeface="Times New Roman" pitchFamily="18" charset="0"/>
                <a:cs typeface="Times New Roman" pitchFamily="18" charset="0"/>
              </a:rPr>
              <a:t>y reglamentación;</a:t>
            </a:r>
          </a:p>
          <a:p>
            <a:pPr marL="609600" indent="-609600" algn="ctr" fontAlgn="auto">
              <a:lnSpc>
                <a:spcPct val="80000"/>
              </a:lnSpc>
              <a:spcBef>
                <a:spcPts val="400"/>
              </a:spcBef>
              <a:spcAft>
                <a:spcPts val="0"/>
              </a:spcAft>
              <a:defRPr/>
            </a:pPr>
            <a:r>
              <a:rPr lang="es-MX" sz="1600" b="1" dirty="0">
                <a:solidFill>
                  <a:schemeClr val="bg1"/>
                </a:solidFill>
                <a:latin typeface="Times New Roman" pitchFamily="18" charset="0"/>
                <a:cs typeface="Times New Roman" pitchFamily="18" charset="0"/>
              </a:rPr>
              <a:t>B)     Falta de rúbrica de libros. Art. 10 </a:t>
            </a:r>
            <a:r>
              <a:rPr lang="es-MX" sz="1600" b="1" dirty="0" err="1">
                <a:solidFill>
                  <a:schemeClr val="bg1"/>
                </a:solidFill>
                <a:latin typeface="Times New Roman" pitchFamily="18" charset="0"/>
                <a:cs typeface="Times New Roman" pitchFamily="18" charset="0"/>
              </a:rPr>
              <a:t>ap</a:t>
            </a:r>
            <a:r>
              <a:rPr lang="es-MX" sz="1600" b="1" dirty="0">
                <a:solidFill>
                  <a:schemeClr val="bg1"/>
                </a:solidFill>
                <a:latin typeface="Times New Roman" pitchFamily="18" charset="0"/>
                <a:cs typeface="Times New Roman" pitchFamily="18" charset="0"/>
              </a:rPr>
              <a:t> l) Ley 22.400 y  </a:t>
            </a:r>
          </a:p>
          <a:p>
            <a:pPr marL="609600" indent="-609600" algn="ctr" fontAlgn="auto">
              <a:lnSpc>
                <a:spcPct val="80000"/>
              </a:lnSpc>
              <a:spcBef>
                <a:spcPts val="400"/>
              </a:spcBef>
              <a:spcAft>
                <a:spcPts val="0"/>
              </a:spcAft>
              <a:defRPr/>
            </a:pPr>
            <a:r>
              <a:rPr lang="es-MX" sz="1600" b="1" dirty="0">
                <a:solidFill>
                  <a:schemeClr val="bg1"/>
                </a:solidFill>
                <a:latin typeface="Times New Roman" pitchFamily="18" charset="0"/>
                <a:cs typeface="Times New Roman" pitchFamily="18" charset="0"/>
              </a:rPr>
              <a:t>         reglamentación;</a:t>
            </a:r>
          </a:p>
          <a:p>
            <a:pPr marL="609600" indent="-609600" algn="ctr" fontAlgn="auto">
              <a:lnSpc>
                <a:spcPct val="80000"/>
              </a:lnSpc>
              <a:spcBef>
                <a:spcPts val="400"/>
              </a:spcBef>
              <a:spcAft>
                <a:spcPts val="0"/>
              </a:spcAft>
              <a:defRPr/>
            </a:pPr>
            <a:r>
              <a:rPr lang="es-MX" sz="1600" b="1" dirty="0">
                <a:solidFill>
                  <a:schemeClr val="bg1"/>
                </a:solidFill>
                <a:latin typeface="Times New Roman" pitchFamily="18" charset="0"/>
                <a:cs typeface="Times New Roman" pitchFamily="18" charset="0"/>
              </a:rPr>
              <a:t>Falta de reconstrucción después de extravío o robo. Art.10 </a:t>
            </a:r>
            <a:r>
              <a:rPr lang="es-MX" sz="1600" b="1" dirty="0" err="1">
                <a:solidFill>
                  <a:schemeClr val="bg1"/>
                </a:solidFill>
                <a:latin typeface="Times New Roman" pitchFamily="18" charset="0"/>
                <a:cs typeface="Times New Roman" pitchFamily="18" charset="0"/>
              </a:rPr>
              <a:t>ap.l</a:t>
            </a:r>
            <a:r>
              <a:rPr lang="es-MX" sz="1600" b="1" dirty="0">
                <a:solidFill>
                  <a:schemeClr val="bg1"/>
                </a:solidFill>
                <a:latin typeface="Times New Roman" pitchFamily="18" charset="0"/>
                <a:cs typeface="Times New Roman" pitchFamily="18" charset="0"/>
              </a:rPr>
              <a:t>  </a:t>
            </a:r>
          </a:p>
          <a:p>
            <a:pPr marL="609600" indent="-609600" algn="ctr" fontAlgn="auto">
              <a:lnSpc>
                <a:spcPct val="80000"/>
              </a:lnSpc>
              <a:spcBef>
                <a:spcPts val="400"/>
              </a:spcBef>
              <a:spcAft>
                <a:spcPts val="0"/>
              </a:spcAft>
              <a:defRPr/>
            </a:pPr>
            <a:r>
              <a:rPr lang="es-MX" sz="1600" b="1" dirty="0">
                <a:solidFill>
                  <a:schemeClr val="bg1"/>
                </a:solidFill>
                <a:latin typeface="Times New Roman" pitchFamily="18" charset="0"/>
                <a:cs typeface="Times New Roman" pitchFamily="18" charset="0"/>
              </a:rPr>
              <a:t>         Ley 22.400 y reglamentación;</a:t>
            </a:r>
          </a:p>
          <a:p>
            <a:pPr marL="609600" indent="-609600" algn="ctr" fontAlgn="auto">
              <a:lnSpc>
                <a:spcPct val="80000"/>
              </a:lnSpc>
              <a:spcBef>
                <a:spcPts val="400"/>
              </a:spcBef>
              <a:spcAft>
                <a:spcPts val="0"/>
              </a:spcAft>
              <a:defRPr/>
            </a:pPr>
            <a:r>
              <a:rPr lang="es-MX" sz="1600" b="1" dirty="0">
                <a:solidFill>
                  <a:schemeClr val="bg1"/>
                </a:solidFill>
                <a:latin typeface="Times New Roman" pitchFamily="18" charset="0"/>
                <a:cs typeface="Times New Roman" pitchFamily="18" charset="0"/>
              </a:rPr>
              <a:t>D)     Falta de rendición. Art.10 </a:t>
            </a:r>
            <a:r>
              <a:rPr lang="es-MX" sz="1600" b="1" dirty="0" err="1">
                <a:solidFill>
                  <a:schemeClr val="bg1"/>
                </a:solidFill>
                <a:latin typeface="Times New Roman" pitchFamily="18" charset="0"/>
                <a:cs typeface="Times New Roman" pitchFamily="18" charset="0"/>
              </a:rPr>
              <a:t>ap</a:t>
            </a:r>
            <a:r>
              <a:rPr lang="es-MX" sz="1600" b="1" dirty="0">
                <a:solidFill>
                  <a:schemeClr val="bg1"/>
                </a:solidFill>
                <a:latin typeface="Times New Roman" pitchFamily="18" charset="0"/>
                <a:cs typeface="Times New Roman" pitchFamily="18" charset="0"/>
              </a:rPr>
              <a:t> 1), f) o g) Ley 22.400 y reglamentación;</a:t>
            </a:r>
          </a:p>
          <a:p>
            <a:pPr marL="609600" indent="-609600" algn="ctr" fontAlgn="auto">
              <a:lnSpc>
                <a:spcPct val="80000"/>
              </a:lnSpc>
              <a:spcBef>
                <a:spcPts val="400"/>
              </a:spcBef>
              <a:spcAft>
                <a:spcPts val="0"/>
              </a:spcAft>
              <a:defRPr/>
            </a:pPr>
            <a:r>
              <a:rPr lang="es-MX" sz="1600" b="1" dirty="0">
                <a:solidFill>
                  <a:schemeClr val="bg1"/>
                </a:solidFill>
                <a:latin typeface="Times New Roman" pitchFamily="18" charset="0"/>
                <a:cs typeface="Times New Roman" pitchFamily="18" charset="0"/>
              </a:rPr>
              <a:t>Rendición fuera de término. Art. 10 </a:t>
            </a:r>
            <a:r>
              <a:rPr lang="es-MX" sz="1600" b="1" dirty="0" err="1">
                <a:solidFill>
                  <a:schemeClr val="bg1"/>
                </a:solidFill>
                <a:latin typeface="Times New Roman" pitchFamily="18" charset="0"/>
                <a:cs typeface="Times New Roman" pitchFamily="18" charset="0"/>
              </a:rPr>
              <a:t>ap</a:t>
            </a:r>
            <a:r>
              <a:rPr lang="es-MX" sz="1600" b="1" dirty="0">
                <a:solidFill>
                  <a:schemeClr val="bg1"/>
                </a:solidFill>
                <a:latin typeface="Times New Roman" pitchFamily="18" charset="0"/>
                <a:cs typeface="Times New Roman" pitchFamily="18" charset="0"/>
              </a:rPr>
              <a:t> 1), f) o g) Ley 22.400 y reglamentación;</a:t>
            </a:r>
          </a:p>
          <a:p>
            <a:pPr marL="609600" indent="-609600" algn="ctr" fontAlgn="auto">
              <a:lnSpc>
                <a:spcPct val="80000"/>
              </a:lnSpc>
              <a:spcBef>
                <a:spcPts val="400"/>
              </a:spcBef>
              <a:spcAft>
                <a:spcPts val="0"/>
              </a:spcAft>
              <a:defRPr/>
            </a:pPr>
            <a:r>
              <a:rPr lang="es-MX" sz="1600" b="1" dirty="0">
                <a:solidFill>
                  <a:schemeClr val="bg1"/>
                </a:solidFill>
                <a:latin typeface="Times New Roman" pitchFamily="18" charset="0"/>
                <a:cs typeface="Times New Roman" pitchFamily="18" charset="0"/>
              </a:rPr>
              <a:t>Operar sin matrícula. Arts. 1, 4 y </a:t>
            </a:r>
            <a:r>
              <a:rPr lang="es-MX" sz="1600" b="1" dirty="0" err="1">
                <a:solidFill>
                  <a:schemeClr val="bg1"/>
                </a:solidFill>
                <a:latin typeface="Times New Roman" pitchFamily="18" charset="0"/>
                <a:cs typeface="Times New Roman" pitchFamily="18" charset="0"/>
              </a:rPr>
              <a:t>cc.</a:t>
            </a:r>
            <a:r>
              <a:rPr lang="es-MX" sz="1600" b="1" dirty="0">
                <a:solidFill>
                  <a:schemeClr val="bg1"/>
                </a:solidFill>
                <a:latin typeface="Times New Roman" pitchFamily="18" charset="0"/>
                <a:cs typeface="Times New Roman" pitchFamily="18" charset="0"/>
              </a:rPr>
              <a:t> Ley 22.400</a:t>
            </a:r>
          </a:p>
          <a:p>
            <a:pPr marL="609600" indent="-609600" algn="ctr" fontAlgn="auto">
              <a:lnSpc>
                <a:spcPct val="80000"/>
              </a:lnSpc>
              <a:spcBef>
                <a:spcPts val="400"/>
              </a:spcBef>
              <a:spcAft>
                <a:spcPts val="0"/>
              </a:spcAft>
              <a:defRPr/>
            </a:pPr>
            <a:r>
              <a:rPr lang="es-MX" sz="1600" b="1" dirty="0">
                <a:solidFill>
                  <a:schemeClr val="bg1"/>
                </a:solidFill>
                <a:latin typeface="Times New Roman" pitchFamily="18" charset="0"/>
                <a:cs typeface="Times New Roman" pitchFamily="18" charset="0"/>
              </a:rPr>
              <a:t>Operar con matrícula caduca o con sanción. Art. 4 Ley 22.400.</a:t>
            </a:r>
          </a:p>
          <a:p>
            <a:pPr marL="609600" indent="-609600" algn="ctr" fontAlgn="auto">
              <a:lnSpc>
                <a:spcPct val="80000"/>
              </a:lnSpc>
              <a:spcBef>
                <a:spcPts val="400"/>
              </a:spcBef>
              <a:spcAft>
                <a:spcPts val="0"/>
              </a:spcAft>
              <a:defRPr/>
            </a:pPr>
            <a:r>
              <a:rPr lang="es-MX" sz="1600" b="1" dirty="0">
                <a:solidFill>
                  <a:schemeClr val="bg1"/>
                </a:solidFill>
                <a:latin typeface="Times New Roman" pitchFamily="18" charset="0"/>
                <a:cs typeface="Times New Roman" pitchFamily="18" charset="0"/>
              </a:rPr>
              <a:t>Operar fuera de los límites. Art. 19 Ley 22.400;</a:t>
            </a:r>
          </a:p>
          <a:p>
            <a:pPr marL="609600" indent="-609600" algn="ctr" fontAlgn="auto">
              <a:lnSpc>
                <a:spcPct val="80000"/>
              </a:lnSpc>
              <a:spcBef>
                <a:spcPts val="400"/>
              </a:spcBef>
              <a:spcAft>
                <a:spcPts val="0"/>
              </a:spcAft>
              <a:defRPr/>
            </a:pPr>
            <a:r>
              <a:rPr lang="es-MX" sz="1600" b="1" dirty="0">
                <a:solidFill>
                  <a:schemeClr val="bg1"/>
                </a:solidFill>
                <a:latin typeface="Times New Roman" pitchFamily="18" charset="0"/>
                <a:cs typeface="Times New Roman" pitchFamily="18" charset="0"/>
              </a:rPr>
              <a:t>Rendir neto de comisión. Art. 6 Ley 22.400;</a:t>
            </a:r>
          </a:p>
          <a:p>
            <a:pPr marL="609600" indent="-609600" algn="ctr" fontAlgn="auto">
              <a:lnSpc>
                <a:spcPct val="80000"/>
              </a:lnSpc>
              <a:spcBef>
                <a:spcPts val="400"/>
              </a:spcBef>
              <a:spcAft>
                <a:spcPts val="0"/>
              </a:spcAft>
              <a:defRPr/>
            </a:pPr>
            <a:r>
              <a:rPr lang="es-MX" sz="1600" b="1" dirty="0">
                <a:solidFill>
                  <a:schemeClr val="bg1"/>
                </a:solidFill>
                <a:latin typeface="Times New Roman" pitchFamily="18" charset="0"/>
                <a:cs typeface="Times New Roman" pitchFamily="18" charset="0"/>
              </a:rPr>
              <a:t>Emitir certificados de cobertura o recibos apócrifos. Art. 53 Ley 17.418 y art. 10 Ley 22.400 y </a:t>
            </a:r>
            <a:r>
              <a:rPr lang="es-MX" sz="1600" b="1" dirty="0" err="1">
                <a:solidFill>
                  <a:schemeClr val="bg1"/>
                </a:solidFill>
                <a:latin typeface="Times New Roman" pitchFamily="18" charset="0"/>
                <a:cs typeface="Times New Roman" pitchFamily="18" charset="0"/>
              </a:rPr>
              <a:t>cc.</a:t>
            </a:r>
            <a:r>
              <a:rPr lang="es-MX" sz="1600" b="1" dirty="0">
                <a:solidFill>
                  <a:schemeClr val="bg1"/>
                </a:solidFill>
                <a:latin typeface="Times New Roman" pitchFamily="18" charset="0"/>
                <a:cs typeface="Times New Roman" pitchFamily="18" charset="0"/>
              </a:rPr>
              <a:t>;</a:t>
            </a:r>
          </a:p>
          <a:p>
            <a:pPr marL="609600" indent="-609600" algn="ctr" fontAlgn="auto">
              <a:lnSpc>
                <a:spcPct val="80000"/>
              </a:lnSpc>
              <a:spcBef>
                <a:spcPts val="400"/>
              </a:spcBef>
              <a:spcAft>
                <a:spcPts val="0"/>
              </a:spcAft>
              <a:defRPr/>
            </a:pPr>
            <a:r>
              <a:rPr lang="es-MX" sz="1600" b="1" dirty="0">
                <a:solidFill>
                  <a:schemeClr val="bg1"/>
                </a:solidFill>
                <a:latin typeface="Times New Roman" pitchFamily="18" charset="0"/>
                <a:cs typeface="Times New Roman" pitchFamily="18" charset="0"/>
              </a:rPr>
              <a:t>Facilitar la matrícula. Art. 15 Ley 22.400;</a:t>
            </a:r>
          </a:p>
          <a:p>
            <a:pPr marL="609600" indent="-609600" algn="ctr" fontAlgn="auto">
              <a:lnSpc>
                <a:spcPct val="80000"/>
              </a:lnSpc>
              <a:spcBef>
                <a:spcPts val="400"/>
              </a:spcBef>
              <a:spcAft>
                <a:spcPts val="0"/>
              </a:spcAft>
              <a:defRPr/>
            </a:pPr>
            <a:r>
              <a:rPr lang="es-MX" sz="1600" b="1" dirty="0">
                <a:solidFill>
                  <a:schemeClr val="bg1"/>
                </a:solidFill>
                <a:latin typeface="Times New Roman" pitchFamily="18" charset="0"/>
                <a:cs typeface="Times New Roman" pitchFamily="18" charset="0"/>
              </a:rPr>
              <a:t>Operar con entidades no autorizadas. Arts. 1, 2 “in fine”, 8 y 61 Ley 20091, art 10 Ley 22.400;</a:t>
            </a:r>
          </a:p>
          <a:p>
            <a:pPr marL="609600" indent="-609600" algn="ctr" fontAlgn="auto">
              <a:lnSpc>
                <a:spcPct val="80000"/>
              </a:lnSpc>
              <a:spcBef>
                <a:spcPts val="400"/>
              </a:spcBef>
              <a:spcAft>
                <a:spcPts val="0"/>
              </a:spcAft>
              <a:defRPr/>
            </a:pPr>
            <a:r>
              <a:rPr lang="es-MX" sz="1600" b="1" dirty="0">
                <a:solidFill>
                  <a:schemeClr val="bg1"/>
                </a:solidFill>
                <a:latin typeface="Times New Roman" pitchFamily="18" charset="0"/>
                <a:cs typeface="Times New Roman" pitchFamily="18" charset="0"/>
              </a:rPr>
              <a:t>Operar con entidades con autorización suspendida o revocada. Arts. 1, 2 “in fine” y 61 Ley 20.091, art. 10 Ley 22.400;</a:t>
            </a:r>
          </a:p>
          <a:p>
            <a:pPr marL="609600" indent="-609600" algn="ctr" fontAlgn="auto">
              <a:lnSpc>
                <a:spcPct val="80000"/>
              </a:lnSpc>
              <a:spcBef>
                <a:spcPts val="400"/>
              </a:spcBef>
              <a:spcAft>
                <a:spcPts val="0"/>
              </a:spcAft>
              <a:defRPr/>
            </a:pPr>
            <a:r>
              <a:rPr lang="es-MX" sz="1600" b="1" dirty="0">
                <a:solidFill>
                  <a:schemeClr val="bg1"/>
                </a:solidFill>
                <a:latin typeface="Times New Roman" pitchFamily="18" charset="0"/>
                <a:cs typeface="Times New Roman" pitchFamily="18" charset="0"/>
              </a:rPr>
              <a:t>Intermediar en contratación de seguros offshore, Ley 12.988 y art.10 </a:t>
            </a:r>
            <a:r>
              <a:rPr lang="es-MX" sz="1600" b="1" dirty="0" err="1">
                <a:solidFill>
                  <a:schemeClr val="bg1"/>
                </a:solidFill>
                <a:latin typeface="Times New Roman" pitchFamily="18" charset="0"/>
                <a:cs typeface="Times New Roman" pitchFamily="18" charset="0"/>
              </a:rPr>
              <a:t>ap</a:t>
            </a:r>
            <a:r>
              <a:rPr lang="es-MX" sz="1600" b="1" dirty="0">
                <a:solidFill>
                  <a:schemeClr val="bg1"/>
                </a:solidFill>
                <a:latin typeface="Times New Roman" pitchFamily="18" charset="0"/>
                <a:cs typeface="Times New Roman" pitchFamily="18" charset="0"/>
              </a:rPr>
              <a:t>) h) Ley 22.400.</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457200" y="762000"/>
            <a:ext cx="8229600" cy="4824413"/>
          </a:xfrm>
          <a:prstGeom prst="rect">
            <a:avLst/>
          </a:prstGeom>
          <a:solidFill>
            <a:schemeClr val="tx1">
              <a:lumMod val="95000"/>
              <a:lumOff val="5000"/>
            </a:schemeClr>
          </a:solidFill>
          <a:ln w="28575">
            <a:solidFill>
              <a:srgbClr val="C00000"/>
            </a:solidFill>
            <a:miter lim="800000"/>
            <a:headEnd/>
            <a:tailEnd/>
          </a:ln>
        </p:spPr>
        <p:txBody>
          <a:bodyPr anchorCtr="1"/>
          <a:lstStyle/>
          <a:p>
            <a:pPr marL="609600" indent="-609600" algn="ctr" fontAlgn="auto">
              <a:spcBef>
                <a:spcPts val="500"/>
              </a:spcBef>
              <a:spcAft>
                <a:spcPts val="0"/>
              </a:spcAft>
              <a:defRPr/>
            </a:pPr>
            <a:r>
              <a:rPr lang="es-MX" sz="2000" b="1" dirty="0">
                <a:solidFill>
                  <a:schemeClr val="bg1"/>
                </a:solidFill>
                <a:latin typeface="Times New Roman" pitchFamily="18" charset="0"/>
                <a:cs typeface="Times New Roman" pitchFamily="18" charset="0"/>
              </a:rPr>
              <a:t>FALTAS QUE SU GRAVEDAD SERÁ MERITUADA, EN</a:t>
            </a:r>
          </a:p>
          <a:p>
            <a:pPr marL="609600" indent="-609600" algn="ctr" fontAlgn="auto">
              <a:spcBef>
                <a:spcPts val="500"/>
              </a:spcBef>
              <a:spcAft>
                <a:spcPts val="0"/>
              </a:spcAft>
              <a:defRPr/>
            </a:pPr>
            <a:r>
              <a:rPr lang="es-MX" sz="2000" b="1" dirty="0">
                <a:solidFill>
                  <a:schemeClr val="bg1"/>
                </a:solidFill>
                <a:latin typeface="Times New Roman" pitchFamily="18" charset="0"/>
                <a:cs typeface="Times New Roman" pitchFamily="18" charset="0"/>
              </a:rPr>
              <a:t>CADA CASO, POR EL ÓRGANO DE CONTROL</a:t>
            </a:r>
          </a:p>
          <a:p>
            <a:pPr marL="609600" indent="-609600" algn="ctr" fontAlgn="auto">
              <a:spcBef>
                <a:spcPts val="500"/>
              </a:spcBef>
              <a:spcAft>
                <a:spcPts val="0"/>
              </a:spcAft>
              <a:defRPr/>
            </a:pPr>
            <a:endParaRPr lang="es-MX" sz="2200" b="1" dirty="0">
              <a:solidFill>
                <a:schemeClr val="bg1"/>
              </a:solidFill>
              <a:latin typeface="Times New Roman" pitchFamily="18" charset="0"/>
              <a:cs typeface="Times New Roman" pitchFamily="18" charset="0"/>
            </a:endParaRPr>
          </a:p>
          <a:p>
            <a:pPr marL="609600" indent="-609600" algn="ctr" fontAlgn="auto">
              <a:spcBef>
                <a:spcPts val="400"/>
              </a:spcBef>
              <a:spcAft>
                <a:spcPts val="0"/>
              </a:spcAft>
              <a:defRPr/>
            </a:pPr>
            <a:r>
              <a:rPr lang="es-MX" b="1" dirty="0">
                <a:solidFill>
                  <a:schemeClr val="bg1"/>
                </a:solidFill>
                <a:latin typeface="Times New Roman" pitchFamily="18" charset="0"/>
                <a:cs typeface="Times New Roman" pitchFamily="18" charset="0"/>
              </a:rPr>
              <a:t>Infracción al deber de comunicación. Art. 8 y 10 </a:t>
            </a:r>
            <a:r>
              <a:rPr lang="es-MX" b="1" dirty="0" err="1">
                <a:solidFill>
                  <a:schemeClr val="bg1"/>
                </a:solidFill>
                <a:latin typeface="Times New Roman" pitchFamily="18" charset="0"/>
                <a:cs typeface="Times New Roman" pitchFamily="18" charset="0"/>
              </a:rPr>
              <a:t>ap</a:t>
            </a:r>
            <a:r>
              <a:rPr lang="es-MX" b="1" dirty="0">
                <a:solidFill>
                  <a:schemeClr val="bg1"/>
                </a:solidFill>
                <a:latin typeface="Times New Roman" pitchFamily="18" charset="0"/>
                <a:cs typeface="Times New Roman" pitchFamily="18" charset="0"/>
              </a:rPr>
              <a:t>) j) Ley 22.400 y reglamentación;</a:t>
            </a:r>
          </a:p>
          <a:p>
            <a:pPr marL="609600" indent="-609600" algn="ctr" fontAlgn="auto">
              <a:spcBef>
                <a:spcPts val="400"/>
              </a:spcBef>
              <a:spcAft>
                <a:spcPts val="0"/>
              </a:spcAft>
              <a:defRPr/>
            </a:pPr>
            <a:r>
              <a:rPr lang="es-MX" b="1" dirty="0">
                <a:solidFill>
                  <a:schemeClr val="bg1"/>
                </a:solidFill>
                <a:latin typeface="Times New Roman" pitchFamily="18" charset="0"/>
                <a:cs typeface="Times New Roman" pitchFamily="18" charset="0"/>
              </a:rPr>
              <a:t>Atrasos en registraciones. Art. 10 </a:t>
            </a:r>
            <a:r>
              <a:rPr lang="es-MX" b="1" dirty="0" err="1">
                <a:solidFill>
                  <a:schemeClr val="bg1"/>
                </a:solidFill>
                <a:latin typeface="Times New Roman" pitchFamily="18" charset="0"/>
                <a:cs typeface="Times New Roman" pitchFamily="18" charset="0"/>
              </a:rPr>
              <a:t>ap</a:t>
            </a:r>
            <a:r>
              <a:rPr lang="es-MX" b="1" dirty="0">
                <a:solidFill>
                  <a:schemeClr val="bg1"/>
                </a:solidFill>
                <a:latin typeface="Times New Roman" pitchFamily="18" charset="0"/>
                <a:cs typeface="Times New Roman" pitchFamily="18" charset="0"/>
              </a:rPr>
              <a:t> I Ley 22.400 y reglamentación;</a:t>
            </a:r>
          </a:p>
          <a:p>
            <a:pPr marL="609600" indent="-609600" algn="ctr" fontAlgn="auto">
              <a:spcBef>
                <a:spcPts val="400"/>
              </a:spcBef>
              <a:spcAft>
                <a:spcPts val="0"/>
              </a:spcAft>
              <a:defRPr/>
            </a:pPr>
            <a:r>
              <a:rPr lang="es-MX" b="1" dirty="0">
                <a:solidFill>
                  <a:schemeClr val="bg1"/>
                </a:solidFill>
                <a:latin typeface="Times New Roman" pitchFamily="18" charset="0"/>
                <a:cs typeface="Times New Roman" pitchFamily="18" charset="0"/>
              </a:rPr>
              <a:t>Publicidad (utilizar término seguro) Art. 10 </a:t>
            </a:r>
            <a:r>
              <a:rPr lang="es-MX" b="1" dirty="0" err="1">
                <a:solidFill>
                  <a:schemeClr val="bg1"/>
                </a:solidFill>
                <a:latin typeface="Times New Roman" pitchFamily="18" charset="0"/>
                <a:cs typeface="Times New Roman" pitchFamily="18" charset="0"/>
              </a:rPr>
              <a:t>ap</a:t>
            </a:r>
            <a:r>
              <a:rPr lang="es-MX" b="1" dirty="0">
                <a:solidFill>
                  <a:schemeClr val="bg1"/>
                </a:solidFill>
                <a:latin typeface="Times New Roman" pitchFamily="18" charset="0"/>
                <a:cs typeface="Times New Roman" pitchFamily="18" charset="0"/>
              </a:rPr>
              <a:t>) k) Ley 22-400 y </a:t>
            </a:r>
            <a:r>
              <a:rPr lang="es-MX" b="1" dirty="0" err="1">
                <a:solidFill>
                  <a:schemeClr val="bg1"/>
                </a:solidFill>
                <a:latin typeface="Times New Roman" pitchFamily="18" charset="0"/>
                <a:cs typeface="Times New Roman" pitchFamily="18" charset="0"/>
              </a:rPr>
              <a:t>arts</a:t>
            </a:r>
            <a:r>
              <a:rPr lang="es-MX" b="1" dirty="0">
                <a:solidFill>
                  <a:schemeClr val="bg1"/>
                </a:solidFill>
                <a:latin typeface="Times New Roman" pitchFamily="18" charset="0"/>
                <a:cs typeface="Times New Roman" pitchFamily="18" charset="0"/>
              </a:rPr>
              <a:t> 56 y 57 Ley 20.091;  </a:t>
            </a:r>
          </a:p>
          <a:p>
            <a:pPr marL="609600" indent="-609600" algn="ctr" fontAlgn="auto">
              <a:spcBef>
                <a:spcPts val="400"/>
              </a:spcBef>
              <a:spcAft>
                <a:spcPts val="0"/>
              </a:spcAft>
              <a:defRPr/>
            </a:pPr>
            <a:r>
              <a:rPr lang="es-MX" b="1" dirty="0">
                <a:solidFill>
                  <a:schemeClr val="bg1"/>
                </a:solidFill>
                <a:latin typeface="Times New Roman" pitchFamily="18" charset="0"/>
                <a:cs typeface="Times New Roman" pitchFamily="18" charset="0"/>
              </a:rPr>
              <a:t>Mal asesoramiento . Art. 10 ap. b), c), d,), e), e i)  Ley 22.400;</a:t>
            </a:r>
          </a:p>
          <a:p>
            <a:pPr marL="609600" indent="-609600" algn="ctr" fontAlgn="auto">
              <a:spcBef>
                <a:spcPts val="400"/>
              </a:spcBef>
              <a:spcAft>
                <a:spcPts val="0"/>
              </a:spcAft>
              <a:defRPr/>
            </a:pPr>
            <a:r>
              <a:rPr lang="es-MX" b="1" dirty="0">
                <a:solidFill>
                  <a:schemeClr val="bg1"/>
                </a:solidFill>
                <a:latin typeface="Times New Roman" pitchFamily="18" charset="0"/>
                <a:cs typeface="Times New Roman" pitchFamily="18" charset="0"/>
              </a:rPr>
              <a:t>Cambio de aseguradora sin conformidad. Art. 8 Res. 24697, art. 10 </a:t>
            </a:r>
            <a:r>
              <a:rPr lang="es-MX" b="1" dirty="0" err="1">
                <a:solidFill>
                  <a:schemeClr val="bg1"/>
                </a:solidFill>
                <a:latin typeface="Times New Roman" pitchFamily="18" charset="0"/>
                <a:cs typeface="Times New Roman" pitchFamily="18" charset="0"/>
              </a:rPr>
              <a:t>ap</a:t>
            </a:r>
            <a:r>
              <a:rPr lang="es-MX" b="1" dirty="0">
                <a:solidFill>
                  <a:schemeClr val="bg1"/>
                </a:solidFill>
                <a:latin typeface="Times New Roman" pitchFamily="18" charset="0"/>
                <a:cs typeface="Times New Roman" pitchFamily="18" charset="0"/>
              </a:rPr>
              <a:t>) i) Ley 22.400;</a:t>
            </a:r>
          </a:p>
          <a:p>
            <a:pPr marL="609600" indent="-609600" algn="ctr" fontAlgn="auto">
              <a:spcBef>
                <a:spcPts val="400"/>
              </a:spcBef>
              <a:spcAft>
                <a:spcPts val="0"/>
              </a:spcAft>
              <a:defRPr/>
            </a:pPr>
            <a:r>
              <a:rPr lang="es-MX" b="1" dirty="0">
                <a:solidFill>
                  <a:schemeClr val="bg1"/>
                </a:solidFill>
                <a:latin typeface="Times New Roman" pitchFamily="18" charset="0"/>
                <a:cs typeface="Times New Roman" pitchFamily="18" charset="0"/>
              </a:rPr>
              <a:t>Solicitud de anulación de póliza sin consentimiento. Art. 8 res. 24697 art. 10 ap. i) Ley 22.400;</a:t>
            </a:r>
          </a:p>
          <a:p>
            <a:pPr marL="609600" indent="-609600" algn="ctr" fontAlgn="auto">
              <a:spcBef>
                <a:spcPts val="400"/>
              </a:spcBef>
              <a:spcAft>
                <a:spcPts val="0"/>
              </a:spcAft>
              <a:defRPr/>
            </a:pPr>
            <a:r>
              <a:rPr lang="es-MX" b="1" dirty="0">
                <a:solidFill>
                  <a:schemeClr val="bg1"/>
                </a:solidFill>
                <a:latin typeface="Times New Roman" pitchFamily="18" charset="0"/>
                <a:cs typeface="Times New Roman" pitchFamily="18" charset="0"/>
              </a:rPr>
              <a:t>Violar deber genérico arts. 55 Ley 20.091 y 12 Ley 22.400.</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4"/>
          <p:cNvSpPr txBox="1">
            <a:spLocks noChangeArrowheads="1"/>
          </p:cNvSpPr>
          <p:nvPr/>
        </p:nvSpPr>
        <p:spPr bwMode="auto">
          <a:xfrm>
            <a:off x="457200" y="1828800"/>
            <a:ext cx="8229600" cy="3216275"/>
          </a:xfrm>
          <a:prstGeom prst="rect">
            <a:avLst/>
          </a:prstGeom>
          <a:solidFill>
            <a:schemeClr val="tx1">
              <a:lumMod val="95000"/>
              <a:lumOff val="5000"/>
            </a:schemeClr>
          </a:solidFill>
          <a:ln w="28575">
            <a:solidFill>
              <a:srgbClr val="C00000"/>
            </a:solidFill>
            <a:miter lim="800000"/>
            <a:headEnd/>
            <a:tailEnd/>
          </a:ln>
        </p:spPr>
        <p:txBody>
          <a:bodyPr wrap="square">
            <a:spAutoFit/>
          </a:bodyPr>
          <a:lstStyle/>
          <a:p>
            <a:pPr fontAlgn="auto" hangingPunct="0">
              <a:spcBef>
                <a:spcPts val="1200"/>
              </a:spcBef>
              <a:spcAft>
                <a:spcPts val="0"/>
              </a:spcAft>
              <a:defRPr/>
            </a:pPr>
            <a:r>
              <a:rPr lang="es-ES" sz="2000" b="1" dirty="0">
                <a:solidFill>
                  <a:schemeClr val="bg1"/>
                </a:solidFill>
                <a:latin typeface="Times New Roman" pitchFamily="18" charset="0"/>
              </a:rPr>
              <a:t>- SE CONVIENE LIBREMENTE;</a:t>
            </a:r>
          </a:p>
          <a:p>
            <a:pPr fontAlgn="auto" hangingPunct="0">
              <a:spcBef>
                <a:spcPts val="1200"/>
              </a:spcBef>
              <a:spcAft>
                <a:spcPts val="0"/>
              </a:spcAft>
              <a:defRPr/>
            </a:pPr>
            <a:r>
              <a:rPr lang="es-ES" sz="2000" b="1" dirty="0">
                <a:solidFill>
                  <a:schemeClr val="bg1"/>
                </a:solidFill>
                <a:latin typeface="Times New Roman" pitchFamily="18" charset="0"/>
              </a:rPr>
              <a:t>- EL DERECHO SE ADQUIERE CUANDO SE PAGA</a:t>
            </a:r>
          </a:p>
          <a:p>
            <a:pPr fontAlgn="auto" hangingPunct="0">
              <a:spcBef>
                <a:spcPts val="1200"/>
              </a:spcBef>
              <a:spcAft>
                <a:spcPts val="0"/>
              </a:spcAft>
              <a:defRPr/>
            </a:pPr>
            <a:r>
              <a:rPr lang="es-ES" sz="2000" b="1" dirty="0">
                <a:solidFill>
                  <a:schemeClr val="bg1"/>
                </a:solidFill>
                <a:latin typeface="Times New Roman" pitchFamily="18" charset="0"/>
              </a:rPr>
              <a:t>  TOTAL O PARCIALMENTE EL SEGURO;</a:t>
            </a:r>
          </a:p>
          <a:p>
            <a:pPr fontAlgn="auto" hangingPunct="0">
              <a:spcBef>
                <a:spcPts val="1200"/>
              </a:spcBef>
              <a:spcAft>
                <a:spcPts val="0"/>
              </a:spcAft>
              <a:defRPr/>
            </a:pPr>
            <a:r>
              <a:rPr lang="es-ES" sz="2000" b="1" dirty="0">
                <a:solidFill>
                  <a:schemeClr val="bg1"/>
                </a:solidFill>
                <a:latin typeface="Times New Roman" pitchFamily="18" charset="0"/>
              </a:rPr>
              <a:t>- NO SE CONSIDERAN PAGOS EN EFECTIVO LAS</a:t>
            </a:r>
          </a:p>
          <a:p>
            <a:pPr fontAlgn="auto" hangingPunct="0">
              <a:spcBef>
                <a:spcPts val="1200"/>
              </a:spcBef>
              <a:spcAft>
                <a:spcPts val="0"/>
              </a:spcAft>
              <a:defRPr/>
            </a:pPr>
            <a:r>
              <a:rPr lang="es-ES" sz="2000" b="1" dirty="0">
                <a:solidFill>
                  <a:schemeClr val="bg1"/>
                </a:solidFill>
                <a:latin typeface="Times New Roman" pitchFamily="18" charset="0"/>
              </a:rPr>
              <a:t>   PROMESAS DE PAGO;</a:t>
            </a:r>
          </a:p>
          <a:p>
            <a:pPr fontAlgn="auto" hangingPunct="0">
              <a:spcBef>
                <a:spcPts val="1200"/>
              </a:spcBef>
              <a:spcAft>
                <a:spcPts val="0"/>
              </a:spcAft>
              <a:defRPr/>
            </a:pPr>
            <a:r>
              <a:rPr lang="es-ES" sz="2000" b="1" dirty="0">
                <a:solidFill>
                  <a:schemeClr val="bg1"/>
                </a:solidFill>
                <a:latin typeface="Times New Roman" pitchFamily="18" charset="0"/>
              </a:rPr>
              <a:t>- CASOS DE RESCISION DEL CONTRATO  O</a:t>
            </a:r>
          </a:p>
          <a:p>
            <a:pPr fontAlgn="auto" hangingPunct="0">
              <a:spcBef>
                <a:spcPts val="1200"/>
              </a:spcBef>
              <a:spcAft>
                <a:spcPts val="0"/>
              </a:spcAft>
              <a:defRPr/>
            </a:pPr>
            <a:r>
              <a:rPr lang="es-ES" sz="2000" b="1" dirty="0">
                <a:solidFill>
                  <a:schemeClr val="bg1"/>
                </a:solidFill>
                <a:latin typeface="Times New Roman" pitchFamily="18" charset="0"/>
              </a:rPr>
              <a:t>   NOTAS DE CREDITO POR OTRAS CAUSAS.</a:t>
            </a:r>
            <a:endParaRPr lang="es-ES" sz="2000" dirty="0">
              <a:solidFill>
                <a:schemeClr val="bg1"/>
              </a:solidFill>
              <a:latin typeface="Times New Roman" pitchFamily="18" charset="0"/>
            </a:endParaRPr>
          </a:p>
        </p:txBody>
      </p:sp>
      <p:sp>
        <p:nvSpPr>
          <p:cNvPr id="3" name="Text Box 5"/>
          <p:cNvSpPr txBox="1">
            <a:spLocks noChangeArrowheads="1"/>
          </p:cNvSpPr>
          <p:nvPr/>
        </p:nvSpPr>
        <p:spPr bwMode="auto">
          <a:xfrm>
            <a:off x="424996" y="5357813"/>
            <a:ext cx="8262258" cy="708025"/>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p>
            <a:pPr algn="ctr" fontAlgn="auto" hangingPunct="0">
              <a:spcBef>
                <a:spcPts val="1200"/>
              </a:spcBef>
              <a:spcAft>
                <a:spcPts val="0"/>
              </a:spcAft>
              <a:defRPr/>
            </a:pPr>
            <a:r>
              <a:rPr lang="es-ES" sz="2000" b="1" dirty="0">
                <a:solidFill>
                  <a:schemeClr val="bg1"/>
                </a:solidFill>
                <a:latin typeface="Times New Roman" pitchFamily="18" charset="0"/>
              </a:rPr>
              <a:t>QUEDA PROHIBIDO EL PAGO DE COMISIONES A PERSONAS NO INSCRIPTAS COMO PRODUCTORES</a:t>
            </a:r>
            <a:endParaRPr lang="es-ES" b="1" dirty="0">
              <a:solidFill>
                <a:schemeClr val="bg1"/>
              </a:solidFill>
              <a:latin typeface="Times New Roman" pitchFamily="18" charset="0"/>
            </a:endParaRPr>
          </a:p>
        </p:txBody>
      </p:sp>
      <p:sp>
        <p:nvSpPr>
          <p:cNvPr id="4" name="3 CuadroTexto"/>
          <p:cNvSpPr txBox="1">
            <a:spLocks noChangeArrowheads="1"/>
          </p:cNvSpPr>
          <p:nvPr/>
        </p:nvSpPr>
        <p:spPr bwMode="auto">
          <a:xfrm>
            <a:off x="424996" y="609600"/>
            <a:ext cx="8262258" cy="954088"/>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LA REMUNERACIÓN DEL PRODUCTOR  </a:t>
            </a:r>
          </a:p>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    ASESOR DE SEGUROS.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0"/>
                                          </p:val>
                                        </p:tav>
                                        <p:tav tm="100000">
                                          <p:val>
                                            <p:strVal val="#ppt_w"/>
                                          </p:val>
                                        </p:tav>
                                      </p:tavLst>
                                    </p:anim>
                                    <p:anim calcmode="lin" valueType="num">
                                      <p:cBhvr>
                                        <p:cTn id="13" dur="500" fill="hold"/>
                                        <p:tgtEl>
                                          <p:spTgt spid="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457200" y="762000"/>
            <a:ext cx="8229600" cy="1022350"/>
          </a:xfrm>
          <a:prstGeom prst="rect">
            <a:avLst/>
          </a:prstGeom>
          <a:solidFill>
            <a:schemeClr val="tx1">
              <a:lumMod val="95000"/>
              <a:lumOff val="5000"/>
            </a:schemeClr>
          </a:solidFill>
          <a:ln w="28575">
            <a:solidFill>
              <a:srgbClr val="C00000"/>
            </a:solidFill>
            <a:miter lim="800000"/>
            <a:headEnd/>
            <a:tailEnd/>
          </a:ln>
        </p:spPr>
        <p:txBody>
          <a:bodyPr anchor="ctr" anchorCtr="1"/>
          <a:lstStyle/>
          <a:p>
            <a:pPr algn="ctr" fontAlgn="auto">
              <a:spcBef>
                <a:spcPts val="0"/>
              </a:spcBef>
              <a:spcAft>
                <a:spcPts val="0"/>
              </a:spcAft>
              <a:defRPr/>
            </a:pPr>
            <a:r>
              <a:rPr lang="es-AR" sz="2800" b="1" dirty="0">
                <a:solidFill>
                  <a:schemeClr val="bg1"/>
                </a:solidFill>
                <a:latin typeface="Times New Roman" pitchFamily="18" charset="0"/>
                <a:cs typeface="Times New Roman" pitchFamily="18" charset="0"/>
              </a:rPr>
              <a:t>REMUNERACIONES</a:t>
            </a:r>
            <a:br>
              <a:rPr lang="es-AR" sz="2800" b="1" dirty="0">
                <a:solidFill>
                  <a:schemeClr val="bg1"/>
                </a:solidFill>
                <a:latin typeface="Times New Roman" pitchFamily="18" charset="0"/>
                <a:cs typeface="Times New Roman" pitchFamily="18" charset="0"/>
              </a:rPr>
            </a:br>
            <a:r>
              <a:rPr lang="es-AR" sz="2800" b="1" dirty="0">
                <a:solidFill>
                  <a:schemeClr val="bg1"/>
                </a:solidFill>
                <a:latin typeface="Times New Roman" pitchFamily="18" charset="0"/>
                <a:cs typeface="Times New Roman" pitchFamily="18" charset="0"/>
              </a:rPr>
              <a:t>DETERMINACIÓN DE LAS COMISIONES</a:t>
            </a:r>
            <a:endParaRPr lang="es-ES" sz="2800" b="1" dirty="0">
              <a:solidFill>
                <a:schemeClr val="bg1"/>
              </a:solidFill>
              <a:latin typeface="Times New Roman" pitchFamily="18" charset="0"/>
              <a:cs typeface="Times New Roman" pitchFamily="18" charset="0"/>
            </a:endParaRPr>
          </a:p>
        </p:txBody>
      </p:sp>
      <p:sp>
        <p:nvSpPr>
          <p:cNvPr id="3" name="Text Box 4"/>
          <p:cNvSpPr txBox="1">
            <a:spLocks noChangeArrowheads="1"/>
          </p:cNvSpPr>
          <p:nvPr/>
        </p:nvSpPr>
        <p:spPr bwMode="auto">
          <a:xfrm>
            <a:off x="457215" y="2409811"/>
            <a:ext cx="8227967" cy="2800767"/>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p>
            <a:pPr algn="ctr" fontAlgn="auto">
              <a:spcBef>
                <a:spcPts val="1200"/>
              </a:spcBef>
              <a:spcAft>
                <a:spcPts val="0"/>
              </a:spcAft>
              <a:defRPr/>
            </a:pPr>
            <a:r>
              <a:rPr lang="es-ES" sz="2200" b="1" dirty="0">
                <a:solidFill>
                  <a:schemeClr val="bg1"/>
                </a:solidFill>
                <a:latin typeface="Times New Roman" pitchFamily="18" charset="0"/>
              </a:rPr>
              <a:t>Los productores asesores percibirán las comisiones que acuerden con el asegurador, salvo en los casos en que la autoridad de aplicación estime necesario la fijación de máximos o mínimos.</a:t>
            </a:r>
          </a:p>
          <a:p>
            <a:pPr algn="ctr" fontAlgn="auto">
              <a:spcBef>
                <a:spcPts val="1200"/>
              </a:spcBef>
              <a:spcAft>
                <a:spcPts val="0"/>
              </a:spcAft>
              <a:defRPr/>
            </a:pPr>
            <a:endParaRPr lang="es-ES" sz="200" b="1" dirty="0">
              <a:solidFill>
                <a:schemeClr val="bg1"/>
              </a:solidFill>
              <a:latin typeface="Times New Roman" pitchFamily="18" charset="0"/>
            </a:endParaRPr>
          </a:p>
          <a:p>
            <a:pPr algn="ctr" fontAlgn="auto">
              <a:spcBef>
                <a:spcPts val="1200"/>
              </a:spcBef>
              <a:spcAft>
                <a:spcPts val="0"/>
              </a:spcAft>
              <a:defRPr/>
            </a:pPr>
            <a:r>
              <a:rPr lang="es-ES" sz="2200" b="1" dirty="0">
                <a:solidFill>
                  <a:schemeClr val="bg1"/>
                </a:solidFill>
                <a:latin typeface="Times New Roman" pitchFamily="18" charset="0"/>
              </a:rPr>
              <a:t>El productor asesor organizador sólo percibirá comisiones por aquellas operaciones en que hubieran intervenido los productores asesores directos a los que asiste en tal carácter. Cuando se trate de producción propia será acreedor a comisiones en su doble carácter.</a:t>
            </a:r>
            <a:endParaRPr lang="es-ES" sz="2200" dirty="0">
              <a:solidFill>
                <a:schemeClr val="bg1"/>
              </a:solidFill>
              <a:latin typeface="Times New Roman" pitchFamily="18" charset="0"/>
            </a:endParaRP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990600"/>
            <a:ext cx="8229600" cy="865188"/>
          </a:xfrm>
          <a:prstGeom prst="rect">
            <a:avLst/>
          </a:prstGeom>
          <a:solidFill>
            <a:schemeClr val="tx1">
              <a:lumMod val="95000"/>
              <a:lumOff val="5000"/>
            </a:schemeClr>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a:solidFill>
                  <a:schemeClr val="bg1"/>
                </a:solidFill>
                <a:latin typeface="Times New Roman" pitchFamily="18" charset="0"/>
                <a:cs typeface="Times New Roman" pitchFamily="18" charset="0"/>
              </a:rPr>
              <a:t>PERSONAS NO INSCRIPTAS</a:t>
            </a:r>
          </a:p>
        </p:txBody>
      </p:sp>
      <p:sp>
        <p:nvSpPr>
          <p:cNvPr id="3" name="Text Box 3"/>
          <p:cNvSpPr txBox="1">
            <a:spLocks noChangeArrowheads="1"/>
          </p:cNvSpPr>
          <p:nvPr/>
        </p:nvSpPr>
        <p:spPr bwMode="auto">
          <a:xfrm>
            <a:off x="457200" y="2838450"/>
            <a:ext cx="8229600" cy="2678113"/>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p>
            <a:pPr algn="ctr" fontAlgn="auto">
              <a:spcBef>
                <a:spcPts val="1200"/>
              </a:spcBef>
              <a:spcAft>
                <a:spcPts val="0"/>
              </a:spcAft>
              <a:defRPr/>
            </a:pPr>
            <a:r>
              <a:rPr lang="es-ES" sz="2400" b="1">
                <a:solidFill>
                  <a:schemeClr val="bg1"/>
                </a:solidFill>
                <a:latin typeface="Times New Roman" pitchFamily="18" charset="0"/>
              </a:rPr>
              <a:t>Las personas físicas no inscriptas en el registro de productores asesores de seguros no tienen derecho a percibir comisión o remuneración alguna por las gestiones de concertación de seguros. Las entidades aseguradoras deberán abstenerse de operar con personas no inscriptas en el registro. Queda prohibido el pago de comisiones o cualquier retribución a dichas personas.</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57200" y="838200"/>
            <a:ext cx="8229600" cy="1384300"/>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p>
            <a:pPr algn="ctr" fontAlgn="auto">
              <a:spcBef>
                <a:spcPts val="1100"/>
              </a:spcBef>
              <a:spcAft>
                <a:spcPts val="0"/>
              </a:spcAft>
              <a:defRPr/>
            </a:pPr>
            <a:r>
              <a:rPr lang="es-MX" sz="2800" b="1" dirty="0">
                <a:solidFill>
                  <a:schemeClr val="bg1"/>
                </a:solidFill>
                <a:latin typeface="Times New Roman" pitchFamily="18" charset="0"/>
                <a:cs typeface="Times New Roman" pitchFamily="18" charset="0"/>
              </a:rPr>
              <a:t>CARACTERES DE LA RESPONSABILIDAD CIVIL DE LOS PRODUCTORES ASESORES DE SEGUROS</a:t>
            </a:r>
          </a:p>
        </p:txBody>
      </p:sp>
      <p:sp>
        <p:nvSpPr>
          <p:cNvPr id="3" name="Text Box 3"/>
          <p:cNvSpPr txBox="1">
            <a:spLocks noChangeArrowheads="1"/>
          </p:cNvSpPr>
          <p:nvPr/>
        </p:nvSpPr>
        <p:spPr bwMode="auto">
          <a:xfrm>
            <a:off x="457200" y="2971800"/>
            <a:ext cx="8229600" cy="2122487"/>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p>
            <a:pPr algn="ctr" fontAlgn="auto">
              <a:spcBef>
                <a:spcPts val="1100"/>
              </a:spcBef>
              <a:spcAft>
                <a:spcPts val="0"/>
              </a:spcAft>
              <a:defRPr/>
            </a:pPr>
            <a:r>
              <a:rPr lang="es-MX" sz="2200" b="1">
                <a:solidFill>
                  <a:schemeClr val="bg1"/>
                </a:solidFill>
                <a:latin typeface="Calibri" pitchFamily="34" charset="0"/>
              </a:rPr>
              <a:t>    </a:t>
            </a:r>
            <a:r>
              <a:rPr lang="es-MX" sz="2200" b="1">
                <a:solidFill>
                  <a:schemeClr val="bg1"/>
                </a:solidFill>
                <a:latin typeface="Times New Roman" pitchFamily="18" charset="0"/>
                <a:cs typeface="Times New Roman" pitchFamily="18" charset="0"/>
              </a:rPr>
              <a:t>CONTRACTUAL CON EL ASEGURADO Y CON EL</a:t>
            </a:r>
          </a:p>
          <a:p>
            <a:pPr algn="ctr" fontAlgn="auto">
              <a:spcBef>
                <a:spcPts val="1100"/>
              </a:spcBef>
              <a:spcAft>
                <a:spcPts val="0"/>
              </a:spcAft>
              <a:defRPr/>
            </a:pPr>
            <a:r>
              <a:rPr lang="es-MX" sz="2200" b="1">
                <a:solidFill>
                  <a:schemeClr val="bg1"/>
                </a:solidFill>
                <a:latin typeface="Times New Roman" pitchFamily="18" charset="0"/>
                <a:cs typeface="Times New Roman" pitchFamily="18" charset="0"/>
              </a:rPr>
              <a:t>    ASEGURADOR</a:t>
            </a:r>
          </a:p>
          <a:p>
            <a:pPr algn="ctr" fontAlgn="auto">
              <a:spcBef>
                <a:spcPts val="1100"/>
              </a:spcBef>
              <a:spcAft>
                <a:spcPts val="0"/>
              </a:spcAft>
              <a:defRPr/>
            </a:pPr>
            <a:r>
              <a:rPr lang="es-MX" sz="2200" b="1">
                <a:solidFill>
                  <a:schemeClr val="bg1"/>
                </a:solidFill>
                <a:latin typeface="Times New Roman" pitchFamily="18" charset="0"/>
                <a:cs typeface="Times New Roman" pitchFamily="18" charset="0"/>
              </a:rPr>
              <a:t>El intermediario se obliga ante el asegurado o asegurable a asesorarlo en forma diligente en cuanto a sus derechos y obligaciones referidas al contrato de seguro</a:t>
            </a:r>
            <a:r>
              <a:rPr lang="es-MX" sz="2200" b="1">
                <a:solidFill>
                  <a:schemeClr val="bg1"/>
                </a:solidFill>
                <a:latin typeface="Calibri" pitchFamily="34" charset="0"/>
              </a:rPr>
              <a:t>.</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1143000"/>
            <a:ext cx="8229600" cy="865188"/>
          </a:xfrm>
          <a:prstGeom prst="rect">
            <a:avLst/>
          </a:prstGeom>
          <a:solidFill>
            <a:schemeClr val="tx1">
              <a:lumMod val="95000"/>
              <a:lumOff val="5000"/>
            </a:schemeClr>
          </a:solidFill>
          <a:ln w="28575">
            <a:solidFill>
              <a:srgbClr val="C00000"/>
            </a:solidFill>
            <a:miter lim="800000"/>
            <a:headEnd/>
            <a:tailEnd/>
          </a:ln>
        </p:spPr>
        <p:txBody>
          <a:bodyPr anchor="ctr" anchorCtr="1"/>
          <a:lstStyle/>
          <a:p>
            <a:pPr algn="ctr" fontAlgn="auto">
              <a:spcBef>
                <a:spcPts val="0"/>
              </a:spcBef>
              <a:spcAft>
                <a:spcPts val="0"/>
              </a:spcAft>
              <a:defRPr/>
            </a:pPr>
            <a:r>
              <a:rPr lang="es-ES" sz="2800" b="1">
                <a:solidFill>
                  <a:schemeClr val="bg1"/>
                </a:solidFill>
                <a:latin typeface="Times New Roman" pitchFamily="18" charset="0"/>
                <a:cs typeface="Times New Roman" pitchFamily="18" charset="0"/>
              </a:rPr>
              <a:t>PUBLICIDAD</a:t>
            </a:r>
          </a:p>
        </p:txBody>
      </p:sp>
      <p:sp>
        <p:nvSpPr>
          <p:cNvPr id="3" name="Rectangle 2"/>
          <p:cNvSpPr>
            <a:spLocks noChangeArrowheads="1"/>
          </p:cNvSpPr>
          <p:nvPr/>
        </p:nvSpPr>
        <p:spPr bwMode="auto">
          <a:xfrm>
            <a:off x="457200" y="2971800"/>
            <a:ext cx="8229600" cy="1785937"/>
          </a:xfrm>
          <a:prstGeom prst="rect">
            <a:avLst/>
          </a:prstGeom>
          <a:solidFill>
            <a:schemeClr val="tx1">
              <a:lumMod val="95000"/>
              <a:lumOff val="5000"/>
            </a:schemeClr>
          </a:solidFill>
          <a:ln w="28575">
            <a:solidFill>
              <a:srgbClr val="C00000"/>
            </a:solidFill>
            <a:miter lim="800000"/>
            <a:headEnd/>
            <a:tailEnd/>
          </a:ln>
        </p:spPr>
        <p:txBody>
          <a:bodyPr anchor="ctr" anchorCtr="1"/>
          <a:lstStyle/>
          <a:p>
            <a:pPr algn="ctr" fontAlgn="auto">
              <a:spcBef>
                <a:spcPts val="0"/>
              </a:spcBef>
              <a:spcAft>
                <a:spcPts val="0"/>
              </a:spcAft>
              <a:defRPr/>
            </a:pPr>
            <a:r>
              <a:rPr lang="es-ES" sz="2400" b="1">
                <a:solidFill>
                  <a:schemeClr val="bg1"/>
                </a:solidFill>
                <a:latin typeface="Times New Roman" pitchFamily="18" charset="0"/>
                <a:cs typeface="Times New Roman" pitchFamily="18" charset="0"/>
              </a:rPr>
              <a:t>Los términos “seguros”, “asegurador” o expresiones típicas o características de operaciones de seguros quedan reservados exclusivamente para las entidades aseguradoras.</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990600"/>
            <a:ext cx="8229600" cy="2286000"/>
          </a:xfrm>
          <a:prstGeom prst="rect">
            <a:avLst/>
          </a:prstGeom>
          <a:solidFill>
            <a:schemeClr val="tx1">
              <a:lumMod val="95000"/>
              <a:lumOff val="5000"/>
            </a:schemeClr>
          </a:solidFill>
          <a:ln w="28575">
            <a:solidFill>
              <a:srgbClr val="C00000"/>
            </a:solidFill>
            <a:miter lim="800000"/>
            <a:headEnd/>
            <a:tailEnd/>
          </a:ln>
        </p:spPr>
        <p:txBody>
          <a:bodyPr anchor="ctr" anchorCtr="1"/>
          <a:lstStyle/>
          <a:p>
            <a:pPr algn="ctr" fontAlgn="auto">
              <a:spcBef>
                <a:spcPts val="0"/>
              </a:spcBef>
              <a:spcAft>
                <a:spcPts val="0"/>
              </a:spcAft>
              <a:defRPr/>
            </a:pPr>
            <a:r>
              <a:rPr lang="es-ES" sz="2400" b="1">
                <a:solidFill>
                  <a:schemeClr val="bg1"/>
                </a:solidFill>
                <a:latin typeface="Times New Roman" pitchFamily="18" charset="0"/>
                <a:cs typeface="Times New Roman" pitchFamily="18" charset="0"/>
              </a:rPr>
              <a:t>“... Las palabras seguro, asegurador o expresiones típicas o características de las operaciones de seguros, no pueden ser usadas en los nombres comerciales o enseñas por quienes no estén autorizados como aseguradores de acuerdo con la ley 20.091...”</a:t>
            </a:r>
          </a:p>
          <a:p>
            <a:pPr algn="ctr" fontAlgn="auto">
              <a:spcBef>
                <a:spcPts val="0"/>
              </a:spcBef>
              <a:spcAft>
                <a:spcPts val="0"/>
              </a:spcAft>
              <a:defRPr/>
            </a:pPr>
            <a:r>
              <a:rPr lang="es-ES" sz="2400" b="1">
                <a:solidFill>
                  <a:schemeClr val="bg1"/>
                </a:solidFill>
                <a:latin typeface="Times New Roman" pitchFamily="18" charset="0"/>
                <a:cs typeface="Times New Roman" pitchFamily="18" charset="0"/>
              </a:rPr>
              <a:t>(artículo 56 de la Ley 20.091)</a:t>
            </a:r>
          </a:p>
        </p:txBody>
      </p:sp>
      <p:sp>
        <p:nvSpPr>
          <p:cNvPr id="3" name="Rectangle 2"/>
          <p:cNvSpPr>
            <a:spLocks noChangeArrowheads="1"/>
          </p:cNvSpPr>
          <p:nvPr/>
        </p:nvSpPr>
        <p:spPr bwMode="auto">
          <a:xfrm>
            <a:off x="457200" y="3776663"/>
            <a:ext cx="8229600" cy="1785937"/>
          </a:xfrm>
          <a:prstGeom prst="rect">
            <a:avLst/>
          </a:prstGeom>
          <a:solidFill>
            <a:schemeClr val="tx1">
              <a:lumMod val="95000"/>
              <a:lumOff val="5000"/>
            </a:schemeClr>
          </a:solidFill>
          <a:ln w="28575">
            <a:solidFill>
              <a:srgbClr val="C00000"/>
            </a:solidFill>
            <a:miter lim="800000"/>
            <a:headEnd/>
            <a:tailEnd/>
          </a:ln>
        </p:spPr>
        <p:txBody>
          <a:bodyPr anchor="ctr" anchorCtr="1"/>
          <a:lstStyle/>
          <a:p>
            <a:pPr algn="ctr" fontAlgn="auto">
              <a:spcBef>
                <a:spcPts val="0"/>
              </a:spcBef>
              <a:spcAft>
                <a:spcPts val="0"/>
              </a:spcAft>
              <a:defRPr/>
            </a:pPr>
            <a:r>
              <a:rPr lang="es-ES" sz="2400" b="1">
                <a:solidFill>
                  <a:schemeClr val="bg1"/>
                </a:solidFill>
                <a:latin typeface="Times New Roman" pitchFamily="18" charset="0"/>
                <a:cs typeface="Times New Roman" pitchFamily="18" charset="0"/>
              </a:rPr>
              <a:t>La publicidad no puede ser capciosa o ambigua y si utliza el nombre de la entidad aseguradora, debe contar con autorización expresa de ésta.</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3 CuadroTexto"/>
          <p:cNvSpPr txBox="1">
            <a:spLocks noChangeArrowheads="1"/>
          </p:cNvSpPr>
          <p:nvPr/>
        </p:nvSpPr>
        <p:spPr bwMode="auto">
          <a:xfrm>
            <a:off x="457200" y="2438400"/>
            <a:ext cx="8305800" cy="954088"/>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p>
            <a:pPr algn="ctr" fontAlgn="auto">
              <a:spcBef>
                <a:spcPts val="0"/>
              </a:spcBef>
              <a:spcAft>
                <a:spcPts val="0"/>
              </a:spcAft>
              <a:defRPr/>
            </a:pPr>
            <a:r>
              <a:rPr lang="es-ES" sz="2800" b="1" dirty="0">
                <a:solidFill>
                  <a:schemeClr val="bg1"/>
                </a:solidFill>
                <a:latin typeface="Times New Roman" pitchFamily="18" charset="0"/>
                <a:cs typeface="Times New Roman" pitchFamily="18" charset="0"/>
              </a:rPr>
              <a:t>REQUISITOS REGLAMENTARIOS DE LA ACTIVIDAD DEL PRODUCTOR ASESOR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2133600"/>
            <a:ext cx="8229600" cy="1384300"/>
          </a:xfrm>
          <a:prstGeom prst="rect">
            <a:avLst/>
          </a:prstGeom>
          <a:solidFill>
            <a:schemeClr val="accent2">
              <a:lumMod val="60000"/>
              <a:lumOff val="40000"/>
            </a:schemeClr>
          </a:solidFill>
          <a:ln w="28575">
            <a:solidFill>
              <a:srgbClr val="C00000"/>
            </a:solidFill>
            <a:miter lim="800000"/>
            <a:headEnd/>
            <a:tailEnd/>
          </a:ln>
          <a:effectLst/>
        </p:spPr>
        <p:txBody>
          <a:bodyPr wrap="square" anchor="ctr">
            <a:spAutoFit/>
          </a:bodyPr>
          <a:lstStyle/>
          <a:p>
            <a:pPr algn="ctr">
              <a:defRPr/>
            </a:pPr>
            <a:r>
              <a:rPr lang="es-ES" sz="2400" b="1" dirty="0">
                <a:latin typeface="Times New Roman" pitchFamily="18" charset="0"/>
                <a:ea typeface="Times New Roman" pitchFamily="18" charset="0"/>
                <a:cs typeface="Times New Roman" pitchFamily="18" charset="0"/>
              </a:rPr>
              <a:t>“</a:t>
            </a:r>
            <a:r>
              <a:rPr lang="es-ES" sz="2400" b="1" dirty="0" err="1">
                <a:latin typeface="Times New Roman" pitchFamily="18" charset="0"/>
                <a:ea typeface="Times New Roman" pitchFamily="18" charset="0"/>
                <a:cs typeface="Times New Roman" pitchFamily="18" charset="0"/>
              </a:rPr>
              <a:t>Troll</a:t>
            </a:r>
            <a:r>
              <a:rPr lang="es-ES" sz="2400" b="1" dirty="0">
                <a:latin typeface="Times New Roman" pitchFamily="18" charset="0"/>
                <a:ea typeface="Times New Roman" pitchFamily="18" charset="0"/>
                <a:cs typeface="Times New Roman" pitchFamily="18" charset="0"/>
              </a:rPr>
              <a:t>” </a:t>
            </a:r>
          </a:p>
          <a:p>
            <a:pPr algn="ctr">
              <a:defRPr/>
            </a:pPr>
            <a:r>
              <a:rPr lang="es-ES" sz="2000" b="1" dirty="0">
                <a:latin typeface="Times New Roman" pitchFamily="18" charset="0"/>
                <a:ea typeface="Times New Roman" pitchFamily="18" charset="0"/>
                <a:cs typeface="Times New Roman" pitchFamily="18" charset="0"/>
              </a:rPr>
              <a:t>Es primo hermano del </a:t>
            </a:r>
            <a:r>
              <a:rPr lang="es-ES" sz="2000" b="1" dirty="0" err="1">
                <a:latin typeface="Times New Roman" pitchFamily="18" charset="0"/>
                <a:ea typeface="Times New Roman" pitchFamily="18" charset="0"/>
                <a:cs typeface="Times New Roman" pitchFamily="18" charset="0"/>
              </a:rPr>
              <a:t>hater</a:t>
            </a:r>
            <a:r>
              <a:rPr lang="es-ES" sz="2000" b="1" dirty="0">
                <a:latin typeface="Times New Roman" pitchFamily="18" charset="0"/>
                <a:ea typeface="Times New Roman" pitchFamily="18" charset="0"/>
                <a:cs typeface="Times New Roman" pitchFamily="18" charset="0"/>
              </a:rPr>
              <a:t>, persona que se dedica a molestar y publicar mensajes negativos en las redes sobre algo que no le gusta sin dar argumentos al respecto. </a:t>
            </a:r>
            <a:endParaRPr lang="es-ES" sz="2000" b="1" dirty="0">
              <a:latin typeface="Times New Roman" pitchFamily="18" charset="0"/>
              <a:cs typeface="Times New Roman" pitchFamily="18" charset="0"/>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57200" y="1143000"/>
            <a:ext cx="8229600" cy="522287"/>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p>
            <a:pPr algn="ctr" fontAlgn="auto">
              <a:spcBef>
                <a:spcPts val="1100"/>
              </a:spcBef>
              <a:spcAft>
                <a:spcPts val="0"/>
              </a:spcAft>
              <a:defRPr/>
            </a:pPr>
            <a:r>
              <a:rPr lang="es-MX" sz="2800" b="1" dirty="0">
                <a:solidFill>
                  <a:schemeClr val="bg1"/>
                </a:solidFill>
                <a:latin typeface="Times New Roman" pitchFamily="18" charset="0"/>
                <a:cs typeface="Times New Roman" pitchFamily="18" charset="0"/>
              </a:rPr>
              <a:t>PAGO  DEL DERECHO ANUAL    </a:t>
            </a:r>
          </a:p>
        </p:txBody>
      </p:sp>
      <p:sp>
        <p:nvSpPr>
          <p:cNvPr id="3" name="Text Box 2"/>
          <p:cNvSpPr txBox="1">
            <a:spLocks noChangeArrowheads="1"/>
          </p:cNvSpPr>
          <p:nvPr/>
        </p:nvSpPr>
        <p:spPr bwMode="auto">
          <a:xfrm>
            <a:off x="490537" y="2357438"/>
            <a:ext cx="8229601" cy="2959785"/>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p>
            <a:pPr algn="ctr" fontAlgn="auto">
              <a:spcBef>
                <a:spcPts val="1100"/>
              </a:spcBef>
              <a:spcAft>
                <a:spcPts val="0"/>
              </a:spcAft>
              <a:defRPr/>
            </a:pPr>
            <a:r>
              <a:rPr lang="es-MX" sz="2400" b="1" dirty="0">
                <a:solidFill>
                  <a:schemeClr val="bg1"/>
                </a:solidFill>
                <a:latin typeface="Times New Roman" pitchFamily="18" charset="0"/>
                <a:cs typeface="Times New Roman" pitchFamily="18" charset="0"/>
              </a:rPr>
              <a:t>La Superintendencia de Seguros de la Nación fija periódicamente  los  aranceles para productores asesores (personas físicas) y para sociedades de productores.</a:t>
            </a:r>
          </a:p>
          <a:p>
            <a:pPr algn="ctr" fontAlgn="auto">
              <a:spcBef>
                <a:spcPts val="1100"/>
              </a:spcBef>
              <a:spcAft>
                <a:spcPts val="0"/>
              </a:spcAft>
              <a:defRPr/>
            </a:pPr>
            <a:r>
              <a:rPr lang="es-MX" sz="2400" b="1" dirty="0">
                <a:solidFill>
                  <a:schemeClr val="bg1"/>
                </a:solidFill>
                <a:latin typeface="Times New Roman" pitchFamily="18" charset="0"/>
                <a:cs typeface="Times New Roman" pitchFamily="18" charset="0"/>
              </a:rPr>
              <a:t>Vence el 30 de abril. </a:t>
            </a:r>
          </a:p>
          <a:p>
            <a:pPr algn="ctr" fontAlgn="auto">
              <a:spcBef>
                <a:spcPts val="1100"/>
              </a:spcBef>
              <a:spcAft>
                <a:spcPts val="0"/>
              </a:spcAft>
              <a:defRPr/>
            </a:pPr>
            <a:r>
              <a:rPr lang="es-MX" sz="2400" b="1" dirty="0">
                <a:solidFill>
                  <a:schemeClr val="bg1"/>
                </a:solidFill>
                <a:latin typeface="Times New Roman" pitchFamily="18" charset="0"/>
                <a:cs typeface="Times New Roman" pitchFamily="18" charset="0"/>
              </a:rPr>
              <a:t>Los pagos realizados después del 30 de abril y hasta el 31 de diciembre de ese año, tienen un recargo del 50%.  A partir del 1 de enero del año siguiente el recargo es del 100%.     </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p:nvPr/>
        </p:nvSpPr>
        <p:spPr>
          <a:xfrm>
            <a:off x="457200" y="533400"/>
            <a:ext cx="8229600" cy="5380038"/>
          </a:xfrm>
          <a:prstGeom prst="rect">
            <a:avLst/>
          </a:prstGeom>
          <a:solidFill>
            <a:schemeClr val="tx1">
              <a:lumMod val="95000"/>
              <a:lumOff val="5000"/>
            </a:schemeClr>
          </a:solidFill>
          <a:ln w="28575">
            <a:solidFill>
              <a:srgbClr val="C00000"/>
            </a:solidFill>
            <a:prstDash val="solid"/>
            <a:miter/>
          </a:ln>
        </p:spPr>
        <p:txBody>
          <a:bodyPr anchorCtr="1"/>
          <a:lstStyle/>
          <a:p>
            <a:pPr marL="381003" indent="-381003" algn="ctr" fontAlgn="auto">
              <a:lnSpc>
                <a:spcPct val="80000"/>
              </a:lnSpc>
              <a:spcBef>
                <a:spcPts val="200"/>
              </a:spcBef>
              <a:spcAft>
                <a:spcPts val="0"/>
              </a:spcAft>
              <a:defRPr sz="1800" b="0" i="0" u="none" strike="noStrike" kern="0" cap="none" spc="0" baseline="0">
                <a:solidFill>
                  <a:srgbClr val="000000"/>
                </a:solidFill>
                <a:uFillTx/>
              </a:defRPr>
            </a:pPr>
            <a:endParaRPr lang="es-MX" sz="2200" b="1" kern="0" dirty="0">
              <a:solidFill>
                <a:schemeClr val="bg1"/>
              </a:solidFill>
              <a:latin typeface="Calibri"/>
            </a:endParaRPr>
          </a:p>
          <a:p>
            <a:pPr marL="381003" indent="-381003" algn="ctr" fontAlgn="auto">
              <a:lnSpc>
                <a:spcPct val="80000"/>
              </a:lnSpc>
              <a:spcBef>
                <a:spcPts val="500"/>
              </a:spcBef>
              <a:spcAft>
                <a:spcPts val="0"/>
              </a:spcAft>
              <a:defRPr sz="1800" b="0" i="0" u="none" strike="noStrike" kern="0" cap="none" spc="0" baseline="0">
                <a:solidFill>
                  <a:srgbClr val="000000"/>
                </a:solidFill>
                <a:uFillTx/>
              </a:defRPr>
            </a:pPr>
            <a:r>
              <a:rPr lang="es-MX" sz="2200" b="1" kern="0" dirty="0">
                <a:solidFill>
                  <a:schemeClr val="bg1"/>
                </a:solidFill>
                <a:latin typeface="Times New Roman" pitchFamily="18"/>
                <a:cs typeface="Times New Roman" pitchFamily="18"/>
              </a:rPr>
              <a:t>      EXCEPCIÓN A RENDIR EXAMEN</a:t>
            </a:r>
          </a:p>
          <a:p>
            <a:pPr marL="381003" indent="-381003" algn="ctr" fontAlgn="auto">
              <a:lnSpc>
                <a:spcPct val="80000"/>
              </a:lnSpc>
              <a:spcBef>
                <a:spcPts val="300"/>
              </a:spcBef>
              <a:spcAft>
                <a:spcPts val="0"/>
              </a:spcAft>
              <a:defRPr sz="1800" b="0" i="0" u="none" strike="noStrike" kern="0" cap="none" spc="0" baseline="0">
                <a:solidFill>
                  <a:srgbClr val="000000"/>
                </a:solidFill>
                <a:uFillTx/>
              </a:defRPr>
            </a:pPr>
            <a:endParaRPr lang="es-ES" sz="2200" kern="0" dirty="0">
              <a:solidFill>
                <a:schemeClr val="bg1"/>
              </a:solidFill>
              <a:latin typeface="Calibri"/>
            </a:endParaRPr>
          </a:p>
          <a:p>
            <a:pPr marL="381003" indent="-381003" algn="ctr" fontAlgn="auto">
              <a:lnSpc>
                <a:spcPct val="80000"/>
              </a:lnSpc>
              <a:spcBef>
                <a:spcPts val="400"/>
              </a:spcBef>
              <a:spcAft>
                <a:spcPts val="0"/>
              </a:spcAft>
              <a:defRPr sz="1800" b="0" i="0" u="none" strike="noStrike" kern="0" cap="none" spc="0" baseline="0">
                <a:solidFill>
                  <a:srgbClr val="000000"/>
                </a:solidFill>
                <a:uFillTx/>
              </a:defRPr>
            </a:pPr>
            <a:r>
              <a:rPr lang="es-MX" sz="2200" b="1" kern="0" dirty="0">
                <a:solidFill>
                  <a:schemeClr val="bg1"/>
                </a:solidFill>
                <a:latin typeface="Times New Roman" pitchFamily="18"/>
                <a:cs typeface="Times New Roman" pitchFamily="18"/>
              </a:rPr>
              <a:t>Egresados de carreras específicas de seguros.</a:t>
            </a:r>
          </a:p>
          <a:p>
            <a:pPr marL="381003" indent="-381003" algn="ctr" fontAlgn="auto">
              <a:lnSpc>
                <a:spcPct val="80000"/>
              </a:lnSpc>
              <a:spcBef>
                <a:spcPts val="400"/>
              </a:spcBef>
              <a:spcAft>
                <a:spcPts val="0"/>
              </a:spcAft>
              <a:defRPr sz="1800" b="0" i="0" u="none" strike="noStrike" kern="0" cap="none" spc="0" baseline="0">
                <a:solidFill>
                  <a:srgbClr val="000000"/>
                </a:solidFill>
                <a:uFillTx/>
              </a:defRPr>
            </a:pPr>
            <a:r>
              <a:rPr lang="es-MX" sz="2200" b="1" kern="0" dirty="0">
                <a:solidFill>
                  <a:schemeClr val="bg1"/>
                </a:solidFill>
                <a:latin typeface="Times New Roman" pitchFamily="18"/>
                <a:cs typeface="Times New Roman" pitchFamily="18"/>
              </a:rPr>
              <a:t>     </a:t>
            </a:r>
          </a:p>
          <a:p>
            <a:pPr marL="381003" indent="-381003" algn="ctr" fontAlgn="auto">
              <a:lnSpc>
                <a:spcPct val="80000"/>
              </a:lnSpc>
              <a:spcBef>
                <a:spcPts val="500"/>
              </a:spcBef>
              <a:spcAft>
                <a:spcPts val="0"/>
              </a:spcAft>
              <a:defRPr sz="1800" b="0" i="0" u="none" strike="noStrike" kern="0" cap="none" spc="0" baseline="0">
                <a:solidFill>
                  <a:srgbClr val="000000"/>
                </a:solidFill>
                <a:uFillTx/>
              </a:defRPr>
            </a:pPr>
            <a:r>
              <a:rPr lang="es-MX" sz="2200" b="1" kern="0" dirty="0">
                <a:solidFill>
                  <a:schemeClr val="bg1"/>
                </a:solidFill>
                <a:latin typeface="Times New Roman" pitchFamily="18"/>
                <a:cs typeface="Times New Roman" pitchFamily="18"/>
              </a:rPr>
              <a:t>CLASES DE MATRÍCULAS</a:t>
            </a:r>
          </a:p>
          <a:p>
            <a:pPr marL="381003" indent="-381003" algn="ctr" fontAlgn="auto">
              <a:lnSpc>
                <a:spcPct val="80000"/>
              </a:lnSpc>
              <a:spcBef>
                <a:spcPts val="300"/>
              </a:spcBef>
              <a:spcAft>
                <a:spcPts val="0"/>
              </a:spcAft>
              <a:defRPr sz="1800" b="0" i="0" u="none" strike="noStrike" kern="0" cap="none" spc="0" baseline="0">
                <a:solidFill>
                  <a:srgbClr val="000000"/>
                </a:solidFill>
                <a:uFillTx/>
              </a:defRPr>
            </a:pPr>
            <a:r>
              <a:rPr lang="es-MX" sz="2200" b="1" kern="0" dirty="0">
                <a:solidFill>
                  <a:schemeClr val="bg1"/>
                </a:solidFill>
                <a:latin typeface="Times New Roman" pitchFamily="18"/>
                <a:cs typeface="Times New Roman" pitchFamily="18"/>
              </a:rPr>
              <a:t>     </a:t>
            </a:r>
          </a:p>
          <a:p>
            <a:pPr marL="381003" indent="-381003" algn="ctr" fontAlgn="auto">
              <a:lnSpc>
                <a:spcPct val="80000"/>
              </a:lnSpc>
              <a:spcBef>
                <a:spcPts val="400"/>
              </a:spcBef>
              <a:spcAft>
                <a:spcPts val="0"/>
              </a:spcAft>
              <a:defRPr sz="1800" b="0" i="0" u="none" strike="noStrike" kern="0" cap="none" spc="0" baseline="0">
                <a:solidFill>
                  <a:srgbClr val="000000"/>
                </a:solidFill>
                <a:uFillTx/>
              </a:defRPr>
            </a:pPr>
            <a:r>
              <a:rPr lang="es-MX" sz="2200" b="1" kern="0" dirty="0">
                <a:solidFill>
                  <a:schemeClr val="bg1"/>
                </a:solidFill>
                <a:latin typeface="Times New Roman" pitchFamily="18"/>
                <a:cs typeface="Times New Roman" pitchFamily="18"/>
              </a:rPr>
              <a:t>Matricula general (permite operar en todas las ramas)</a:t>
            </a:r>
          </a:p>
          <a:p>
            <a:pPr marL="381003" indent="-381003" algn="ctr" fontAlgn="auto">
              <a:lnSpc>
                <a:spcPct val="80000"/>
              </a:lnSpc>
              <a:spcBef>
                <a:spcPts val="400"/>
              </a:spcBef>
              <a:spcAft>
                <a:spcPts val="0"/>
              </a:spcAft>
              <a:defRPr sz="1800" b="0" i="0" u="none" strike="noStrike" kern="0" cap="none" spc="0" baseline="0">
                <a:solidFill>
                  <a:srgbClr val="000000"/>
                </a:solidFill>
                <a:uFillTx/>
              </a:defRPr>
            </a:pPr>
            <a:r>
              <a:rPr lang="es-MX" sz="2200" b="1" kern="0" dirty="0">
                <a:solidFill>
                  <a:schemeClr val="bg1"/>
                </a:solidFill>
                <a:latin typeface="Times New Roman" pitchFamily="18"/>
                <a:cs typeface="Times New Roman" pitchFamily="18"/>
              </a:rPr>
              <a:t>     Matrícula para seguros sobre las personas</a:t>
            </a:r>
          </a:p>
          <a:p>
            <a:pPr marL="381003" indent="-381003" algn="ctr" fontAlgn="auto">
              <a:lnSpc>
                <a:spcPct val="80000"/>
              </a:lnSpc>
              <a:spcBef>
                <a:spcPts val="400"/>
              </a:spcBef>
              <a:spcAft>
                <a:spcPts val="0"/>
              </a:spcAft>
              <a:defRPr sz="1800" b="0" i="0" u="none" strike="noStrike" kern="0" cap="none" spc="0" baseline="0">
                <a:solidFill>
                  <a:srgbClr val="000000"/>
                </a:solidFill>
                <a:uFillTx/>
              </a:defRPr>
            </a:pPr>
            <a:r>
              <a:rPr lang="es-MX" sz="2200" b="1" kern="0" dirty="0">
                <a:solidFill>
                  <a:schemeClr val="bg1"/>
                </a:solidFill>
                <a:latin typeface="Times New Roman" pitchFamily="18"/>
                <a:cs typeface="Times New Roman" pitchFamily="18"/>
              </a:rPr>
              <a:t>(vida, retiro, salud y accidentes personales)</a:t>
            </a:r>
          </a:p>
          <a:p>
            <a:pPr marL="381003" indent="-381003" algn="ctr" fontAlgn="auto">
              <a:lnSpc>
                <a:spcPct val="80000"/>
              </a:lnSpc>
              <a:spcBef>
                <a:spcPts val="300"/>
              </a:spcBef>
              <a:spcAft>
                <a:spcPts val="0"/>
              </a:spcAft>
              <a:defRPr sz="1800" b="0" i="0" u="none" strike="noStrike" kern="0" cap="none" spc="0" baseline="0">
                <a:solidFill>
                  <a:srgbClr val="000000"/>
                </a:solidFill>
                <a:uFillTx/>
              </a:defRPr>
            </a:pPr>
            <a:r>
              <a:rPr lang="es-MX" sz="2200" b="1" kern="0" dirty="0">
                <a:solidFill>
                  <a:schemeClr val="bg1"/>
                </a:solidFill>
                <a:latin typeface="Times New Roman" pitchFamily="18"/>
                <a:cs typeface="Times New Roman" pitchFamily="18"/>
              </a:rPr>
              <a:t>   </a:t>
            </a:r>
          </a:p>
          <a:p>
            <a:pPr marL="381003" indent="-381003" algn="ctr" fontAlgn="auto">
              <a:lnSpc>
                <a:spcPct val="80000"/>
              </a:lnSpc>
              <a:spcBef>
                <a:spcPts val="500"/>
              </a:spcBef>
              <a:spcAft>
                <a:spcPts val="0"/>
              </a:spcAft>
              <a:defRPr sz="1800" b="0" i="0" u="none" strike="noStrike" kern="0" cap="none" spc="0" baseline="0">
                <a:solidFill>
                  <a:srgbClr val="000000"/>
                </a:solidFill>
                <a:uFillTx/>
              </a:defRPr>
            </a:pPr>
            <a:r>
              <a:rPr lang="es-MX" sz="2200" b="1" kern="0" dirty="0">
                <a:solidFill>
                  <a:schemeClr val="bg1"/>
                </a:solidFill>
                <a:latin typeface="Times New Roman" pitchFamily="18"/>
                <a:cs typeface="Times New Roman" pitchFamily="18"/>
              </a:rPr>
              <a:t>FORMAS DE RENDICIÓN</a:t>
            </a:r>
          </a:p>
          <a:p>
            <a:pPr marL="381003" indent="-381003" algn="ctr" fontAlgn="auto">
              <a:lnSpc>
                <a:spcPct val="80000"/>
              </a:lnSpc>
              <a:spcBef>
                <a:spcPts val="500"/>
              </a:spcBef>
              <a:spcAft>
                <a:spcPts val="0"/>
              </a:spcAft>
              <a:defRPr sz="1800" b="0" i="0" u="none" strike="noStrike" kern="0" cap="none" spc="0" baseline="0">
                <a:solidFill>
                  <a:srgbClr val="000000"/>
                </a:solidFill>
                <a:uFillTx/>
              </a:defRPr>
            </a:pPr>
            <a:r>
              <a:rPr lang="es-MX" sz="2200" b="1" kern="0" dirty="0">
                <a:solidFill>
                  <a:schemeClr val="bg1"/>
                </a:solidFill>
                <a:latin typeface="Times New Roman" pitchFamily="18"/>
                <a:cs typeface="Times New Roman" pitchFamily="18"/>
              </a:rPr>
              <a:t>       </a:t>
            </a:r>
          </a:p>
          <a:p>
            <a:pPr marL="381003" indent="-381003" algn="ctr" fontAlgn="auto">
              <a:lnSpc>
                <a:spcPct val="80000"/>
              </a:lnSpc>
              <a:spcBef>
                <a:spcPts val="400"/>
              </a:spcBef>
              <a:spcAft>
                <a:spcPts val="0"/>
              </a:spcAft>
              <a:defRPr sz="1800" b="0" i="0" u="none" strike="noStrike" kern="0" cap="none" spc="0" baseline="0">
                <a:solidFill>
                  <a:srgbClr val="000000"/>
                </a:solidFill>
                <a:uFillTx/>
              </a:defRPr>
            </a:pPr>
            <a:r>
              <a:rPr lang="es-MX" sz="2200" b="1" kern="0" dirty="0">
                <a:solidFill>
                  <a:schemeClr val="bg1"/>
                </a:solidFill>
                <a:latin typeface="Times New Roman" pitchFamily="18"/>
                <a:cs typeface="Times New Roman" pitchFamily="18"/>
              </a:rPr>
              <a:t>      Como alumno regular:  cursando en instituciones autorizadas y aprobando los exámenes parciales para posteriormente rendir ante el tribunal examinador del Ente.</a:t>
            </a:r>
          </a:p>
          <a:p>
            <a:pPr marL="381003" indent="-381003" algn="ctr" fontAlgn="auto">
              <a:lnSpc>
                <a:spcPct val="80000"/>
              </a:lnSpc>
              <a:spcBef>
                <a:spcPts val="400"/>
              </a:spcBef>
              <a:spcAft>
                <a:spcPts val="0"/>
              </a:spcAft>
              <a:defRPr sz="1800" b="0" i="0" u="none" strike="noStrike" kern="0" cap="none" spc="0" baseline="0">
                <a:solidFill>
                  <a:srgbClr val="000000"/>
                </a:solidFill>
                <a:uFillTx/>
              </a:defRPr>
            </a:pPr>
            <a:r>
              <a:rPr lang="es-MX" sz="2200" b="1" kern="0" dirty="0">
                <a:solidFill>
                  <a:schemeClr val="bg1"/>
                </a:solidFill>
                <a:latin typeface="Times New Roman" pitchFamily="18"/>
                <a:cs typeface="Times New Roman" pitchFamily="18"/>
              </a:rPr>
              <a:t>      </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57200" y="2797175"/>
            <a:ext cx="8229600" cy="2203450"/>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p>
            <a:pPr algn="ctr" fontAlgn="auto">
              <a:spcBef>
                <a:spcPts val="1100"/>
              </a:spcBef>
              <a:spcAft>
                <a:spcPts val="0"/>
              </a:spcAft>
              <a:defRPr/>
            </a:pPr>
            <a:r>
              <a:rPr lang="es-MX" sz="2800" b="1">
                <a:solidFill>
                  <a:schemeClr val="bg1"/>
                </a:solidFill>
                <a:latin typeface="Times New Roman" pitchFamily="18" charset="0"/>
                <a:cs typeface="Times New Roman" pitchFamily="18" charset="0"/>
              </a:rPr>
              <a:t>	</a:t>
            </a:r>
            <a:r>
              <a:rPr lang="es-MX" sz="2400" b="1">
                <a:solidFill>
                  <a:schemeClr val="bg1"/>
                </a:solidFill>
                <a:latin typeface="Times New Roman" pitchFamily="18" charset="0"/>
                <a:cs typeface="Times New Roman" pitchFamily="18" charset="0"/>
              </a:rPr>
              <a:t>La omisión de denunciar el cambio de domicilio hará subsistir el otro a los efectos de cualquier notificación, sin perjuício de la sanción que pudiere corresponder. </a:t>
            </a:r>
          </a:p>
          <a:p>
            <a:pPr algn="ctr" fontAlgn="auto">
              <a:spcBef>
                <a:spcPts val="1100"/>
              </a:spcBef>
              <a:spcAft>
                <a:spcPts val="0"/>
              </a:spcAft>
              <a:defRPr/>
            </a:pPr>
            <a:r>
              <a:rPr lang="es-MX" sz="2400" b="1">
                <a:solidFill>
                  <a:schemeClr val="bg1"/>
                </a:solidFill>
                <a:latin typeface="Times New Roman" pitchFamily="18" charset="0"/>
                <a:cs typeface="Times New Roman" pitchFamily="18" charset="0"/>
              </a:rPr>
              <a:t>La comunicación debe hacerse de modo fehaciente dentro de las 48 horas de producido</a:t>
            </a:r>
            <a:r>
              <a:rPr lang="es-MX" sz="2800" b="1">
                <a:solidFill>
                  <a:schemeClr val="bg1"/>
                </a:solidFill>
                <a:latin typeface="Times New Roman" pitchFamily="18" charset="0"/>
                <a:cs typeface="Times New Roman" pitchFamily="18" charset="0"/>
              </a:rPr>
              <a:t>.</a:t>
            </a:r>
            <a:endParaRPr lang="es-MX" sz="2800" b="1" dirty="0">
              <a:solidFill>
                <a:schemeClr val="bg1"/>
              </a:solidFill>
              <a:latin typeface="Times New Roman" pitchFamily="18" charset="0"/>
              <a:cs typeface="Times New Roman" pitchFamily="18" charset="0"/>
            </a:endParaRPr>
          </a:p>
        </p:txBody>
      </p:sp>
      <p:sp>
        <p:nvSpPr>
          <p:cNvPr id="3" name="2 CuadroTexto"/>
          <p:cNvSpPr txBox="1"/>
          <p:nvPr/>
        </p:nvSpPr>
        <p:spPr>
          <a:xfrm>
            <a:off x="457200" y="1066800"/>
            <a:ext cx="8229600" cy="523875"/>
          </a:xfrm>
          <a:prstGeom prst="rect">
            <a:avLst/>
          </a:prstGeom>
          <a:solidFill>
            <a:schemeClr val="tx1">
              <a:lumMod val="95000"/>
              <a:lumOff val="5000"/>
            </a:schemeClr>
          </a:solidFill>
          <a:ln w="28575">
            <a:solidFill>
              <a:srgbClr val="C00000"/>
            </a:solidFill>
          </a:ln>
        </p:spPr>
        <p:txBody>
          <a:bodyPr wrap="square">
            <a:spAutoFit/>
          </a:bodyPr>
          <a:lstStyle/>
          <a:p>
            <a:pPr algn="ctr" fontAlgn="auto">
              <a:spcBef>
                <a:spcPts val="0"/>
              </a:spcBef>
              <a:spcAft>
                <a:spcPts val="0"/>
              </a:spcAft>
              <a:defRPr/>
            </a:pPr>
            <a:r>
              <a:rPr lang="es-AR" sz="2800" b="1">
                <a:solidFill>
                  <a:schemeClr val="bg1"/>
                </a:solidFill>
                <a:latin typeface="Times New Roman" pitchFamily="18" charset="0"/>
                <a:cs typeface="Times New Roman" pitchFamily="18" charset="0"/>
              </a:rPr>
              <a:t>CAMBIO DE DOMICILIO</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143000"/>
            <a:ext cx="8229600" cy="523875"/>
          </a:xfrm>
          <a:prstGeom prst="rect">
            <a:avLst/>
          </a:prstGeom>
          <a:solidFill>
            <a:schemeClr val="tx1">
              <a:lumMod val="95000"/>
              <a:lumOff val="5000"/>
            </a:schemeClr>
          </a:solidFill>
          <a:ln w="28575">
            <a:solidFill>
              <a:srgbClr val="C00000"/>
            </a:solidFill>
          </a:ln>
        </p:spPr>
        <p:txBody>
          <a:bodyPr wrap="square">
            <a:spAutoFit/>
          </a:bodyPr>
          <a:lstStyle/>
          <a:p>
            <a:pPr algn="ctr" fontAlgn="auto">
              <a:spcBef>
                <a:spcPts val="0"/>
              </a:spcBef>
              <a:spcAft>
                <a:spcPts val="0"/>
              </a:spcAft>
              <a:defRPr/>
            </a:pPr>
            <a:r>
              <a:rPr lang="es-AR" sz="2800" b="1">
                <a:solidFill>
                  <a:schemeClr val="bg1"/>
                </a:solidFill>
                <a:latin typeface="Times New Roman" pitchFamily="18" charset="0"/>
                <a:cs typeface="Times New Roman" pitchFamily="18" charset="0"/>
              </a:rPr>
              <a:t>RENUNCIA A LA MATRÍCULA</a:t>
            </a:r>
          </a:p>
        </p:txBody>
      </p:sp>
      <p:sp>
        <p:nvSpPr>
          <p:cNvPr id="3" name="2 CuadroTexto"/>
          <p:cNvSpPr txBox="1"/>
          <p:nvPr/>
        </p:nvSpPr>
        <p:spPr>
          <a:xfrm>
            <a:off x="457200" y="3001970"/>
            <a:ext cx="8229600" cy="1570038"/>
          </a:xfrm>
          <a:prstGeom prst="rect">
            <a:avLst/>
          </a:prstGeom>
          <a:solidFill>
            <a:schemeClr val="tx1">
              <a:lumMod val="95000"/>
              <a:lumOff val="5000"/>
            </a:schemeClr>
          </a:solidFill>
          <a:ln w="28575">
            <a:solidFill>
              <a:srgbClr val="C00000"/>
            </a:solidFill>
          </a:ln>
        </p:spPr>
        <p:txBody>
          <a:bodyPr wrap="square">
            <a:spAutoFit/>
          </a:bodyPr>
          <a:lstStyle/>
          <a:p>
            <a:pPr algn="ctr" fontAlgn="auto">
              <a:spcBef>
                <a:spcPts val="0"/>
              </a:spcBef>
              <a:spcAft>
                <a:spcPts val="0"/>
              </a:spcAft>
              <a:defRPr/>
            </a:pPr>
            <a:r>
              <a:rPr lang="es-AR" sz="2400" b="1">
                <a:solidFill>
                  <a:schemeClr val="bg1"/>
                </a:solidFill>
                <a:latin typeface="Times New Roman" pitchFamily="18" charset="0"/>
                <a:cs typeface="Times New Roman" pitchFamily="18" charset="0"/>
              </a:rPr>
              <a:t>Los productores asesores de seguros que hubieran renunciado a su matrícula no podrán solicitar una nueva inscripción en el Registro hasta transcurridos cinco años desde la presentación de la renuncia.</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914400"/>
            <a:ext cx="8229600" cy="523875"/>
          </a:xfrm>
          <a:prstGeom prst="rect">
            <a:avLst/>
          </a:prstGeom>
          <a:solidFill>
            <a:schemeClr val="tx1">
              <a:lumMod val="95000"/>
              <a:lumOff val="5000"/>
            </a:schemeClr>
          </a:solidFill>
          <a:ln w="28575">
            <a:solidFill>
              <a:srgbClr val="C00000"/>
            </a:solidFill>
          </a:ln>
        </p:spPr>
        <p:txBody>
          <a:bodyPr wrap="square">
            <a:spAutoFit/>
          </a:bodyPr>
          <a:lstStyle/>
          <a:p>
            <a:pPr algn="ctr" fontAlgn="auto">
              <a:spcBef>
                <a:spcPts val="0"/>
              </a:spcBef>
              <a:spcAft>
                <a:spcPts val="0"/>
              </a:spcAft>
              <a:defRPr/>
            </a:pPr>
            <a:r>
              <a:rPr lang="es-AR" sz="2800" b="1">
                <a:solidFill>
                  <a:schemeClr val="bg1"/>
                </a:solidFill>
                <a:latin typeface="Times New Roman" pitchFamily="18" charset="0"/>
                <a:cs typeface="Times New Roman" pitchFamily="18" charset="0"/>
              </a:rPr>
              <a:t>BAJA TRANSITORIA</a:t>
            </a:r>
          </a:p>
        </p:txBody>
      </p:sp>
      <p:sp>
        <p:nvSpPr>
          <p:cNvPr id="3" name="2 CuadroTexto"/>
          <p:cNvSpPr txBox="1"/>
          <p:nvPr/>
        </p:nvSpPr>
        <p:spPr>
          <a:xfrm>
            <a:off x="456821" y="2286000"/>
            <a:ext cx="8302429" cy="3046413"/>
          </a:xfrm>
          <a:prstGeom prst="rect">
            <a:avLst/>
          </a:prstGeom>
          <a:solidFill>
            <a:schemeClr val="tx1">
              <a:lumMod val="95000"/>
              <a:lumOff val="5000"/>
            </a:schemeClr>
          </a:solidFill>
          <a:ln w="28575">
            <a:solidFill>
              <a:srgbClr val="C00000"/>
            </a:solidFill>
          </a:ln>
        </p:spPr>
        <p:txBody>
          <a:bodyPr wrap="square">
            <a:spAutoFit/>
          </a:bodyPr>
          <a:lstStyle/>
          <a:p>
            <a:pPr algn="ctr" fontAlgn="auto">
              <a:spcBef>
                <a:spcPts val="0"/>
              </a:spcBef>
              <a:spcAft>
                <a:spcPts val="0"/>
              </a:spcAft>
              <a:defRPr/>
            </a:pPr>
            <a:r>
              <a:rPr lang="es-AR" sz="2400" b="1">
                <a:solidFill>
                  <a:schemeClr val="bg1"/>
                </a:solidFill>
                <a:latin typeface="Times New Roman" pitchFamily="18" charset="0"/>
                <a:cs typeface="Times New Roman" pitchFamily="18" charset="0"/>
              </a:rPr>
              <a:t>El pedido de baja transitoria puede pedirse una sola vez durante un lapso no inferior a un año ni mayor a cinco en caso de no existir denuncias en su contra o actuaciones sumariales en trámite.</a:t>
            </a:r>
          </a:p>
          <a:p>
            <a:pPr algn="ctr" fontAlgn="auto">
              <a:spcBef>
                <a:spcPts val="0"/>
              </a:spcBef>
              <a:spcAft>
                <a:spcPts val="0"/>
              </a:spcAft>
              <a:defRPr/>
            </a:pPr>
            <a:endParaRPr lang="es-AR" sz="2400" b="1">
              <a:solidFill>
                <a:schemeClr val="bg1"/>
              </a:solidFill>
              <a:latin typeface="Times New Roman" pitchFamily="18" charset="0"/>
              <a:cs typeface="Times New Roman" pitchFamily="18" charset="0"/>
            </a:endParaRPr>
          </a:p>
          <a:p>
            <a:pPr algn="ctr" fontAlgn="auto">
              <a:spcBef>
                <a:spcPts val="0"/>
              </a:spcBef>
              <a:spcAft>
                <a:spcPts val="0"/>
              </a:spcAft>
              <a:defRPr/>
            </a:pPr>
            <a:r>
              <a:rPr lang="es-AR" sz="2400" b="1">
                <a:solidFill>
                  <a:schemeClr val="bg1"/>
                </a:solidFill>
                <a:latin typeface="Times New Roman" pitchFamily="18" charset="0"/>
                <a:cs typeface="Times New Roman" pitchFamily="18" charset="0"/>
              </a:rPr>
              <a:t> Durante el periodo con suspensión no tiene que realizar cursos de capacitación continuada y se abona un importe menor en concepto de matrícula.</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457200" y="1600200"/>
            <a:ext cx="8229600" cy="4186246"/>
          </a:xfrm>
          <a:prstGeom prst="rect">
            <a:avLst/>
          </a:prstGeom>
          <a:solidFill>
            <a:schemeClr val="tx1">
              <a:lumMod val="95000"/>
              <a:lumOff val="5000"/>
            </a:schemeClr>
          </a:solidFill>
          <a:ln w="28575">
            <a:solidFill>
              <a:srgbClr val="C00000"/>
            </a:solidFill>
            <a:miter lim="800000"/>
            <a:headEnd/>
            <a:tailEnd/>
          </a:ln>
        </p:spPr>
        <p:txBody>
          <a:bodyPr anchorCtr="1"/>
          <a:lstStyle>
            <a:lvl1pPr marL="381000" indent="-381000"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algn="ctr" eaLnBrk="1" fontAlgn="auto" hangingPunct="1">
              <a:lnSpc>
                <a:spcPct val="80000"/>
              </a:lnSpc>
              <a:spcBef>
                <a:spcPts val="400"/>
              </a:spcBef>
              <a:spcAft>
                <a:spcPts val="0"/>
              </a:spcAft>
              <a:buClrTx/>
              <a:buSzTx/>
              <a:buFontTx/>
              <a:buNone/>
              <a:defRPr/>
            </a:pPr>
            <a:endParaRPr lang="es-MX" altLang="es-ES" sz="2000" b="1" dirty="0" smtClean="0">
              <a:solidFill>
                <a:schemeClr val="bg1"/>
              </a:solidFill>
              <a:latin typeface="Times New Roman" pitchFamily="18" charset="0"/>
              <a:cs typeface="Times New Roman" pitchFamily="18" charset="0"/>
            </a:endParaRPr>
          </a:p>
          <a:p>
            <a:pPr algn="ctr" eaLnBrk="1" fontAlgn="auto" hangingPunct="1">
              <a:lnSpc>
                <a:spcPct val="80000"/>
              </a:lnSpc>
              <a:spcBef>
                <a:spcPts val="400"/>
              </a:spcBef>
              <a:spcAft>
                <a:spcPts val="0"/>
              </a:spcAft>
              <a:buClrTx/>
              <a:buSzTx/>
              <a:buFontTx/>
              <a:buNone/>
              <a:defRPr/>
            </a:pPr>
            <a:r>
              <a:rPr lang="es-MX" altLang="es-ES" sz="2400" b="1" dirty="0" smtClean="0">
                <a:solidFill>
                  <a:schemeClr val="bg1"/>
                </a:solidFill>
                <a:latin typeface="Times New Roman" pitchFamily="18" charset="0"/>
                <a:cs typeface="Times New Roman" pitchFamily="18" charset="0"/>
              </a:rPr>
              <a:t>Surge </a:t>
            </a:r>
            <a:r>
              <a:rPr lang="es-MX" altLang="es-ES" sz="2400" b="1" dirty="0">
                <a:solidFill>
                  <a:schemeClr val="bg1"/>
                </a:solidFill>
                <a:latin typeface="Times New Roman" pitchFamily="18" charset="0"/>
                <a:cs typeface="Times New Roman" pitchFamily="18" charset="0"/>
              </a:rPr>
              <a:t>por resolución de la Superintendencia de Seguros de la Nación a partir de 1998.</a:t>
            </a:r>
          </a:p>
          <a:p>
            <a:pPr algn="ctr" eaLnBrk="1" fontAlgn="auto" hangingPunct="1">
              <a:lnSpc>
                <a:spcPct val="80000"/>
              </a:lnSpc>
              <a:spcBef>
                <a:spcPts val="400"/>
              </a:spcBef>
              <a:spcAft>
                <a:spcPts val="0"/>
              </a:spcAft>
              <a:buClrTx/>
              <a:buSzTx/>
              <a:buFontTx/>
              <a:buNone/>
              <a:defRPr/>
            </a:pPr>
            <a:endParaRPr lang="es-MX" altLang="es-ES" sz="2400" b="1" dirty="0" smtClean="0">
              <a:solidFill>
                <a:schemeClr val="bg1"/>
              </a:solidFill>
              <a:latin typeface="Times New Roman" pitchFamily="18" charset="0"/>
              <a:cs typeface="Times New Roman" pitchFamily="18" charset="0"/>
            </a:endParaRPr>
          </a:p>
          <a:p>
            <a:pPr algn="ctr" eaLnBrk="1" fontAlgn="auto" hangingPunct="1">
              <a:lnSpc>
                <a:spcPct val="80000"/>
              </a:lnSpc>
              <a:spcBef>
                <a:spcPts val="400"/>
              </a:spcBef>
              <a:spcAft>
                <a:spcPts val="0"/>
              </a:spcAft>
              <a:buClrTx/>
              <a:buSzTx/>
              <a:buFontTx/>
              <a:buNone/>
              <a:defRPr/>
            </a:pPr>
            <a:r>
              <a:rPr lang="es-MX" altLang="es-ES" sz="2400" b="1" dirty="0" smtClean="0">
                <a:solidFill>
                  <a:schemeClr val="bg1"/>
                </a:solidFill>
                <a:latin typeface="Times New Roman" pitchFamily="18" charset="0"/>
                <a:cs typeface="Times New Roman" pitchFamily="18" charset="0"/>
              </a:rPr>
              <a:t>La </a:t>
            </a:r>
            <a:r>
              <a:rPr lang="es-MX" altLang="es-ES" sz="2400" b="1" dirty="0">
                <a:solidFill>
                  <a:schemeClr val="bg1"/>
                </a:solidFill>
                <a:latin typeface="Times New Roman" pitchFamily="18" charset="0"/>
                <a:cs typeface="Times New Roman" pitchFamily="18" charset="0"/>
              </a:rPr>
              <a:t>cantidad de horas académicas fue variando (15 para un solo tema o 16 para dos temas, luego 15 solamente, posteriormente bajó a 12, después a 9 </a:t>
            </a:r>
            <a:r>
              <a:rPr lang="es-MX" altLang="es-ES" sz="2400" b="1" dirty="0" smtClean="0">
                <a:solidFill>
                  <a:schemeClr val="bg1"/>
                </a:solidFill>
                <a:latin typeface="Times New Roman" pitchFamily="18" charset="0"/>
                <a:cs typeface="Times New Roman" pitchFamily="18" charset="0"/>
              </a:rPr>
              <a:t>, después a 6 y ahora </a:t>
            </a:r>
            <a:r>
              <a:rPr lang="es-MX" altLang="es-ES" sz="2400" b="1" dirty="0">
                <a:solidFill>
                  <a:schemeClr val="bg1"/>
                </a:solidFill>
                <a:latin typeface="Times New Roman" pitchFamily="18" charset="0"/>
                <a:cs typeface="Times New Roman" pitchFamily="18" charset="0"/>
              </a:rPr>
              <a:t>a </a:t>
            </a:r>
            <a:r>
              <a:rPr lang="es-MX" altLang="es-ES" sz="2400" b="1" dirty="0" smtClean="0">
                <a:solidFill>
                  <a:schemeClr val="bg1"/>
                </a:solidFill>
                <a:latin typeface="Times New Roman" pitchFamily="18" charset="0"/>
                <a:cs typeface="Times New Roman" pitchFamily="18" charset="0"/>
              </a:rPr>
              <a:t>8 </a:t>
            </a:r>
            <a:r>
              <a:rPr lang="es-MX" altLang="es-ES" sz="2400" b="1" dirty="0">
                <a:solidFill>
                  <a:schemeClr val="bg1"/>
                </a:solidFill>
                <a:latin typeface="Times New Roman" pitchFamily="18" charset="0"/>
                <a:cs typeface="Times New Roman" pitchFamily="18" charset="0"/>
              </a:rPr>
              <a:t>horas.</a:t>
            </a:r>
          </a:p>
          <a:p>
            <a:pPr algn="ctr" eaLnBrk="1" fontAlgn="auto" hangingPunct="1">
              <a:lnSpc>
                <a:spcPct val="80000"/>
              </a:lnSpc>
              <a:spcBef>
                <a:spcPts val="400"/>
              </a:spcBef>
              <a:spcAft>
                <a:spcPts val="0"/>
              </a:spcAft>
              <a:buClrTx/>
              <a:buSzTx/>
              <a:buFontTx/>
              <a:buNone/>
              <a:defRPr/>
            </a:pPr>
            <a:endParaRPr lang="es-MX" altLang="es-ES" sz="2400" b="1" dirty="0" smtClean="0">
              <a:solidFill>
                <a:schemeClr val="bg1"/>
              </a:solidFill>
              <a:latin typeface="Times New Roman" pitchFamily="18" charset="0"/>
              <a:cs typeface="Times New Roman" pitchFamily="18" charset="0"/>
            </a:endParaRPr>
          </a:p>
          <a:p>
            <a:pPr algn="ctr" eaLnBrk="1" fontAlgn="auto" hangingPunct="1">
              <a:lnSpc>
                <a:spcPct val="80000"/>
              </a:lnSpc>
              <a:spcBef>
                <a:spcPts val="400"/>
              </a:spcBef>
              <a:spcAft>
                <a:spcPts val="0"/>
              </a:spcAft>
              <a:buClrTx/>
              <a:buSzTx/>
              <a:buFontTx/>
              <a:buNone/>
              <a:defRPr/>
            </a:pPr>
            <a:r>
              <a:rPr lang="es-MX" altLang="es-ES" sz="2400" b="1" dirty="0" smtClean="0">
                <a:solidFill>
                  <a:schemeClr val="bg1"/>
                </a:solidFill>
                <a:latin typeface="Times New Roman" pitchFamily="18" charset="0"/>
                <a:cs typeface="Times New Roman" pitchFamily="18" charset="0"/>
              </a:rPr>
              <a:t>Se </a:t>
            </a:r>
            <a:r>
              <a:rPr lang="es-MX" altLang="es-ES" sz="2400" b="1" dirty="0">
                <a:solidFill>
                  <a:schemeClr val="bg1"/>
                </a:solidFill>
                <a:latin typeface="Times New Roman" pitchFamily="18" charset="0"/>
                <a:cs typeface="Times New Roman" pitchFamily="18" charset="0"/>
              </a:rPr>
              <a:t>tienen que realizar dentro del año </a:t>
            </a:r>
            <a:r>
              <a:rPr lang="es-MX" altLang="es-ES" sz="2400" b="1" dirty="0" smtClean="0">
                <a:solidFill>
                  <a:schemeClr val="bg1"/>
                </a:solidFill>
                <a:latin typeface="Times New Roman" pitchFamily="18" charset="0"/>
                <a:cs typeface="Times New Roman" pitchFamily="18" charset="0"/>
              </a:rPr>
              <a:t>calendario, en dos cuatrimestres.</a:t>
            </a:r>
            <a:endParaRPr lang="es-MX" altLang="es-ES" sz="2400" b="1" dirty="0">
              <a:solidFill>
                <a:schemeClr val="bg1"/>
              </a:solidFill>
              <a:latin typeface="Times New Roman" pitchFamily="18" charset="0"/>
              <a:cs typeface="Times New Roman" pitchFamily="18" charset="0"/>
            </a:endParaRPr>
          </a:p>
          <a:p>
            <a:pPr algn="ctr" eaLnBrk="1" fontAlgn="auto" hangingPunct="1">
              <a:lnSpc>
                <a:spcPct val="80000"/>
              </a:lnSpc>
              <a:spcBef>
                <a:spcPts val="400"/>
              </a:spcBef>
              <a:spcAft>
                <a:spcPts val="0"/>
              </a:spcAft>
              <a:buClrTx/>
              <a:buSzTx/>
              <a:buFontTx/>
              <a:buNone/>
              <a:defRPr/>
            </a:pPr>
            <a:r>
              <a:rPr lang="es-MX" altLang="es-ES" sz="2400" b="1" dirty="0">
                <a:solidFill>
                  <a:schemeClr val="bg1"/>
                </a:solidFill>
                <a:latin typeface="Times New Roman" pitchFamily="18" charset="0"/>
                <a:cs typeface="Times New Roman" pitchFamily="18" charset="0"/>
              </a:rPr>
              <a:t>Si no se cumplen en ese periodo se debe rendir examen sobre el módulo </a:t>
            </a:r>
            <a:r>
              <a:rPr lang="es-MX" altLang="es-ES" sz="2400" b="1" dirty="0" smtClean="0">
                <a:solidFill>
                  <a:schemeClr val="bg1"/>
                </a:solidFill>
                <a:latin typeface="Times New Roman" pitchFamily="18" charset="0"/>
                <a:cs typeface="Times New Roman" pitchFamily="18" charset="0"/>
              </a:rPr>
              <a:t>obligatorio  y abonar </a:t>
            </a:r>
            <a:r>
              <a:rPr lang="es-MX" altLang="es-ES" sz="2400" b="1" dirty="0">
                <a:solidFill>
                  <a:schemeClr val="bg1"/>
                </a:solidFill>
                <a:latin typeface="Times New Roman" pitchFamily="18" charset="0"/>
                <a:cs typeface="Times New Roman" pitchFamily="18" charset="0"/>
              </a:rPr>
              <a:t>el </a:t>
            </a:r>
            <a:r>
              <a:rPr lang="es-MX" altLang="es-ES" sz="2400" b="1" dirty="0" smtClean="0">
                <a:solidFill>
                  <a:schemeClr val="bg1"/>
                </a:solidFill>
                <a:latin typeface="Times New Roman" pitchFamily="18" charset="0"/>
                <a:cs typeface="Times New Roman" pitchFamily="18" charset="0"/>
              </a:rPr>
              <a:t>arancel correspondiente</a:t>
            </a:r>
            <a:r>
              <a:rPr lang="es-MX" altLang="es-ES" sz="2000" b="1" dirty="0" smtClean="0">
                <a:solidFill>
                  <a:schemeClr val="bg1"/>
                </a:solidFill>
                <a:latin typeface="Times New Roman" pitchFamily="18" charset="0"/>
                <a:cs typeface="Times New Roman" pitchFamily="18" charset="0"/>
              </a:rPr>
              <a:t>.</a:t>
            </a:r>
            <a:endParaRPr lang="es-MX" altLang="es-ES" sz="2000" b="1" dirty="0">
              <a:solidFill>
                <a:schemeClr val="bg1"/>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7200" y="685800"/>
            <a:ext cx="8229600" cy="523875"/>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algn="ctr" eaLnBrk="1" fontAlgn="auto" hangingPunct="1">
              <a:spcBef>
                <a:spcPts val="1700"/>
              </a:spcBef>
              <a:spcAft>
                <a:spcPts val="0"/>
              </a:spcAft>
              <a:buClrTx/>
              <a:buSzTx/>
              <a:buFontTx/>
              <a:buNone/>
              <a:defRPr/>
            </a:pPr>
            <a:r>
              <a:rPr lang="es-MX" altLang="es-ES" sz="2800" b="1">
                <a:solidFill>
                  <a:schemeClr val="bg1"/>
                </a:solidFill>
                <a:latin typeface="Times New Roman" pitchFamily="18" charset="0"/>
                <a:cs typeface="Times New Roman" pitchFamily="18" charset="0"/>
              </a:rPr>
              <a:t>LA CAPACITACIÓN CONTINUADA.</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ChangeArrowheads="1"/>
          </p:cNvSpPr>
          <p:nvPr/>
        </p:nvSpPr>
        <p:spPr bwMode="auto">
          <a:xfrm>
            <a:off x="533400" y="1295400"/>
            <a:ext cx="8153400" cy="3962400"/>
          </a:xfrm>
          <a:prstGeom prst="rect">
            <a:avLst/>
          </a:prstGeom>
          <a:solidFill>
            <a:schemeClr val="tx1">
              <a:lumMod val="95000"/>
              <a:lumOff val="5000"/>
            </a:schemeClr>
          </a:solidFill>
          <a:ln w="28575">
            <a:solidFill>
              <a:srgbClr val="C00000"/>
            </a:solidFill>
            <a:miter lim="800000"/>
            <a:headEnd/>
            <a:tailEnd/>
          </a:ln>
        </p:spPr>
        <p:txBody>
          <a:bodyPr anchorCtr="1"/>
          <a:lstStyle>
            <a:lvl1pPr marL="381000" indent="-381000"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algn="ctr" eaLnBrk="1" fontAlgn="auto" hangingPunct="1">
              <a:lnSpc>
                <a:spcPct val="80000"/>
              </a:lnSpc>
              <a:spcAft>
                <a:spcPts val="0"/>
              </a:spcAft>
              <a:buClrTx/>
              <a:buSzTx/>
              <a:buFontTx/>
              <a:buNone/>
              <a:defRPr/>
            </a:pPr>
            <a:endParaRPr lang="es-MX" altLang="es-ES" sz="2800" b="1" dirty="0">
              <a:solidFill>
                <a:schemeClr val="bg1"/>
              </a:solidFill>
              <a:latin typeface="Times New Roman" pitchFamily="18" charset="0"/>
              <a:cs typeface="Times New Roman" pitchFamily="18" charset="0"/>
            </a:endParaRPr>
          </a:p>
          <a:p>
            <a:pPr algn="ctr" eaLnBrk="1" fontAlgn="auto" hangingPunct="1">
              <a:lnSpc>
                <a:spcPct val="80000"/>
              </a:lnSpc>
              <a:spcBef>
                <a:spcPts val="400"/>
              </a:spcBef>
              <a:spcAft>
                <a:spcPts val="0"/>
              </a:spcAft>
              <a:buClrTx/>
              <a:buSzTx/>
              <a:buFontTx/>
              <a:buNone/>
              <a:defRPr/>
            </a:pPr>
            <a:r>
              <a:rPr lang="es-MX" altLang="es-ES" sz="2400" b="1" dirty="0" smtClean="0">
                <a:solidFill>
                  <a:schemeClr val="bg1"/>
                </a:solidFill>
                <a:latin typeface="Times New Roman" pitchFamily="18" charset="0"/>
                <a:cs typeface="Times New Roman" pitchFamily="18" charset="0"/>
              </a:rPr>
              <a:t>Además, con el incumplimiento se impide abonar el costo de la matrícula, que, fuera de término implica el pago de recargos de un 50 a un 100%, según la fecha de cancelación.</a:t>
            </a:r>
          </a:p>
          <a:p>
            <a:pPr algn="ctr" eaLnBrk="1" fontAlgn="auto" hangingPunct="1">
              <a:lnSpc>
                <a:spcPct val="80000"/>
              </a:lnSpc>
              <a:spcBef>
                <a:spcPts val="400"/>
              </a:spcBef>
              <a:spcAft>
                <a:spcPts val="0"/>
              </a:spcAft>
              <a:buClrTx/>
              <a:buSzTx/>
              <a:buFontTx/>
              <a:buNone/>
              <a:defRPr/>
            </a:pPr>
            <a:endParaRPr lang="es-MX" altLang="es-ES" sz="2400" b="1" dirty="0" smtClean="0">
              <a:solidFill>
                <a:schemeClr val="bg1"/>
              </a:solidFill>
              <a:latin typeface="Times New Roman" pitchFamily="18" charset="0"/>
              <a:cs typeface="Times New Roman" pitchFamily="18" charset="0"/>
            </a:endParaRPr>
          </a:p>
          <a:p>
            <a:pPr algn="ctr" eaLnBrk="1" fontAlgn="auto" hangingPunct="1">
              <a:lnSpc>
                <a:spcPct val="80000"/>
              </a:lnSpc>
              <a:spcBef>
                <a:spcPts val="400"/>
              </a:spcBef>
              <a:spcAft>
                <a:spcPts val="0"/>
              </a:spcAft>
              <a:buClrTx/>
              <a:buSzTx/>
              <a:buFontTx/>
              <a:buNone/>
              <a:defRPr/>
            </a:pPr>
            <a:r>
              <a:rPr lang="es-MX" altLang="es-ES" sz="2400" b="1" dirty="0" smtClean="0">
                <a:solidFill>
                  <a:schemeClr val="bg1"/>
                </a:solidFill>
                <a:latin typeface="Times New Roman" pitchFamily="18" charset="0"/>
                <a:cs typeface="Times New Roman" pitchFamily="18" charset="0"/>
              </a:rPr>
              <a:t>Se </a:t>
            </a:r>
            <a:r>
              <a:rPr lang="es-MX" altLang="es-ES" sz="2400" b="1" dirty="0">
                <a:solidFill>
                  <a:schemeClr val="bg1"/>
                </a:solidFill>
                <a:latin typeface="Times New Roman" pitchFamily="18" charset="0"/>
                <a:cs typeface="Times New Roman" pitchFamily="18" charset="0"/>
              </a:rPr>
              <a:t>debe avisar cada nuevo curso con </a:t>
            </a:r>
            <a:r>
              <a:rPr lang="es-MX" altLang="es-ES" sz="2400" b="1" dirty="0" smtClean="0">
                <a:solidFill>
                  <a:schemeClr val="bg1"/>
                </a:solidFill>
                <a:latin typeface="Times New Roman" pitchFamily="18" charset="0"/>
                <a:cs typeface="Times New Roman" pitchFamily="18" charset="0"/>
              </a:rPr>
              <a:t>15 </a:t>
            </a:r>
            <a:r>
              <a:rPr lang="es-MX" altLang="es-ES" sz="2400" b="1" dirty="0">
                <a:solidFill>
                  <a:schemeClr val="bg1"/>
                </a:solidFill>
                <a:latin typeface="Times New Roman" pitchFamily="18" charset="0"/>
                <a:cs typeface="Times New Roman" pitchFamily="18" charset="0"/>
              </a:rPr>
              <a:t>días de anticipación al </a:t>
            </a:r>
            <a:r>
              <a:rPr lang="es-MX" altLang="es-ES" sz="2400" b="1" dirty="0" smtClean="0">
                <a:solidFill>
                  <a:schemeClr val="bg1"/>
                </a:solidFill>
                <a:latin typeface="Times New Roman" pitchFamily="18" charset="0"/>
                <a:cs typeface="Times New Roman" pitchFamily="18" charset="0"/>
              </a:rPr>
              <a:t>comienzo.</a:t>
            </a:r>
          </a:p>
          <a:p>
            <a:pPr algn="ctr" eaLnBrk="1" fontAlgn="auto" hangingPunct="1">
              <a:lnSpc>
                <a:spcPct val="80000"/>
              </a:lnSpc>
              <a:spcBef>
                <a:spcPts val="400"/>
              </a:spcBef>
              <a:spcAft>
                <a:spcPts val="0"/>
              </a:spcAft>
              <a:buClrTx/>
              <a:buSzTx/>
              <a:buFontTx/>
              <a:buNone/>
              <a:defRPr/>
            </a:pPr>
            <a:endParaRPr lang="es-MX" altLang="es-ES" sz="2400" b="1" dirty="0" smtClean="0">
              <a:solidFill>
                <a:schemeClr val="bg1"/>
              </a:solidFill>
              <a:latin typeface="Times New Roman" pitchFamily="18" charset="0"/>
              <a:cs typeface="Times New Roman" pitchFamily="18" charset="0"/>
            </a:endParaRPr>
          </a:p>
          <a:p>
            <a:pPr algn="ctr" eaLnBrk="1" fontAlgn="auto" hangingPunct="1">
              <a:lnSpc>
                <a:spcPct val="80000"/>
              </a:lnSpc>
              <a:spcBef>
                <a:spcPts val="400"/>
              </a:spcBef>
              <a:spcAft>
                <a:spcPts val="0"/>
              </a:spcAft>
              <a:buClrTx/>
              <a:buSzTx/>
              <a:buFontTx/>
              <a:buNone/>
              <a:defRPr/>
            </a:pPr>
            <a:r>
              <a:rPr lang="es-ES" sz="2400" b="1" dirty="0" smtClean="0">
                <a:solidFill>
                  <a:schemeClr val="bg1"/>
                </a:solidFill>
                <a:latin typeface="Times New Roman" pitchFamily="18" charset="0"/>
                <a:cs typeface="Times New Roman" pitchFamily="18" charset="0"/>
              </a:rPr>
              <a:t>Deberá realizarse asimismo dos cursos de modalidad e-</a:t>
            </a:r>
            <a:r>
              <a:rPr lang="es-ES" sz="2400" b="1" dirty="0" err="1" smtClean="0">
                <a:solidFill>
                  <a:schemeClr val="bg1"/>
                </a:solidFill>
                <a:latin typeface="Times New Roman" pitchFamily="18" charset="0"/>
                <a:cs typeface="Times New Roman" pitchFamily="18" charset="0"/>
              </a:rPr>
              <a:t>learning</a:t>
            </a:r>
            <a:r>
              <a:rPr lang="es-ES" sz="2400" b="1" dirty="0" smtClean="0">
                <a:solidFill>
                  <a:schemeClr val="bg1"/>
                </a:solidFill>
                <a:latin typeface="Times New Roman" pitchFamily="18" charset="0"/>
                <a:cs typeface="Times New Roman" pitchFamily="18" charset="0"/>
              </a:rPr>
              <a:t> con tema específico (uno para cada cuatrimestre).</a:t>
            </a:r>
            <a:endParaRPr lang="es-MX" altLang="es-ES" sz="2400" b="1" dirty="0" smtClean="0">
              <a:solidFill>
                <a:schemeClr val="bg1"/>
              </a:solidFill>
              <a:latin typeface="Times New Roman" pitchFamily="18" charset="0"/>
              <a:cs typeface="Times New Roman" pitchFamily="18" charset="0"/>
            </a:endParaRPr>
          </a:p>
          <a:p>
            <a:pPr algn="ctr" eaLnBrk="1" fontAlgn="auto" hangingPunct="1">
              <a:lnSpc>
                <a:spcPct val="80000"/>
              </a:lnSpc>
              <a:spcBef>
                <a:spcPts val="400"/>
              </a:spcBef>
              <a:spcAft>
                <a:spcPts val="0"/>
              </a:spcAft>
              <a:buClrTx/>
              <a:buSzTx/>
              <a:buFontTx/>
              <a:buNone/>
              <a:defRPr/>
            </a:pPr>
            <a:endParaRPr lang="es-MX" altLang="es-ES" sz="2400" b="1" dirty="0" smtClean="0">
              <a:solidFill>
                <a:schemeClr val="bg1"/>
              </a:solidFill>
              <a:latin typeface="Times New Roman" pitchFamily="18" charset="0"/>
              <a:cs typeface="Times New Roman" pitchFamily="18" charset="0"/>
            </a:endParaRPr>
          </a:p>
          <a:p>
            <a:pPr algn="ctr" eaLnBrk="1" fontAlgn="auto" hangingPunct="1">
              <a:lnSpc>
                <a:spcPct val="80000"/>
              </a:lnSpc>
              <a:spcBef>
                <a:spcPts val="400"/>
              </a:spcBef>
              <a:spcAft>
                <a:spcPts val="0"/>
              </a:spcAft>
              <a:buClrTx/>
              <a:buSzTx/>
              <a:buFontTx/>
              <a:buNone/>
              <a:defRPr/>
            </a:pPr>
            <a:endParaRPr lang="es-MX" altLang="es-ES" sz="2000" b="1" dirty="0">
              <a:solidFill>
                <a:schemeClr val="bg1"/>
              </a:solidFill>
              <a:latin typeface="Times New Roman" pitchFamily="18" charset="0"/>
              <a:cs typeface="Times New Roman" pitchFamily="18" charset="0"/>
            </a:endParaRP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542925"/>
            <a:ext cx="8229600" cy="523875"/>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algn="ctr" eaLnBrk="1" fontAlgn="auto" hangingPunct="1">
              <a:spcBef>
                <a:spcPts val="1700"/>
              </a:spcBef>
              <a:spcAft>
                <a:spcPts val="0"/>
              </a:spcAft>
              <a:buClrTx/>
              <a:buSzTx/>
              <a:buFontTx/>
              <a:buNone/>
              <a:defRPr/>
            </a:pPr>
            <a:r>
              <a:rPr lang="es-MX" altLang="es-ES" sz="2800" b="1">
                <a:solidFill>
                  <a:schemeClr val="bg1"/>
                </a:solidFill>
                <a:latin typeface="Times New Roman" pitchFamily="18" charset="0"/>
                <a:cs typeface="Times New Roman" pitchFamily="18" charset="0"/>
              </a:rPr>
              <a:t>TEMAS OBLIGATORIOS</a:t>
            </a:r>
          </a:p>
        </p:txBody>
      </p:sp>
      <p:sp>
        <p:nvSpPr>
          <p:cNvPr id="3" name="Rectangle 2"/>
          <p:cNvSpPr>
            <a:spLocks noChangeArrowheads="1"/>
          </p:cNvSpPr>
          <p:nvPr/>
        </p:nvSpPr>
        <p:spPr bwMode="auto">
          <a:xfrm>
            <a:off x="457200" y="1447800"/>
            <a:ext cx="8229600" cy="4800600"/>
          </a:xfrm>
          <a:prstGeom prst="rect">
            <a:avLst/>
          </a:prstGeom>
          <a:solidFill>
            <a:schemeClr val="tx1">
              <a:lumMod val="95000"/>
              <a:lumOff val="5000"/>
            </a:schemeClr>
          </a:solidFill>
          <a:ln w="28575">
            <a:solidFill>
              <a:srgbClr val="C00000"/>
            </a:solidFill>
            <a:miter lim="800000"/>
            <a:headEnd/>
            <a:tailEnd/>
          </a:ln>
        </p:spPr>
        <p:txBody>
          <a:bodyPr anchorCtr="1"/>
          <a:lstStyle>
            <a:lvl1pPr marL="381000" indent="-381000"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algn="ctr" eaLnBrk="1" fontAlgn="auto" hangingPunct="1">
              <a:spcBef>
                <a:spcPts val="500"/>
              </a:spcBef>
              <a:spcAft>
                <a:spcPts val="0"/>
              </a:spcAft>
              <a:buClrTx/>
              <a:buSzTx/>
              <a:buFontTx/>
              <a:buNone/>
              <a:defRPr/>
            </a:pPr>
            <a:r>
              <a:rPr lang="es-MX" altLang="es-ES" sz="2400" b="1" dirty="0">
                <a:solidFill>
                  <a:schemeClr val="bg1"/>
                </a:solidFill>
                <a:latin typeface="Times New Roman" pitchFamily="18" charset="0"/>
                <a:cs typeface="Times New Roman" pitchFamily="18" charset="0"/>
              </a:rPr>
              <a:t>Prevención de accidentes y educación vial (2005)</a:t>
            </a:r>
          </a:p>
          <a:p>
            <a:pPr algn="ctr" eaLnBrk="1" fontAlgn="auto" hangingPunct="1">
              <a:spcBef>
                <a:spcPts val="500"/>
              </a:spcBef>
              <a:spcAft>
                <a:spcPts val="0"/>
              </a:spcAft>
              <a:buClrTx/>
              <a:buSzTx/>
              <a:buFontTx/>
              <a:buNone/>
              <a:defRPr/>
            </a:pPr>
            <a:r>
              <a:rPr lang="es-MX" altLang="es-ES" sz="2400" b="1" dirty="0">
                <a:solidFill>
                  <a:schemeClr val="bg1"/>
                </a:solidFill>
                <a:latin typeface="Times New Roman" pitchFamily="18" charset="0"/>
                <a:cs typeface="Times New Roman" pitchFamily="18" charset="0"/>
              </a:rPr>
              <a:t>Normativa y prevención en el lavado de activos (2005)</a:t>
            </a:r>
          </a:p>
          <a:p>
            <a:pPr algn="ctr" eaLnBrk="1" fontAlgn="auto" hangingPunct="1">
              <a:spcBef>
                <a:spcPts val="500"/>
              </a:spcBef>
              <a:spcAft>
                <a:spcPts val="0"/>
              </a:spcAft>
              <a:buClrTx/>
              <a:buSzTx/>
              <a:buFontTx/>
              <a:buNone/>
              <a:defRPr/>
            </a:pPr>
            <a:r>
              <a:rPr lang="es-MX" altLang="es-ES" sz="2400" b="1" dirty="0">
                <a:solidFill>
                  <a:schemeClr val="bg1"/>
                </a:solidFill>
                <a:latin typeface="Times New Roman" pitchFamily="18" charset="0"/>
                <a:cs typeface="Times New Roman" pitchFamily="18" charset="0"/>
              </a:rPr>
              <a:t>Indicadores del mercado asegurador (2005)</a:t>
            </a:r>
          </a:p>
          <a:p>
            <a:pPr algn="ctr" eaLnBrk="1" fontAlgn="auto" hangingPunct="1">
              <a:spcBef>
                <a:spcPts val="500"/>
              </a:spcBef>
              <a:spcAft>
                <a:spcPts val="0"/>
              </a:spcAft>
              <a:buClrTx/>
              <a:buSzTx/>
              <a:buFontTx/>
              <a:buNone/>
              <a:defRPr/>
            </a:pPr>
            <a:r>
              <a:rPr lang="es-MX" altLang="es-ES" sz="2400" b="1" dirty="0">
                <a:solidFill>
                  <a:schemeClr val="bg1"/>
                </a:solidFill>
                <a:latin typeface="Times New Roman" pitchFamily="18" charset="0"/>
                <a:cs typeface="Times New Roman" pitchFamily="18" charset="0"/>
              </a:rPr>
              <a:t>Fraude en el seguro e interpretación de la información estadística (2006)</a:t>
            </a:r>
          </a:p>
          <a:p>
            <a:pPr algn="ctr" eaLnBrk="1" fontAlgn="auto" hangingPunct="1">
              <a:spcBef>
                <a:spcPts val="500"/>
              </a:spcBef>
              <a:spcAft>
                <a:spcPts val="0"/>
              </a:spcAft>
              <a:buClrTx/>
              <a:buSzTx/>
              <a:buFontTx/>
              <a:buNone/>
              <a:defRPr/>
            </a:pPr>
            <a:r>
              <a:rPr lang="es-MX" altLang="es-ES" sz="2400" b="1" dirty="0">
                <a:solidFill>
                  <a:schemeClr val="bg1"/>
                </a:solidFill>
                <a:latin typeface="Times New Roman" pitchFamily="18" charset="0"/>
                <a:cs typeface="Times New Roman" pitchFamily="18" charset="0"/>
              </a:rPr>
              <a:t>Registros obligatorios del P.A.S y de las Sociedades de Productores Asesores de Seguros (2007)</a:t>
            </a:r>
          </a:p>
          <a:p>
            <a:pPr algn="ctr" eaLnBrk="1" fontAlgn="auto" hangingPunct="1">
              <a:spcBef>
                <a:spcPts val="500"/>
              </a:spcBef>
              <a:spcAft>
                <a:spcPts val="0"/>
              </a:spcAft>
              <a:buClrTx/>
              <a:buSzTx/>
              <a:buFontTx/>
              <a:buNone/>
              <a:defRPr/>
            </a:pPr>
            <a:r>
              <a:rPr lang="es-MX" altLang="es-ES" sz="2400" b="1" dirty="0">
                <a:solidFill>
                  <a:schemeClr val="bg1"/>
                </a:solidFill>
                <a:latin typeface="Times New Roman" pitchFamily="18" charset="0"/>
                <a:cs typeface="Times New Roman" pitchFamily="18" charset="0"/>
              </a:rPr>
              <a:t>La intermediación en un enfoque integral (2008)</a:t>
            </a:r>
          </a:p>
          <a:p>
            <a:pPr algn="ctr" eaLnBrk="1" fontAlgn="auto" hangingPunct="1">
              <a:spcBef>
                <a:spcPts val="500"/>
              </a:spcBef>
              <a:spcAft>
                <a:spcPts val="0"/>
              </a:spcAft>
              <a:buClrTx/>
              <a:buSzTx/>
              <a:buFontTx/>
              <a:buNone/>
              <a:defRPr/>
            </a:pPr>
            <a:r>
              <a:rPr lang="es-MX" altLang="es-ES" sz="2400" b="1" dirty="0">
                <a:solidFill>
                  <a:schemeClr val="bg1"/>
                </a:solidFill>
                <a:latin typeface="Times New Roman" pitchFamily="18" charset="0"/>
                <a:cs typeface="Times New Roman" pitchFamily="18" charset="0"/>
              </a:rPr>
              <a:t>Riesgo ambiental (2009)</a:t>
            </a:r>
          </a:p>
          <a:p>
            <a:pPr algn="ctr" eaLnBrk="1" fontAlgn="auto" hangingPunct="1">
              <a:spcBef>
                <a:spcPts val="500"/>
              </a:spcBef>
              <a:spcAft>
                <a:spcPts val="0"/>
              </a:spcAft>
              <a:buClrTx/>
              <a:buSzTx/>
              <a:buFontTx/>
              <a:buNone/>
              <a:defRPr/>
            </a:pPr>
            <a:r>
              <a:rPr lang="es-MX" altLang="es-ES" sz="2400" b="1" dirty="0">
                <a:solidFill>
                  <a:schemeClr val="bg1"/>
                </a:solidFill>
                <a:latin typeface="Times New Roman" pitchFamily="18" charset="0"/>
                <a:cs typeface="Times New Roman" pitchFamily="18" charset="0"/>
              </a:rPr>
              <a:t>El productor asesor de seguros y los riesgos del trabajo (2010)</a:t>
            </a:r>
          </a:p>
          <a:p>
            <a:pPr algn="ctr" eaLnBrk="1" fontAlgn="auto" hangingPunct="1">
              <a:spcBef>
                <a:spcPts val="500"/>
              </a:spcBef>
              <a:spcAft>
                <a:spcPts val="0"/>
              </a:spcAft>
              <a:buClrTx/>
              <a:buSzTx/>
              <a:buFontTx/>
              <a:buNone/>
              <a:defRPr/>
            </a:pPr>
            <a:r>
              <a:rPr lang="es-MX" altLang="es-ES" sz="2400" b="1" dirty="0">
                <a:solidFill>
                  <a:schemeClr val="bg1"/>
                </a:solidFill>
                <a:latin typeface="Times New Roman" pitchFamily="18" charset="0"/>
                <a:cs typeface="Times New Roman" pitchFamily="18" charset="0"/>
              </a:rPr>
              <a:t>La responsabilidad civil del asegurado y como cubrirla (2010</a:t>
            </a:r>
            <a:r>
              <a:rPr lang="es-MX" altLang="es-ES" sz="2400" b="1" dirty="0" smtClean="0">
                <a:solidFill>
                  <a:schemeClr val="bg1"/>
                </a:solidFill>
                <a:latin typeface="Times New Roman" pitchFamily="18" charset="0"/>
                <a:cs typeface="Times New Roman" pitchFamily="18" charset="0"/>
              </a:rPr>
              <a:t>)</a:t>
            </a:r>
            <a:endParaRPr lang="es-MX" altLang="es-ES" sz="2400" b="1" dirty="0">
              <a:solidFill>
                <a:schemeClr val="bg1"/>
              </a:solidFill>
              <a:latin typeface="Times New Roman" pitchFamily="18" charset="0"/>
              <a:cs typeface="Times New Roman" pitchFamily="18" charset="0"/>
            </a:endParaRP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1247775"/>
            <a:ext cx="8229600" cy="3857625"/>
          </a:xfrm>
          <a:prstGeom prst="rect">
            <a:avLst/>
          </a:prstGeom>
          <a:solidFill>
            <a:schemeClr val="tx1">
              <a:lumMod val="95000"/>
              <a:lumOff val="5000"/>
            </a:schemeClr>
          </a:solidFill>
          <a:ln w="28575">
            <a:solidFill>
              <a:srgbClr val="C00000"/>
            </a:solidFill>
            <a:miter lim="800000"/>
            <a:headEnd/>
            <a:tailEnd/>
          </a:ln>
        </p:spPr>
        <p:txBody>
          <a:bodyPr anchorCtr="1"/>
          <a:lstStyle>
            <a:lvl1pPr marL="381000" indent="-381000"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algn="ctr" eaLnBrk="1" fontAlgn="auto" hangingPunct="1">
              <a:spcBef>
                <a:spcPts val="500"/>
              </a:spcBef>
              <a:spcAft>
                <a:spcPts val="0"/>
              </a:spcAft>
              <a:buClrTx/>
              <a:buSzTx/>
              <a:buFontTx/>
              <a:buNone/>
              <a:defRPr/>
            </a:pPr>
            <a:endParaRPr lang="es-MX" altLang="es-ES" sz="2000" b="1" dirty="0">
              <a:solidFill>
                <a:schemeClr val="bg1"/>
              </a:solidFill>
              <a:latin typeface="Times New Roman" pitchFamily="18" charset="0"/>
              <a:cs typeface="Times New Roman" pitchFamily="18" charset="0"/>
            </a:endParaRPr>
          </a:p>
          <a:p>
            <a:pPr algn="ctr" eaLnBrk="1" fontAlgn="auto" hangingPunct="1">
              <a:spcBef>
                <a:spcPts val="500"/>
              </a:spcBef>
              <a:spcAft>
                <a:spcPts val="0"/>
              </a:spcAft>
              <a:buClrTx/>
              <a:buSzTx/>
              <a:buFontTx/>
              <a:buNone/>
              <a:defRPr/>
            </a:pPr>
            <a:r>
              <a:rPr lang="es-MX" altLang="es-ES" sz="2400" b="1" dirty="0">
                <a:solidFill>
                  <a:schemeClr val="bg1"/>
                </a:solidFill>
                <a:latin typeface="Times New Roman" pitchFamily="18" charset="0"/>
                <a:cs typeface="Times New Roman" pitchFamily="18" charset="0"/>
              </a:rPr>
              <a:t>De la cultura de la prevención al desarrollo de la conciencia aseguradora (2011</a:t>
            </a:r>
            <a:r>
              <a:rPr lang="es-MX" altLang="es-ES" sz="2400" b="1" dirty="0" smtClean="0">
                <a:solidFill>
                  <a:schemeClr val="bg1"/>
                </a:solidFill>
                <a:latin typeface="Times New Roman" pitchFamily="18" charset="0"/>
                <a:cs typeface="Times New Roman" pitchFamily="18" charset="0"/>
              </a:rPr>
              <a:t>)</a:t>
            </a:r>
            <a:endParaRPr lang="es-MX" altLang="es-ES" sz="2400" b="1" dirty="0">
              <a:solidFill>
                <a:schemeClr val="bg1"/>
              </a:solidFill>
              <a:latin typeface="Times New Roman" pitchFamily="18" charset="0"/>
              <a:cs typeface="Times New Roman" pitchFamily="18" charset="0"/>
            </a:endParaRPr>
          </a:p>
          <a:p>
            <a:pPr algn="ctr" eaLnBrk="1" fontAlgn="auto" hangingPunct="1">
              <a:spcBef>
                <a:spcPts val="500"/>
              </a:spcBef>
              <a:spcAft>
                <a:spcPts val="0"/>
              </a:spcAft>
              <a:buClrTx/>
              <a:buSzTx/>
              <a:buFontTx/>
              <a:buNone/>
              <a:defRPr/>
            </a:pPr>
            <a:r>
              <a:rPr lang="es-MX" altLang="es-ES" sz="2400" b="1" dirty="0">
                <a:solidFill>
                  <a:schemeClr val="bg1"/>
                </a:solidFill>
                <a:latin typeface="Times New Roman" pitchFamily="18" charset="0"/>
                <a:cs typeface="Times New Roman" pitchFamily="18" charset="0"/>
              </a:rPr>
              <a:t>La potencialidad de una cartera de clientes (2011</a:t>
            </a:r>
            <a:r>
              <a:rPr lang="es-MX" altLang="es-ES" sz="2400" b="1" dirty="0" smtClean="0">
                <a:solidFill>
                  <a:schemeClr val="bg1"/>
                </a:solidFill>
                <a:latin typeface="Times New Roman" pitchFamily="18" charset="0"/>
                <a:cs typeface="Times New Roman" pitchFamily="18" charset="0"/>
              </a:rPr>
              <a:t>)</a:t>
            </a:r>
            <a:endParaRPr lang="es-MX" altLang="es-ES" sz="2400" b="1" dirty="0">
              <a:solidFill>
                <a:schemeClr val="bg1"/>
              </a:solidFill>
              <a:latin typeface="Times New Roman" pitchFamily="18" charset="0"/>
              <a:cs typeface="Times New Roman" pitchFamily="18" charset="0"/>
            </a:endParaRPr>
          </a:p>
          <a:p>
            <a:pPr algn="ctr" eaLnBrk="1" fontAlgn="auto" hangingPunct="1">
              <a:spcBef>
                <a:spcPts val="500"/>
              </a:spcBef>
              <a:spcAft>
                <a:spcPts val="0"/>
              </a:spcAft>
              <a:buClrTx/>
              <a:buSzTx/>
              <a:buFontTx/>
              <a:buNone/>
              <a:defRPr/>
            </a:pPr>
            <a:r>
              <a:rPr lang="es-MX" altLang="es-ES" sz="2400" b="1" dirty="0">
                <a:solidFill>
                  <a:schemeClr val="bg1"/>
                </a:solidFill>
                <a:latin typeface="Times New Roman" pitchFamily="18" charset="0"/>
                <a:cs typeface="Times New Roman" pitchFamily="18" charset="0"/>
              </a:rPr>
              <a:t>Reaseguro (2012</a:t>
            </a:r>
            <a:r>
              <a:rPr lang="es-MX" altLang="es-ES" sz="2400" b="1" dirty="0" smtClean="0">
                <a:solidFill>
                  <a:schemeClr val="bg1"/>
                </a:solidFill>
                <a:latin typeface="Times New Roman" pitchFamily="18" charset="0"/>
                <a:cs typeface="Times New Roman" pitchFamily="18" charset="0"/>
              </a:rPr>
              <a:t>)</a:t>
            </a:r>
            <a:endParaRPr lang="es-MX" altLang="es-ES" sz="2400" b="1" dirty="0">
              <a:solidFill>
                <a:schemeClr val="bg1"/>
              </a:solidFill>
              <a:latin typeface="Times New Roman" pitchFamily="18" charset="0"/>
              <a:cs typeface="Times New Roman" pitchFamily="18" charset="0"/>
            </a:endParaRPr>
          </a:p>
          <a:p>
            <a:pPr algn="ctr" eaLnBrk="1" fontAlgn="auto" hangingPunct="1">
              <a:spcBef>
                <a:spcPts val="500"/>
              </a:spcBef>
              <a:spcAft>
                <a:spcPts val="0"/>
              </a:spcAft>
              <a:buClrTx/>
              <a:buSzTx/>
              <a:buFontTx/>
              <a:buNone/>
              <a:defRPr/>
            </a:pPr>
            <a:r>
              <a:rPr lang="es-MX" altLang="es-ES" sz="2400" b="1" dirty="0">
                <a:solidFill>
                  <a:schemeClr val="bg1"/>
                </a:solidFill>
                <a:latin typeface="Times New Roman" pitchFamily="18" charset="0"/>
                <a:cs typeface="Times New Roman" pitchFamily="18" charset="0"/>
              </a:rPr>
              <a:t>Nuevas condiciones de automotores (2012)</a:t>
            </a:r>
          </a:p>
          <a:p>
            <a:pPr algn="ctr" eaLnBrk="1" fontAlgn="auto" hangingPunct="1">
              <a:spcBef>
                <a:spcPts val="500"/>
              </a:spcBef>
              <a:spcAft>
                <a:spcPts val="0"/>
              </a:spcAft>
              <a:buClrTx/>
              <a:buSzTx/>
              <a:buFontTx/>
              <a:buNone/>
              <a:defRPr/>
            </a:pPr>
            <a:r>
              <a:rPr lang="es-MX" altLang="es-ES" sz="2400" b="1" dirty="0">
                <a:solidFill>
                  <a:schemeClr val="bg1"/>
                </a:solidFill>
                <a:latin typeface="Times New Roman" pitchFamily="18" charset="0"/>
                <a:cs typeface="Times New Roman" pitchFamily="18" charset="0"/>
              </a:rPr>
              <a:t>Derecho del consumidor y Registros digitales (2013</a:t>
            </a:r>
            <a:r>
              <a:rPr lang="es-MX" altLang="es-ES" sz="2400" b="1" dirty="0" smtClean="0">
                <a:solidFill>
                  <a:schemeClr val="bg1"/>
                </a:solidFill>
                <a:latin typeface="Times New Roman" pitchFamily="18" charset="0"/>
                <a:cs typeface="Times New Roman" pitchFamily="18" charset="0"/>
              </a:rPr>
              <a:t>)</a:t>
            </a:r>
          </a:p>
          <a:p>
            <a:pPr algn="ctr" eaLnBrk="1" fontAlgn="auto" hangingPunct="1">
              <a:spcBef>
                <a:spcPts val="500"/>
              </a:spcBef>
              <a:spcAft>
                <a:spcPts val="0"/>
              </a:spcAft>
              <a:buClrTx/>
              <a:buSzTx/>
              <a:buFontTx/>
              <a:buNone/>
              <a:defRPr/>
            </a:pPr>
            <a:r>
              <a:rPr lang="es-MX" altLang="es-ES" sz="2400" b="1" dirty="0" smtClean="0">
                <a:solidFill>
                  <a:schemeClr val="bg1"/>
                </a:solidFill>
                <a:latin typeface="Times New Roman" pitchFamily="18" charset="0"/>
                <a:cs typeface="Times New Roman" pitchFamily="18" charset="0"/>
              </a:rPr>
              <a:t>Los productores asesores de seguros y </a:t>
            </a:r>
            <a:r>
              <a:rPr lang="es-MX" altLang="es-ES" sz="2400" b="1" dirty="0" err="1" smtClean="0">
                <a:solidFill>
                  <a:schemeClr val="bg1"/>
                </a:solidFill>
                <a:latin typeface="Times New Roman" pitchFamily="18" charset="0"/>
                <a:cs typeface="Times New Roman" pitchFamily="18" charset="0"/>
              </a:rPr>
              <a:t>PlaNes</a:t>
            </a:r>
            <a:r>
              <a:rPr lang="es-MX" altLang="es-ES" sz="2400" b="1" dirty="0" smtClean="0">
                <a:solidFill>
                  <a:schemeClr val="bg1"/>
                </a:solidFill>
                <a:latin typeface="Times New Roman" pitchFamily="18" charset="0"/>
                <a:cs typeface="Times New Roman" pitchFamily="18" charset="0"/>
              </a:rPr>
              <a:t> (2014)</a:t>
            </a:r>
          </a:p>
          <a:p>
            <a:pPr algn="ctr" eaLnBrk="1" fontAlgn="auto" hangingPunct="1">
              <a:spcBef>
                <a:spcPts val="500"/>
              </a:spcBef>
              <a:spcAft>
                <a:spcPts val="0"/>
              </a:spcAft>
              <a:buClrTx/>
              <a:buSzTx/>
              <a:buFontTx/>
              <a:buNone/>
              <a:defRPr/>
            </a:pPr>
            <a:r>
              <a:rPr lang="es-MX" altLang="es-ES" sz="2400" b="1" dirty="0" smtClean="0">
                <a:solidFill>
                  <a:schemeClr val="bg1"/>
                </a:solidFill>
                <a:latin typeface="Times New Roman" pitchFamily="18" charset="0"/>
                <a:cs typeface="Times New Roman" pitchFamily="18" charset="0"/>
              </a:rPr>
              <a:t>El productor asesor profesional (2015)</a:t>
            </a:r>
          </a:p>
          <a:p>
            <a:pPr algn="ctr" eaLnBrk="1" fontAlgn="auto" hangingPunct="1">
              <a:spcBef>
                <a:spcPts val="500"/>
              </a:spcBef>
              <a:spcAft>
                <a:spcPts val="0"/>
              </a:spcAft>
              <a:buClrTx/>
              <a:buSzTx/>
              <a:buFontTx/>
              <a:buNone/>
              <a:defRPr/>
            </a:pPr>
            <a:endParaRPr lang="es-MX" altLang="es-ES" sz="2400" b="1" dirty="0" smtClean="0">
              <a:solidFill>
                <a:schemeClr val="bg1"/>
              </a:solidFill>
              <a:latin typeface="Times New Roman" pitchFamily="18" charset="0"/>
              <a:cs typeface="Times New Roman" pitchFamily="18" charset="0"/>
            </a:endParaRPr>
          </a:p>
          <a:p>
            <a:pPr algn="ctr" eaLnBrk="1" fontAlgn="auto" hangingPunct="1">
              <a:spcBef>
                <a:spcPts val="500"/>
              </a:spcBef>
              <a:spcAft>
                <a:spcPts val="0"/>
              </a:spcAft>
              <a:buClrTx/>
              <a:buSzTx/>
              <a:buFontTx/>
              <a:buNone/>
              <a:defRPr/>
            </a:pPr>
            <a:endParaRPr lang="es-MX" altLang="es-ES" sz="2000" b="1" dirty="0" smtClean="0">
              <a:solidFill>
                <a:schemeClr val="bg1"/>
              </a:solidFill>
              <a:latin typeface="Times New Roman" pitchFamily="18" charset="0"/>
              <a:cs typeface="Times New Roman" pitchFamily="18" charset="0"/>
            </a:endParaRPr>
          </a:p>
          <a:p>
            <a:pPr algn="ctr" eaLnBrk="1" fontAlgn="auto" hangingPunct="1">
              <a:spcBef>
                <a:spcPts val="500"/>
              </a:spcBef>
              <a:spcAft>
                <a:spcPts val="0"/>
              </a:spcAft>
              <a:buClrTx/>
              <a:buSzTx/>
              <a:buFontTx/>
              <a:buNone/>
              <a:defRPr/>
            </a:pPr>
            <a:endParaRPr lang="es-MX" altLang="es-ES" sz="2000" b="1" dirty="0">
              <a:solidFill>
                <a:schemeClr val="bg1"/>
              </a:solidFill>
              <a:latin typeface="Times New Roman" pitchFamily="18" charset="0"/>
              <a:cs typeface="Times New Roman" pitchFamily="18" charset="0"/>
            </a:endParaRP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533400" y="1143001"/>
            <a:ext cx="8153400" cy="4190999"/>
          </a:xfrm>
          <a:prstGeom prst="rect">
            <a:avLst/>
          </a:prstGeom>
          <a:solidFill>
            <a:schemeClr val="tx1">
              <a:lumMod val="95000"/>
              <a:lumOff val="5000"/>
            </a:schemeClr>
          </a:solidFill>
          <a:ln w="28575">
            <a:solidFill>
              <a:srgbClr val="C00000"/>
            </a:solidFill>
            <a:miter lim="800000"/>
            <a:headEnd/>
            <a:tailEnd/>
          </a:ln>
        </p:spPr>
        <p:txBody>
          <a:bodyPr anchorCtr="1"/>
          <a:lstStyle>
            <a:lvl1pPr marL="381000" indent="-381000"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algn="ctr" eaLnBrk="1" fontAlgn="auto" hangingPunct="1">
              <a:spcBef>
                <a:spcPts val="500"/>
              </a:spcBef>
              <a:spcAft>
                <a:spcPts val="0"/>
              </a:spcAft>
              <a:buClrTx/>
              <a:buSzTx/>
              <a:buFontTx/>
              <a:buNone/>
              <a:defRPr/>
            </a:pPr>
            <a:endParaRPr lang="es-MX" altLang="es-ES" sz="2000" b="1" dirty="0">
              <a:solidFill>
                <a:schemeClr val="bg1"/>
              </a:solidFill>
              <a:latin typeface="Times New Roman" pitchFamily="18" charset="0"/>
              <a:cs typeface="Times New Roman" pitchFamily="18" charset="0"/>
            </a:endParaRPr>
          </a:p>
          <a:p>
            <a:pPr algn="ctr" eaLnBrk="1" fontAlgn="auto" hangingPunct="1">
              <a:spcBef>
                <a:spcPts val="500"/>
              </a:spcBef>
              <a:spcAft>
                <a:spcPts val="0"/>
              </a:spcAft>
              <a:buClrTx/>
              <a:buSzTx/>
              <a:buFontTx/>
              <a:buNone/>
              <a:defRPr/>
            </a:pPr>
            <a:r>
              <a:rPr lang="es-MX" altLang="es-ES" sz="2400" b="1" dirty="0" smtClean="0">
                <a:solidFill>
                  <a:schemeClr val="bg1"/>
                </a:solidFill>
                <a:latin typeface="Times New Roman" pitchFamily="18" charset="0"/>
                <a:cs typeface="Times New Roman" pitchFamily="18" charset="0"/>
              </a:rPr>
              <a:t>Cambios introducidos en el nuevo Código Civil y Comercial (2016)</a:t>
            </a:r>
          </a:p>
          <a:p>
            <a:pPr algn="ctr" eaLnBrk="1" fontAlgn="auto" hangingPunct="1">
              <a:spcBef>
                <a:spcPts val="500"/>
              </a:spcBef>
              <a:spcAft>
                <a:spcPts val="0"/>
              </a:spcAft>
              <a:buClrTx/>
              <a:buSzTx/>
              <a:buFontTx/>
              <a:buNone/>
              <a:defRPr/>
            </a:pPr>
            <a:r>
              <a:rPr lang="es-MX" altLang="es-ES" sz="2400" b="1" dirty="0" smtClean="0">
                <a:solidFill>
                  <a:schemeClr val="bg1"/>
                </a:solidFill>
                <a:latin typeface="Times New Roman" pitchFamily="18" charset="0"/>
                <a:cs typeface="Times New Roman" pitchFamily="18" charset="0"/>
              </a:rPr>
              <a:t>La tecnología: el nuevo desafío del Productor Asesor de seguros (2017)</a:t>
            </a:r>
          </a:p>
          <a:p>
            <a:pPr algn="ctr" eaLnBrk="1" fontAlgn="auto" hangingPunct="1">
              <a:spcBef>
                <a:spcPts val="500"/>
              </a:spcBef>
              <a:spcAft>
                <a:spcPts val="0"/>
              </a:spcAft>
              <a:buClrTx/>
              <a:buSzTx/>
              <a:buFontTx/>
              <a:buNone/>
              <a:defRPr/>
            </a:pPr>
            <a:r>
              <a:rPr lang="es-MX" altLang="es-ES" sz="2400" b="1" dirty="0" smtClean="0">
                <a:solidFill>
                  <a:schemeClr val="bg1"/>
                </a:solidFill>
                <a:latin typeface="Times New Roman" pitchFamily="18" charset="0"/>
                <a:cs typeface="Times New Roman" pitchFamily="18" charset="0"/>
              </a:rPr>
              <a:t>El mercado que viene (2018)</a:t>
            </a:r>
          </a:p>
          <a:p>
            <a:pPr algn="ctr" eaLnBrk="1" fontAlgn="auto" hangingPunct="1">
              <a:spcBef>
                <a:spcPts val="500"/>
              </a:spcBef>
              <a:spcAft>
                <a:spcPts val="0"/>
              </a:spcAft>
              <a:buClrTx/>
              <a:buSzTx/>
              <a:buFontTx/>
              <a:buNone/>
              <a:defRPr/>
            </a:pPr>
            <a:r>
              <a:rPr lang="es-MX" altLang="es-ES" sz="2400" b="1" dirty="0" smtClean="0">
                <a:solidFill>
                  <a:schemeClr val="bg1"/>
                </a:solidFill>
                <a:latin typeface="Times New Roman" pitchFamily="18" charset="0"/>
                <a:cs typeface="Times New Roman" pitchFamily="18" charset="0"/>
              </a:rPr>
              <a:t>Cambio cultural para la actualización digital (1er.cuat. 2019)</a:t>
            </a:r>
          </a:p>
          <a:p>
            <a:pPr algn="ctr" eaLnBrk="1" fontAlgn="auto" hangingPunct="1">
              <a:spcBef>
                <a:spcPts val="500"/>
              </a:spcBef>
              <a:spcAft>
                <a:spcPts val="0"/>
              </a:spcAft>
              <a:buClrTx/>
              <a:buSzTx/>
              <a:buFontTx/>
              <a:buNone/>
              <a:defRPr/>
            </a:pPr>
            <a:r>
              <a:rPr lang="es-MX" altLang="es-ES" sz="2400" b="1" dirty="0" smtClean="0">
                <a:solidFill>
                  <a:schemeClr val="bg1"/>
                </a:solidFill>
                <a:latin typeface="Times New Roman" pitchFamily="18" charset="0"/>
                <a:cs typeface="Times New Roman" pitchFamily="18" charset="0"/>
              </a:rPr>
              <a:t>Hacia el liderazgo del Productor Asesor de Seguros en el mercado asegurador digital (2do.cuat. 2019)</a:t>
            </a:r>
          </a:p>
          <a:p>
            <a:pPr algn="ctr" eaLnBrk="1" fontAlgn="auto" hangingPunct="1">
              <a:spcBef>
                <a:spcPts val="500"/>
              </a:spcBef>
              <a:spcAft>
                <a:spcPts val="0"/>
              </a:spcAft>
              <a:buClrTx/>
              <a:buSzTx/>
              <a:buFontTx/>
              <a:buNone/>
              <a:defRPr/>
            </a:pPr>
            <a:endParaRPr lang="es-MX" altLang="es-ES" sz="2400" b="1" dirty="0">
              <a:solidFill>
                <a:schemeClr val="bg1"/>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2351088"/>
            <a:ext cx="8229600" cy="1077912"/>
          </a:xfrm>
          <a:prstGeom prst="rect">
            <a:avLst/>
          </a:prstGeom>
          <a:solidFill>
            <a:schemeClr val="accent2">
              <a:lumMod val="60000"/>
              <a:lumOff val="40000"/>
            </a:schemeClr>
          </a:solidFill>
          <a:ln w="28575">
            <a:solidFill>
              <a:srgbClr val="C00000"/>
            </a:solidFill>
            <a:miter lim="800000"/>
            <a:headEnd/>
            <a:tailEnd/>
          </a:ln>
          <a:effectLst/>
        </p:spPr>
        <p:txBody>
          <a:bodyPr wrap="square" anchor="ctr">
            <a:spAutoFit/>
          </a:bodyPr>
          <a:lstStyle/>
          <a:p>
            <a:pPr algn="ctr">
              <a:defRPr/>
            </a:pPr>
            <a:r>
              <a:rPr lang="es-ES" sz="2400" b="1" dirty="0">
                <a:latin typeface="Times New Roman" pitchFamily="18" charset="0"/>
                <a:ea typeface="Times New Roman" pitchFamily="18" charset="0"/>
                <a:cs typeface="Times New Roman" pitchFamily="18" charset="0"/>
              </a:rPr>
              <a:t>“</a:t>
            </a:r>
            <a:r>
              <a:rPr lang="es-ES" sz="2400" b="1" dirty="0" err="1">
                <a:latin typeface="Times New Roman" pitchFamily="18" charset="0"/>
                <a:ea typeface="Times New Roman" pitchFamily="18" charset="0"/>
                <a:cs typeface="Times New Roman" pitchFamily="18" charset="0"/>
              </a:rPr>
              <a:t>Spoilear</a:t>
            </a:r>
            <a:r>
              <a:rPr lang="es-ES" sz="2400" b="1" dirty="0">
                <a:latin typeface="Times New Roman" pitchFamily="18" charset="0"/>
                <a:ea typeface="Times New Roman" pitchFamily="18" charset="0"/>
                <a:cs typeface="Times New Roman" pitchFamily="18" charset="0"/>
              </a:rPr>
              <a:t>”</a:t>
            </a:r>
          </a:p>
          <a:p>
            <a:pPr algn="ctr" eaLnBrk="0" hangingPunct="0">
              <a:defRPr/>
            </a:pPr>
            <a:r>
              <a:rPr lang="es-ES" sz="2000" b="1" dirty="0">
                <a:latin typeface="Times New Roman" pitchFamily="18" charset="0"/>
                <a:ea typeface="Times New Roman" pitchFamily="18" charset="0"/>
                <a:cs typeface="Times New Roman" pitchFamily="18" charset="0"/>
              </a:rPr>
              <a:t>Acción de anticipar la trama de una película, libro u obra, </a:t>
            </a:r>
            <a:r>
              <a:rPr lang="es-ES" sz="2000" b="1" dirty="0" smtClean="0">
                <a:latin typeface="Times New Roman" pitchFamily="18" charset="0"/>
                <a:ea typeface="Times New Roman" pitchFamily="18" charset="0"/>
                <a:cs typeface="Times New Roman" pitchFamily="18" charset="0"/>
              </a:rPr>
              <a:t>quitándole </a:t>
            </a:r>
            <a:endParaRPr lang="es-ES" sz="2000" b="1" dirty="0">
              <a:latin typeface="Times New Roman" pitchFamily="18" charset="0"/>
              <a:ea typeface="Times New Roman" pitchFamily="18" charset="0"/>
              <a:cs typeface="Times New Roman" pitchFamily="18" charset="0"/>
            </a:endParaRPr>
          </a:p>
          <a:p>
            <a:pPr algn="ctr" eaLnBrk="0" hangingPunct="0">
              <a:defRPr/>
            </a:pPr>
            <a:r>
              <a:rPr lang="es-ES" sz="2000" b="1" dirty="0">
                <a:latin typeface="Times New Roman" pitchFamily="18" charset="0"/>
                <a:ea typeface="Times New Roman" pitchFamily="18" charset="0"/>
                <a:cs typeface="Times New Roman" pitchFamily="18" charset="0"/>
              </a:rPr>
              <a:t>la esperanza de emoción y sorpresa.</a:t>
            </a:r>
            <a:endParaRPr lang="es-ES" sz="2000" b="1" dirty="0">
              <a:latin typeface="Times New Roman" pitchFamily="18" charset="0"/>
              <a:cs typeface="Times New Roman" pitchFamily="18" charset="0"/>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3429000"/>
            <a:ext cx="8229600" cy="928688"/>
          </a:xfrm>
          <a:prstGeom prst="rect">
            <a:avLst/>
          </a:prstGeom>
          <a:solidFill>
            <a:schemeClr val="tx1">
              <a:lumMod val="95000"/>
              <a:lumOff val="5000"/>
            </a:schemeClr>
          </a:solidFill>
          <a:ln w="28575">
            <a:solidFill>
              <a:srgbClr val="C00000"/>
            </a:solidFill>
            <a:miter lim="800000"/>
            <a:headEnd/>
            <a:tailEnd/>
          </a:ln>
        </p:spPr>
        <p:txBody>
          <a:bodyPr anchorCtr="1"/>
          <a:lstStyle>
            <a:lvl1pPr marL="381000" indent="-381000"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algn="ctr" eaLnBrk="1" fontAlgn="auto" hangingPunct="1">
              <a:spcBef>
                <a:spcPts val="400"/>
              </a:spcBef>
              <a:spcAft>
                <a:spcPts val="0"/>
              </a:spcAft>
              <a:buClrTx/>
              <a:buSzTx/>
              <a:buFontTx/>
              <a:buNone/>
              <a:defRPr/>
            </a:pPr>
            <a:r>
              <a:rPr lang="es-MX" altLang="es-ES" sz="2800" b="1" dirty="0">
                <a:solidFill>
                  <a:schemeClr val="bg1"/>
                </a:solidFill>
                <a:latin typeface="Times New Roman" pitchFamily="18" charset="0"/>
                <a:cs typeface="Times New Roman" pitchFamily="18" charset="0"/>
              </a:rPr>
              <a:t>Personas que cumplan o hayan cumplido 66 años de edad antes del 31 de diciembre de cada año.</a:t>
            </a:r>
          </a:p>
        </p:txBody>
      </p:sp>
      <p:sp>
        <p:nvSpPr>
          <p:cNvPr id="3" name="Text Box 3"/>
          <p:cNvSpPr txBox="1">
            <a:spLocks noChangeArrowheads="1"/>
          </p:cNvSpPr>
          <p:nvPr/>
        </p:nvSpPr>
        <p:spPr bwMode="auto">
          <a:xfrm>
            <a:off x="457200" y="1143000"/>
            <a:ext cx="8229600" cy="954087"/>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lvl1pPr eaLnBrk="0" hangingPunct="0">
              <a:spcBef>
                <a:spcPts val="700"/>
              </a:spcBef>
              <a:buClr>
                <a:srgbClr val="D16349"/>
              </a:buClr>
              <a:buSzPct val="80000"/>
              <a:buFont typeface="Wingdings 2" pitchFamily="18" charset="2"/>
              <a:buChar char=""/>
              <a:defRPr sz="3000">
                <a:solidFill>
                  <a:srgbClr val="FFFFFF"/>
                </a:solidFill>
                <a:latin typeface="Century Gothic" pitchFamily="34" charset="0"/>
              </a:defRPr>
            </a:lvl1pPr>
            <a:lvl2pPr marL="742950" indent="-285750" eaLnBrk="0" hangingPunct="0">
              <a:spcBef>
                <a:spcPts val="600"/>
              </a:spcBef>
              <a:buClr>
                <a:srgbClr val="D16349"/>
              </a:buClr>
              <a:buSzPct val="95000"/>
              <a:buFont typeface="Verdana" pitchFamily="34" charset="0"/>
              <a:buChar char="›"/>
              <a:defRPr sz="2600">
                <a:solidFill>
                  <a:srgbClr val="FFFFFF"/>
                </a:solidFill>
                <a:latin typeface="Century Gothic" pitchFamily="34" charset="0"/>
              </a:defRPr>
            </a:lvl2pPr>
            <a:lvl3pPr marL="1143000" indent="-228600" eaLnBrk="0" hangingPunct="0">
              <a:spcBef>
                <a:spcPts val="600"/>
              </a:spcBef>
              <a:buClr>
                <a:srgbClr val="D16349"/>
              </a:buClr>
              <a:buSzPct val="100000"/>
              <a:buFont typeface="Wingdings 2" pitchFamily="18" charset="2"/>
              <a:buChar char=""/>
              <a:defRPr sz="2400">
                <a:solidFill>
                  <a:srgbClr val="FFFFFF"/>
                </a:solidFill>
                <a:latin typeface="Century Gothic" pitchFamily="34" charset="0"/>
              </a:defRPr>
            </a:lvl3pPr>
            <a:lvl4pPr marL="1600200" indent="-228600" eaLnBrk="0" hangingPunct="0">
              <a:spcBef>
                <a:spcPts val="500"/>
              </a:spcBef>
              <a:buClr>
                <a:srgbClr val="D16349"/>
              </a:buClr>
              <a:buSzPct val="100000"/>
              <a:buFont typeface="Wingdings 2" pitchFamily="18" charset="2"/>
              <a:buChar char=""/>
              <a:defRPr sz="2000">
                <a:solidFill>
                  <a:srgbClr val="FFFFFF"/>
                </a:solidFill>
                <a:latin typeface="Century Gothic" pitchFamily="34" charset="0"/>
              </a:defRPr>
            </a:lvl4pPr>
            <a:lvl5pPr marL="2057400" indent="-228600" eaLnBrk="0" hangingPunct="0">
              <a:spcBef>
                <a:spcPts val="500"/>
              </a:spcBef>
              <a:buClr>
                <a:srgbClr val="DE9E95"/>
              </a:buClr>
              <a:buSzPct val="100000"/>
              <a:buFont typeface="Wingdings 2" pitchFamily="18" charset="2"/>
              <a:buChar char=""/>
              <a:defRPr sz="1900">
                <a:solidFill>
                  <a:srgbClr val="FFFFFF"/>
                </a:solidFill>
                <a:latin typeface="Century Gothic" pitchFamily="34" charset="0"/>
              </a:defRPr>
            </a:lvl5pPr>
            <a:lvl6pPr marL="25146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6pPr>
            <a:lvl7pPr marL="29718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7pPr>
            <a:lvl8pPr marL="34290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8pPr>
            <a:lvl9pPr marL="3886200" indent="-228600" eaLnBrk="0" fontAlgn="base" hangingPunct="0">
              <a:spcBef>
                <a:spcPts val="500"/>
              </a:spcBef>
              <a:spcAft>
                <a:spcPct val="0"/>
              </a:spcAft>
              <a:buClr>
                <a:srgbClr val="DE9E95"/>
              </a:buClr>
              <a:buSzPct val="100000"/>
              <a:buFont typeface="Wingdings 2" pitchFamily="18" charset="2"/>
              <a:buChar char=""/>
              <a:defRPr sz="1900">
                <a:solidFill>
                  <a:srgbClr val="FFFFFF"/>
                </a:solidFill>
                <a:latin typeface="Century Gothic" pitchFamily="34" charset="0"/>
              </a:defRPr>
            </a:lvl9pPr>
          </a:lstStyle>
          <a:p>
            <a:pPr algn="ctr" eaLnBrk="1" fontAlgn="auto" hangingPunct="1">
              <a:spcBef>
                <a:spcPts val="1700"/>
              </a:spcBef>
              <a:spcAft>
                <a:spcPts val="0"/>
              </a:spcAft>
              <a:buClrTx/>
              <a:buSzTx/>
              <a:buFontTx/>
              <a:buNone/>
              <a:defRPr/>
            </a:pPr>
            <a:r>
              <a:rPr lang="es-MX" altLang="es-ES" sz="2800" b="1" dirty="0">
                <a:solidFill>
                  <a:schemeClr val="bg1"/>
                </a:solidFill>
                <a:latin typeface="Times New Roman" pitchFamily="18" charset="0"/>
                <a:cs typeface="Times New Roman" pitchFamily="18" charset="0"/>
              </a:rPr>
              <a:t>EXCEPCIÓN A NO CUMPLIR CON LA CAPACITACIÓN CONTINUADA</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3 CuadroTexto"/>
          <p:cNvSpPr txBox="1"/>
          <p:nvPr/>
        </p:nvSpPr>
        <p:spPr>
          <a:xfrm>
            <a:off x="457200" y="762000"/>
            <a:ext cx="8229600" cy="1000125"/>
          </a:xfrm>
          <a:prstGeom prst="rect">
            <a:avLst/>
          </a:prstGeom>
          <a:solidFill>
            <a:schemeClr val="tx1">
              <a:lumMod val="95000"/>
              <a:lumOff val="5000"/>
            </a:schemeClr>
          </a:solidFill>
          <a:ln w="28575">
            <a:solidFill>
              <a:srgbClr val="C00000"/>
            </a:solidFill>
            <a:prstDash val="solid"/>
            <a:miter/>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itchFamily="18"/>
                <a:cs typeface="Times New Roman" pitchFamily="18"/>
              </a:rPr>
              <a:t>REGISTROS DE LOS PRODUCTORES ASESORES DE SEGUROS</a:t>
            </a:r>
          </a:p>
        </p:txBody>
      </p:sp>
      <p:sp>
        <p:nvSpPr>
          <p:cNvPr id="3" name="2 CuadroTexto"/>
          <p:cNvSpPr txBox="1"/>
          <p:nvPr/>
        </p:nvSpPr>
        <p:spPr>
          <a:xfrm>
            <a:off x="489857" y="2209800"/>
            <a:ext cx="8164286" cy="1200150"/>
          </a:xfrm>
          <a:prstGeom prst="rect">
            <a:avLst/>
          </a:prstGeom>
          <a:solidFill>
            <a:schemeClr val="tx1">
              <a:lumMod val="95000"/>
              <a:lumOff val="5000"/>
            </a:schemeClr>
          </a:solidFill>
          <a:ln w="28575">
            <a:solidFill>
              <a:srgbClr val="C00000"/>
            </a:solidFill>
          </a:ln>
        </p:spPr>
        <p:txBody>
          <a:bodyPr wrap="square">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LOS REGISTROS OBLIGATORIOS</a:t>
            </a:r>
            <a:r>
              <a:rPr lang="es-ES" sz="2400" b="1" kern="0">
                <a:solidFill>
                  <a:schemeClr val="bg1"/>
                </a:solidFill>
                <a:latin typeface="Times New Roman" pitchFamily="18"/>
                <a:cs typeface="Times New Roman" pitchFamily="18"/>
              </a:rPr>
              <a:t>.  </a:t>
            </a:r>
          </a:p>
          <a:p>
            <a:pPr algn="ctr" fontAlgn="auto">
              <a:spcBef>
                <a:spcPts val="0"/>
              </a:spcBef>
              <a:spcAft>
                <a:spcPts val="0"/>
              </a:spcAft>
              <a:defRPr sz="1800" b="0" i="0" u="none" strike="noStrike" kern="0" cap="none" spc="0" baseline="0">
                <a:solidFill>
                  <a:srgbClr val="000000"/>
                </a:solidFill>
                <a:uFillTx/>
              </a:defRPr>
            </a:pPr>
            <a:r>
              <a:rPr lang="es-ES" sz="2400" b="1" kern="0">
                <a:solidFill>
                  <a:schemeClr val="bg1"/>
                </a:solidFill>
                <a:latin typeface="Times New Roman" pitchFamily="18"/>
                <a:cs typeface="Times New Roman" pitchFamily="18"/>
              </a:rPr>
              <a:t>(RÚBRICA DIGITAL)</a:t>
            </a:r>
            <a:endParaRPr lang="es-ES" sz="2400" b="1" kern="0" dirty="0">
              <a:solidFill>
                <a:schemeClr val="bg1"/>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a:solidFill>
                  <a:schemeClr val="bg1"/>
                </a:solidFill>
                <a:latin typeface="Times New Roman" pitchFamily="18"/>
                <a:cs typeface="Times New Roman" pitchFamily="18"/>
              </a:rPr>
              <a:t>FUNCIONALIDAD E IMPORTANCIA.</a:t>
            </a:r>
          </a:p>
        </p:txBody>
      </p:sp>
      <p:sp>
        <p:nvSpPr>
          <p:cNvPr id="4" name="3 CuadroTexto"/>
          <p:cNvSpPr txBox="1">
            <a:spLocks noChangeArrowheads="1"/>
          </p:cNvSpPr>
          <p:nvPr/>
        </p:nvSpPr>
        <p:spPr bwMode="auto">
          <a:xfrm>
            <a:off x="489857" y="3940175"/>
            <a:ext cx="8164286" cy="1631950"/>
          </a:xfrm>
          <a:prstGeom prst="rect">
            <a:avLst/>
          </a:prstGeom>
          <a:solidFill>
            <a:schemeClr val="tx1">
              <a:lumMod val="95000"/>
              <a:lumOff val="5000"/>
            </a:schemeClr>
          </a:solidFill>
          <a:ln w="28575">
            <a:solidFill>
              <a:srgbClr val="C00000"/>
            </a:solidFill>
            <a:miter lim="800000"/>
            <a:headEnd/>
            <a:tailEnd/>
          </a:ln>
        </p:spPr>
        <p:txBody>
          <a:bodyPr wrap="square" anchorCtr="1">
            <a:spAutoFit/>
          </a:bodyPr>
          <a:lstStyle/>
          <a:p>
            <a:pPr algn="ctr" fontAlgn="auto">
              <a:spcBef>
                <a:spcPts val="0"/>
              </a:spcBef>
              <a:spcAft>
                <a:spcPts val="0"/>
              </a:spcAft>
              <a:defRPr/>
            </a:pPr>
            <a:r>
              <a:rPr lang="es-ES" sz="2000" b="1" dirty="0">
                <a:solidFill>
                  <a:schemeClr val="bg1"/>
                </a:solidFill>
                <a:latin typeface="Times New Roman" pitchFamily="18" charset="0"/>
                <a:cs typeface="Times New Roman" pitchFamily="18" charset="0"/>
              </a:rPr>
              <a:t>EL SISTEMA DE RÚBRICA DE PRODUCTORES ES UNA HERRAMIENTA DESARROLLADA POR LA SUPERINTENDENCIA DE SEGUROS DE LA </a:t>
            </a:r>
            <a:r>
              <a:rPr lang="es-ES" sz="2000" b="1">
                <a:solidFill>
                  <a:schemeClr val="bg1"/>
                </a:solidFill>
                <a:latin typeface="Times New Roman" pitchFamily="18" charset="0"/>
                <a:cs typeface="Times New Roman" pitchFamily="18" charset="0"/>
              </a:rPr>
              <a:t>NACIÓN PARA </a:t>
            </a:r>
            <a:r>
              <a:rPr lang="es-ES" sz="2000" b="1" dirty="0">
                <a:solidFill>
                  <a:schemeClr val="bg1"/>
                </a:solidFill>
                <a:latin typeface="Times New Roman" pitchFamily="18" charset="0"/>
                <a:cs typeface="Times New Roman" pitchFamily="18" charset="0"/>
              </a:rPr>
              <a:t>REEMPLAZAR LA RÚBRICA DE LOS LIBROS EN PAPEL REALIZADA POR LOS PRODUCTORES EN EL ENTE LEY 22400</a:t>
            </a:r>
            <a:r>
              <a:rPr lang="es-ES" sz="2000" dirty="0">
                <a:solidFill>
                  <a:schemeClr val="bg1"/>
                </a:solidFill>
                <a:latin typeface="Times New Roman" pitchFamily="18" charset="0"/>
                <a:cs typeface="Times New Roman" pitchFamily="18" charset="0"/>
              </a:rPr>
              <a:t>.</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3 CuadroTexto"/>
          <p:cNvSpPr txBox="1"/>
          <p:nvPr/>
        </p:nvSpPr>
        <p:spPr>
          <a:xfrm>
            <a:off x="457200" y="1183481"/>
            <a:ext cx="8229600" cy="3693319"/>
          </a:xfrm>
          <a:prstGeom prst="rect">
            <a:avLst/>
          </a:prstGeom>
          <a:solidFill>
            <a:schemeClr val="tx1">
              <a:lumMod val="95000"/>
              <a:lumOff val="5000"/>
            </a:schemeClr>
          </a:solidFill>
          <a:ln w="28575">
            <a:solidFill>
              <a:srgbClr val="C00000"/>
            </a:solidFill>
            <a:prstDash val="solid"/>
          </a:ln>
        </p:spPr>
        <p:txBody>
          <a:bodyPr wrap="square">
            <a:spAutoFit/>
          </a:bodyPr>
          <a:lstStyle/>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b="1" kern="0">
                <a:solidFill>
                  <a:schemeClr val="bg1"/>
                </a:solidFill>
                <a:latin typeface="Times New Roman" pitchFamily="18"/>
                <a:cs typeface="Times New Roman" pitchFamily="18"/>
              </a:rPr>
              <a:t>Para poder operar en el sistema de servicios de la Superintendencia de Seguros es necesario, previamente identificarse a través de la página de la AFIP.</a:t>
            </a:r>
          </a:p>
          <a:p>
            <a:pPr marL="285750" indent="-28575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b="1" kern="0">
                <a:solidFill>
                  <a:schemeClr val="bg1"/>
                </a:solidFill>
                <a:latin typeface="Times New Roman" pitchFamily="18"/>
                <a:cs typeface="Times New Roman" pitchFamily="18"/>
              </a:rPr>
              <a:t> Para ello es menester tener clave fiscal de nivel 2 o superior.</a:t>
            </a:r>
          </a:p>
          <a:p>
            <a:pPr marL="285750" indent="-28575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b="1" kern="0">
                <a:solidFill>
                  <a:schemeClr val="bg1"/>
                </a:solidFill>
                <a:latin typeface="Times New Roman" pitchFamily="18"/>
                <a:cs typeface="Times New Roman" pitchFamily="18"/>
              </a:rPr>
              <a:t> De no contar con clave fiscal se debe pedir a través de la página de la AFIP.</a:t>
            </a:r>
          </a:p>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b="1" kern="0">
                <a:solidFill>
                  <a:schemeClr val="bg1"/>
                </a:solidFill>
                <a:latin typeface="Times New Roman" pitchFamily="18"/>
                <a:cs typeface="Times New Roman" pitchFamily="18"/>
              </a:rPr>
              <a:t>Si se desea delegar el servicio de ingreso de datos en otra persona también se debe hacer en la página de la AFIP. Esa persona tiene que tener también CUIT y clave fiscal.  </a:t>
            </a:r>
          </a:p>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b="1" kern="0">
                <a:solidFill>
                  <a:schemeClr val="bg1"/>
                </a:solidFill>
                <a:latin typeface="Times New Roman" pitchFamily="18"/>
                <a:cs typeface="Times New Roman" pitchFamily="18"/>
              </a:rPr>
              <a:t>Cuando se ingresa en el sistema de la Superintendencia de Seguros se debe generar la boleta de pago del crédito a utilizarse, a través de distintos medios.</a:t>
            </a:r>
          </a:p>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b="1" kern="0">
                <a:solidFill>
                  <a:schemeClr val="bg1"/>
                </a:solidFill>
                <a:latin typeface="Times New Roman" pitchFamily="18"/>
                <a:cs typeface="Times New Roman" pitchFamily="18"/>
              </a:rPr>
              <a:t>El importe mínimo del depósito es de $ 300,00 y le permite utilizar 3000 registros.</a:t>
            </a:r>
          </a:p>
          <a:p>
            <a:pPr marL="342900" indent="-342900"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s-ES" b="1" kern="0">
                <a:solidFill>
                  <a:schemeClr val="bg1"/>
                </a:solidFill>
                <a:latin typeface="Times New Roman" pitchFamily="18"/>
                <a:cs typeface="Times New Roman" pitchFamily="18"/>
              </a:rPr>
              <a:t>El productor asesor puede verificar permanentemente el saldo de esa cuenta corriente.</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a:spLocks noChangeArrowheads="1"/>
          </p:cNvSpPr>
          <p:nvPr/>
        </p:nvSpPr>
        <p:spPr bwMode="auto">
          <a:xfrm>
            <a:off x="533400" y="1571625"/>
            <a:ext cx="8153400" cy="3139321"/>
          </a:xfrm>
          <a:prstGeom prst="rect">
            <a:avLst/>
          </a:prstGeom>
          <a:solidFill>
            <a:schemeClr val="tx1">
              <a:lumMod val="95000"/>
              <a:lumOff val="5000"/>
            </a:schemeClr>
          </a:solidFill>
          <a:ln w="28575">
            <a:solidFill>
              <a:srgbClr val="C00000"/>
            </a:solidFill>
            <a:miter lim="800000"/>
            <a:headEnd/>
            <a:tailEnd/>
          </a:ln>
        </p:spPr>
        <p:txBody>
          <a:bodyPr wrap="square">
            <a:spAutoFit/>
          </a:bodyPr>
          <a:lstStyle/>
          <a:p>
            <a:pPr marL="342900" indent="-342900" fontAlgn="auto">
              <a:spcBef>
                <a:spcPts val="0"/>
              </a:spcBef>
              <a:spcAft>
                <a:spcPts val="0"/>
              </a:spcAft>
              <a:buSzPct val="100000"/>
              <a:buFont typeface="Arial" pitchFamily="34" charset="0"/>
              <a:buChar char="•"/>
              <a:defRPr/>
            </a:pPr>
            <a:r>
              <a:rPr lang="es-ES" b="1" dirty="0">
                <a:solidFill>
                  <a:schemeClr val="bg1"/>
                </a:solidFill>
                <a:latin typeface="Calibri" pitchFamily="34" charset="0"/>
              </a:rPr>
              <a:t>El modo de envío de esos archivos debe ser comprimido (formato </a:t>
            </a:r>
            <a:r>
              <a:rPr lang="es-ES" b="1" dirty="0" err="1">
                <a:solidFill>
                  <a:schemeClr val="bg1"/>
                </a:solidFill>
                <a:latin typeface="Calibri" pitchFamily="34" charset="0"/>
              </a:rPr>
              <a:t>zip</a:t>
            </a:r>
            <a:r>
              <a:rPr lang="es-ES" b="1" dirty="0">
                <a:solidFill>
                  <a:schemeClr val="bg1"/>
                </a:solidFill>
                <a:latin typeface="Calibri" pitchFamily="34" charset="0"/>
              </a:rPr>
              <a:t>) en formato XML.</a:t>
            </a:r>
          </a:p>
          <a:p>
            <a:pPr marL="342900" indent="-342900" fontAlgn="auto">
              <a:spcBef>
                <a:spcPts val="0"/>
              </a:spcBef>
              <a:spcAft>
                <a:spcPts val="0"/>
              </a:spcAft>
              <a:buSzPct val="100000"/>
              <a:buFont typeface="Wingdings" pitchFamily="2" charset="2"/>
              <a:buChar char="§"/>
              <a:defRPr/>
            </a:pPr>
            <a:r>
              <a:rPr lang="es-ES" b="1" dirty="0">
                <a:solidFill>
                  <a:schemeClr val="bg1"/>
                </a:solidFill>
                <a:latin typeface="Calibri" pitchFamily="34" charset="0"/>
              </a:rPr>
              <a:t>La Superintendencia de Seguros validará la información a través de un programa de consistencia y devolverá la misma para que el productor asesor ratifique el envío. </a:t>
            </a:r>
          </a:p>
          <a:p>
            <a:pPr marL="342900" indent="-342900" fontAlgn="auto">
              <a:spcBef>
                <a:spcPts val="0"/>
              </a:spcBef>
              <a:spcAft>
                <a:spcPts val="0"/>
              </a:spcAft>
              <a:buSzPct val="100000"/>
              <a:buFont typeface="Wingdings" pitchFamily="2" charset="2"/>
              <a:buChar char="§"/>
              <a:defRPr/>
            </a:pPr>
            <a:r>
              <a:rPr lang="es-ES" b="1" dirty="0">
                <a:solidFill>
                  <a:schemeClr val="bg1"/>
                </a:solidFill>
                <a:latin typeface="Calibri" pitchFamily="34" charset="0"/>
              </a:rPr>
              <a:t> La periodicidad de envío no puede ser superior a 20 días.</a:t>
            </a:r>
          </a:p>
          <a:p>
            <a:pPr marL="342900" indent="-342900" fontAlgn="auto">
              <a:spcBef>
                <a:spcPts val="0"/>
              </a:spcBef>
              <a:spcAft>
                <a:spcPts val="0"/>
              </a:spcAft>
              <a:buSzPct val="100000"/>
              <a:buFont typeface="Wingdings" pitchFamily="2" charset="2"/>
              <a:buChar char="§"/>
              <a:defRPr/>
            </a:pPr>
            <a:r>
              <a:rPr lang="es-ES" b="1" dirty="0">
                <a:solidFill>
                  <a:schemeClr val="bg1"/>
                </a:solidFill>
                <a:latin typeface="Calibri" pitchFamily="34" charset="0"/>
              </a:rPr>
              <a:t> Si la información recibida superara ese plazo, la Superintendencia lo aceptará pero marcará la deficiencia.</a:t>
            </a:r>
          </a:p>
          <a:p>
            <a:pPr marL="342900" indent="-342900" fontAlgn="auto">
              <a:spcBef>
                <a:spcPts val="0"/>
              </a:spcBef>
              <a:spcAft>
                <a:spcPts val="0"/>
              </a:spcAft>
              <a:buSzPct val="100000"/>
              <a:buFont typeface="Wingdings" pitchFamily="2" charset="2"/>
              <a:buChar char="§"/>
              <a:defRPr/>
            </a:pPr>
            <a:r>
              <a:rPr lang="es-ES" b="1" dirty="0">
                <a:solidFill>
                  <a:schemeClr val="bg1"/>
                </a:solidFill>
                <a:latin typeface="Calibri" pitchFamily="34" charset="0"/>
              </a:rPr>
              <a:t>Si el productor no cuenta con sistema informático puede realizar la incorporación de las operaciones a través de la sección Carga manual, utilizando las instrucciones del manual con la codificación establecidas en el mismo.</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3 CuadroTexto"/>
          <p:cNvSpPr txBox="1"/>
          <p:nvPr/>
        </p:nvSpPr>
        <p:spPr>
          <a:xfrm>
            <a:off x="457200" y="2438400"/>
            <a:ext cx="8229600" cy="1000125"/>
          </a:xfrm>
          <a:prstGeom prst="rect">
            <a:avLst/>
          </a:prstGeom>
          <a:solidFill>
            <a:schemeClr val="tx1">
              <a:lumMod val="95000"/>
              <a:lumOff val="5000"/>
            </a:schemeClr>
          </a:solidFill>
          <a:ln w="28575">
            <a:solidFill>
              <a:srgbClr val="C00000"/>
            </a:solidFill>
            <a:prstDash val="solid"/>
            <a:miter/>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chemeClr val="bg1"/>
                </a:solidFill>
                <a:latin typeface="Times New Roman" pitchFamily="18"/>
                <a:cs typeface="Times New Roman" pitchFamily="18"/>
              </a:rPr>
              <a:t>OTRAS FORMAS DE COMERCIALIZACIÓN</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571500" y="1298575"/>
            <a:ext cx="8001000" cy="523875"/>
          </a:xfrm>
          <a:prstGeom prst="rect">
            <a:avLst/>
          </a:prstGeom>
          <a:solidFill>
            <a:schemeClr val="tx1">
              <a:lumMod val="95000"/>
              <a:lumOff val="5000"/>
            </a:schemeClr>
          </a:solidFill>
          <a:ln w="28575">
            <a:solidFill>
              <a:srgbClr val="C00000"/>
            </a:solidFill>
            <a:miter lim="800000"/>
            <a:headEnd/>
            <a:tailEnd/>
          </a:ln>
        </p:spPr>
        <p:txBody>
          <a:bodyPr anchorCtr="1">
            <a:spAutoFit/>
          </a:bodyPr>
          <a:lstStyle/>
          <a:p>
            <a:pPr algn="ctr" fontAlgn="auto">
              <a:spcBef>
                <a:spcPts val="1700"/>
              </a:spcBef>
              <a:spcAft>
                <a:spcPts val="0"/>
              </a:spcAft>
              <a:defRPr/>
            </a:pPr>
            <a:r>
              <a:rPr lang="es-MX" sz="2800" b="1" dirty="0">
                <a:solidFill>
                  <a:schemeClr val="bg1"/>
                </a:solidFill>
                <a:latin typeface="Times New Roman" pitchFamily="18" charset="0"/>
                <a:cs typeface="Times New Roman" pitchFamily="18" charset="0"/>
              </a:rPr>
              <a:t>VENTA DIRECTA (EN MOSTRADOR)</a:t>
            </a:r>
          </a:p>
        </p:txBody>
      </p:sp>
      <p:sp>
        <p:nvSpPr>
          <p:cNvPr id="3" name="Text Box 3"/>
          <p:cNvSpPr txBox="1">
            <a:spLocks noChangeArrowheads="1"/>
          </p:cNvSpPr>
          <p:nvPr/>
        </p:nvSpPr>
        <p:spPr bwMode="auto">
          <a:xfrm>
            <a:off x="571500" y="3032125"/>
            <a:ext cx="8001000" cy="2268538"/>
          </a:xfrm>
          <a:prstGeom prst="rect">
            <a:avLst/>
          </a:prstGeom>
          <a:solidFill>
            <a:schemeClr val="tx1">
              <a:lumMod val="95000"/>
              <a:lumOff val="5000"/>
            </a:schemeClr>
          </a:solidFill>
          <a:ln w="28575">
            <a:solidFill>
              <a:srgbClr val="C00000"/>
            </a:solidFill>
            <a:miter lim="800000"/>
            <a:headEnd/>
            <a:tailEnd/>
          </a:ln>
        </p:spPr>
        <p:txBody>
          <a:bodyPr anchorCtr="1">
            <a:spAutoFit/>
          </a:bodyPr>
          <a:lstStyle/>
          <a:p>
            <a:pPr algn="ctr" fontAlgn="auto">
              <a:spcBef>
                <a:spcPts val="1200"/>
              </a:spcBef>
              <a:spcAft>
                <a:spcPts val="0"/>
              </a:spcAft>
              <a:defRPr/>
            </a:pPr>
            <a:r>
              <a:rPr lang="es-MX" sz="2400" b="1">
                <a:solidFill>
                  <a:schemeClr val="bg1"/>
                </a:solidFill>
                <a:latin typeface="Times New Roman" pitchFamily="18" charset="0"/>
                <a:cs typeface="Times New Roman" pitchFamily="18" charset="0"/>
              </a:rPr>
              <a:t>Ventajas e inconvenientes desde</a:t>
            </a:r>
          </a:p>
          <a:p>
            <a:pPr algn="ctr" fontAlgn="auto">
              <a:spcBef>
                <a:spcPts val="1200"/>
              </a:spcBef>
              <a:spcAft>
                <a:spcPts val="0"/>
              </a:spcAft>
              <a:defRPr/>
            </a:pPr>
            <a:r>
              <a:rPr lang="es-MX" sz="2400" b="1">
                <a:solidFill>
                  <a:schemeClr val="bg1"/>
                </a:solidFill>
                <a:latin typeface="Times New Roman" pitchFamily="18" charset="0"/>
                <a:cs typeface="Times New Roman" pitchFamily="18" charset="0"/>
              </a:rPr>
              <a:t>la óptica de la entidad aseguradora</a:t>
            </a:r>
          </a:p>
          <a:p>
            <a:pPr algn="ctr" fontAlgn="auto">
              <a:spcBef>
                <a:spcPts val="1200"/>
              </a:spcBef>
              <a:spcAft>
                <a:spcPts val="0"/>
              </a:spcAft>
              <a:defRPr/>
            </a:pPr>
            <a:endParaRPr lang="es-MX" sz="200" b="1">
              <a:solidFill>
                <a:schemeClr val="bg1"/>
              </a:solidFill>
              <a:latin typeface="Times New Roman" pitchFamily="18" charset="0"/>
              <a:cs typeface="Times New Roman" pitchFamily="18" charset="0"/>
            </a:endParaRPr>
          </a:p>
          <a:p>
            <a:pPr algn="ctr" fontAlgn="auto">
              <a:spcBef>
                <a:spcPts val="1200"/>
              </a:spcBef>
              <a:spcAft>
                <a:spcPts val="0"/>
              </a:spcAft>
              <a:defRPr/>
            </a:pPr>
            <a:r>
              <a:rPr lang="es-MX" sz="2400" b="1">
                <a:solidFill>
                  <a:schemeClr val="bg1"/>
                </a:solidFill>
                <a:latin typeface="Times New Roman" pitchFamily="18" charset="0"/>
                <a:cs typeface="Times New Roman" pitchFamily="18" charset="0"/>
              </a:rPr>
              <a:t>Seguros de los empleados de las entidades aseguradoras</a:t>
            </a:r>
          </a:p>
          <a:p>
            <a:pPr algn="ctr" fontAlgn="auto">
              <a:spcBef>
                <a:spcPts val="1200"/>
              </a:spcBef>
              <a:spcAft>
                <a:spcPts val="0"/>
              </a:spcAft>
              <a:defRPr/>
            </a:pPr>
            <a:r>
              <a:rPr lang="es-MX" sz="2400" b="1">
                <a:solidFill>
                  <a:schemeClr val="bg1"/>
                </a:solidFill>
                <a:latin typeface="Times New Roman" pitchFamily="18" charset="0"/>
                <a:cs typeface="Times New Roman" pitchFamily="18" charset="0"/>
              </a:rPr>
              <a:t>Caso de inhabilidad absoluta</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571500" y="1000125"/>
            <a:ext cx="7929563" cy="523875"/>
          </a:xfrm>
          <a:prstGeom prst="rect">
            <a:avLst/>
          </a:prstGeom>
          <a:solidFill>
            <a:schemeClr val="tx1">
              <a:lumMod val="95000"/>
              <a:lumOff val="5000"/>
            </a:schemeClr>
          </a:solidFill>
          <a:ln w="28575">
            <a:solidFill>
              <a:srgbClr val="C00000"/>
            </a:solidFill>
            <a:miter lim="800000"/>
            <a:headEnd/>
            <a:tailEnd/>
          </a:ln>
        </p:spPr>
        <p:txBody>
          <a:bodyPr anchorCtr="1">
            <a:spAutoFit/>
          </a:bodyPr>
          <a:lstStyle/>
          <a:p>
            <a:pPr algn="ctr" fontAlgn="auto">
              <a:spcBef>
                <a:spcPts val="1700"/>
              </a:spcBef>
              <a:spcAft>
                <a:spcPts val="0"/>
              </a:spcAft>
              <a:defRPr/>
            </a:pPr>
            <a:r>
              <a:rPr lang="es-AR" sz="2800" b="1">
                <a:solidFill>
                  <a:schemeClr val="bg1"/>
                </a:solidFill>
                <a:latin typeface="Times New Roman" pitchFamily="18" charset="0"/>
              </a:rPr>
              <a:t>AGENTES INSTITORIOS</a:t>
            </a:r>
            <a:endParaRPr lang="es-ES" sz="2800" b="1">
              <a:solidFill>
                <a:schemeClr val="bg1"/>
              </a:solidFill>
              <a:latin typeface="Times New Roman" pitchFamily="18" charset="0"/>
            </a:endParaRPr>
          </a:p>
        </p:txBody>
      </p:sp>
      <p:sp>
        <p:nvSpPr>
          <p:cNvPr id="3" name="Text Box 3"/>
          <p:cNvSpPr txBox="1">
            <a:spLocks noChangeArrowheads="1"/>
          </p:cNvSpPr>
          <p:nvPr/>
        </p:nvSpPr>
        <p:spPr bwMode="auto">
          <a:xfrm>
            <a:off x="571500" y="2533650"/>
            <a:ext cx="7929563" cy="3078163"/>
          </a:xfrm>
          <a:prstGeom prst="rect">
            <a:avLst/>
          </a:prstGeom>
          <a:solidFill>
            <a:schemeClr val="tx1">
              <a:lumMod val="95000"/>
              <a:lumOff val="5000"/>
            </a:schemeClr>
          </a:solidFill>
          <a:ln w="28575">
            <a:solidFill>
              <a:srgbClr val="C00000"/>
            </a:solidFill>
            <a:miter lim="800000"/>
            <a:headEnd/>
            <a:tailEnd/>
          </a:ln>
        </p:spPr>
        <p:txBody>
          <a:bodyPr anchorCtr="1">
            <a:spAutoFit/>
          </a:bodyPr>
          <a:lstStyle/>
          <a:p>
            <a:pPr algn="ctr" fontAlgn="auto">
              <a:spcBef>
                <a:spcPts val="1100"/>
              </a:spcBef>
              <a:spcAft>
                <a:spcPts val="0"/>
              </a:spcAft>
              <a:defRPr/>
            </a:pPr>
            <a:r>
              <a:rPr lang="es-AR" sz="2400" b="1" dirty="0">
                <a:solidFill>
                  <a:schemeClr val="bg1"/>
                </a:solidFill>
                <a:latin typeface="Times New Roman" pitchFamily="18" charset="0"/>
              </a:rPr>
              <a:t>Surge de la ley 17.418</a:t>
            </a:r>
          </a:p>
          <a:p>
            <a:pPr algn="ctr" fontAlgn="auto" hangingPunct="0">
              <a:spcBef>
                <a:spcPts val="1200"/>
              </a:spcBef>
              <a:spcAft>
                <a:spcPts val="0"/>
              </a:spcAft>
              <a:defRPr/>
            </a:pPr>
            <a:r>
              <a:rPr lang="es-ES" sz="2000" b="1" dirty="0">
                <a:solidFill>
                  <a:schemeClr val="bg1"/>
                </a:solidFill>
                <a:latin typeface="Times New Roman" pitchFamily="18" charset="0"/>
              </a:rPr>
              <a:t>ES UN REPRESENTANTE O AGENTE DEL ASEGURADOR AUTORIZADO PARA OPERAR EN UN DETERMINADO DISTRITO O ZONA.</a:t>
            </a:r>
          </a:p>
          <a:p>
            <a:pPr algn="ctr" fontAlgn="auto" hangingPunct="0">
              <a:spcBef>
                <a:spcPts val="1200"/>
              </a:spcBef>
              <a:spcAft>
                <a:spcPts val="0"/>
              </a:spcAft>
              <a:defRPr/>
            </a:pPr>
            <a:r>
              <a:rPr lang="es-ES" sz="2000" b="1" dirty="0">
                <a:solidFill>
                  <a:schemeClr val="bg1"/>
                </a:solidFill>
                <a:latin typeface="Times New Roman" pitchFamily="18" charset="0"/>
              </a:rPr>
              <a:t>ES UN MANDATARIO DEL ASEGURADOR</a:t>
            </a:r>
          </a:p>
          <a:p>
            <a:pPr algn="ctr" fontAlgn="auto" hangingPunct="0">
              <a:spcBef>
                <a:spcPts val="1200"/>
              </a:spcBef>
              <a:spcAft>
                <a:spcPts val="0"/>
              </a:spcAft>
              <a:defRPr/>
            </a:pPr>
            <a:r>
              <a:rPr lang="es-ES" sz="2000" b="1" dirty="0">
                <a:solidFill>
                  <a:schemeClr val="bg1"/>
                </a:solidFill>
                <a:latin typeface="Times New Roman" pitchFamily="18" charset="0"/>
              </a:rPr>
              <a:t>(Actualmente se exige la designación ante escribano y el asegurador debe informar a la Superintendencia de Seguros la nómina de sus agentes)</a:t>
            </a:r>
            <a:endParaRPr lang="es-ES" dirty="0">
              <a:solidFill>
                <a:schemeClr val="bg1"/>
              </a:solidFill>
              <a:latin typeface="Times New Roman" pitchFamily="18" charset="0"/>
            </a:endParaRP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500063" y="1071563"/>
            <a:ext cx="8072437" cy="1384300"/>
          </a:xfrm>
          <a:prstGeom prst="rect">
            <a:avLst/>
          </a:prstGeom>
          <a:solidFill>
            <a:schemeClr val="tx1">
              <a:lumMod val="95000"/>
              <a:lumOff val="5000"/>
            </a:schemeClr>
          </a:solidFill>
          <a:ln w="28575">
            <a:solidFill>
              <a:srgbClr val="C00000"/>
            </a:solidFill>
            <a:miter lim="800000"/>
            <a:headEnd/>
            <a:tailEnd/>
          </a:ln>
        </p:spPr>
        <p:txBody>
          <a:bodyPr anchorCtr="1">
            <a:spAutoFit/>
          </a:bodyPr>
          <a:lstStyle/>
          <a:p>
            <a:pPr algn="ctr" fontAlgn="auto">
              <a:spcBef>
                <a:spcPts val="1100"/>
              </a:spcBef>
              <a:spcAft>
                <a:spcPts val="0"/>
              </a:spcAft>
              <a:defRPr/>
            </a:pPr>
            <a:r>
              <a:rPr lang="es-MX" sz="2800" b="1">
                <a:solidFill>
                  <a:schemeClr val="bg1"/>
                </a:solidFill>
                <a:latin typeface="Times New Roman" pitchFamily="18" charset="0"/>
                <a:cs typeface="Times New Roman" pitchFamily="18" charset="0"/>
              </a:rPr>
              <a:t>DIFERENCIAS ENTRE EL AGENTE INSTITORIO Y EL PRODUCTOR ASESOR DE SEGUROS</a:t>
            </a:r>
          </a:p>
        </p:txBody>
      </p:sp>
      <p:sp>
        <p:nvSpPr>
          <p:cNvPr id="3" name="Text Box 3"/>
          <p:cNvSpPr txBox="1">
            <a:spLocks noChangeArrowheads="1"/>
          </p:cNvSpPr>
          <p:nvPr/>
        </p:nvSpPr>
        <p:spPr bwMode="auto">
          <a:xfrm>
            <a:off x="500063" y="3059113"/>
            <a:ext cx="8072437" cy="2457450"/>
          </a:xfrm>
          <a:prstGeom prst="rect">
            <a:avLst/>
          </a:prstGeom>
          <a:solidFill>
            <a:schemeClr val="tx1">
              <a:lumMod val="95000"/>
              <a:lumOff val="5000"/>
            </a:schemeClr>
          </a:solidFill>
          <a:ln w="28575">
            <a:solidFill>
              <a:srgbClr val="C00000"/>
            </a:solidFill>
            <a:miter lim="800000"/>
            <a:headEnd/>
            <a:tailEnd/>
          </a:ln>
        </p:spPr>
        <p:txBody>
          <a:bodyPr anchorCtr="1">
            <a:spAutoFit/>
          </a:bodyPr>
          <a:lstStyle/>
          <a:p>
            <a:pPr algn="ctr" fontAlgn="auto">
              <a:spcBef>
                <a:spcPts val="1100"/>
              </a:spcBef>
              <a:spcAft>
                <a:spcPts val="0"/>
              </a:spcAft>
              <a:defRPr/>
            </a:pPr>
            <a:endParaRPr lang="es-MX" sz="2200" b="1">
              <a:solidFill>
                <a:schemeClr val="bg1"/>
              </a:solidFill>
              <a:latin typeface="Times New Roman" pitchFamily="18" charset="0"/>
              <a:cs typeface="Times New Roman" pitchFamily="18" charset="0"/>
            </a:endParaRPr>
          </a:p>
          <a:p>
            <a:pPr algn="ctr" fontAlgn="auto">
              <a:spcBef>
                <a:spcPts val="1100"/>
              </a:spcBef>
              <a:spcAft>
                <a:spcPts val="0"/>
              </a:spcAft>
              <a:defRPr/>
            </a:pPr>
            <a:r>
              <a:rPr lang="es-MX" sz="2200" b="1">
                <a:solidFill>
                  <a:schemeClr val="bg1"/>
                </a:solidFill>
                <a:latin typeface="Times New Roman" pitchFamily="18" charset="0"/>
                <a:cs typeface="Times New Roman" pitchFamily="18" charset="0"/>
              </a:rPr>
              <a:t>El “agente institorio” actúa en nombre y representación de la entidad aseguradora . Puede hacer modificaciones, prórrogas, recibir notificaciones y formular declaraciones de rescisión.</a:t>
            </a:r>
          </a:p>
          <a:p>
            <a:pPr algn="ctr" fontAlgn="auto">
              <a:spcBef>
                <a:spcPts val="1100"/>
              </a:spcBef>
              <a:spcAft>
                <a:spcPts val="0"/>
              </a:spcAft>
              <a:defRPr/>
            </a:pPr>
            <a:r>
              <a:rPr lang="es-MX" sz="2200" b="1">
                <a:solidFill>
                  <a:schemeClr val="bg1"/>
                </a:solidFill>
                <a:latin typeface="Times New Roman" pitchFamily="18" charset="0"/>
                <a:cs typeface="Times New Roman" pitchFamily="18" charset="0"/>
              </a:rPr>
              <a:t>Plantea una zona gris respecto al vínculo laboral (relación de dependencia)  </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500063" y="2571750"/>
            <a:ext cx="8072437" cy="954088"/>
          </a:xfrm>
          <a:prstGeom prst="rect">
            <a:avLst/>
          </a:prstGeom>
          <a:solidFill>
            <a:schemeClr val="tx1">
              <a:lumMod val="95000"/>
              <a:lumOff val="5000"/>
            </a:schemeClr>
          </a:solidFill>
          <a:ln w="28575">
            <a:solidFill>
              <a:srgbClr val="C00000"/>
            </a:solidFill>
            <a:miter lim="800000"/>
            <a:headEnd/>
            <a:tailEnd/>
          </a:ln>
        </p:spPr>
        <p:txBody>
          <a:bodyPr anchorCtr="1">
            <a:spAutoFit/>
          </a:bodyPr>
          <a:lstStyle/>
          <a:p>
            <a:pPr algn="ctr" fontAlgn="auto">
              <a:spcBef>
                <a:spcPts val="1100"/>
              </a:spcBef>
              <a:spcAft>
                <a:spcPts val="0"/>
              </a:spcAft>
              <a:defRPr/>
            </a:pPr>
            <a:r>
              <a:rPr lang="es-MX" sz="2800" b="1">
                <a:solidFill>
                  <a:schemeClr val="bg1"/>
                </a:solidFill>
                <a:latin typeface="Times New Roman" pitchFamily="18" charset="0"/>
                <a:cs typeface="Times New Roman" pitchFamily="18" charset="0"/>
              </a:rPr>
              <a:t>NUEVO RÉGIMEN PARA AGENTES INSTITORIOS</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571500" y="2428875"/>
            <a:ext cx="8001000" cy="1570038"/>
          </a:xfrm>
          <a:prstGeom prst="rect">
            <a:avLst/>
          </a:prstGeom>
          <a:solidFill>
            <a:schemeClr val="tx1">
              <a:lumMod val="95000"/>
              <a:lumOff val="5000"/>
            </a:schemeClr>
          </a:solidFill>
          <a:ln w="28575">
            <a:solidFill>
              <a:srgbClr val="C00000"/>
            </a:solidFill>
            <a:miter lim="800000"/>
            <a:headEnd/>
            <a:tailEnd/>
          </a:ln>
        </p:spPr>
        <p:txBody>
          <a:bodyPr anchorCtr="1">
            <a:spAutoFit/>
          </a:bodyPr>
          <a:lstStyle/>
          <a:p>
            <a:pPr algn="ctr" fontAlgn="auto">
              <a:spcBef>
                <a:spcPts val="1100"/>
              </a:spcBef>
              <a:spcAft>
                <a:spcPts val="0"/>
              </a:spcAft>
              <a:defRPr/>
            </a:pPr>
            <a:r>
              <a:rPr lang="es-MX" sz="2400" b="1">
                <a:solidFill>
                  <a:schemeClr val="bg1"/>
                </a:solidFill>
                <a:latin typeface="Times New Roman" pitchFamily="18" charset="0"/>
                <a:cs typeface="Times New Roman" pitchFamily="18" charset="0"/>
              </a:rPr>
              <a:t>Mediante resolución Nro. 38.052 del 20 de diciembre de 2013, la Superintendencia de Seguros de la Nación, modificó el régimen, resaltándose a continuación sus aspectos esenciales: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p:cNvSpPr>
            <a:spLocks noChangeArrowheads="1"/>
          </p:cNvSpPr>
          <p:nvPr/>
        </p:nvSpPr>
        <p:spPr bwMode="auto">
          <a:xfrm>
            <a:off x="457200" y="2667000"/>
            <a:ext cx="8229600" cy="523875"/>
          </a:xfrm>
          <a:prstGeom prst="rect">
            <a:avLst/>
          </a:prstGeom>
          <a:solidFill>
            <a:schemeClr val="accent2">
              <a:lumMod val="60000"/>
              <a:lumOff val="40000"/>
            </a:schemeClr>
          </a:solidFill>
          <a:ln w="28575">
            <a:solidFill>
              <a:srgbClr val="C00000"/>
            </a:solidFill>
            <a:miter lim="800000"/>
            <a:headEnd/>
            <a:tailEnd/>
          </a:ln>
          <a:effectLst/>
        </p:spPr>
        <p:txBody>
          <a:bodyPr wrap="square" anchor="ctr">
            <a:spAutoFit/>
          </a:bodyPr>
          <a:lstStyle/>
          <a:p>
            <a:pPr algn="ctr">
              <a:defRPr/>
            </a:pPr>
            <a:r>
              <a:rPr lang="es-ES" sz="2800" b="1" dirty="0">
                <a:latin typeface="Times New Roman" pitchFamily="18" charset="0"/>
                <a:ea typeface="Times New Roman" pitchFamily="18" charset="0"/>
                <a:cs typeface="Times New Roman" pitchFamily="18" charset="0"/>
              </a:rPr>
              <a:t>LENGUAJE DE </a:t>
            </a:r>
            <a:r>
              <a:rPr lang="es-ES" sz="2800" b="1" dirty="0" smtClean="0">
                <a:latin typeface="Times New Roman" pitchFamily="18" charset="0"/>
                <a:ea typeface="Times New Roman" pitchFamily="18" charset="0"/>
                <a:cs typeface="Times New Roman" pitchFamily="18" charset="0"/>
              </a:rPr>
              <a:t>CUARENTENA</a:t>
            </a:r>
            <a:endParaRPr lang="es-ES" sz="2800" dirty="0">
              <a:latin typeface="Times New Roman" pitchFamily="18" charset="0"/>
              <a:cs typeface="Times New Roman" pitchFamily="18" charset="0"/>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571500" y="1357313"/>
            <a:ext cx="8001000" cy="4287837"/>
          </a:xfrm>
          <a:prstGeom prst="rect">
            <a:avLst/>
          </a:prstGeom>
          <a:solidFill>
            <a:schemeClr val="tx1">
              <a:lumMod val="95000"/>
              <a:lumOff val="5000"/>
            </a:schemeClr>
          </a:solidFill>
          <a:ln w="28575">
            <a:solidFill>
              <a:srgbClr val="C00000"/>
            </a:solidFill>
          </a:ln>
        </p:spPr>
        <p:txBody>
          <a:bodyPr>
            <a:spAutoFit/>
          </a:bodyPr>
          <a:lstStyle/>
          <a:p>
            <a:pPr>
              <a:buFont typeface="Arial" charset="0"/>
              <a:buChar char="•"/>
              <a:defRPr/>
            </a:pPr>
            <a:r>
              <a:rPr lang="es-AR" sz="1600">
                <a:solidFill>
                  <a:schemeClr val="bg1"/>
                </a:solidFill>
                <a:latin typeface="Constantia" pitchFamily="18" charset="0"/>
              </a:rPr>
              <a:t>  </a:t>
            </a:r>
            <a:r>
              <a:rPr lang="es-AR" b="1">
                <a:solidFill>
                  <a:schemeClr val="bg1"/>
                </a:solidFill>
                <a:latin typeface="Times New Roman" pitchFamily="18" charset="0"/>
                <a:cs typeface="Times New Roman" pitchFamily="18" charset="0"/>
              </a:rPr>
              <a:t>se crea un registro de agentes institorios denominado RAI.</a:t>
            </a:r>
          </a:p>
          <a:p>
            <a:pPr>
              <a:buFont typeface="Arial" charset="0"/>
              <a:buChar char="•"/>
              <a:defRPr/>
            </a:pPr>
            <a:r>
              <a:rPr lang="es-AR" b="1">
                <a:solidFill>
                  <a:schemeClr val="bg1"/>
                </a:solidFill>
                <a:latin typeface="Times New Roman" pitchFamily="18" charset="0"/>
                <a:cs typeface="Times New Roman" pitchFamily="18" charset="0"/>
              </a:rPr>
              <a:t>  tanto los productores asesores como las sociedades podrán actuar </a:t>
            </a:r>
          </a:p>
          <a:p>
            <a:pPr>
              <a:defRPr/>
            </a:pPr>
            <a:r>
              <a:rPr lang="es-AR" b="1">
                <a:solidFill>
                  <a:schemeClr val="bg1"/>
                </a:solidFill>
                <a:latin typeface="Times New Roman" pitchFamily="18" charset="0"/>
                <a:cs typeface="Times New Roman" pitchFamily="18" charset="0"/>
              </a:rPr>
              <a:t>   también como agentes institorios. </a:t>
            </a:r>
          </a:p>
          <a:p>
            <a:pPr>
              <a:buFont typeface="Arial" charset="0"/>
              <a:buChar char="•"/>
              <a:defRPr/>
            </a:pPr>
            <a:r>
              <a:rPr lang="es-AR" b="1">
                <a:solidFill>
                  <a:schemeClr val="bg1"/>
                </a:solidFill>
                <a:latin typeface="Times New Roman" pitchFamily="18" charset="0"/>
                <a:cs typeface="Times New Roman" pitchFamily="18" charset="0"/>
              </a:rPr>
              <a:t>  si un productor fue inhabilitado o  con matrícula suspendida no </a:t>
            </a:r>
          </a:p>
          <a:p>
            <a:pPr>
              <a:defRPr/>
            </a:pPr>
            <a:r>
              <a:rPr lang="es-AR" b="1">
                <a:solidFill>
                  <a:schemeClr val="bg1"/>
                </a:solidFill>
                <a:latin typeface="Times New Roman" pitchFamily="18" charset="0"/>
                <a:cs typeface="Times New Roman" pitchFamily="18" charset="0"/>
              </a:rPr>
              <a:t>    puede ser agente institorio.</a:t>
            </a:r>
          </a:p>
          <a:p>
            <a:pPr>
              <a:buFont typeface="Arial" charset="0"/>
              <a:buChar char="•"/>
              <a:defRPr/>
            </a:pPr>
            <a:r>
              <a:rPr lang="es-AR" b="1">
                <a:solidFill>
                  <a:schemeClr val="bg1"/>
                </a:solidFill>
                <a:latin typeface="Times New Roman" pitchFamily="18" charset="0"/>
                <a:cs typeface="Times New Roman" pitchFamily="18" charset="0"/>
              </a:rPr>
              <a:t>  el premio del seguro debe ser el mismo que la compañía elegida </a:t>
            </a:r>
          </a:p>
          <a:p>
            <a:pPr>
              <a:defRPr/>
            </a:pPr>
            <a:r>
              <a:rPr lang="es-AR" b="1">
                <a:solidFill>
                  <a:schemeClr val="bg1"/>
                </a:solidFill>
                <a:latin typeface="Times New Roman" pitchFamily="18" charset="0"/>
                <a:cs typeface="Times New Roman" pitchFamily="18" charset="0"/>
              </a:rPr>
              <a:t>    perciba por operaciones con particulares y en ningún caso podrá ser </a:t>
            </a:r>
          </a:p>
          <a:p>
            <a:pPr>
              <a:defRPr/>
            </a:pPr>
            <a:r>
              <a:rPr lang="es-AR" b="1">
                <a:solidFill>
                  <a:schemeClr val="bg1"/>
                </a:solidFill>
                <a:latin typeface="Times New Roman" pitchFamily="18" charset="0"/>
                <a:cs typeface="Times New Roman" pitchFamily="18" charset="0"/>
              </a:rPr>
              <a:t>    superior al que corresponda a una operación similar en la que </a:t>
            </a:r>
          </a:p>
          <a:p>
            <a:pPr>
              <a:defRPr/>
            </a:pPr>
            <a:r>
              <a:rPr lang="es-AR" b="1">
                <a:solidFill>
                  <a:schemeClr val="bg1"/>
                </a:solidFill>
                <a:latin typeface="Times New Roman" pitchFamily="18" charset="0"/>
                <a:cs typeface="Times New Roman" pitchFamily="18" charset="0"/>
              </a:rPr>
              <a:t>    hubiese intervenido un productor asesor de seguros.</a:t>
            </a:r>
          </a:p>
          <a:p>
            <a:pPr>
              <a:buFont typeface="Arial" charset="0"/>
              <a:buChar char="•"/>
              <a:defRPr/>
            </a:pPr>
            <a:r>
              <a:rPr lang="es-AR" b="1">
                <a:solidFill>
                  <a:schemeClr val="bg1"/>
                </a:solidFill>
                <a:latin typeface="Times New Roman" pitchFamily="18" charset="0"/>
                <a:cs typeface="Times New Roman" pitchFamily="18" charset="0"/>
              </a:rPr>
              <a:t>   el agente institorio debe llevar un registro de operaciones y </a:t>
            </a:r>
          </a:p>
          <a:p>
            <a:pPr>
              <a:defRPr/>
            </a:pPr>
            <a:r>
              <a:rPr lang="es-AR" b="1">
                <a:solidFill>
                  <a:schemeClr val="bg1"/>
                </a:solidFill>
                <a:latin typeface="Times New Roman" pitchFamily="18" charset="0"/>
                <a:cs typeface="Times New Roman" pitchFamily="18" charset="0"/>
              </a:rPr>
              <a:t>    siniestros </a:t>
            </a:r>
          </a:p>
          <a:p>
            <a:pPr>
              <a:buFont typeface="Arial" charset="0"/>
              <a:buChar char="•"/>
              <a:defRPr/>
            </a:pPr>
            <a:r>
              <a:rPr lang="es-AR" b="1">
                <a:solidFill>
                  <a:schemeClr val="bg1"/>
                </a:solidFill>
                <a:latin typeface="Times New Roman" pitchFamily="18" charset="0"/>
                <a:cs typeface="Times New Roman" pitchFamily="18" charset="0"/>
              </a:rPr>
              <a:t>   debe abonar, además, un derecho de actuación anual y </a:t>
            </a:r>
          </a:p>
          <a:p>
            <a:pPr>
              <a:defRPr/>
            </a:pPr>
            <a:r>
              <a:rPr lang="es-AR" b="1">
                <a:solidFill>
                  <a:schemeClr val="bg1"/>
                </a:solidFill>
                <a:latin typeface="Times New Roman" pitchFamily="18" charset="0"/>
                <a:cs typeface="Times New Roman" pitchFamily="18" charset="0"/>
              </a:rPr>
              <a:t>    los responsables del departamento seguros y los de atención al </a:t>
            </a:r>
          </a:p>
          <a:p>
            <a:pPr>
              <a:defRPr/>
            </a:pPr>
            <a:r>
              <a:rPr lang="es-AR" b="1">
                <a:solidFill>
                  <a:schemeClr val="bg1"/>
                </a:solidFill>
                <a:latin typeface="Times New Roman" pitchFamily="18" charset="0"/>
                <a:cs typeface="Times New Roman" pitchFamily="18" charset="0"/>
              </a:rPr>
              <a:t>    cliente deben cumplir con la asistencia a cursos de capacitación </a:t>
            </a:r>
          </a:p>
          <a:p>
            <a:pPr>
              <a:defRPr/>
            </a:pPr>
            <a:r>
              <a:rPr lang="es-AR" b="1">
                <a:solidFill>
                  <a:schemeClr val="bg1"/>
                </a:solidFill>
                <a:latin typeface="Times New Roman" pitchFamily="18" charset="0"/>
                <a:cs typeface="Times New Roman" pitchFamily="18" charset="0"/>
              </a:rPr>
              <a:t>    continuada.  </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667000"/>
            <a:ext cx="8229600" cy="553998"/>
          </a:xfrm>
          <a:prstGeom prst="rect">
            <a:avLst/>
          </a:prstGeom>
          <a:solidFill>
            <a:schemeClr val="tx1"/>
          </a:solidFill>
          <a:ln>
            <a:solidFill>
              <a:srgbClr val="C00000"/>
            </a:solidFill>
          </a:ln>
        </p:spPr>
        <p:txBody>
          <a:bodyPr wrap="square" anchor="b">
            <a:spAutoFit/>
          </a:bodyPr>
          <a:lstStyle/>
          <a:p>
            <a:pPr algn="ctr" fontAlgn="auto">
              <a:spcBef>
                <a:spcPts val="1700"/>
              </a:spcBef>
              <a:spcAft>
                <a:spcPts val="0"/>
              </a:spcAft>
              <a:defRPr/>
            </a:pPr>
            <a:r>
              <a:rPr lang="es-AR" sz="3000" b="1" dirty="0" smtClean="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EVALUACIÓN </a:t>
            </a:r>
            <a:endPar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084963"/>
            <a:ext cx="8229600" cy="1877437"/>
          </a:xfrm>
          <a:prstGeom prst="rect">
            <a:avLst/>
          </a:prstGeom>
          <a:solidFill>
            <a:schemeClr val="tx1"/>
          </a:solidFill>
          <a:ln w="28575">
            <a:solidFill>
              <a:srgbClr val="C00000"/>
            </a:solidFill>
          </a:ln>
        </p:spPr>
        <p:txBody>
          <a:bodyPr wrap="square">
            <a:spAutoFit/>
          </a:bodyPr>
          <a:lstStyle/>
          <a:p>
            <a:pPr algn="ctr" fontAlgn="auto">
              <a:spcBef>
                <a:spcPts val="0"/>
              </a:spcBef>
              <a:spcAft>
                <a:spcPts val="0"/>
              </a:spcAft>
              <a:defRPr/>
            </a:pPr>
            <a:r>
              <a:rPr lang="es-AR" sz="3200" b="1" dirty="0" smtClean="0">
                <a:solidFill>
                  <a:schemeClr val="bg1"/>
                </a:solidFill>
                <a:latin typeface="Times New Roman" pitchFamily="18" charset="0"/>
                <a:cs typeface="Times New Roman" pitchFamily="18" charset="0"/>
              </a:rPr>
              <a:t> </a:t>
            </a:r>
            <a:r>
              <a:rPr lang="es-AR" sz="2800" b="1" dirty="0" smtClean="0">
                <a:solidFill>
                  <a:schemeClr val="bg1"/>
                </a:solidFill>
                <a:latin typeface="Times New Roman" pitchFamily="18" charset="0"/>
                <a:cs typeface="Times New Roman" pitchFamily="18" charset="0"/>
              </a:rPr>
              <a:t>En base a lo estudiado en el capítulo X del  Manual del Profesional del Seguro edición 17, Ud. debería estar en condiciones de responder las siguientes preguntas:</a:t>
            </a:r>
            <a:endParaRPr lang="es-AR" sz="2800" b="1" dirty="0">
              <a:solidFill>
                <a:schemeClr val="bg1"/>
              </a:solidFill>
              <a:latin typeface="Times New Roman" pitchFamily="18" charset="0"/>
              <a:cs typeface="Times New Roman" pitchFamily="18" charset="0"/>
            </a:endParaRP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549072"/>
            <a:ext cx="8229600" cy="5470728"/>
          </a:xfrm>
          <a:prstGeom prst="rect">
            <a:avLst/>
          </a:prstGeom>
          <a:solidFill>
            <a:schemeClr val="tx1"/>
          </a:solidFill>
          <a:ln w="28575">
            <a:solidFill>
              <a:srgbClr val="C00000"/>
            </a:solidFill>
            <a:miter lim="800000"/>
            <a:headEnd/>
            <a:tailEnd/>
          </a:ln>
        </p:spPr>
        <p:txBody>
          <a:bodyPr wrap="square" anchor="ctr" anchorCtr="1">
            <a:spAutoFit/>
          </a:bodyPr>
          <a:lstStyle/>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¿Cuál es el concepto de intermediación?</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¿Cuáles son los antecedentes de la ley 22.400?</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¿En qué consistió la denominada “Carta de Buenos Aires?</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¿Cuáles son las figuras que contempla la ley 22.400?</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¿Cuál es la función del productor asesor directo? </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¿Cuál es la función del productor asesor organizador?</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¿Qué cantidad de productores asesores directos se requieren para contar con organizador?</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¿Cuál es la excepción respecto a la cantidad contemplada en la ley?</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¿Cuáles son los requisitos legales para ser productor asesor de seguros?</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¿En qué caso está exceptuado de dar examen de idoneidad?</a:t>
            </a:r>
            <a:endParaRPr lang="es-ES" altLang="es-ES" sz="2400" b="1" dirty="0">
              <a:solidFill>
                <a:schemeClr val="bg1"/>
              </a:solidFill>
              <a:latin typeface="Times New Roman" pitchFamily="18" charset="0"/>
              <a:cs typeface="Times New Roman" pitchFamily="18" charset="0"/>
            </a:endParaRP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533400"/>
            <a:ext cx="8229600" cy="5711820"/>
          </a:xfrm>
          <a:prstGeom prst="rect">
            <a:avLst/>
          </a:prstGeom>
          <a:solidFill>
            <a:schemeClr val="tx1"/>
          </a:solidFill>
          <a:ln w="28575">
            <a:solidFill>
              <a:srgbClr val="C00000"/>
            </a:solidFill>
            <a:miter lim="800000"/>
            <a:headEnd/>
            <a:tailEnd/>
          </a:ln>
        </p:spPr>
        <p:txBody>
          <a:bodyPr wrap="square" anchor="ctr" anchorCtr="1">
            <a:spAutoFit/>
          </a:bodyPr>
          <a:lstStyle/>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¿Qué tipo de sociedades pueden constituir los productores asesores de seguros?</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¿Qué disposiciones existen respecto a la cantidad de integrantes de la sociedad?</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¿Qué disposiciones existen respecto a la responsabilidad de los socios?</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¿Cómo es el régimen actual de cobranzas de parte del productor asesor de seguros?</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¿Qué clases de inhabilidades se contemplan?</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Enumere las inhabilidades absolutas.</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Defina la inhabilidad relativa.</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¿Qué diferencia existe entre estas dos inhabilidades respecto a la inscripción en el registro de productor asesor de seguros? </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331728"/>
            <a:ext cx="8229600" cy="6145272"/>
          </a:xfrm>
          <a:prstGeom prst="rect">
            <a:avLst/>
          </a:prstGeom>
          <a:solidFill>
            <a:schemeClr val="tx1"/>
          </a:solidFill>
          <a:ln w="28575">
            <a:solidFill>
              <a:srgbClr val="C00000"/>
            </a:solidFill>
            <a:miter lim="800000"/>
            <a:headEnd/>
            <a:tailEnd/>
          </a:ln>
        </p:spPr>
        <p:txBody>
          <a:bodyPr wrap="square" anchor="ctr" anchorCtr="1">
            <a:spAutoFit/>
          </a:bodyPr>
          <a:lstStyle/>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¿Cuáles son las facultades y deberes del productor asesor directo y del organizador?</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¿Cómo es el régimen de sanciones para el productor asesor de seguros?</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¿Se debe seguir un orden gradual?</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Las sanciones ¿Están enumeradas en la ley 22.400 o desde ésta se deriva a otra? ¿A cual?</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¿Cuáles son las faltas de mayor o menor gravedad?</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¿Qué disposiciones existen respecto al derecho de remuneración del productor asesor de seguros?</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¿Cuál es el carácter de la responsabilidad del productor asesor de seguros?</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¿Cuál es el régimen de publicidad?</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¿Cuándo se debe abonar el derecho anual de contar con matrícula habilitante?  </a:t>
            </a:r>
            <a:endParaRPr lang="es-ES" altLang="es-ES" sz="2400" b="1" dirty="0">
              <a:solidFill>
                <a:schemeClr val="bg1"/>
              </a:solidFill>
              <a:latin typeface="Times New Roman" pitchFamily="18" charset="0"/>
              <a:cs typeface="Times New Roman" pitchFamily="18" charset="0"/>
            </a:endParaRP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533400"/>
            <a:ext cx="8229600" cy="4973156"/>
          </a:xfrm>
          <a:prstGeom prst="rect">
            <a:avLst/>
          </a:prstGeom>
          <a:solidFill>
            <a:schemeClr val="tx1"/>
          </a:solidFill>
          <a:ln w="28575">
            <a:solidFill>
              <a:srgbClr val="C00000"/>
            </a:solidFill>
            <a:miter lim="800000"/>
            <a:headEnd/>
            <a:tailEnd/>
          </a:ln>
        </p:spPr>
        <p:txBody>
          <a:bodyPr wrap="square" anchor="ctr" anchorCtr="1">
            <a:spAutoFit/>
          </a:bodyPr>
          <a:lstStyle/>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¿En qué plazo se tiene que informar a la Superintendencia de Seguros el cambio de domicilio?</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¿Qué disposición existe respecto a renuncia de la matrícula y a la baja transitoria de la misma?</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¿Cómo es el actual régimen de la capacitación continuada?</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¿Quiénes están exentos de cumplirla?</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¿Cómo es la operatoria actual de los registros de los productores asesores de seguros?</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¿Qué otras formas de comercialización de seguros conoce?</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¿Cuáles son las ventajas y desventajas de la venta directa desde la óptica del asegurador?</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¿Cómo es el régimen actual de los agentes </a:t>
            </a:r>
            <a:r>
              <a:rPr lang="es-ES" altLang="es-ES" sz="2400" b="1" dirty="0" err="1" smtClean="0">
                <a:solidFill>
                  <a:schemeClr val="bg1"/>
                </a:solidFill>
                <a:latin typeface="Times New Roman" pitchFamily="18" charset="0"/>
                <a:cs typeface="Times New Roman" pitchFamily="18" charset="0"/>
              </a:rPr>
              <a:t>institorios</a:t>
            </a:r>
            <a:r>
              <a:rPr lang="es-ES" altLang="es-ES" sz="2400" b="1" dirty="0" smtClean="0">
                <a:solidFill>
                  <a:schemeClr val="bg1"/>
                </a:solidFill>
                <a:latin typeface="Times New Roman" pitchFamily="18" charset="0"/>
                <a:cs typeface="Times New Roman" pitchFamily="18" charset="0"/>
              </a:rPr>
              <a:t>?</a:t>
            </a:r>
            <a:endParaRPr lang="es-ES" altLang="es-ES" sz="2400" b="1" dirty="0">
              <a:solidFill>
                <a:schemeClr val="bg1"/>
              </a:solidFill>
              <a:latin typeface="Times New Roman" pitchFamily="18" charset="0"/>
              <a:cs typeface="Times New Roman" pitchFamily="18" charset="0"/>
            </a:endParaRPr>
          </a:p>
        </p:txBody>
      </p:sp>
      <p:sp>
        <p:nvSpPr>
          <p:cNvPr id="4" name="Rectangle 4"/>
          <p:cNvSpPr>
            <a:spLocks noChangeArrowheads="1"/>
          </p:cNvSpPr>
          <p:nvPr/>
        </p:nvSpPr>
        <p:spPr bwMode="auto">
          <a:xfrm>
            <a:off x="457200" y="5654675"/>
            <a:ext cx="8229600" cy="669925"/>
          </a:xfrm>
          <a:prstGeom prst="rect">
            <a:avLst/>
          </a:prstGeom>
          <a:solidFill>
            <a:schemeClr val="tx1"/>
          </a:solidFill>
          <a:ln w="28575">
            <a:solidFill>
              <a:srgbClr val="C00000"/>
            </a:solidFill>
            <a:miter lim="800000"/>
            <a:headEnd/>
            <a:tailEnd/>
          </a:ln>
        </p:spPr>
        <p:txBody>
          <a:bodyPr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s-ES" sz="2800" b="1" dirty="0" smtClean="0">
                <a:solidFill>
                  <a:schemeClr val="bg1"/>
                </a:solidFill>
                <a:latin typeface="Times New Roman" pitchFamily="18" charset="0"/>
                <a:cs typeface="Times New Roman" pitchFamily="18" charset="0"/>
              </a:rPr>
              <a:t>GRACIAS</a:t>
            </a:r>
            <a:endParaRPr lang="es-ES" sz="2800" b="1" dirty="0">
              <a:solidFill>
                <a:schemeClr val="bg1"/>
              </a:solidFill>
              <a:latin typeface="Times New Roman" pitchFamily="18" charset="0"/>
              <a:cs typeface="Times New Roman" pitchFamily="18" charset="0"/>
            </a:endParaRP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2964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500063" y="2539425"/>
            <a:ext cx="8186737" cy="584775"/>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fontAlgn="auto">
              <a:spcBef>
                <a:spcPts val="1100"/>
              </a:spcBef>
              <a:spcAft>
                <a:spcPts val="0"/>
              </a:spcAft>
              <a:defRPr/>
            </a:pPr>
            <a:r>
              <a:rPr lang="es-MX" sz="3200" b="1" dirty="0" smtClean="0">
                <a:latin typeface="Times New Roman" pitchFamily="18" charset="0"/>
                <a:cs typeface="Times New Roman" pitchFamily="18" charset="0"/>
              </a:rPr>
              <a:t>MODERNIZACIÓN DEL ESTADO</a:t>
            </a:r>
            <a:endParaRPr lang="es-MX" sz="3200" b="1" dirty="0">
              <a:latin typeface="Times New Roman" pitchFamily="18" charset="0"/>
              <a:cs typeface="Times New Roman" pitchFamily="18" charset="0"/>
            </a:endParaRP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2964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Te </a:t>
            </a:r>
            <a:endParaRPr lang="en-US" dirty="0"/>
          </a:p>
        </p:txBody>
      </p:sp>
      <p:sp>
        <p:nvSpPr>
          <p:cNvPr id="2" name="Text Box 2"/>
          <p:cNvSpPr txBox="1">
            <a:spLocks noChangeArrowheads="1"/>
          </p:cNvSpPr>
          <p:nvPr/>
        </p:nvSpPr>
        <p:spPr bwMode="auto">
          <a:xfrm>
            <a:off x="457200" y="939225"/>
            <a:ext cx="8229599" cy="584775"/>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fontAlgn="auto">
              <a:spcBef>
                <a:spcPts val="1100"/>
              </a:spcBef>
              <a:spcAft>
                <a:spcPts val="0"/>
              </a:spcAft>
              <a:defRPr/>
            </a:pPr>
            <a:r>
              <a:rPr lang="es-MX" sz="3200" b="1" dirty="0" smtClean="0">
                <a:latin typeface="Times New Roman" pitchFamily="18" charset="0"/>
                <a:cs typeface="Times New Roman" pitchFamily="18" charset="0"/>
              </a:rPr>
              <a:t>TEMARIO</a:t>
            </a:r>
            <a:endParaRPr lang="es-MX" sz="3200" b="1" dirty="0">
              <a:latin typeface="Times New Roman" pitchFamily="18" charset="0"/>
              <a:cs typeface="Times New Roman" pitchFamily="18" charset="0"/>
            </a:endParaRPr>
          </a:p>
        </p:txBody>
      </p:sp>
      <p:sp>
        <p:nvSpPr>
          <p:cNvPr id="5" name="4 CuadroTexto"/>
          <p:cNvSpPr txBox="1"/>
          <p:nvPr/>
        </p:nvSpPr>
        <p:spPr>
          <a:xfrm>
            <a:off x="457200" y="2590800"/>
            <a:ext cx="8305800" cy="2308324"/>
          </a:xfrm>
          <a:prstGeom prst="rect">
            <a:avLst/>
          </a:prstGeom>
          <a:solidFill>
            <a:schemeClr val="bg2">
              <a:lumMod val="90000"/>
            </a:schemeClr>
          </a:solidFill>
          <a:ln w="28575">
            <a:solidFill>
              <a:schemeClr val="tx1"/>
            </a:solidFill>
          </a:ln>
        </p:spPr>
        <p:txBody>
          <a:bodyPr wrap="square" rtlCol="0">
            <a:spAutoFit/>
          </a:bodyPr>
          <a:lstStyle/>
          <a:p>
            <a:r>
              <a:rPr lang="es-AR" sz="2400" b="1" dirty="0" smtClean="0">
                <a:latin typeface="Times New Roman" pitchFamily="18" charset="0"/>
                <a:cs typeface="Times New Roman" pitchFamily="18" charset="0"/>
              </a:rPr>
              <a:t>Trámites a distancia. Concepto. Expediente electrónico (EE). Concepto. Gestión de documentación electrónica (GDE).  Concepto.  Procedimientos implementados por la Superintendencia de Seguros de la Nación. Medios de entrega de la documentación de seguros. Comprobante del  seguro en el celular. Aplicación móvil del seguro. </a:t>
            </a:r>
            <a:endParaRPr lang="en-US" sz="2400" b="1" dirty="0">
              <a:latin typeface="Times New Roman" pitchFamily="18" charset="0"/>
              <a:cs typeface="Times New Roman" pitchFamily="18" charset="0"/>
            </a:endParaRP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2964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2133600"/>
            <a:ext cx="8305800" cy="1938992"/>
          </a:xfrm>
          <a:prstGeom prst="rect">
            <a:avLst/>
          </a:prstGeom>
          <a:solidFill>
            <a:schemeClr val="bg2">
              <a:lumMod val="90000"/>
            </a:schemeClr>
          </a:solidFill>
          <a:ln w="28575">
            <a:solidFill>
              <a:schemeClr val="tx1"/>
            </a:solidFill>
          </a:ln>
        </p:spPr>
        <p:txBody>
          <a:bodyPr wrap="square">
            <a:spAutoFit/>
          </a:bodyPr>
          <a:lstStyle/>
          <a:p>
            <a:pPr algn="ctr"/>
            <a:r>
              <a:rPr lang="es-AR" sz="2400" b="1" dirty="0" smtClean="0">
                <a:latin typeface="Times New Roman" pitchFamily="18" charset="0"/>
                <a:cs typeface="Times New Roman" pitchFamily="18" charset="0"/>
              </a:rPr>
              <a:t>Mediante el Decreto N° 434 de fecha 1 de marzo de 2016 se aprobó el Plan de Modernización del Estado, con el objetivo de constituir una Administración Pública al servicio del ciudadano en un marco de eficiencia, eficacia y calidad en la prestación de servicios</a:t>
            </a:r>
            <a:endParaRPr lang="en-US" sz="2400" b="1"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p:cNvSpPr>
            <a:spLocks noChangeArrowheads="1"/>
          </p:cNvSpPr>
          <p:nvPr/>
        </p:nvSpPr>
        <p:spPr bwMode="auto">
          <a:xfrm>
            <a:off x="457200" y="1905000"/>
            <a:ext cx="8229600" cy="2308324"/>
          </a:xfrm>
          <a:prstGeom prst="rect">
            <a:avLst/>
          </a:prstGeom>
          <a:solidFill>
            <a:schemeClr val="accent2">
              <a:lumMod val="60000"/>
              <a:lumOff val="40000"/>
            </a:schemeClr>
          </a:solidFill>
          <a:ln w="28575">
            <a:solidFill>
              <a:srgbClr val="C00000"/>
            </a:solidFill>
            <a:miter lim="800000"/>
            <a:headEnd/>
            <a:tailEnd/>
          </a:ln>
          <a:effectLst/>
        </p:spPr>
        <p:txBody>
          <a:bodyPr wrap="square" anchor="ctr">
            <a:spAutoFit/>
          </a:bodyPr>
          <a:lstStyle/>
          <a:p>
            <a:pPr algn="ctr">
              <a:defRPr/>
            </a:pPr>
            <a:r>
              <a:rPr lang="es-ES" sz="2400" b="1" dirty="0" smtClean="0">
                <a:latin typeface="Times New Roman" pitchFamily="18" charset="0"/>
                <a:ea typeface="Times New Roman" pitchFamily="18" charset="0"/>
                <a:cs typeface="Times New Roman" pitchFamily="18" charset="0"/>
              </a:rPr>
              <a:t>“</a:t>
            </a:r>
            <a:r>
              <a:rPr lang="es-ES" sz="2400" b="1" dirty="0" err="1" smtClean="0">
                <a:latin typeface="Times New Roman" pitchFamily="18" charset="0"/>
                <a:ea typeface="Times New Roman" pitchFamily="18" charset="0"/>
                <a:cs typeface="Times New Roman" pitchFamily="18" charset="0"/>
              </a:rPr>
              <a:t>Covidengue</a:t>
            </a:r>
            <a:r>
              <a:rPr lang="es-ES" sz="2400" b="1" dirty="0" smtClean="0">
                <a:latin typeface="Times New Roman" pitchFamily="18" charset="0"/>
                <a:ea typeface="Times New Roman" pitchFamily="18" charset="0"/>
                <a:cs typeface="Times New Roman" pitchFamily="18" charset="0"/>
              </a:rPr>
              <a:t>”</a:t>
            </a:r>
          </a:p>
          <a:p>
            <a:pPr algn="ctr">
              <a:defRPr/>
            </a:pPr>
            <a:endParaRPr lang="es-ES" sz="2400" b="1" dirty="0" smtClean="0">
              <a:latin typeface="Times New Roman" pitchFamily="18" charset="0"/>
              <a:ea typeface="Times New Roman" pitchFamily="18" charset="0"/>
              <a:cs typeface="Times New Roman" pitchFamily="18" charset="0"/>
            </a:endParaRPr>
          </a:p>
          <a:p>
            <a:pPr algn="ctr">
              <a:defRPr/>
            </a:pPr>
            <a:r>
              <a:rPr lang="es-AR" sz="2400" b="1" dirty="0" smtClean="0">
                <a:latin typeface="Times New Roman" pitchFamily="18" charset="0"/>
                <a:cs typeface="Times New Roman" pitchFamily="18" charset="0"/>
              </a:rPr>
              <a:t>Sobre el caso de una persona que podría haber contraído coronavirus y dengue, en las redes sociales rápidamente surgió la expresión </a:t>
            </a:r>
            <a:r>
              <a:rPr lang="es-AR" sz="2400" b="1" dirty="0" err="1" smtClean="0">
                <a:latin typeface="Times New Roman" pitchFamily="18" charset="0"/>
                <a:cs typeface="Times New Roman" pitchFamily="18" charset="0"/>
              </a:rPr>
              <a:t>covidengue</a:t>
            </a:r>
            <a:r>
              <a:rPr lang="es-AR" sz="2400" b="1" dirty="0" smtClean="0">
                <a:latin typeface="Times New Roman" pitchFamily="18" charset="0"/>
                <a:cs typeface="Times New Roman" pitchFamily="18" charset="0"/>
              </a:rPr>
              <a:t> para representar el peor mal que alguien podría contraer por estos días.</a:t>
            </a:r>
            <a:endParaRPr lang="es-ES" sz="2000" b="1" dirty="0">
              <a:latin typeface="Times New Roman" pitchFamily="18" charset="0"/>
              <a:cs typeface="Times New Roman" pitchFamily="18" charset="0"/>
            </a:endParaRP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2964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505" name="Rectangle 1"/>
          <p:cNvSpPr>
            <a:spLocks noChangeArrowheads="1"/>
          </p:cNvSpPr>
          <p:nvPr/>
        </p:nvSpPr>
        <p:spPr bwMode="auto">
          <a:xfrm>
            <a:off x="457200" y="2209800"/>
            <a:ext cx="8229600" cy="3416320"/>
          </a:xfrm>
          <a:prstGeom prst="rect">
            <a:avLst/>
          </a:prstGeom>
          <a:solidFill>
            <a:schemeClr val="bg2">
              <a:lumMod val="90000"/>
            </a:schemeClr>
          </a:solidFill>
          <a:ln w="2857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AR" sz="2400" b="1" i="0" u="none" strike="noStrike" cap="none" normalizeH="0" baseline="0" dirty="0" smtClean="0">
                <a:ln>
                  <a:noFill/>
                </a:ln>
                <a:effectLst/>
                <a:latin typeface="Times New Roman" pitchFamily="18" charset="0"/>
                <a:ea typeface="Times New Roman" pitchFamily="18" charset="0"/>
                <a:cs typeface="Times New Roman" pitchFamily="18" charset="0"/>
              </a:rPr>
              <a:t>Trámites a Distancia – TAD es una plataforma donde cualquier ciudadano puede realizar su trámite ante organismos públicos nacionales desde su casa, o</a:t>
            </a:r>
            <a:r>
              <a:rPr kumimoji="0" lang="en-US" sz="2400" b="1" i="0" u="none" strike="noStrike" cap="none" normalizeH="0" baseline="0" dirty="0" smtClean="0">
                <a:ln>
                  <a:noFill/>
                </a:ln>
                <a:effectLst/>
                <a:latin typeface="Times New Roman" pitchFamily="18" charset="0"/>
                <a:ea typeface="Times New Roman" pitchFamily="18" charset="0"/>
                <a:cs typeface="Times New Roman" pitchFamily="18" charset="0"/>
              </a:rPr>
              <a:t>ﬁ</a:t>
            </a:r>
            <a:r>
              <a:rPr kumimoji="0" lang="es-AR" sz="2400" b="1" i="0" u="none" strike="noStrike" cap="none" normalizeH="0" baseline="0" dirty="0" smtClean="0">
                <a:ln>
                  <a:noFill/>
                </a:ln>
                <a:effectLst/>
                <a:latin typeface="Times New Roman" pitchFamily="18" charset="0"/>
                <a:ea typeface="Times New Roman" pitchFamily="18" charset="0"/>
                <a:cs typeface="Times New Roman" pitchFamily="18" charset="0"/>
              </a:rPr>
              <a:t>cina y/o dispositivo móvil.</a:t>
            </a:r>
            <a:endParaRPr kumimoji="0" lang="en-US" sz="2400" b="1" i="0" u="none" strike="noStrike" cap="none" normalizeH="0" baseline="0" dirty="0" smtClean="0">
              <a:ln>
                <a:noFill/>
              </a:ln>
              <a:effectLst/>
              <a:latin typeface="Times New Roman" pitchFamily="18" charset="0"/>
              <a:cs typeface="Times New Roman" pitchFamily="18" charset="0"/>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es-AR" sz="2400" b="1" i="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s-AR" sz="2400" b="1" i="0" u="none" strike="noStrike" cap="none" normalizeH="0" baseline="0" dirty="0" smtClean="0">
                <a:ln>
                  <a:noFill/>
                </a:ln>
                <a:effectLst/>
                <a:latin typeface="Times New Roman" pitchFamily="18" charset="0"/>
                <a:ea typeface="Times New Roman" pitchFamily="18" charset="0"/>
                <a:cs typeface="Times New Roman" pitchFamily="18" charset="0"/>
              </a:rPr>
              <a:t>Los trámites son 100% digitales desde el dispositivo, sin necesidad de papel ni acudir a un organismo público, permitiendo ahorrar tiempo y dinero en la gestión de los mismos.</a:t>
            </a:r>
            <a:endParaRPr kumimoji="0" lang="es-AR" sz="2400" b="1" i="0" u="none" strike="noStrike" cap="none" normalizeH="0" baseline="0" dirty="0" smtClean="0">
              <a:ln>
                <a:noFill/>
              </a:ln>
              <a:effectLst/>
              <a:latin typeface="Times New Roman" pitchFamily="18" charset="0"/>
              <a:cs typeface="Times New Roman" pitchFamily="18" charset="0"/>
            </a:endParaRPr>
          </a:p>
        </p:txBody>
      </p:sp>
      <p:sp>
        <p:nvSpPr>
          <p:cNvPr id="3" name="Text Box 2"/>
          <p:cNvSpPr txBox="1">
            <a:spLocks noChangeArrowheads="1"/>
          </p:cNvSpPr>
          <p:nvPr/>
        </p:nvSpPr>
        <p:spPr bwMode="auto">
          <a:xfrm>
            <a:off x="500063" y="1066800"/>
            <a:ext cx="8186737" cy="523220"/>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fontAlgn="auto">
              <a:spcBef>
                <a:spcPts val="1100"/>
              </a:spcBef>
              <a:spcAft>
                <a:spcPts val="0"/>
              </a:spcAft>
              <a:defRPr/>
            </a:pPr>
            <a:r>
              <a:rPr lang="es-MX" sz="2800" b="1" dirty="0" smtClean="0">
                <a:latin typeface="Times New Roman" pitchFamily="18" charset="0"/>
                <a:cs typeface="Times New Roman" pitchFamily="18" charset="0"/>
              </a:rPr>
              <a:t>TRÁMITES A DISTANCIA (TAD) </a:t>
            </a:r>
            <a:endParaRPr lang="es-MX" sz="2800" b="1" dirty="0">
              <a:latin typeface="Times New Roman" pitchFamily="18" charset="0"/>
              <a:cs typeface="Times New Roman" pitchFamily="18" charset="0"/>
            </a:endParaRP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2964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481" name="Rectangle 1"/>
          <p:cNvSpPr>
            <a:spLocks noChangeArrowheads="1"/>
          </p:cNvSpPr>
          <p:nvPr/>
        </p:nvSpPr>
        <p:spPr bwMode="auto">
          <a:xfrm>
            <a:off x="457200" y="3234684"/>
            <a:ext cx="8229600" cy="1184916"/>
          </a:xfrm>
          <a:prstGeom prst="rect">
            <a:avLst/>
          </a:prstGeom>
          <a:solidFill>
            <a:schemeClr val="bg2">
              <a:lumMod val="90000"/>
            </a:schemeClr>
          </a:solidFill>
          <a:ln w="28575">
            <a:solidFill>
              <a:schemeClr val="tx1"/>
            </a:solidFill>
            <a:miter lim="800000"/>
            <a:headEnd/>
            <a:tailEnd/>
          </a:ln>
          <a:effectLst/>
        </p:spPr>
        <p:txBody>
          <a:bodyPr vert="horz" wrap="square" lIns="0" tIns="0" rIns="0" bIns="7617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AR" sz="2400" b="1" i="0" u="none" strike="noStrike" cap="none" normalizeH="0" baseline="0" dirty="0" smtClean="0">
                <a:ln>
                  <a:noFill/>
                </a:ln>
                <a:effectLst/>
                <a:latin typeface="Times New Roman" pitchFamily="18" charset="0"/>
                <a:ea typeface="Calibri" pitchFamily="34" charset="0"/>
                <a:cs typeface="Times New Roman" pitchFamily="18" charset="0"/>
              </a:rPr>
              <a:t>El expediente electrónico es el conjunto de documentos electrónicos correspondientes a un procedimiento administrativo.</a:t>
            </a:r>
            <a:r>
              <a:rPr kumimoji="0" lang="en-US" sz="2400" b="1" i="0" u="none" strike="noStrike" cap="none" normalizeH="0" baseline="0" dirty="0" smtClean="0">
                <a:ln>
                  <a:noFill/>
                </a:ln>
                <a:effectLst/>
                <a:latin typeface="Times New Roman" pitchFamily="18" charset="0"/>
                <a:cs typeface="Times New Roman" pitchFamily="18" charset="0"/>
              </a:rPr>
              <a:t> </a:t>
            </a:r>
          </a:p>
        </p:txBody>
      </p:sp>
      <p:sp>
        <p:nvSpPr>
          <p:cNvPr id="3" name="Text Box 2"/>
          <p:cNvSpPr txBox="1">
            <a:spLocks noChangeArrowheads="1"/>
          </p:cNvSpPr>
          <p:nvPr/>
        </p:nvSpPr>
        <p:spPr bwMode="auto">
          <a:xfrm>
            <a:off x="500063" y="1229380"/>
            <a:ext cx="8186737" cy="523220"/>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fontAlgn="auto">
              <a:spcBef>
                <a:spcPts val="1100"/>
              </a:spcBef>
              <a:spcAft>
                <a:spcPts val="0"/>
              </a:spcAft>
              <a:defRPr/>
            </a:pPr>
            <a:r>
              <a:rPr lang="es-MX" sz="2800" b="1" dirty="0" smtClean="0">
                <a:latin typeface="Times New Roman" pitchFamily="18" charset="0"/>
                <a:cs typeface="Times New Roman" pitchFamily="18" charset="0"/>
              </a:rPr>
              <a:t>EXPEDIENTE ELECTRÓNICO </a:t>
            </a:r>
            <a:endParaRPr lang="es-MX" sz="2800" b="1" dirty="0">
              <a:latin typeface="Times New Roman" pitchFamily="18" charset="0"/>
              <a:cs typeface="Times New Roman" pitchFamily="18" charset="0"/>
            </a:endParaRP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2964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457" name="Rectangle 1"/>
          <p:cNvSpPr>
            <a:spLocks noChangeArrowheads="1"/>
          </p:cNvSpPr>
          <p:nvPr/>
        </p:nvSpPr>
        <p:spPr bwMode="auto">
          <a:xfrm>
            <a:off x="457200" y="3383340"/>
            <a:ext cx="8229600" cy="1569660"/>
          </a:xfrm>
          <a:prstGeom prst="rect">
            <a:avLst/>
          </a:prstGeom>
          <a:solidFill>
            <a:schemeClr val="bg2">
              <a:lumMod val="90000"/>
            </a:schemeClr>
          </a:solidFill>
          <a:ln w="2857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AR" sz="2400" b="1" i="0" u="none" strike="noStrike" cap="none" normalizeH="0" baseline="0" dirty="0" smtClean="0">
                <a:ln>
                  <a:noFill/>
                </a:ln>
                <a:effectLst/>
                <a:latin typeface="Times New Roman" pitchFamily="18" charset="0"/>
                <a:ea typeface="Calibri" pitchFamily="34" charset="0"/>
                <a:cs typeface="Times New Roman" pitchFamily="18" charset="0"/>
              </a:rPr>
              <a:t>La gestión documental electrónica  (GDE)es un </a:t>
            </a:r>
            <a:r>
              <a:rPr kumimoji="0" lang="es-AR" sz="2400" b="1"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sistema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integrado</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caratulación</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numeración</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seguimiento</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y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registración</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movimientos</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todas</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las</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actuaciones</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y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expedientes</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del Sector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Público</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Nacional</a:t>
            </a:r>
            <a:r>
              <a:rPr kumimoji="0" lang="en-US"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 Box 2"/>
          <p:cNvSpPr txBox="1">
            <a:spLocks noChangeArrowheads="1"/>
          </p:cNvSpPr>
          <p:nvPr/>
        </p:nvSpPr>
        <p:spPr bwMode="auto">
          <a:xfrm>
            <a:off x="457200" y="1229380"/>
            <a:ext cx="8229600" cy="954107"/>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fontAlgn="auto">
              <a:spcBef>
                <a:spcPts val="1100"/>
              </a:spcBef>
              <a:spcAft>
                <a:spcPts val="0"/>
              </a:spcAft>
              <a:defRPr/>
            </a:pPr>
            <a:r>
              <a:rPr lang="es-MX" sz="2800" b="1" dirty="0" smtClean="0">
                <a:latin typeface="Times New Roman" pitchFamily="18" charset="0"/>
                <a:cs typeface="Times New Roman" pitchFamily="18" charset="0"/>
              </a:rPr>
              <a:t>GESTIÓN DOCUMENTAL ELECTRÓNICA (GDE) </a:t>
            </a:r>
            <a:endParaRPr lang="es-MX" sz="2800" b="1" dirty="0">
              <a:latin typeface="Times New Roman" pitchFamily="18" charset="0"/>
              <a:cs typeface="Times New Roman" pitchFamily="18" charset="0"/>
            </a:endParaRP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2964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609600" y="762000"/>
            <a:ext cx="8229600" cy="5262979"/>
          </a:xfrm>
          <a:prstGeom prst="rect">
            <a:avLst/>
          </a:prstGeom>
          <a:solidFill>
            <a:schemeClr val="bg2">
              <a:lumMod val="90000"/>
            </a:schemeClr>
          </a:solidFill>
          <a:ln w="28575">
            <a:solidFill>
              <a:schemeClr val="tx1"/>
            </a:solidFill>
          </a:ln>
        </p:spPr>
        <p:txBody>
          <a:bodyPr wrap="square" rtlCol="0">
            <a:spAutoFit/>
          </a:bodyPr>
          <a:lstStyle/>
          <a:p>
            <a:pPr algn="ctr"/>
            <a:r>
              <a:rPr lang="es-AR" sz="2400" b="1" dirty="0" smtClean="0">
                <a:latin typeface="Times New Roman" pitchFamily="18" charset="0"/>
                <a:cs typeface="Times New Roman" pitchFamily="18" charset="0"/>
              </a:rPr>
              <a:t>La Superintendencia de Seguros de la Nación implementó distintos procedimientos con ese fin. Entre otros cabe mencionar:</a:t>
            </a:r>
          </a:p>
          <a:p>
            <a:pPr algn="ctr"/>
            <a:endParaRPr lang="es-AR" sz="2400" b="1" dirty="0" smtClean="0">
              <a:latin typeface="Times New Roman" pitchFamily="18" charset="0"/>
              <a:cs typeface="Times New Roman" pitchFamily="18" charset="0"/>
            </a:endParaRPr>
          </a:p>
          <a:p>
            <a:pPr>
              <a:buFont typeface="Arial" pitchFamily="34" charset="0"/>
              <a:buChar char="•"/>
            </a:pPr>
            <a:r>
              <a:rPr lang="es-AR" sz="2400" b="1" dirty="0" smtClean="0">
                <a:latin typeface="Times New Roman" pitchFamily="18" charset="0"/>
                <a:cs typeface="Times New Roman" pitchFamily="18" charset="0"/>
              </a:rPr>
              <a:t> Registro de  operaciones de los productores asesores de </a:t>
            </a:r>
          </a:p>
          <a:p>
            <a:r>
              <a:rPr lang="es-AR" sz="2400" b="1" dirty="0" smtClean="0">
                <a:latin typeface="Times New Roman" pitchFamily="18" charset="0"/>
                <a:cs typeface="Times New Roman" pitchFamily="18" charset="0"/>
              </a:rPr>
              <a:t>   seguros;</a:t>
            </a:r>
          </a:p>
          <a:p>
            <a:pPr>
              <a:buFont typeface="Arial" pitchFamily="34" charset="0"/>
              <a:buChar char="•"/>
            </a:pPr>
            <a:r>
              <a:rPr lang="es-AR" sz="2400" b="1" dirty="0" smtClean="0">
                <a:latin typeface="Times New Roman" pitchFamily="18" charset="0"/>
                <a:cs typeface="Times New Roman" pitchFamily="18" charset="0"/>
              </a:rPr>
              <a:t> Canal de venta electrónica.</a:t>
            </a:r>
          </a:p>
          <a:p>
            <a:pPr>
              <a:buFont typeface="Arial" pitchFamily="34" charset="0"/>
              <a:buChar char="•"/>
            </a:pPr>
            <a:r>
              <a:rPr lang="es-AR" sz="2400" b="1" dirty="0" smtClean="0">
                <a:latin typeface="Times New Roman" pitchFamily="18" charset="0"/>
                <a:cs typeface="Times New Roman" pitchFamily="18" charset="0"/>
              </a:rPr>
              <a:t> Seguimiento del sistema informático del estado de cartera </a:t>
            </a:r>
          </a:p>
          <a:p>
            <a:r>
              <a:rPr lang="es-AR" sz="2400" b="1" dirty="0" smtClean="0">
                <a:latin typeface="Times New Roman" pitchFamily="18" charset="0"/>
                <a:cs typeface="Times New Roman" pitchFamily="18" charset="0"/>
              </a:rPr>
              <a:t>  de juicios y mediaciones de los aseguradores;  </a:t>
            </a:r>
          </a:p>
          <a:p>
            <a:pPr>
              <a:buFont typeface="Arial" pitchFamily="34" charset="0"/>
              <a:buChar char="•"/>
            </a:pPr>
            <a:r>
              <a:rPr lang="es-AR" sz="2400" b="1" dirty="0" smtClean="0">
                <a:latin typeface="Times New Roman" pitchFamily="18" charset="0"/>
                <a:cs typeface="Times New Roman" pitchFamily="18" charset="0"/>
              </a:rPr>
              <a:t> Medios de entrega de la documentación (pólizas, endosos);</a:t>
            </a:r>
          </a:p>
          <a:p>
            <a:pPr>
              <a:buFont typeface="Arial" pitchFamily="34" charset="0"/>
              <a:buChar char="•"/>
            </a:pPr>
            <a:r>
              <a:rPr lang="es-AR" sz="2400" b="1" dirty="0" smtClean="0">
                <a:latin typeface="Times New Roman" pitchFamily="18" charset="0"/>
                <a:cs typeface="Times New Roman" pitchFamily="18" charset="0"/>
              </a:rPr>
              <a:t> Comprobante del seguro de automotores y motos en el </a:t>
            </a:r>
          </a:p>
          <a:p>
            <a:r>
              <a:rPr lang="es-AR" sz="2400" b="1" dirty="0" smtClean="0">
                <a:latin typeface="Times New Roman" pitchFamily="18" charset="0"/>
                <a:cs typeface="Times New Roman" pitchFamily="18" charset="0"/>
              </a:rPr>
              <a:t>   celular;</a:t>
            </a:r>
          </a:p>
          <a:p>
            <a:pPr>
              <a:buFont typeface="Arial" pitchFamily="34" charset="0"/>
              <a:buChar char="•"/>
            </a:pPr>
            <a:r>
              <a:rPr lang="es-AR" sz="2400" b="1" dirty="0" smtClean="0">
                <a:latin typeface="Times New Roman" pitchFamily="18" charset="0"/>
                <a:cs typeface="Times New Roman" pitchFamily="18" charset="0"/>
              </a:rPr>
              <a:t> Aplicación móvil “Mi seguro”, para conocer la existencia del </a:t>
            </a:r>
          </a:p>
          <a:p>
            <a:r>
              <a:rPr lang="es-AR" sz="2400" b="1" dirty="0" smtClean="0">
                <a:latin typeface="Times New Roman" pitchFamily="18" charset="0"/>
                <a:cs typeface="Times New Roman" pitchFamily="18" charset="0"/>
              </a:rPr>
              <a:t>  mismo, etc</a:t>
            </a:r>
            <a:r>
              <a:rPr lang="es-AR" b="1" dirty="0" smtClean="0"/>
              <a:t>.</a:t>
            </a:r>
            <a:endParaRPr lang="en-US" b="1" dirty="0"/>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2964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2 CuadroTexto"/>
          <p:cNvSpPr txBox="1">
            <a:spLocks noChangeArrowheads="1"/>
          </p:cNvSpPr>
          <p:nvPr/>
        </p:nvSpPr>
        <p:spPr bwMode="auto">
          <a:xfrm>
            <a:off x="457200" y="2551093"/>
            <a:ext cx="8229600" cy="954107"/>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a:r>
              <a:rPr lang="es-AR" altLang="es-ES" sz="2800" b="1" dirty="0">
                <a:latin typeface="Times New Roman" pitchFamily="18" charset="0"/>
                <a:cs typeface="Times New Roman" pitchFamily="18" charset="0"/>
              </a:rPr>
              <a:t>MEDIOS DE ENTREGA DE LA DOCUMENTACIÓN </a:t>
            </a:r>
            <a:r>
              <a:rPr lang="es-AR" altLang="es-ES" sz="2800" b="1" dirty="0" smtClean="0">
                <a:latin typeface="Times New Roman" pitchFamily="18" charset="0"/>
                <a:cs typeface="Times New Roman" pitchFamily="18" charset="0"/>
              </a:rPr>
              <a:t>DE SEGUROS</a:t>
            </a:r>
            <a:endParaRPr lang="es-AR" altLang="es-ES" sz="2800" b="1" dirty="0">
              <a:latin typeface="Times New Roman" pitchFamily="18" charset="0"/>
              <a:cs typeface="Times New Roman" pitchFamily="18" charset="0"/>
            </a:endParaRP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2964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CuadroTexto"/>
          <p:cNvSpPr txBox="1">
            <a:spLocks noChangeArrowheads="1"/>
          </p:cNvSpPr>
          <p:nvPr/>
        </p:nvSpPr>
        <p:spPr bwMode="auto">
          <a:xfrm>
            <a:off x="457200" y="1295400"/>
            <a:ext cx="8229600" cy="4154984"/>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a:r>
              <a:rPr lang="es-AR" altLang="es-ES" sz="2400" b="1" dirty="0">
                <a:latin typeface="Times New Roman" pitchFamily="18" charset="0"/>
                <a:cs typeface="Times New Roman" pitchFamily="18" charset="0"/>
              </a:rPr>
              <a:t>La resolución 219 del 13 de marzo de 2018 de la Superintendencia de Seguros de la Nación apunta en principio a ampliar los medios de entrega de la documentación brindada a los tomadores y/o asegurados, toda vez que las nuevas tecnologías han sido adoptadas masivamente por la población.</a:t>
            </a:r>
          </a:p>
          <a:p>
            <a:pPr algn="ctr"/>
            <a:endParaRPr lang="es-AR" altLang="es-ES" sz="2400" b="1" dirty="0">
              <a:latin typeface="Times New Roman" pitchFamily="18" charset="0"/>
              <a:cs typeface="Times New Roman" pitchFamily="18" charset="0"/>
            </a:endParaRPr>
          </a:p>
          <a:p>
            <a:pPr algn="ctr"/>
            <a:r>
              <a:rPr lang="es-AR" altLang="es-ES" sz="2400" b="1" dirty="0">
                <a:latin typeface="Times New Roman" pitchFamily="18" charset="0"/>
                <a:cs typeface="Times New Roman" pitchFamily="18" charset="0"/>
              </a:rPr>
              <a:t>Es intención de este organismo contribuir a la digitalización de la industria del seguro, facilitando la agilización y simplificación de procesos al ampliar los medios a través de los cuales los asegurados se vinculan con sus coberturas.</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2964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CuadroTexto"/>
          <p:cNvSpPr txBox="1">
            <a:spLocks noChangeArrowheads="1"/>
          </p:cNvSpPr>
          <p:nvPr/>
        </p:nvSpPr>
        <p:spPr bwMode="auto">
          <a:xfrm>
            <a:off x="457200" y="2316540"/>
            <a:ext cx="8229600" cy="1569660"/>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a:r>
              <a:rPr lang="es-AR" altLang="es-ES" sz="2400" b="1" dirty="0">
                <a:latin typeface="Times New Roman" pitchFamily="18" charset="0"/>
                <a:cs typeface="Times New Roman" pitchFamily="18" charset="0"/>
              </a:rPr>
              <a:t>Con la incorporación del canal de venta electrónico se propende al crecimiento del sector asegurador, siendo deber del organismo velar por la excelencia del servicio, buenas prácticas, competitividad y desarrollo del mismo.</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2964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4 CuadroTexto"/>
          <p:cNvSpPr txBox="1">
            <a:spLocks noChangeArrowheads="1"/>
          </p:cNvSpPr>
          <p:nvPr/>
        </p:nvSpPr>
        <p:spPr bwMode="auto">
          <a:xfrm>
            <a:off x="571500" y="1143000"/>
            <a:ext cx="8115300" cy="4893647"/>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a:endParaRPr lang="es-AR" altLang="es-ES" sz="2400" b="1" dirty="0">
              <a:latin typeface="Times New Roman" pitchFamily="18" charset="0"/>
              <a:cs typeface="Times New Roman" pitchFamily="18" charset="0"/>
            </a:endParaRPr>
          </a:p>
          <a:p>
            <a:pPr algn="ctr"/>
            <a:r>
              <a:rPr lang="es-AR" altLang="es-ES" sz="2400" b="1" dirty="0">
                <a:latin typeface="Times New Roman" pitchFamily="18" charset="0"/>
                <a:cs typeface="Times New Roman" pitchFamily="18" charset="0"/>
              </a:rPr>
              <a:t>La firma de pólizas o endosos de parte de las aseguradoras puede ser facsimilar, debiendo tratarse y aprobarse, registrándose en acta de Directorio o similar, según la forma jurídica que corresponda, consignando las personas con facultades para ello, con expresa renuncia  a oponer defensas relacionadas con la falsedad o inexistencia de firma.</a:t>
            </a:r>
          </a:p>
          <a:p>
            <a:pPr algn="ctr"/>
            <a:endParaRPr lang="es-AR" altLang="es-ES" sz="2400" b="1" dirty="0">
              <a:latin typeface="Times New Roman" pitchFamily="18" charset="0"/>
              <a:cs typeface="Times New Roman" pitchFamily="18" charset="0"/>
            </a:endParaRPr>
          </a:p>
          <a:p>
            <a:pPr algn="ctr"/>
            <a:r>
              <a:rPr lang="es-AR" altLang="es-ES" sz="2400" b="1" dirty="0">
                <a:latin typeface="Times New Roman" pitchFamily="18" charset="0"/>
                <a:cs typeface="Times New Roman" pitchFamily="18" charset="0"/>
              </a:rPr>
              <a:t>En el frente de póliza debe incluirse el siguiente texto:</a:t>
            </a:r>
          </a:p>
          <a:p>
            <a:pPr algn="ctr"/>
            <a:endParaRPr lang="es-AR" altLang="es-ES" sz="2400" b="1" dirty="0">
              <a:latin typeface="Times New Roman" pitchFamily="18" charset="0"/>
              <a:cs typeface="Times New Roman" pitchFamily="18" charset="0"/>
            </a:endParaRPr>
          </a:p>
          <a:p>
            <a:pPr algn="ctr"/>
            <a:r>
              <a:rPr lang="es-AR" altLang="es-ES" sz="2400" b="1" dirty="0">
                <a:latin typeface="Times New Roman" pitchFamily="18" charset="0"/>
                <a:cs typeface="Times New Roman" pitchFamily="18" charset="0"/>
              </a:rPr>
              <a:t>“La presente póliza se suscribe mediante firma facsimilar conforme lo previsto en el punto 7.8 del Reglamento General de la Actividad aseguradora”.</a:t>
            </a:r>
          </a:p>
        </p:txBody>
      </p:sp>
      <p:sp>
        <p:nvSpPr>
          <p:cNvPr id="4" name="2 CuadroTexto"/>
          <p:cNvSpPr txBox="1">
            <a:spLocks noChangeArrowheads="1"/>
          </p:cNvSpPr>
          <p:nvPr/>
        </p:nvSpPr>
        <p:spPr bwMode="auto">
          <a:xfrm>
            <a:off x="533400" y="457200"/>
            <a:ext cx="8153400" cy="523220"/>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a:r>
              <a:rPr lang="es-AR" altLang="es-ES" sz="2800" b="1" dirty="0">
                <a:latin typeface="Times New Roman" pitchFamily="18" charset="0"/>
                <a:cs typeface="Times New Roman" pitchFamily="18" charset="0"/>
              </a:rPr>
              <a:t>PRINCIPALES MODIFICACIONES </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2964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4 CuadroTexto"/>
          <p:cNvSpPr txBox="1">
            <a:spLocks noChangeArrowheads="1"/>
          </p:cNvSpPr>
          <p:nvPr/>
        </p:nvSpPr>
        <p:spPr bwMode="auto">
          <a:xfrm>
            <a:off x="457200" y="685800"/>
            <a:ext cx="8229600" cy="954107"/>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a:r>
              <a:rPr lang="es-AR" altLang="es-ES" sz="2400" b="1" dirty="0">
                <a:latin typeface="Times New Roman" pitchFamily="18" charset="0"/>
                <a:cs typeface="Times New Roman" pitchFamily="18" charset="0"/>
              </a:rPr>
              <a:t>  </a:t>
            </a:r>
            <a:r>
              <a:rPr lang="es-AR" altLang="es-ES" sz="2800" b="1" dirty="0">
                <a:latin typeface="Times New Roman" pitchFamily="18" charset="0"/>
                <a:cs typeface="Times New Roman" pitchFamily="18" charset="0"/>
              </a:rPr>
              <a:t>COMPROBANTE DEL SEGURO EN EL CELULAR</a:t>
            </a:r>
          </a:p>
        </p:txBody>
      </p:sp>
      <p:sp>
        <p:nvSpPr>
          <p:cNvPr id="4" name="3 Rectángulo"/>
          <p:cNvSpPr>
            <a:spLocks noChangeArrowheads="1"/>
          </p:cNvSpPr>
          <p:nvPr/>
        </p:nvSpPr>
        <p:spPr bwMode="auto">
          <a:xfrm>
            <a:off x="457200" y="1981200"/>
            <a:ext cx="8229600" cy="4154984"/>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a:r>
              <a:rPr lang="es-ES" altLang="es-ES" sz="2400" b="1" dirty="0">
                <a:latin typeface="Times New Roman" pitchFamily="18" charset="0"/>
                <a:cs typeface="Times New Roman" pitchFamily="18" charset="0"/>
              </a:rPr>
              <a:t>Impulsada por la SSN en conjunto con la Agencia de Seguridad Vial, hace que los conductores de motos, autos y camiones no tengan la obligación de tener la póliza en papel dentro del vehículo.</a:t>
            </a:r>
          </a:p>
          <a:p>
            <a:pPr algn="ctr"/>
            <a:endParaRPr lang="es-ES" altLang="es-ES" sz="2400" b="1" dirty="0">
              <a:latin typeface="Times New Roman" pitchFamily="18" charset="0"/>
              <a:cs typeface="Times New Roman" pitchFamily="18" charset="0"/>
            </a:endParaRPr>
          </a:p>
          <a:p>
            <a:pPr algn="ctr"/>
            <a:r>
              <a:rPr lang="es-ES" altLang="es-ES" sz="2400" b="1" dirty="0">
                <a:latin typeface="Times New Roman" pitchFamily="18" charset="0"/>
                <a:cs typeface="Times New Roman" pitchFamily="18" charset="0"/>
              </a:rPr>
              <a:t>A partir de la Resolución 219/2018, se podrá circular por las rutas y calles argentinas con el comprobante del seguro de manera digital: todos los conductores tendrán la opción de mostrar a las autoridades la póliza en versión impresa, el PDF o la imagen legible desde cualquier dispositivo móvil, ya sea celular o tableta.</a:t>
            </a:r>
            <a:endParaRPr lang="es-AR" altLang="es-ES" sz="2400" b="1" dirty="0">
              <a:latin typeface="Times New Roman" pitchFamily="18" charset="0"/>
              <a:cs typeface="Times New Roman" pitchFamily="18" charset="0"/>
            </a:endParaRP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2964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457200" y="914400"/>
            <a:ext cx="8229600" cy="954107"/>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a:r>
              <a:rPr lang="es-ES" altLang="es-ES" sz="2800" b="1" dirty="0">
                <a:latin typeface="Times New Roman" pitchFamily="18" charset="0"/>
                <a:cs typeface="Times New Roman" pitchFamily="18" charset="0"/>
              </a:rPr>
              <a:t>LA   NUEVA  APLICACIÓN  MÓVIL  “MI  SEGURO” </a:t>
            </a:r>
            <a:endParaRPr lang="es-AR" altLang="es-ES" sz="2800" b="1" dirty="0">
              <a:latin typeface="Times New Roman" pitchFamily="18" charset="0"/>
              <a:cs typeface="Times New Roman" pitchFamily="18" charset="0"/>
            </a:endParaRPr>
          </a:p>
        </p:txBody>
      </p:sp>
      <p:sp>
        <p:nvSpPr>
          <p:cNvPr id="4" name="3 CuadroTexto"/>
          <p:cNvSpPr txBox="1">
            <a:spLocks noChangeArrowheads="1"/>
          </p:cNvSpPr>
          <p:nvPr/>
        </p:nvSpPr>
        <p:spPr bwMode="auto">
          <a:xfrm>
            <a:off x="457200" y="2298680"/>
            <a:ext cx="8229600" cy="3416320"/>
          </a:xfrm>
          <a:prstGeom prst="rect">
            <a:avLst/>
          </a:prstGeom>
          <a:solidFill>
            <a:schemeClr val="bg2">
              <a:lumMod val="90000"/>
            </a:schemeClr>
          </a:solidFill>
          <a:ln w="28575">
            <a:solidFill>
              <a:schemeClr val="tx1"/>
            </a:solidFill>
            <a:miter lim="800000"/>
            <a:headEnd/>
            <a:tailEnd/>
          </a:ln>
        </p:spPr>
        <p:txBody>
          <a:bodyPr wrap="square" anchorCtr="1">
            <a:spAutoFit/>
          </a:bodyPr>
          <a:lstStyle/>
          <a:p>
            <a:pPr algn="ctr"/>
            <a:r>
              <a:rPr lang="es-AR" altLang="es-ES" sz="2400" b="1" dirty="0">
                <a:latin typeface="Times New Roman" pitchFamily="18" charset="0"/>
                <a:cs typeface="Times New Roman" pitchFamily="18" charset="0"/>
              </a:rPr>
              <a:t>La Superintendencia de Seguros presentó en colaboración con la Agencia de Seguridad Vial y el Ministerio de Modernización una nueva aplicación llamada “Mi seguro”.</a:t>
            </a:r>
          </a:p>
          <a:p>
            <a:pPr algn="ctr"/>
            <a:endParaRPr lang="es-AR" altLang="es-ES" sz="2400" b="1" dirty="0">
              <a:latin typeface="Times New Roman" pitchFamily="18" charset="0"/>
              <a:cs typeface="Times New Roman" pitchFamily="18" charset="0"/>
            </a:endParaRPr>
          </a:p>
          <a:p>
            <a:pPr algn="ctr"/>
            <a:r>
              <a:rPr lang="es-AR" altLang="es-ES" sz="2400" b="1" dirty="0">
                <a:latin typeface="Times New Roman" pitchFamily="18" charset="0"/>
                <a:cs typeface="Times New Roman" pitchFamily="18" charset="0"/>
              </a:rPr>
              <a:t>La misma informa el estado actual de la póliza de seguro de todos los automotores que circulan por el país. Será utilizado por los fiscalizadores, quienes con tan solo ingresar el dominio del vehículo, sabrán si está asegurado o </a:t>
            </a:r>
            <a:r>
              <a:rPr lang="es-AR" altLang="es-ES" sz="2400" b="1" dirty="0" err="1">
                <a:latin typeface="Times New Roman" pitchFamily="18" charset="0"/>
                <a:cs typeface="Times New Roman" pitchFamily="18" charset="0"/>
              </a:rPr>
              <a:t>nó</a:t>
            </a:r>
            <a:r>
              <a:rPr lang="es-AR" altLang="es-ES" sz="2400" b="1" dirty="0">
                <a:latin typeface="Times New Roman" pitchFamily="18" charset="0"/>
                <a:cs typeface="Times New Roman" pitchFamily="18" charset="0"/>
              </a:rPr>
              <a:t> en ese momento.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p:cNvSpPr>
            <a:spLocks noChangeArrowheads="1"/>
          </p:cNvSpPr>
          <p:nvPr/>
        </p:nvSpPr>
        <p:spPr bwMode="auto">
          <a:xfrm>
            <a:off x="457200" y="1905000"/>
            <a:ext cx="8229600" cy="2308324"/>
          </a:xfrm>
          <a:prstGeom prst="rect">
            <a:avLst/>
          </a:prstGeom>
          <a:solidFill>
            <a:schemeClr val="accent2">
              <a:lumMod val="60000"/>
              <a:lumOff val="40000"/>
            </a:schemeClr>
          </a:solidFill>
          <a:ln w="28575">
            <a:solidFill>
              <a:srgbClr val="C00000"/>
            </a:solidFill>
            <a:miter lim="800000"/>
            <a:headEnd/>
            <a:tailEnd/>
          </a:ln>
          <a:effectLst/>
        </p:spPr>
        <p:txBody>
          <a:bodyPr wrap="square" anchor="ctr">
            <a:spAutoFit/>
          </a:bodyPr>
          <a:lstStyle/>
          <a:p>
            <a:pPr algn="ctr">
              <a:defRPr/>
            </a:pPr>
            <a:r>
              <a:rPr lang="es-AR" sz="2400" b="1" dirty="0" err="1" smtClean="0">
                <a:latin typeface="Times New Roman" pitchFamily="18" charset="0"/>
                <a:cs typeface="Times New Roman" pitchFamily="18" charset="0"/>
              </a:rPr>
              <a:t>Zoompleaños</a:t>
            </a:r>
            <a:endParaRPr lang="es-AR" sz="2400" b="1" dirty="0" smtClean="0">
              <a:latin typeface="Times New Roman" pitchFamily="18" charset="0"/>
              <a:cs typeface="Times New Roman" pitchFamily="18" charset="0"/>
            </a:endParaRPr>
          </a:p>
          <a:p>
            <a:pPr algn="ctr">
              <a:defRPr/>
            </a:pPr>
            <a:endParaRPr lang="es-AR" sz="2400" b="1" dirty="0" smtClean="0">
              <a:latin typeface="Times New Roman" pitchFamily="18" charset="0"/>
              <a:cs typeface="Times New Roman" pitchFamily="18" charset="0"/>
            </a:endParaRPr>
          </a:p>
          <a:p>
            <a:pPr algn="ctr">
              <a:defRPr/>
            </a:pPr>
            <a:r>
              <a:rPr lang="es-AR" sz="2400" b="1" dirty="0" smtClean="0">
                <a:latin typeface="Times New Roman" pitchFamily="18" charset="0"/>
                <a:cs typeface="Times New Roman" pitchFamily="18" charset="0"/>
              </a:rPr>
              <a:t>Cumpleaños online vía la plataforma Zoom. Esta modalidad de festejo hizo aparecer la expresión “tengo un </a:t>
            </a:r>
            <a:r>
              <a:rPr lang="es-AR" sz="2400" b="1" dirty="0" err="1" smtClean="0">
                <a:latin typeface="Times New Roman" pitchFamily="18" charset="0"/>
                <a:cs typeface="Times New Roman" pitchFamily="18" charset="0"/>
              </a:rPr>
              <a:t>zoompleaños</a:t>
            </a:r>
            <a:r>
              <a:rPr lang="es-AR" sz="2400" b="1" dirty="0" smtClean="0">
                <a:latin typeface="Times New Roman" pitchFamily="18" charset="0"/>
                <a:cs typeface="Times New Roman" pitchFamily="18" charset="0"/>
              </a:rPr>
              <a:t>”, en un juego de palabras que une el nombre de la </a:t>
            </a:r>
            <a:r>
              <a:rPr lang="es-AR" sz="2400" b="1" dirty="0" err="1" smtClean="0">
                <a:latin typeface="Times New Roman" pitchFamily="18" charset="0"/>
                <a:cs typeface="Times New Roman" pitchFamily="18" charset="0"/>
              </a:rPr>
              <a:t>app</a:t>
            </a:r>
            <a:r>
              <a:rPr lang="es-AR" sz="2400" b="1" dirty="0" smtClean="0">
                <a:latin typeface="Times New Roman" pitchFamily="18" charset="0"/>
                <a:cs typeface="Times New Roman" pitchFamily="18" charset="0"/>
              </a:rPr>
              <a:t> con la palabra cumpleaños.</a:t>
            </a:r>
            <a:endParaRPr lang="es-ES" sz="2000" b="1" dirty="0">
              <a:latin typeface="Times New Roman" pitchFamily="18" charset="0"/>
              <a:cs typeface="Times New Roman" pitchFamily="18" charset="0"/>
            </a:endParaRP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2964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667000"/>
            <a:ext cx="8229600" cy="553998"/>
          </a:xfrm>
          <a:prstGeom prst="rect">
            <a:avLst/>
          </a:prstGeom>
          <a:solidFill>
            <a:schemeClr val="bg2">
              <a:lumMod val="90000"/>
            </a:schemeClr>
          </a:solidFill>
          <a:ln w="28575">
            <a:solidFill>
              <a:schemeClr val="tx1"/>
            </a:solidFill>
          </a:ln>
        </p:spPr>
        <p:txBody>
          <a:bodyPr wrap="square" anchor="b">
            <a:spAutoFit/>
          </a:bodyPr>
          <a:lstStyle/>
          <a:p>
            <a:pPr algn="ctr" fontAlgn="auto">
              <a:spcBef>
                <a:spcPts val="1700"/>
              </a:spcBef>
              <a:spcAft>
                <a:spcPts val="0"/>
              </a:spcAft>
              <a:defRPr/>
            </a:pPr>
            <a:r>
              <a:rPr lang="es-AR" sz="3000" b="1" dirty="0" smtClean="0">
                <a:effectLst>
                  <a:outerShdw blurRad="50000" dist="30000" dir="5400000" algn="tl" rotWithShape="0">
                    <a:srgbClr val="000000">
                      <a:alpha val="30000"/>
                    </a:srgbClr>
                  </a:outerShdw>
                </a:effectLst>
                <a:latin typeface="Times New Roman" pitchFamily="18" charset="0"/>
                <a:ea typeface="+mj-ea"/>
                <a:cs typeface="Times New Roman" pitchFamily="18" charset="0"/>
              </a:rPr>
              <a:t>EVALUACIÓN </a:t>
            </a:r>
            <a:endParaRPr lang="es-AR" sz="3000" b="1" dirty="0">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2964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371600"/>
            <a:ext cx="8229600" cy="3367589"/>
          </a:xfrm>
          <a:prstGeom prst="rect">
            <a:avLst/>
          </a:prstGeom>
          <a:solidFill>
            <a:schemeClr val="bg2">
              <a:lumMod val="90000"/>
            </a:schemeClr>
          </a:solidFill>
          <a:ln w="28575">
            <a:solidFill>
              <a:schemeClr val="tx1"/>
            </a:solidFill>
            <a:miter lim="800000"/>
            <a:headEnd/>
            <a:tailEnd/>
          </a:ln>
        </p:spPr>
        <p:txBody>
          <a:bodyPr wrap="square" anchor="ctr" anchorCtr="1">
            <a:spAutoFit/>
          </a:bodyPr>
          <a:lstStyle/>
          <a:p>
            <a:pPr marL="342900" indent="-342900" algn="ctr" hangingPunct="0">
              <a:spcBef>
                <a:spcPts val="500"/>
              </a:spcBef>
              <a:tabLst>
                <a:tab pos="4002088" algn="l"/>
              </a:tabLst>
            </a:pPr>
            <a:r>
              <a:rPr lang="es-ES" altLang="es-ES" sz="2400" b="1" dirty="0" smtClean="0">
                <a:latin typeface="Times New Roman" pitchFamily="18" charset="0"/>
                <a:cs typeface="Times New Roman" pitchFamily="18" charset="0"/>
              </a:rPr>
              <a:t>¿Cuál es el concepto de trámites a distancia (TAD)?</a:t>
            </a:r>
          </a:p>
          <a:p>
            <a:pPr marL="342900" indent="-342900" algn="ctr" hangingPunct="0">
              <a:spcBef>
                <a:spcPts val="500"/>
              </a:spcBef>
              <a:tabLst>
                <a:tab pos="4002088" algn="l"/>
              </a:tabLst>
            </a:pPr>
            <a:r>
              <a:rPr lang="es-ES" altLang="es-ES" sz="2400" b="1" dirty="0" smtClean="0">
                <a:latin typeface="Times New Roman" pitchFamily="18" charset="0"/>
                <a:cs typeface="Times New Roman" pitchFamily="18" charset="0"/>
              </a:rPr>
              <a:t>¿Cómo se define al expediente electrónico (EE)?</a:t>
            </a:r>
          </a:p>
          <a:p>
            <a:pPr marL="342900" indent="-342900" algn="ctr" hangingPunct="0">
              <a:spcBef>
                <a:spcPts val="500"/>
              </a:spcBef>
              <a:tabLst>
                <a:tab pos="4002088" algn="l"/>
              </a:tabLst>
            </a:pPr>
            <a:r>
              <a:rPr lang="es-ES" altLang="es-ES" sz="2400" b="1" dirty="0" smtClean="0">
                <a:latin typeface="Times New Roman" pitchFamily="18" charset="0"/>
                <a:cs typeface="Times New Roman" pitchFamily="18" charset="0"/>
              </a:rPr>
              <a:t>¿Cómo se define a la gestión documental electrónica (GDE)?</a:t>
            </a:r>
          </a:p>
          <a:p>
            <a:pPr marL="342900" indent="-342900" algn="ctr" hangingPunct="0">
              <a:spcBef>
                <a:spcPts val="500"/>
              </a:spcBef>
              <a:tabLst>
                <a:tab pos="4002088" algn="l"/>
              </a:tabLst>
            </a:pPr>
            <a:r>
              <a:rPr lang="es-ES" altLang="es-ES" sz="2400" b="1" dirty="0" smtClean="0">
                <a:latin typeface="Times New Roman" pitchFamily="18" charset="0"/>
                <a:cs typeface="Times New Roman" pitchFamily="18" charset="0"/>
              </a:rPr>
              <a:t>¿Cómo son actualmente los medios de entrega de la documentación de seguros?</a:t>
            </a:r>
          </a:p>
          <a:p>
            <a:pPr marL="342900" indent="-342900" algn="ctr" hangingPunct="0">
              <a:spcBef>
                <a:spcPts val="500"/>
              </a:spcBef>
              <a:tabLst>
                <a:tab pos="4002088" algn="l"/>
              </a:tabLst>
            </a:pPr>
            <a:r>
              <a:rPr lang="es-ES" altLang="es-ES" sz="2400" b="1" dirty="0" smtClean="0">
                <a:latin typeface="Times New Roman" pitchFamily="18" charset="0"/>
                <a:cs typeface="Times New Roman" pitchFamily="18" charset="0"/>
              </a:rPr>
              <a:t>¿Qué disposiciones existen respecto a constancia del seguro en el celular?</a:t>
            </a:r>
          </a:p>
          <a:p>
            <a:pPr marL="342900" indent="-342900" algn="ctr" hangingPunct="0">
              <a:spcBef>
                <a:spcPts val="500"/>
              </a:spcBef>
              <a:tabLst>
                <a:tab pos="4002088" algn="l"/>
              </a:tabLst>
            </a:pPr>
            <a:r>
              <a:rPr lang="es-ES" altLang="es-ES" sz="2400" b="1" dirty="0" smtClean="0">
                <a:latin typeface="Times New Roman" pitchFamily="18" charset="0"/>
                <a:cs typeface="Times New Roman" pitchFamily="18" charset="0"/>
              </a:rPr>
              <a:t>¿Para qué se utiliza la aplicación móvil “Mi seguro”? </a:t>
            </a:r>
            <a:endParaRPr lang="es-ES" altLang="es-ES" sz="2400" b="1" dirty="0">
              <a:latin typeface="Times New Roman" pitchFamily="18" charset="0"/>
              <a:cs typeface="Times New Roman" pitchFamily="18" charset="0"/>
            </a:endParaRPr>
          </a:p>
        </p:txBody>
      </p:sp>
      <p:sp>
        <p:nvSpPr>
          <p:cNvPr id="4" name="Rectangle 4"/>
          <p:cNvSpPr>
            <a:spLocks noChangeArrowheads="1"/>
          </p:cNvSpPr>
          <p:nvPr/>
        </p:nvSpPr>
        <p:spPr bwMode="auto">
          <a:xfrm>
            <a:off x="457200" y="5045075"/>
            <a:ext cx="8229600" cy="669925"/>
          </a:xfrm>
          <a:prstGeom prst="rect">
            <a:avLst/>
          </a:prstGeom>
          <a:solidFill>
            <a:schemeClr val="tx1"/>
          </a:solidFill>
          <a:ln w="28575">
            <a:solidFill>
              <a:srgbClr val="C00000"/>
            </a:solidFill>
            <a:miter lim="800000"/>
            <a:headEnd/>
            <a:tailEnd/>
          </a:ln>
        </p:spPr>
        <p:txBody>
          <a:bodyPr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s-ES" sz="2800" b="1" dirty="0" smtClean="0">
                <a:solidFill>
                  <a:schemeClr val="bg1"/>
                </a:solidFill>
                <a:latin typeface="Times New Roman" pitchFamily="18" charset="0"/>
                <a:cs typeface="Times New Roman" pitchFamily="18" charset="0"/>
              </a:rPr>
              <a:t>GRACIAS</a:t>
            </a:r>
            <a:endParaRPr lang="es-ES" sz="2800" b="1" dirty="0">
              <a:solidFill>
                <a:schemeClr val="bg1"/>
              </a:solidFill>
              <a:latin typeface="Times New Roman" pitchFamily="18" charset="0"/>
              <a:cs typeface="Times New Roman" pitchFamily="18" charset="0"/>
            </a:endParaRP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500063" y="2844225"/>
            <a:ext cx="8186737" cy="584775"/>
          </a:xfrm>
          <a:prstGeom prst="rect">
            <a:avLst/>
          </a:prstGeom>
          <a:solidFill>
            <a:srgbClr val="C00000"/>
          </a:solidFill>
          <a:ln w="28575">
            <a:solidFill>
              <a:schemeClr val="tx1"/>
            </a:solidFill>
            <a:miter lim="800000"/>
            <a:headEnd/>
            <a:tailEnd/>
          </a:ln>
        </p:spPr>
        <p:txBody>
          <a:bodyPr wrap="square" anchorCtr="1">
            <a:spAutoFit/>
          </a:bodyPr>
          <a:lstStyle/>
          <a:p>
            <a:pPr algn="ctr" fontAlgn="auto">
              <a:spcBef>
                <a:spcPts val="1100"/>
              </a:spcBef>
              <a:spcAft>
                <a:spcPts val="0"/>
              </a:spcAft>
              <a:defRPr/>
            </a:pPr>
            <a:r>
              <a:rPr lang="es-MX" sz="3200" b="1" dirty="0" smtClean="0">
                <a:solidFill>
                  <a:schemeClr val="bg1"/>
                </a:solidFill>
                <a:latin typeface="Times New Roman" pitchFamily="18" charset="0"/>
                <a:cs typeface="Times New Roman" pitchFamily="18" charset="0"/>
              </a:rPr>
              <a:t>FRAUDE</a:t>
            </a:r>
            <a:endParaRPr lang="es-MX" sz="3200" b="1" dirty="0">
              <a:solidFill>
                <a:schemeClr val="bg1"/>
              </a:solidFill>
              <a:latin typeface="Times New Roman" pitchFamily="18" charset="0"/>
              <a:cs typeface="Times New Roman" pitchFamily="18" charset="0"/>
            </a:endParaRP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2"/>
          <p:cNvSpPr txBox="1">
            <a:spLocks noChangeArrowheads="1"/>
          </p:cNvSpPr>
          <p:nvPr/>
        </p:nvSpPr>
        <p:spPr bwMode="auto">
          <a:xfrm>
            <a:off x="1116013" y="2924175"/>
            <a:ext cx="6985000" cy="366713"/>
          </a:xfrm>
          <a:prstGeom prst="rect">
            <a:avLst/>
          </a:prstGeom>
          <a:noFill/>
          <a:ln w="9525">
            <a:noFill/>
            <a:miter lim="800000"/>
            <a:headEnd/>
            <a:tailEnd/>
          </a:ln>
        </p:spPr>
        <p:txBody>
          <a:bodyPr>
            <a:spAutoFit/>
          </a:bodyPr>
          <a:lstStyle/>
          <a:p>
            <a:pPr>
              <a:spcBef>
                <a:spcPts val="1100"/>
              </a:spcBef>
            </a:pPr>
            <a:endParaRPr lang="es-MX" altLang="es-ES">
              <a:solidFill>
                <a:srgbClr val="000000"/>
              </a:solidFill>
              <a:latin typeface="Calibri" pitchFamily="34" charset="0"/>
            </a:endParaRPr>
          </a:p>
        </p:txBody>
      </p:sp>
      <p:sp>
        <p:nvSpPr>
          <p:cNvPr id="4" name="Rectangle 5"/>
          <p:cNvSpPr>
            <a:spLocks noChangeArrowheads="1"/>
          </p:cNvSpPr>
          <p:nvPr/>
        </p:nvSpPr>
        <p:spPr bwMode="auto">
          <a:xfrm>
            <a:off x="457200" y="1857375"/>
            <a:ext cx="8229600" cy="2790825"/>
          </a:xfrm>
          <a:prstGeom prst="rect">
            <a:avLst/>
          </a:prstGeom>
          <a:solidFill>
            <a:srgbClr val="C00000"/>
          </a:solidFill>
          <a:ln w="28575">
            <a:solidFill>
              <a:schemeClr val="tx1"/>
            </a:solidFill>
            <a:miter lim="800000"/>
            <a:headEnd/>
            <a:tailEnd/>
          </a:ln>
        </p:spPr>
        <p:txBody>
          <a:bodyPr anchor="ctr" anchorCtr="1"/>
          <a:lstStyle/>
          <a:p>
            <a:pPr algn="ctr"/>
            <a:r>
              <a:rPr lang="es-ES" sz="2800" b="1">
                <a:solidFill>
                  <a:schemeClr val="bg1"/>
                </a:solidFill>
                <a:latin typeface="Times New Roman" pitchFamily="18" charset="0"/>
              </a:rPr>
              <a:t>FRAUDE EN EL SEGURO</a:t>
            </a:r>
          </a:p>
          <a:p>
            <a:pPr algn="ctr"/>
            <a:endParaRPr lang="es-ES" sz="2800" b="1">
              <a:solidFill>
                <a:schemeClr val="bg1"/>
              </a:solidFill>
              <a:latin typeface="Times New Roman" pitchFamily="18" charset="0"/>
            </a:endParaRPr>
          </a:p>
          <a:p>
            <a:pPr algn="ctr"/>
            <a:r>
              <a:rPr lang="es-ES" sz="2800" b="1">
                <a:solidFill>
                  <a:schemeClr val="bg1"/>
                </a:solidFill>
                <a:latin typeface="Times New Roman" pitchFamily="18" charset="0"/>
              </a:rPr>
              <a:t>CORRESPONDE AL CAPÍTULO  V  DEL MANUAL DEL PROFESIONAL DEL SEGURO</a:t>
            </a:r>
          </a:p>
          <a:p>
            <a:pPr algn="ctr"/>
            <a:r>
              <a:rPr lang="es-ES" sz="2800" b="1">
                <a:solidFill>
                  <a:schemeClr val="bg1"/>
                </a:solidFill>
                <a:latin typeface="Times New Roman" pitchFamily="18" charset="0"/>
              </a:rPr>
              <a:t>EDICIÓN 17</a:t>
            </a:r>
            <a:endParaRPr lang="es-ES" sz="280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57201" y="1091625"/>
            <a:ext cx="8229600" cy="584775"/>
          </a:xfrm>
          <a:prstGeom prst="rect">
            <a:avLst/>
          </a:prstGeom>
          <a:solidFill>
            <a:srgbClr val="C00000"/>
          </a:solidFill>
          <a:ln w="28575">
            <a:solidFill>
              <a:schemeClr val="tx1"/>
            </a:solidFill>
            <a:miter lim="800000"/>
            <a:headEnd/>
            <a:tailEnd/>
          </a:ln>
        </p:spPr>
        <p:txBody>
          <a:bodyPr wrap="square" anchorCtr="1">
            <a:spAutoFit/>
          </a:bodyPr>
          <a:lstStyle/>
          <a:p>
            <a:pPr algn="ctr" fontAlgn="auto">
              <a:spcBef>
                <a:spcPts val="1100"/>
              </a:spcBef>
              <a:spcAft>
                <a:spcPts val="0"/>
              </a:spcAft>
              <a:defRPr/>
            </a:pPr>
            <a:r>
              <a:rPr lang="es-MX" sz="3200" b="1" dirty="0" smtClean="0">
                <a:solidFill>
                  <a:schemeClr val="bg1"/>
                </a:solidFill>
                <a:latin typeface="Times New Roman" pitchFamily="18" charset="0"/>
                <a:cs typeface="Times New Roman" pitchFamily="18" charset="0"/>
              </a:rPr>
              <a:t>TEMARIO</a:t>
            </a:r>
            <a:endParaRPr lang="es-MX" sz="3200" b="1" dirty="0">
              <a:solidFill>
                <a:schemeClr val="bg1"/>
              </a:solidFill>
              <a:latin typeface="Times New Roman" pitchFamily="18" charset="0"/>
              <a:cs typeface="Times New Roman" pitchFamily="18" charset="0"/>
            </a:endParaRPr>
          </a:p>
        </p:txBody>
      </p:sp>
      <p:sp>
        <p:nvSpPr>
          <p:cNvPr id="4" name="3 CuadroTexto"/>
          <p:cNvSpPr txBox="1"/>
          <p:nvPr/>
        </p:nvSpPr>
        <p:spPr>
          <a:xfrm>
            <a:off x="457199" y="2438400"/>
            <a:ext cx="8305801" cy="2677656"/>
          </a:xfrm>
          <a:prstGeom prst="rect">
            <a:avLst/>
          </a:prstGeom>
          <a:solidFill>
            <a:srgbClr val="C00000"/>
          </a:solidFill>
          <a:ln w="28575">
            <a:solidFill>
              <a:schemeClr val="tx1"/>
            </a:solidFill>
          </a:ln>
        </p:spPr>
        <p:txBody>
          <a:bodyPr wrap="square" rtlCol="0">
            <a:spAutoFit/>
          </a:bodyPr>
          <a:lstStyle/>
          <a:p>
            <a:r>
              <a:rPr lang="es-AR" sz="2400" b="1" dirty="0" smtClean="0">
                <a:solidFill>
                  <a:schemeClr val="bg1"/>
                </a:solidFill>
                <a:latin typeface="Times New Roman" pitchFamily="18" charset="0"/>
                <a:cs typeface="Times New Roman" pitchFamily="18" charset="0"/>
              </a:rPr>
              <a:t>Fraude en seguros. Definición. Medios de realización del fraude en seguros patrimoniales y sobre las personas.</a:t>
            </a:r>
          </a:p>
          <a:p>
            <a:r>
              <a:rPr lang="es-AR" sz="2400" b="1" dirty="0" smtClean="0">
                <a:solidFill>
                  <a:schemeClr val="bg1"/>
                </a:solidFill>
                <a:latin typeface="Times New Roman" pitchFamily="18" charset="0"/>
                <a:cs typeface="Times New Roman" pitchFamily="18" charset="0"/>
              </a:rPr>
              <a:t>Como afecta el fraude a todo el sistema. Quienes “pagan” las consecuencias del fraude. Sanciones legales y contractuales previstas. Estafas más comunes en los distintos ramos. El control del fraude de parte de la Superintendencia de Seguros de la Nación. Sistema Iris</a:t>
            </a:r>
            <a:r>
              <a:rPr lang="es-AR" sz="2400" b="1" dirty="0" smtClean="0">
                <a:solidFill>
                  <a:schemeClr val="bg1"/>
                </a:solidFill>
              </a:rPr>
              <a:t>.   </a:t>
            </a:r>
            <a:endParaRPr lang="en-US" sz="2400" b="1" dirty="0">
              <a:solidFill>
                <a:schemeClr val="bg1"/>
              </a:solidFill>
            </a:endParaRP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0" y="908050"/>
            <a:ext cx="8229600" cy="877888"/>
          </a:xfrm>
          <a:prstGeom prst="rect">
            <a:avLst/>
          </a:prstGeom>
          <a:solidFill>
            <a:srgbClr val="C00000"/>
          </a:solidFill>
          <a:ln w="28575">
            <a:solidFill>
              <a:schemeClr val="tx1"/>
            </a:solidFill>
            <a:miter lim="800000"/>
            <a:headEnd/>
            <a:tailEnd/>
          </a:ln>
        </p:spPr>
        <p:txBody>
          <a:bodyPr anchor="ctr" anchorCtr="1"/>
          <a:lstStyle/>
          <a:p>
            <a:pPr algn="ctr"/>
            <a:r>
              <a:rPr lang="es-AR" sz="2800" b="1">
                <a:solidFill>
                  <a:schemeClr val="bg1"/>
                </a:solidFill>
                <a:latin typeface="Times New Roman" pitchFamily="18" charset="0"/>
              </a:rPr>
              <a:t>DEFINICIÓN DE FRAUDE EN SEGUROS </a:t>
            </a:r>
            <a:endParaRPr lang="es-ES" sz="2800" b="1">
              <a:solidFill>
                <a:schemeClr val="bg1"/>
              </a:solidFill>
              <a:latin typeface="Times New Roman" pitchFamily="18" charset="0"/>
            </a:endParaRPr>
          </a:p>
        </p:txBody>
      </p:sp>
      <p:sp>
        <p:nvSpPr>
          <p:cNvPr id="4" name="Text Box 3"/>
          <p:cNvSpPr txBox="1">
            <a:spLocks noChangeArrowheads="1"/>
          </p:cNvSpPr>
          <p:nvPr/>
        </p:nvSpPr>
        <p:spPr bwMode="auto">
          <a:xfrm>
            <a:off x="488950" y="2514600"/>
            <a:ext cx="8229600" cy="2818720"/>
          </a:xfrm>
          <a:prstGeom prst="rect">
            <a:avLst/>
          </a:prstGeom>
          <a:solidFill>
            <a:srgbClr val="C00000"/>
          </a:solidFill>
          <a:ln w="28575">
            <a:solidFill>
              <a:schemeClr val="tx1"/>
            </a:solidFill>
            <a:miter lim="800000"/>
            <a:headEnd/>
            <a:tailEnd/>
          </a:ln>
        </p:spPr>
        <p:txBody>
          <a:bodyPr wrap="square" anchorCtr="1">
            <a:spAutoFit/>
          </a:bodyPr>
          <a:lstStyle/>
          <a:p>
            <a:pPr algn="ctr">
              <a:spcBef>
                <a:spcPts val="1100"/>
              </a:spcBef>
            </a:pPr>
            <a:r>
              <a:rPr lang="es-AR" sz="2400" b="1">
                <a:solidFill>
                  <a:schemeClr val="bg1"/>
                </a:solidFill>
                <a:latin typeface="Times New Roman" pitchFamily="18" charset="0"/>
              </a:rPr>
              <a:t>Es aquella conducta intencional por parte del asegurado, tomador o beneficiario, que mediante la invención de las condiciones objetivas de operación de un siniestro, pretende  obtener de su asegurador una indebida indemnización.</a:t>
            </a:r>
          </a:p>
          <a:p>
            <a:pPr algn="ctr">
              <a:spcBef>
                <a:spcPts val="1100"/>
              </a:spcBef>
            </a:pPr>
            <a:r>
              <a:rPr lang="es-AR" sz="2400" b="1">
                <a:solidFill>
                  <a:schemeClr val="bg1"/>
                </a:solidFill>
                <a:latin typeface="Times New Roman" pitchFamily="18" charset="0"/>
              </a:rPr>
              <a:t>Cualquier engaño cometido contra una aseguradora o intermediario con el propósito de obtener una ganancia indebida.  </a:t>
            </a:r>
            <a:endParaRPr lang="es-ES" sz="2400" b="1">
              <a:solidFill>
                <a:schemeClr val="bg1"/>
              </a:solidFill>
              <a:latin typeface="Times New Roman" pitchFamily="18" charset="0"/>
            </a:endParaRP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2"/>
          <p:cNvSpPr txBox="1">
            <a:spLocks noChangeArrowheads="1"/>
          </p:cNvSpPr>
          <p:nvPr/>
        </p:nvSpPr>
        <p:spPr bwMode="auto">
          <a:xfrm>
            <a:off x="1116013" y="2924175"/>
            <a:ext cx="6985000" cy="366713"/>
          </a:xfrm>
          <a:prstGeom prst="rect">
            <a:avLst/>
          </a:prstGeom>
          <a:noFill/>
          <a:ln w="9525">
            <a:noFill/>
            <a:miter lim="800000"/>
            <a:headEnd/>
            <a:tailEnd/>
          </a:ln>
        </p:spPr>
        <p:txBody>
          <a:bodyPr>
            <a:spAutoFit/>
          </a:bodyPr>
          <a:lstStyle/>
          <a:p>
            <a:pPr>
              <a:spcBef>
                <a:spcPts val="1100"/>
              </a:spcBef>
            </a:pPr>
            <a:endParaRPr lang="es-MX" altLang="es-ES">
              <a:solidFill>
                <a:srgbClr val="000000"/>
              </a:solidFill>
              <a:latin typeface="Calibri" pitchFamily="34" charset="0"/>
            </a:endParaRPr>
          </a:p>
        </p:txBody>
      </p:sp>
      <p:sp>
        <p:nvSpPr>
          <p:cNvPr id="4" name="Text Box 3"/>
          <p:cNvSpPr txBox="1">
            <a:spLocks noChangeArrowheads="1"/>
          </p:cNvSpPr>
          <p:nvPr/>
        </p:nvSpPr>
        <p:spPr bwMode="auto">
          <a:xfrm>
            <a:off x="457200" y="533400"/>
            <a:ext cx="8229600" cy="5410200"/>
          </a:xfrm>
          <a:prstGeom prst="rect">
            <a:avLst/>
          </a:prstGeom>
          <a:solidFill>
            <a:srgbClr val="C00000"/>
          </a:solidFill>
          <a:ln w="28575">
            <a:solidFill>
              <a:schemeClr val="tx1"/>
            </a:solidFill>
            <a:miter lim="800000"/>
            <a:headEnd/>
            <a:tailEnd/>
          </a:ln>
        </p:spPr>
        <p:txBody>
          <a:bodyPr wrap="square">
            <a:spAutoFit/>
          </a:bodyPr>
          <a:lstStyle/>
          <a:p>
            <a:pPr algn="ctr">
              <a:spcBef>
                <a:spcPts val="1200"/>
              </a:spcBef>
            </a:pPr>
            <a:r>
              <a:rPr lang="es-AR" altLang="es-ES" sz="2400" b="1" dirty="0">
                <a:solidFill>
                  <a:schemeClr val="bg1"/>
                </a:solidFill>
                <a:latin typeface="Times New Roman" pitchFamily="18" charset="0"/>
              </a:rPr>
              <a:t>EL FRAUDE PUEDE SER COMETIDO POR:</a:t>
            </a:r>
            <a:endParaRPr lang="es-ES" altLang="es-ES" sz="2400" b="1" dirty="0">
              <a:solidFill>
                <a:schemeClr val="bg1"/>
              </a:solidFill>
              <a:latin typeface="Times New Roman" pitchFamily="18" charset="0"/>
            </a:endParaRPr>
          </a:p>
          <a:p>
            <a:pPr algn="just">
              <a:spcBef>
                <a:spcPts val="1200"/>
              </a:spcBef>
              <a:buSzPct val="100000"/>
              <a:buFontTx/>
              <a:buChar char="•"/>
            </a:pPr>
            <a:r>
              <a:rPr lang="es-AR" altLang="es-ES" sz="2000" b="1" dirty="0">
                <a:solidFill>
                  <a:schemeClr val="bg1"/>
                </a:solidFill>
                <a:latin typeface="Times New Roman" pitchFamily="18" charset="0"/>
              </a:rPr>
              <a:t> tomadores;</a:t>
            </a:r>
          </a:p>
          <a:p>
            <a:pPr algn="just">
              <a:spcBef>
                <a:spcPts val="1200"/>
              </a:spcBef>
              <a:buSzPct val="100000"/>
              <a:buFontTx/>
              <a:buChar char="•"/>
            </a:pPr>
            <a:r>
              <a:rPr lang="es-AR" altLang="es-ES" sz="2000" b="1" dirty="0">
                <a:solidFill>
                  <a:schemeClr val="bg1"/>
                </a:solidFill>
                <a:latin typeface="Times New Roman" pitchFamily="18" charset="0"/>
              </a:rPr>
              <a:t> asegurados;</a:t>
            </a:r>
          </a:p>
          <a:p>
            <a:pPr algn="just">
              <a:spcBef>
                <a:spcPts val="1200"/>
              </a:spcBef>
              <a:buSzPct val="100000"/>
              <a:buFontTx/>
              <a:buChar char="•"/>
            </a:pPr>
            <a:r>
              <a:rPr lang="es-AR" altLang="es-ES" sz="2000" b="1" dirty="0">
                <a:solidFill>
                  <a:schemeClr val="bg1"/>
                </a:solidFill>
                <a:latin typeface="Times New Roman" pitchFamily="18" charset="0"/>
              </a:rPr>
              <a:t> terceros reclamantes;</a:t>
            </a:r>
          </a:p>
          <a:p>
            <a:pPr algn="just">
              <a:spcBef>
                <a:spcPts val="1200"/>
              </a:spcBef>
              <a:buSzPct val="100000"/>
              <a:buFontTx/>
              <a:buChar char="•"/>
            </a:pPr>
            <a:r>
              <a:rPr lang="es-AR" altLang="es-ES" sz="2000" b="1" dirty="0">
                <a:solidFill>
                  <a:schemeClr val="bg1"/>
                </a:solidFill>
                <a:latin typeface="Times New Roman" pitchFamily="18" charset="0"/>
              </a:rPr>
              <a:t> intermediarios (directos o sus empleados);</a:t>
            </a:r>
          </a:p>
          <a:p>
            <a:pPr algn="just">
              <a:spcBef>
                <a:spcPts val="1200"/>
              </a:spcBef>
              <a:buSzPct val="100000"/>
              <a:buFontTx/>
              <a:buChar char="•"/>
            </a:pPr>
            <a:r>
              <a:rPr lang="es-AR" altLang="es-ES" sz="2000" b="1" dirty="0">
                <a:solidFill>
                  <a:schemeClr val="bg1"/>
                </a:solidFill>
                <a:latin typeface="Times New Roman" pitchFamily="18" charset="0"/>
              </a:rPr>
              <a:t> liquidadores/ajustadores o inspectores de previas;</a:t>
            </a:r>
          </a:p>
          <a:p>
            <a:pPr algn="just">
              <a:spcBef>
                <a:spcPts val="1200"/>
              </a:spcBef>
              <a:buSzPct val="100000"/>
              <a:buFontTx/>
              <a:buChar char="•"/>
            </a:pPr>
            <a:r>
              <a:rPr lang="es-AR" altLang="es-ES" sz="2000" b="1" dirty="0">
                <a:solidFill>
                  <a:schemeClr val="bg1"/>
                </a:solidFill>
                <a:latin typeface="Times New Roman" pitchFamily="18" charset="0"/>
              </a:rPr>
              <a:t> empleados de la entidad aseguradora o sus directivos;</a:t>
            </a:r>
          </a:p>
          <a:p>
            <a:pPr algn="just">
              <a:spcBef>
                <a:spcPts val="1200"/>
              </a:spcBef>
              <a:buSzPct val="100000"/>
              <a:buFontTx/>
              <a:buChar char="•"/>
            </a:pPr>
            <a:r>
              <a:rPr lang="es-AR" altLang="es-ES" sz="2000" b="1" dirty="0">
                <a:solidFill>
                  <a:schemeClr val="bg1"/>
                </a:solidFill>
                <a:latin typeface="Times New Roman" pitchFamily="18" charset="0"/>
              </a:rPr>
              <a:t> aseguradores;</a:t>
            </a:r>
          </a:p>
          <a:p>
            <a:pPr algn="just">
              <a:spcBef>
                <a:spcPts val="1200"/>
              </a:spcBef>
              <a:buSzPct val="100000"/>
              <a:buFontTx/>
              <a:buChar char="•"/>
            </a:pPr>
            <a:r>
              <a:rPr lang="es-AR" altLang="es-ES" sz="2000" b="1" dirty="0">
                <a:solidFill>
                  <a:schemeClr val="bg1"/>
                </a:solidFill>
                <a:latin typeface="Times New Roman" pitchFamily="18" charset="0"/>
              </a:rPr>
              <a:t> profesionales que brindan servicios relacionados con    </a:t>
            </a:r>
          </a:p>
          <a:p>
            <a:pPr algn="just">
              <a:spcBef>
                <a:spcPts val="1200"/>
              </a:spcBef>
            </a:pPr>
            <a:r>
              <a:rPr lang="es-AR" altLang="es-ES" sz="2000" b="1" dirty="0">
                <a:solidFill>
                  <a:schemeClr val="bg1"/>
                </a:solidFill>
                <a:latin typeface="Times New Roman" pitchFamily="18" charset="0"/>
              </a:rPr>
              <a:t>  reclamos.</a:t>
            </a:r>
          </a:p>
          <a:p>
            <a:pPr algn="ctr">
              <a:spcBef>
                <a:spcPts val="1200"/>
              </a:spcBef>
            </a:pPr>
            <a:r>
              <a:rPr lang="es-AR" altLang="es-ES" sz="2000" b="1" dirty="0">
                <a:solidFill>
                  <a:schemeClr val="bg1"/>
                </a:solidFill>
                <a:latin typeface="Times New Roman" pitchFamily="18" charset="0"/>
              </a:rPr>
              <a:t>NO HAY ÁREA DE UNA COMPAÑÍA DE SEGUROS QUE NO PUEDA SER AFECTADA POR EL FRAUDE.</a:t>
            </a:r>
            <a:endParaRPr lang="es-ES" altLang="es-ES" sz="2000" b="1" dirty="0">
              <a:solidFill>
                <a:schemeClr val="bg1"/>
              </a:solidFill>
              <a:latin typeface="Times New Roman" pitchFamily="18" charset="0"/>
            </a:endParaRP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4"/>
          <p:cNvSpPr>
            <a:spLocks noChangeArrowheads="1"/>
          </p:cNvSpPr>
          <p:nvPr/>
        </p:nvSpPr>
        <p:spPr bwMode="auto">
          <a:xfrm>
            <a:off x="457200" y="838200"/>
            <a:ext cx="8229600" cy="1143000"/>
          </a:xfrm>
          <a:prstGeom prst="rect">
            <a:avLst/>
          </a:prstGeom>
          <a:solidFill>
            <a:srgbClr val="C00000"/>
          </a:solidFill>
          <a:ln w="28575">
            <a:solidFill>
              <a:schemeClr val="tx1"/>
            </a:solidFill>
            <a:miter lim="800000"/>
            <a:headEnd/>
            <a:tailEnd/>
          </a:ln>
        </p:spPr>
        <p:txBody>
          <a:bodyPr anchor="ctr" anchorCtr="1"/>
          <a:lstStyle/>
          <a:p>
            <a:pPr algn="ctr"/>
            <a:r>
              <a:rPr lang="es-AR" sz="2800" b="1">
                <a:solidFill>
                  <a:schemeClr val="bg1"/>
                </a:solidFill>
                <a:latin typeface="Times New Roman" pitchFamily="18" charset="0"/>
              </a:rPr>
              <a:t>QUIENES PUEDEN COMETER FRAUDE EN SEGUROS</a:t>
            </a:r>
            <a:endParaRPr lang="es-ES" sz="2800" b="1">
              <a:solidFill>
                <a:schemeClr val="bg1"/>
              </a:solidFill>
              <a:latin typeface="Times New Roman" pitchFamily="18" charset="0"/>
            </a:endParaRPr>
          </a:p>
        </p:txBody>
      </p:sp>
      <p:sp>
        <p:nvSpPr>
          <p:cNvPr id="4" name="Text Box 5"/>
          <p:cNvSpPr txBox="1">
            <a:spLocks noChangeArrowheads="1"/>
          </p:cNvSpPr>
          <p:nvPr/>
        </p:nvSpPr>
        <p:spPr bwMode="auto">
          <a:xfrm>
            <a:off x="488950" y="2895600"/>
            <a:ext cx="8229600" cy="2235200"/>
          </a:xfrm>
          <a:prstGeom prst="rect">
            <a:avLst/>
          </a:prstGeom>
          <a:solidFill>
            <a:srgbClr val="C00000"/>
          </a:solidFill>
          <a:ln w="28575">
            <a:solidFill>
              <a:schemeClr val="tx1"/>
            </a:solidFill>
            <a:miter lim="800000"/>
            <a:headEnd/>
            <a:tailEnd/>
          </a:ln>
        </p:spPr>
        <p:txBody>
          <a:bodyPr wrap="square" anchorCtr="1">
            <a:spAutoFit/>
          </a:bodyPr>
          <a:lstStyle/>
          <a:p>
            <a:pPr algn="ctr">
              <a:spcBef>
                <a:spcPts val="1100"/>
              </a:spcBef>
            </a:pPr>
            <a:r>
              <a:rPr lang="es-AR" b="1">
                <a:solidFill>
                  <a:schemeClr val="bg1"/>
                </a:solidFill>
                <a:latin typeface="Times New Roman" pitchFamily="18" charset="0"/>
              </a:rPr>
              <a:t>PRODUCTORES ASESORES DE SEGUROS</a:t>
            </a:r>
          </a:p>
          <a:p>
            <a:pPr algn="ctr">
              <a:spcBef>
                <a:spcPts val="1100"/>
              </a:spcBef>
            </a:pPr>
            <a:r>
              <a:rPr lang="es-AR" b="1">
                <a:solidFill>
                  <a:schemeClr val="bg1"/>
                </a:solidFill>
                <a:latin typeface="Times New Roman" pitchFamily="18" charset="0"/>
              </a:rPr>
              <a:t>RETENCION INDEBIDA DE LA COBRANZA</a:t>
            </a:r>
          </a:p>
          <a:p>
            <a:pPr algn="ctr">
              <a:spcBef>
                <a:spcPts val="1100"/>
              </a:spcBef>
            </a:pPr>
            <a:r>
              <a:rPr lang="es-AR" b="1">
                <a:solidFill>
                  <a:schemeClr val="bg1"/>
                </a:solidFill>
                <a:latin typeface="Times New Roman" pitchFamily="18" charset="0"/>
              </a:rPr>
              <a:t>PRODUCTORES QUE SEGUÍAN VENDIENDO SEGUROS DE COMPAÑIAS YA LIQUIDADAS O DE CIAS DEL INTERIOR FALSIFICANDO FACTURAS Y RECIBOS)</a:t>
            </a:r>
          </a:p>
          <a:p>
            <a:pPr algn="ctr">
              <a:spcBef>
                <a:spcPts val="1100"/>
              </a:spcBef>
            </a:pPr>
            <a:r>
              <a:rPr lang="es-AR" b="1">
                <a:solidFill>
                  <a:schemeClr val="bg1"/>
                </a:solidFill>
                <a:latin typeface="Times New Roman" pitchFamily="18" charset="0"/>
              </a:rPr>
              <a:t>FALTA DE UNA BASE DE DATOS </a:t>
            </a:r>
            <a:endParaRPr lang="es-ES" b="1">
              <a:solidFill>
                <a:schemeClr val="bg1"/>
              </a:solidFill>
              <a:latin typeface="Times New Roman" pitchFamily="18" charset="0"/>
            </a:endParaRP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6"/>
          <p:cNvSpPr txBox="1">
            <a:spLocks noChangeArrowheads="1"/>
          </p:cNvSpPr>
          <p:nvPr/>
        </p:nvSpPr>
        <p:spPr bwMode="auto">
          <a:xfrm>
            <a:off x="457200" y="947440"/>
            <a:ext cx="8229600" cy="4462760"/>
          </a:xfrm>
          <a:prstGeom prst="rect">
            <a:avLst/>
          </a:prstGeom>
          <a:solidFill>
            <a:srgbClr val="C00000"/>
          </a:solidFill>
          <a:ln w="28575">
            <a:solidFill>
              <a:schemeClr val="tx1"/>
            </a:solidFill>
            <a:miter lim="800000"/>
            <a:headEnd/>
            <a:tailEnd/>
          </a:ln>
        </p:spPr>
        <p:txBody>
          <a:bodyPr wrap="square" anchorCtr="1">
            <a:spAutoFit/>
          </a:bodyPr>
          <a:lstStyle/>
          <a:p>
            <a:pPr algn="ctr">
              <a:spcBef>
                <a:spcPts val="1200"/>
              </a:spcBef>
            </a:pPr>
            <a:r>
              <a:rPr lang="es-AR" sz="2300" b="1" dirty="0">
                <a:solidFill>
                  <a:schemeClr val="bg1"/>
                </a:solidFill>
                <a:latin typeface="Times New Roman" pitchFamily="18" charset="0"/>
              </a:rPr>
              <a:t>FUNCIONARIOS Y EMPLEADOS DE CIAS DE SEGUROS</a:t>
            </a:r>
          </a:p>
          <a:p>
            <a:pPr algn="ctr">
              <a:spcBef>
                <a:spcPts val="1200"/>
              </a:spcBef>
            </a:pPr>
            <a:r>
              <a:rPr lang="es-AR" sz="2300" b="1" dirty="0">
                <a:solidFill>
                  <a:schemeClr val="bg1"/>
                </a:solidFill>
                <a:latin typeface="Times New Roman" pitchFamily="18" charset="0"/>
              </a:rPr>
              <a:t>FRAUDE INTERNO</a:t>
            </a:r>
          </a:p>
          <a:p>
            <a:pPr algn="ctr">
              <a:spcBef>
                <a:spcPts val="1200"/>
              </a:spcBef>
            </a:pPr>
            <a:r>
              <a:rPr lang="es-AR" sz="2400" b="1" dirty="0">
                <a:solidFill>
                  <a:schemeClr val="bg1"/>
                </a:solidFill>
                <a:latin typeface="Times New Roman" pitchFamily="18" charset="0"/>
              </a:rPr>
              <a:t>Hurto de información privilegiada</a:t>
            </a:r>
          </a:p>
          <a:p>
            <a:pPr algn="ctr">
              <a:spcBef>
                <a:spcPts val="1200"/>
              </a:spcBef>
            </a:pPr>
            <a:r>
              <a:rPr lang="es-AR" sz="2400" b="1" dirty="0">
                <a:solidFill>
                  <a:schemeClr val="bg1"/>
                </a:solidFill>
                <a:latin typeface="Times New Roman" pitchFamily="18" charset="0"/>
              </a:rPr>
              <a:t>Uso de información confidencial</a:t>
            </a:r>
          </a:p>
          <a:p>
            <a:pPr algn="ctr">
              <a:spcBef>
                <a:spcPts val="1200"/>
              </a:spcBef>
            </a:pPr>
            <a:r>
              <a:rPr lang="es-AR" sz="2400" b="1" dirty="0">
                <a:solidFill>
                  <a:schemeClr val="bg1"/>
                </a:solidFill>
                <a:latin typeface="Times New Roman" pitchFamily="18" charset="0"/>
              </a:rPr>
              <a:t>Relación con productores con conflictos de intereses</a:t>
            </a:r>
          </a:p>
          <a:p>
            <a:pPr algn="ctr">
              <a:spcBef>
                <a:spcPts val="1200"/>
              </a:spcBef>
            </a:pPr>
            <a:r>
              <a:rPr lang="es-AR" sz="2400" b="1" dirty="0">
                <a:solidFill>
                  <a:schemeClr val="bg1"/>
                </a:solidFill>
                <a:latin typeface="Times New Roman" pitchFamily="18" charset="0"/>
              </a:rPr>
              <a:t>Desviación de fondos de asegurados o productores (cobranzas)</a:t>
            </a:r>
          </a:p>
          <a:p>
            <a:pPr algn="ctr">
              <a:spcBef>
                <a:spcPts val="1200"/>
              </a:spcBef>
            </a:pPr>
            <a:r>
              <a:rPr lang="es-AR" sz="2400" b="1" dirty="0">
                <a:solidFill>
                  <a:schemeClr val="bg1"/>
                </a:solidFill>
                <a:latin typeface="Times New Roman" pitchFamily="18" charset="0"/>
              </a:rPr>
              <a:t>Jefes de compras</a:t>
            </a:r>
          </a:p>
          <a:p>
            <a:pPr algn="ctr">
              <a:spcBef>
                <a:spcPts val="1200"/>
              </a:spcBef>
            </a:pPr>
            <a:r>
              <a:rPr lang="es-AR" sz="2400" b="1" dirty="0">
                <a:solidFill>
                  <a:schemeClr val="bg1"/>
                </a:solidFill>
                <a:latin typeface="Times New Roman" pitchFamily="18" charset="0"/>
              </a:rPr>
              <a:t>Venta de restos o </a:t>
            </a:r>
            <a:r>
              <a:rPr lang="es-AR" sz="2400" b="1" dirty="0" smtClean="0">
                <a:solidFill>
                  <a:schemeClr val="bg1"/>
                </a:solidFill>
                <a:latin typeface="Times New Roman" pitchFamily="18" charset="0"/>
              </a:rPr>
              <a:t>rezagos</a:t>
            </a:r>
            <a:endParaRPr lang="es-ES" sz="2400" b="1" dirty="0">
              <a:solidFill>
                <a:schemeClr val="bg1"/>
              </a:solidFill>
              <a:latin typeface="Times New Roman" pitchFamily="18" charset="0"/>
            </a:endParaRP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4"/>
          <p:cNvSpPr txBox="1">
            <a:spLocks noChangeArrowheads="1"/>
          </p:cNvSpPr>
          <p:nvPr/>
        </p:nvSpPr>
        <p:spPr bwMode="auto">
          <a:xfrm>
            <a:off x="457200" y="571500"/>
            <a:ext cx="8229600" cy="5594350"/>
          </a:xfrm>
          <a:prstGeom prst="rect">
            <a:avLst/>
          </a:prstGeom>
          <a:solidFill>
            <a:srgbClr val="C00000"/>
          </a:solidFill>
          <a:ln w="28575">
            <a:solidFill>
              <a:schemeClr val="tx1"/>
            </a:solidFill>
            <a:miter lim="800000"/>
            <a:headEnd/>
            <a:tailEnd/>
          </a:ln>
        </p:spPr>
        <p:txBody>
          <a:bodyPr wrap="square">
            <a:spAutoFit/>
          </a:bodyPr>
          <a:lstStyle/>
          <a:p>
            <a:pPr algn="ctr">
              <a:spcBef>
                <a:spcPts val="1200"/>
              </a:spcBef>
            </a:pPr>
            <a:r>
              <a:rPr lang="es-AR" sz="2300" b="1">
                <a:solidFill>
                  <a:schemeClr val="bg1"/>
                </a:solidFill>
                <a:latin typeface="Times New Roman" pitchFamily="18" charset="0"/>
              </a:rPr>
              <a:t>FUNCIONARIOS Y EMPLEADOS DE CIAS DE SEGUROS</a:t>
            </a:r>
          </a:p>
          <a:p>
            <a:pPr algn="ctr">
              <a:spcBef>
                <a:spcPts val="1200"/>
              </a:spcBef>
            </a:pPr>
            <a:r>
              <a:rPr lang="es-AR" sz="2300" b="1">
                <a:solidFill>
                  <a:schemeClr val="bg1"/>
                </a:solidFill>
                <a:latin typeface="Times New Roman" pitchFamily="18" charset="0"/>
              </a:rPr>
              <a:t>SEÑALES DE ALERTA EN EL FRAUDE INTERNO</a:t>
            </a:r>
            <a:endParaRPr lang="es-ES" sz="2300" b="1">
              <a:solidFill>
                <a:schemeClr val="bg1"/>
              </a:solidFill>
              <a:latin typeface="Times New Roman" pitchFamily="18" charset="0"/>
            </a:endParaRPr>
          </a:p>
          <a:p>
            <a:pPr algn="just">
              <a:spcBef>
                <a:spcPts val="1200"/>
              </a:spcBef>
            </a:pPr>
            <a:r>
              <a:rPr lang="es-AR" sz="2000" b="1">
                <a:solidFill>
                  <a:schemeClr val="bg1"/>
                </a:solidFill>
                <a:latin typeface="Times New Roman" pitchFamily="18" charset="0"/>
              </a:rPr>
              <a:t> -  No existe separación de funciones en los procesos;</a:t>
            </a:r>
          </a:p>
          <a:p>
            <a:pPr algn="just">
              <a:spcBef>
                <a:spcPts val="1200"/>
              </a:spcBef>
            </a:pPr>
            <a:r>
              <a:rPr lang="es-AR" sz="2000" b="1">
                <a:solidFill>
                  <a:schemeClr val="bg1"/>
                </a:solidFill>
                <a:latin typeface="Times New Roman" pitchFamily="18" charset="0"/>
              </a:rPr>
              <a:t>-   Un solo individuo en una transacción;</a:t>
            </a:r>
            <a:endParaRPr lang="es-ES" sz="2000" b="1">
              <a:solidFill>
                <a:schemeClr val="bg1"/>
              </a:solidFill>
              <a:latin typeface="Times New Roman" pitchFamily="18" charset="0"/>
            </a:endParaRPr>
          </a:p>
          <a:p>
            <a:pPr algn="just">
              <a:spcBef>
                <a:spcPts val="1200"/>
              </a:spcBef>
            </a:pPr>
            <a:r>
              <a:rPr lang="es-AR" sz="2000" b="1">
                <a:solidFill>
                  <a:schemeClr val="bg1"/>
                </a:solidFill>
                <a:latin typeface="Times New Roman" pitchFamily="18" charset="0"/>
              </a:rPr>
              <a:t>-   Empleados sin vacaciones;</a:t>
            </a:r>
            <a:endParaRPr lang="es-ES" sz="2000" b="1">
              <a:solidFill>
                <a:schemeClr val="bg1"/>
              </a:solidFill>
              <a:latin typeface="Times New Roman" pitchFamily="18" charset="0"/>
            </a:endParaRPr>
          </a:p>
          <a:p>
            <a:pPr algn="just">
              <a:spcBef>
                <a:spcPts val="1200"/>
              </a:spcBef>
              <a:buSzPct val="100000"/>
              <a:buFontTx/>
              <a:buChar char="-"/>
            </a:pPr>
            <a:r>
              <a:rPr lang="es-AR" sz="2000" b="1">
                <a:solidFill>
                  <a:schemeClr val="bg1"/>
                </a:solidFill>
                <a:latin typeface="Times New Roman" pitchFamily="18" charset="0"/>
              </a:rPr>
              <a:t>   Compartir password.</a:t>
            </a:r>
          </a:p>
          <a:p>
            <a:pPr algn="just">
              <a:spcBef>
                <a:spcPts val="1200"/>
              </a:spcBef>
              <a:buSzPct val="100000"/>
              <a:buFontTx/>
              <a:buChar char="-"/>
            </a:pPr>
            <a:endParaRPr lang="es-ES" sz="2000" b="1">
              <a:solidFill>
                <a:schemeClr val="bg1"/>
              </a:solidFill>
              <a:latin typeface="Times New Roman" pitchFamily="18" charset="0"/>
            </a:endParaRPr>
          </a:p>
          <a:p>
            <a:pPr algn="ctr">
              <a:spcBef>
                <a:spcPts val="1200"/>
              </a:spcBef>
            </a:pPr>
            <a:r>
              <a:rPr lang="es-AR" sz="2000" b="1">
                <a:solidFill>
                  <a:schemeClr val="bg1"/>
                </a:solidFill>
                <a:latin typeface="Times New Roman" pitchFamily="18" charset="0"/>
              </a:rPr>
              <a:t>PERFIL DE UN DEFRAUDADOR</a:t>
            </a:r>
            <a:endParaRPr lang="es-ES" sz="2000" b="1">
              <a:solidFill>
                <a:schemeClr val="bg1"/>
              </a:solidFill>
              <a:latin typeface="Times New Roman" pitchFamily="18" charset="0"/>
            </a:endParaRPr>
          </a:p>
          <a:p>
            <a:pPr algn="just">
              <a:spcBef>
                <a:spcPts val="1200"/>
              </a:spcBef>
            </a:pPr>
            <a:r>
              <a:rPr lang="es-AR" sz="2000" b="1">
                <a:solidFill>
                  <a:schemeClr val="bg1"/>
                </a:solidFill>
                <a:latin typeface="Times New Roman" pitchFamily="18" charset="0"/>
              </a:rPr>
              <a:t>- Concentración de funciones;</a:t>
            </a:r>
            <a:endParaRPr lang="es-ES" sz="2000" b="1">
              <a:solidFill>
                <a:schemeClr val="bg1"/>
              </a:solidFill>
              <a:latin typeface="Times New Roman" pitchFamily="18" charset="0"/>
            </a:endParaRPr>
          </a:p>
          <a:p>
            <a:pPr algn="just">
              <a:spcBef>
                <a:spcPts val="1200"/>
              </a:spcBef>
            </a:pPr>
            <a:r>
              <a:rPr lang="es-AR" sz="2000" b="1">
                <a:solidFill>
                  <a:schemeClr val="bg1"/>
                </a:solidFill>
                <a:latin typeface="Times New Roman" pitchFamily="18" charset="0"/>
              </a:rPr>
              <a:t>- Imprescindibilidad;</a:t>
            </a:r>
            <a:endParaRPr lang="es-ES" sz="2000" b="1">
              <a:solidFill>
                <a:schemeClr val="bg1"/>
              </a:solidFill>
              <a:latin typeface="Times New Roman" pitchFamily="18" charset="0"/>
            </a:endParaRPr>
          </a:p>
          <a:p>
            <a:pPr algn="just">
              <a:spcBef>
                <a:spcPts val="1200"/>
              </a:spcBef>
            </a:pPr>
            <a:r>
              <a:rPr lang="es-AR" sz="2000" b="1">
                <a:solidFill>
                  <a:schemeClr val="bg1"/>
                </a:solidFill>
                <a:latin typeface="Times New Roman" pitchFamily="18" charset="0"/>
              </a:rPr>
              <a:t>- Inestabilidad financiera;</a:t>
            </a:r>
            <a:endParaRPr lang="es-ES" sz="2000" b="1">
              <a:solidFill>
                <a:schemeClr val="bg1"/>
              </a:solidFill>
              <a:latin typeface="Times New Roman" pitchFamily="18" charset="0"/>
            </a:endParaRPr>
          </a:p>
          <a:p>
            <a:pPr algn="just">
              <a:spcBef>
                <a:spcPts val="1200"/>
              </a:spcBef>
            </a:pPr>
            <a:r>
              <a:rPr lang="es-AR" sz="2000" b="1">
                <a:solidFill>
                  <a:schemeClr val="bg1"/>
                </a:solidFill>
                <a:latin typeface="Times New Roman" pitchFamily="18" charset="0"/>
              </a:rPr>
              <a:t>- Cambios en los hábitos de consumo y nivel de vida.</a:t>
            </a:r>
            <a:endParaRPr lang="es-ES" sz="2000" b="1">
              <a:solidFill>
                <a:schemeClr val="bg1"/>
              </a:solidFill>
              <a:latin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p:cNvSpPr>
            <a:spLocks noChangeArrowheads="1"/>
          </p:cNvSpPr>
          <p:nvPr/>
        </p:nvSpPr>
        <p:spPr bwMode="auto">
          <a:xfrm>
            <a:off x="457200" y="3065385"/>
            <a:ext cx="8229600" cy="400110"/>
          </a:xfrm>
          <a:prstGeom prst="rect">
            <a:avLst/>
          </a:prstGeom>
          <a:solidFill>
            <a:schemeClr val="accent2">
              <a:lumMod val="60000"/>
              <a:lumOff val="40000"/>
            </a:schemeClr>
          </a:solidFill>
          <a:ln w="28575">
            <a:solidFill>
              <a:srgbClr val="C00000"/>
            </a:solidFill>
            <a:miter lim="800000"/>
            <a:headEnd/>
            <a:tailEnd/>
          </a:ln>
          <a:effectLst/>
        </p:spPr>
        <p:txBody>
          <a:bodyPr wrap="square" anchor="ctr">
            <a:spAutoFit/>
          </a:bodyPr>
          <a:lstStyle/>
          <a:p>
            <a:pPr algn="ctr">
              <a:defRPr/>
            </a:pPr>
            <a:endParaRPr lang="es-ES" sz="2000" b="1" dirty="0">
              <a:latin typeface="Times New Roman" pitchFamily="18" charset="0"/>
              <a:cs typeface="Times New Roman" pitchFamily="18" charset="0"/>
            </a:endParaRPr>
          </a:p>
        </p:txBody>
      </p:sp>
      <p:sp>
        <p:nvSpPr>
          <p:cNvPr id="5" name="Rectangle 1"/>
          <p:cNvSpPr>
            <a:spLocks noChangeArrowheads="1"/>
          </p:cNvSpPr>
          <p:nvPr/>
        </p:nvSpPr>
        <p:spPr bwMode="auto">
          <a:xfrm>
            <a:off x="457200" y="2209800"/>
            <a:ext cx="8229600" cy="1815882"/>
          </a:xfrm>
          <a:prstGeom prst="rect">
            <a:avLst/>
          </a:prstGeom>
          <a:solidFill>
            <a:schemeClr val="accent2">
              <a:lumMod val="60000"/>
              <a:lumOff val="40000"/>
            </a:schemeClr>
          </a:solidFill>
          <a:ln w="28575">
            <a:solidFill>
              <a:srgbClr val="C00000"/>
            </a:solidFill>
            <a:miter lim="800000"/>
            <a:headEnd/>
            <a:tailEnd/>
          </a:ln>
          <a:effectLst/>
        </p:spPr>
        <p:txBody>
          <a:bodyPr wrap="square" anchor="ctr">
            <a:spAutoFit/>
          </a:bodyPr>
          <a:lstStyle/>
          <a:p>
            <a:pPr algn="ctr">
              <a:defRPr/>
            </a:pPr>
            <a:r>
              <a:rPr lang="es-ES" sz="2400" b="1" dirty="0" err="1" smtClean="0">
                <a:latin typeface="Times New Roman" pitchFamily="18" charset="0"/>
                <a:cs typeface="Times New Roman" pitchFamily="18" charset="0"/>
              </a:rPr>
              <a:t>Cuarentenear</a:t>
            </a:r>
            <a:endParaRPr lang="es-ES" sz="2400" b="1" dirty="0" smtClean="0">
              <a:latin typeface="Times New Roman" pitchFamily="18" charset="0"/>
              <a:cs typeface="Times New Roman" pitchFamily="18" charset="0"/>
            </a:endParaRPr>
          </a:p>
          <a:p>
            <a:pPr algn="ctr">
              <a:defRPr/>
            </a:pPr>
            <a:endParaRPr lang="es-ES" sz="2000" b="1" dirty="0" smtClean="0">
              <a:latin typeface="Times New Roman" pitchFamily="18" charset="0"/>
              <a:cs typeface="Times New Roman" pitchFamily="18" charset="0"/>
            </a:endParaRPr>
          </a:p>
          <a:p>
            <a:pPr algn="ctr">
              <a:defRPr/>
            </a:pPr>
            <a:r>
              <a:rPr lang="es-AR" sz="2400" b="1" dirty="0" smtClean="0">
                <a:latin typeface="Times New Roman" pitchFamily="18" charset="0"/>
                <a:cs typeface="Times New Roman" pitchFamily="18" charset="0"/>
              </a:rPr>
              <a:t>Para referirnos al hecho de quedarnos confinados en nuestras casas</a:t>
            </a:r>
            <a:r>
              <a:rPr lang="es-AR" sz="2400" dirty="0" smtClean="0">
                <a:latin typeface="Times New Roman" pitchFamily="18" charset="0"/>
                <a:cs typeface="Times New Roman" pitchFamily="18" charset="0"/>
              </a:rPr>
              <a:t>.</a:t>
            </a:r>
            <a:endParaRPr lang="es-ES" sz="2000" b="1" dirty="0" smtClean="0">
              <a:latin typeface="Times New Roman" pitchFamily="18" charset="0"/>
              <a:cs typeface="Times New Roman" pitchFamily="18" charset="0"/>
            </a:endParaRPr>
          </a:p>
          <a:p>
            <a:pPr algn="ctr">
              <a:defRPr/>
            </a:pPr>
            <a:endParaRPr lang="es-ES" sz="2000" b="1" dirty="0">
              <a:latin typeface="Times New Roman" pitchFamily="18" charset="0"/>
              <a:cs typeface="Times New Roman" pitchFamily="18" charset="0"/>
            </a:endParaRP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0" y="457200"/>
            <a:ext cx="8229600" cy="1143000"/>
          </a:xfrm>
          <a:prstGeom prst="rect">
            <a:avLst/>
          </a:prstGeom>
          <a:solidFill>
            <a:srgbClr val="C00000"/>
          </a:solidFill>
          <a:ln w="28575">
            <a:solidFill>
              <a:schemeClr val="tx1"/>
            </a:solidFill>
            <a:miter lim="800000"/>
            <a:headEnd/>
            <a:tailEnd/>
          </a:ln>
        </p:spPr>
        <p:txBody>
          <a:bodyPr anchor="ctr" anchorCtr="1"/>
          <a:lstStyle/>
          <a:p>
            <a:pPr algn="ctr"/>
            <a:r>
              <a:rPr lang="es-AR" sz="2400" b="1" dirty="0">
                <a:solidFill>
                  <a:schemeClr val="bg1"/>
                </a:solidFill>
                <a:latin typeface="Times New Roman" pitchFamily="18" charset="0"/>
              </a:rPr>
              <a:t>MODOS DE REALIZACIÓN DEL FRAUDE EN SEGUROS PATRIMONIALES Y SOBRE LAS PERSONAS</a:t>
            </a:r>
            <a:endParaRPr lang="es-ES" sz="2400" b="1" dirty="0">
              <a:solidFill>
                <a:schemeClr val="bg1"/>
              </a:solidFill>
              <a:latin typeface="Times New Roman" pitchFamily="18" charset="0"/>
            </a:endParaRPr>
          </a:p>
        </p:txBody>
      </p:sp>
      <p:sp>
        <p:nvSpPr>
          <p:cNvPr id="4" name="Text Box 3"/>
          <p:cNvSpPr txBox="1">
            <a:spLocks noChangeArrowheads="1"/>
          </p:cNvSpPr>
          <p:nvPr/>
        </p:nvSpPr>
        <p:spPr bwMode="auto">
          <a:xfrm>
            <a:off x="457200" y="2057400"/>
            <a:ext cx="8261350" cy="3673475"/>
          </a:xfrm>
          <a:prstGeom prst="rect">
            <a:avLst/>
          </a:prstGeom>
          <a:solidFill>
            <a:srgbClr val="C00000"/>
          </a:solidFill>
          <a:ln w="28575">
            <a:solidFill>
              <a:schemeClr val="tx1"/>
            </a:solidFill>
            <a:miter lim="800000"/>
            <a:headEnd/>
            <a:tailEnd/>
          </a:ln>
        </p:spPr>
        <p:txBody>
          <a:bodyPr wrap="square">
            <a:spAutoFit/>
          </a:bodyPr>
          <a:lstStyle/>
          <a:p>
            <a:pPr algn="just">
              <a:spcBef>
                <a:spcPts val="1200"/>
              </a:spcBef>
            </a:pPr>
            <a:r>
              <a:rPr lang="es-AR" sz="2000" b="1" dirty="0">
                <a:solidFill>
                  <a:schemeClr val="bg1"/>
                </a:solidFill>
                <a:latin typeface="Times New Roman" pitchFamily="18" charset="0"/>
              </a:rPr>
              <a:t>El fraude consiste, entre otras posibilidades en:</a:t>
            </a:r>
          </a:p>
          <a:p>
            <a:pPr algn="just">
              <a:spcBef>
                <a:spcPts val="1200"/>
              </a:spcBef>
              <a:buSzPct val="100000"/>
              <a:buFontTx/>
              <a:buChar char="•"/>
            </a:pPr>
            <a:r>
              <a:rPr lang="es-AR" sz="2000" b="1" dirty="0">
                <a:solidFill>
                  <a:schemeClr val="bg1"/>
                </a:solidFill>
                <a:latin typeface="Times New Roman" pitchFamily="18" charset="0"/>
              </a:rPr>
              <a:t>  tomar la cobertura después de ocurrido el siniestro;</a:t>
            </a:r>
          </a:p>
          <a:p>
            <a:pPr algn="just">
              <a:spcBef>
                <a:spcPts val="1200"/>
              </a:spcBef>
              <a:buSzPct val="100000"/>
              <a:buFontTx/>
              <a:buChar char="•"/>
            </a:pPr>
            <a:r>
              <a:rPr lang="es-AR" sz="2000" b="1" dirty="0">
                <a:solidFill>
                  <a:schemeClr val="bg1"/>
                </a:solidFill>
                <a:latin typeface="Times New Roman" pitchFamily="18" charset="0"/>
              </a:rPr>
              <a:t>  pluralidad de seguros (engaño masivo);</a:t>
            </a:r>
          </a:p>
          <a:p>
            <a:pPr algn="just">
              <a:spcBef>
                <a:spcPts val="1200"/>
              </a:spcBef>
              <a:buSzPct val="100000"/>
              <a:buFontTx/>
              <a:buChar char="•"/>
            </a:pPr>
            <a:r>
              <a:rPr lang="es-AR" sz="2000" b="1" dirty="0">
                <a:solidFill>
                  <a:schemeClr val="bg1"/>
                </a:solidFill>
                <a:latin typeface="Times New Roman" pitchFamily="18" charset="0"/>
              </a:rPr>
              <a:t>  provocar el siniestro;</a:t>
            </a:r>
          </a:p>
          <a:p>
            <a:pPr algn="just">
              <a:spcBef>
                <a:spcPts val="1200"/>
              </a:spcBef>
              <a:buSzPct val="100000"/>
              <a:buFontTx/>
              <a:buChar char="•"/>
            </a:pPr>
            <a:r>
              <a:rPr lang="es-AR" sz="2000" b="1" dirty="0">
                <a:solidFill>
                  <a:schemeClr val="bg1"/>
                </a:solidFill>
                <a:latin typeface="Times New Roman" pitchFamily="18" charset="0"/>
              </a:rPr>
              <a:t>  atribuir lesiones o muerte (generadas por otras causas) como   </a:t>
            </a:r>
          </a:p>
          <a:p>
            <a:pPr algn="just">
              <a:spcBef>
                <a:spcPts val="1200"/>
              </a:spcBef>
            </a:pPr>
            <a:r>
              <a:rPr lang="es-AR" sz="2000" b="1" dirty="0">
                <a:solidFill>
                  <a:schemeClr val="bg1"/>
                </a:solidFill>
                <a:latin typeface="Times New Roman" pitchFamily="18" charset="0"/>
              </a:rPr>
              <a:t>    resultado de un siniestro;</a:t>
            </a:r>
          </a:p>
          <a:p>
            <a:pPr algn="just">
              <a:spcBef>
                <a:spcPts val="1200"/>
              </a:spcBef>
              <a:buSzPct val="100000"/>
              <a:buFontTx/>
              <a:buChar char="•"/>
            </a:pPr>
            <a:r>
              <a:rPr lang="es-AR" sz="2000" b="1" dirty="0">
                <a:solidFill>
                  <a:schemeClr val="bg1"/>
                </a:solidFill>
                <a:latin typeface="Times New Roman" pitchFamily="18" charset="0"/>
              </a:rPr>
              <a:t>   ocultar, destruir, incendiar o dañar la cosa asegurada y denunciar        </a:t>
            </a:r>
          </a:p>
          <a:p>
            <a:pPr algn="just">
              <a:spcBef>
                <a:spcPts val="1200"/>
              </a:spcBef>
            </a:pPr>
            <a:r>
              <a:rPr lang="es-AR" sz="2000" b="1" dirty="0">
                <a:solidFill>
                  <a:schemeClr val="bg1"/>
                </a:solidFill>
                <a:latin typeface="Times New Roman" pitchFamily="18" charset="0"/>
              </a:rPr>
              <a:t>    un siniestro.  </a:t>
            </a:r>
            <a:r>
              <a:rPr lang="es-AR" b="1" dirty="0">
                <a:solidFill>
                  <a:schemeClr val="bg1"/>
                </a:solidFill>
                <a:latin typeface="Times New Roman" pitchFamily="18" charset="0"/>
              </a:rPr>
              <a:t> </a:t>
            </a:r>
            <a:endParaRPr lang="es-ES" sz="2000" b="1" dirty="0">
              <a:solidFill>
                <a:schemeClr val="bg1"/>
              </a:solidFill>
              <a:latin typeface="Times New Roman" pitchFamily="18" charset="0"/>
            </a:endParaRP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1466850"/>
            <a:ext cx="8229600" cy="3638550"/>
          </a:xfrm>
          <a:prstGeom prst="rect">
            <a:avLst/>
          </a:prstGeom>
          <a:solidFill>
            <a:srgbClr val="C00000"/>
          </a:solidFill>
          <a:ln w="28575">
            <a:solidFill>
              <a:schemeClr val="tx1"/>
            </a:solidFill>
            <a:miter lim="800000"/>
            <a:headEnd/>
            <a:tailEnd/>
          </a:ln>
        </p:spPr>
        <p:txBody>
          <a:bodyPr wrap="square">
            <a:spAutoFit/>
          </a:bodyPr>
          <a:lstStyle/>
          <a:p>
            <a:pPr>
              <a:spcBef>
                <a:spcPts val="1200"/>
              </a:spcBef>
              <a:buSzPct val="100000"/>
              <a:buFontTx/>
              <a:buChar char="•"/>
            </a:pPr>
            <a:r>
              <a:rPr lang="es-AR" sz="2400" dirty="0">
                <a:solidFill>
                  <a:schemeClr val="bg1"/>
                </a:solidFill>
                <a:latin typeface="Times New Roman" pitchFamily="18" charset="0"/>
              </a:rPr>
              <a:t>   </a:t>
            </a:r>
            <a:r>
              <a:rPr lang="es-AR" sz="2400" b="1" dirty="0">
                <a:solidFill>
                  <a:schemeClr val="bg1"/>
                </a:solidFill>
                <a:latin typeface="Times New Roman" pitchFamily="18" charset="0"/>
              </a:rPr>
              <a:t>adulteración de exámenes médicos;</a:t>
            </a:r>
          </a:p>
          <a:p>
            <a:pPr algn="just">
              <a:spcBef>
                <a:spcPts val="1200"/>
              </a:spcBef>
              <a:buSzPct val="100000"/>
              <a:buFontTx/>
              <a:buChar char="•"/>
            </a:pPr>
            <a:r>
              <a:rPr lang="es-AR" sz="2400" b="1" dirty="0">
                <a:solidFill>
                  <a:schemeClr val="bg1"/>
                </a:solidFill>
                <a:latin typeface="Times New Roman" pitchFamily="18" charset="0"/>
              </a:rPr>
              <a:t>   adulteración de actas de defunción;</a:t>
            </a:r>
          </a:p>
          <a:p>
            <a:pPr algn="just">
              <a:spcBef>
                <a:spcPts val="1200"/>
              </a:spcBef>
              <a:buSzPct val="100000"/>
              <a:buFontTx/>
              <a:buChar char="•"/>
            </a:pPr>
            <a:r>
              <a:rPr lang="es-AR" sz="2400" b="1" dirty="0">
                <a:solidFill>
                  <a:schemeClr val="bg1"/>
                </a:solidFill>
                <a:latin typeface="Times New Roman" pitchFamily="18" charset="0"/>
              </a:rPr>
              <a:t>   adulteración de identidades;</a:t>
            </a:r>
          </a:p>
          <a:p>
            <a:pPr algn="just">
              <a:spcBef>
                <a:spcPts val="1200"/>
              </a:spcBef>
              <a:buSzPct val="100000"/>
              <a:buFontTx/>
              <a:buChar char="•"/>
            </a:pPr>
            <a:r>
              <a:rPr lang="es-AR" sz="2400" b="1" dirty="0">
                <a:solidFill>
                  <a:schemeClr val="bg1"/>
                </a:solidFill>
                <a:latin typeface="Times New Roman" pitchFamily="18" charset="0"/>
              </a:rPr>
              <a:t>   no declarar el estado real de salud; </a:t>
            </a:r>
          </a:p>
          <a:p>
            <a:pPr algn="just">
              <a:spcBef>
                <a:spcPts val="1200"/>
              </a:spcBef>
              <a:buSzPct val="100000"/>
              <a:buFontTx/>
              <a:buChar char="•"/>
            </a:pPr>
            <a:r>
              <a:rPr lang="es-AR" sz="2400" b="1" dirty="0">
                <a:solidFill>
                  <a:schemeClr val="bg1"/>
                </a:solidFill>
                <a:latin typeface="Times New Roman" pitchFamily="18" charset="0"/>
              </a:rPr>
              <a:t>   muerte del asegurado con cobro por parte del </a:t>
            </a:r>
          </a:p>
          <a:p>
            <a:pPr algn="just">
              <a:spcBef>
                <a:spcPts val="1200"/>
              </a:spcBef>
              <a:buSzPct val="100000"/>
            </a:pPr>
            <a:r>
              <a:rPr lang="es-AR" sz="2400" b="1" dirty="0">
                <a:solidFill>
                  <a:schemeClr val="bg1"/>
                </a:solidFill>
                <a:latin typeface="Times New Roman" pitchFamily="18" charset="0"/>
              </a:rPr>
              <a:t>    beneficiario;</a:t>
            </a:r>
          </a:p>
          <a:p>
            <a:pPr algn="just">
              <a:spcBef>
                <a:spcPts val="1200"/>
              </a:spcBef>
              <a:buSzPct val="100000"/>
              <a:buFontTx/>
              <a:buChar char="•"/>
            </a:pPr>
            <a:r>
              <a:rPr lang="es-AR" sz="2400" b="1" dirty="0">
                <a:solidFill>
                  <a:schemeClr val="bg1"/>
                </a:solidFill>
                <a:latin typeface="Times New Roman" pitchFamily="18" charset="0"/>
              </a:rPr>
              <a:t>   cuando el asegurado “organiza su muerte”.</a:t>
            </a:r>
            <a:endParaRPr lang="es-ES" sz="2400" b="1" dirty="0">
              <a:solidFill>
                <a:schemeClr val="bg1"/>
              </a:solidFill>
              <a:latin typeface="Times New Roman" pitchFamily="18" charset="0"/>
            </a:endParaRP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0" y="1052513"/>
            <a:ext cx="8229600" cy="1143000"/>
          </a:xfrm>
          <a:prstGeom prst="rect">
            <a:avLst/>
          </a:prstGeom>
          <a:solidFill>
            <a:srgbClr val="C00000"/>
          </a:solidFill>
          <a:ln w="28575">
            <a:solidFill>
              <a:schemeClr val="tx1"/>
            </a:solidFill>
            <a:miter lim="800000"/>
            <a:headEnd/>
            <a:tailEnd/>
          </a:ln>
        </p:spPr>
        <p:txBody>
          <a:bodyPr anchor="ctr" anchorCtr="1"/>
          <a:lstStyle/>
          <a:p>
            <a:pPr algn="ctr"/>
            <a:r>
              <a:rPr lang="es-AR" sz="2800" b="1">
                <a:solidFill>
                  <a:schemeClr val="bg1"/>
                </a:solidFill>
                <a:latin typeface="Times New Roman" pitchFamily="18" charset="0"/>
              </a:rPr>
              <a:t>COMO AFECTA EL FRAUDE A TODO EL SISTEMA</a:t>
            </a:r>
            <a:endParaRPr lang="es-ES" sz="2800" b="1">
              <a:solidFill>
                <a:schemeClr val="bg1"/>
              </a:solidFill>
              <a:latin typeface="Times New Roman" pitchFamily="18" charset="0"/>
            </a:endParaRPr>
          </a:p>
        </p:txBody>
      </p:sp>
      <p:sp>
        <p:nvSpPr>
          <p:cNvPr id="4" name="Text Box 3"/>
          <p:cNvSpPr txBox="1">
            <a:spLocks noChangeArrowheads="1"/>
          </p:cNvSpPr>
          <p:nvPr/>
        </p:nvSpPr>
        <p:spPr bwMode="auto">
          <a:xfrm>
            <a:off x="488950" y="2971800"/>
            <a:ext cx="8229600" cy="1993900"/>
          </a:xfrm>
          <a:prstGeom prst="rect">
            <a:avLst/>
          </a:prstGeom>
          <a:solidFill>
            <a:srgbClr val="C00000"/>
          </a:solidFill>
          <a:ln w="28575">
            <a:solidFill>
              <a:schemeClr val="tx1"/>
            </a:solidFill>
            <a:miter lim="800000"/>
            <a:headEnd/>
            <a:tailEnd/>
          </a:ln>
        </p:spPr>
        <p:txBody>
          <a:bodyPr wrap="square" anchorCtr="1">
            <a:spAutoFit/>
          </a:bodyPr>
          <a:lstStyle/>
          <a:p>
            <a:pPr algn="ctr">
              <a:spcBef>
                <a:spcPts val="1100"/>
              </a:spcBef>
            </a:pPr>
            <a:r>
              <a:rPr lang="es-AR" sz="2400" b="1">
                <a:solidFill>
                  <a:schemeClr val="bg1"/>
                </a:solidFill>
                <a:latin typeface="Times New Roman" pitchFamily="18" charset="0"/>
              </a:rPr>
              <a:t>El fraude afecta a los resultados del asegurador como consecuencia de una mayor siniestralidad. El asegurador cobra primas más elevadas y restringe la oferta de coberturas para ciertos riesgos y entonces quien sale perjudicado es el asegurado.</a:t>
            </a:r>
            <a:endParaRPr lang="es-ES" sz="2400" b="1">
              <a:solidFill>
                <a:schemeClr val="bg1"/>
              </a:solidFill>
              <a:latin typeface="Times New Roman" pitchFamily="18" charset="0"/>
            </a:endParaRP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ChangeArrowheads="1"/>
          </p:cNvSpPr>
          <p:nvPr/>
        </p:nvSpPr>
        <p:spPr bwMode="auto">
          <a:xfrm>
            <a:off x="457200" y="836613"/>
            <a:ext cx="8229600" cy="1143000"/>
          </a:xfrm>
          <a:prstGeom prst="rect">
            <a:avLst/>
          </a:prstGeom>
          <a:solidFill>
            <a:srgbClr val="C00000"/>
          </a:solidFill>
          <a:ln w="28575">
            <a:solidFill>
              <a:schemeClr val="tx1"/>
            </a:solidFill>
            <a:miter lim="800000"/>
            <a:headEnd/>
            <a:tailEnd/>
          </a:ln>
        </p:spPr>
        <p:txBody>
          <a:bodyPr anchor="ctr" anchorCtr="1"/>
          <a:lstStyle/>
          <a:p>
            <a:pPr algn="ctr"/>
            <a:r>
              <a:rPr lang="es-AR" sz="2800" b="1">
                <a:solidFill>
                  <a:schemeClr val="bg1"/>
                </a:solidFill>
                <a:latin typeface="Times New Roman" pitchFamily="18" charset="0"/>
              </a:rPr>
              <a:t>QUIÉNES PAGAN LAS CONSECUENCIAS DEL FRAUDE</a:t>
            </a:r>
            <a:endParaRPr lang="es-ES" sz="2800" b="1">
              <a:solidFill>
                <a:schemeClr val="bg1"/>
              </a:solidFill>
              <a:latin typeface="Times New Roman" pitchFamily="18" charset="0"/>
            </a:endParaRPr>
          </a:p>
        </p:txBody>
      </p:sp>
      <p:sp>
        <p:nvSpPr>
          <p:cNvPr id="4" name="Text Box 3"/>
          <p:cNvSpPr txBox="1">
            <a:spLocks noChangeArrowheads="1"/>
          </p:cNvSpPr>
          <p:nvPr/>
        </p:nvSpPr>
        <p:spPr bwMode="auto">
          <a:xfrm>
            <a:off x="489736" y="2614613"/>
            <a:ext cx="8309610" cy="3028950"/>
          </a:xfrm>
          <a:prstGeom prst="rect">
            <a:avLst/>
          </a:prstGeom>
          <a:solidFill>
            <a:srgbClr val="C00000"/>
          </a:solidFill>
          <a:ln w="28575">
            <a:solidFill>
              <a:schemeClr val="tx1"/>
            </a:solidFill>
            <a:miter lim="800000"/>
            <a:headEnd/>
            <a:tailEnd/>
          </a:ln>
        </p:spPr>
        <p:txBody>
          <a:bodyPr wrap="square">
            <a:spAutoFit/>
          </a:bodyPr>
          <a:lstStyle/>
          <a:p>
            <a:pPr marL="173038" indent="-173038" algn="just">
              <a:spcBef>
                <a:spcPts val="1200"/>
              </a:spcBef>
              <a:buSzPct val="100000"/>
              <a:buFontTx/>
              <a:buChar char="-"/>
            </a:pPr>
            <a:r>
              <a:rPr lang="es-AR" sz="2400" b="1">
                <a:solidFill>
                  <a:schemeClr val="bg1"/>
                </a:solidFill>
                <a:latin typeface="Times New Roman" pitchFamily="18" charset="0"/>
              </a:rPr>
              <a:t>los directivos por pérdida de reputación y pérdida de confianza de parte de los accionistas;</a:t>
            </a:r>
          </a:p>
          <a:p>
            <a:pPr marL="173038" indent="-173038" algn="just">
              <a:spcBef>
                <a:spcPts val="1200"/>
              </a:spcBef>
              <a:buSzPct val="100000"/>
              <a:buFontTx/>
              <a:buChar char="-"/>
            </a:pPr>
            <a:r>
              <a:rPr lang="es-AR" sz="2400" b="1">
                <a:solidFill>
                  <a:schemeClr val="bg1"/>
                </a:solidFill>
                <a:latin typeface="Times New Roman" pitchFamily="18" charset="0"/>
              </a:rPr>
              <a:t>los empleados por el efecto del fraude en el resultado de la empresa, en el valor de la empresa y en la imagen de la misma en el mercado.</a:t>
            </a:r>
          </a:p>
          <a:p>
            <a:pPr marL="173038" indent="-173038" algn="just">
              <a:spcBef>
                <a:spcPts val="1200"/>
              </a:spcBef>
              <a:buSzPct val="100000"/>
              <a:buFontTx/>
              <a:buChar char="-"/>
            </a:pPr>
            <a:r>
              <a:rPr lang="es-AR" sz="2400" b="1">
                <a:solidFill>
                  <a:schemeClr val="bg1"/>
                </a:solidFill>
                <a:latin typeface="Times New Roman" pitchFamily="18" charset="0"/>
              </a:rPr>
              <a:t>los auditores, quienes muchas veces no han podido o no han sabido  reconocer los indicios de fraude.</a:t>
            </a:r>
            <a:endParaRPr lang="es-ES" sz="2400" b="1">
              <a:solidFill>
                <a:schemeClr val="bg1"/>
              </a:solidFill>
              <a:latin typeface="Times New Roman" pitchFamily="18" charset="0"/>
            </a:endParaRP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2"/>
          <p:cNvSpPr txBox="1">
            <a:spLocks noChangeArrowheads="1"/>
          </p:cNvSpPr>
          <p:nvPr/>
        </p:nvSpPr>
        <p:spPr bwMode="auto">
          <a:xfrm>
            <a:off x="457200" y="836613"/>
            <a:ext cx="8229600" cy="954107"/>
          </a:xfrm>
          <a:prstGeom prst="rect">
            <a:avLst/>
          </a:prstGeom>
          <a:solidFill>
            <a:srgbClr val="C00000"/>
          </a:solidFill>
          <a:ln w="28575">
            <a:solidFill>
              <a:schemeClr val="tx1"/>
            </a:solidFill>
            <a:miter lim="800000"/>
            <a:headEnd/>
            <a:tailEnd/>
          </a:ln>
        </p:spPr>
        <p:txBody>
          <a:bodyPr wrap="square" anchorCtr="1">
            <a:spAutoFit/>
          </a:bodyPr>
          <a:lstStyle/>
          <a:p>
            <a:pPr algn="ctr">
              <a:spcBef>
                <a:spcPts val="1100"/>
              </a:spcBef>
            </a:pPr>
            <a:r>
              <a:rPr lang="es-MX" sz="2800" b="1">
                <a:solidFill>
                  <a:schemeClr val="bg1"/>
                </a:solidFill>
                <a:latin typeface="Times New Roman" pitchFamily="18" charset="0"/>
              </a:rPr>
              <a:t>SANCIONES LEGALES Y CONTRACTUALES PREVISTAS</a:t>
            </a:r>
          </a:p>
        </p:txBody>
      </p:sp>
      <p:sp>
        <p:nvSpPr>
          <p:cNvPr id="4" name="Text Box 3"/>
          <p:cNvSpPr txBox="1">
            <a:spLocks noChangeArrowheads="1"/>
          </p:cNvSpPr>
          <p:nvPr/>
        </p:nvSpPr>
        <p:spPr bwMode="auto">
          <a:xfrm>
            <a:off x="488950" y="2408238"/>
            <a:ext cx="8229600" cy="3521075"/>
          </a:xfrm>
          <a:prstGeom prst="rect">
            <a:avLst/>
          </a:prstGeom>
          <a:solidFill>
            <a:srgbClr val="C00000"/>
          </a:solidFill>
          <a:ln w="28575">
            <a:solidFill>
              <a:schemeClr val="tx1"/>
            </a:solidFill>
            <a:miter lim="800000"/>
            <a:headEnd/>
            <a:tailEnd/>
          </a:ln>
        </p:spPr>
        <p:txBody>
          <a:bodyPr wrap="square" anchorCtr="1">
            <a:spAutoFit/>
          </a:bodyPr>
          <a:lstStyle/>
          <a:p>
            <a:pPr algn="ctr">
              <a:spcBef>
                <a:spcPts val="1200"/>
              </a:spcBef>
            </a:pPr>
            <a:r>
              <a:rPr lang="es-MX" sz="2000" b="1">
                <a:solidFill>
                  <a:schemeClr val="bg1"/>
                </a:solidFill>
                <a:latin typeface="Times New Roman" pitchFamily="18" charset="0"/>
              </a:rPr>
              <a:t>El artículo 48 de la Ley de seguros indica:</a:t>
            </a:r>
          </a:p>
          <a:p>
            <a:pPr algn="ctr">
              <a:spcBef>
                <a:spcPts val="1200"/>
              </a:spcBef>
            </a:pPr>
            <a:endParaRPr lang="es-MX" sz="2000" b="1">
              <a:solidFill>
                <a:schemeClr val="bg1"/>
              </a:solidFill>
              <a:latin typeface="Times New Roman" pitchFamily="18" charset="0"/>
            </a:endParaRPr>
          </a:p>
          <a:p>
            <a:pPr algn="ctr">
              <a:spcBef>
                <a:spcPts val="1200"/>
              </a:spcBef>
            </a:pPr>
            <a:r>
              <a:rPr lang="es-MX" sz="2000" b="1">
                <a:solidFill>
                  <a:schemeClr val="bg1"/>
                </a:solidFill>
                <a:latin typeface="Times New Roman" pitchFamily="18" charset="0"/>
              </a:rPr>
              <a:t>“… El asegurado pierde el derecho a ser indemnizado si deja de cumplir maliciosamente las cargas previstas en el párrafo segundo del artículo 46 o EXAGERA FRAUDULENTAMENTE LOS DAÑOS O EMPLEA PRUEBAS FALSAS PARA ACREDITAR LOS DAÑOS.</a:t>
            </a:r>
          </a:p>
          <a:p>
            <a:pPr algn="ctr">
              <a:spcBef>
                <a:spcPts val="1200"/>
              </a:spcBef>
            </a:pPr>
            <a:endParaRPr lang="es-MX" sz="2000" b="1">
              <a:solidFill>
                <a:schemeClr val="bg1"/>
              </a:solidFill>
              <a:latin typeface="Times New Roman" pitchFamily="18" charset="0"/>
            </a:endParaRPr>
          </a:p>
          <a:p>
            <a:pPr algn="ctr">
              <a:spcBef>
                <a:spcPts val="1200"/>
              </a:spcBef>
            </a:pPr>
            <a:r>
              <a:rPr lang="es-MX" sz="2000" b="1">
                <a:solidFill>
                  <a:schemeClr val="bg1"/>
                </a:solidFill>
                <a:latin typeface="Times New Roman" pitchFamily="18" charset="0"/>
              </a:rPr>
              <a:t>LAS SANCIONES EN LA FAZ PENAL ESTÁN FIJADAS EN LOS ARTÍCULOS 172 AL 175 DEL CÓDIGO PENAL</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57200" y="2474893"/>
            <a:ext cx="8229600" cy="954107"/>
          </a:xfrm>
          <a:prstGeom prst="rect">
            <a:avLst/>
          </a:prstGeom>
          <a:solidFill>
            <a:srgbClr val="C00000"/>
          </a:solidFill>
          <a:ln w="28575">
            <a:solidFill>
              <a:schemeClr val="tx1"/>
            </a:solidFill>
            <a:miter lim="800000"/>
            <a:headEnd/>
            <a:tailEnd/>
          </a:ln>
        </p:spPr>
        <p:txBody>
          <a:bodyPr wrap="square">
            <a:spAutoFit/>
          </a:bodyPr>
          <a:lstStyle/>
          <a:p>
            <a:pPr algn="ctr"/>
            <a:r>
              <a:rPr lang="es-ES" sz="2800" b="1" dirty="0">
                <a:solidFill>
                  <a:schemeClr val="bg1"/>
                </a:solidFill>
                <a:latin typeface="Times New Roman" pitchFamily="18" charset="0"/>
              </a:rPr>
              <a:t>ESTAFAS MÁS COMUNES EN LOS SEGUROS DE AUTOMOTORES</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p:cNvSpPr>
            <a:spLocks noChangeArrowheads="1"/>
          </p:cNvSpPr>
          <p:nvPr/>
        </p:nvSpPr>
        <p:spPr bwMode="auto">
          <a:xfrm>
            <a:off x="457200" y="1905000"/>
            <a:ext cx="8305800" cy="2360613"/>
          </a:xfrm>
          <a:prstGeom prst="rect">
            <a:avLst/>
          </a:prstGeom>
          <a:solidFill>
            <a:srgbClr val="C00000"/>
          </a:solidFill>
          <a:ln w="28575">
            <a:solidFill>
              <a:schemeClr val="tx1"/>
            </a:solidFill>
            <a:miter lim="800000"/>
            <a:headEnd/>
            <a:tailEnd/>
          </a:ln>
        </p:spPr>
        <p:txBody>
          <a:bodyPr wrap="square" anchor="ctr">
            <a:spAutoFit/>
          </a:bodyPr>
          <a:lstStyle/>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800" b="1">
                <a:solidFill>
                  <a:schemeClr val="bg1"/>
                </a:solidFill>
                <a:latin typeface="Times New Roman" pitchFamily="18" charset="0"/>
              </a:rPr>
              <a:t>Cambio de cobertura </a:t>
            </a: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000" b="1">
              <a:solidFill>
                <a:schemeClr val="bg1"/>
              </a:solidFill>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a:solidFill>
                  <a:schemeClr val="bg1"/>
                </a:solidFill>
                <a:latin typeface="Times New Roman" pitchFamily="18" charset="0"/>
              </a:rPr>
              <a:t>Ante la falta de cobertura de determinado tipo de riesgo, inventa otro que sí le posibilita cobrar la indemnización. Por ejemplo: si tiene un siniestro de daños parciales y no está amparado, simula un robo. </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600200"/>
            <a:ext cx="8229600" cy="3152775"/>
          </a:xfrm>
          <a:prstGeom prst="rect">
            <a:avLst/>
          </a:prstGeom>
          <a:solidFill>
            <a:srgbClr val="C00000"/>
          </a:solidFill>
          <a:ln w="28575">
            <a:solidFill>
              <a:schemeClr val="tx1"/>
            </a:solidFill>
            <a:miter lim="800000"/>
            <a:headEnd/>
            <a:tailEnd/>
          </a:ln>
        </p:spPr>
        <p:txBody>
          <a:bodyPr wrap="square" anchor="ctr">
            <a:spAutoFit/>
          </a:bodyPr>
          <a:lstStyle/>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800" b="1">
                <a:solidFill>
                  <a:schemeClr val="bg1"/>
                </a:solidFill>
                <a:latin typeface="Times New Roman" pitchFamily="18" charset="0"/>
              </a:rPr>
              <a:t>Arreglos entre terceros amigos entre sí </a:t>
            </a:r>
          </a:p>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800" b="1">
                <a:solidFill>
                  <a:schemeClr val="bg1"/>
                </a:solidFill>
                <a:latin typeface="Times New Roman" pitchFamily="18" charset="0"/>
              </a:rPr>
              <a:t>(préstamo o venta de la póliza) </a:t>
            </a: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000" b="1">
              <a:solidFill>
                <a:schemeClr val="bg1"/>
              </a:solidFill>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a:solidFill>
                  <a:schemeClr val="bg1"/>
                </a:solidFill>
                <a:latin typeface="Times New Roman" pitchFamily="18" charset="0"/>
              </a:rPr>
              <a:t>Cuando un tercero, generalmente amigo o en connivencia con el asegurado (se reparten la utilidad), encuentra su vehículo chocado sin poder identificar al autor, “arregla” con el asegurado para que éste se declare culpable del accidente, permitiéndole reclamar como tercero.</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676400"/>
            <a:ext cx="8229600" cy="2422525"/>
          </a:xfrm>
          <a:prstGeom prst="rect">
            <a:avLst/>
          </a:prstGeom>
          <a:solidFill>
            <a:srgbClr val="C00000"/>
          </a:solidFill>
          <a:ln w="28575">
            <a:solidFill>
              <a:schemeClr val="tx1"/>
            </a:solidFill>
            <a:miter lim="800000"/>
            <a:headEnd/>
            <a:tailEnd/>
          </a:ln>
        </p:spPr>
        <p:txBody>
          <a:bodyPr wrap="square" anchor="ctr">
            <a:spAutoFit/>
          </a:bodyPr>
          <a:lstStyle/>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800" b="1">
                <a:solidFill>
                  <a:schemeClr val="bg1"/>
                </a:solidFill>
                <a:latin typeface="Times New Roman" pitchFamily="18" charset="0"/>
              </a:rPr>
              <a:t>Cubiertas </a:t>
            </a:r>
          </a:p>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800" b="1">
                <a:solidFill>
                  <a:schemeClr val="bg1"/>
                </a:solidFill>
                <a:latin typeface="Times New Roman" pitchFamily="18" charset="0"/>
              </a:rPr>
              <a:t>(con menor porcentaje de desgaste al real) </a:t>
            </a: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000" b="1">
              <a:solidFill>
                <a:schemeClr val="bg1"/>
              </a:solidFill>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a:solidFill>
                  <a:schemeClr val="bg1"/>
                </a:solidFill>
                <a:latin typeface="Times New Roman" pitchFamily="18" charset="0"/>
              </a:rPr>
              <a:t>En caso de sustracción de ruedas (en rodaje o de auxilio) se reconoce un porcentaje de desgaste inferior al real, usando para ello facturas de compra falsas.</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752600"/>
            <a:ext cx="8229600" cy="2725738"/>
          </a:xfrm>
          <a:prstGeom prst="rect">
            <a:avLst/>
          </a:prstGeom>
          <a:solidFill>
            <a:srgbClr val="C00000"/>
          </a:solidFill>
          <a:ln w="28575">
            <a:solidFill>
              <a:schemeClr val="accent1"/>
            </a:solidFill>
            <a:miter lim="800000"/>
            <a:headEnd/>
            <a:tailEnd/>
          </a:ln>
        </p:spPr>
        <p:txBody>
          <a:bodyPr wrap="square" anchor="ctr">
            <a:spAutoFit/>
          </a:bodyPr>
          <a:lstStyle/>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800" b="1" dirty="0">
                <a:solidFill>
                  <a:schemeClr val="bg1"/>
                </a:solidFill>
                <a:latin typeface="Times New Roman" pitchFamily="18" charset="0"/>
              </a:rPr>
              <a:t>Simulación de choques </a:t>
            </a: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000" b="1" dirty="0">
              <a:solidFill>
                <a:schemeClr val="bg1"/>
              </a:solidFill>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solidFill>
                  <a:schemeClr val="bg1"/>
                </a:solidFill>
                <a:latin typeface="Times New Roman" pitchFamily="18" charset="0"/>
              </a:rPr>
              <a:t>Aprovechamiento de un accidente real incrementando los daños en complicidad con el </a:t>
            </a:r>
            <a:r>
              <a:rPr lang="es-ES" altLang="es-ES" sz="2400" b="1" dirty="0" err="1">
                <a:solidFill>
                  <a:schemeClr val="bg1"/>
                </a:solidFill>
                <a:latin typeface="Times New Roman" pitchFamily="18" charset="0"/>
              </a:rPr>
              <a:t>tallerista</a:t>
            </a:r>
            <a:r>
              <a:rPr lang="es-ES" altLang="es-ES" sz="2400" b="1" dirty="0">
                <a:solidFill>
                  <a:schemeClr val="bg1"/>
                </a:solidFill>
                <a:latin typeface="Times New Roman" pitchFamily="18" charset="0"/>
              </a:rPr>
              <a:t>, al reemplazar elementos no dañados por otros para salvar una franquicia. Por ejemplo: cambiar las ópticas o el radiador no afectados en un choque de frente.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p:cNvSpPr>
            <a:spLocks noChangeArrowheads="1"/>
          </p:cNvSpPr>
          <p:nvPr/>
        </p:nvSpPr>
        <p:spPr bwMode="auto">
          <a:xfrm>
            <a:off x="457200" y="3065387"/>
            <a:ext cx="8229600" cy="400110"/>
          </a:xfrm>
          <a:prstGeom prst="rect">
            <a:avLst/>
          </a:prstGeom>
          <a:solidFill>
            <a:schemeClr val="accent2">
              <a:lumMod val="60000"/>
              <a:lumOff val="40000"/>
            </a:schemeClr>
          </a:solidFill>
          <a:ln w="28575">
            <a:solidFill>
              <a:srgbClr val="C00000"/>
            </a:solidFill>
            <a:miter lim="800000"/>
            <a:headEnd/>
            <a:tailEnd/>
          </a:ln>
          <a:effectLst/>
        </p:spPr>
        <p:txBody>
          <a:bodyPr wrap="square" anchor="ctr">
            <a:spAutoFit/>
          </a:bodyPr>
          <a:lstStyle/>
          <a:p>
            <a:pPr algn="ctr">
              <a:defRPr/>
            </a:pPr>
            <a:endParaRPr lang="es-ES" sz="2000" b="1" dirty="0">
              <a:latin typeface="Times New Roman" pitchFamily="18" charset="0"/>
              <a:cs typeface="Times New Roman" pitchFamily="18" charset="0"/>
            </a:endParaRPr>
          </a:p>
        </p:txBody>
      </p:sp>
      <p:sp>
        <p:nvSpPr>
          <p:cNvPr id="5" name="Rectangle 1"/>
          <p:cNvSpPr>
            <a:spLocks noChangeArrowheads="1"/>
          </p:cNvSpPr>
          <p:nvPr/>
        </p:nvSpPr>
        <p:spPr bwMode="auto">
          <a:xfrm>
            <a:off x="457200" y="1981200"/>
            <a:ext cx="8229600" cy="2308324"/>
          </a:xfrm>
          <a:prstGeom prst="rect">
            <a:avLst/>
          </a:prstGeom>
          <a:solidFill>
            <a:schemeClr val="accent2">
              <a:lumMod val="60000"/>
              <a:lumOff val="40000"/>
            </a:schemeClr>
          </a:solidFill>
          <a:ln w="28575">
            <a:solidFill>
              <a:srgbClr val="C00000"/>
            </a:solidFill>
            <a:miter lim="800000"/>
            <a:headEnd/>
            <a:tailEnd/>
          </a:ln>
          <a:effectLst/>
        </p:spPr>
        <p:txBody>
          <a:bodyPr wrap="square" anchor="ctr">
            <a:spAutoFit/>
          </a:bodyPr>
          <a:lstStyle/>
          <a:p>
            <a:pPr algn="ctr">
              <a:defRPr/>
            </a:pPr>
            <a:r>
              <a:rPr lang="es-AR" sz="2000" dirty="0" smtClean="0"/>
              <a:t> </a:t>
            </a:r>
            <a:r>
              <a:rPr lang="es-AR" sz="2400" b="1" dirty="0" err="1" smtClean="0">
                <a:latin typeface="Times New Roman" pitchFamily="18" charset="0"/>
                <a:cs typeface="Times New Roman" pitchFamily="18" charset="0"/>
              </a:rPr>
              <a:t>Covidiotas</a:t>
            </a:r>
            <a:endParaRPr lang="es-AR" sz="2400" b="1" dirty="0" smtClean="0">
              <a:latin typeface="Times New Roman" pitchFamily="18" charset="0"/>
              <a:cs typeface="Times New Roman" pitchFamily="18" charset="0"/>
            </a:endParaRPr>
          </a:p>
          <a:p>
            <a:pPr algn="ctr">
              <a:defRPr/>
            </a:pPr>
            <a:endParaRPr lang="es-AR" sz="2400" b="1" dirty="0" smtClean="0">
              <a:latin typeface="Times New Roman" pitchFamily="18" charset="0"/>
              <a:cs typeface="Times New Roman" pitchFamily="18" charset="0"/>
            </a:endParaRPr>
          </a:p>
          <a:p>
            <a:pPr algn="ctr">
              <a:defRPr/>
            </a:pPr>
            <a:r>
              <a:rPr lang="es-AR" sz="2400" b="1" dirty="0" smtClean="0">
                <a:latin typeface="Times New Roman" pitchFamily="18" charset="0"/>
                <a:cs typeface="Times New Roman" pitchFamily="18" charset="0"/>
              </a:rPr>
              <a:t>Utilizado para referirse a todos aquellos que ignoran la obligación del aislamiento o compran mucho más de lo que necesitan en los supermercados, dejando a otros sin alimentos. </a:t>
            </a:r>
            <a:endParaRPr lang="es-ES" sz="2400" b="1" dirty="0">
              <a:latin typeface="Times New Roman" pitchFamily="18" charset="0"/>
              <a:cs typeface="Times New Roman" pitchFamily="18" charset="0"/>
            </a:endParaRP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828800"/>
            <a:ext cx="8229600" cy="2422525"/>
          </a:xfrm>
          <a:prstGeom prst="rect">
            <a:avLst/>
          </a:prstGeom>
          <a:solidFill>
            <a:srgbClr val="C00000"/>
          </a:solidFill>
          <a:ln w="28575">
            <a:solidFill>
              <a:schemeClr val="tx1"/>
            </a:solidFill>
            <a:miter lim="800000"/>
            <a:headEnd/>
            <a:tailEnd/>
          </a:ln>
        </p:spPr>
        <p:txBody>
          <a:bodyPr wrap="square" anchor="ctr">
            <a:spAutoFit/>
          </a:bodyPr>
          <a:lstStyle/>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800" b="1" dirty="0">
                <a:solidFill>
                  <a:schemeClr val="bg1"/>
                </a:solidFill>
                <a:latin typeface="Times New Roman" pitchFamily="18" charset="0"/>
              </a:rPr>
              <a:t>Cambiar la fecha del accidente cuando la póliza está impaga. Daño directo. </a:t>
            </a: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000" dirty="0">
              <a:solidFill>
                <a:schemeClr val="bg1"/>
              </a:solidFill>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solidFill>
                  <a:schemeClr val="bg1"/>
                </a:solidFill>
                <a:latin typeface="Times New Roman" pitchFamily="18" charset="0"/>
              </a:rPr>
              <a:t>Para resarcirse de daños directos amparados por el seguro, que serían negados por la situación en que se encontraba la póliza.</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905000"/>
            <a:ext cx="8229600" cy="2057400"/>
          </a:xfrm>
          <a:prstGeom prst="rect">
            <a:avLst/>
          </a:prstGeom>
          <a:solidFill>
            <a:srgbClr val="C00000"/>
          </a:solidFill>
          <a:ln w="28575">
            <a:solidFill>
              <a:schemeClr val="accent1"/>
            </a:solidFill>
            <a:miter lim="800000"/>
            <a:headEnd/>
            <a:tailEnd/>
          </a:ln>
        </p:spPr>
        <p:txBody>
          <a:bodyPr wrap="square" anchor="ctr">
            <a:spAutoFit/>
          </a:bodyPr>
          <a:lstStyle/>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800" b="1" dirty="0">
                <a:solidFill>
                  <a:schemeClr val="bg1"/>
                </a:solidFill>
                <a:latin typeface="Times New Roman" pitchFamily="18" charset="0"/>
              </a:rPr>
              <a:t>Cambiar la fecha del accidente cuando la póliza está impaga. Daño a terceros. </a:t>
            </a: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000" b="1" dirty="0">
              <a:solidFill>
                <a:schemeClr val="bg1"/>
              </a:solidFill>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solidFill>
                  <a:schemeClr val="bg1"/>
                </a:solidFill>
                <a:latin typeface="Times New Roman" pitchFamily="18" charset="0"/>
              </a:rPr>
              <a:t>En connivencia con el tercero, cuando ya se produjeron daños o lesiones a los mismos. </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2027237"/>
            <a:ext cx="8305800" cy="1935163"/>
          </a:xfrm>
          <a:prstGeom prst="rect">
            <a:avLst/>
          </a:prstGeom>
          <a:solidFill>
            <a:srgbClr val="C00000"/>
          </a:solidFill>
          <a:ln w="28575">
            <a:solidFill>
              <a:schemeClr val="tx1"/>
            </a:solidFill>
            <a:miter lim="800000"/>
            <a:headEnd/>
            <a:tailEnd/>
          </a:ln>
        </p:spPr>
        <p:txBody>
          <a:bodyPr wrap="square" anchor="ctr">
            <a:spAutoFit/>
          </a:bodyPr>
          <a:lstStyle/>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800" b="1" dirty="0">
                <a:solidFill>
                  <a:schemeClr val="bg1"/>
                </a:solidFill>
                <a:latin typeface="Times New Roman" pitchFamily="18" charset="0"/>
              </a:rPr>
              <a:t>Doble seguro </a:t>
            </a: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000" b="1" dirty="0">
              <a:solidFill>
                <a:schemeClr val="bg1"/>
              </a:solidFill>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solidFill>
                  <a:schemeClr val="bg1"/>
                </a:solidFill>
                <a:latin typeface="Times New Roman" pitchFamily="18" charset="0"/>
              </a:rPr>
              <a:t>Asegurar el mismo vehículo en más de una Compañía para intentar cobrar en todas ellas.</a:t>
            </a: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000" b="1" dirty="0">
              <a:solidFill>
                <a:schemeClr val="bg1"/>
              </a:solidFill>
              <a:latin typeface="Times New Roman" pitchFamily="18" charset="0"/>
            </a:endParaRP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1906588"/>
            <a:ext cx="8229600" cy="2360612"/>
          </a:xfrm>
          <a:prstGeom prst="rect">
            <a:avLst/>
          </a:prstGeom>
          <a:solidFill>
            <a:srgbClr val="C00000"/>
          </a:solidFill>
          <a:ln w="28575">
            <a:solidFill>
              <a:schemeClr val="tx1"/>
            </a:solidFill>
            <a:miter lim="800000"/>
            <a:headEnd/>
            <a:tailEnd/>
          </a:ln>
        </p:spPr>
        <p:txBody>
          <a:bodyPr wrap="square" anchor="ctr">
            <a:spAutoFit/>
          </a:bodyPr>
          <a:lstStyle/>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sz="2800" b="1" dirty="0">
                <a:solidFill>
                  <a:schemeClr val="bg1"/>
                </a:solidFill>
                <a:latin typeface="Times New Roman" pitchFamily="18" charset="0"/>
              </a:rPr>
              <a:t>Cambiar el conductor real</a:t>
            </a: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sz="2000" b="1" dirty="0">
              <a:solidFill>
                <a:schemeClr val="bg1"/>
              </a:solidFill>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sz="2400" b="1" dirty="0">
                <a:solidFill>
                  <a:schemeClr val="bg1"/>
                </a:solidFill>
                <a:latin typeface="Times New Roman" pitchFamily="18" charset="0"/>
              </a:rPr>
              <a:t>Declarar que manejaba otra persona para evitar el rechazo del siniestro ya sea por haberse contratado por el sistema </a:t>
            </a:r>
            <a:r>
              <a:rPr lang="es-ES" sz="2400" b="1" dirty="0" err="1">
                <a:solidFill>
                  <a:schemeClr val="bg1"/>
                </a:solidFill>
                <a:latin typeface="Times New Roman" pitchFamily="18" charset="0"/>
              </a:rPr>
              <a:t>scoring</a:t>
            </a:r>
            <a:r>
              <a:rPr lang="es-ES" sz="2400" b="1" dirty="0">
                <a:solidFill>
                  <a:schemeClr val="bg1"/>
                </a:solidFill>
                <a:latin typeface="Times New Roman" pitchFamily="18" charset="0"/>
              </a:rPr>
              <a:t> o cuando no estaba a autorizado a conducir (falta de registro, registro habilitante vencido, etc.).</a:t>
            </a:r>
            <a:endParaRPr lang="es-ES" sz="2400" dirty="0">
              <a:solidFill>
                <a:schemeClr val="bg1"/>
              </a:solidFill>
              <a:latin typeface="Constantia" pitchFamily="18" charset="0"/>
            </a:endParaRP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784350"/>
            <a:ext cx="8229600" cy="2787650"/>
          </a:xfrm>
          <a:prstGeom prst="rect">
            <a:avLst/>
          </a:prstGeom>
          <a:solidFill>
            <a:srgbClr val="C00000"/>
          </a:solidFill>
          <a:ln w="28575">
            <a:solidFill>
              <a:schemeClr val="tx1"/>
            </a:solidFill>
            <a:miter lim="800000"/>
            <a:headEnd/>
            <a:tailEnd/>
          </a:ln>
        </p:spPr>
        <p:txBody>
          <a:bodyPr wrap="square" anchor="ctr">
            <a:spAutoFit/>
          </a:bodyPr>
          <a:lstStyle/>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sz="2800" b="1" dirty="0">
                <a:solidFill>
                  <a:schemeClr val="bg1"/>
                </a:solidFill>
                <a:latin typeface="Times New Roman" pitchFamily="18" charset="0"/>
              </a:rPr>
              <a:t>Ampliación de la cobertura después de haber ocurrido un siniestro</a:t>
            </a: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sz="2000" b="1" dirty="0">
              <a:solidFill>
                <a:schemeClr val="bg1"/>
              </a:solidFill>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sz="2400" b="1" dirty="0">
                <a:solidFill>
                  <a:schemeClr val="bg1"/>
                </a:solidFill>
                <a:latin typeface="Times New Roman" pitchFamily="18" charset="0"/>
              </a:rPr>
              <a:t>Por ejemplo: contar con cobertura exclusiva de responsabilidad civil y sufrir el robo del vehículo, pidiendo ampliar el amparo y denunciar posteriormente el siniestro con fecha posterior al comienzo de la vigencia</a:t>
            </a:r>
            <a:r>
              <a:rPr lang="es-ES" sz="2400" dirty="0">
                <a:solidFill>
                  <a:schemeClr val="bg1"/>
                </a:solidFill>
                <a:latin typeface="Constantia" pitchFamily="18" charset="0"/>
              </a:rPr>
              <a:t>.</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982787"/>
            <a:ext cx="8229600" cy="2360613"/>
          </a:xfrm>
          <a:prstGeom prst="rect">
            <a:avLst/>
          </a:prstGeom>
          <a:solidFill>
            <a:srgbClr val="C00000"/>
          </a:solidFill>
          <a:ln w="28575">
            <a:solidFill>
              <a:schemeClr val="tx1"/>
            </a:solidFill>
            <a:miter lim="800000"/>
            <a:headEnd/>
            <a:tailEnd/>
          </a:ln>
        </p:spPr>
        <p:txBody>
          <a:bodyPr wrap="square" anchor="ctr">
            <a:spAutoFit/>
          </a:bodyPr>
          <a:lstStyle/>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800" b="1">
                <a:solidFill>
                  <a:schemeClr val="bg1"/>
                </a:solidFill>
                <a:latin typeface="Times New Roman" pitchFamily="18" charset="0"/>
              </a:rPr>
              <a:t>Denuncia falsa de siniestro </a:t>
            </a:r>
            <a:endParaRPr lang="es-ES" altLang="es-ES" sz="2800">
              <a:solidFill>
                <a:schemeClr val="bg1"/>
              </a:solidFill>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000">
              <a:solidFill>
                <a:schemeClr val="bg1"/>
              </a:solidFill>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a:solidFill>
                  <a:schemeClr val="bg1"/>
                </a:solidFill>
                <a:latin typeface="Times New Roman" pitchFamily="18" charset="0"/>
              </a:rPr>
              <a:t>Funde el motor del vehículo, y luego denuncia el hurto. Cuando el vehículo aparece lo reclama como consecuencia de la sustracción por haber circulado el ladrón con pérdida de aceite (falta de lubricación) .  </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2119313"/>
            <a:ext cx="8229600" cy="1995487"/>
          </a:xfrm>
          <a:prstGeom prst="rect">
            <a:avLst/>
          </a:prstGeom>
          <a:solidFill>
            <a:srgbClr val="C00000"/>
          </a:solidFill>
          <a:ln w="28575">
            <a:solidFill>
              <a:schemeClr val="tx1"/>
            </a:solidFill>
            <a:miter lim="800000"/>
            <a:headEnd/>
            <a:tailEnd/>
          </a:ln>
        </p:spPr>
        <p:txBody>
          <a:bodyPr wrap="square" anchor="ctr">
            <a:spAutoFit/>
          </a:bodyPr>
          <a:lstStyle/>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sz="2800" b="1" dirty="0">
                <a:solidFill>
                  <a:schemeClr val="bg1"/>
                </a:solidFill>
                <a:latin typeface="Times New Roman" pitchFamily="18" charset="0"/>
              </a:rPr>
              <a:t>Cambio de uso del vehículo</a:t>
            </a:r>
          </a:p>
          <a:p>
            <a:pP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sz="2000" b="1" dirty="0">
              <a:solidFill>
                <a:schemeClr val="bg1"/>
              </a:solidFill>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sz="2400" b="1" dirty="0">
                <a:solidFill>
                  <a:schemeClr val="bg1"/>
                </a:solidFill>
                <a:latin typeface="Times New Roman" pitchFamily="18" charset="0"/>
              </a:rPr>
              <a:t>Asegurarlo como vehículo de uso particular y usarlo como </a:t>
            </a:r>
            <a:r>
              <a:rPr lang="es-ES" sz="2400" b="1" dirty="0" err="1" smtClean="0">
                <a:solidFill>
                  <a:schemeClr val="bg1"/>
                </a:solidFill>
                <a:latin typeface="Times New Roman" pitchFamily="18" charset="0"/>
              </a:rPr>
              <a:t>remise</a:t>
            </a:r>
            <a:r>
              <a:rPr lang="es-ES" sz="2400" b="1" dirty="0" smtClean="0">
                <a:solidFill>
                  <a:schemeClr val="bg1"/>
                </a:solidFill>
                <a:latin typeface="Times New Roman" pitchFamily="18" charset="0"/>
              </a:rPr>
              <a:t> o taxi, </a:t>
            </a:r>
            <a:r>
              <a:rPr lang="es-ES" sz="2400" b="1" dirty="0">
                <a:solidFill>
                  <a:schemeClr val="bg1"/>
                </a:solidFill>
                <a:latin typeface="Times New Roman" pitchFamily="18" charset="0"/>
              </a:rPr>
              <a:t>ocultando su verdadera función en la denuncia del siniestro</a:t>
            </a:r>
            <a:r>
              <a:rPr lang="es-ES" sz="2000" b="1" dirty="0">
                <a:solidFill>
                  <a:schemeClr val="bg1"/>
                </a:solidFill>
                <a:latin typeface="Times New Roman" pitchFamily="18" charset="0"/>
              </a:rPr>
              <a:t>.</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2179637"/>
            <a:ext cx="8229600" cy="1630363"/>
          </a:xfrm>
          <a:prstGeom prst="rect">
            <a:avLst/>
          </a:prstGeom>
          <a:solidFill>
            <a:srgbClr val="C00000"/>
          </a:solidFill>
          <a:ln w="28575">
            <a:solidFill>
              <a:schemeClr val="tx1"/>
            </a:solidFill>
            <a:miter lim="800000"/>
            <a:headEnd/>
            <a:tailEnd/>
          </a:ln>
        </p:spPr>
        <p:txBody>
          <a:bodyPr wrap="square" anchor="ctr">
            <a:spAutoFit/>
          </a:bodyPr>
          <a:lstStyle/>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800" b="1" dirty="0">
                <a:solidFill>
                  <a:schemeClr val="bg1"/>
                </a:solidFill>
                <a:latin typeface="Times New Roman" pitchFamily="18" charset="0"/>
              </a:rPr>
              <a:t>Daños anteriores no reparados </a:t>
            </a: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000" b="1" dirty="0">
              <a:solidFill>
                <a:schemeClr val="bg1"/>
              </a:solidFill>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dirty="0">
                <a:solidFill>
                  <a:schemeClr val="bg1"/>
                </a:solidFill>
                <a:latin typeface="Times New Roman" pitchFamily="18" charset="0"/>
              </a:rPr>
              <a:t>Reclamar como daño nuevo el correspondiente a un siniestro anterior reconocido y pagado, pero no reparado.</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844675"/>
            <a:ext cx="8229600" cy="2422525"/>
          </a:xfrm>
          <a:prstGeom prst="rect">
            <a:avLst/>
          </a:prstGeom>
          <a:solidFill>
            <a:srgbClr val="C00000"/>
          </a:solidFill>
          <a:ln w="28575">
            <a:solidFill>
              <a:schemeClr val="accent1"/>
            </a:solidFill>
            <a:miter lim="800000"/>
            <a:headEnd/>
            <a:tailEnd/>
          </a:ln>
        </p:spPr>
        <p:txBody>
          <a:bodyPr wrap="square" anchor="ctr">
            <a:spAutoFit/>
          </a:bodyPr>
          <a:lstStyle/>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800" b="1">
                <a:solidFill>
                  <a:schemeClr val="bg1"/>
                </a:solidFill>
                <a:latin typeface="Times New Roman" pitchFamily="18" charset="0"/>
              </a:rPr>
              <a:t>Siniestros producto de distintos hechos en pólizas de todo riesgo con franquicia</a:t>
            </a:r>
          </a:p>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000" b="1">
              <a:solidFill>
                <a:schemeClr val="bg1"/>
              </a:solidFill>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400" b="1">
                <a:solidFill>
                  <a:schemeClr val="bg1"/>
                </a:solidFill>
                <a:latin typeface="Times New Roman" pitchFamily="18" charset="0"/>
              </a:rPr>
              <a:t>Sabiendo que son a consecuencia de distintas ocasiones, se reclama como daño de un mismo acontecimiento para no ser afectado por más de una  franquicia.  </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2133600"/>
            <a:ext cx="8229600" cy="1630362"/>
          </a:xfrm>
          <a:prstGeom prst="rect">
            <a:avLst/>
          </a:prstGeom>
          <a:solidFill>
            <a:srgbClr val="C00000"/>
          </a:solidFill>
          <a:ln w="28575">
            <a:solidFill>
              <a:schemeClr val="accent1"/>
            </a:solidFill>
            <a:miter lim="800000"/>
            <a:headEnd/>
            <a:tailEnd/>
          </a:ln>
        </p:spPr>
        <p:txBody>
          <a:bodyPr wrap="square" anchor="ctr">
            <a:spAutoFit/>
          </a:bodyPr>
          <a:lstStyle/>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sz="2800" b="1" dirty="0">
                <a:solidFill>
                  <a:schemeClr val="bg1"/>
                </a:solidFill>
                <a:latin typeface="Times New Roman" pitchFamily="18" charset="0"/>
              </a:rPr>
              <a:t>Asistencia mecánica</a:t>
            </a: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sz="2000" dirty="0">
              <a:solidFill>
                <a:schemeClr val="bg1"/>
              </a:solidFill>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sz="2400" b="1" dirty="0">
                <a:solidFill>
                  <a:schemeClr val="bg1"/>
                </a:solidFill>
                <a:latin typeface="Times New Roman" pitchFamily="18" charset="0"/>
              </a:rPr>
              <a:t>Solicitar asistencia 24 horas para un vehículo que no es el asegurado.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1 CuadroTexto"/>
          <p:cNvSpPr txBox="1"/>
          <p:nvPr/>
        </p:nvSpPr>
        <p:spPr>
          <a:xfrm>
            <a:off x="457200" y="2438400"/>
            <a:ext cx="8229600" cy="1200329"/>
          </a:xfrm>
          <a:prstGeom prst="rect">
            <a:avLst/>
          </a:prstGeom>
          <a:solidFill>
            <a:schemeClr val="accent2">
              <a:lumMod val="60000"/>
              <a:lumOff val="40000"/>
            </a:schemeClr>
          </a:solidFill>
          <a:ln w="28575">
            <a:solidFill>
              <a:srgbClr val="C00000"/>
            </a:solidFill>
          </a:ln>
        </p:spPr>
        <p:txBody>
          <a:bodyPr wrap="square">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SE RELACIONA CON EL CAPÍTULO VIII DEL MANUAL DEL PROFESIONAL DEL SEGURO </a:t>
            </a:r>
            <a:endParaRPr lang="es-ES" sz="2400" b="1" kern="0" dirty="0" smtClean="0">
              <a:solidFill>
                <a:srgbClr val="000000"/>
              </a:solidFill>
              <a:latin typeface="Times New Roman" pitchFamily="18"/>
              <a:cs typeface="Times New Roman" pitchFamily="18"/>
            </a:endParaRPr>
          </a:p>
          <a:p>
            <a:pPr algn="ctr" fontAlgn="auto">
              <a:spcBef>
                <a:spcPts val="0"/>
              </a:spcBef>
              <a:spcAft>
                <a:spcPts val="0"/>
              </a:spcAft>
              <a:defRPr sz="1800" b="0" i="0" u="none" strike="noStrike" kern="0" cap="none" spc="0" baseline="0">
                <a:solidFill>
                  <a:srgbClr val="000000"/>
                </a:solidFill>
                <a:uFillTx/>
              </a:defRPr>
            </a:pPr>
            <a:r>
              <a:rPr lang="es-ES" sz="2400" b="1" kern="0" dirty="0" smtClean="0">
                <a:solidFill>
                  <a:srgbClr val="000000"/>
                </a:solidFill>
                <a:latin typeface="Times New Roman" pitchFamily="18"/>
                <a:cs typeface="Times New Roman" pitchFamily="18"/>
              </a:rPr>
              <a:t>EDICIÓN </a:t>
            </a:r>
            <a:r>
              <a:rPr lang="es-ES" sz="2400" b="1" kern="0" dirty="0">
                <a:solidFill>
                  <a:srgbClr val="000000"/>
                </a:solidFill>
                <a:latin typeface="Times New Roman" pitchFamily="18"/>
                <a:cs typeface="Times New Roman" pitchFamily="18"/>
              </a:rPr>
              <a:t>17</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p:cNvSpPr>
            <a:spLocks noChangeArrowheads="1"/>
          </p:cNvSpPr>
          <p:nvPr/>
        </p:nvSpPr>
        <p:spPr bwMode="auto">
          <a:xfrm>
            <a:off x="457200" y="1536680"/>
            <a:ext cx="8229600" cy="3416320"/>
          </a:xfrm>
          <a:prstGeom prst="rect">
            <a:avLst/>
          </a:prstGeom>
          <a:solidFill>
            <a:schemeClr val="accent2">
              <a:lumMod val="60000"/>
              <a:lumOff val="40000"/>
            </a:schemeClr>
          </a:solidFill>
          <a:ln w="28575">
            <a:solidFill>
              <a:srgbClr val="C00000"/>
            </a:solidFill>
            <a:miter lim="800000"/>
            <a:headEnd/>
            <a:tailEnd/>
          </a:ln>
          <a:effectLst/>
        </p:spPr>
        <p:txBody>
          <a:bodyPr wrap="square" anchor="ctr">
            <a:spAutoFit/>
          </a:bodyPr>
          <a:lstStyle/>
          <a:p>
            <a:pPr algn="ctr">
              <a:defRPr/>
            </a:pPr>
            <a:r>
              <a:rPr lang="es-AR" sz="2400" b="1" dirty="0" err="1" smtClean="0">
                <a:latin typeface="Times New Roman" pitchFamily="18" charset="0"/>
                <a:cs typeface="Times New Roman" pitchFamily="18" charset="0"/>
              </a:rPr>
              <a:t>Coronials</a:t>
            </a:r>
            <a:endParaRPr lang="es-AR" sz="2400" b="1" dirty="0" smtClean="0">
              <a:latin typeface="Times New Roman" pitchFamily="18" charset="0"/>
              <a:cs typeface="Times New Roman" pitchFamily="18" charset="0"/>
            </a:endParaRPr>
          </a:p>
          <a:p>
            <a:pPr algn="ctr">
              <a:defRPr/>
            </a:pPr>
            <a:endParaRPr lang="es-AR" sz="2400" b="1" dirty="0" smtClean="0">
              <a:latin typeface="Times New Roman" pitchFamily="18" charset="0"/>
              <a:cs typeface="Times New Roman" pitchFamily="18" charset="0"/>
            </a:endParaRPr>
          </a:p>
          <a:p>
            <a:pPr algn="ctr">
              <a:defRPr/>
            </a:pPr>
            <a:r>
              <a:rPr lang="es-AR" sz="2400" b="1" dirty="0" smtClean="0">
                <a:latin typeface="Times New Roman" pitchFamily="18" charset="0"/>
                <a:cs typeface="Times New Roman" pitchFamily="18" charset="0"/>
              </a:rPr>
              <a:t>Después de los </a:t>
            </a:r>
            <a:r>
              <a:rPr lang="es-AR" sz="2400" b="1" dirty="0" err="1" smtClean="0">
                <a:latin typeface="Times New Roman" pitchFamily="18" charset="0"/>
                <a:cs typeface="Times New Roman" pitchFamily="18" charset="0"/>
              </a:rPr>
              <a:t>millennials</a:t>
            </a:r>
            <a:r>
              <a:rPr lang="es-AR" sz="2400" b="1" dirty="0" smtClean="0">
                <a:latin typeface="Times New Roman" pitchFamily="18" charset="0"/>
                <a:cs typeface="Times New Roman" pitchFamily="18" charset="0"/>
              </a:rPr>
              <a:t>, </a:t>
            </a:r>
            <a:r>
              <a:rPr lang="es-AR" sz="2400" b="1" dirty="0" err="1" smtClean="0">
                <a:latin typeface="Times New Roman" pitchFamily="18" charset="0"/>
                <a:cs typeface="Times New Roman" pitchFamily="18" charset="0"/>
              </a:rPr>
              <a:t>centennials</a:t>
            </a:r>
            <a:r>
              <a:rPr lang="es-AR" sz="2400" b="1" dirty="0" smtClean="0">
                <a:latin typeface="Times New Roman" pitchFamily="18" charset="0"/>
                <a:cs typeface="Times New Roman" pitchFamily="18" charset="0"/>
              </a:rPr>
              <a:t> y la generación Z es la hora de los “</a:t>
            </a:r>
            <a:r>
              <a:rPr lang="es-AR" sz="2400" b="1" dirty="0" err="1" smtClean="0">
                <a:latin typeface="Times New Roman" pitchFamily="18" charset="0"/>
                <a:cs typeface="Times New Roman" pitchFamily="18" charset="0"/>
              </a:rPr>
              <a:t>coronials</a:t>
            </a:r>
            <a:r>
              <a:rPr lang="es-AR" sz="2400" b="1" dirty="0" smtClean="0">
                <a:latin typeface="Times New Roman" pitchFamily="18" charset="0"/>
                <a:cs typeface="Times New Roman" pitchFamily="18" charset="0"/>
              </a:rPr>
              <a:t>”. Este término, muy popular en las redes sociales, se refiere a la generación que nacerá en los próximos meses como consecuencia del aislamiento en parejas. Son muchas las personas que en las redes sociales se preguntan si estas restricciones traerán consigo un aumento de la natalidad.</a:t>
            </a:r>
            <a:endParaRPr lang="es-ES" sz="2400" b="1" dirty="0">
              <a:latin typeface="Times New Roman" pitchFamily="18" charset="0"/>
              <a:cs typeface="Times New Roman" pitchFamily="18" charset="0"/>
            </a:endParaRP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2362200"/>
            <a:ext cx="8229600" cy="1384995"/>
          </a:xfrm>
          <a:prstGeom prst="rect">
            <a:avLst/>
          </a:prstGeom>
          <a:solidFill>
            <a:srgbClr val="C00000"/>
          </a:solidFill>
          <a:ln w="28575">
            <a:solidFill>
              <a:schemeClr val="tx1"/>
            </a:solidFill>
            <a:miter lim="800000"/>
            <a:headEnd/>
            <a:tailEnd/>
          </a:ln>
        </p:spPr>
        <p:txBody>
          <a:bodyPr wrap="square">
            <a:spAutoFit/>
          </a:bodyPr>
          <a:lstStyle/>
          <a:p>
            <a:pPr algn="ctr">
              <a:spcBef>
                <a:spcPct val="50000"/>
              </a:spcBef>
            </a:pPr>
            <a:r>
              <a:rPr lang="es-AR" b="1" dirty="0">
                <a:solidFill>
                  <a:schemeClr val="bg1"/>
                </a:solidFill>
                <a:latin typeface="Calibri" pitchFamily="34" charset="0"/>
              </a:rPr>
              <a:t>- </a:t>
            </a:r>
            <a:r>
              <a:rPr lang="es-AR" sz="2400" b="1" dirty="0" smtClean="0">
                <a:solidFill>
                  <a:schemeClr val="bg1"/>
                </a:solidFill>
                <a:latin typeface="Times New Roman" pitchFamily="18" charset="0"/>
                <a:cs typeface="Times New Roman" pitchFamily="18" charset="0"/>
              </a:rPr>
              <a:t>DATEROS</a:t>
            </a:r>
            <a:r>
              <a:rPr lang="es-AR" sz="2400" b="1" dirty="0" smtClean="0">
                <a:solidFill>
                  <a:schemeClr val="bg1"/>
                </a:solidFill>
                <a:latin typeface="Times New Roman" pitchFamily="18" charset="0"/>
              </a:rPr>
              <a:t> </a:t>
            </a:r>
            <a:r>
              <a:rPr lang="es-AR" sz="2400" b="1" dirty="0">
                <a:solidFill>
                  <a:schemeClr val="bg1"/>
                </a:solidFill>
                <a:latin typeface="Times New Roman" pitchFamily="18" charset="0"/>
              </a:rPr>
              <a:t>PARA ESTUDIOS DE </a:t>
            </a:r>
            <a:r>
              <a:rPr lang="es-AR" sz="2400" b="1" dirty="0" smtClean="0">
                <a:solidFill>
                  <a:schemeClr val="bg1"/>
                </a:solidFill>
                <a:latin typeface="Times New Roman" pitchFamily="18" charset="0"/>
              </a:rPr>
              <a:t>ABOGADOS. (RECORDAR LA PELÍCULA CARANCHOS)</a:t>
            </a:r>
            <a:endParaRPr lang="es-AR" sz="2400" b="1" dirty="0">
              <a:solidFill>
                <a:schemeClr val="bg1"/>
              </a:solidFill>
              <a:latin typeface="Times New Roman" pitchFamily="18" charset="0"/>
            </a:endParaRPr>
          </a:p>
          <a:p>
            <a:pPr algn="just">
              <a:spcBef>
                <a:spcPct val="50000"/>
              </a:spcBef>
            </a:pPr>
            <a:r>
              <a:rPr lang="es-AR" sz="2400" b="1" dirty="0">
                <a:solidFill>
                  <a:schemeClr val="bg1"/>
                </a:solidFill>
                <a:latin typeface="Times New Roman" pitchFamily="18" charset="0"/>
              </a:rPr>
              <a:t>- CAMBIO DE INFORMACIÓN EN LOS SUMARIOS.</a:t>
            </a:r>
            <a:endParaRPr lang="es-ES" sz="2400" b="1" dirty="0">
              <a:solidFill>
                <a:schemeClr val="bg1"/>
              </a:solidFill>
              <a:latin typeface="Times New Roman" pitchFamily="18" charset="0"/>
            </a:endParaRP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533400"/>
            <a:ext cx="8229600" cy="5411788"/>
          </a:xfrm>
          <a:prstGeom prst="rect">
            <a:avLst/>
          </a:prstGeom>
          <a:solidFill>
            <a:srgbClr val="C00000"/>
          </a:solidFill>
          <a:ln w="28575">
            <a:solidFill>
              <a:schemeClr val="tx1"/>
            </a:solidFill>
            <a:miter lim="800000"/>
            <a:headEnd/>
            <a:tailEnd/>
          </a:ln>
        </p:spPr>
        <p:txBody>
          <a:bodyPr wrap="square" anchor="ctr">
            <a:spAutoFit/>
          </a:bodyPr>
          <a:lstStyle/>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800" b="1">
                <a:solidFill>
                  <a:schemeClr val="bg1"/>
                </a:solidFill>
                <a:latin typeface="Times New Roman" pitchFamily="18" charset="0"/>
              </a:rPr>
              <a:t>ORGANIZACIONES ARMADAS PARA DELINQUIR</a:t>
            </a:r>
            <a:r>
              <a:rPr lang="es-ES" altLang="es-ES" sz="2800">
                <a:solidFill>
                  <a:schemeClr val="bg1"/>
                </a:solidFill>
                <a:latin typeface="Times New Roman" pitchFamily="18" charset="0"/>
              </a:rPr>
              <a:t>	</a:t>
            </a:r>
          </a:p>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800">
              <a:solidFill>
                <a:schemeClr val="bg1"/>
              </a:solidFill>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000" b="1">
                <a:solidFill>
                  <a:schemeClr val="bg1"/>
                </a:solidFill>
                <a:latin typeface="Times New Roman" pitchFamily="18" charset="0"/>
              </a:rPr>
              <a:t>Independientemente de siniestros fraudulentos de parte de los asegurados, se conoce también la existencia de organizaciones armadas para delinquir, afectando a la actividad aseguradora.  En algunos casos, también están involucrados los asegurados que “prestan” la póliza por  el cobro de un honorario.</a:t>
            </a: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000" b="1">
                <a:solidFill>
                  <a:schemeClr val="bg1"/>
                </a:solidFill>
                <a:latin typeface="Times New Roman" pitchFamily="18" charset="0"/>
              </a:rPr>
              <a:t>Una de las más clásicas es la utilización de personas lesionadas por otras circunstancias a las que se las hace aparecer como víctimas de accidentes de tránsito. </a:t>
            </a: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000" b="1">
                <a:solidFill>
                  <a:schemeClr val="bg1"/>
                </a:solidFill>
                <a:latin typeface="Times New Roman" pitchFamily="18" charset="0"/>
              </a:rPr>
              <a:t>En otros casos, algunas personas se prestan a que se las lesione (la conocida banda de los “rompe huesos”) para que posteriormente simulen un accidente de tránsito y puedan reclamar a las entidades aseguradoras. Literalmente, en el rol de  peatones o ciclistas, se arrojan sobre el capot del vehículo alegando haber sido embestidos.  </a:t>
            </a:r>
            <a:endParaRPr lang="es-ES" altLang="es-ES" sz="2000">
              <a:solidFill>
                <a:schemeClr val="bg1"/>
              </a:solidFill>
              <a:latin typeface="Times New Roman" pitchFamily="18" charset="0"/>
            </a:endParaRP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898525"/>
            <a:ext cx="8229600" cy="4740275"/>
          </a:xfrm>
          <a:prstGeom prst="rect">
            <a:avLst/>
          </a:prstGeom>
          <a:solidFill>
            <a:srgbClr val="C00000"/>
          </a:solidFill>
          <a:ln w="28575">
            <a:solidFill>
              <a:schemeClr val="tx1"/>
            </a:solidFill>
            <a:miter lim="800000"/>
            <a:headEnd/>
            <a:tailEnd/>
          </a:ln>
        </p:spPr>
        <p:txBody>
          <a:bodyPr wrap="square" anchor="ctr">
            <a:spAutoFit/>
          </a:bodyPr>
          <a:lstStyle/>
          <a:p>
            <a:pPr algn="ctr">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000" b="1" dirty="0">
                <a:solidFill>
                  <a:schemeClr val="bg1"/>
                </a:solidFill>
                <a:latin typeface="Times New Roman" pitchFamily="18" charset="0"/>
              </a:rPr>
              <a:t>Respecto al armado de siniestros de parte de las organizaciones, se utilizan personas que se lesionan, no importa cual sea el origen de la lesión. Lo importante es que estén lesionados. Para ello, se recurre a villas de emergencia o sectores de población de bajos recursos, se arma el caso y le ponen fechas cercanas al accidente. </a:t>
            </a: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000" b="1" dirty="0">
              <a:solidFill>
                <a:schemeClr val="bg1"/>
              </a:solidFill>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000" b="1" dirty="0">
                <a:solidFill>
                  <a:schemeClr val="bg1"/>
                </a:solidFill>
                <a:latin typeface="Times New Roman" pitchFamily="18" charset="0"/>
              </a:rPr>
              <a:t>También existen abogados bolseros que compran siniestros, falsifican documentación, arreglan los vehículos en talleres propios y realizan juicios o reclamos extrajudiciales. Por supuesto, con presupuestos falsos y  precarios arreglos a los vehículos.</a:t>
            </a: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2000" b="1" dirty="0">
              <a:solidFill>
                <a:schemeClr val="bg1"/>
              </a:solidFill>
              <a:latin typeface="Times New Roman" pitchFamily="18" charset="0"/>
            </a:endParaRPr>
          </a:p>
          <a:p>
            <a:pPr algn="ct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2000" b="1" dirty="0">
                <a:solidFill>
                  <a:schemeClr val="bg1"/>
                </a:solidFill>
                <a:latin typeface="Times New Roman" pitchFamily="18" charset="0"/>
              </a:rPr>
              <a:t>Además, se estima que se desenvuelven organizaciones que se encargan de adquirir restos de vehículos cuando el asegurador no exige la baja en el registro a mayores precios que el real, y luego aseguran esos rodados como nuevos. </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txBox="1">
            <a:spLocks noChangeArrowheads="1"/>
          </p:cNvSpPr>
          <p:nvPr/>
        </p:nvSpPr>
        <p:spPr bwMode="auto">
          <a:xfrm>
            <a:off x="457200" y="533400"/>
            <a:ext cx="8305799" cy="928687"/>
          </a:xfrm>
          <a:prstGeom prst="rect">
            <a:avLst/>
          </a:prstGeom>
          <a:solidFill>
            <a:srgbClr val="C00000"/>
          </a:solidFill>
          <a:ln w="28575">
            <a:solidFill>
              <a:schemeClr val="tx1"/>
            </a:solidFill>
            <a:miter lim="800000"/>
            <a:headEnd/>
            <a:tailEnd/>
          </a:ln>
        </p:spPr>
        <p:txBody>
          <a:bodyPr/>
          <a:lstStyle/>
          <a:p>
            <a:pPr algn="ctr"/>
            <a:r>
              <a:rPr lang="es-AR" sz="2800" b="1">
                <a:solidFill>
                  <a:schemeClr val="bg1"/>
                </a:solidFill>
                <a:latin typeface="Times New Roman" pitchFamily="18" charset="0"/>
              </a:rPr>
              <a:t>ESTAFAS MAS COMUNES EN LOS SEGUROS DE </a:t>
            </a:r>
            <a:r>
              <a:rPr lang="es-ES" sz="2800" b="1">
                <a:solidFill>
                  <a:schemeClr val="bg1"/>
                </a:solidFill>
                <a:latin typeface="Times New Roman" pitchFamily="18" charset="0"/>
              </a:rPr>
              <a:t>INCENDIO</a:t>
            </a:r>
          </a:p>
        </p:txBody>
      </p:sp>
      <p:sp>
        <p:nvSpPr>
          <p:cNvPr id="4" name="2 Rectángulo"/>
          <p:cNvSpPr>
            <a:spLocks noChangeArrowheads="1"/>
          </p:cNvSpPr>
          <p:nvPr/>
        </p:nvSpPr>
        <p:spPr bwMode="auto">
          <a:xfrm>
            <a:off x="456283" y="1847850"/>
            <a:ext cx="8339364" cy="4324350"/>
          </a:xfrm>
          <a:prstGeom prst="rect">
            <a:avLst/>
          </a:prstGeom>
          <a:solidFill>
            <a:srgbClr val="C00000"/>
          </a:solidFill>
          <a:ln w="28575">
            <a:solidFill>
              <a:schemeClr val="tx1"/>
            </a:solidFill>
            <a:miter lim="800000"/>
            <a:headEnd/>
            <a:tailEnd/>
          </a:ln>
        </p:spPr>
        <p:txBody>
          <a:bodyPr wrap="square">
            <a:spAutoFit/>
          </a:bodyPr>
          <a:lstStyle/>
          <a:p>
            <a:pP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1600" b="1">
                <a:solidFill>
                  <a:schemeClr val="bg1"/>
                </a:solidFill>
                <a:latin typeface="Times New Roman" pitchFamily="18" charset="0"/>
              </a:rPr>
              <a:t>Provocar o propagar intencionalmente el siniestro para cobrar la suma asegurada. Se hace especialmente cuando el comerciante, aún vendiendo a precio de costo, no puede reponer el capital.</a:t>
            </a:r>
          </a:p>
          <a:p>
            <a:pP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1600" b="1">
              <a:solidFill>
                <a:schemeClr val="bg1"/>
              </a:solidFill>
              <a:latin typeface="Times New Roman" pitchFamily="18" charset="0"/>
            </a:endParaRPr>
          </a:p>
          <a:p>
            <a:pP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1600" b="1">
                <a:solidFill>
                  <a:schemeClr val="bg1"/>
                </a:solidFill>
                <a:latin typeface="Times New Roman" pitchFamily="18" charset="0"/>
              </a:rPr>
              <a:t> Exagerar fraudulentamente los daños, empleando pruebas falsas para determinar la cantidad de existencias o el valor de las mismas (facturas de compra falsas, cuando los bienes no es posible almacenarlos en los lugares donde se indicó que estaban,  prueba de cubaje, etc.).</a:t>
            </a:r>
          </a:p>
          <a:p>
            <a:pP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1600" b="1">
              <a:solidFill>
                <a:schemeClr val="bg1"/>
              </a:solidFill>
              <a:latin typeface="Times New Roman" pitchFamily="18" charset="0"/>
            </a:endParaRPr>
          </a:p>
          <a:p>
            <a:pP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1600" b="1">
                <a:solidFill>
                  <a:schemeClr val="bg1"/>
                </a:solidFill>
                <a:latin typeface="Times New Roman" pitchFamily="18" charset="0"/>
              </a:rPr>
              <a:t> Eliminar parte de la mercadería existente no dañada, al momento del siniestro para bajar el valor a riesgo y en consecuencia no ser afectado por la aplicación de la regla proporcional (seguro a prorrata).</a:t>
            </a:r>
          </a:p>
          <a:p>
            <a:pP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1600" b="1">
              <a:solidFill>
                <a:schemeClr val="bg1"/>
              </a:solidFill>
              <a:latin typeface="Times New Roman" pitchFamily="18" charset="0"/>
            </a:endParaRPr>
          </a:p>
          <a:p>
            <a:pP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1600" b="1">
                <a:solidFill>
                  <a:schemeClr val="bg1"/>
                </a:solidFill>
                <a:latin typeface="Times New Roman" pitchFamily="18" charset="0"/>
              </a:rPr>
              <a:t>Traer mercadería dañada de un incendio anterior al nuevo para incrementar los daños.</a:t>
            </a:r>
          </a:p>
          <a:p>
            <a:pP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endParaRPr lang="es-ES" altLang="es-ES" sz="1600" b="1">
              <a:solidFill>
                <a:schemeClr val="bg1"/>
              </a:solidFill>
              <a:latin typeface="Times New Roman" pitchFamily="18" charset="0"/>
            </a:endParaRPr>
          </a:p>
          <a:p>
            <a:pPr eaLnBrk="0" hangingPunct="0">
              <a:tabLst>
                <a:tab pos="449263" algn="l"/>
                <a:tab pos="898525" algn="l"/>
                <a:tab pos="1349375" algn="l"/>
                <a:tab pos="1798638" algn="l"/>
                <a:tab pos="2247900" algn="l"/>
                <a:tab pos="2697163" algn="l"/>
                <a:tab pos="3146425" algn="l"/>
                <a:tab pos="3597275" algn="l"/>
                <a:tab pos="4046538" algn="l"/>
                <a:tab pos="4495800" algn="l"/>
                <a:tab pos="4945063" algn="l"/>
                <a:tab pos="5394325" algn="l"/>
                <a:tab pos="5845175" algn="l"/>
                <a:tab pos="6294438" algn="l"/>
                <a:tab pos="6743700" algn="l"/>
                <a:tab pos="7192963" algn="l"/>
                <a:tab pos="7642225" algn="l"/>
                <a:tab pos="8093075" algn="l"/>
                <a:tab pos="8542338" algn="l"/>
                <a:tab pos="8991600" algn="l"/>
                <a:tab pos="9440863" algn="l"/>
                <a:tab pos="9890125" algn="l"/>
                <a:tab pos="10340975" algn="l"/>
                <a:tab pos="10790238" algn="l"/>
                <a:tab pos="11239500" algn="l"/>
                <a:tab pos="11688763" algn="l"/>
                <a:tab pos="12138025" algn="l"/>
                <a:tab pos="12588875" algn="l"/>
                <a:tab pos="13038138" algn="l"/>
                <a:tab pos="13487400" algn="l"/>
                <a:tab pos="13936663" algn="l"/>
                <a:tab pos="14385925" algn="l"/>
              </a:tabLst>
            </a:pPr>
            <a:r>
              <a:rPr lang="es-ES" altLang="es-ES" sz="1600" b="1">
                <a:solidFill>
                  <a:schemeClr val="bg1"/>
                </a:solidFill>
                <a:latin typeface="Times New Roman" pitchFamily="18" charset="0"/>
              </a:rPr>
              <a:t>Cobrar o intentar hacerlo ante la existencia de otros seguros no declarados (pluralidad de seguros con intención de un enriquecimiento indebido) </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2099608"/>
            <a:ext cx="8229600" cy="1938992"/>
          </a:xfrm>
          <a:prstGeom prst="rect">
            <a:avLst/>
          </a:prstGeom>
          <a:solidFill>
            <a:srgbClr val="C00000"/>
          </a:solidFill>
          <a:ln w="28575">
            <a:solidFill>
              <a:schemeClr val="accent1"/>
            </a:solidFill>
            <a:miter lim="800000"/>
            <a:headEnd/>
            <a:tailEnd/>
          </a:ln>
        </p:spPr>
        <p:txBody>
          <a:bodyPr wrap="square">
            <a:spAutoFit/>
          </a:bodyPr>
          <a:lstStyle/>
          <a:p>
            <a:pPr algn="ctr">
              <a:spcBef>
                <a:spcPct val="50000"/>
              </a:spcBef>
            </a:pPr>
            <a:r>
              <a:rPr lang="es-AR" sz="2400" b="1" dirty="0">
                <a:solidFill>
                  <a:schemeClr val="bg1"/>
                </a:solidFill>
                <a:latin typeface="Times New Roman" pitchFamily="18" charset="0"/>
              </a:rPr>
              <a:t>ROBO DE VALORES EN TRÁNSITO </a:t>
            </a:r>
            <a:endParaRPr lang="es-ES" sz="2400" b="1" dirty="0">
              <a:solidFill>
                <a:schemeClr val="bg1"/>
              </a:solidFill>
              <a:latin typeface="Times New Roman" pitchFamily="18" charset="0"/>
            </a:endParaRPr>
          </a:p>
          <a:p>
            <a:pPr algn="ctr">
              <a:spcBef>
                <a:spcPct val="50000"/>
              </a:spcBef>
            </a:pPr>
            <a:r>
              <a:rPr lang="es-AR" sz="2400" b="1" dirty="0">
                <a:solidFill>
                  <a:schemeClr val="bg1"/>
                </a:solidFill>
                <a:latin typeface="Times New Roman" pitchFamily="18" charset="0"/>
              </a:rPr>
              <a:t>Casos de siniestros falsos (siniestros no ocurridos o exagerar fraudulentamente los daños)</a:t>
            </a:r>
          </a:p>
          <a:p>
            <a:pPr algn="ctr">
              <a:spcBef>
                <a:spcPct val="50000"/>
              </a:spcBef>
            </a:pPr>
            <a:r>
              <a:rPr lang="es-AR" sz="2400" b="1" dirty="0">
                <a:solidFill>
                  <a:schemeClr val="bg1"/>
                </a:solidFill>
                <a:latin typeface="Times New Roman" pitchFamily="18" charset="0"/>
              </a:rPr>
              <a:t>Casos declarados falsamente por repartidores o cobradores. </a:t>
            </a:r>
            <a:endParaRPr lang="es-ES" sz="2400" b="1" dirty="0">
              <a:solidFill>
                <a:schemeClr val="bg1"/>
              </a:solidFill>
              <a:latin typeface="Times New Roman" pitchFamily="18" charset="0"/>
            </a:endParaRP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txBox="1">
            <a:spLocks noChangeArrowheads="1"/>
          </p:cNvSpPr>
          <p:nvPr/>
        </p:nvSpPr>
        <p:spPr bwMode="auto">
          <a:xfrm>
            <a:off x="457200" y="1268413"/>
            <a:ext cx="8305800" cy="957262"/>
          </a:xfrm>
          <a:prstGeom prst="rect">
            <a:avLst/>
          </a:prstGeom>
          <a:solidFill>
            <a:srgbClr val="C00000"/>
          </a:solidFill>
          <a:ln w="28575">
            <a:solidFill>
              <a:schemeClr val="tx1"/>
            </a:solidFill>
            <a:miter lim="800000"/>
            <a:headEnd/>
            <a:tailEnd/>
          </a:ln>
        </p:spPr>
        <p:txBody>
          <a:bodyPr/>
          <a:lstStyle/>
          <a:p>
            <a:pPr algn="ctr"/>
            <a:r>
              <a:rPr lang="es-AR" sz="2800" b="1">
                <a:solidFill>
                  <a:schemeClr val="bg1"/>
                </a:solidFill>
                <a:latin typeface="Times New Roman" pitchFamily="18" charset="0"/>
              </a:rPr>
              <a:t>ESTAFAS MAS COMUNES EN LOS SEGUROS DE TRANSPORTES</a:t>
            </a:r>
            <a:endParaRPr lang="es-ES" sz="2800" b="1">
              <a:solidFill>
                <a:schemeClr val="bg1"/>
              </a:solidFill>
              <a:latin typeface="Times New Roman" pitchFamily="18" charset="0"/>
            </a:endParaRPr>
          </a:p>
        </p:txBody>
      </p:sp>
      <p:sp>
        <p:nvSpPr>
          <p:cNvPr id="4" name="Text Box 3"/>
          <p:cNvSpPr txBox="1">
            <a:spLocks noChangeArrowheads="1"/>
          </p:cNvSpPr>
          <p:nvPr/>
        </p:nvSpPr>
        <p:spPr bwMode="auto">
          <a:xfrm>
            <a:off x="458787" y="3286125"/>
            <a:ext cx="8305800" cy="1015663"/>
          </a:xfrm>
          <a:prstGeom prst="rect">
            <a:avLst/>
          </a:prstGeom>
          <a:solidFill>
            <a:srgbClr val="C00000"/>
          </a:solidFill>
          <a:ln w="28575">
            <a:solidFill>
              <a:schemeClr val="tx1"/>
            </a:solidFill>
            <a:miter lim="800000"/>
            <a:headEnd/>
            <a:tailEnd/>
          </a:ln>
        </p:spPr>
        <p:txBody>
          <a:bodyPr wrap="square">
            <a:spAutoFit/>
          </a:bodyPr>
          <a:lstStyle/>
          <a:p>
            <a:pPr algn="ctr">
              <a:spcBef>
                <a:spcPct val="50000"/>
              </a:spcBef>
            </a:pPr>
            <a:r>
              <a:rPr lang="es-AR" sz="2400" b="1">
                <a:solidFill>
                  <a:schemeClr val="bg1"/>
                </a:solidFill>
                <a:latin typeface="Times New Roman" pitchFamily="18" charset="0"/>
              </a:rPr>
              <a:t>Autorobo, con o sin custodia.</a:t>
            </a:r>
          </a:p>
          <a:p>
            <a:pPr algn="ctr">
              <a:spcBef>
                <a:spcPct val="50000"/>
              </a:spcBef>
            </a:pPr>
            <a:r>
              <a:rPr lang="es-AR" sz="2400" b="1">
                <a:solidFill>
                  <a:schemeClr val="bg1"/>
                </a:solidFill>
                <a:latin typeface="Times New Roman" pitchFamily="18" charset="0"/>
              </a:rPr>
              <a:t>Mercaderías distintas a las declaradas como embarcadas.</a:t>
            </a:r>
            <a:endParaRPr lang="es-ES" sz="2400" b="1">
              <a:solidFill>
                <a:schemeClr val="bg1"/>
              </a:solidFill>
              <a:latin typeface="Times New Roman" pitchFamily="18" charset="0"/>
            </a:endParaRP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026"/>
          <p:cNvSpPr txBox="1">
            <a:spLocks noChangeArrowheads="1"/>
          </p:cNvSpPr>
          <p:nvPr/>
        </p:nvSpPr>
        <p:spPr bwMode="auto">
          <a:xfrm>
            <a:off x="533400" y="476250"/>
            <a:ext cx="8153400" cy="1150938"/>
          </a:xfrm>
          <a:prstGeom prst="rect">
            <a:avLst/>
          </a:prstGeom>
          <a:solidFill>
            <a:srgbClr val="C00000"/>
          </a:solidFill>
          <a:ln w="28575">
            <a:solidFill>
              <a:schemeClr val="tx1"/>
            </a:solidFill>
            <a:miter lim="800000"/>
            <a:headEnd/>
            <a:tailEnd/>
          </a:ln>
        </p:spPr>
        <p:txBody>
          <a:bodyPr/>
          <a:lstStyle/>
          <a:p>
            <a:pPr algn="ctr"/>
            <a:r>
              <a:rPr lang="es-AR" sz="2800" b="1">
                <a:solidFill>
                  <a:schemeClr val="bg1"/>
                </a:solidFill>
                <a:latin typeface="Times New Roman" pitchFamily="18" charset="0"/>
              </a:rPr>
              <a:t>ESTAFAS MAS COMUNES </a:t>
            </a:r>
          </a:p>
          <a:p>
            <a:pPr algn="ctr"/>
            <a:r>
              <a:rPr lang="es-AR" sz="2800" b="1">
                <a:solidFill>
                  <a:schemeClr val="bg1"/>
                </a:solidFill>
                <a:latin typeface="Times New Roman" pitchFamily="18" charset="0"/>
              </a:rPr>
              <a:t>EN LOS SEGUROS DE VIDA</a:t>
            </a:r>
            <a:endParaRPr lang="es-ES" sz="2800" b="1">
              <a:solidFill>
                <a:schemeClr val="bg1"/>
              </a:solidFill>
              <a:latin typeface="Times New Roman" pitchFamily="18" charset="0"/>
            </a:endParaRPr>
          </a:p>
        </p:txBody>
      </p:sp>
      <p:sp>
        <p:nvSpPr>
          <p:cNvPr id="3" name="Text Box 1027"/>
          <p:cNvSpPr txBox="1">
            <a:spLocks noChangeArrowheads="1"/>
          </p:cNvSpPr>
          <p:nvPr/>
        </p:nvSpPr>
        <p:spPr bwMode="auto">
          <a:xfrm>
            <a:off x="533400" y="1785938"/>
            <a:ext cx="8153400" cy="4549775"/>
          </a:xfrm>
          <a:prstGeom prst="rect">
            <a:avLst/>
          </a:prstGeom>
          <a:solidFill>
            <a:srgbClr val="C00000"/>
          </a:solidFill>
          <a:ln w="28575">
            <a:solidFill>
              <a:schemeClr val="tx1"/>
            </a:solidFill>
            <a:miter lim="800000"/>
            <a:headEnd/>
            <a:tailEnd/>
          </a:ln>
        </p:spPr>
        <p:txBody>
          <a:bodyPr wrap="square">
            <a:spAutoFit/>
          </a:bodyPr>
          <a:lstStyle/>
          <a:p>
            <a:pPr algn="ctr">
              <a:spcBef>
                <a:spcPct val="50000"/>
              </a:spcBef>
            </a:pPr>
            <a:r>
              <a:rPr lang="es-AR" sz="2400" b="1">
                <a:solidFill>
                  <a:schemeClr val="bg1"/>
                </a:solidFill>
                <a:latin typeface="Times New Roman" pitchFamily="18" charset="0"/>
              </a:rPr>
              <a:t>Fraudulentos: </a:t>
            </a:r>
          </a:p>
          <a:p>
            <a:pPr algn="ctr">
              <a:spcBef>
                <a:spcPct val="50000"/>
              </a:spcBef>
            </a:pPr>
            <a:r>
              <a:rPr lang="es-AR" sz="2400" b="1">
                <a:solidFill>
                  <a:schemeClr val="bg1"/>
                </a:solidFill>
                <a:latin typeface="Times New Roman" pitchFamily="18" charset="0"/>
              </a:rPr>
              <a:t>Directamente inexistentes o armados. Varios contratos simultáneos.</a:t>
            </a:r>
          </a:p>
          <a:p>
            <a:pPr algn="ctr">
              <a:spcBef>
                <a:spcPct val="50000"/>
              </a:spcBef>
            </a:pPr>
            <a:r>
              <a:rPr lang="es-AR" sz="2400" b="1">
                <a:solidFill>
                  <a:schemeClr val="bg1"/>
                </a:solidFill>
                <a:latin typeface="Times New Roman" pitchFamily="18" charset="0"/>
              </a:rPr>
              <a:t>Suicidios encubiertos. Gran parte de accidentes de tránsito tenían como parte a un automóvil conducido por un asegurado y un camión o  vehículo de gran porte, contra el cual se chocaba. Enfermedades preexistentes para que se indemnice el doble por muerte por accidente  </a:t>
            </a:r>
          </a:p>
          <a:p>
            <a:pPr algn="ctr">
              <a:spcBef>
                <a:spcPct val="50000"/>
              </a:spcBef>
            </a:pPr>
            <a:r>
              <a:rPr lang="es-AR" sz="2400" b="1">
                <a:solidFill>
                  <a:schemeClr val="bg1"/>
                </a:solidFill>
                <a:latin typeface="Times New Roman" pitchFamily="18" charset="0"/>
              </a:rPr>
              <a:t>Usurpación de identidad</a:t>
            </a:r>
          </a:p>
          <a:p>
            <a:pPr algn="ctr">
              <a:spcBef>
                <a:spcPct val="50000"/>
              </a:spcBef>
            </a:pPr>
            <a:r>
              <a:rPr lang="es-AR" sz="2400" b="1">
                <a:solidFill>
                  <a:schemeClr val="bg1"/>
                </a:solidFill>
                <a:latin typeface="Times New Roman" pitchFamily="18" charset="0"/>
              </a:rPr>
              <a:t>Desaparición con presunción de muerte.</a:t>
            </a:r>
            <a:endParaRPr lang="es-ES" sz="2400" b="1">
              <a:solidFill>
                <a:schemeClr val="bg1"/>
              </a:solidFill>
              <a:latin typeface="Times New Roman" pitchFamily="18" charset="0"/>
            </a:endParaRP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1548348"/>
            <a:ext cx="8229600" cy="3785652"/>
          </a:xfrm>
          <a:prstGeom prst="rect">
            <a:avLst/>
          </a:prstGeom>
          <a:solidFill>
            <a:srgbClr val="C00000"/>
          </a:solidFill>
          <a:ln w="28575">
            <a:solidFill>
              <a:schemeClr val="tx1"/>
            </a:solidFill>
            <a:miter lim="800000"/>
            <a:headEnd/>
            <a:tailEnd/>
          </a:ln>
        </p:spPr>
        <p:txBody>
          <a:bodyPr wrap="square">
            <a:spAutoFit/>
          </a:bodyPr>
          <a:lstStyle/>
          <a:p>
            <a:pPr algn="ctr">
              <a:spcBef>
                <a:spcPct val="50000"/>
              </a:spcBef>
            </a:pPr>
            <a:r>
              <a:rPr lang="es-AR" sz="2000" b="1" dirty="0">
                <a:solidFill>
                  <a:schemeClr val="bg1"/>
                </a:solidFill>
                <a:latin typeface="Times New Roman" pitchFamily="18" charset="0"/>
              </a:rPr>
              <a:t>Caso: </a:t>
            </a:r>
            <a:r>
              <a:rPr lang="es-AR" sz="2000" b="1" dirty="0" smtClean="0">
                <a:solidFill>
                  <a:schemeClr val="bg1"/>
                </a:solidFill>
                <a:latin typeface="Times New Roman" pitchFamily="18" charset="0"/>
              </a:rPr>
              <a:t>DANIEL JULIO SCANDINARO. El </a:t>
            </a:r>
            <a:r>
              <a:rPr lang="es-AR" sz="2000" b="1" dirty="0">
                <a:solidFill>
                  <a:schemeClr val="bg1"/>
                </a:solidFill>
                <a:latin typeface="Times New Roman" pitchFamily="18" charset="0"/>
              </a:rPr>
              <a:t>hombre que murió dos veces. Agosto de 1988 y 21 de febrero del mismo año. </a:t>
            </a:r>
            <a:r>
              <a:rPr lang="es-AR" sz="2000" b="1" dirty="0" err="1">
                <a:solidFill>
                  <a:schemeClr val="bg1"/>
                </a:solidFill>
                <a:latin typeface="Times New Roman" pitchFamily="18" charset="0"/>
              </a:rPr>
              <a:t>u$s</a:t>
            </a:r>
            <a:r>
              <a:rPr lang="es-AR" sz="2000" b="1" dirty="0">
                <a:solidFill>
                  <a:schemeClr val="bg1"/>
                </a:solidFill>
                <a:latin typeface="Times New Roman" pitchFamily="18" charset="0"/>
              </a:rPr>
              <a:t>. 500.000</a:t>
            </a:r>
          </a:p>
          <a:p>
            <a:pPr algn="ctr">
              <a:spcBef>
                <a:spcPct val="50000"/>
              </a:spcBef>
            </a:pPr>
            <a:r>
              <a:rPr lang="es-AR" sz="2000" b="1" dirty="0">
                <a:solidFill>
                  <a:schemeClr val="bg1"/>
                </a:solidFill>
                <a:latin typeface="Times New Roman" pitchFamily="18" charset="0"/>
              </a:rPr>
              <a:t>Estafa al Banco Central del 23/12/92 con dinero extraído de el Banco de Santa Fe, sucursal Rosario </a:t>
            </a:r>
            <a:r>
              <a:rPr lang="es-AR" sz="2000" b="1" dirty="0" err="1">
                <a:solidFill>
                  <a:schemeClr val="bg1"/>
                </a:solidFill>
                <a:latin typeface="Times New Roman" pitchFamily="18" charset="0"/>
              </a:rPr>
              <a:t>u$s</a:t>
            </a:r>
            <a:r>
              <a:rPr lang="es-AR" sz="2000" b="1" dirty="0">
                <a:solidFill>
                  <a:schemeClr val="bg1"/>
                </a:solidFill>
                <a:latin typeface="Times New Roman" pitchFamily="18" charset="0"/>
              </a:rPr>
              <a:t> 30.000.000 en billetes de 500.000 australes)</a:t>
            </a:r>
          </a:p>
          <a:p>
            <a:pPr algn="ctr">
              <a:spcBef>
                <a:spcPct val="50000"/>
              </a:spcBef>
            </a:pPr>
            <a:r>
              <a:rPr lang="es-AR" sz="2000" b="1" dirty="0">
                <a:solidFill>
                  <a:schemeClr val="bg1"/>
                </a:solidFill>
                <a:latin typeface="Times New Roman" pitchFamily="18" charset="0"/>
              </a:rPr>
              <a:t>Póliza de </a:t>
            </a:r>
            <a:r>
              <a:rPr lang="es-AR" sz="2000" b="1" dirty="0" err="1">
                <a:solidFill>
                  <a:schemeClr val="bg1"/>
                </a:solidFill>
                <a:latin typeface="Times New Roman" pitchFamily="18" charset="0"/>
              </a:rPr>
              <a:t>u$s</a:t>
            </a:r>
            <a:r>
              <a:rPr lang="es-AR" sz="2000" b="1" dirty="0">
                <a:solidFill>
                  <a:schemeClr val="bg1"/>
                </a:solidFill>
                <a:latin typeface="Times New Roman" pitchFamily="18" charset="0"/>
              </a:rPr>
              <a:t>. 300.000 de un presunto asegurado que había fallecido dos años atrás, y lo sepultaron como NN. Con su documento de identidad lograron dicha cobertura, previa presentación de otra persona en su lugar para la revisación médica, emplearon a una beneficiaria discapacitada, alquilaron un departamento por tres meses y luego mediante un certificado médico, servicio de cochería y posterior entierro, denunciaron su fallecimiento</a:t>
            </a:r>
            <a:r>
              <a:rPr lang="es-AR" sz="2000" b="1" dirty="0">
                <a:solidFill>
                  <a:schemeClr val="bg1"/>
                </a:solidFill>
                <a:latin typeface="Constantia" pitchFamily="18" charset="0"/>
              </a:rPr>
              <a:t>.</a:t>
            </a:r>
            <a:endParaRPr lang="es-ES" sz="2000" b="1" dirty="0">
              <a:solidFill>
                <a:schemeClr val="bg1"/>
              </a:solidFill>
              <a:latin typeface="Constantia" pitchFamily="18" charset="0"/>
            </a:endParaRP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1508125"/>
            <a:ext cx="8229600" cy="3673475"/>
          </a:xfrm>
          <a:prstGeom prst="rect">
            <a:avLst/>
          </a:prstGeom>
          <a:solidFill>
            <a:srgbClr val="C00000"/>
          </a:solidFill>
          <a:ln w="28575">
            <a:solidFill>
              <a:schemeClr val="tx1"/>
            </a:solidFill>
            <a:miter lim="800000"/>
            <a:headEnd/>
            <a:tailEnd/>
          </a:ln>
        </p:spPr>
        <p:txBody>
          <a:bodyPr wrap="square">
            <a:spAutoFit/>
          </a:bodyPr>
          <a:lstStyle/>
          <a:p>
            <a:pPr algn="ctr">
              <a:spcBef>
                <a:spcPct val="50000"/>
              </a:spcBef>
            </a:pPr>
            <a:r>
              <a:rPr lang="es-AR" sz="2000" b="1" dirty="0">
                <a:solidFill>
                  <a:schemeClr val="bg1"/>
                </a:solidFill>
                <a:latin typeface="Times New Roman" pitchFamily="18" charset="0"/>
              </a:rPr>
              <a:t>Caso: Seguros de muerte. </a:t>
            </a:r>
            <a:r>
              <a:rPr lang="es-AR" sz="2000" b="1" dirty="0" smtClean="0">
                <a:solidFill>
                  <a:schemeClr val="bg1"/>
                </a:solidFill>
                <a:latin typeface="Times New Roman" pitchFamily="18" charset="0"/>
              </a:rPr>
              <a:t>DANIEL STÉDILE. </a:t>
            </a:r>
            <a:r>
              <a:rPr lang="es-AR" sz="2000" b="1" dirty="0">
                <a:solidFill>
                  <a:schemeClr val="bg1"/>
                </a:solidFill>
                <a:latin typeface="Times New Roman" pitchFamily="18" charset="0"/>
              </a:rPr>
              <a:t>La justicia de Dolores estableció que la banda acusada de matar para cobrar seguros de  vida elegía como víctimas a indigentes y pequeños comerciantes que se les acercaban con la esperanza de solucionar sus problemas económicos y que, en muchos casos, murieron en accidentes fabricados.</a:t>
            </a:r>
          </a:p>
          <a:p>
            <a:pPr algn="ctr">
              <a:spcBef>
                <a:spcPct val="50000"/>
              </a:spcBef>
            </a:pPr>
            <a:r>
              <a:rPr lang="es-AR" sz="2000" b="1" dirty="0">
                <a:solidFill>
                  <a:schemeClr val="bg1"/>
                </a:solidFill>
                <a:latin typeface="Times New Roman" pitchFamily="18" charset="0"/>
              </a:rPr>
              <a:t>La banda está sospechada de haber fraguado dos muertes y asesinar a por lo menos seis personas, entre ellas a Luis Luca, un linyera platense que figuraba como propietario de doce vehículos. Este extraño personaje perdió la vida en un extraño accidente en el cruce de Etcheverry, cuando  viajaba  drogado a bordo de una moto que le habían comprado sus patrones.</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1905000"/>
            <a:ext cx="8229600" cy="2677656"/>
          </a:xfrm>
          <a:prstGeom prst="rect">
            <a:avLst/>
          </a:prstGeom>
          <a:solidFill>
            <a:srgbClr val="C00000"/>
          </a:solidFill>
          <a:ln w="28575">
            <a:solidFill>
              <a:schemeClr val="tx1"/>
            </a:solidFill>
            <a:miter lim="800000"/>
            <a:headEnd/>
            <a:tailEnd/>
          </a:ln>
        </p:spPr>
        <p:txBody>
          <a:bodyPr wrap="square">
            <a:spAutoFit/>
          </a:bodyPr>
          <a:lstStyle/>
          <a:p>
            <a:pPr algn="ctr">
              <a:spcBef>
                <a:spcPct val="50000"/>
              </a:spcBef>
            </a:pPr>
            <a:r>
              <a:rPr lang="es-AR" sz="2400" b="1" dirty="0">
                <a:solidFill>
                  <a:schemeClr val="bg1"/>
                </a:solidFill>
                <a:latin typeface="Times New Roman" pitchFamily="18" charset="0"/>
              </a:rPr>
              <a:t>El empresario </a:t>
            </a:r>
            <a:r>
              <a:rPr lang="es-AR" sz="2400" b="1" dirty="0" err="1">
                <a:solidFill>
                  <a:schemeClr val="bg1"/>
                </a:solidFill>
                <a:latin typeface="Times New Roman" pitchFamily="18" charset="0"/>
              </a:rPr>
              <a:t>balcarceño</a:t>
            </a:r>
            <a:r>
              <a:rPr lang="es-AR" sz="2400" b="1" dirty="0">
                <a:solidFill>
                  <a:schemeClr val="bg1"/>
                </a:solidFill>
                <a:latin typeface="Times New Roman" pitchFamily="18" charset="0"/>
              </a:rPr>
              <a:t> </a:t>
            </a:r>
            <a:r>
              <a:rPr lang="es-AR" sz="2400" b="1" dirty="0" smtClean="0">
                <a:solidFill>
                  <a:schemeClr val="bg1"/>
                </a:solidFill>
                <a:latin typeface="Times New Roman" pitchFamily="18" charset="0"/>
              </a:rPr>
              <a:t>DANIEL STÉDILE, </a:t>
            </a:r>
            <a:r>
              <a:rPr lang="es-AR" sz="2400" b="1" dirty="0">
                <a:solidFill>
                  <a:schemeClr val="bg1"/>
                </a:solidFill>
                <a:latin typeface="Times New Roman" pitchFamily="18" charset="0"/>
              </a:rPr>
              <a:t>fue señalado como el cabecilla de la  banda. </a:t>
            </a:r>
          </a:p>
          <a:p>
            <a:pPr algn="ctr">
              <a:spcBef>
                <a:spcPct val="50000"/>
              </a:spcBef>
            </a:pPr>
            <a:r>
              <a:rPr lang="es-AR" sz="2400" b="1" dirty="0">
                <a:solidFill>
                  <a:schemeClr val="bg1"/>
                </a:solidFill>
                <a:latin typeface="Times New Roman" pitchFamily="18" charset="0"/>
              </a:rPr>
              <a:t>Sin embargo, no actuaba solo. </a:t>
            </a:r>
          </a:p>
          <a:p>
            <a:pPr algn="ctr">
              <a:spcBef>
                <a:spcPct val="50000"/>
              </a:spcBef>
            </a:pPr>
            <a:r>
              <a:rPr lang="es-AR" sz="2400" b="1" dirty="0">
                <a:solidFill>
                  <a:schemeClr val="bg1"/>
                </a:solidFill>
                <a:latin typeface="Times New Roman" pitchFamily="18" charset="0"/>
              </a:rPr>
              <a:t>Para cometer y encubrir sus crímenes necesitaba la colaboración de policías bonaerenses y federales, forenses, matones de todo tipo y por supuesto funcionarios judiciales.</a:t>
            </a:r>
            <a:endParaRPr lang="es-ES" sz="2400" b="1" dirty="0">
              <a:solidFill>
                <a:schemeClr val="bg1"/>
              </a:solidFill>
              <a:latin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4"/>
          <p:cNvSpPr txBox="1">
            <a:spLocks noChangeArrowheads="1"/>
          </p:cNvSpPr>
          <p:nvPr/>
        </p:nvSpPr>
        <p:spPr bwMode="auto">
          <a:xfrm>
            <a:off x="457200" y="500063"/>
            <a:ext cx="8229600" cy="523875"/>
          </a:xfrm>
          <a:prstGeom prst="rect">
            <a:avLst/>
          </a:prstGeom>
          <a:solidFill>
            <a:schemeClr val="accent2">
              <a:lumMod val="60000"/>
              <a:lumOff val="40000"/>
            </a:schemeClr>
          </a:solidFill>
          <a:ln w="28575">
            <a:solidFill>
              <a:srgbClr val="C00000"/>
            </a:solidFill>
            <a:miter lim="800000"/>
            <a:headEnd/>
            <a:tailEnd/>
          </a:ln>
          <a:effectLst/>
        </p:spPr>
        <p:txBody>
          <a:bodyPr wrap="square">
            <a:spAutoFit/>
          </a:bodyPr>
          <a:lstStyle/>
          <a:p>
            <a:pPr algn="ctr" fontAlgn="auto">
              <a:spcBef>
                <a:spcPct val="50000"/>
              </a:spcBef>
              <a:spcAft>
                <a:spcPts val="0"/>
              </a:spcAft>
              <a:defRPr/>
            </a:pPr>
            <a:r>
              <a:rPr lang="es-MX" altLang="es-ES" sz="2800" b="1" dirty="0" smtClean="0">
                <a:latin typeface="Times New Roman" panose="02020603050405020304" pitchFamily="18" charset="0"/>
                <a:cs typeface="Times New Roman" panose="02020603050405020304" pitchFamily="18" charset="0"/>
              </a:rPr>
              <a:t>OTROS REJEMPLOS </a:t>
            </a:r>
            <a:r>
              <a:rPr lang="es-MX" altLang="es-ES" sz="2800" b="1" dirty="0">
                <a:latin typeface="Times New Roman" panose="02020603050405020304" pitchFamily="18" charset="0"/>
                <a:cs typeface="Times New Roman" panose="02020603050405020304" pitchFamily="18" charset="0"/>
              </a:rPr>
              <a:t>DE COSTUMBRES</a:t>
            </a:r>
          </a:p>
        </p:txBody>
      </p:sp>
      <p:sp>
        <p:nvSpPr>
          <p:cNvPr id="4" name="Rectangle 6"/>
          <p:cNvSpPr>
            <a:spLocks noChangeArrowheads="1"/>
          </p:cNvSpPr>
          <p:nvPr/>
        </p:nvSpPr>
        <p:spPr bwMode="auto">
          <a:xfrm>
            <a:off x="395288" y="1455738"/>
            <a:ext cx="3490912" cy="533400"/>
          </a:xfrm>
          <a:prstGeom prst="rect">
            <a:avLst/>
          </a:prstGeom>
          <a:solidFill>
            <a:schemeClr val="accent2">
              <a:lumMod val="60000"/>
              <a:lumOff val="40000"/>
            </a:schemeClr>
          </a:solidFill>
          <a:ln w="28575">
            <a:solidFill>
              <a:srgbClr val="C00000"/>
            </a:solidFill>
            <a:miter lim="800000"/>
            <a:headEnd/>
            <a:tailEnd/>
          </a:ln>
          <a:effectLst/>
        </p:spPr>
        <p:txBody>
          <a:bodyPr>
            <a:spAutoFit/>
          </a:bodyPr>
          <a:lstStyle/>
          <a:p>
            <a:pPr algn="ctr" fontAlgn="auto">
              <a:spcBef>
                <a:spcPts val="0"/>
              </a:spcBef>
              <a:spcAft>
                <a:spcPts val="0"/>
              </a:spcAft>
              <a:defRPr/>
            </a:pPr>
            <a:r>
              <a:rPr lang="es-CL" altLang="es-ES" sz="2400" b="1">
                <a:latin typeface="Times New Roman" pitchFamily="18" charset="0"/>
              </a:rPr>
              <a:t>Saludos (besos)</a:t>
            </a:r>
          </a:p>
        </p:txBody>
      </p:sp>
      <p:sp>
        <p:nvSpPr>
          <p:cNvPr id="5" name="Rectangle 7"/>
          <p:cNvSpPr>
            <a:spLocks noChangeArrowheads="1"/>
          </p:cNvSpPr>
          <p:nvPr/>
        </p:nvSpPr>
        <p:spPr bwMode="auto">
          <a:xfrm>
            <a:off x="395288" y="2174875"/>
            <a:ext cx="3529012" cy="533400"/>
          </a:xfrm>
          <a:prstGeom prst="rect">
            <a:avLst/>
          </a:prstGeom>
          <a:solidFill>
            <a:schemeClr val="accent2">
              <a:lumMod val="60000"/>
              <a:lumOff val="40000"/>
            </a:schemeClr>
          </a:solidFill>
          <a:ln w="28575">
            <a:solidFill>
              <a:srgbClr val="C00000"/>
            </a:solidFill>
            <a:miter lim="800000"/>
            <a:headEnd/>
            <a:tailEnd/>
          </a:ln>
          <a:effectLst/>
        </p:spPr>
        <p:txBody>
          <a:bodyPr>
            <a:spAutoFit/>
          </a:bodyPr>
          <a:lstStyle/>
          <a:p>
            <a:pPr algn="ctr" fontAlgn="auto">
              <a:spcBef>
                <a:spcPts val="0"/>
              </a:spcBef>
              <a:spcAft>
                <a:spcPts val="0"/>
              </a:spcAft>
              <a:defRPr/>
            </a:pPr>
            <a:r>
              <a:rPr lang="es-CL" altLang="es-ES" sz="2400" b="1">
                <a:latin typeface="Times New Roman" pitchFamily="18" charset="0"/>
              </a:rPr>
              <a:t>Religión (ritos)</a:t>
            </a:r>
          </a:p>
        </p:txBody>
      </p:sp>
      <p:sp>
        <p:nvSpPr>
          <p:cNvPr id="6" name="Rectangle 8"/>
          <p:cNvSpPr>
            <a:spLocks noChangeArrowheads="1"/>
          </p:cNvSpPr>
          <p:nvPr/>
        </p:nvSpPr>
        <p:spPr bwMode="auto">
          <a:xfrm>
            <a:off x="395288" y="2895600"/>
            <a:ext cx="3529012" cy="533400"/>
          </a:xfrm>
          <a:prstGeom prst="rect">
            <a:avLst/>
          </a:prstGeom>
          <a:solidFill>
            <a:schemeClr val="accent2">
              <a:lumMod val="60000"/>
              <a:lumOff val="40000"/>
            </a:schemeClr>
          </a:solidFill>
          <a:ln w="28575">
            <a:solidFill>
              <a:srgbClr val="C00000"/>
            </a:solidFill>
            <a:miter lim="800000"/>
            <a:headEnd/>
            <a:tailEnd/>
          </a:ln>
          <a:effectLst/>
        </p:spPr>
        <p:txBody>
          <a:bodyPr>
            <a:spAutoFit/>
          </a:bodyPr>
          <a:lstStyle/>
          <a:p>
            <a:pPr algn="ctr" fontAlgn="auto">
              <a:spcBef>
                <a:spcPts val="0"/>
              </a:spcBef>
              <a:spcAft>
                <a:spcPts val="0"/>
              </a:spcAft>
              <a:defRPr/>
            </a:pPr>
            <a:r>
              <a:rPr lang="es-CL" altLang="es-ES" sz="2400" b="1">
                <a:latin typeface="Times New Roman" pitchFamily="18" charset="0"/>
              </a:rPr>
              <a:t>Hábitos alimentarios</a:t>
            </a:r>
          </a:p>
        </p:txBody>
      </p:sp>
      <p:sp>
        <p:nvSpPr>
          <p:cNvPr id="7" name="Rectangle 9"/>
          <p:cNvSpPr>
            <a:spLocks noChangeArrowheads="1"/>
          </p:cNvSpPr>
          <p:nvPr/>
        </p:nvSpPr>
        <p:spPr bwMode="auto">
          <a:xfrm>
            <a:off x="5148263" y="1455738"/>
            <a:ext cx="3490912" cy="533400"/>
          </a:xfrm>
          <a:prstGeom prst="rect">
            <a:avLst/>
          </a:prstGeom>
          <a:solidFill>
            <a:schemeClr val="accent2">
              <a:lumMod val="60000"/>
              <a:lumOff val="40000"/>
            </a:schemeClr>
          </a:solidFill>
          <a:ln w="28575">
            <a:solidFill>
              <a:srgbClr val="C00000"/>
            </a:solidFill>
            <a:miter lim="800000"/>
            <a:headEnd/>
            <a:tailEnd/>
          </a:ln>
          <a:effectLst/>
        </p:spPr>
        <p:txBody>
          <a:bodyPr>
            <a:spAutoFit/>
          </a:bodyPr>
          <a:lstStyle/>
          <a:p>
            <a:pPr algn="ctr" fontAlgn="auto">
              <a:spcBef>
                <a:spcPts val="0"/>
              </a:spcBef>
              <a:spcAft>
                <a:spcPts val="0"/>
              </a:spcAft>
              <a:defRPr/>
            </a:pPr>
            <a:r>
              <a:rPr lang="es-CL" altLang="es-ES" sz="2400" b="1">
                <a:latin typeface="Times New Roman" pitchFamily="18" charset="0"/>
              </a:rPr>
              <a:t>Siesta</a:t>
            </a:r>
          </a:p>
        </p:txBody>
      </p:sp>
      <p:sp>
        <p:nvSpPr>
          <p:cNvPr id="8" name="Rectangle 10"/>
          <p:cNvSpPr>
            <a:spLocks noChangeArrowheads="1"/>
          </p:cNvSpPr>
          <p:nvPr/>
        </p:nvSpPr>
        <p:spPr bwMode="auto">
          <a:xfrm>
            <a:off x="5148263" y="2174875"/>
            <a:ext cx="3529012" cy="533400"/>
          </a:xfrm>
          <a:prstGeom prst="rect">
            <a:avLst/>
          </a:prstGeom>
          <a:solidFill>
            <a:schemeClr val="accent2">
              <a:lumMod val="60000"/>
              <a:lumOff val="40000"/>
            </a:schemeClr>
          </a:solidFill>
          <a:ln w="28575">
            <a:solidFill>
              <a:srgbClr val="C00000"/>
            </a:solidFill>
            <a:miter lim="800000"/>
            <a:headEnd/>
            <a:tailEnd/>
          </a:ln>
          <a:effectLst/>
        </p:spPr>
        <p:txBody>
          <a:bodyPr>
            <a:spAutoFit/>
          </a:bodyPr>
          <a:lstStyle/>
          <a:p>
            <a:pPr algn="ctr" fontAlgn="auto">
              <a:spcBef>
                <a:spcPts val="0"/>
              </a:spcBef>
              <a:spcAft>
                <a:spcPts val="0"/>
              </a:spcAft>
              <a:defRPr/>
            </a:pPr>
            <a:r>
              <a:rPr lang="es-CL" altLang="es-ES" sz="2400" b="1">
                <a:latin typeface="Times New Roman" pitchFamily="18" charset="0"/>
              </a:rPr>
              <a:t>Mate</a:t>
            </a:r>
          </a:p>
        </p:txBody>
      </p:sp>
      <p:sp>
        <p:nvSpPr>
          <p:cNvPr id="9" name="Rectangle 11"/>
          <p:cNvSpPr>
            <a:spLocks noChangeArrowheads="1"/>
          </p:cNvSpPr>
          <p:nvPr/>
        </p:nvSpPr>
        <p:spPr bwMode="auto">
          <a:xfrm>
            <a:off x="5148263" y="2967038"/>
            <a:ext cx="3529012" cy="533400"/>
          </a:xfrm>
          <a:prstGeom prst="rect">
            <a:avLst/>
          </a:prstGeom>
          <a:solidFill>
            <a:schemeClr val="accent2">
              <a:lumMod val="60000"/>
              <a:lumOff val="40000"/>
            </a:schemeClr>
          </a:solidFill>
          <a:ln w="28575">
            <a:solidFill>
              <a:srgbClr val="C00000"/>
            </a:solidFill>
            <a:miter lim="800000"/>
            <a:headEnd/>
            <a:tailEnd/>
          </a:ln>
          <a:effectLst/>
        </p:spPr>
        <p:txBody>
          <a:bodyPr>
            <a:spAutoFit/>
          </a:bodyPr>
          <a:lstStyle/>
          <a:p>
            <a:pPr algn="ctr" fontAlgn="auto">
              <a:spcBef>
                <a:spcPts val="0"/>
              </a:spcBef>
              <a:spcAft>
                <a:spcPts val="0"/>
              </a:spcAft>
              <a:defRPr/>
            </a:pPr>
            <a:r>
              <a:rPr lang="es-CL" altLang="es-ES" sz="2400" b="1">
                <a:latin typeface="Times New Roman" pitchFamily="18" charset="0"/>
              </a:rPr>
              <a:t>Deportes</a:t>
            </a:r>
          </a:p>
        </p:txBody>
      </p:sp>
      <p:sp>
        <p:nvSpPr>
          <p:cNvPr id="10" name="Rectangle 12"/>
          <p:cNvSpPr>
            <a:spLocks noChangeArrowheads="1"/>
          </p:cNvSpPr>
          <p:nvPr/>
        </p:nvSpPr>
        <p:spPr bwMode="auto">
          <a:xfrm>
            <a:off x="5148263" y="3730625"/>
            <a:ext cx="3529012" cy="533400"/>
          </a:xfrm>
          <a:prstGeom prst="rect">
            <a:avLst/>
          </a:prstGeom>
          <a:solidFill>
            <a:schemeClr val="accent2">
              <a:lumMod val="60000"/>
              <a:lumOff val="40000"/>
            </a:schemeClr>
          </a:solidFill>
          <a:ln w="28575">
            <a:solidFill>
              <a:srgbClr val="C00000"/>
            </a:solidFill>
            <a:miter lim="800000"/>
            <a:headEnd/>
            <a:tailEnd/>
          </a:ln>
          <a:effectLst/>
        </p:spPr>
        <p:txBody>
          <a:bodyPr>
            <a:spAutoFit/>
          </a:bodyPr>
          <a:lstStyle/>
          <a:p>
            <a:pPr algn="ctr" fontAlgn="auto">
              <a:spcBef>
                <a:spcPts val="0"/>
              </a:spcBef>
              <a:spcAft>
                <a:spcPts val="0"/>
              </a:spcAft>
              <a:defRPr/>
            </a:pPr>
            <a:r>
              <a:rPr lang="es-CL" altLang="es-ES" sz="2400" b="1">
                <a:latin typeface="Times New Roman" pitchFamily="18" charset="0"/>
              </a:rPr>
              <a:t>Fiestas populares</a:t>
            </a:r>
          </a:p>
        </p:txBody>
      </p:sp>
      <p:sp>
        <p:nvSpPr>
          <p:cNvPr id="11" name="Rectangle 13"/>
          <p:cNvSpPr>
            <a:spLocks noChangeArrowheads="1"/>
          </p:cNvSpPr>
          <p:nvPr/>
        </p:nvSpPr>
        <p:spPr bwMode="auto">
          <a:xfrm>
            <a:off x="5148263" y="4479925"/>
            <a:ext cx="3529012" cy="473075"/>
          </a:xfrm>
          <a:prstGeom prst="rect">
            <a:avLst/>
          </a:prstGeom>
          <a:solidFill>
            <a:schemeClr val="accent2">
              <a:lumMod val="60000"/>
              <a:lumOff val="40000"/>
            </a:schemeClr>
          </a:solidFill>
          <a:ln w="28575">
            <a:solidFill>
              <a:srgbClr val="C00000"/>
            </a:solidFill>
            <a:miter lim="800000"/>
            <a:headEnd/>
            <a:tailEnd/>
          </a:ln>
          <a:effectLst/>
        </p:spPr>
        <p:txBody>
          <a:bodyPr>
            <a:spAutoFit/>
          </a:bodyPr>
          <a:lstStyle/>
          <a:p>
            <a:pPr algn="ctr" fontAlgn="auto">
              <a:spcBef>
                <a:spcPts val="0"/>
              </a:spcBef>
              <a:spcAft>
                <a:spcPts val="0"/>
              </a:spcAft>
              <a:defRPr/>
            </a:pPr>
            <a:r>
              <a:rPr lang="es-CL" altLang="es-ES" sz="2000" b="1">
                <a:latin typeface="Times New Roman" pitchFamily="18" charset="0"/>
              </a:rPr>
              <a:t>Artesanías</a:t>
            </a:r>
          </a:p>
        </p:txBody>
      </p:sp>
      <p:sp>
        <p:nvSpPr>
          <p:cNvPr id="12" name="Rectangle 14"/>
          <p:cNvSpPr>
            <a:spLocks noChangeArrowheads="1"/>
          </p:cNvSpPr>
          <p:nvPr/>
        </p:nvSpPr>
        <p:spPr bwMode="auto">
          <a:xfrm>
            <a:off x="395288" y="5056188"/>
            <a:ext cx="3529012" cy="473075"/>
          </a:xfrm>
          <a:prstGeom prst="rect">
            <a:avLst/>
          </a:prstGeom>
          <a:solidFill>
            <a:schemeClr val="accent2">
              <a:lumMod val="60000"/>
              <a:lumOff val="40000"/>
            </a:schemeClr>
          </a:solidFill>
          <a:ln w="28575">
            <a:solidFill>
              <a:srgbClr val="C00000"/>
            </a:solidFill>
            <a:miter lim="800000"/>
            <a:headEnd/>
            <a:tailEnd/>
          </a:ln>
          <a:effectLst/>
        </p:spPr>
        <p:txBody>
          <a:bodyPr>
            <a:spAutoFit/>
          </a:bodyPr>
          <a:lstStyle/>
          <a:p>
            <a:pPr algn="ctr" fontAlgn="auto">
              <a:spcBef>
                <a:spcPts val="0"/>
              </a:spcBef>
              <a:spcAft>
                <a:spcPts val="0"/>
              </a:spcAft>
              <a:defRPr/>
            </a:pPr>
            <a:r>
              <a:rPr lang="es-CL" altLang="es-ES" sz="2000" b="1">
                <a:latin typeface="Times New Roman" pitchFamily="18" charset="0"/>
              </a:rPr>
              <a:t>Carnavales</a:t>
            </a:r>
          </a:p>
        </p:txBody>
      </p:sp>
      <p:sp>
        <p:nvSpPr>
          <p:cNvPr id="13" name="Rectangle 15"/>
          <p:cNvSpPr>
            <a:spLocks noChangeArrowheads="1"/>
          </p:cNvSpPr>
          <p:nvPr/>
        </p:nvSpPr>
        <p:spPr bwMode="auto">
          <a:xfrm>
            <a:off x="395288" y="3586163"/>
            <a:ext cx="3529012" cy="533400"/>
          </a:xfrm>
          <a:prstGeom prst="rect">
            <a:avLst/>
          </a:prstGeom>
          <a:solidFill>
            <a:schemeClr val="accent2">
              <a:lumMod val="60000"/>
              <a:lumOff val="40000"/>
            </a:schemeClr>
          </a:solidFill>
          <a:ln w="28575">
            <a:solidFill>
              <a:srgbClr val="C00000"/>
            </a:solidFill>
            <a:miter lim="800000"/>
            <a:headEnd/>
            <a:tailEnd/>
          </a:ln>
          <a:effectLst/>
        </p:spPr>
        <p:txBody>
          <a:bodyPr>
            <a:spAutoFit/>
          </a:bodyPr>
          <a:lstStyle/>
          <a:p>
            <a:pPr algn="ctr" fontAlgn="auto">
              <a:spcBef>
                <a:spcPts val="0"/>
              </a:spcBef>
              <a:spcAft>
                <a:spcPts val="0"/>
              </a:spcAft>
              <a:defRPr/>
            </a:pPr>
            <a:r>
              <a:rPr lang="es-CL" altLang="es-ES" sz="2400" b="1">
                <a:latin typeface="Times New Roman" pitchFamily="18" charset="0"/>
              </a:rPr>
              <a:t>Vestimenta</a:t>
            </a:r>
          </a:p>
        </p:txBody>
      </p:sp>
      <p:sp>
        <p:nvSpPr>
          <p:cNvPr id="14" name="Rectangle 16"/>
          <p:cNvSpPr>
            <a:spLocks noChangeArrowheads="1"/>
          </p:cNvSpPr>
          <p:nvPr/>
        </p:nvSpPr>
        <p:spPr bwMode="auto">
          <a:xfrm>
            <a:off x="395288" y="4335463"/>
            <a:ext cx="3529012" cy="533400"/>
          </a:xfrm>
          <a:prstGeom prst="rect">
            <a:avLst/>
          </a:prstGeom>
          <a:solidFill>
            <a:schemeClr val="accent2">
              <a:lumMod val="60000"/>
              <a:lumOff val="40000"/>
            </a:schemeClr>
          </a:solidFill>
          <a:ln w="28575">
            <a:solidFill>
              <a:srgbClr val="C00000"/>
            </a:solidFill>
            <a:miter lim="800000"/>
            <a:headEnd/>
            <a:tailEnd/>
          </a:ln>
          <a:effectLst/>
        </p:spPr>
        <p:txBody>
          <a:bodyPr>
            <a:spAutoFit/>
          </a:bodyPr>
          <a:lstStyle/>
          <a:p>
            <a:pPr algn="ctr" fontAlgn="auto">
              <a:spcBef>
                <a:spcPts val="0"/>
              </a:spcBef>
              <a:spcAft>
                <a:spcPts val="0"/>
              </a:spcAft>
              <a:defRPr/>
            </a:pPr>
            <a:r>
              <a:rPr lang="es-CL" altLang="es-ES" sz="2400" b="1">
                <a:latin typeface="Times New Roman" pitchFamily="18" charset="0"/>
              </a:rPr>
              <a:t>Supersticiones</a:t>
            </a:r>
          </a:p>
        </p:txBody>
      </p:sp>
      <p:sp>
        <p:nvSpPr>
          <p:cNvPr id="15" name="Rectangle 17"/>
          <p:cNvSpPr>
            <a:spLocks noChangeArrowheads="1"/>
          </p:cNvSpPr>
          <p:nvPr/>
        </p:nvSpPr>
        <p:spPr bwMode="auto">
          <a:xfrm>
            <a:off x="5148263" y="5127625"/>
            <a:ext cx="3529012" cy="533400"/>
          </a:xfrm>
          <a:prstGeom prst="rect">
            <a:avLst/>
          </a:prstGeom>
          <a:solidFill>
            <a:schemeClr val="accent2">
              <a:lumMod val="60000"/>
              <a:lumOff val="40000"/>
            </a:schemeClr>
          </a:solidFill>
          <a:ln w="28575">
            <a:solidFill>
              <a:srgbClr val="C00000"/>
            </a:solidFill>
            <a:miter lim="800000"/>
            <a:headEnd/>
            <a:tailEnd/>
          </a:ln>
          <a:effectLst/>
        </p:spPr>
        <p:txBody>
          <a:bodyPr>
            <a:spAutoFit/>
          </a:bodyPr>
          <a:lstStyle/>
          <a:p>
            <a:pPr algn="ctr" fontAlgn="auto">
              <a:spcBef>
                <a:spcPts val="0"/>
              </a:spcBef>
              <a:spcAft>
                <a:spcPts val="0"/>
              </a:spcAft>
              <a:defRPr/>
            </a:pPr>
            <a:r>
              <a:rPr lang="es-CL" altLang="es-ES" sz="2400" b="1">
                <a:latin typeface="Times New Roman" pitchFamily="18" charset="0"/>
              </a:rPr>
              <a:t>Música</a:t>
            </a:r>
          </a:p>
        </p:txBody>
      </p:sp>
      <p:sp>
        <p:nvSpPr>
          <p:cNvPr id="16" name="Rectangle 18"/>
          <p:cNvSpPr>
            <a:spLocks noChangeArrowheads="1"/>
          </p:cNvSpPr>
          <p:nvPr/>
        </p:nvSpPr>
        <p:spPr bwMode="auto">
          <a:xfrm>
            <a:off x="5148263" y="5848350"/>
            <a:ext cx="3529012" cy="533400"/>
          </a:xfrm>
          <a:prstGeom prst="rect">
            <a:avLst/>
          </a:prstGeom>
          <a:solidFill>
            <a:schemeClr val="accent2">
              <a:lumMod val="60000"/>
              <a:lumOff val="40000"/>
            </a:schemeClr>
          </a:solidFill>
          <a:ln w="28575">
            <a:solidFill>
              <a:srgbClr val="C00000"/>
            </a:solidFill>
            <a:miter lim="800000"/>
            <a:headEnd/>
            <a:tailEnd/>
          </a:ln>
          <a:effectLst/>
        </p:spPr>
        <p:txBody>
          <a:bodyPr>
            <a:spAutoFit/>
          </a:bodyPr>
          <a:lstStyle/>
          <a:p>
            <a:pPr algn="ctr" fontAlgn="auto">
              <a:spcBef>
                <a:spcPts val="0"/>
              </a:spcBef>
              <a:spcAft>
                <a:spcPts val="0"/>
              </a:spcAft>
              <a:defRPr/>
            </a:pPr>
            <a:r>
              <a:rPr lang="es-CL" altLang="es-ES" sz="2400" b="1">
                <a:latin typeface="Times New Roman" pitchFamily="18" charset="0"/>
              </a:rPr>
              <a:t>Mitos y leyendas</a:t>
            </a:r>
          </a:p>
        </p:txBody>
      </p:sp>
      <p:sp>
        <p:nvSpPr>
          <p:cNvPr id="17" name="Rectangle 19"/>
          <p:cNvSpPr>
            <a:spLocks noChangeArrowheads="1"/>
          </p:cNvSpPr>
          <p:nvPr/>
        </p:nvSpPr>
        <p:spPr bwMode="auto">
          <a:xfrm>
            <a:off x="395288" y="5775325"/>
            <a:ext cx="3490912" cy="533400"/>
          </a:xfrm>
          <a:prstGeom prst="rect">
            <a:avLst/>
          </a:prstGeom>
          <a:solidFill>
            <a:schemeClr val="accent2">
              <a:lumMod val="60000"/>
              <a:lumOff val="40000"/>
            </a:schemeClr>
          </a:solidFill>
          <a:ln w="28575">
            <a:solidFill>
              <a:srgbClr val="C00000"/>
            </a:solidFill>
            <a:miter lim="800000"/>
            <a:headEnd/>
            <a:tailEnd/>
          </a:ln>
          <a:effectLst/>
        </p:spPr>
        <p:txBody>
          <a:bodyPr>
            <a:spAutoFit/>
          </a:bodyPr>
          <a:lstStyle/>
          <a:p>
            <a:pPr algn="ctr" fontAlgn="auto">
              <a:spcBef>
                <a:spcPts val="0"/>
              </a:spcBef>
              <a:spcAft>
                <a:spcPts val="0"/>
              </a:spcAft>
              <a:defRPr/>
            </a:pPr>
            <a:r>
              <a:rPr lang="es-CL" altLang="es-ES" sz="2400" b="1">
                <a:latin typeface="Times New Roman" pitchFamily="18" charset="0"/>
              </a:rPr>
              <a:t>Bodas</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2276475"/>
            <a:ext cx="8229600" cy="1628775"/>
          </a:xfrm>
          <a:prstGeom prst="rect">
            <a:avLst/>
          </a:prstGeom>
          <a:solidFill>
            <a:srgbClr val="C00000"/>
          </a:solidFill>
          <a:ln w="28575">
            <a:solidFill>
              <a:schemeClr val="tx1"/>
            </a:solidFill>
            <a:miter lim="800000"/>
            <a:headEnd/>
            <a:tailEnd/>
          </a:ln>
        </p:spPr>
        <p:txBody>
          <a:bodyPr wrap="square">
            <a:spAutoFit/>
          </a:bodyPr>
          <a:lstStyle/>
          <a:p>
            <a:pPr algn="ctr">
              <a:spcBef>
                <a:spcPct val="50000"/>
              </a:spcBef>
            </a:pPr>
            <a:r>
              <a:rPr lang="es-AR" sz="2400" b="1" dirty="0">
                <a:solidFill>
                  <a:schemeClr val="bg1"/>
                </a:solidFill>
                <a:latin typeface="Times New Roman" pitchFamily="18" charset="0"/>
              </a:rPr>
              <a:t>Seguros de vida colectivo – Seguro de deudores  </a:t>
            </a:r>
          </a:p>
          <a:p>
            <a:pPr algn="ctr">
              <a:spcBef>
                <a:spcPct val="50000"/>
              </a:spcBef>
            </a:pPr>
            <a:endParaRPr lang="es-AR" sz="2400" b="1" dirty="0">
              <a:solidFill>
                <a:schemeClr val="bg1"/>
              </a:solidFill>
              <a:latin typeface="Times New Roman" pitchFamily="18" charset="0"/>
            </a:endParaRPr>
          </a:p>
          <a:p>
            <a:pPr algn="ctr">
              <a:spcBef>
                <a:spcPct val="50000"/>
              </a:spcBef>
            </a:pPr>
            <a:r>
              <a:rPr lang="es-AR" sz="2400" b="1" dirty="0">
                <a:solidFill>
                  <a:schemeClr val="bg1"/>
                </a:solidFill>
                <a:latin typeface="Times New Roman" pitchFamily="18" charset="0"/>
              </a:rPr>
              <a:t>Círculos cerrados para compra de vehículos 0KM. </a:t>
            </a:r>
            <a:endParaRPr lang="es-ES" sz="2400" b="1" dirty="0">
              <a:solidFill>
                <a:schemeClr val="bg1"/>
              </a:solidFill>
              <a:latin typeface="Times New Roman" pitchFamily="18" charset="0"/>
            </a:endParaRP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txBox="1">
            <a:spLocks noChangeArrowheads="1"/>
          </p:cNvSpPr>
          <p:nvPr/>
        </p:nvSpPr>
        <p:spPr bwMode="auto">
          <a:xfrm>
            <a:off x="457200" y="404813"/>
            <a:ext cx="8229600" cy="881062"/>
          </a:xfrm>
          <a:prstGeom prst="rect">
            <a:avLst/>
          </a:prstGeom>
          <a:solidFill>
            <a:srgbClr val="C00000"/>
          </a:solidFill>
          <a:ln w="28575">
            <a:solidFill>
              <a:schemeClr val="tx1"/>
            </a:solidFill>
            <a:miter lim="800000"/>
            <a:headEnd/>
            <a:tailEnd/>
          </a:ln>
        </p:spPr>
        <p:txBody>
          <a:bodyPr/>
          <a:lstStyle/>
          <a:p>
            <a:pPr algn="ctr"/>
            <a:r>
              <a:rPr lang="es-AR" sz="2400" b="1">
                <a:solidFill>
                  <a:schemeClr val="bg1"/>
                </a:solidFill>
                <a:latin typeface="Times New Roman" pitchFamily="18" charset="0"/>
              </a:rPr>
              <a:t>ESTAFAS MAS COMUNES EN LOS SEGUROS DE RIESGOS DEL TRABAJO</a:t>
            </a:r>
            <a:endParaRPr lang="es-ES" sz="2400" b="1">
              <a:solidFill>
                <a:schemeClr val="bg1"/>
              </a:solidFill>
              <a:latin typeface="Times New Roman" pitchFamily="18" charset="0"/>
            </a:endParaRPr>
          </a:p>
        </p:txBody>
      </p:sp>
      <p:sp>
        <p:nvSpPr>
          <p:cNvPr id="3" name="Text Box 3"/>
          <p:cNvSpPr txBox="1">
            <a:spLocks noChangeArrowheads="1"/>
          </p:cNvSpPr>
          <p:nvPr/>
        </p:nvSpPr>
        <p:spPr bwMode="auto">
          <a:xfrm>
            <a:off x="458787" y="1694795"/>
            <a:ext cx="8229600" cy="4401205"/>
          </a:xfrm>
          <a:prstGeom prst="rect">
            <a:avLst/>
          </a:prstGeom>
          <a:solidFill>
            <a:srgbClr val="C00000"/>
          </a:solidFill>
          <a:ln w="28575">
            <a:solidFill>
              <a:schemeClr val="tx1"/>
            </a:solidFill>
            <a:miter lim="800000"/>
            <a:headEnd/>
            <a:tailEnd/>
          </a:ln>
        </p:spPr>
        <p:txBody>
          <a:bodyPr wrap="square">
            <a:spAutoFit/>
          </a:bodyPr>
          <a:lstStyle/>
          <a:p>
            <a:pPr algn="ctr">
              <a:spcBef>
                <a:spcPct val="50000"/>
              </a:spcBef>
            </a:pPr>
            <a:r>
              <a:rPr lang="es-AR" sz="2000" b="1" dirty="0">
                <a:solidFill>
                  <a:schemeClr val="bg1"/>
                </a:solidFill>
                <a:latin typeface="Times New Roman" pitchFamily="18" charset="0"/>
              </a:rPr>
              <a:t>Denunciar siniestros de personas no declaradas (obras en construcción);</a:t>
            </a:r>
            <a:endParaRPr lang="es-ES" sz="2000" b="1" dirty="0">
              <a:solidFill>
                <a:schemeClr val="bg1"/>
              </a:solidFill>
              <a:latin typeface="Times New Roman" pitchFamily="18" charset="0"/>
            </a:endParaRPr>
          </a:p>
          <a:p>
            <a:pPr algn="ctr">
              <a:spcBef>
                <a:spcPct val="50000"/>
              </a:spcBef>
            </a:pPr>
            <a:r>
              <a:rPr lang="es-AR" sz="2000" b="1" dirty="0">
                <a:solidFill>
                  <a:schemeClr val="bg1"/>
                </a:solidFill>
                <a:latin typeface="Times New Roman" pitchFamily="18" charset="0"/>
              </a:rPr>
              <a:t>Daños intencionales del propio trabajador;</a:t>
            </a:r>
          </a:p>
          <a:p>
            <a:pPr algn="ctr">
              <a:spcBef>
                <a:spcPct val="50000"/>
              </a:spcBef>
            </a:pPr>
            <a:r>
              <a:rPr lang="es-AR" sz="2000" b="1" dirty="0">
                <a:solidFill>
                  <a:schemeClr val="bg1"/>
                </a:solidFill>
                <a:latin typeface="Times New Roman" pitchFamily="18" charset="0"/>
              </a:rPr>
              <a:t>Lesiones fingidas (observar como camina)</a:t>
            </a:r>
          </a:p>
          <a:p>
            <a:pPr algn="ctr">
              <a:spcBef>
                <a:spcPct val="50000"/>
              </a:spcBef>
            </a:pPr>
            <a:r>
              <a:rPr lang="es-AR" sz="2000" b="1" dirty="0">
                <a:solidFill>
                  <a:schemeClr val="bg1"/>
                </a:solidFill>
                <a:latin typeface="Times New Roman" pitchFamily="18" charset="0"/>
              </a:rPr>
              <a:t>Mentiras en caso de accidentes que no son in </a:t>
            </a:r>
            <a:r>
              <a:rPr lang="es-AR" sz="2000" b="1" dirty="0" err="1">
                <a:solidFill>
                  <a:schemeClr val="bg1"/>
                </a:solidFill>
                <a:latin typeface="Times New Roman" pitchFamily="18" charset="0"/>
              </a:rPr>
              <a:t>itinere</a:t>
            </a:r>
            <a:r>
              <a:rPr lang="es-AR" sz="2000" b="1" dirty="0">
                <a:solidFill>
                  <a:schemeClr val="bg1"/>
                </a:solidFill>
                <a:latin typeface="Times New Roman" pitchFamily="18" charset="0"/>
              </a:rPr>
              <a:t> y se denuncian como tales;</a:t>
            </a:r>
          </a:p>
          <a:p>
            <a:pPr algn="ctr">
              <a:spcBef>
                <a:spcPct val="50000"/>
              </a:spcBef>
            </a:pPr>
            <a:r>
              <a:rPr lang="es-AR" sz="2000" b="1" dirty="0">
                <a:solidFill>
                  <a:schemeClr val="bg1"/>
                </a:solidFill>
                <a:latin typeface="Times New Roman" pitchFamily="18" charset="0"/>
              </a:rPr>
              <a:t>Clínicas y Sanatorios; Adulteración de audiometrías, agudeza visual, radiografías no obtenidas, muestras gratis de medicamentos, cantidad de aplicaciones de calor, onda corta, magneto, etc.  </a:t>
            </a:r>
          </a:p>
          <a:p>
            <a:pPr algn="ctr">
              <a:spcBef>
                <a:spcPct val="50000"/>
              </a:spcBef>
            </a:pPr>
            <a:r>
              <a:rPr lang="es-AR" sz="2000" b="1" dirty="0">
                <a:solidFill>
                  <a:schemeClr val="bg1"/>
                </a:solidFill>
                <a:latin typeface="Times New Roman" pitchFamily="18" charset="0"/>
              </a:rPr>
              <a:t>Convenios entre jueces y peritos;</a:t>
            </a:r>
          </a:p>
          <a:p>
            <a:pPr algn="ctr">
              <a:spcBef>
                <a:spcPct val="50000"/>
              </a:spcBef>
            </a:pPr>
            <a:r>
              <a:rPr lang="es-AR" sz="2000" b="1" dirty="0">
                <a:solidFill>
                  <a:schemeClr val="bg1"/>
                </a:solidFill>
                <a:latin typeface="Times New Roman" pitchFamily="18" charset="0"/>
              </a:rPr>
              <a:t>Enfermedades profesionales inexistentes (stress laboral por ver despedidos a sus compañeros por desocupación);</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1981200"/>
            <a:ext cx="8229600" cy="2368557"/>
          </a:xfrm>
          <a:prstGeom prst="rect">
            <a:avLst/>
          </a:prstGeom>
          <a:solidFill>
            <a:srgbClr val="C00000"/>
          </a:solidFill>
          <a:ln w="28575">
            <a:solidFill>
              <a:schemeClr val="tx1"/>
            </a:solidFill>
            <a:miter lim="800000"/>
            <a:headEnd/>
            <a:tailEnd/>
          </a:ln>
        </p:spPr>
        <p:txBody>
          <a:bodyPr wrap="square">
            <a:spAutoFit/>
          </a:bodyPr>
          <a:lstStyle/>
          <a:p>
            <a:pPr algn="ctr">
              <a:spcBef>
                <a:spcPct val="50000"/>
              </a:spcBef>
            </a:pPr>
            <a:r>
              <a:rPr lang="es-AR" sz="2400" b="1" dirty="0">
                <a:solidFill>
                  <a:schemeClr val="bg1"/>
                </a:solidFill>
                <a:latin typeface="Times New Roman" pitchFamily="18" charset="0"/>
              </a:rPr>
              <a:t>492 radiografías obtenidas por abogados de las demandantes y presentadas comprueban que encontraron evidencias de posibles daños al pulmón vinculados con asbestos en el 95,9% de los casos. Cuando las mismas placas fueron analizadas por médicos independientes la tasa de anormalidad  fue de solo el 4,5%. </a:t>
            </a:r>
            <a:r>
              <a:rPr lang="es-AR" sz="2400" dirty="0">
                <a:solidFill>
                  <a:schemeClr val="bg1"/>
                </a:solidFill>
                <a:latin typeface="Times New Roman" pitchFamily="18" charset="0"/>
              </a:rPr>
              <a:t> </a:t>
            </a:r>
            <a:endParaRPr lang="es-ES" sz="2400" dirty="0">
              <a:solidFill>
                <a:schemeClr val="bg1"/>
              </a:solidFill>
              <a:latin typeface="Times New Roman" pitchFamily="18" charset="0"/>
            </a:endParaRP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txBox="1">
            <a:spLocks noChangeArrowheads="1"/>
          </p:cNvSpPr>
          <p:nvPr/>
        </p:nvSpPr>
        <p:spPr bwMode="auto">
          <a:xfrm>
            <a:off x="457200" y="609600"/>
            <a:ext cx="8229600" cy="914400"/>
          </a:xfrm>
          <a:prstGeom prst="rect">
            <a:avLst/>
          </a:prstGeom>
          <a:solidFill>
            <a:srgbClr val="C00000"/>
          </a:solidFill>
          <a:ln w="28575">
            <a:solidFill>
              <a:schemeClr val="accent1"/>
            </a:solidFill>
            <a:miter lim="800000"/>
            <a:headEnd/>
            <a:tailEnd/>
          </a:ln>
        </p:spPr>
        <p:txBody>
          <a:bodyPr/>
          <a:lstStyle/>
          <a:p>
            <a:pPr algn="ctr"/>
            <a:r>
              <a:rPr lang="es-AR" sz="2400" b="1" dirty="0">
                <a:solidFill>
                  <a:schemeClr val="bg1"/>
                </a:solidFill>
                <a:latin typeface="Times New Roman" pitchFamily="18" charset="0"/>
              </a:rPr>
              <a:t>ESTAFAS MAS COMUNES EN LOS SEGUROS DE 	ACCIDENTES  PERSONALES Y ENFERMEDADES</a:t>
            </a:r>
            <a:endParaRPr lang="es-ES" sz="2400" b="1" dirty="0">
              <a:solidFill>
                <a:schemeClr val="bg1"/>
              </a:solidFill>
              <a:latin typeface="Times New Roman" pitchFamily="18" charset="0"/>
            </a:endParaRPr>
          </a:p>
        </p:txBody>
      </p:sp>
      <p:sp>
        <p:nvSpPr>
          <p:cNvPr id="3" name="Text Box 3"/>
          <p:cNvSpPr txBox="1">
            <a:spLocks noChangeArrowheads="1"/>
          </p:cNvSpPr>
          <p:nvPr/>
        </p:nvSpPr>
        <p:spPr bwMode="auto">
          <a:xfrm>
            <a:off x="458787" y="1954213"/>
            <a:ext cx="8229600" cy="4283075"/>
          </a:xfrm>
          <a:prstGeom prst="rect">
            <a:avLst/>
          </a:prstGeom>
          <a:solidFill>
            <a:srgbClr val="C00000"/>
          </a:solidFill>
          <a:ln w="28575">
            <a:solidFill>
              <a:schemeClr val="accent1"/>
            </a:solidFill>
            <a:miter lim="800000"/>
            <a:headEnd/>
            <a:tailEnd/>
          </a:ln>
        </p:spPr>
        <p:txBody>
          <a:bodyPr wrap="square">
            <a:spAutoFit/>
          </a:bodyPr>
          <a:lstStyle/>
          <a:p>
            <a:pPr algn="ctr">
              <a:spcBef>
                <a:spcPct val="50000"/>
              </a:spcBef>
            </a:pPr>
            <a:r>
              <a:rPr lang="es-AR" altLang="es-ES" sz="2000" b="1">
                <a:solidFill>
                  <a:schemeClr val="bg1"/>
                </a:solidFill>
                <a:latin typeface="Times New Roman" pitchFamily="18" charset="0"/>
              </a:rPr>
              <a:t>Médicos que firman diagnósticos falsos </a:t>
            </a:r>
          </a:p>
          <a:p>
            <a:pPr algn="ctr">
              <a:spcBef>
                <a:spcPct val="50000"/>
              </a:spcBef>
            </a:pPr>
            <a:r>
              <a:rPr lang="es-AR" altLang="es-ES" sz="2000" b="1">
                <a:solidFill>
                  <a:schemeClr val="bg1"/>
                </a:solidFill>
                <a:latin typeface="Times New Roman" pitchFamily="18" charset="0"/>
              </a:rPr>
              <a:t>(Médico de bolseros del seguro) </a:t>
            </a:r>
          </a:p>
          <a:p>
            <a:pPr algn="ctr">
              <a:spcBef>
                <a:spcPct val="50000"/>
              </a:spcBef>
            </a:pPr>
            <a:r>
              <a:rPr lang="es-AR" altLang="es-ES" sz="2000" b="1">
                <a:solidFill>
                  <a:schemeClr val="bg1"/>
                </a:solidFill>
                <a:latin typeface="Times New Roman" pitchFamily="18" charset="0"/>
              </a:rPr>
              <a:t>Automutilación;</a:t>
            </a:r>
          </a:p>
          <a:p>
            <a:pPr algn="ctr">
              <a:spcBef>
                <a:spcPct val="50000"/>
              </a:spcBef>
            </a:pPr>
            <a:r>
              <a:rPr lang="es-AR" altLang="es-ES" sz="2000" b="1">
                <a:solidFill>
                  <a:schemeClr val="bg1"/>
                </a:solidFill>
                <a:latin typeface="Times New Roman" pitchFamily="18" charset="0"/>
              </a:rPr>
              <a:t>Simulación de lesiones corporales o enfermedades;</a:t>
            </a:r>
          </a:p>
          <a:p>
            <a:pPr algn="ctr">
              <a:spcBef>
                <a:spcPct val="50000"/>
              </a:spcBef>
            </a:pPr>
            <a:r>
              <a:rPr lang="es-AR" altLang="es-ES" sz="2000" b="1">
                <a:solidFill>
                  <a:schemeClr val="bg1"/>
                </a:solidFill>
                <a:latin typeface="Times New Roman" pitchFamily="18" charset="0"/>
              </a:rPr>
              <a:t>Facturas médicas alteradas o inventadas;</a:t>
            </a:r>
          </a:p>
          <a:p>
            <a:pPr algn="ctr">
              <a:spcBef>
                <a:spcPct val="50000"/>
              </a:spcBef>
            </a:pPr>
            <a:r>
              <a:rPr lang="es-AR" altLang="es-ES" sz="2000" b="1">
                <a:solidFill>
                  <a:schemeClr val="bg1"/>
                </a:solidFill>
                <a:latin typeface="Times New Roman" pitchFamily="18" charset="0"/>
              </a:rPr>
              <a:t>Tratamientos excesivos e innecesarios;</a:t>
            </a:r>
          </a:p>
          <a:p>
            <a:pPr algn="ctr">
              <a:spcBef>
                <a:spcPct val="50000"/>
              </a:spcBef>
            </a:pPr>
            <a:r>
              <a:rPr lang="es-AR" altLang="es-ES" sz="2000" b="1">
                <a:solidFill>
                  <a:schemeClr val="bg1"/>
                </a:solidFill>
                <a:latin typeface="Times New Roman" pitchFamily="18" charset="0"/>
              </a:rPr>
              <a:t>Facturas médicas por un servicio que no se brindó o se brindó a un costo menor;</a:t>
            </a:r>
          </a:p>
          <a:p>
            <a:pPr algn="ctr">
              <a:spcBef>
                <a:spcPct val="50000"/>
              </a:spcBef>
            </a:pPr>
            <a:r>
              <a:rPr lang="es-AR" altLang="es-ES" sz="2000" b="1">
                <a:solidFill>
                  <a:schemeClr val="bg1"/>
                </a:solidFill>
                <a:latin typeface="Times New Roman" pitchFamily="18" charset="0"/>
              </a:rPr>
              <a:t>Reclamación de varias pólizas por el mismo tipo de enfermedad o lesión falsa;</a:t>
            </a:r>
            <a:endParaRPr lang="es-ES" altLang="es-ES" sz="2000" b="1">
              <a:solidFill>
                <a:schemeClr val="bg1"/>
              </a:solidFill>
              <a:latin typeface="Times New Roman" pitchFamily="18" charset="0"/>
            </a:endParaRP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2492375"/>
            <a:ext cx="8229600" cy="954107"/>
          </a:xfrm>
          <a:prstGeom prst="rect">
            <a:avLst/>
          </a:prstGeom>
          <a:solidFill>
            <a:srgbClr val="C00000"/>
          </a:solidFill>
          <a:ln w="28575">
            <a:solidFill>
              <a:schemeClr val="tx1"/>
            </a:solidFill>
            <a:miter lim="800000"/>
            <a:headEnd/>
            <a:tailEnd/>
          </a:ln>
        </p:spPr>
        <p:txBody>
          <a:bodyPr wrap="square" anchorCtr="1">
            <a:spAutoFit/>
          </a:bodyPr>
          <a:lstStyle/>
          <a:p>
            <a:pPr algn="ctr">
              <a:spcBef>
                <a:spcPts val="1700"/>
              </a:spcBef>
            </a:pPr>
            <a:r>
              <a:rPr lang="es-MX" sz="2800" b="1" dirty="0">
                <a:solidFill>
                  <a:schemeClr val="bg1"/>
                </a:solidFill>
                <a:latin typeface="Times New Roman" pitchFamily="18" charset="0"/>
              </a:rPr>
              <a:t>EL CONTROL DE FRAUDE DESDE LA S.S.N. EL SISTEMA DE CONTROL DE FRAUDE IRIS.</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620713"/>
            <a:ext cx="8229600" cy="1143000"/>
          </a:xfrm>
          <a:prstGeom prst="rect">
            <a:avLst/>
          </a:prstGeom>
          <a:solidFill>
            <a:srgbClr val="C00000"/>
          </a:solidFill>
          <a:ln w="28575">
            <a:solidFill>
              <a:schemeClr val="tx1"/>
            </a:solidFill>
            <a:miter lim="800000"/>
            <a:headEnd/>
            <a:tailEnd/>
          </a:ln>
        </p:spPr>
        <p:txBody>
          <a:bodyPr anchor="ctr" anchorCtr="1"/>
          <a:lstStyle/>
          <a:p>
            <a:pPr algn="ctr"/>
            <a:r>
              <a:rPr lang="es-AR" sz="2400" b="1">
                <a:solidFill>
                  <a:schemeClr val="bg1"/>
                </a:solidFill>
                <a:latin typeface="Times New Roman" pitchFamily="18" charset="0"/>
              </a:rPr>
              <a:t>SISTEMA IRIS</a:t>
            </a:r>
            <a:br>
              <a:rPr lang="es-AR" sz="2400" b="1">
                <a:solidFill>
                  <a:schemeClr val="bg1"/>
                </a:solidFill>
                <a:latin typeface="Times New Roman" pitchFamily="18" charset="0"/>
              </a:rPr>
            </a:br>
            <a:r>
              <a:rPr lang="es-AR" sz="2400" b="1">
                <a:solidFill>
                  <a:schemeClr val="bg1"/>
                </a:solidFill>
                <a:latin typeface="Times New Roman" pitchFamily="18" charset="0"/>
              </a:rPr>
              <a:t>ANTIFRAUDE DE LA SUPERINTENDENCIA DE SEGUROS DE LA NACION</a:t>
            </a:r>
            <a:endParaRPr lang="es-ES" sz="2400" b="1">
              <a:solidFill>
                <a:schemeClr val="bg1"/>
              </a:solidFill>
              <a:latin typeface="Times New Roman" pitchFamily="18" charset="0"/>
            </a:endParaRPr>
          </a:p>
        </p:txBody>
      </p:sp>
      <p:sp>
        <p:nvSpPr>
          <p:cNvPr id="3" name="Text Box 3"/>
          <p:cNvSpPr txBox="1">
            <a:spLocks noChangeArrowheads="1"/>
          </p:cNvSpPr>
          <p:nvPr/>
        </p:nvSpPr>
        <p:spPr bwMode="auto">
          <a:xfrm>
            <a:off x="488950" y="2124075"/>
            <a:ext cx="8229600" cy="3785652"/>
          </a:xfrm>
          <a:prstGeom prst="rect">
            <a:avLst/>
          </a:prstGeom>
          <a:solidFill>
            <a:srgbClr val="C00000"/>
          </a:solidFill>
          <a:ln w="28575">
            <a:solidFill>
              <a:schemeClr val="tx1"/>
            </a:solidFill>
            <a:miter lim="800000"/>
            <a:headEnd/>
            <a:tailEnd/>
          </a:ln>
        </p:spPr>
        <p:txBody>
          <a:bodyPr wrap="square" anchorCtr="1">
            <a:spAutoFit/>
          </a:bodyPr>
          <a:lstStyle/>
          <a:p>
            <a:pPr algn="ctr">
              <a:spcBef>
                <a:spcPts val="1200"/>
              </a:spcBef>
            </a:pPr>
            <a:r>
              <a:rPr lang="es-AR" altLang="es-ES" sz="2000" b="1">
                <a:solidFill>
                  <a:schemeClr val="bg1"/>
                </a:solidFill>
                <a:latin typeface="Times New Roman" pitchFamily="18" charset="0"/>
              </a:rPr>
              <a:t>El control del fraude es un objetivo compartido por los operadores del mercado y por el organismo de control dado que por sus elevados niveles, los efectos repercuten en los usuarios que ven incrementados sus costos o disminuidas sus ganancias como consecuencia de esta actividad ilícita.</a:t>
            </a:r>
            <a:endParaRPr lang="es-ES" altLang="es-ES" sz="2000" b="1">
              <a:solidFill>
                <a:schemeClr val="bg1"/>
              </a:solidFill>
              <a:latin typeface="Times New Roman" pitchFamily="18" charset="0"/>
            </a:endParaRPr>
          </a:p>
          <a:p>
            <a:pPr algn="ctr">
              <a:spcBef>
                <a:spcPts val="1200"/>
              </a:spcBef>
            </a:pPr>
            <a:r>
              <a:rPr lang="es-AR" altLang="es-ES" sz="2000" b="1">
                <a:solidFill>
                  <a:schemeClr val="bg1"/>
                </a:solidFill>
                <a:latin typeface="Times New Roman" pitchFamily="18" charset="0"/>
              </a:rPr>
              <a:t>Iris es un sistema de control de fraudes para la rama automotor desarrollado por la Superintendencia de Seguros de la Nación. Su objetivo básico es detectar denuncias de siniestros que, por sus características, podrían ser parte de maniobras fraudulentas.</a:t>
            </a:r>
            <a:endParaRPr lang="es-ES" altLang="es-ES" sz="2000" b="1">
              <a:solidFill>
                <a:schemeClr val="bg1"/>
              </a:solidFill>
              <a:latin typeface="Times New Roman" pitchFamily="18" charset="0"/>
            </a:endParaRPr>
          </a:p>
          <a:p>
            <a:pPr algn="ctr">
              <a:spcBef>
                <a:spcPts val="1200"/>
              </a:spcBef>
            </a:pPr>
            <a:r>
              <a:rPr lang="es-AR" altLang="es-ES" sz="2000" b="1">
                <a:solidFill>
                  <a:schemeClr val="bg1"/>
                </a:solidFill>
                <a:latin typeface="Times New Roman" pitchFamily="18" charset="0"/>
              </a:rPr>
              <a:t>Permite conocer la historia siniestral de un vehículo, obtener estadísticas, efectuar el seguimiento de la siniestralidad y conocer periódicamente sus variaciones.</a:t>
            </a:r>
            <a:endParaRPr lang="es-ES" altLang="es-ES" sz="2000" b="1">
              <a:solidFill>
                <a:schemeClr val="bg1"/>
              </a:solidFill>
              <a:latin typeface="Times New Roman" pitchFamily="18" charset="0"/>
            </a:endParaRP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722602"/>
            <a:ext cx="8229600" cy="553998"/>
          </a:xfrm>
          <a:prstGeom prst="rect">
            <a:avLst/>
          </a:prstGeom>
          <a:solidFill>
            <a:srgbClr val="C00000"/>
          </a:solidFill>
          <a:ln w="28575">
            <a:solidFill>
              <a:schemeClr val="tx1"/>
            </a:solidFill>
          </a:ln>
        </p:spPr>
        <p:txBody>
          <a:bodyPr wrap="square" anchor="b">
            <a:spAutoFit/>
          </a:bodyPr>
          <a:lstStyle/>
          <a:p>
            <a:pPr algn="ctr" fontAlgn="auto">
              <a:spcBef>
                <a:spcPts val="1700"/>
              </a:spcBef>
              <a:spcAft>
                <a:spcPts val="0"/>
              </a:spcAft>
              <a:defRPr/>
            </a:pPr>
            <a:r>
              <a:rPr lang="es-AR" sz="3000" b="1" dirty="0" smtClean="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EVALUACIÓN </a:t>
            </a:r>
            <a:endPar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161163"/>
            <a:ext cx="8229600" cy="1877437"/>
          </a:xfrm>
          <a:prstGeom prst="rect">
            <a:avLst/>
          </a:prstGeom>
          <a:solidFill>
            <a:srgbClr val="C00000"/>
          </a:solidFill>
          <a:ln w="28575">
            <a:solidFill>
              <a:schemeClr val="tx1"/>
            </a:solidFill>
          </a:ln>
        </p:spPr>
        <p:txBody>
          <a:bodyPr wrap="square">
            <a:spAutoFit/>
          </a:bodyPr>
          <a:lstStyle/>
          <a:p>
            <a:pPr algn="ctr" fontAlgn="auto">
              <a:spcBef>
                <a:spcPts val="0"/>
              </a:spcBef>
              <a:spcAft>
                <a:spcPts val="0"/>
              </a:spcAft>
              <a:defRPr/>
            </a:pPr>
            <a:r>
              <a:rPr lang="es-AR" sz="3200" b="1" dirty="0" smtClean="0">
                <a:solidFill>
                  <a:schemeClr val="bg1"/>
                </a:solidFill>
                <a:latin typeface="Times New Roman" pitchFamily="18" charset="0"/>
                <a:cs typeface="Times New Roman" pitchFamily="18" charset="0"/>
              </a:rPr>
              <a:t> </a:t>
            </a:r>
            <a:r>
              <a:rPr lang="es-AR" sz="2800" b="1" dirty="0" smtClean="0">
                <a:solidFill>
                  <a:schemeClr val="bg1"/>
                </a:solidFill>
                <a:latin typeface="Times New Roman" pitchFamily="18" charset="0"/>
                <a:cs typeface="Times New Roman" pitchFamily="18" charset="0"/>
              </a:rPr>
              <a:t>En base a lo estudiado en el capítulo V del  Manual del Profesional del Seguro edición 17, Ud. debería estar en condiciones de responder las siguientes preguntas:</a:t>
            </a:r>
            <a:endParaRPr lang="es-AR" sz="2800" b="1" dirty="0">
              <a:solidFill>
                <a:schemeClr val="bg1"/>
              </a:solidFill>
              <a:latin typeface="Times New Roman" pitchFamily="18" charset="0"/>
              <a:cs typeface="Times New Roman" pitchFamily="18" charset="0"/>
            </a:endParaRP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990600"/>
            <a:ext cx="8229600" cy="3367589"/>
          </a:xfrm>
          <a:prstGeom prst="rect">
            <a:avLst/>
          </a:prstGeom>
          <a:solidFill>
            <a:srgbClr val="C00000"/>
          </a:solidFill>
          <a:ln w="28575">
            <a:solidFill>
              <a:schemeClr val="tx1"/>
            </a:solidFill>
            <a:miter lim="800000"/>
            <a:headEnd/>
            <a:tailEnd/>
          </a:ln>
        </p:spPr>
        <p:txBody>
          <a:bodyPr wrap="square" anchor="ctr" anchorCtr="1">
            <a:spAutoFit/>
          </a:bodyPr>
          <a:lstStyle/>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¿Cuál es el concepto de fraude en seguros?</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¿Cuáles son los métodos y cláusulas más comunes de realización de fraudes en las distintas ramas del seguro?</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¿Cómo afecta el fraude al sistema?</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¿Quiénes “pagan” las consecuencias del fraude?</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¿Cuáles son las sanciones legales y contractuales previstas?</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¿En qué consiste el sistema IRIS de la Superintendencia de Seguros?</a:t>
            </a:r>
            <a:endParaRPr lang="es-ES" altLang="es-ES" sz="2400" b="1" dirty="0">
              <a:solidFill>
                <a:schemeClr val="bg1"/>
              </a:solidFill>
              <a:latin typeface="Times New Roman" pitchFamily="18" charset="0"/>
              <a:cs typeface="Times New Roman" pitchFamily="18" charset="0"/>
            </a:endParaRPr>
          </a:p>
        </p:txBody>
      </p:sp>
      <p:sp>
        <p:nvSpPr>
          <p:cNvPr id="4" name="Rectangle 4"/>
          <p:cNvSpPr>
            <a:spLocks noChangeArrowheads="1"/>
          </p:cNvSpPr>
          <p:nvPr/>
        </p:nvSpPr>
        <p:spPr bwMode="auto">
          <a:xfrm>
            <a:off x="457200" y="4800600"/>
            <a:ext cx="8229600" cy="669925"/>
          </a:xfrm>
          <a:prstGeom prst="rect">
            <a:avLst/>
          </a:prstGeom>
          <a:solidFill>
            <a:schemeClr val="tx1"/>
          </a:solidFill>
          <a:ln w="28575">
            <a:solidFill>
              <a:srgbClr val="C00000"/>
            </a:solidFill>
            <a:miter lim="800000"/>
            <a:headEnd/>
            <a:tailEnd/>
          </a:ln>
        </p:spPr>
        <p:txBody>
          <a:bodyPr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s-ES" sz="2800" b="1" dirty="0" smtClean="0">
                <a:solidFill>
                  <a:schemeClr val="bg1"/>
                </a:solidFill>
                <a:latin typeface="Times New Roman" pitchFamily="18" charset="0"/>
                <a:cs typeface="Times New Roman" pitchFamily="18" charset="0"/>
              </a:rPr>
              <a:t>GRACIAS</a:t>
            </a:r>
            <a:endParaRPr lang="es-ES" sz="2800" b="1" dirty="0">
              <a:solidFill>
                <a:schemeClr val="bg1"/>
              </a:solidFill>
              <a:latin typeface="Times New Roman" pitchFamily="18" charset="0"/>
              <a:cs typeface="Times New Roman" pitchFamily="18" charset="0"/>
            </a:endParaRP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500063" y="1676400"/>
            <a:ext cx="8186737" cy="584775"/>
          </a:xfrm>
          <a:prstGeom prst="rect">
            <a:avLst/>
          </a:prstGeom>
          <a:solidFill>
            <a:schemeClr val="accent6">
              <a:lumMod val="60000"/>
              <a:lumOff val="40000"/>
            </a:schemeClr>
          </a:solidFill>
          <a:ln w="28575">
            <a:solidFill>
              <a:schemeClr val="tx1"/>
            </a:solidFill>
            <a:miter lim="800000"/>
            <a:headEnd/>
            <a:tailEnd/>
          </a:ln>
        </p:spPr>
        <p:txBody>
          <a:bodyPr wrap="square" anchorCtr="1">
            <a:spAutoFit/>
          </a:bodyPr>
          <a:lstStyle/>
          <a:p>
            <a:pPr algn="ctr" fontAlgn="auto">
              <a:spcBef>
                <a:spcPts val="1100"/>
              </a:spcBef>
              <a:spcAft>
                <a:spcPts val="0"/>
              </a:spcAft>
              <a:defRPr/>
            </a:pPr>
            <a:r>
              <a:rPr lang="es-MX" sz="3200" b="1" dirty="0" smtClean="0">
                <a:latin typeface="Times New Roman" pitchFamily="18" charset="0"/>
                <a:cs typeface="Times New Roman" pitchFamily="18" charset="0"/>
              </a:rPr>
              <a:t>LAVADO DE ACTIVOS</a:t>
            </a:r>
            <a:endParaRPr lang="es-MX" sz="3200" b="1" dirty="0">
              <a:latin typeface="Times New Roman" pitchFamily="18" charset="0"/>
              <a:cs typeface="Times New Roman" pitchFamily="18" charset="0"/>
            </a:endParaRPr>
          </a:p>
        </p:txBody>
      </p:sp>
      <p:sp>
        <p:nvSpPr>
          <p:cNvPr id="4" name="3 CuadroTexto"/>
          <p:cNvSpPr txBox="1">
            <a:spLocks noChangeArrowheads="1"/>
          </p:cNvSpPr>
          <p:nvPr/>
        </p:nvSpPr>
        <p:spPr bwMode="auto">
          <a:xfrm>
            <a:off x="457200" y="3214688"/>
            <a:ext cx="8229600" cy="1285875"/>
          </a:xfrm>
          <a:prstGeom prst="rect">
            <a:avLst/>
          </a:prstGeom>
          <a:solidFill>
            <a:schemeClr val="accent6">
              <a:lumMod val="60000"/>
              <a:lumOff val="40000"/>
            </a:schemeClr>
          </a:solidFill>
          <a:ln w="28575">
            <a:solidFill>
              <a:schemeClr val="tx1"/>
            </a:solidFill>
            <a:miter lim="800000"/>
            <a:headEnd/>
            <a:tailEnd/>
          </a:ln>
        </p:spPr>
        <p:txBody>
          <a:bodyPr anchor="ctr" anchorCtr="1"/>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SE RELACIONA CON EL CAPÍTULO XIV DEL MANUAL DEL PROFESIONAL DEL SEGURO EDICIÓN 17</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txBox="1">
            <a:spLocks noChangeArrowheads="1"/>
          </p:cNvSpPr>
          <p:nvPr/>
        </p:nvSpPr>
        <p:spPr>
          <a:xfrm>
            <a:off x="457200" y="1214438"/>
            <a:ext cx="8229600" cy="571500"/>
          </a:xfrm>
          <a:prstGeom prst="rect">
            <a:avLst/>
          </a:prstGeom>
          <a:solidFill>
            <a:schemeClr val="accent2">
              <a:lumMod val="60000"/>
              <a:lumOff val="40000"/>
            </a:schemeClr>
          </a:solidFill>
          <a:ln w="28575">
            <a:solidFill>
              <a:srgbClr val="C00000"/>
            </a:solidFill>
            <a:miter lim="800000"/>
            <a:headEnd/>
            <a:tailEnd/>
          </a:ln>
        </p:spPr>
        <p:txBody>
          <a:bodyPr/>
          <a:lstStyle>
            <a:lvl1pPr marL="0" marR="0" lvl="0" indent="0" algn="ctr" defTabSz="914400" rtl="0" fontAlgn="auto" hangingPunct="1">
              <a:lnSpc>
                <a:spcPct val="100000"/>
              </a:lnSpc>
              <a:spcBef>
                <a:spcPts val="0"/>
              </a:spcBef>
              <a:spcAft>
                <a:spcPts val="0"/>
              </a:spcAft>
              <a:buNone/>
              <a:tabLst/>
              <a:defRPr lang="es-ES" sz="4400" b="0" i="0" u="none" strike="noStrike" kern="1200" cap="none" spc="0" baseline="0">
                <a:solidFill>
                  <a:srgbClr val="FFFFFF"/>
                </a:solidFill>
                <a:uFillTx/>
                <a:latin typeface="Calibri"/>
                <a:ea typeface=""/>
                <a:cs typeface=""/>
              </a:defRPr>
            </a:lvl1pPr>
          </a:lstStyle>
          <a:p>
            <a:pPr>
              <a:defRPr/>
            </a:pPr>
            <a:r>
              <a:rPr lang="es-MX" altLang="es-ES" sz="2800" b="1" dirty="0" smtClean="0">
                <a:solidFill>
                  <a:schemeClr val="tx1"/>
                </a:solidFill>
                <a:latin typeface="Times New Roman" panose="02020603050405020304" pitchFamily="18" charset="0"/>
                <a:cs typeface="Times New Roman" panose="02020603050405020304" pitchFamily="18" charset="0"/>
              </a:rPr>
              <a:t>CULTURAS EN EL TIEMPO Y EL ESPACIO</a:t>
            </a:r>
            <a:endParaRPr lang="es-MX" altLang="es-ES" sz="2800" b="1" dirty="0">
              <a:solidFill>
                <a:schemeClr val="tx1"/>
              </a:solidFill>
              <a:latin typeface="Times New Roman" panose="02020603050405020304" pitchFamily="18" charset="0"/>
              <a:cs typeface="Times New Roman" panose="02020603050405020304" pitchFamily="18" charset="0"/>
            </a:endParaRPr>
          </a:p>
        </p:txBody>
      </p:sp>
      <p:sp>
        <p:nvSpPr>
          <p:cNvPr id="4" name="Text Box 3"/>
          <p:cNvSpPr txBox="1">
            <a:spLocks noChangeArrowheads="1"/>
          </p:cNvSpPr>
          <p:nvPr/>
        </p:nvSpPr>
        <p:spPr bwMode="auto">
          <a:xfrm>
            <a:off x="457200" y="2743200"/>
            <a:ext cx="8191500" cy="2030413"/>
          </a:xfrm>
          <a:prstGeom prst="rect">
            <a:avLst/>
          </a:prstGeom>
          <a:solidFill>
            <a:schemeClr val="accent2">
              <a:lumMod val="60000"/>
              <a:lumOff val="40000"/>
            </a:schemeClr>
          </a:solidFill>
          <a:ln w="28575">
            <a:solidFill>
              <a:srgbClr val="C00000"/>
            </a:solidFill>
            <a:miter lim="800000"/>
            <a:headEnd/>
            <a:tailEnd/>
          </a:ln>
          <a:effectLst/>
        </p:spPr>
        <p:txBody>
          <a:bodyPr wrap="square">
            <a:spAutoFit/>
          </a:bodyPr>
          <a:lstStyle/>
          <a:p>
            <a:pPr algn="ctr" fontAlgn="auto">
              <a:spcBef>
                <a:spcPct val="50000"/>
              </a:spcBef>
              <a:spcAft>
                <a:spcPts val="0"/>
              </a:spcAft>
              <a:defRPr/>
            </a:pPr>
            <a:r>
              <a:rPr lang="es-MX" altLang="es-ES" sz="2800" b="1" dirty="0">
                <a:latin typeface="Times New Roman" panose="02020603050405020304" pitchFamily="18" charset="0"/>
                <a:cs typeface="Times New Roman" panose="02020603050405020304" pitchFamily="18" charset="0"/>
              </a:rPr>
              <a:t>Cada cultura construye sus propios tiempos y espacios.  </a:t>
            </a:r>
          </a:p>
          <a:p>
            <a:pPr algn="ctr" fontAlgn="auto">
              <a:spcBef>
                <a:spcPct val="50000"/>
              </a:spcBef>
              <a:spcAft>
                <a:spcPts val="0"/>
              </a:spcAft>
              <a:defRPr/>
            </a:pPr>
            <a:r>
              <a:rPr lang="es-MX" altLang="es-ES" sz="2800" b="1" dirty="0">
                <a:latin typeface="Times New Roman" panose="02020603050405020304" pitchFamily="18" charset="0"/>
                <a:cs typeface="Times New Roman" panose="02020603050405020304" pitchFamily="18" charset="0"/>
              </a:rPr>
              <a:t>Define que se entiende por pasado, como se integra con el presente y cómo se concibe el futuro.</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57201" y="685800"/>
            <a:ext cx="8229600" cy="584775"/>
          </a:xfrm>
          <a:prstGeom prst="rect">
            <a:avLst/>
          </a:prstGeom>
          <a:solidFill>
            <a:schemeClr val="accent6">
              <a:lumMod val="60000"/>
              <a:lumOff val="40000"/>
            </a:schemeClr>
          </a:solidFill>
          <a:ln w="28575">
            <a:solidFill>
              <a:schemeClr val="tx1"/>
            </a:solidFill>
            <a:miter lim="800000"/>
            <a:headEnd/>
            <a:tailEnd/>
          </a:ln>
        </p:spPr>
        <p:txBody>
          <a:bodyPr wrap="square" anchorCtr="1">
            <a:spAutoFit/>
          </a:bodyPr>
          <a:lstStyle/>
          <a:p>
            <a:pPr algn="ctr" fontAlgn="auto">
              <a:spcBef>
                <a:spcPts val="1100"/>
              </a:spcBef>
              <a:spcAft>
                <a:spcPts val="0"/>
              </a:spcAft>
              <a:defRPr/>
            </a:pPr>
            <a:r>
              <a:rPr lang="es-MX" sz="3200" b="1" dirty="0" smtClean="0">
                <a:latin typeface="Times New Roman" pitchFamily="18" charset="0"/>
                <a:cs typeface="Times New Roman" pitchFamily="18" charset="0"/>
              </a:rPr>
              <a:t>TEMARIO</a:t>
            </a:r>
            <a:endParaRPr lang="es-MX" sz="3200" b="1" dirty="0">
              <a:latin typeface="Times New Roman" pitchFamily="18" charset="0"/>
              <a:cs typeface="Times New Roman" pitchFamily="18" charset="0"/>
            </a:endParaRPr>
          </a:p>
        </p:txBody>
      </p:sp>
      <p:sp>
        <p:nvSpPr>
          <p:cNvPr id="3" name="2 CuadroTexto"/>
          <p:cNvSpPr txBox="1"/>
          <p:nvPr/>
        </p:nvSpPr>
        <p:spPr>
          <a:xfrm>
            <a:off x="457200" y="1676400"/>
            <a:ext cx="8229600" cy="4093428"/>
          </a:xfrm>
          <a:prstGeom prst="rect">
            <a:avLst/>
          </a:prstGeom>
          <a:solidFill>
            <a:schemeClr val="accent6">
              <a:lumMod val="60000"/>
              <a:lumOff val="40000"/>
            </a:schemeClr>
          </a:solidFill>
          <a:ln w="28575">
            <a:solidFill>
              <a:schemeClr val="tx1"/>
            </a:solidFill>
          </a:ln>
        </p:spPr>
        <p:txBody>
          <a:bodyPr wrap="square" rtlCol="0">
            <a:spAutoFit/>
          </a:bodyPr>
          <a:lstStyle/>
          <a:p>
            <a:r>
              <a:rPr lang="es-AR" sz="2000" b="1" dirty="0" smtClean="0">
                <a:latin typeface="Times New Roman" pitchFamily="18" charset="0"/>
                <a:cs typeface="Times New Roman" pitchFamily="18" charset="0"/>
              </a:rPr>
              <a:t>Lavado de activos. Objetivo de la Superintendencia de Seguros  con relación a los productores asesores de seguros. Paraísos fiscales. Concepto. Sociedades off shore. Requisitos para acceder a los paraísos fiscales. Características de las empresas lavadoras de dinero. Definición de lavado de activos. Etapas del lavado de activos. Grupo de acción financiera internacional (GAFI). Concepto. Antecedente en nuestro país. Lista gris. Ley 25.246. Sujetos obligados. Unidad de Información Financiera (UIF) Concepto. Régimen penal. Definiciones. Cliente- Operaciones inusuales. Operaciones sospechosas. Personas expuestas políticamente. Enunciación. Reportes sistemáticos. Beneficiario final. Beneficiario de la cobertura. Asegurado. Tomador. Sociedad de Productores Asesores de Seguros.  Debida diligencia. Debida diligencia reforzada. Inscripción ante la UIF. Requisitos</a:t>
            </a:r>
            <a:r>
              <a:rPr lang="es-AR" dirty="0" smtClean="0"/>
              <a:t>.</a:t>
            </a:r>
            <a:endParaRPr lang="en-US" dirty="0"/>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408872"/>
            <a:ext cx="8229600" cy="1477328"/>
          </a:xfrm>
          <a:prstGeom prst="rect">
            <a:avLst/>
          </a:prstGeom>
          <a:solidFill>
            <a:schemeClr val="accent6">
              <a:lumMod val="60000"/>
              <a:lumOff val="40000"/>
            </a:schemeClr>
          </a:solidFill>
          <a:ln w="28575">
            <a:solidFill>
              <a:schemeClr val="tx1"/>
            </a:solidFill>
          </a:ln>
        </p:spPr>
        <p:txBody>
          <a:bodyPr wrap="square" rtlCol="0">
            <a:spAutoFit/>
          </a:bodyPr>
          <a:lstStyle/>
          <a:p>
            <a:r>
              <a:rPr lang="es-AR" b="1" dirty="0" smtClean="0">
                <a:latin typeface="Times New Roman" pitchFamily="18" charset="0"/>
                <a:cs typeface="Times New Roman" pitchFamily="18" charset="0"/>
              </a:rPr>
              <a:t>Identificación del cliente. Excepciones a no presentar la información. Política de identificación del cliente. Conservación de la documentación. Plazo. Custodia de la documentación. Procedimiento.  Reporte de operaciones sistemático de las entidades aseguradoras.  Reporte de operaciones sospechosas (ROS). Procedimientos. </a:t>
            </a:r>
            <a:endParaRPr lang="en-US" b="1" dirty="0">
              <a:latin typeface="Times New Roman" pitchFamily="18" charset="0"/>
              <a:cs typeface="Times New Roman" pitchFamily="18" charset="0"/>
            </a:endParaRP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a:spLocks noChangeArrowheads="1"/>
          </p:cNvSpPr>
          <p:nvPr/>
        </p:nvSpPr>
        <p:spPr bwMode="auto">
          <a:xfrm>
            <a:off x="457200" y="533400"/>
            <a:ext cx="8229600" cy="881062"/>
          </a:xfrm>
          <a:prstGeom prst="rect">
            <a:avLst/>
          </a:prstGeom>
          <a:solidFill>
            <a:schemeClr val="accent6">
              <a:lumMod val="60000"/>
              <a:lumOff val="40000"/>
            </a:schemeClr>
          </a:solidFill>
          <a:ln w="28575">
            <a:solidFill>
              <a:schemeClr val="tx1"/>
            </a:solidFill>
            <a:miter lim="800000"/>
            <a:headEnd/>
            <a:tailEnd/>
          </a:ln>
        </p:spPr>
        <p:txBody>
          <a:bodyPr anchor="ctr" anchorCtr="1"/>
          <a:lstStyle/>
          <a:p>
            <a:pPr algn="ctr" fontAlgn="auto">
              <a:spcBef>
                <a:spcPts val="0"/>
              </a:spcBef>
              <a:spcAft>
                <a:spcPts val="0"/>
              </a:spcAft>
              <a:defRPr/>
            </a:pPr>
            <a:r>
              <a:rPr lang="es-AR" altLang="es-ES" sz="2800" b="1">
                <a:solidFill>
                  <a:srgbClr val="000000"/>
                </a:solidFill>
                <a:latin typeface="Times New Roman" pitchFamily="18" charset="0"/>
                <a:cs typeface="Times New Roman" pitchFamily="18" charset="0"/>
              </a:rPr>
              <a:t>OBJETIVO DE LA SUPERINTENDENCIA DE SEGUROS DE LA NACIÓN</a:t>
            </a:r>
            <a:endParaRPr lang="es-ES" altLang="es-ES" sz="2800" b="1">
              <a:solidFill>
                <a:srgbClr val="000000"/>
              </a:solidFill>
              <a:latin typeface="Times New Roman" pitchFamily="18" charset="0"/>
              <a:cs typeface="Times New Roman" pitchFamily="18" charset="0"/>
            </a:endParaRPr>
          </a:p>
        </p:txBody>
      </p:sp>
      <p:sp>
        <p:nvSpPr>
          <p:cNvPr id="6" name="Text Box 5"/>
          <p:cNvSpPr txBox="1">
            <a:spLocks noChangeArrowheads="1"/>
          </p:cNvSpPr>
          <p:nvPr/>
        </p:nvSpPr>
        <p:spPr bwMode="auto">
          <a:xfrm>
            <a:off x="457200" y="1738313"/>
            <a:ext cx="8229600" cy="4359275"/>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marL="173038" indent="-173038" fontAlgn="auto">
              <a:spcBef>
                <a:spcPts val="1100"/>
              </a:spcBef>
              <a:spcAft>
                <a:spcPts val="0"/>
              </a:spcAft>
              <a:buSzPct val="100000"/>
              <a:buFontTx/>
              <a:buChar char="-"/>
              <a:defRPr/>
            </a:pPr>
            <a:r>
              <a:rPr lang="es-AR" altLang="es-ES" sz="2000" b="1">
                <a:solidFill>
                  <a:srgbClr val="000000"/>
                </a:solidFill>
                <a:latin typeface="Times New Roman" pitchFamily="18" charset="0"/>
              </a:rPr>
              <a:t>que adquieran las nociones básicas establecidas en la normativa vigente sobre Prevención y Lavado de Activos;</a:t>
            </a:r>
          </a:p>
          <a:p>
            <a:pPr marL="173038" indent="-173038" fontAlgn="auto">
              <a:spcBef>
                <a:spcPts val="1100"/>
              </a:spcBef>
              <a:spcAft>
                <a:spcPts val="0"/>
              </a:spcAft>
              <a:buSzPct val="100000"/>
              <a:buFontTx/>
              <a:buChar char="-"/>
              <a:defRPr/>
            </a:pPr>
            <a:r>
              <a:rPr lang="es-AR" altLang="es-ES" sz="2000" b="1">
                <a:solidFill>
                  <a:srgbClr val="000000"/>
                </a:solidFill>
                <a:latin typeface="Times New Roman" pitchFamily="18" charset="0"/>
              </a:rPr>
              <a:t>que tomen conciencia de las responsabilidades que les compete en la lucha contra el Lavado de Dinero.</a:t>
            </a:r>
          </a:p>
          <a:p>
            <a:pPr marL="173038" indent="-173038" fontAlgn="auto">
              <a:spcBef>
                <a:spcPts val="1100"/>
              </a:spcBef>
              <a:spcAft>
                <a:spcPts val="0"/>
              </a:spcAft>
              <a:defRPr/>
            </a:pPr>
            <a:r>
              <a:rPr lang="es-AR" altLang="es-ES" sz="2000" b="1">
                <a:solidFill>
                  <a:srgbClr val="000000"/>
                </a:solidFill>
                <a:latin typeface="Times New Roman" pitchFamily="18" charset="0"/>
              </a:rPr>
              <a:t>ELLO NO IMPLICA QUE:</a:t>
            </a:r>
          </a:p>
          <a:p>
            <a:pPr marL="173038" indent="-173038" fontAlgn="auto">
              <a:spcBef>
                <a:spcPts val="1100"/>
              </a:spcBef>
              <a:spcAft>
                <a:spcPts val="0"/>
              </a:spcAft>
              <a:defRPr/>
            </a:pPr>
            <a:r>
              <a:rPr lang="es-AR" altLang="es-ES" sz="2000" b="1">
                <a:solidFill>
                  <a:srgbClr val="000000"/>
                </a:solidFill>
                <a:latin typeface="Times New Roman" pitchFamily="18" charset="0"/>
              </a:rPr>
              <a:t>-  deban ser investigadores de lavado de activos;</a:t>
            </a:r>
          </a:p>
          <a:p>
            <a:pPr marL="173038" indent="-173038" fontAlgn="auto">
              <a:spcBef>
                <a:spcPts val="1100"/>
              </a:spcBef>
              <a:spcAft>
                <a:spcPts val="0"/>
              </a:spcAft>
              <a:buSzPct val="100000"/>
              <a:buFontTx/>
              <a:buChar char="-"/>
              <a:defRPr/>
            </a:pPr>
            <a:r>
              <a:rPr lang="es-AR" altLang="es-ES" sz="2000" b="1">
                <a:solidFill>
                  <a:srgbClr val="000000"/>
                </a:solidFill>
                <a:latin typeface="Times New Roman" pitchFamily="18" charset="0"/>
              </a:rPr>
              <a:t>  deban ser especialistas en la materia;</a:t>
            </a:r>
          </a:p>
          <a:p>
            <a:pPr marL="173038" indent="-173038" fontAlgn="auto">
              <a:spcBef>
                <a:spcPts val="1100"/>
              </a:spcBef>
              <a:spcAft>
                <a:spcPts val="0"/>
              </a:spcAft>
              <a:defRPr/>
            </a:pPr>
            <a:r>
              <a:rPr lang="es-AR" altLang="es-ES" sz="2000" b="1">
                <a:solidFill>
                  <a:srgbClr val="000000"/>
                </a:solidFill>
                <a:latin typeface="Times New Roman" pitchFamily="18" charset="0"/>
              </a:rPr>
              <a:t>SINO QUE :</a:t>
            </a:r>
          </a:p>
          <a:p>
            <a:pPr marL="173038" indent="-173038" fontAlgn="auto">
              <a:spcBef>
                <a:spcPts val="1100"/>
              </a:spcBef>
              <a:spcAft>
                <a:spcPts val="0"/>
              </a:spcAft>
              <a:buSzPct val="100000"/>
              <a:buFontTx/>
              <a:buChar char="-"/>
              <a:defRPr/>
            </a:pPr>
            <a:r>
              <a:rPr lang="es-AR" altLang="es-ES" sz="2000" b="1">
                <a:solidFill>
                  <a:srgbClr val="000000"/>
                </a:solidFill>
                <a:latin typeface="Times New Roman" pitchFamily="18" charset="0"/>
              </a:rPr>
              <a:t>colaboren en esta lucha a través de la información que puedan aportar, de las operaciones que realicen y que puedan resultar inusuales y/o sospechosas.</a:t>
            </a:r>
            <a:endParaRPr lang="es-ES" altLang="es-ES" sz="2000" b="1">
              <a:solidFill>
                <a:srgbClr val="000000"/>
              </a:solidFill>
              <a:latin typeface="Times New Roman" pitchFamily="18" charset="0"/>
            </a:endParaRP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4"/>
          <p:cNvSpPr>
            <a:spLocks noChangeArrowheads="1"/>
          </p:cNvSpPr>
          <p:nvPr/>
        </p:nvSpPr>
        <p:spPr bwMode="auto">
          <a:xfrm>
            <a:off x="457200" y="920750"/>
            <a:ext cx="8229600" cy="1143000"/>
          </a:xfrm>
          <a:prstGeom prst="rect">
            <a:avLst/>
          </a:prstGeom>
          <a:solidFill>
            <a:schemeClr val="accent6">
              <a:lumMod val="60000"/>
              <a:lumOff val="40000"/>
            </a:schemeClr>
          </a:solidFill>
          <a:ln w="28575">
            <a:solidFill>
              <a:schemeClr val="tx1"/>
            </a:solidFill>
            <a:miter lim="800000"/>
            <a:headEnd/>
            <a:tailEnd/>
          </a:ln>
        </p:spPr>
        <p:txBody>
          <a:bodyPr anchor="ctr"/>
          <a:lstStyle/>
          <a:p>
            <a:pPr algn="ctr" fontAlgn="auto">
              <a:spcBef>
                <a:spcPts val="0"/>
              </a:spcBef>
              <a:spcAft>
                <a:spcPts val="0"/>
              </a:spcAft>
              <a:defRPr/>
            </a:pPr>
            <a:r>
              <a:rPr lang="es-AR" altLang="es-ES" sz="2800" b="1">
                <a:latin typeface="Times New Roman" pitchFamily="18" charset="0"/>
              </a:rPr>
              <a:t>PARAISOS FISCALES </a:t>
            </a:r>
            <a:endParaRPr lang="es-ES" altLang="es-ES" sz="2800" b="1">
              <a:latin typeface="Times New Roman" pitchFamily="18" charset="0"/>
            </a:endParaRPr>
          </a:p>
        </p:txBody>
      </p:sp>
      <p:sp>
        <p:nvSpPr>
          <p:cNvPr id="7" name="Text Box 5"/>
          <p:cNvSpPr txBox="1">
            <a:spLocks noChangeArrowheads="1"/>
          </p:cNvSpPr>
          <p:nvPr/>
        </p:nvSpPr>
        <p:spPr bwMode="auto">
          <a:xfrm>
            <a:off x="457200" y="2936875"/>
            <a:ext cx="8229600" cy="2492375"/>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algn="ctr" fontAlgn="auto">
              <a:spcBef>
                <a:spcPct val="50000"/>
              </a:spcBef>
              <a:spcAft>
                <a:spcPts val="0"/>
              </a:spcAft>
              <a:defRPr/>
            </a:pPr>
            <a:r>
              <a:rPr lang="es-AR" altLang="es-ES" sz="2400" b="1">
                <a:latin typeface="Times New Roman" pitchFamily="18" charset="0"/>
              </a:rPr>
              <a:t>Se define como paraíso fiscal a aquellos países que han introducido facilidades fiscales a personas físicas o jurídicas para atraer divisas extranjeras y favorecer la economía nacional.</a:t>
            </a:r>
          </a:p>
          <a:p>
            <a:pPr algn="ctr" fontAlgn="auto">
              <a:spcBef>
                <a:spcPct val="50000"/>
              </a:spcBef>
              <a:spcAft>
                <a:spcPts val="0"/>
              </a:spcAft>
              <a:defRPr/>
            </a:pPr>
            <a:r>
              <a:rPr lang="es-AR" altLang="es-ES" sz="2400" b="1">
                <a:latin typeface="Times New Roman" pitchFamily="18" charset="0"/>
              </a:rPr>
              <a:t>Actualmente existen más de 200 jurisdicciones que ofrecen distintos incentivos a los inversionistas no residentes.</a:t>
            </a:r>
            <a:endParaRPr lang="es-ES" altLang="es-ES" sz="2400" b="1">
              <a:latin typeface="Times New Roman" pitchFamily="18" charset="0"/>
            </a:endParaRP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1643063"/>
            <a:ext cx="8229600" cy="3454400"/>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algn="ctr" fontAlgn="auto">
              <a:spcBef>
                <a:spcPct val="50000"/>
              </a:spcBef>
              <a:spcAft>
                <a:spcPts val="0"/>
              </a:spcAft>
              <a:defRPr/>
            </a:pPr>
            <a:r>
              <a:rPr lang="es-MX" altLang="es-ES" sz="2400" b="1">
                <a:latin typeface="Times New Roman" pitchFamily="18" charset="0"/>
              </a:rPr>
              <a:t>Los lugares más atractivos para transferir dinero ilegal se encuentran en los países en donde el delito de lavado de dinero no está convenientemente tipificado, el secreto bancario y  bursátil es absoluto, se permite el anonimato de las acciones, no hay normas de control societario, es fácil entrar y salir del mercado de capitales, no existe normativa sobre el deber de informar y las transacciones en dólares, oro y piedras preciosas son moneda corriente y se opera en un volúmen considerable. </a:t>
            </a:r>
            <a:endParaRPr lang="es-ES" altLang="es-ES" sz="2400" b="1">
              <a:latin typeface="Times New Roman" pitchFamily="18" charset="0"/>
            </a:endParaRP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819150"/>
            <a:ext cx="8229600" cy="857250"/>
          </a:xfrm>
          <a:prstGeom prst="rect">
            <a:avLst/>
          </a:prstGeom>
          <a:solidFill>
            <a:schemeClr val="accent6">
              <a:lumMod val="60000"/>
              <a:lumOff val="40000"/>
            </a:schemeClr>
          </a:solidFill>
          <a:ln w="28575">
            <a:solidFill>
              <a:schemeClr val="tx1"/>
            </a:solidFill>
            <a:miter lim="800000"/>
            <a:headEnd/>
            <a:tailEnd/>
          </a:ln>
        </p:spPr>
        <p:txBody>
          <a:bodyPr anchor="ctr"/>
          <a:lstStyle/>
          <a:p>
            <a:pPr algn="ctr" eaLnBrk="0" fontAlgn="auto" hangingPunct="0">
              <a:spcBef>
                <a:spcPts val="0"/>
              </a:spcBef>
              <a:spcAft>
                <a:spcPts val="0"/>
              </a:spcAft>
              <a:defRPr/>
            </a:pPr>
            <a:r>
              <a:rPr lang="es-ES" altLang="es-ES" sz="2800" b="1">
                <a:latin typeface="Times New Roman" pitchFamily="18" charset="0"/>
                <a:cs typeface="Times New Roman" pitchFamily="18" charset="0"/>
              </a:rPr>
              <a:t>SOCIEDADES OFF SHORE</a:t>
            </a:r>
          </a:p>
        </p:txBody>
      </p:sp>
      <p:sp>
        <p:nvSpPr>
          <p:cNvPr id="3" name="Text Box 4"/>
          <p:cNvSpPr txBox="1">
            <a:spLocks noChangeArrowheads="1"/>
          </p:cNvSpPr>
          <p:nvPr/>
        </p:nvSpPr>
        <p:spPr bwMode="auto">
          <a:xfrm>
            <a:off x="458787" y="2395478"/>
            <a:ext cx="8229601" cy="2862322"/>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algn="ctr" fontAlgn="auto">
              <a:spcBef>
                <a:spcPct val="50000"/>
              </a:spcBef>
              <a:spcAft>
                <a:spcPts val="0"/>
              </a:spcAft>
              <a:defRPr/>
            </a:pPr>
            <a:r>
              <a:rPr lang="es-AR" altLang="es-ES" sz="2400" b="1">
                <a:latin typeface="Times New Roman" pitchFamily="18" charset="0"/>
              </a:rPr>
              <a:t>En Argentina muchas veces se hacía  a través de sociedades constituidas en Uruguay al amparo de la Ley Nro. 11.073 que creó las denominadas Sociedades Financieras de Inversión (SAFI), empresas que pueden operar exclusivamente en el exterior de la República Oriental del Uruguay.</a:t>
            </a:r>
          </a:p>
          <a:p>
            <a:pPr algn="ctr" fontAlgn="auto">
              <a:spcBef>
                <a:spcPct val="50000"/>
              </a:spcBef>
              <a:spcAft>
                <a:spcPts val="0"/>
              </a:spcAft>
              <a:defRPr/>
            </a:pPr>
            <a:r>
              <a:rPr lang="es-AR" altLang="es-ES" sz="2400" b="1">
                <a:latin typeface="Times New Roman" pitchFamily="18" charset="0"/>
              </a:rPr>
              <a:t>Esta situación ya fue eliminada al hacerse una reforma tributaria.</a:t>
            </a:r>
            <a:endParaRPr lang="es-ES" altLang="es-ES" sz="2400" b="1">
              <a:latin typeface="Times New Roman" pitchFamily="18" charset="0"/>
            </a:endParaRP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7458" name="Object 2"/>
          <p:cNvGraphicFramePr>
            <a:graphicFrameLocks noChangeAspect="1"/>
          </p:cNvGraphicFramePr>
          <p:nvPr/>
        </p:nvGraphicFramePr>
        <p:xfrm>
          <a:off x="827088" y="476250"/>
          <a:ext cx="7467600" cy="5694363"/>
        </p:xfrm>
        <a:graphic>
          <a:graphicData uri="http://schemas.openxmlformats.org/presentationml/2006/ole">
            <p:oleObj spid="_x0000_s147458" name="Imagen Corel PHOTO-PAINT 9.0" r:id="rId4" imgW="2912812" imgH="2220448" progId="">
              <p:embed/>
            </p:oleObj>
          </a:graphicData>
        </a:graphic>
      </p:graphicFrame>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533400" y="685800"/>
            <a:ext cx="8153400" cy="1143000"/>
          </a:xfrm>
          <a:prstGeom prst="rect">
            <a:avLst/>
          </a:prstGeom>
          <a:solidFill>
            <a:schemeClr val="accent6">
              <a:lumMod val="60000"/>
              <a:lumOff val="40000"/>
            </a:schemeClr>
          </a:solidFill>
          <a:ln w="28575">
            <a:solidFill>
              <a:schemeClr val="tx1"/>
            </a:solidFill>
            <a:miter lim="800000"/>
            <a:headEnd/>
            <a:tailEnd/>
          </a:ln>
        </p:spPr>
        <p:txBody>
          <a:bodyPr anchor="ctr"/>
          <a:lstStyle/>
          <a:p>
            <a:pPr algn="ctr" eaLnBrk="0" fontAlgn="auto" hangingPunct="0">
              <a:spcBef>
                <a:spcPts val="0"/>
              </a:spcBef>
              <a:spcAft>
                <a:spcPts val="0"/>
              </a:spcAft>
              <a:defRPr/>
            </a:pPr>
            <a:r>
              <a:rPr lang="es-AR" altLang="es-ES" sz="2800" b="1">
                <a:latin typeface="Times New Roman" pitchFamily="18" charset="0"/>
                <a:cs typeface="Times New Roman" pitchFamily="18" charset="0"/>
              </a:rPr>
              <a:t>REQUISITOS PARA ACCEDER </a:t>
            </a:r>
            <a:br>
              <a:rPr lang="es-AR" altLang="es-ES" sz="2800" b="1">
                <a:latin typeface="Times New Roman" pitchFamily="18" charset="0"/>
                <a:cs typeface="Times New Roman" pitchFamily="18" charset="0"/>
              </a:rPr>
            </a:br>
            <a:r>
              <a:rPr lang="es-AR" altLang="es-ES" sz="2800" b="1">
                <a:latin typeface="Times New Roman" pitchFamily="18" charset="0"/>
                <a:cs typeface="Times New Roman" pitchFamily="18" charset="0"/>
              </a:rPr>
              <a:t>A PARAISOS FISCALES</a:t>
            </a:r>
            <a:endParaRPr lang="es-ES" altLang="es-ES" sz="2800" b="1">
              <a:latin typeface="Times New Roman" pitchFamily="18" charset="0"/>
              <a:cs typeface="Times New Roman" pitchFamily="18" charset="0"/>
            </a:endParaRPr>
          </a:p>
        </p:txBody>
      </p:sp>
      <p:sp>
        <p:nvSpPr>
          <p:cNvPr id="3" name="Text Box 3"/>
          <p:cNvSpPr txBox="1">
            <a:spLocks noChangeArrowheads="1"/>
          </p:cNvSpPr>
          <p:nvPr/>
        </p:nvSpPr>
        <p:spPr bwMode="auto">
          <a:xfrm>
            <a:off x="533400" y="2290763"/>
            <a:ext cx="8153400" cy="3881437"/>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fontAlgn="auto">
              <a:spcBef>
                <a:spcPct val="50000"/>
              </a:spcBef>
              <a:spcAft>
                <a:spcPts val="0"/>
              </a:spcAft>
              <a:defRPr/>
            </a:pPr>
            <a:r>
              <a:rPr lang="es-AR" altLang="es-ES" b="1">
                <a:latin typeface="Times New Roman" pitchFamily="18" charset="0"/>
              </a:rPr>
              <a:t>Objeto social: cualquiera, siempre que sea lícito.</a:t>
            </a:r>
          </a:p>
          <a:p>
            <a:pPr fontAlgn="auto">
              <a:spcBef>
                <a:spcPct val="50000"/>
              </a:spcBef>
              <a:spcAft>
                <a:spcPts val="0"/>
              </a:spcAft>
              <a:defRPr/>
            </a:pPr>
            <a:r>
              <a:rPr lang="es-AR" altLang="es-ES" b="1">
                <a:latin typeface="Times New Roman" pitchFamily="18" charset="0"/>
              </a:rPr>
              <a:t>No existe un capital mínimo exigido.</a:t>
            </a:r>
          </a:p>
          <a:p>
            <a:pPr fontAlgn="auto">
              <a:spcBef>
                <a:spcPct val="50000"/>
              </a:spcBef>
              <a:spcAft>
                <a:spcPts val="0"/>
              </a:spcAft>
              <a:defRPr/>
            </a:pPr>
            <a:r>
              <a:rPr lang="es-AR" altLang="es-ES" b="1">
                <a:latin typeface="Times New Roman" pitchFamily="18" charset="0"/>
              </a:rPr>
              <a:t>Anonimato de los socios. </a:t>
            </a:r>
          </a:p>
          <a:p>
            <a:pPr fontAlgn="auto">
              <a:spcBef>
                <a:spcPct val="50000"/>
              </a:spcBef>
              <a:spcAft>
                <a:spcPts val="0"/>
              </a:spcAft>
              <a:defRPr/>
            </a:pPr>
            <a:r>
              <a:rPr lang="es-AR" altLang="es-ES" b="1">
                <a:latin typeface="Times New Roman" pitchFamily="18" charset="0"/>
              </a:rPr>
              <a:t>Los administradores pueden residir en cualquier lugar del mundo y tener cualquier nacionalidad.</a:t>
            </a:r>
          </a:p>
          <a:p>
            <a:pPr fontAlgn="auto">
              <a:spcBef>
                <a:spcPct val="50000"/>
              </a:spcBef>
              <a:spcAft>
                <a:spcPts val="0"/>
              </a:spcAft>
              <a:defRPr/>
            </a:pPr>
            <a:r>
              <a:rPr lang="es-AR" altLang="es-ES" b="1">
                <a:latin typeface="Times New Roman" pitchFamily="18" charset="0"/>
              </a:rPr>
              <a:t>Rápido procedimiento de incorporación y sencilla administración.</a:t>
            </a:r>
          </a:p>
          <a:p>
            <a:pPr fontAlgn="auto">
              <a:spcBef>
                <a:spcPct val="50000"/>
              </a:spcBef>
              <a:spcAft>
                <a:spcPts val="0"/>
              </a:spcAft>
              <a:defRPr/>
            </a:pPr>
            <a:r>
              <a:rPr lang="es-AR" altLang="es-ES" b="1">
                <a:latin typeface="Times New Roman" pitchFamily="18" charset="0"/>
              </a:rPr>
              <a:t>No es necesario tener un lugar de trabajo determinado, basta tener un representante local, conocido como agente residente;</a:t>
            </a:r>
          </a:p>
          <a:p>
            <a:pPr fontAlgn="auto">
              <a:spcBef>
                <a:spcPct val="50000"/>
              </a:spcBef>
              <a:spcAft>
                <a:spcPts val="0"/>
              </a:spcAft>
              <a:defRPr/>
            </a:pPr>
            <a:r>
              <a:rPr lang="es-AR" altLang="es-ES" b="1">
                <a:latin typeface="Times New Roman" pitchFamily="18" charset="0"/>
              </a:rPr>
              <a:t>No es necesario celebrar juntas o reuniones de accionistas.</a:t>
            </a:r>
          </a:p>
          <a:p>
            <a:pPr fontAlgn="auto">
              <a:spcBef>
                <a:spcPct val="50000"/>
              </a:spcBef>
              <a:spcAft>
                <a:spcPts val="0"/>
              </a:spcAft>
              <a:defRPr/>
            </a:pPr>
            <a:r>
              <a:rPr lang="es-AR" altLang="es-ES" b="1">
                <a:latin typeface="Times New Roman" pitchFamily="18" charset="0"/>
              </a:rPr>
              <a:t>Las acciones se pueden emitir al portador y con cualquier valor nominal.</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1524000"/>
            <a:ext cx="8229600" cy="3478212"/>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fontAlgn="auto">
              <a:spcBef>
                <a:spcPct val="50000"/>
              </a:spcBef>
              <a:spcAft>
                <a:spcPts val="0"/>
              </a:spcAft>
              <a:defRPr/>
            </a:pPr>
            <a:r>
              <a:rPr lang="es-AR" altLang="es-ES" sz="2000" b="1" dirty="0">
                <a:latin typeface="Times New Roman" pitchFamily="18" charset="0"/>
              </a:rPr>
              <a:t>No requiere el registro de cambio posterior de directores.</a:t>
            </a:r>
          </a:p>
          <a:p>
            <a:pPr fontAlgn="auto">
              <a:spcBef>
                <a:spcPct val="50000"/>
              </a:spcBef>
              <a:spcAft>
                <a:spcPts val="0"/>
              </a:spcAft>
              <a:defRPr/>
            </a:pPr>
            <a:r>
              <a:rPr lang="es-AR" altLang="es-ES" sz="2000" b="1" dirty="0">
                <a:latin typeface="Times New Roman" pitchFamily="18" charset="0"/>
              </a:rPr>
              <a:t>Exención total de impuestos para toda actividad o transacción comercial que se efectúe fuera del paraíso fiscal;</a:t>
            </a:r>
          </a:p>
          <a:p>
            <a:pPr fontAlgn="auto">
              <a:spcBef>
                <a:spcPct val="50000"/>
              </a:spcBef>
              <a:spcAft>
                <a:spcPts val="0"/>
              </a:spcAft>
              <a:defRPr/>
            </a:pPr>
            <a:r>
              <a:rPr lang="es-AR" altLang="es-ES" sz="2000" b="1" dirty="0">
                <a:latin typeface="Times New Roman" pitchFamily="18" charset="0"/>
              </a:rPr>
              <a:t>Las empresas que operan en el extranjero no tienen que llevar libros de contabilidad.</a:t>
            </a:r>
          </a:p>
          <a:p>
            <a:pPr fontAlgn="auto">
              <a:spcBef>
                <a:spcPct val="50000"/>
              </a:spcBef>
              <a:spcAft>
                <a:spcPts val="0"/>
              </a:spcAft>
              <a:defRPr/>
            </a:pPr>
            <a:r>
              <a:rPr lang="es-AR" altLang="es-ES" sz="2000" b="1" dirty="0">
                <a:latin typeface="Times New Roman" pitchFamily="18" charset="0"/>
              </a:rPr>
              <a:t>Los abogados que tramitan la constitución de cualquier sociedad están obligados a mantener el anonimato de sus clientes y existen duras penas para cualquier persona que revele este tipo de información.</a:t>
            </a:r>
          </a:p>
          <a:p>
            <a:pPr fontAlgn="auto">
              <a:spcBef>
                <a:spcPct val="50000"/>
              </a:spcBef>
              <a:spcAft>
                <a:spcPts val="0"/>
              </a:spcAft>
              <a:defRPr/>
            </a:pPr>
            <a:r>
              <a:rPr lang="es-AR" altLang="es-ES" sz="2000" b="1" dirty="0">
                <a:latin typeface="Times New Roman" pitchFamily="18" charset="0"/>
              </a:rPr>
              <a:t>Las reuniones pueden celebrarse en cualquier país.  </a:t>
            </a:r>
            <a:endParaRPr lang="es-ES" altLang="es-ES" sz="2000" b="1" dirty="0">
              <a:latin typeface="Times New Roman" pitchFamily="18" charset="0"/>
            </a:endParaRP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914400"/>
            <a:ext cx="8229600" cy="1143000"/>
          </a:xfrm>
          <a:prstGeom prst="rect">
            <a:avLst/>
          </a:prstGeom>
          <a:solidFill>
            <a:schemeClr val="accent6">
              <a:lumMod val="60000"/>
              <a:lumOff val="40000"/>
            </a:schemeClr>
          </a:solidFill>
          <a:ln w="28575">
            <a:solidFill>
              <a:schemeClr val="tx1"/>
            </a:solidFill>
            <a:miter lim="800000"/>
            <a:headEnd/>
            <a:tailEnd/>
          </a:ln>
        </p:spPr>
        <p:txBody>
          <a:bodyPr anchor="ctr"/>
          <a:lstStyle/>
          <a:p>
            <a:pPr algn="ctr" eaLnBrk="0" fontAlgn="auto" hangingPunct="0">
              <a:spcBef>
                <a:spcPts val="0"/>
              </a:spcBef>
              <a:spcAft>
                <a:spcPts val="0"/>
              </a:spcAft>
              <a:defRPr/>
            </a:pPr>
            <a:r>
              <a:rPr lang="es-MX" altLang="es-ES" sz="2800" b="1" dirty="0">
                <a:latin typeface="Times New Roman" pitchFamily="18" charset="0"/>
                <a:cs typeface="Times New Roman" pitchFamily="18" charset="0"/>
              </a:rPr>
              <a:t>CARACTERISTICA DE LAS EMPRESAS LAVADORAS DE DINERO</a:t>
            </a:r>
            <a:endParaRPr lang="es-ES" altLang="es-ES" sz="2800" b="1" dirty="0">
              <a:latin typeface="Times New Roman" pitchFamily="18" charset="0"/>
              <a:cs typeface="Times New Roman" pitchFamily="18" charset="0"/>
            </a:endParaRPr>
          </a:p>
        </p:txBody>
      </p:sp>
      <p:sp>
        <p:nvSpPr>
          <p:cNvPr id="3" name="Text Box 3"/>
          <p:cNvSpPr txBox="1">
            <a:spLocks noChangeArrowheads="1"/>
          </p:cNvSpPr>
          <p:nvPr/>
        </p:nvSpPr>
        <p:spPr bwMode="auto">
          <a:xfrm>
            <a:off x="458788" y="2884488"/>
            <a:ext cx="8229600" cy="2906712"/>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algn="ctr" fontAlgn="auto">
              <a:spcBef>
                <a:spcPct val="50000"/>
              </a:spcBef>
              <a:spcAft>
                <a:spcPts val="0"/>
              </a:spcAft>
              <a:defRPr/>
            </a:pPr>
            <a:r>
              <a:rPr lang="es-MX" altLang="es-ES" sz="2400" b="1">
                <a:latin typeface="Times New Roman" pitchFamily="18" charset="0"/>
              </a:rPr>
              <a:t>Son muy eficientes en el cumplimiento de los deberes fiscales, pagando en tiempo y forma la totalidad de los impuestos que afectan su actividad.</a:t>
            </a:r>
          </a:p>
          <a:p>
            <a:pPr algn="ctr" fontAlgn="auto">
              <a:spcBef>
                <a:spcPct val="50000"/>
              </a:spcBef>
              <a:spcAft>
                <a:spcPts val="0"/>
              </a:spcAft>
              <a:defRPr/>
            </a:pPr>
            <a:r>
              <a:rPr lang="es-MX" altLang="es-ES" sz="2400" b="1">
                <a:latin typeface="Times New Roman" pitchFamily="18" charset="0"/>
              </a:rPr>
              <a:t>De esta forma se evita que se aplique lo que se llamó la doctrina “Al Capone”, a quien no le pudieron probar los crímenes cometidos pero pudieron encarcelarlo por evasión de impuestos.</a:t>
            </a:r>
            <a:endParaRPr lang="es-ES" altLang="es-ES" sz="2400" b="1">
              <a:latin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3"/>
          <p:cNvSpPr>
            <a:spLocks noChangeArrowheads="1"/>
          </p:cNvSpPr>
          <p:nvPr/>
        </p:nvSpPr>
        <p:spPr bwMode="auto">
          <a:xfrm>
            <a:off x="2771775" y="3286125"/>
            <a:ext cx="3816350" cy="1511300"/>
          </a:xfrm>
          <a:prstGeom prst="ellipse">
            <a:avLst/>
          </a:prstGeom>
          <a:solidFill>
            <a:schemeClr val="accent2">
              <a:lumMod val="60000"/>
              <a:lumOff val="40000"/>
            </a:schemeClr>
          </a:solidFill>
          <a:ln w="28575">
            <a:solidFill>
              <a:srgbClr val="C00000"/>
            </a:solidFill>
            <a:round/>
            <a:headEnd/>
            <a:tailEnd/>
          </a:ln>
          <a:effectLst/>
        </p:spPr>
        <p:txBody>
          <a:bodyPr wrap="none" anchor="ctr"/>
          <a:lstStyle/>
          <a:p>
            <a:pPr algn="ctr" fontAlgn="auto">
              <a:spcBef>
                <a:spcPts val="0"/>
              </a:spcBef>
              <a:spcAft>
                <a:spcPts val="0"/>
              </a:spcAft>
              <a:defRPr/>
            </a:pPr>
            <a:r>
              <a:rPr lang="es-MX" altLang="es-ES" sz="2000" b="1" dirty="0">
                <a:latin typeface="Times New Roman" panose="02020603050405020304" pitchFamily="18" charset="0"/>
                <a:cs typeface="Times New Roman" panose="02020603050405020304" pitchFamily="18" charset="0"/>
              </a:rPr>
              <a:t>Clanes y tribus</a:t>
            </a:r>
          </a:p>
        </p:txBody>
      </p:sp>
      <p:sp>
        <p:nvSpPr>
          <p:cNvPr id="4" name="Oval 4"/>
          <p:cNvSpPr>
            <a:spLocks noChangeArrowheads="1"/>
          </p:cNvSpPr>
          <p:nvPr/>
        </p:nvSpPr>
        <p:spPr bwMode="auto">
          <a:xfrm>
            <a:off x="900113" y="1714500"/>
            <a:ext cx="4535487" cy="1511300"/>
          </a:xfrm>
          <a:prstGeom prst="ellipse">
            <a:avLst/>
          </a:prstGeom>
          <a:solidFill>
            <a:schemeClr val="accent2">
              <a:lumMod val="60000"/>
              <a:lumOff val="40000"/>
            </a:schemeClr>
          </a:solidFill>
          <a:ln w="28575">
            <a:solidFill>
              <a:srgbClr val="C00000"/>
            </a:solidFill>
            <a:round/>
            <a:headEnd/>
            <a:tailEnd/>
          </a:ln>
          <a:effectLst/>
        </p:spPr>
        <p:txBody>
          <a:bodyPr wrap="none" anchor="ctr"/>
          <a:lstStyle/>
          <a:p>
            <a:pPr algn="ctr" fontAlgn="auto">
              <a:spcBef>
                <a:spcPts val="0"/>
              </a:spcBef>
              <a:spcAft>
                <a:spcPts val="0"/>
              </a:spcAft>
              <a:defRPr/>
            </a:pPr>
            <a:r>
              <a:rPr lang="es-MX" altLang="es-ES" sz="2000" b="1" dirty="0">
                <a:latin typeface="Times New Roman" panose="02020603050405020304" pitchFamily="18" charset="0"/>
                <a:cs typeface="Times New Roman" panose="02020603050405020304" pitchFamily="18" charset="0"/>
              </a:rPr>
              <a:t>Seguridad, bienestar y felicidad</a:t>
            </a:r>
            <a:r>
              <a:rPr lang="es-MX" altLang="es-ES" sz="2000" b="1" dirty="0">
                <a:latin typeface="+mn-lt"/>
              </a:rPr>
              <a:t>.</a:t>
            </a:r>
          </a:p>
        </p:txBody>
      </p:sp>
      <p:sp>
        <p:nvSpPr>
          <p:cNvPr id="5" name="Oval 5"/>
          <p:cNvSpPr>
            <a:spLocks noChangeArrowheads="1"/>
          </p:cNvSpPr>
          <p:nvPr/>
        </p:nvSpPr>
        <p:spPr bwMode="auto">
          <a:xfrm>
            <a:off x="3995738" y="4870450"/>
            <a:ext cx="4249737" cy="1511300"/>
          </a:xfrm>
          <a:prstGeom prst="ellipse">
            <a:avLst/>
          </a:prstGeom>
          <a:solidFill>
            <a:schemeClr val="accent2">
              <a:lumMod val="60000"/>
              <a:lumOff val="40000"/>
            </a:schemeClr>
          </a:solidFill>
          <a:ln w="28575">
            <a:solidFill>
              <a:srgbClr val="C00000"/>
            </a:solidFill>
            <a:round/>
            <a:headEnd/>
            <a:tailEnd/>
          </a:ln>
          <a:effectLst/>
        </p:spPr>
        <p:txBody>
          <a:bodyPr wrap="none" anchor="ctr"/>
          <a:lstStyle/>
          <a:p>
            <a:pPr algn="ctr" fontAlgn="auto">
              <a:spcBef>
                <a:spcPts val="0"/>
              </a:spcBef>
              <a:spcAft>
                <a:spcPts val="0"/>
              </a:spcAft>
              <a:defRPr/>
            </a:pPr>
            <a:r>
              <a:rPr lang="es-MX" altLang="es-ES" sz="2000" b="1" dirty="0">
                <a:latin typeface="Times New Roman" panose="02020603050405020304" pitchFamily="18" charset="0"/>
                <a:cs typeface="Times New Roman" panose="02020603050405020304" pitchFamily="18" charset="0"/>
              </a:rPr>
              <a:t>Defensa de ataques</a:t>
            </a:r>
          </a:p>
          <a:p>
            <a:pPr algn="ctr" fontAlgn="auto">
              <a:spcBef>
                <a:spcPts val="0"/>
              </a:spcBef>
              <a:spcAft>
                <a:spcPts val="0"/>
              </a:spcAft>
              <a:defRPr/>
            </a:pPr>
            <a:r>
              <a:rPr lang="es-MX" altLang="es-ES" sz="2000" b="1" dirty="0">
                <a:latin typeface="Times New Roman" panose="02020603050405020304" pitchFamily="18" charset="0"/>
                <a:cs typeface="Times New Roman" panose="02020603050405020304" pitchFamily="18" charset="0"/>
              </a:rPr>
              <a:t>Ayuda de la comunidad en caso</a:t>
            </a:r>
          </a:p>
          <a:p>
            <a:pPr algn="ctr" fontAlgn="auto">
              <a:spcBef>
                <a:spcPts val="0"/>
              </a:spcBef>
              <a:spcAft>
                <a:spcPts val="0"/>
              </a:spcAft>
              <a:defRPr/>
            </a:pPr>
            <a:r>
              <a:rPr lang="es-MX" altLang="es-ES" sz="2000" b="1" dirty="0">
                <a:latin typeface="Times New Roman" panose="02020603050405020304" pitchFamily="18" charset="0"/>
                <a:cs typeface="Times New Roman" panose="02020603050405020304" pitchFamily="18" charset="0"/>
              </a:rPr>
              <a:t>de fallecimientos</a:t>
            </a:r>
            <a:r>
              <a:rPr lang="es-MX" altLang="es-ES" sz="2000" b="1" dirty="0">
                <a:latin typeface="+mn-lt"/>
              </a:rPr>
              <a:t>.</a:t>
            </a:r>
          </a:p>
        </p:txBody>
      </p:sp>
      <p:sp>
        <p:nvSpPr>
          <p:cNvPr id="6" name="Rectangle 2"/>
          <p:cNvSpPr txBox="1">
            <a:spLocks noChangeArrowheads="1"/>
          </p:cNvSpPr>
          <p:nvPr/>
        </p:nvSpPr>
        <p:spPr>
          <a:xfrm>
            <a:off x="457200" y="533400"/>
            <a:ext cx="8229600" cy="1000125"/>
          </a:xfrm>
          <a:prstGeom prst="rect">
            <a:avLst/>
          </a:prstGeom>
          <a:solidFill>
            <a:schemeClr val="accent2">
              <a:lumMod val="60000"/>
              <a:lumOff val="40000"/>
            </a:schemeClr>
          </a:solidFill>
          <a:ln w="28575">
            <a:solidFill>
              <a:srgbClr val="C00000"/>
            </a:solidFill>
            <a:miter lim="800000"/>
            <a:headEnd/>
            <a:tailEnd/>
          </a:ln>
        </p:spPr>
        <p:txBody>
          <a:bodyPr/>
          <a:lstStyle>
            <a:lvl1pPr marL="0" marR="0" lvl="0" indent="0" algn="ctr" defTabSz="914400" rtl="0" fontAlgn="auto" hangingPunct="1">
              <a:lnSpc>
                <a:spcPct val="100000"/>
              </a:lnSpc>
              <a:spcBef>
                <a:spcPts val="0"/>
              </a:spcBef>
              <a:spcAft>
                <a:spcPts val="0"/>
              </a:spcAft>
              <a:buNone/>
              <a:tabLst/>
              <a:defRPr lang="es-ES" sz="4400" b="0" i="0" u="none" strike="noStrike" kern="1200" cap="none" spc="0" baseline="0">
                <a:solidFill>
                  <a:srgbClr val="FFFFFF"/>
                </a:solidFill>
                <a:uFillTx/>
                <a:latin typeface="Calibri"/>
                <a:ea typeface=""/>
                <a:cs typeface=""/>
              </a:defRPr>
            </a:lvl1pPr>
          </a:lstStyle>
          <a:p>
            <a:pPr>
              <a:defRPr/>
            </a:pPr>
            <a:r>
              <a:rPr lang="es-MX" altLang="es-ES" sz="2800" b="1" dirty="0" smtClean="0">
                <a:solidFill>
                  <a:schemeClr val="tx1"/>
                </a:solidFill>
                <a:latin typeface="Times New Roman" panose="02020603050405020304" pitchFamily="18" charset="0"/>
                <a:cs typeface="Times New Roman" panose="02020603050405020304" pitchFamily="18" charset="0"/>
              </a:rPr>
              <a:t>LAS SOCIEDADES HUMANAS ANTE LO ALEATORIO</a:t>
            </a:r>
            <a:endParaRPr lang="es-MX" altLang="es-ES" sz="28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2514600"/>
            <a:ext cx="8229600" cy="1143000"/>
          </a:xfrm>
          <a:prstGeom prst="rect">
            <a:avLst/>
          </a:prstGeom>
          <a:solidFill>
            <a:schemeClr val="accent6">
              <a:lumMod val="60000"/>
              <a:lumOff val="40000"/>
            </a:schemeClr>
          </a:solidFill>
          <a:ln w="28575">
            <a:solidFill>
              <a:schemeClr val="tx1"/>
            </a:solidFill>
            <a:miter lim="800000"/>
            <a:headEnd/>
            <a:tailEnd/>
          </a:ln>
        </p:spPr>
        <p:txBody>
          <a:bodyPr anchor="ctr"/>
          <a:lstStyle/>
          <a:p>
            <a:pPr algn="ctr" eaLnBrk="0" fontAlgn="auto" hangingPunct="0">
              <a:spcBef>
                <a:spcPts val="0"/>
              </a:spcBef>
              <a:spcAft>
                <a:spcPts val="0"/>
              </a:spcAft>
              <a:defRPr/>
            </a:pPr>
            <a:r>
              <a:rPr lang="es-AR" altLang="es-ES" sz="2800" b="1" dirty="0">
                <a:latin typeface="Times New Roman" pitchFamily="18" charset="0"/>
                <a:cs typeface="Times New Roman" pitchFamily="18" charset="0"/>
              </a:rPr>
              <a:t>ACTIVIDADES SENSIBLES PARA EL LAVADO DE DINERO</a:t>
            </a:r>
            <a:endParaRPr lang="es-ES" altLang="es-ES" sz="2800" b="1" dirty="0">
              <a:latin typeface="Times New Roman" pitchFamily="18" charset="0"/>
              <a:cs typeface="Times New Roman" pitchFamily="18" charset="0"/>
            </a:endParaRP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676275"/>
            <a:ext cx="8229600" cy="1066800"/>
          </a:xfrm>
          <a:prstGeom prst="rect">
            <a:avLst/>
          </a:prstGeom>
          <a:solidFill>
            <a:schemeClr val="accent6">
              <a:lumMod val="60000"/>
              <a:lumOff val="40000"/>
            </a:schemeClr>
          </a:solidFill>
          <a:ln w="28575">
            <a:solidFill>
              <a:schemeClr val="tx1"/>
            </a:solidFill>
            <a:miter lim="800000"/>
            <a:headEnd/>
            <a:tailEnd/>
          </a:ln>
        </p:spPr>
        <p:txBody>
          <a:bodyPr anchor="ctr"/>
          <a:lstStyle/>
          <a:p>
            <a:pPr algn="ctr" eaLnBrk="0" fontAlgn="auto" hangingPunct="0">
              <a:spcBef>
                <a:spcPts val="0"/>
              </a:spcBef>
              <a:spcAft>
                <a:spcPts val="0"/>
              </a:spcAft>
              <a:defRPr/>
            </a:pPr>
            <a:r>
              <a:rPr lang="es-MX" altLang="es-ES" sz="2800" b="1">
                <a:latin typeface="Times New Roman" pitchFamily="18" charset="0"/>
                <a:cs typeface="Times New Roman" pitchFamily="18" charset="0"/>
              </a:rPr>
              <a:t>GRANDES CADENAS HOTELERAS</a:t>
            </a:r>
            <a:endParaRPr lang="es-ES" altLang="es-ES" sz="2800" b="1">
              <a:latin typeface="Times New Roman" pitchFamily="18" charset="0"/>
              <a:cs typeface="Times New Roman" pitchFamily="18" charset="0"/>
            </a:endParaRPr>
          </a:p>
        </p:txBody>
      </p:sp>
      <p:sp>
        <p:nvSpPr>
          <p:cNvPr id="3" name="Text Box 3"/>
          <p:cNvSpPr txBox="1">
            <a:spLocks noChangeArrowheads="1"/>
          </p:cNvSpPr>
          <p:nvPr/>
        </p:nvSpPr>
        <p:spPr bwMode="auto">
          <a:xfrm>
            <a:off x="457200" y="2328863"/>
            <a:ext cx="8229600" cy="3600450"/>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algn="ctr" fontAlgn="auto">
              <a:spcBef>
                <a:spcPct val="50000"/>
              </a:spcBef>
              <a:spcAft>
                <a:spcPts val="0"/>
              </a:spcAft>
              <a:defRPr/>
            </a:pPr>
            <a:r>
              <a:rPr lang="es-MX" altLang="es-ES" sz="2400" b="1" dirty="0">
                <a:latin typeface="Times New Roman" pitchFamily="18" charset="0"/>
              </a:rPr>
              <a:t>Algunos hoteles se construyen con dinero lavado mediante el ingreso a la economía formal de aportes de inversores extranjeros.</a:t>
            </a:r>
          </a:p>
          <a:p>
            <a:pPr algn="ctr" fontAlgn="auto">
              <a:spcBef>
                <a:spcPct val="50000"/>
              </a:spcBef>
              <a:spcAft>
                <a:spcPts val="0"/>
              </a:spcAft>
              <a:defRPr/>
            </a:pPr>
            <a:r>
              <a:rPr lang="es-MX" altLang="es-ES" sz="2400" b="1" dirty="0">
                <a:latin typeface="Times New Roman" pitchFamily="18" charset="0"/>
              </a:rPr>
              <a:t>El objetivo es generar la mayor cantidad de ingresos posibles aunque tenga que fijar precios inferiores a la media del mercado, compitiendo con otros hoteleros que han obtenido su inversión inicial legalmente, o registrando una capacidad plena durante todo el año aunque en la realidad tal situación no se haya llevado a cabo.     </a:t>
            </a:r>
            <a:endParaRPr lang="es-ES" altLang="es-ES" sz="2400" b="1" dirty="0">
              <a:latin typeface="Times New Roman" pitchFamily="18" charset="0"/>
            </a:endParaRP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4"/>
          <p:cNvSpPr>
            <a:spLocks noChangeArrowheads="1"/>
          </p:cNvSpPr>
          <p:nvPr/>
        </p:nvSpPr>
        <p:spPr bwMode="auto">
          <a:xfrm>
            <a:off x="457200" y="685800"/>
            <a:ext cx="8229600" cy="1092200"/>
          </a:xfrm>
          <a:prstGeom prst="rect">
            <a:avLst/>
          </a:prstGeom>
          <a:solidFill>
            <a:schemeClr val="accent6">
              <a:lumMod val="60000"/>
              <a:lumOff val="40000"/>
            </a:schemeClr>
          </a:solidFill>
          <a:ln w="28575">
            <a:solidFill>
              <a:schemeClr val="tx1"/>
            </a:solidFill>
            <a:miter lim="800000"/>
            <a:headEnd/>
            <a:tailEnd/>
          </a:ln>
        </p:spPr>
        <p:txBody>
          <a:bodyPr anchor="ctr"/>
          <a:lstStyle/>
          <a:p>
            <a:pPr algn="ctr" eaLnBrk="0" fontAlgn="auto" hangingPunct="0">
              <a:spcBef>
                <a:spcPts val="0"/>
              </a:spcBef>
              <a:spcAft>
                <a:spcPts val="0"/>
              </a:spcAft>
              <a:defRPr/>
            </a:pPr>
            <a:r>
              <a:rPr lang="es-AR" altLang="es-ES" sz="2800" b="1">
                <a:latin typeface="Times New Roman" pitchFamily="18" charset="0"/>
                <a:cs typeface="Times New Roman" pitchFamily="18" charset="0"/>
              </a:rPr>
              <a:t>CASINOS Y CASAS DE JUEGO</a:t>
            </a:r>
            <a:endParaRPr lang="es-ES" altLang="es-ES" sz="2800" b="1">
              <a:latin typeface="Times New Roman" pitchFamily="18" charset="0"/>
              <a:cs typeface="Times New Roman" pitchFamily="18" charset="0"/>
            </a:endParaRPr>
          </a:p>
        </p:txBody>
      </p:sp>
      <p:sp>
        <p:nvSpPr>
          <p:cNvPr id="3" name="Text Box 5"/>
          <p:cNvSpPr txBox="1">
            <a:spLocks noChangeArrowheads="1"/>
          </p:cNvSpPr>
          <p:nvPr/>
        </p:nvSpPr>
        <p:spPr bwMode="auto">
          <a:xfrm>
            <a:off x="454479" y="2362200"/>
            <a:ext cx="8232321" cy="2123658"/>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algn="ctr" fontAlgn="auto">
              <a:spcBef>
                <a:spcPct val="50000"/>
              </a:spcBef>
              <a:spcAft>
                <a:spcPts val="0"/>
              </a:spcAft>
              <a:defRPr/>
            </a:pPr>
            <a:r>
              <a:rPr lang="es-AR" altLang="es-ES" sz="2400" b="1" dirty="0">
                <a:latin typeface="Times New Roman" pitchFamily="18" charset="0"/>
              </a:rPr>
              <a:t>Justificar, aunque pagando todos los impuestos que correspondan, nuevas partidas de fondos obtenidos ilegalmente y blanqueados a través de esta actividad</a:t>
            </a:r>
            <a:r>
              <a:rPr lang="es-AR" altLang="es-ES" sz="2400" b="1" dirty="0" smtClean="0">
                <a:latin typeface="Times New Roman" pitchFamily="18" charset="0"/>
              </a:rPr>
              <a:t>.</a:t>
            </a:r>
          </a:p>
          <a:p>
            <a:pPr algn="ctr" fontAlgn="auto">
              <a:spcBef>
                <a:spcPct val="50000"/>
              </a:spcBef>
              <a:spcAft>
                <a:spcPts val="0"/>
              </a:spcAft>
              <a:defRPr/>
            </a:pPr>
            <a:r>
              <a:rPr lang="es-AR" altLang="es-ES" sz="2400" b="1" dirty="0" smtClean="0">
                <a:latin typeface="Times New Roman" pitchFamily="18" charset="0"/>
              </a:rPr>
              <a:t>VARIOS APOSTADORES EN EFECTIVO RETIRANDO CON CHEQUE DEL CASINO</a:t>
            </a:r>
            <a:endParaRPr lang="es-ES" altLang="es-ES" sz="2400" b="1" dirty="0">
              <a:latin typeface="Times New Roman" pitchFamily="18" charset="0"/>
            </a:endParaRPr>
          </a:p>
        </p:txBody>
      </p:sp>
      <p:sp>
        <p:nvSpPr>
          <p:cNvPr id="4" name="Text Box 5"/>
          <p:cNvSpPr txBox="1">
            <a:spLocks noChangeArrowheads="1"/>
          </p:cNvSpPr>
          <p:nvPr/>
        </p:nvSpPr>
        <p:spPr bwMode="auto">
          <a:xfrm>
            <a:off x="457200" y="5029200"/>
            <a:ext cx="8229600" cy="461963"/>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algn="ctr" fontAlgn="auto">
              <a:spcBef>
                <a:spcPct val="50000"/>
              </a:spcBef>
              <a:spcAft>
                <a:spcPts val="0"/>
              </a:spcAft>
              <a:defRPr/>
            </a:pPr>
            <a:r>
              <a:rPr lang="es-AR" altLang="es-ES" sz="2400" b="1">
                <a:latin typeface="Times New Roman" pitchFamily="18" charset="0"/>
              </a:rPr>
              <a:t>EL BILLETE DE LOTERÍA PREMIADO.</a:t>
            </a:r>
            <a:endParaRPr lang="es-ES" altLang="es-ES" sz="2400" b="1">
              <a:latin typeface="Times New Roman" pitchFamily="18" charset="0"/>
            </a:endParaRP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914400"/>
            <a:ext cx="8229600" cy="1143000"/>
          </a:xfrm>
          <a:prstGeom prst="rect">
            <a:avLst/>
          </a:prstGeom>
          <a:solidFill>
            <a:schemeClr val="accent6">
              <a:lumMod val="60000"/>
              <a:lumOff val="40000"/>
            </a:schemeClr>
          </a:solidFill>
          <a:ln w="28575">
            <a:solidFill>
              <a:schemeClr val="tx1"/>
            </a:solidFill>
            <a:miter lim="800000"/>
            <a:headEnd/>
            <a:tailEnd/>
          </a:ln>
        </p:spPr>
        <p:txBody>
          <a:bodyPr anchor="ctr"/>
          <a:lstStyle/>
          <a:p>
            <a:pPr algn="ctr" eaLnBrk="0" fontAlgn="auto" hangingPunct="0">
              <a:spcBef>
                <a:spcPts val="0"/>
              </a:spcBef>
              <a:spcAft>
                <a:spcPts val="0"/>
              </a:spcAft>
              <a:defRPr/>
            </a:pPr>
            <a:r>
              <a:rPr lang="es-AR" altLang="es-ES" sz="2800" b="1">
                <a:latin typeface="Times New Roman" pitchFamily="18" charset="0"/>
                <a:cs typeface="Times New Roman" pitchFamily="18" charset="0"/>
              </a:rPr>
              <a:t>MERCADOS DE OBRAS DE ARTE Y ANTIGUEDADES</a:t>
            </a:r>
            <a:endParaRPr lang="es-ES" altLang="es-ES" sz="2800" b="1">
              <a:latin typeface="Times New Roman" pitchFamily="18" charset="0"/>
              <a:cs typeface="Times New Roman" pitchFamily="18" charset="0"/>
            </a:endParaRPr>
          </a:p>
        </p:txBody>
      </p:sp>
      <p:sp>
        <p:nvSpPr>
          <p:cNvPr id="3" name="Text Box 3"/>
          <p:cNvSpPr txBox="1">
            <a:spLocks noChangeArrowheads="1"/>
          </p:cNvSpPr>
          <p:nvPr/>
        </p:nvSpPr>
        <p:spPr bwMode="auto">
          <a:xfrm>
            <a:off x="455590" y="2895600"/>
            <a:ext cx="8231233" cy="2514600"/>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algn="ctr" fontAlgn="auto">
              <a:spcBef>
                <a:spcPct val="50000"/>
              </a:spcBef>
              <a:spcAft>
                <a:spcPts val="0"/>
              </a:spcAft>
              <a:defRPr/>
            </a:pPr>
            <a:r>
              <a:rPr lang="es-AR" altLang="es-ES" sz="2200" b="1" dirty="0">
                <a:latin typeface="Times New Roman" pitchFamily="18" charset="0"/>
              </a:rPr>
              <a:t>Importantes variaciones entre los precios de compra y venta. Incertidumbre en los precios.  Posibilidad de obtener valores superiores a los reales y justificar de este modo el ingreso de partidas de dinero obtenidas ilegalmente.</a:t>
            </a:r>
          </a:p>
          <a:p>
            <a:pPr algn="ctr" fontAlgn="auto">
              <a:spcBef>
                <a:spcPct val="50000"/>
              </a:spcBef>
              <a:spcAft>
                <a:spcPts val="0"/>
              </a:spcAft>
              <a:defRPr/>
            </a:pPr>
            <a:r>
              <a:rPr lang="es-AR" altLang="es-ES" sz="2200" b="1" dirty="0">
                <a:latin typeface="Times New Roman" pitchFamily="18" charset="0"/>
              </a:rPr>
              <a:t>Caso: Los girasoles de Van </a:t>
            </a:r>
            <a:r>
              <a:rPr lang="es-AR" altLang="es-ES" sz="2200" b="1" dirty="0" err="1">
                <a:latin typeface="Times New Roman" pitchFamily="18" charset="0"/>
              </a:rPr>
              <a:t>Gogh</a:t>
            </a:r>
            <a:r>
              <a:rPr lang="es-AR" altLang="es-ES" sz="2200" b="1" dirty="0">
                <a:latin typeface="Times New Roman" pitchFamily="18" charset="0"/>
              </a:rPr>
              <a:t> vendido en  </a:t>
            </a:r>
          </a:p>
          <a:p>
            <a:pPr algn="ctr" fontAlgn="auto">
              <a:spcBef>
                <a:spcPct val="50000"/>
              </a:spcBef>
              <a:spcAft>
                <a:spcPts val="0"/>
              </a:spcAft>
              <a:defRPr/>
            </a:pPr>
            <a:r>
              <a:rPr lang="es-AR" altLang="es-ES" sz="2200" b="1" dirty="0" err="1">
                <a:latin typeface="Times New Roman" pitchFamily="18" charset="0"/>
              </a:rPr>
              <a:t>u$s</a:t>
            </a:r>
            <a:r>
              <a:rPr lang="es-AR" altLang="es-ES" sz="2200" b="1" dirty="0">
                <a:latin typeface="Times New Roman" pitchFamily="18" charset="0"/>
              </a:rPr>
              <a:t>. 86.000.000 cuando su precio en el mercado </a:t>
            </a:r>
            <a:r>
              <a:rPr lang="es-AR" altLang="es-ES" sz="2200" b="1" dirty="0" smtClean="0">
                <a:latin typeface="Times New Roman" pitchFamily="18" charset="0"/>
              </a:rPr>
              <a:t>era </a:t>
            </a:r>
            <a:r>
              <a:rPr lang="es-AR" altLang="es-ES" sz="2200" b="1" dirty="0">
                <a:latin typeface="Times New Roman" pitchFamily="18" charset="0"/>
              </a:rPr>
              <a:t>del 50%.   </a:t>
            </a:r>
            <a:endParaRPr lang="es-ES" altLang="es-ES" sz="2200" b="1" dirty="0">
              <a:latin typeface="Times New Roman" pitchFamily="18" charset="0"/>
            </a:endParaRP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914400"/>
            <a:ext cx="8229600" cy="1066800"/>
          </a:xfrm>
          <a:prstGeom prst="rect">
            <a:avLst/>
          </a:prstGeom>
          <a:solidFill>
            <a:schemeClr val="accent6">
              <a:lumMod val="60000"/>
              <a:lumOff val="40000"/>
            </a:schemeClr>
          </a:solidFill>
          <a:ln w="28575">
            <a:solidFill>
              <a:schemeClr val="tx1"/>
            </a:solidFill>
            <a:miter lim="800000"/>
            <a:headEnd/>
            <a:tailEnd/>
          </a:ln>
        </p:spPr>
        <p:txBody>
          <a:bodyPr anchor="ctr"/>
          <a:lstStyle/>
          <a:p>
            <a:pPr algn="ctr" eaLnBrk="0" fontAlgn="auto" hangingPunct="0">
              <a:spcBef>
                <a:spcPts val="0"/>
              </a:spcBef>
              <a:spcAft>
                <a:spcPts val="0"/>
              </a:spcAft>
              <a:defRPr/>
            </a:pPr>
            <a:r>
              <a:rPr lang="es-AR" altLang="es-ES" sz="2800" b="1">
                <a:latin typeface="Times New Roman" pitchFamily="18" charset="0"/>
                <a:cs typeface="Times New Roman" pitchFamily="18" charset="0"/>
              </a:rPr>
              <a:t>AGENCIAS DE TURISMO</a:t>
            </a:r>
            <a:endParaRPr lang="es-ES" altLang="es-ES" sz="2800" b="1">
              <a:latin typeface="Times New Roman" pitchFamily="18" charset="0"/>
              <a:cs typeface="Times New Roman" pitchFamily="18" charset="0"/>
            </a:endParaRPr>
          </a:p>
        </p:txBody>
      </p:sp>
      <p:sp>
        <p:nvSpPr>
          <p:cNvPr id="3" name="Text Box 3"/>
          <p:cNvSpPr txBox="1">
            <a:spLocks noChangeArrowheads="1"/>
          </p:cNvSpPr>
          <p:nvPr/>
        </p:nvSpPr>
        <p:spPr bwMode="auto">
          <a:xfrm>
            <a:off x="457200" y="2841010"/>
            <a:ext cx="8229600" cy="2492990"/>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algn="ctr" fontAlgn="auto">
              <a:spcBef>
                <a:spcPct val="50000"/>
              </a:spcBef>
              <a:spcAft>
                <a:spcPts val="0"/>
              </a:spcAft>
              <a:defRPr/>
            </a:pPr>
            <a:r>
              <a:rPr lang="es-AR" altLang="es-ES" sz="2400" b="1">
                <a:latin typeface="Times New Roman" pitchFamily="18" charset="0"/>
              </a:rPr>
              <a:t>Especialmente porque trabajan en general con varios tipos de monedas, al ser receptoras de billetes y divisas extranjeras como agentes de cambio, pudiendo efectuar transferencias de divisas de un país otro (billetes, traveller checks, etc.) </a:t>
            </a:r>
          </a:p>
          <a:p>
            <a:pPr algn="ctr" fontAlgn="auto">
              <a:spcBef>
                <a:spcPct val="50000"/>
              </a:spcBef>
              <a:spcAft>
                <a:spcPts val="0"/>
              </a:spcAft>
              <a:defRPr/>
            </a:pPr>
            <a:r>
              <a:rPr lang="es-AR" altLang="es-ES" sz="2400" b="1">
                <a:latin typeface="Times New Roman" pitchFamily="18" charset="0"/>
              </a:rPr>
              <a:t>Pueden constituir verdaderos mercados paralelos de movimientos de dinero.</a:t>
            </a:r>
            <a:endParaRPr lang="es-ES" altLang="es-ES" sz="2400" b="1">
              <a:latin typeface="Times New Roman" pitchFamily="18" charset="0"/>
            </a:endParaRP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990600"/>
            <a:ext cx="8229600" cy="1066800"/>
          </a:xfrm>
          <a:prstGeom prst="rect">
            <a:avLst/>
          </a:prstGeom>
          <a:solidFill>
            <a:schemeClr val="accent6">
              <a:lumMod val="60000"/>
              <a:lumOff val="40000"/>
            </a:schemeClr>
          </a:solidFill>
          <a:ln w="28575">
            <a:solidFill>
              <a:schemeClr val="tx1"/>
            </a:solidFill>
            <a:miter lim="800000"/>
            <a:headEnd/>
            <a:tailEnd/>
          </a:ln>
        </p:spPr>
        <p:txBody>
          <a:bodyPr anchor="ctr"/>
          <a:lstStyle/>
          <a:p>
            <a:pPr algn="ctr" eaLnBrk="0" fontAlgn="auto" hangingPunct="0">
              <a:spcBef>
                <a:spcPts val="0"/>
              </a:spcBef>
              <a:spcAft>
                <a:spcPts val="0"/>
              </a:spcAft>
              <a:defRPr/>
            </a:pPr>
            <a:r>
              <a:rPr lang="es-AR" altLang="es-ES" sz="2800" b="1">
                <a:latin typeface="Times New Roman" pitchFamily="18" charset="0"/>
                <a:cs typeface="Times New Roman" pitchFamily="18" charset="0"/>
              </a:rPr>
              <a:t>ABOGADOS, NOTARIOS, CONTADORES Y ASESORES FISCALES</a:t>
            </a:r>
            <a:endParaRPr lang="es-ES" altLang="es-ES" sz="2800" b="1">
              <a:latin typeface="Times New Roman" pitchFamily="18" charset="0"/>
              <a:cs typeface="Times New Roman" pitchFamily="18" charset="0"/>
            </a:endParaRPr>
          </a:p>
        </p:txBody>
      </p:sp>
      <p:sp>
        <p:nvSpPr>
          <p:cNvPr id="3" name="Text Box 3"/>
          <p:cNvSpPr txBox="1">
            <a:spLocks noChangeArrowheads="1"/>
          </p:cNvSpPr>
          <p:nvPr/>
        </p:nvSpPr>
        <p:spPr bwMode="auto">
          <a:xfrm>
            <a:off x="457200" y="2974975"/>
            <a:ext cx="8229600" cy="2359025"/>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algn="ctr" fontAlgn="auto">
              <a:spcBef>
                <a:spcPct val="50000"/>
              </a:spcBef>
              <a:spcAft>
                <a:spcPts val="0"/>
              </a:spcAft>
              <a:defRPr/>
            </a:pPr>
            <a:r>
              <a:rPr lang="es-AR" altLang="es-ES" sz="2400" b="1">
                <a:latin typeface="Times New Roman" pitchFamily="18" charset="0"/>
              </a:rPr>
              <a:t>Connivencia para facilitar las operaciones </a:t>
            </a:r>
          </a:p>
          <a:p>
            <a:pPr algn="ctr" fontAlgn="auto">
              <a:spcBef>
                <a:spcPct val="50000"/>
              </a:spcBef>
              <a:spcAft>
                <a:spcPts val="0"/>
              </a:spcAft>
              <a:defRPr/>
            </a:pPr>
            <a:r>
              <a:rPr lang="es-AR" altLang="es-ES" sz="2400" b="1">
                <a:latin typeface="Times New Roman" pitchFamily="18" charset="0"/>
              </a:rPr>
              <a:t>de blanqueo de dinero.</a:t>
            </a:r>
          </a:p>
          <a:p>
            <a:pPr algn="ctr" fontAlgn="auto">
              <a:spcBef>
                <a:spcPct val="50000"/>
              </a:spcBef>
              <a:spcAft>
                <a:spcPts val="0"/>
              </a:spcAft>
              <a:defRPr/>
            </a:pPr>
            <a:r>
              <a:rPr lang="es-AR" altLang="es-ES" sz="2400" b="1">
                <a:latin typeface="Times New Roman" pitchFamily="18" charset="0"/>
              </a:rPr>
              <a:t>Por ejemplo un escribano que escriture por mayor valor de lo que realmente vale una propiedad para poder justificar posteriormente el ingreso. </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609600"/>
            <a:ext cx="8229600" cy="849312"/>
          </a:xfrm>
          <a:prstGeom prst="rect">
            <a:avLst/>
          </a:prstGeom>
          <a:solidFill>
            <a:schemeClr val="accent6">
              <a:lumMod val="60000"/>
              <a:lumOff val="40000"/>
            </a:schemeClr>
          </a:solidFill>
          <a:ln w="28575">
            <a:solidFill>
              <a:schemeClr val="tx1"/>
            </a:solidFill>
            <a:miter lim="800000"/>
            <a:headEnd/>
            <a:tailEnd/>
          </a:ln>
        </p:spPr>
        <p:txBody>
          <a:bodyPr anchor="ctr"/>
          <a:lstStyle/>
          <a:p>
            <a:pPr algn="ctr" eaLnBrk="0" fontAlgn="auto" hangingPunct="0">
              <a:spcBef>
                <a:spcPts val="0"/>
              </a:spcBef>
              <a:spcAft>
                <a:spcPts val="0"/>
              </a:spcAft>
              <a:defRPr/>
            </a:pPr>
            <a:r>
              <a:rPr lang="es-AR" altLang="es-ES" sz="3400" b="1">
                <a:latin typeface="Century Gothic" pitchFamily="34" charset="0"/>
              </a:rPr>
              <a:t> </a:t>
            </a:r>
            <a:r>
              <a:rPr lang="es-AR" altLang="es-ES" sz="2800" b="1">
                <a:latin typeface="Times New Roman" pitchFamily="18" charset="0"/>
                <a:cs typeface="Times New Roman" pitchFamily="18" charset="0"/>
              </a:rPr>
              <a:t>AUTOPRÉSTAMOS</a:t>
            </a:r>
            <a:endParaRPr lang="es-ES" altLang="es-ES" sz="2800" b="1">
              <a:latin typeface="Times New Roman" pitchFamily="18" charset="0"/>
              <a:cs typeface="Times New Roman" pitchFamily="18" charset="0"/>
            </a:endParaRPr>
          </a:p>
        </p:txBody>
      </p:sp>
      <p:sp>
        <p:nvSpPr>
          <p:cNvPr id="3" name="Text Box 3"/>
          <p:cNvSpPr txBox="1">
            <a:spLocks noChangeArrowheads="1"/>
          </p:cNvSpPr>
          <p:nvPr/>
        </p:nvSpPr>
        <p:spPr bwMode="auto">
          <a:xfrm>
            <a:off x="457200" y="1905000"/>
            <a:ext cx="8229600" cy="4154984"/>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algn="ctr" fontAlgn="auto">
              <a:spcBef>
                <a:spcPct val="50000"/>
              </a:spcBef>
              <a:spcAft>
                <a:spcPts val="0"/>
              </a:spcAft>
              <a:defRPr/>
            </a:pPr>
            <a:r>
              <a:rPr lang="es-AR" altLang="es-ES" sz="2400" b="1" dirty="0">
                <a:latin typeface="Times New Roman" pitchFamily="18" charset="0"/>
              </a:rPr>
              <a:t>Se efectúa el depósito en una cuenta bancaria en un país donde no existan mayores controles a nombre de un tercero o de una empresa de fachada.</a:t>
            </a:r>
          </a:p>
          <a:p>
            <a:pPr algn="ctr" fontAlgn="auto">
              <a:spcBef>
                <a:spcPct val="50000"/>
              </a:spcBef>
              <a:spcAft>
                <a:spcPts val="0"/>
              </a:spcAft>
              <a:defRPr/>
            </a:pPr>
            <a:r>
              <a:rPr lang="es-AR" altLang="es-ES" sz="2400" b="1" dirty="0">
                <a:latin typeface="Times New Roman" pitchFamily="18" charset="0"/>
              </a:rPr>
              <a:t>Con un comprobante de ese depósito, el lavador solicita un crédito en otro banco, por lo general de otro país, utilizando el depósito como garantía y simulando la inversión en algún otro negocio</a:t>
            </a:r>
            <a:r>
              <a:rPr lang="es-AR" altLang="es-ES" sz="2400" b="1" dirty="0" smtClean="0">
                <a:latin typeface="Times New Roman" pitchFamily="18" charset="0"/>
              </a:rPr>
              <a:t>.</a:t>
            </a:r>
          </a:p>
          <a:p>
            <a:pPr algn="ctr" fontAlgn="auto">
              <a:spcBef>
                <a:spcPct val="50000"/>
              </a:spcBef>
              <a:spcAft>
                <a:spcPts val="0"/>
              </a:spcAft>
              <a:defRPr/>
            </a:pPr>
            <a:r>
              <a:rPr lang="es-AR" altLang="es-ES" sz="2400" b="1" dirty="0" smtClean="0">
                <a:latin typeface="Times New Roman" pitchFamily="18" charset="0"/>
              </a:rPr>
              <a:t>EN OTROS CASOS SE PIDE UN PRÉSTAMO SOBRE EL MISMO DEPÓSITO REALIZADO, SE PAGAN LOS INTERESES PERO SE BLANQUEA LA OPERACIÓN</a:t>
            </a:r>
            <a:endParaRPr lang="es-ES" altLang="es-ES" sz="2400" b="1" dirty="0">
              <a:latin typeface="Times New Roman" pitchFamily="18" charset="0"/>
            </a:endParaRP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457200" y="476250"/>
            <a:ext cx="8229600" cy="571500"/>
          </a:xfrm>
          <a:prstGeom prst="rect">
            <a:avLst/>
          </a:prstGeom>
          <a:solidFill>
            <a:schemeClr val="accent6">
              <a:lumMod val="60000"/>
              <a:lumOff val="40000"/>
            </a:schemeClr>
          </a:solidFill>
          <a:ln w="28575">
            <a:solidFill>
              <a:schemeClr val="tx1"/>
            </a:solidFill>
            <a:miter lim="800000"/>
            <a:headEnd/>
            <a:tailEnd/>
          </a:ln>
        </p:spPr>
        <p:txBody>
          <a:bodyPr anchor="ctr" anchorCtr="1"/>
          <a:lstStyle/>
          <a:p>
            <a:pPr algn="ctr" fontAlgn="auto">
              <a:spcBef>
                <a:spcPts val="0"/>
              </a:spcBef>
              <a:spcAft>
                <a:spcPts val="0"/>
              </a:spcAft>
              <a:defRPr/>
            </a:pPr>
            <a:r>
              <a:rPr lang="es-AR" altLang="es-ES" sz="2800" b="1" dirty="0" smtClean="0">
                <a:latin typeface="Times New Roman" pitchFamily="18" charset="0"/>
                <a:cs typeface="Times New Roman" pitchFamily="18" charset="0"/>
              </a:rPr>
              <a:t> </a:t>
            </a:r>
            <a:r>
              <a:rPr lang="es-AR" altLang="es-ES" sz="2800" b="1" dirty="0">
                <a:latin typeface="Times New Roman" pitchFamily="18" charset="0"/>
                <a:cs typeface="Times New Roman" pitchFamily="18" charset="0"/>
              </a:rPr>
              <a:t>LAVADO DE ACTIVOS</a:t>
            </a:r>
            <a:endParaRPr lang="es-ES" altLang="es-ES" sz="2800" b="1" dirty="0">
              <a:latin typeface="Times New Roman" pitchFamily="18" charset="0"/>
              <a:cs typeface="Times New Roman" pitchFamily="18" charset="0"/>
            </a:endParaRPr>
          </a:p>
        </p:txBody>
      </p:sp>
      <p:sp>
        <p:nvSpPr>
          <p:cNvPr id="3" name="Text Box 4"/>
          <p:cNvSpPr txBox="1">
            <a:spLocks noChangeArrowheads="1"/>
          </p:cNvSpPr>
          <p:nvPr/>
        </p:nvSpPr>
        <p:spPr bwMode="auto">
          <a:xfrm>
            <a:off x="457200" y="1414463"/>
            <a:ext cx="8229600" cy="4986337"/>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algn="ctr" fontAlgn="auto">
              <a:spcBef>
                <a:spcPts val="1100"/>
              </a:spcBef>
              <a:spcAft>
                <a:spcPts val="0"/>
              </a:spcAft>
              <a:defRPr/>
            </a:pPr>
            <a:r>
              <a:rPr lang="es-AR" altLang="es-ES" sz="2800" b="1">
                <a:latin typeface="Times New Roman" pitchFamily="18" charset="0"/>
              </a:rPr>
              <a:t>Definición</a:t>
            </a:r>
          </a:p>
          <a:p>
            <a:pPr algn="ctr" fontAlgn="auto">
              <a:spcBef>
                <a:spcPts val="1100"/>
              </a:spcBef>
              <a:spcAft>
                <a:spcPts val="0"/>
              </a:spcAft>
              <a:defRPr/>
            </a:pPr>
            <a:r>
              <a:rPr lang="es-AR" altLang="es-ES" sz="2200" b="1">
                <a:latin typeface="Times New Roman" pitchFamily="18" charset="0"/>
              </a:rPr>
              <a:t>Es el ingreso al sistema de la economía legal del dinero proveniente de actividades ilícitas.</a:t>
            </a:r>
          </a:p>
          <a:p>
            <a:pPr algn="ctr" fontAlgn="auto">
              <a:spcBef>
                <a:spcPts val="1100"/>
              </a:spcBef>
              <a:spcAft>
                <a:spcPts val="0"/>
              </a:spcAft>
              <a:defRPr/>
            </a:pPr>
            <a:r>
              <a:rPr lang="es-AR" altLang="es-ES" sz="2200" b="1">
                <a:latin typeface="Times New Roman" pitchFamily="18" charset="0"/>
              </a:rPr>
              <a:t>Es el proceso en virtud del cual los bienes de origen delictivo se integran al sistema económico legal con apariencia de haber sido obtenidos de forma lícita.</a:t>
            </a:r>
          </a:p>
          <a:p>
            <a:pPr fontAlgn="auto">
              <a:spcBef>
                <a:spcPts val="1200"/>
              </a:spcBef>
              <a:spcAft>
                <a:spcPts val="0"/>
              </a:spcAft>
              <a:defRPr/>
            </a:pPr>
            <a:r>
              <a:rPr lang="es-AR" altLang="es-ES" sz="2200" b="1">
                <a:latin typeface="Times New Roman" pitchFamily="18" charset="0"/>
              </a:rPr>
              <a:t>-  Tráfico y comercialización de estupefacientes;</a:t>
            </a:r>
          </a:p>
          <a:p>
            <a:pPr fontAlgn="auto">
              <a:spcBef>
                <a:spcPts val="1200"/>
              </a:spcBef>
              <a:spcAft>
                <a:spcPts val="0"/>
              </a:spcAft>
              <a:defRPr/>
            </a:pPr>
            <a:r>
              <a:rPr lang="es-AR" altLang="es-ES" sz="2200" b="1">
                <a:latin typeface="Times New Roman" pitchFamily="18" charset="0"/>
              </a:rPr>
              <a:t>-  Contrabando de armas;</a:t>
            </a:r>
          </a:p>
          <a:p>
            <a:pPr fontAlgn="auto">
              <a:spcBef>
                <a:spcPts val="1200"/>
              </a:spcBef>
              <a:spcAft>
                <a:spcPts val="0"/>
              </a:spcAft>
              <a:defRPr/>
            </a:pPr>
            <a:r>
              <a:rPr lang="es-AR" altLang="es-ES" sz="2200" b="1">
                <a:latin typeface="Times New Roman" pitchFamily="18" charset="0"/>
              </a:rPr>
              <a:t>-  Prostitución de menores y pornografía infantil;</a:t>
            </a:r>
          </a:p>
          <a:p>
            <a:pPr fontAlgn="auto">
              <a:spcBef>
                <a:spcPts val="1200"/>
              </a:spcBef>
              <a:spcAft>
                <a:spcPts val="0"/>
              </a:spcAft>
              <a:buSzPct val="100000"/>
              <a:buFontTx/>
              <a:buChar char="-"/>
              <a:defRPr/>
            </a:pPr>
            <a:r>
              <a:rPr lang="es-AR" altLang="es-ES" sz="2200" b="1">
                <a:latin typeface="Times New Roman" pitchFamily="18" charset="0"/>
              </a:rPr>
              <a:t>  Corrupción y/o fraude contra la Administración Pública,  etc.</a:t>
            </a:r>
          </a:p>
          <a:p>
            <a:pPr fontAlgn="auto">
              <a:spcBef>
                <a:spcPts val="1200"/>
              </a:spcBef>
              <a:spcAft>
                <a:spcPts val="0"/>
              </a:spcAft>
              <a:buSzPct val="100000"/>
              <a:buFontTx/>
              <a:buChar char="-"/>
              <a:defRPr/>
            </a:pPr>
            <a:r>
              <a:rPr lang="es-AR" altLang="es-ES" sz="2200" b="1">
                <a:latin typeface="Times New Roman" pitchFamily="18" charset="0"/>
              </a:rPr>
              <a:t>  Se agregó posteriormente financiación del terrorismo.</a:t>
            </a:r>
            <a:endParaRPr lang="es-ES" altLang="es-ES" sz="2200" b="1">
              <a:latin typeface="Times New Roman" pitchFamily="18" charset="0"/>
            </a:endParaRP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4"/>
          <p:cNvSpPr>
            <a:spLocks noChangeArrowheads="1"/>
          </p:cNvSpPr>
          <p:nvPr/>
        </p:nvSpPr>
        <p:spPr bwMode="auto">
          <a:xfrm>
            <a:off x="457200" y="609600"/>
            <a:ext cx="8229600" cy="857250"/>
          </a:xfrm>
          <a:prstGeom prst="rect">
            <a:avLst/>
          </a:prstGeom>
          <a:solidFill>
            <a:schemeClr val="accent6">
              <a:lumMod val="60000"/>
              <a:lumOff val="40000"/>
            </a:schemeClr>
          </a:solidFill>
          <a:ln w="28575">
            <a:solidFill>
              <a:schemeClr val="tx1"/>
            </a:solidFill>
            <a:miter lim="800000"/>
            <a:headEnd/>
            <a:tailEnd/>
          </a:ln>
        </p:spPr>
        <p:txBody>
          <a:bodyPr anchor="ctr"/>
          <a:lstStyle/>
          <a:p>
            <a:pPr algn="ctr" eaLnBrk="0" fontAlgn="auto" hangingPunct="0">
              <a:spcBef>
                <a:spcPts val="0"/>
              </a:spcBef>
              <a:spcAft>
                <a:spcPts val="0"/>
              </a:spcAft>
              <a:defRPr/>
            </a:pPr>
            <a:r>
              <a:rPr lang="es-AR" altLang="es-ES" sz="2800" b="1">
                <a:latin typeface="Times New Roman" pitchFamily="18" charset="0"/>
                <a:cs typeface="Times New Roman" pitchFamily="18" charset="0"/>
              </a:rPr>
              <a:t>ETAPAS DEL LAVADO DE DINERO</a:t>
            </a:r>
            <a:endParaRPr lang="es-ES" altLang="es-ES" sz="2800" b="1">
              <a:latin typeface="Times New Roman" pitchFamily="18" charset="0"/>
              <a:cs typeface="Times New Roman" pitchFamily="18" charset="0"/>
            </a:endParaRPr>
          </a:p>
        </p:txBody>
      </p:sp>
      <p:sp>
        <p:nvSpPr>
          <p:cNvPr id="3" name="Text Box 5"/>
          <p:cNvSpPr txBox="1">
            <a:spLocks noChangeArrowheads="1"/>
          </p:cNvSpPr>
          <p:nvPr/>
        </p:nvSpPr>
        <p:spPr bwMode="auto">
          <a:xfrm>
            <a:off x="457200" y="1905000"/>
            <a:ext cx="8229600" cy="4108817"/>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fontAlgn="auto">
              <a:spcBef>
                <a:spcPct val="50000"/>
              </a:spcBef>
              <a:spcAft>
                <a:spcPts val="0"/>
              </a:spcAft>
              <a:defRPr/>
            </a:pPr>
            <a:r>
              <a:rPr lang="es-AR" altLang="es-ES" b="1" dirty="0">
                <a:latin typeface="Times New Roman" pitchFamily="18" charset="0"/>
              </a:rPr>
              <a:t>Se estima que hay tres etapas:</a:t>
            </a:r>
          </a:p>
          <a:p>
            <a:pPr fontAlgn="auto">
              <a:spcBef>
                <a:spcPct val="50000"/>
              </a:spcBef>
              <a:spcAft>
                <a:spcPts val="0"/>
              </a:spcAft>
              <a:defRPr/>
            </a:pPr>
            <a:r>
              <a:rPr lang="es-AR" altLang="es-ES" b="1" dirty="0">
                <a:latin typeface="Times New Roman" pitchFamily="18" charset="0"/>
              </a:rPr>
              <a:t>Colocación:</a:t>
            </a:r>
            <a:r>
              <a:rPr lang="es-AR" altLang="es-ES" dirty="0">
                <a:latin typeface="Times New Roman" pitchFamily="18" charset="0"/>
              </a:rPr>
              <a:t> </a:t>
            </a:r>
            <a:r>
              <a:rPr lang="es-AR" altLang="es-ES" b="1" dirty="0">
                <a:latin typeface="Times New Roman" pitchFamily="18" charset="0"/>
              </a:rPr>
              <a:t>Tiene por objeto introducir el dinero en efectivo producto del delito en el circuito financiero o comercial, depositando pequeños montos en entidades financieras a través del uso de documentación falsa o de empresas de fachada, o instalando cierto tipo de negocios (restaurantes, locales bailables, etc.).</a:t>
            </a:r>
          </a:p>
          <a:p>
            <a:pPr fontAlgn="auto">
              <a:spcBef>
                <a:spcPct val="50000"/>
              </a:spcBef>
              <a:spcAft>
                <a:spcPts val="0"/>
              </a:spcAft>
              <a:defRPr/>
            </a:pPr>
            <a:r>
              <a:rPr lang="es-AR" altLang="es-ES" b="1" dirty="0">
                <a:latin typeface="Times New Roman" pitchFamily="18" charset="0"/>
              </a:rPr>
              <a:t>Decantación o estratificación: El objetivo es cortar la cadena de evidencias ante eventuales investigaciones sobre el origen del dinero (transferencia en forma electrónica a cuentas anónimas de </a:t>
            </a:r>
            <a:r>
              <a:rPr lang="es-AR" altLang="es-ES" b="1" dirty="0" err="1">
                <a:latin typeface="Times New Roman" pitchFamily="18" charset="0"/>
              </a:rPr>
              <a:t>paises</a:t>
            </a:r>
            <a:r>
              <a:rPr lang="es-AR" altLang="es-ES" b="1" dirty="0">
                <a:latin typeface="Times New Roman" pitchFamily="18" charset="0"/>
              </a:rPr>
              <a:t> que se amparan en el secreto bancario).</a:t>
            </a:r>
          </a:p>
          <a:p>
            <a:pPr fontAlgn="auto">
              <a:spcBef>
                <a:spcPct val="50000"/>
              </a:spcBef>
              <a:spcAft>
                <a:spcPts val="0"/>
              </a:spcAft>
              <a:defRPr/>
            </a:pPr>
            <a:r>
              <a:rPr lang="es-AR" altLang="es-ES" b="1" dirty="0">
                <a:latin typeface="Times New Roman" pitchFamily="18" charset="0"/>
              </a:rPr>
              <a:t>Integración:  Se tiende a incorporar el dinero formalmente al circuito económico legal a través de ahorristas, inversores, etc., mostrando especial predilección por las operaciones que permiten el anonimato de los fondos (restaurantes, agencias de turismo, comercio exterior, compra de objetos de arte, sociedades de </a:t>
            </a:r>
            <a:r>
              <a:rPr lang="es-AR" altLang="es-ES" b="1" dirty="0" err="1">
                <a:latin typeface="Times New Roman" pitchFamily="18" charset="0"/>
              </a:rPr>
              <a:t>beneficiencia</a:t>
            </a:r>
            <a:r>
              <a:rPr lang="es-AR" altLang="es-ES" b="1" dirty="0">
                <a:latin typeface="Times New Roman" pitchFamily="18" charset="0"/>
              </a:rPr>
              <a:t> o de investigación medicinal, etc.).</a:t>
            </a:r>
            <a:endParaRPr lang="es-ES" altLang="es-ES" b="1" dirty="0">
              <a:latin typeface="Times New Roman" pitchFamily="18" charset="0"/>
            </a:endParaRP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457200" y="546735"/>
            <a:ext cx="8229600" cy="1022350"/>
          </a:xfrm>
          <a:prstGeom prst="rect">
            <a:avLst/>
          </a:prstGeom>
          <a:solidFill>
            <a:schemeClr val="accent6">
              <a:lumMod val="60000"/>
              <a:lumOff val="40000"/>
            </a:schemeClr>
          </a:solidFill>
          <a:ln w="28575">
            <a:solidFill>
              <a:schemeClr val="tx1"/>
            </a:solidFill>
            <a:miter lim="800000"/>
            <a:headEnd/>
            <a:tailEnd/>
          </a:ln>
        </p:spPr>
        <p:txBody>
          <a:bodyPr anchor="ctr" anchorCtr="1"/>
          <a:lstStyle/>
          <a:p>
            <a:pPr algn="ctr" fontAlgn="auto">
              <a:spcBef>
                <a:spcPts val="0"/>
              </a:spcBef>
              <a:spcAft>
                <a:spcPts val="0"/>
              </a:spcAft>
              <a:defRPr/>
            </a:pPr>
            <a:r>
              <a:rPr lang="es-AR" altLang="es-ES" sz="2800" b="1">
                <a:solidFill>
                  <a:srgbClr val="000000"/>
                </a:solidFill>
                <a:latin typeface="Times New Roman" pitchFamily="18" charset="0"/>
                <a:cs typeface="Times New Roman" pitchFamily="18" charset="0"/>
              </a:rPr>
              <a:t>G.A.F.I. </a:t>
            </a:r>
            <a:br>
              <a:rPr lang="es-AR" altLang="es-ES" sz="2800" b="1">
                <a:solidFill>
                  <a:srgbClr val="000000"/>
                </a:solidFill>
                <a:latin typeface="Times New Roman" pitchFamily="18" charset="0"/>
                <a:cs typeface="Times New Roman" pitchFamily="18" charset="0"/>
              </a:rPr>
            </a:br>
            <a:r>
              <a:rPr lang="es-AR" altLang="es-ES" sz="2400" b="1">
                <a:solidFill>
                  <a:srgbClr val="000000"/>
                </a:solidFill>
                <a:latin typeface="Times New Roman" pitchFamily="18" charset="0"/>
                <a:cs typeface="Times New Roman" pitchFamily="18" charset="0"/>
              </a:rPr>
              <a:t>GRUPO DE ACCION FINANCIERA INTERNACIONAL</a:t>
            </a:r>
            <a:endParaRPr lang="es-ES" altLang="es-ES" sz="2400" b="1">
              <a:solidFill>
                <a:srgbClr val="000000"/>
              </a:solidFill>
              <a:latin typeface="Times New Roman" pitchFamily="18" charset="0"/>
              <a:cs typeface="Times New Roman" pitchFamily="18" charset="0"/>
            </a:endParaRPr>
          </a:p>
        </p:txBody>
      </p:sp>
      <p:sp>
        <p:nvSpPr>
          <p:cNvPr id="3" name="Text Box 4"/>
          <p:cNvSpPr txBox="1">
            <a:spLocks noChangeArrowheads="1"/>
          </p:cNvSpPr>
          <p:nvPr/>
        </p:nvSpPr>
        <p:spPr bwMode="auto">
          <a:xfrm>
            <a:off x="488950" y="2080260"/>
            <a:ext cx="8229600" cy="3939540"/>
          </a:xfrm>
          <a:prstGeom prst="rect">
            <a:avLst/>
          </a:prstGeom>
          <a:solidFill>
            <a:schemeClr val="accent6">
              <a:lumMod val="60000"/>
              <a:lumOff val="40000"/>
            </a:schemeClr>
          </a:solidFill>
          <a:ln w="28575">
            <a:solidFill>
              <a:schemeClr val="tx1"/>
            </a:solidFill>
            <a:miter lim="800000"/>
            <a:headEnd/>
            <a:tailEnd/>
          </a:ln>
        </p:spPr>
        <p:txBody>
          <a:bodyPr wrap="square" anchorCtr="1">
            <a:spAutoFit/>
          </a:bodyPr>
          <a:lstStyle/>
          <a:p>
            <a:pPr algn="ctr" fontAlgn="auto">
              <a:spcBef>
                <a:spcPts val="1200"/>
              </a:spcBef>
              <a:spcAft>
                <a:spcPts val="0"/>
              </a:spcAft>
              <a:defRPr/>
            </a:pPr>
            <a:r>
              <a:rPr lang="es-AR" altLang="es-ES" sz="2200" b="1">
                <a:solidFill>
                  <a:srgbClr val="000000"/>
                </a:solidFill>
                <a:latin typeface="Times New Roman" pitchFamily="18" charset="0"/>
              </a:rPr>
              <a:t>13-4-2000 se sancionó la ley 25.246.</a:t>
            </a:r>
          </a:p>
          <a:p>
            <a:pPr algn="ctr" fontAlgn="auto">
              <a:spcBef>
                <a:spcPts val="1200"/>
              </a:spcBef>
              <a:spcAft>
                <a:spcPts val="0"/>
              </a:spcAft>
              <a:defRPr/>
            </a:pPr>
            <a:r>
              <a:rPr lang="es-AR" altLang="es-ES" sz="2200" b="1">
                <a:solidFill>
                  <a:srgbClr val="000000"/>
                </a:solidFill>
                <a:latin typeface="Times New Roman" pitchFamily="18" charset="0"/>
              </a:rPr>
              <a:t>Está sustentada en las cuarenta recomendaciones del Grupo de Acción Financiera Internacional (GAFI), también conocido como FATF (Finantial Action Task Force on Money Laudering) (Acción Financiera de Fuerzas Agrupadas sobre Lavado de Dinero).</a:t>
            </a:r>
          </a:p>
          <a:p>
            <a:pPr algn="ctr" fontAlgn="auto">
              <a:spcBef>
                <a:spcPts val="1200"/>
              </a:spcBef>
              <a:spcAft>
                <a:spcPts val="0"/>
              </a:spcAft>
              <a:defRPr/>
            </a:pPr>
            <a:r>
              <a:rPr lang="es-AR" altLang="es-ES" sz="2200" b="1">
                <a:solidFill>
                  <a:srgbClr val="000000"/>
                </a:solidFill>
                <a:latin typeface="Times New Roman" pitchFamily="18" charset="0"/>
              </a:rPr>
              <a:t>Está compuesto por 36 miembros plenos y ocho miembros asociados.</a:t>
            </a:r>
          </a:p>
          <a:p>
            <a:pPr algn="ctr" fontAlgn="auto">
              <a:spcBef>
                <a:spcPts val="1200"/>
              </a:spcBef>
              <a:spcAft>
                <a:spcPts val="0"/>
              </a:spcAft>
              <a:defRPr/>
            </a:pPr>
            <a:r>
              <a:rPr lang="es-AR" altLang="es-ES" sz="2200" b="1">
                <a:solidFill>
                  <a:srgbClr val="000000"/>
                </a:solidFill>
                <a:latin typeface="Times New Roman" pitchFamily="18" charset="0"/>
              </a:rPr>
              <a:t>Brinda solo principios de acción a modo de recomendaciones para que cada país, que tiene sistemas jurídicos y financieros diferentes, establezca disposiciones preventivas a través de leyes específicas. </a:t>
            </a:r>
            <a:endParaRPr lang="es-ES" altLang="es-ES" sz="2200" b="1">
              <a:solidFill>
                <a:srgbClr val="000000"/>
              </a:solidFill>
              <a:latin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4"/>
          <p:cNvSpPr>
            <a:spLocks noChangeArrowheads="1"/>
          </p:cNvSpPr>
          <p:nvPr/>
        </p:nvSpPr>
        <p:spPr bwMode="auto">
          <a:xfrm>
            <a:off x="755650" y="1000125"/>
            <a:ext cx="3816350" cy="1511300"/>
          </a:xfrm>
          <a:prstGeom prst="ellipse">
            <a:avLst/>
          </a:prstGeom>
          <a:solidFill>
            <a:schemeClr val="accent2">
              <a:lumMod val="60000"/>
              <a:lumOff val="40000"/>
            </a:schemeClr>
          </a:solidFill>
          <a:ln w="28575">
            <a:solidFill>
              <a:srgbClr val="C00000"/>
            </a:solidFill>
            <a:round/>
            <a:headEnd/>
            <a:tailEnd/>
          </a:ln>
          <a:effectLst/>
        </p:spPr>
        <p:txBody>
          <a:bodyPr wrap="none" anchor="ctr"/>
          <a:lstStyle/>
          <a:p>
            <a:pPr algn="ctr" fontAlgn="auto">
              <a:spcBef>
                <a:spcPts val="0"/>
              </a:spcBef>
              <a:spcAft>
                <a:spcPts val="0"/>
              </a:spcAft>
              <a:defRPr/>
            </a:pPr>
            <a:r>
              <a:rPr lang="es-MX" altLang="es-ES" sz="2000" b="1" dirty="0">
                <a:latin typeface="Times New Roman" panose="02020603050405020304" pitchFamily="18" charset="0"/>
                <a:cs typeface="Times New Roman" panose="02020603050405020304" pitchFamily="18" charset="0"/>
              </a:rPr>
              <a:t>Condiciones climáticas </a:t>
            </a:r>
          </a:p>
          <a:p>
            <a:pPr algn="ctr" fontAlgn="auto">
              <a:spcBef>
                <a:spcPts val="0"/>
              </a:spcBef>
              <a:spcAft>
                <a:spcPts val="0"/>
              </a:spcAft>
              <a:defRPr/>
            </a:pPr>
            <a:r>
              <a:rPr lang="es-MX" altLang="es-ES" sz="2000" b="1" dirty="0">
                <a:latin typeface="Times New Roman" panose="02020603050405020304" pitchFamily="18" charset="0"/>
                <a:cs typeface="Times New Roman" panose="02020603050405020304" pitchFamily="18" charset="0"/>
              </a:rPr>
              <a:t>benignas  </a:t>
            </a:r>
          </a:p>
        </p:txBody>
      </p:sp>
      <p:sp>
        <p:nvSpPr>
          <p:cNvPr id="4" name="Oval 5"/>
          <p:cNvSpPr>
            <a:spLocks noChangeArrowheads="1"/>
          </p:cNvSpPr>
          <p:nvPr/>
        </p:nvSpPr>
        <p:spPr bwMode="auto">
          <a:xfrm>
            <a:off x="4643438" y="1052513"/>
            <a:ext cx="3816350" cy="1511300"/>
          </a:xfrm>
          <a:prstGeom prst="ellipse">
            <a:avLst/>
          </a:prstGeom>
          <a:solidFill>
            <a:schemeClr val="accent2">
              <a:lumMod val="60000"/>
              <a:lumOff val="40000"/>
            </a:schemeClr>
          </a:solidFill>
          <a:ln w="28575">
            <a:solidFill>
              <a:srgbClr val="C00000"/>
            </a:solidFill>
            <a:round/>
            <a:headEnd/>
            <a:tailEnd/>
          </a:ln>
          <a:effectLst/>
        </p:spPr>
        <p:txBody>
          <a:bodyPr wrap="none" anchor="ctr"/>
          <a:lstStyle/>
          <a:p>
            <a:pPr algn="ctr" fontAlgn="auto">
              <a:spcBef>
                <a:spcPts val="0"/>
              </a:spcBef>
              <a:spcAft>
                <a:spcPts val="0"/>
              </a:spcAft>
              <a:defRPr/>
            </a:pPr>
            <a:r>
              <a:rPr lang="es-MX" altLang="es-ES" sz="2000" b="1" dirty="0">
                <a:latin typeface="Times New Roman" panose="02020603050405020304" pitchFamily="18" charset="0"/>
                <a:cs typeface="Times New Roman" panose="02020603050405020304" pitchFamily="18" charset="0"/>
              </a:rPr>
              <a:t>Recursos naturales</a:t>
            </a:r>
          </a:p>
          <a:p>
            <a:pPr algn="ctr" fontAlgn="auto">
              <a:spcBef>
                <a:spcPts val="0"/>
              </a:spcBef>
              <a:spcAft>
                <a:spcPts val="0"/>
              </a:spcAft>
              <a:defRPr/>
            </a:pPr>
            <a:r>
              <a:rPr lang="es-MX" altLang="es-ES" sz="2000" b="1" dirty="0">
                <a:latin typeface="Times New Roman" panose="02020603050405020304" pitchFamily="18" charset="0"/>
                <a:cs typeface="Times New Roman" panose="02020603050405020304" pitchFamily="18" charset="0"/>
              </a:rPr>
              <a:t>Caza y pesca</a:t>
            </a:r>
          </a:p>
        </p:txBody>
      </p:sp>
      <p:sp>
        <p:nvSpPr>
          <p:cNvPr id="5" name="Oval 6"/>
          <p:cNvSpPr>
            <a:spLocks noChangeArrowheads="1"/>
          </p:cNvSpPr>
          <p:nvPr/>
        </p:nvSpPr>
        <p:spPr bwMode="auto">
          <a:xfrm>
            <a:off x="755650" y="3646488"/>
            <a:ext cx="3816350" cy="1655762"/>
          </a:xfrm>
          <a:prstGeom prst="ellipse">
            <a:avLst/>
          </a:prstGeom>
          <a:solidFill>
            <a:schemeClr val="accent2">
              <a:lumMod val="60000"/>
              <a:lumOff val="40000"/>
            </a:schemeClr>
          </a:solidFill>
          <a:ln w="28575">
            <a:solidFill>
              <a:srgbClr val="C00000"/>
            </a:solidFill>
            <a:round/>
            <a:headEnd/>
            <a:tailEnd/>
          </a:ln>
          <a:effectLst/>
        </p:spPr>
        <p:txBody>
          <a:bodyPr wrap="none" anchor="ctr"/>
          <a:lstStyle/>
          <a:p>
            <a:pPr algn="ctr" fontAlgn="auto">
              <a:spcBef>
                <a:spcPts val="0"/>
              </a:spcBef>
              <a:spcAft>
                <a:spcPts val="0"/>
              </a:spcAft>
              <a:defRPr/>
            </a:pPr>
            <a:r>
              <a:rPr lang="es-MX" altLang="es-ES" b="1" dirty="0">
                <a:latin typeface="Times New Roman" panose="02020603050405020304" pitchFamily="18" charset="0"/>
                <a:cs typeface="Times New Roman" panose="02020603050405020304" pitchFamily="18" charset="0"/>
              </a:rPr>
              <a:t>Agricultura</a:t>
            </a:r>
          </a:p>
          <a:p>
            <a:pPr algn="ctr" fontAlgn="auto">
              <a:spcBef>
                <a:spcPts val="0"/>
              </a:spcBef>
              <a:spcAft>
                <a:spcPts val="0"/>
              </a:spcAft>
              <a:defRPr/>
            </a:pPr>
            <a:r>
              <a:rPr lang="es-MX" altLang="es-ES" b="1" dirty="0">
                <a:latin typeface="Times New Roman" panose="02020603050405020304" pitchFamily="18" charset="0"/>
                <a:cs typeface="Times New Roman" panose="02020603050405020304" pitchFamily="18" charset="0"/>
              </a:rPr>
              <a:t>Grupos sedentarios</a:t>
            </a:r>
          </a:p>
          <a:p>
            <a:pPr algn="ctr" fontAlgn="auto">
              <a:spcBef>
                <a:spcPts val="0"/>
              </a:spcBef>
              <a:spcAft>
                <a:spcPts val="0"/>
              </a:spcAft>
              <a:defRPr/>
            </a:pPr>
            <a:r>
              <a:rPr lang="es-MX" altLang="es-ES" b="1" dirty="0">
                <a:latin typeface="Times New Roman" panose="02020603050405020304" pitchFamily="18" charset="0"/>
                <a:cs typeface="Times New Roman" panose="02020603050405020304" pitchFamily="18" charset="0"/>
              </a:rPr>
              <a:t>Asentamientos permanentes</a:t>
            </a:r>
          </a:p>
        </p:txBody>
      </p:sp>
      <p:sp>
        <p:nvSpPr>
          <p:cNvPr id="6" name="Oval 7"/>
          <p:cNvSpPr>
            <a:spLocks noChangeArrowheads="1"/>
          </p:cNvSpPr>
          <p:nvPr/>
        </p:nvSpPr>
        <p:spPr bwMode="auto">
          <a:xfrm>
            <a:off x="4643438" y="3789363"/>
            <a:ext cx="3816350" cy="1511300"/>
          </a:xfrm>
          <a:prstGeom prst="ellipse">
            <a:avLst/>
          </a:prstGeom>
          <a:solidFill>
            <a:schemeClr val="accent2">
              <a:lumMod val="60000"/>
              <a:lumOff val="40000"/>
            </a:schemeClr>
          </a:solidFill>
          <a:ln w="28575">
            <a:solidFill>
              <a:srgbClr val="C00000"/>
            </a:solidFill>
            <a:round/>
            <a:headEnd/>
            <a:tailEnd/>
          </a:ln>
          <a:effectLst/>
        </p:spPr>
        <p:txBody>
          <a:bodyPr wrap="none" anchor="ctr"/>
          <a:lstStyle/>
          <a:p>
            <a:pPr algn="ctr" fontAlgn="auto">
              <a:spcBef>
                <a:spcPts val="0"/>
              </a:spcBef>
              <a:spcAft>
                <a:spcPts val="0"/>
              </a:spcAft>
              <a:defRPr/>
            </a:pPr>
            <a:r>
              <a:rPr lang="es-MX" altLang="es-ES" sz="2000" b="1" dirty="0">
                <a:latin typeface="Times New Roman" panose="02020603050405020304" pitchFamily="18" charset="0"/>
                <a:cs typeface="Times New Roman" panose="02020603050405020304" pitchFamily="18" charset="0"/>
              </a:rPr>
              <a:t>Relaciones entre los </a:t>
            </a:r>
          </a:p>
          <a:p>
            <a:pPr algn="ctr" fontAlgn="auto">
              <a:spcBef>
                <a:spcPts val="0"/>
              </a:spcBef>
              <a:spcAft>
                <a:spcPts val="0"/>
              </a:spcAft>
              <a:defRPr/>
            </a:pPr>
            <a:r>
              <a:rPr lang="es-MX" altLang="es-ES" sz="2000" b="1" dirty="0">
                <a:latin typeface="Times New Roman" panose="02020603050405020304" pitchFamily="18" charset="0"/>
                <a:cs typeface="Times New Roman" panose="02020603050405020304" pitchFamily="18" charset="0"/>
              </a:rPr>
              <a:t>grupos humanos</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4"/>
          <p:cNvSpPr txBox="1">
            <a:spLocks noChangeArrowheads="1"/>
          </p:cNvSpPr>
          <p:nvPr/>
        </p:nvSpPr>
        <p:spPr bwMode="auto">
          <a:xfrm>
            <a:off x="457200" y="1357313"/>
            <a:ext cx="8229600" cy="4130675"/>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algn="ctr" fontAlgn="auto">
              <a:spcBef>
                <a:spcPts val="1200"/>
              </a:spcBef>
              <a:spcAft>
                <a:spcPts val="0"/>
              </a:spcAft>
              <a:defRPr/>
            </a:pPr>
            <a:r>
              <a:rPr lang="es-AR" altLang="es-ES" sz="2000" b="1" dirty="0">
                <a:solidFill>
                  <a:srgbClr val="000000"/>
                </a:solidFill>
                <a:latin typeface="Times New Roman" pitchFamily="18" charset="0"/>
              </a:rPr>
              <a:t>Recomendaciones a seguir para la lucha contra el lavado de activos.</a:t>
            </a:r>
          </a:p>
          <a:p>
            <a:pPr fontAlgn="auto">
              <a:spcBef>
                <a:spcPts val="1200"/>
              </a:spcBef>
              <a:spcAft>
                <a:spcPts val="0"/>
              </a:spcAft>
              <a:defRPr/>
            </a:pPr>
            <a:endParaRPr lang="es-AR" altLang="es-ES" sz="2000" b="1" dirty="0">
              <a:solidFill>
                <a:srgbClr val="000000"/>
              </a:solidFill>
              <a:latin typeface="Times New Roman" pitchFamily="18" charset="0"/>
            </a:endParaRPr>
          </a:p>
          <a:p>
            <a:pPr fontAlgn="auto">
              <a:spcBef>
                <a:spcPts val="1200"/>
              </a:spcBef>
              <a:spcAft>
                <a:spcPts val="0"/>
              </a:spcAft>
              <a:defRPr/>
            </a:pPr>
            <a:endParaRPr lang="es-AR" altLang="es-ES" sz="2000" dirty="0">
              <a:latin typeface="Times New Roman" pitchFamily="18" charset="0"/>
            </a:endParaRPr>
          </a:p>
          <a:p>
            <a:pPr fontAlgn="auto">
              <a:spcBef>
                <a:spcPts val="1200"/>
              </a:spcBef>
              <a:spcAft>
                <a:spcPts val="0"/>
              </a:spcAft>
              <a:defRPr/>
            </a:pPr>
            <a:endParaRPr lang="es-AR" altLang="es-ES" sz="2000" dirty="0">
              <a:solidFill>
                <a:srgbClr val="000000"/>
              </a:solidFill>
              <a:latin typeface="Times New Roman" pitchFamily="18" charset="0"/>
            </a:endParaRPr>
          </a:p>
          <a:p>
            <a:pPr algn="ctr" fontAlgn="auto">
              <a:spcBef>
                <a:spcPts val="1200"/>
              </a:spcBef>
              <a:spcAft>
                <a:spcPts val="0"/>
              </a:spcAft>
              <a:defRPr/>
            </a:pPr>
            <a:endParaRPr lang="es-AR" altLang="es-ES" sz="2000" b="1" dirty="0">
              <a:solidFill>
                <a:srgbClr val="000000"/>
              </a:solidFill>
              <a:latin typeface="Times New Roman" pitchFamily="18" charset="0"/>
            </a:endParaRPr>
          </a:p>
          <a:p>
            <a:pPr algn="ctr" fontAlgn="auto">
              <a:spcBef>
                <a:spcPts val="1200"/>
              </a:spcBef>
              <a:spcAft>
                <a:spcPts val="0"/>
              </a:spcAft>
              <a:defRPr/>
            </a:pPr>
            <a:endParaRPr lang="es-AR" altLang="es-ES" sz="2000" b="1" dirty="0">
              <a:solidFill>
                <a:srgbClr val="000000"/>
              </a:solidFill>
              <a:latin typeface="Times New Roman" pitchFamily="18" charset="0"/>
            </a:endParaRPr>
          </a:p>
          <a:p>
            <a:pPr algn="ctr" fontAlgn="auto">
              <a:spcBef>
                <a:spcPts val="1200"/>
              </a:spcBef>
              <a:spcAft>
                <a:spcPts val="0"/>
              </a:spcAft>
              <a:defRPr/>
            </a:pPr>
            <a:r>
              <a:rPr lang="es-AR" altLang="es-ES" sz="2000" b="1" dirty="0">
                <a:solidFill>
                  <a:srgbClr val="000000"/>
                </a:solidFill>
                <a:latin typeface="Times New Roman" pitchFamily="18" charset="0"/>
              </a:rPr>
              <a:t>COLABORACION de todos los sectores involucrados (mercado bancario, de valores y el asegurador), a través del conocimiento que tienen del mercado y de los clientes, para que alerten sobre alguna operación inusual o sospechosa</a:t>
            </a:r>
            <a:r>
              <a:rPr lang="es-AR" altLang="es-ES" sz="2000" dirty="0">
                <a:solidFill>
                  <a:srgbClr val="000000"/>
                </a:solidFill>
                <a:latin typeface="Times New Roman" pitchFamily="18" charset="0"/>
              </a:rPr>
              <a:t>.</a:t>
            </a:r>
            <a:endParaRPr lang="es-ES" altLang="es-ES" sz="2000" dirty="0">
              <a:solidFill>
                <a:srgbClr val="000000"/>
              </a:solidFill>
              <a:latin typeface="Times New Roman" pitchFamily="18" charset="0"/>
            </a:endParaRPr>
          </a:p>
        </p:txBody>
      </p:sp>
      <p:sp>
        <p:nvSpPr>
          <p:cNvPr id="3" name="Line 6"/>
          <p:cNvSpPr>
            <a:spLocks/>
          </p:cNvSpPr>
          <p:nvPr/>
        </p:nvSpPr>
        <p:spPr bwMode="auto">
          <a:xfrm flipH="1">
            <a:off x="4597400" y="1857375"/>
            <a:ext cx="46038" cy="609600"/>
          </a:xfrm>
          <a:custGeom>
            <a:avLst/>
            <a:gdLst>
              <a:gd name="T0" fmla="*/ 0 w 45719"/>
              <a:gd name="T1" fmla="*/ 0 h 609603"/>
              <a:gd name="T2" fmla="*/ 0 w 45719"/>
              <a:gd name="T3" fmla="*/ 304787 h 609603"/>
              <a:gd name="T4" fmla="*/ 0 w 45719"/>
              <a:gd name="T5" fmla="*/ 609561 h 609603"/>
              <a:gd name="T6" fmla="*/ 0 w 45719"/>
              <a:gd name="T7" fmla="*/ 304787 h 609603"/>
              <a:gd name="T8" fmla="*/ 0 w 45719"/>
              <a:gd name="T9" fmla="*/ 0 h 609603"/>
              <a:gd name="T10" fmla="*/ 0 w 45719"/>
              <a:gd name="T11" fmla="*/ 609561 h 609603"/>
              <a:gd name="T12" fmla="*/ 17694720 60000 65536"/>
              <a:gd name="T13" fmla="*/ 0 60000 65536"/>
              <a:gd name="T14" fmla="*/ 5898240 60000 65536"/>
              <a:gd name="T15" fmla="*/ 11796480 60000 65536"/>
              <a:gd name="T16" fmla="*/ 5898240 60000 65536"/>
              <a:gd name="T17" fmla="*/ 17694720 60000 65536"/>
              <a:gd name="T18" fmla="*/ 0 w 45719"/>
              <a:gd name="T19" fmla="*/ 0 h 609603"/>
              <a:gd name="T20" fmla="*/ 0 w 45719"/>
              <a:gd name="T21" fmla="*/ 609603 h 609603"/>
            </a:gdLst>
            <a:ahLst/>
            <a:cxnLst>
              <a:cxn ang="T12">
                <a:pos x="T0" y="T1"/>
              </a:cxn>
              <a:cxn ang="T13">
                <a:pos x="T2" y="T3"/>
              </a:cxn>
              <a:cxn ang="T14">
                <a:pos x="T4" y="T5"/>
              </a:cxn>
              <a:cxn ang="T15">
                <a:pos x="T6" y="T7"/>
              </a:cxn>
              <a:cxn ang="T16">
                <a:pos x="T8" y="T9"/>
              </a:cxn>
              <a:cxn ang="T17">
                <a:pos x="T10" y="T11"/>
              </a:cxn>
            </a:cxnLst>
            <a:rect l="T18" t="T19" r="T20" b="T21"/>
            <a:pathLst>
              <a:path w="45719" h="609603">
                <a:moveTo>
                  <a:pt x="0" y="0"/>
                </a:moveTo>
                <a:lnTo>
                  <a:pt x="1" y="609603"/>
                </a:lnTo>
              </a:path>
            </a:pathLst>
          </a:custGeom>
          <a:solidFill>
            <a:srgbClr val="CCFFCC"/>
          </a:solidFill>
          <a:ln w="9528">
            <a:solidFill>
              <a:srgbClr val="C00000"/>
            </a:solidFill>
            <a:prstDash val="solid"/>
            <a:round/>
            <a:headEnd/>
            <a:tailEnd type="arrow" w="med" len="med"/>
          </a:ln>
        </p:spPr>
        <p:txBody>
          <a:bodyPr/>
          <a:lstStyle/>
          <a:p>
            <a:endParaRPr lang="en-US"/>
          </a:p>
        </p:txBody>
      </p:sp>
      <p:sp>
        <p:nvSpPr>
          <p:cNvPr id="4" name="Text Box 5"/>
          <p:cNvSpPr txBox="1">
            <a:spLocks noChangeArrowheads="1"/>
          </p:cNvSpPr>
          <p:nvPr/>
        </p:nvSpPr>
        <p:spPr bwMode="auto">
          <a:xfrm>
            <a:off x="2327275" y="2786063"/>
            <a:ext cx="4816475" cy="369887"/>
          </a:xfrm>
          <a:prstGeom prst="rect">
            <a:avLst/>
          </a:prstGeom>
          <a:solidFill>
            <a:schemeClr val="accent6">
              <a:lumMod val="20000"/>
              <a:lumOff val="80000"/>
            </a:schemeClr>
          </a:solidFill>
          <a:ln w="76196">
            <a:solidFill>
              <a:srgbClr val="C00000"/>
            </a:solidFill>
            <a:miter lim="800000"/>
            <a:headEnd/>
            <a:tailEnd/>
          </a:ln>
        </p:spPr>
        <p:txBody>
          <a:bodyPr anchorCtr="1">
            <a:spAutoFit/>
          </a:bodyPr>
          <a:lstStyle/>
          <a:p>
            <a:pPr algn="ctr" fontAlgn="auto">
              <a:spcBef>
                <a:spcPts val="1100"/>
              </a:spcBef>
              <a:spcAft>
                <a:spcPts val="0"/>
              </a:spcAft>
              <a:defRPr/>
            </a:pPr>
            <a:r>
              <a:rPr lang="es-AR" altLang="es-ES" b="1">
                <a:solidFill>
                  <a:srgbClr val="000000"/>
                </a:solidFill>
                <a:latin typeface="Times New Roman" pitchFamily="18" charset="0"/>
              </a:rPr>
              <a:t>CONOZCA A SU CLIENTE</a:t>
            </a:r>
            <a:endParaRPr lang="es-ES" altLang="es-ES" b="1">
              <a:solidFill>
                <a:srgbClr val="000000"/>
              </a:solidFill>
              <a:latin typeface="Times New Roman" pitchFamily="18" charset="0"/>
            </a:endParaRPr>
          </a:p>
        </p:txBody>
      </p:sp>
      <p:sp>
        <p:nvSpPr>
          <p:cNvPr id="5" name="Line 6"/>
          <p:cNvSpPr>
            <a:spLocks/>
          </p:cNvSpPr>
          <p:nvPr/>
        </p:nvSpPr>
        <p:spPr bwMode="auto">
          <a:xfrm flipH="1">
            <a:off x="4572000" y="3352800"/>
            <a:ext cx="46038" cy="609600"/>
          </a:xfrm>
          <a:custGeom>
            <a:avLst/>
            <a:gdLst>
              <a:gd name="T0" fmla="*/ 0 w 45719"/>
              <a:gd name="T1" fmla="*/ 0 h 609603"/>
              <a:gd name="T2" fmla="*/ 0 w 45719"/>
              <a:gd name="T3" fmla="*/ 304787 h 609603"/>
              <a:gd name="T4" fmla="*/ 0 w 45719"/>
              <a:gd name="T5" fmla="*/ 609561 h 609603"/>
              <a:gd name="T6" fmla="*/ 0 w 45719"/>
              <a:gd name="T7" fmla="*/ 304787 h 609603"/>
              <a:gd name="T8" fmla="*/ 0 w 45719"/>
              <a:gd name="T9" fmla="*/ 0 h 609603"/>
              <a:gd name="T10" fmla="*/ 0 w 45719"/>
              <a:gd name="T11" fmla="*/ 609561 h 609603"/>
              <a:gd name="T12" fmla="*/ 17694720 60000 65536"/>
              <a:gd name="T13" fmla="*/ 0 60000 65536"/>
              <a:gd name="T14" fmla="*/ 5898240 60000 65536"/>
              <a:gd name="T15" fmla="*/ 11796480 60000 65536"/>
              <a:gd name="T16" fmla="*/ 5898240 60000 65536"/>
              <a:gd name="T17" fmla="*/ 17694720 60000 65536"/>
              <a:gd name="T18" fmla="*/ 0 w 45719"/>
              <a:gd name="T19" fmla="*/ 0 h 609603"/>
              <a:gd name="T20" fmla="*/ 0 w 45719"/>
              <a:gd name="T21" fmla="*/ 609603 h 609603"/>
            </a:gdLst>
            <a:ahLst/>
            <a:cxnLst>
              <a:cxn ang="T12">
                <a:pos x="T0" y="T1"/>
              </a:cxn>
              <a:cxn ang="T13">
                <a:pos x="T2" y="T3"/>
              </a:cxn>
              <a:cxn ang="T14">
                <a:pos x="T4" y="T5"/>
              </a:cxn>
              <a:cxn ang="T15">
                <a:pos x="T6" y="T7"/>
              </a:cxn>
              <a:cxn ang="T16">
                <a:pos x="T8" y="T9"/>
              </a:cxn>
              <a:cxn ang="T17">
                <a:pos x="T10" y="T11"/>
              </a:cxn>
            </a:cxnLst>
            <a:rect l="T18" t="T19" r="T20" b="T21"/>
            <a:pathLst>
              <a:path w="45719" h="609603">
                <a:moveTo>
                  <a:pt x="0" y="0"/>
                </a:moveTo>
                <a:lnTo>
                  <a:pt x="1" y="609603"/>
                </a:lnTo>
              </a:path>
            </a:pathLst>
          </a:custGeom>
          <a:solidFill>
            <a:srgbClr val="CCFFCC"/>
          </a:solidFill>
          <a:ln w="9528">
            <a:solidFill>
              <a:srgbClr val="C00000"/>
            </a:solidFill>
            <a:prstDash val="solid"/>
            <a:round/>
            <a:headEnd/>
            <a:tailEnd type="arrow" w="med" len="med"/>
          </a:ln>
        </p:spPr>
        <p:txBody>
          <a:bodyPr/>
          <a:lstStyle/>
          <a:p>
            <a:endParaRPr lang="en-US"/>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4"/>
          <p:cNvSpPr txBox="1">
            <a:spLocks noChangeArrowheads="1"/>
          </p:cNvSpPr>
          <p:nvPr/>
        </p:nvSpPr>
        <p:spPr bwMode="auto">
          <a:xfrm>
            <a:off x="539750" y="990600"/>
            <a:ext cx="8072438" cy="4832092"/>
          </a:xfrm>
          <a:prstGeom prst="rect">
            <a:avLst/>
          </a:prstGeom>
          <a:solidFill>
            <a:schemeClr val="accent6">
              <a:lumMod val="60000"/>
              <a:lumOff val="40000"/>
            </a:schemeClr>
          </a:solidFill>
          <a:ln w="28575">
            <a:solidFill>
              <a:schemeClr val="tx1"/>
            </a:solidFill>
            <a:miter lim="800000"/>
            <a:headEnd/>
            <a:tailEnd/>
          </a:ln>
        </p:spPr>
        <p:txBody>
          <a:bodyPr>
            <a:spAutoFit/>
          </a:bodyPr>
          <a:lstStyle/>
          <a:p>
            <a:pPr algn="ctr" fontAlgn="auto">
              <a:spcBef>
                <a:spcPts val="1200"/>
              </a:spcBef>
              <a:spcAft>
                <a:spcPts val="0"/>
              </a:spcAft>
              <a:defRPr/>
            </a:pPr>
            <a:r>
              <a:rPr lang="es-ES" altLang="es-ES" sz="2400" b="1" dirty="0">
                <a:solidFill>
                  <a:srgbClr val="000000"/>
                </a:solidFill>
                <a:latin typeface="Times New Roman" pitchFamily="18" charset="0"/>
              </a:rPr>
              <a:t>Pese a que en el año 2000 Argentina formaba parte como miembro pleno del GAFI, en el año 2009 cuando fue evaluada, se comprobó que incumplía en 49 de las 54 directrices estratégicas, por lo que se la colocó en una llamada “lista gris”. </a:t>
            </a:r>
          </a:p>
          <a:p>
            <a:pPr algn="ctr" fontAlgn="auto">
              <a:spcBef>
                <a:spcPts val="1200"/>
              </a:spcBef>
              <a:spcAft>
                <a:spcPts val="0"/>
              </a:spcAft>
              <a:defRPr/>
            </a:pPr>
            <a:r>
              <a:rPr lang="es-ES" altLang="es-ES" sz="2400" b="1" dirty="0">
                <a:solidFill>
                  <a:srgbClr val="000000"/>
                </a:solidFill>
                <a:latin typeface="Times New Roman" pitchFamily="18" charset="0"/>
              </a:rPr>
              <a:t>Al año siguiente se implementó un plan de acción creándose la </a:t>
            </a:r>
            <a:r>
              <a:rPr lang="es-ES" altLang="es-ES" sz="2400" b="1" dirty="0" err="1">
                <a:solidFill>
                  <a:srgbClr val="000000"/>
                </a:solidFill>
                <a:latin typeface="Times New Roman" pitchFamily="18" charset="0"/>
              </a:rPr>
              <a:t>Procuradoría</a:t>
            </a:r>
            <a:r>
              <a:rPr lang="es-ES" altLang="es-ES" sz="2400" b="1" dirty="0">
                <a:solidFill>
                  <a:srgbClr val="000000"/>
                </a:solidFill>
                <a:latin typeface="Times New Roman" pitchFamily="18" charset="0"/>
              </a:rPr>
              <a:t> de Criminalidad Económica y Lavado de activos (PROCELAC</a:t>
            </a:r>
            <a:r>
              <a:rPr lang="es-ES" altLang="es-ES" sz="2400" b="1" dirty="0" smtClean="0">
                <a:solidFill>
                  <a:srgbClr val="000000"/>
                </a:solidFill>
                <a:latin typeface="Times New Roman" pitchFamily="18" charset="0"/>
              </a:rPr>
              <a:t>)</a:t>
            </a:r>
            <a:endParaRPr lang="es-ES" altLang="es-ES" sz="2400" b="1" dirty="0">
              <a:solidFill>
                <a:srgbClr val="000000"/>
              </a:solidFill>
              <a:latin typeface="Times New Roman" pitchFamily="18" charset="0"/>
            </a:endParaRPr>
          </a:p>
          <a:p>
            <a:pPr algn="ctr" fontAlgn="auto">
              <a:spcBef>
                <a:spcPts val="1200"/>
              </a:spcBef>
              <a:spcAft>
                <a:spcPts val="0"/>
              </a:spcAft>
              <a:defRPr/>
            </a:pPr>
            <a:r>
              <a:rPr lang="es-ES" altLang="es-ES" sz="2400" b="1" dirty="0">
                <a:solidFill>
                  <a:srgbClr val="000000"/>
                </a:solidFill>
                <a:latin typeface="Times New Roman" pitchFamily="18" charset="0"/>
              </a:rPr>
              <a:t>En el 2014, habiendo cumplido con todas las exigencias, se salió del proceso de seguimiento intensivo, reconociéndose que se cuenta con planes y sistemas adecuados para combatir estos flagelos.</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2286000"/>
            <a:ext cx="8229600" cy="1427163"/>
          </a:xfrm>
          <a:prstGeom prst="rect">
            <a:avLst/>
          </a:prstGeom>
          <a:solidFill>
            <a:schemeClr val="accent6">
              <a:lumMod val="60000"/>
              <a:lumOff val="40000"/>
            </a:schemeClr>
          </a:solidFill>
          <a:ln w="28575">
            <a:solidFill>
              <a:schemeClr val="tx1"/>
            </a:solidFill>
            <a:miter lim="800000"/>
            <a:headEnd/>
            <a:tailEnd/>
          </a:ln>
        </p:spPr>
        <p:txBody>
          <a:bodyPr anchor="ctr" anchorCtr="1"/>
          <a:lstStyle/>
          <a:p>
            <a:pPr algn="ctr" fontAlgn="auto">
              <a:spcBef>
                <a:spcPts val="0"/>
              </a:spcBef>
              <a:spcAft>
                <a:spcPts val="0"/>
              </a:spcAft>
              <a:defRPr/>
            </a:pPr>
            <a:r>
              <a:rPr lang="es-AR" altLang="es-ES" sz="2800" b="1" dirty="0">
                <a:solidFill>
                  <a:srgbClr val="000000"/>
                </a:solidFill>
                <a:latin typeface="Times New Roman" pitchFamily="18" charset="0"/>
                <a:cs typeface="Times New Roman" pitchFamily="18" charset="0"/>
              </a:rPr>
              <a:t>LEY </a:t>
            </a:r>
            <a:r>
              <a:rPr lang="es-AR" altLang="es-ES" sz="2800" b="1" dirty="0" smtClean="0">
                <a:solidFill>
                  <a:srgbClr val="000000"/>
                </a:solidFill>
                <a:latin typeface="Times New Roman" pitchFamily="18" charset="0"/>
                <a:cs typeface="Times New Roman" pitchFamily="18" charset="0"/>
              </a:rPr>
              <a:t>25.246</a:t>
            </a:r>
          </a:p>
          <a:p>
            <a:pPr algn="ctr" fontAlgn="auto">
              <a:spcBef>
                <a:spcPts val="0"/>
              </a:spcBef>
              <a:spcAft>
                <a:spcPts val="0"/>
              </a:spcAft>
              <a:defRPr/>
            </a:pPr>
            <a:r>
              <a:rPr lang="es-AR" altLang="es-ES" sz="2800" b="1" dirty="0" smtClean="0">
                <a:solidFill>
                  <a:srgbClr val="000000"/>
                </a:solidFill>
                <a:latin typeface="Times New Roman" pitchFamily="18" charset="0"/>
              </a:rPr>
              <a:t>Encubrimiento y Lavado de Activos de origen delictivo</a:t>
            </a:r>
            <a:endParaRPr lang="es-ES" altLang="es-ES" sz="2800" b="1" dirty="0">
              <a:solidFill>
                <a:srgbClr val="000000"/>
              </a:solidFill>
              <a:latin typeface="Times New Roman" pitchFamily="18" charset="0"/>
              <a:cs typeface="Times New Roman" pitchFamily="18" charset="0"/>
            </a:endParaRP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765175"/>
            <a:ext cx="8229600" cy="665163"/>
          </a:xfrm>
          <a:prstGeom prst="rect">
            <a:avLst/>
          </a:prstGeom>
          <a:solidFill>
            <a:schemeClr val="accent6">
              <a:lumMod val="60000"/>
              <a:lumOff val="40000"/>
            </a:schemeClr>
          </a:solidFill>
          <a:ln w="28575">
            <a:solidFill>
              <a:schemeClr val="tx1"/>
            </a:solidFill>
            <a:miter lim="800000"/>
            <a:headEnd/>
            <a:tailEnd/>
          </a:ln>
        </p:spPr>
        <p:txBody>
          <a:bodyPr anchor="ctr" anchorCtr="1"/>
          <a:lstStyle/>
          <a:p>
            <a:pPr algn="ctr" fontAlgn="auto">
              <a:spcBef>
                <a:spcPts val="0"/>
              </a:spcBef>
              <a:spcAft>
                <a:spcPts val="0"/>
              </a:spcAft>
              <a:defRPr/>
            </a:pPr>
            <a:r>
              <a:rPr lang="es-AR" altLang="es-ES" sz="2800" b="1" dirty="0" smtClean="0">
                <a:solidFill>
                  <a:srgbClr val="000000"/>
                </a:solidFill>
                <a:latin typeface="Times New Roman" pitchFamily="18" charset="0"/>
                <a:cs typeface="Times New Roman" pitchFamily="18" charset="0"/>
              </a:rPr>
              <a:t>SUJETOS </a:t>
            </a:r>
            <a:r>
              <a:rPr lang="es-AR" altLang="es-ES" sz="2800" b="1" dirty="0">
                <a:solidFill>
                  <a:srgbClr val="000000"/>
                </a:solidFill>
                <a:latin typeface="Times New Roman" pitchFamily="18" charset="0"/>
                <a:cs typeface="Times New Roman" pitchFamily="18" charset="0"/>
              </a:rPr>
              <a:t>OBLIGADOS</a:t>
            </a:r>
            <a:endParaRPr lang="es-ES" altLang="es-ES" sz="2800" b="1" dirty="0">
              <a:solidFill>
                <a:srgbClr val="000000"/>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7200" y="1905000"/>
            <a:ext cx="8229600" cy="4093428"/>
          </a:xfrm>
          <a:prstGeom prst="rect">
            <a:avLst/>
          </a:prstGeom>
          <a:solidFill>
            <a:schemeClr val="accent6">
              <a:lumMod val="60000"/>
              <a:lumOff val="40000"/>
            </a:schemeClr>
          </a:solidFill>
          <a:ln w="28575">
            <a:solidFill>
              <a:schemeClr val="tx1"/>
            </a:solidFill>
            <a:miter lim="800000"/>
            <a:headEnd/>
            <a:tailEnd/>
          </a:ln>
        </p:spPr>
        <p:txBody>
          <a:bodyPr wrap="square" anchorCtr="1">
            <a:spAutoFit/>
          </a:bodyPr>
          <a:lstStyle/>
          <a:p>
            <a:pPr algn="ctr" fontAlgn="auto">
              <a:spcBef>
                <a:spcPts val="1200"/>
              </a:spcBef>
              <a:spcAft>
                <a:spcPts val="0"/>
              </a:spcAft>
              <a:defRPr/>
            </a:pPr>
            <a:r>
              <a:rPr lang="es-AR" altLang="es-ES" sz="2400" b="1" dirty="0">
                <a:solidFill>
                  <a:srgbClr val="000000"/>
                </a:solidFill>
                <a:latin typeface="Times New Roman" pitchFamily="18" charset="0"/>
              </a:rPr>
              <a:t>   </a:t>
            </a:r>
          </a:p>
          <a:p>
            <a:pPr algn="ctr" fontAlgn="auto">
              <a:spcBef>
                <a:spcPts val="1200"/>
              </a:spcBef>
              <a:spcAft>
                <a:spcPts val="0"/>
              </a:spcAft>
              <a:defRPr/>
            </a:pPr>
            <a:r>
              <a:rPr lang="es-AR" altLang="es-ES" sz="2400" b="1" dirty="0">
                <a:solidFill>
                  <a:srgbClr val="000000"/>
                </a:solidFill>
                <a:latin typeface="Times New Roman" pitchFamily="18" charset="0"/>
              </a:rPr>
              <a:t>Establece los sujetos  obligados a colaborar en la lucha para evitar el Lavado de Activos, a través de la información que manejan, entre los cuales se encuentran:</a:t>
            </a:r>
          </a:p>
          <a:p>
            <a:pPr algn="ctr" fontAlgn="auto">
              <a:spcBef>
                <a:spcPts val="1200"/>
              </a:spcBef>
              <a:spcAft>
                <a:spcPts val="0"/>
              </a:spcAft>
              <a:defRPr/>
            </a:pPr>
            <a:r>
              <a:rPr lang="es-AR" altLang="es-ES" sz="2400" b="1" dirty="0">
                <a:solidFill>
                  <a:srgbClr val="000000"/>
                </a:solidFill>
                <a:latin typeface="Times New Roman" pitchFamily="18" charset="0"/>
              </a:rPr>
              <a:t>“... LOS PRODUCTORES ASESORES DE SEGUROS, AGENTES INTERMEDIARIOS, PERITOS Y LIQUIDADORES DE SEGUROS CUYAS ACTIVIDADES ESTÉN REGIDAS POR LAS LEYES 20.091 Y 22.400, SUS MODIFICATORIAS, CONCORDANTES Y COMPLEMENTARIAS...” </a:t>
            </a:r>
            <a:endParaRPr lang="es-ES" altLang="es-ES" sz="2400" b="1" dirty="0">
              <a:solidFill>
                <a:srgbClr val="000000"/>
              </a:solidFill>
              <a:latin typeface="Times New Roman" pitchFamily="18" charset="0"/>
            </a:endParaRP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423862"/>
            <a:ext cx="8229600" cy="642938"/>
          </a:xfrm>
          <a:prstGeom prst="rect">
            <a:avLst/>
          </a:prstGeom>
          <a:solidFill>
            <a:schemeClr val="accent6">
              <a:lumMod val="60000"/>
              <a:lumOff val="40000"/>
            </a:schemeClr>
          </a:solidFill>
          <a:ln w="28575">
            <a:solidFill>
              <a:schemeClr val="tx1"/>
            </a:solidFill>
            <a:miter lim="800000"/>
            <a:headEnd/>
            <a:tailEnd/>
          </a:ln>
        </p:spPr>
        <p:txBody>
          <a:bodyPr anchor="ctr" anchorCtr="1"/>
          <a:lstStyle/>
          <a:p>
            <a:pPr algn="ctr" fontAlgn="auto">
              <a:spcBef>
                <a:spcPts val="0"/>
              </a:spcBef>
              <a:spcAft>
                <a:spcPts val="0"/>
              </a:spcAft>
              <a:defRPr/>
            </a:pPr>
            <a:r>
              <a:rPr lang="es-AR" altLang="es-ES" sz="2800" b="1">
                <a:solidFill>
                  <a:srgbClr val="000000"/>
                </a:solidFill>
                <a:latin typeface="Times New Roman" pitchFamily="18" charset="0"/>
                <a:cs typeface="Times New Roman" pitchFamily="18" charset="0"/>
              </a:rPr>
              <a:t>OTROS SUJETOS OBLIGADOS</a:t>
            </a:r>
            <a:endParaRPr lang="es-ES" altLang="es-ES" sz="2800" b="1">
              <a:solidFill>
                <a:srgbClr val="000000"/>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57200" y="1339850"/>
            <a:ext cx="8229600" cy="5060950"/>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marL="173038" indent="-173038" fontAlgn="auto">
              <a:spcBef>
                <a:spcPts val="1100"/>
              </a:spcBef>
              <a:spcAft>
                <a:spcPts val="0"/>
              </a:spcAft>
              <a:defRPr/>
            </a:pPr>
            <a:r>
              <a:rPr lang="es-AR" altLang="es-ES" sz="2200" dirty="0">
                <a:solidFill>
                  <a:srgbClr val="000000"/>
                </a:solidFill>
                <a:latin typeface="Times New Roman" pitchFamily="18" charset="0"/>
              </a:rPr>
              <a:t> </a:t>
            </a:r>
            <a:r>
              <a:rPr lang="es-AR" altLang="es-ES" sz="2200" b="1" dirty="0">
                <a:solidFill>
                  <a:srgbClr val="000000"/>
                </a:solidFill>
                <a:latin typeface="Times New Roman" pitchFamily="18" charset="0"/>
              </a:rPr>
              <a:t>- </a:t>
            </a:r>
            <a:r>
              <a:rPr lang="es-AR" altLang="es-ES" b="1" dirty="0">
                <a:solidFill>
                  <a:srgbClr val="000000"/>
                </a:solidFill>
                <a:latin typeface="Times New Roman" pitchFamily="18" charset="0"/>
              </a:rPr>
              <a:t>entidades financieras;</a:t>
            </a:r>
          </a:p>
          <a:p>
            <a:pPr marL="173038" indent="-173038" fontAlgn="auto">
              <a:spcBef>
                <a:spcPts val="1100"/>
              </a:spcBef>
              <a:spcAft>
                <a:spcPts val="0"/>
              </a:spcAft>
              <a:buSzPct val="100000"/>
              <a:buFontTx/>
              <a:buChar char="-"/>
              <a:defRPr/>
            </a:pPr>
            <a:r>
              <a:rPr lang="es-AR" altLang="es-ES" b="1" dirty="0">
                <a:solidFill>
                  <a:srgbClr val="000000"/>
                </a:solidFill>
                <a:latin typeface="Times New Roman" pitchFamily="18" charset="0"/>
              </a:rPr>
              <a:t>  personas físicas o jurídicas que exploten juegos de azar;</a:t>
            </a:r>
          </a:p>
          <a:p>
            <a:pPr marL="173038" indent="-173038" fontAlgn="auto">
              <a:spcBef>
                <a:spcPts val="1100"/>
              </a:spcBef>
              <a:spcAft>
                <a:spcPts val="0"/>
              </a:spcAft>
              <a:buSzPct val="100000"/>
              <a:buFontTx/>
              <a:buChar char="-"/>
              <a:defRPr/>
            </a:pPr>
            <a:r>
              <a:rPr lang="es-AR" altLang="es-ES" b="1" dirty="0">
                <a:solidFill>
                  <a:srgbClr val="000000"/>
                </a:solidFill>
                <a:latin typeface="Times New Roman" pitchFamily="18" charset="0"/>
              </a:rPr>
              <a:t> agentes y sociedades de bolsa, de fondos comunes de inversión,   </a:t>
            </a:r>
          </a:p>
          <a:p>
            <a:pPr marL="173038" indent="-173038" fontAlgn="auto">
              <a:spcBef>
                <a:spcPts val="1100"/>
              </a:spcBef>
              <a:spcAft>
                <a:spcPts val="0"/>
              </a:spcAft>
              <a:buSzPct val="100000"/>
              <a:defRPr/>
            </a:pPr>
            <a:r>
              <a:rPr lang="es-AR" altLang="es-ES" b="1" dirty="0">
                <a:solidFill>
                  <a:srgbClr val="000000"/>
                </a:solidFill>
                <a:latin typeface="Times New Roman" pitchFamily="18" charset="0"/>
              </a:rPr>
              <a:t>    mercado abierto electrónico, etc.;</a:t>
            </a:r>
          </a:p>
          <a:p>
            <a:pPr marL="173038" indent="-173038" fontAlgn="auto">
              <a:spcBef>
                <a:spcPts val="1100"/>
              </a:spcBef>
              <a:spcAft>
                <a:spcPts val="0"/>
              </a:spcAft>
              <a:buSzPct val="100000"/>
              <a:buFontTx/>
              <a:buChar char="-"/>
              <a:defRPr/>
            </a:pPr>
            <a:r>
              <a:rPr lang="es-AR" altLang="es-ES" b="1" dirty="0">
                <a:solidFill>
                  <a:srgbClr val="000000"/>
                </a:solidFill>
                <a:latin typeface="Times New Roman" pitchFamily="18" charset="0"/>
              </a:rPr>
              <a:t>  los Registros Públicos de Comercio, de la Propiedad Inmueble, </a:t>
            </a:r>
          </a:p>
          <a:p>
            <a:pPr marL="173038" indent="-173038" fontAlgn="auto">
              <a:spcBef>
                <a:spcPts val="1100"/>
              </a:spcBef>
              <a:spcAft>
                <a:spcPts val="0"/>
              </a:spcAft>
              <a:buSzPct val="100000"/>
              <a:defRPr/>
            </a:pPr>
            <a:r>
              <a:rPr lang="es-AR" altLang="es-ES" b="1" dirty="0">
                <a:solidFill>
                  <a:srgbClr val="000000"/>
                </a:solidFill>
                <a:latin typeface="Times New Roman" pitchFamily="18" charset="0"/>
              </a:rPr>
              <a:t>    del Automotor y los Registros Prendarios;</a:t>
            </a:r>
          </a:p>
          <a:p>
            <a:pPr marL="173038" indent="-173038" fontAlgn="auto">
              <a:spcBef>
                <a:spcPts val="1100"/>
              </a:spcBef>
              <a:spcAft>
                <a:spcPts val="0"/>
              </a:spcAft>
              <a:buSzPct val="100000"/>
              <a:buFontTx/>
              <a:buChar char="-"/>
              <a:defRPr/>
            </a:pPr>
            <a:r>
              <a:rPr lang="es-AR" altLang="es-ES" b="1" dirty="0">
                <a:solidFill>
                  <a:srgbClr val="000000"/>
                </a:solidFill>
                <a:latin typeface="Times New Roman" pitchFamily="18" charset="0"/>
              </a:rPr>
              <a:t>   LAS EMPRESAS ASEGURADORAS;</a:t>
            </a:r>
          </a:p>
          <a:p>
            <a:pPr marL="173038" indent="-173038" fontAlgn="auto">
              <a:spcBef>
                <a:spcPts val="1100"/>
              </a:spcBef>
              <a:spcAft>
                <a:spcPts val="0"/>
              </a:spcAft>
              <a:buSzPct val="100000"/>
              <a:buFontTx/>
              <a:buChar char="-"/>
              <a:defRPr/>
            </a:pPr>
            <a:r>
              <a:rPr lang="es-AR" altLang="es-ES" b="1" dirty="0">
                <a:solidFill>
                  <a:srgbClr val="000000"/>
                </a:solidFill>
                <a:latin typeface="Times New Roman" pitchFamily="18" charset="0"/>
              </a:rPr>
              <a:t>   las empresas emisoras de cheques de viajero u operadores de  </a:t>
            </a:r>
          </a:p>
          <a:p>
            <a:pPr marL="173038" indent="-173038" fontAlgn="auto">
              <a:spcBef>
                <a:spcPts val="1100"/>
              </a:spcBef>
              <a:spcAft>
                <a:spcPts val="0"/>
              </a:spcAft>
              <a:buSzPct val="100000"/>
              <a:defRPr/>
            </a:pPr>
            <a:r>
              <a:rPr lang="es-AR" altLang="es-ES" b="1" dirty="0">
                <a:solidFill>
                  <a:srgbClr val="000000"/>
                </a:solidFill>
                <a:latin typeface="Times New Roman" pitchFamily="18" charset="0"/>
              </a:rPr>
              <a:t>     tarjetas de crédito o de compra;</a:t>
            </a:r>
          </a:p>
          <a:p>
            <a:pPr marL="173038" indent="-173038" fontAlgn="auto">
              <a:spcBef>
                <a:spcPts val="1100"/>
              </a:spcBef>
              <a:spcAft>
                <a:spcPts val="0"/>
              </a:spcAft>
              <a:buSzPct val="100000"/>
              <a:buFontTx/>
              <a:buChar char="-"/>
              <a:defRPr/>
            </a:pPr>
            <a:r>
              <a:rPr lang="es-AR" altLang="es-ES" b="1" dirty="0">
                <a:solidFill>
                  <a:srgbClr val="000000"/>
                </a:solidFill>
                <a:latin typeface="Times New Roman" pitchFamily="18" charset="0"/>
              </a:rPr>
              <a:t>   las empresas transportadoras de caudales;</a:t>
            </a:r>
          </a:p>
          <a:p>
            <a:pPr marL="173038" indent="-173038" fontAlgn="auto">
              <a:spcBef>
                <a:spcPts val="1100"/>
              </a:spcBef>
              <a:spcAft>
                <a:spcPts val="0"/>
              </a:spcAft>
              <a:buSzPct val="100000"/>
              <a:buFontTx/>
              <a:buChar char="-"/>
              <a:defRPr/>
            </a:pPr>
            <a:r>
              <a:rPr lang="es-AR" altLang="es-ES" b="1" dirty="0">
                <a:solidFill>
                  <a:srgbClr val="000000"/>
                </a:solidFill>
                <a:latin typeface="Times New Roman" pitchFamily="18" charset="0"/>
              </a:rPr>
              <a:t>   las concesionarias de servicios postales que realicen operaciones </a:t>
            </a:r>
          </a:p>
          <a:p>
            <a:pPr marL="173038" indent="-173038" fontAlgn="auto">
              <a:spcBef>
                <a:spcPts val="1100"/>
              </a:spcBef>
              <a:spcAft>
                <a:spcPts val="0"/>
              </a:spcAft>
              <a:buSzPct val="100000"/>
              <a:defRPr/>
            </a:pPr>
            <a:r>
              <a:rPr lang="es-AR" altLang="es-ES" b="1" dirty="0">
                <a:solidFill>
                  <a:srgbClr val="000000"/>
                </a:solidFill>
                <a:latin typeface="Times New Roman" pitchFamily="18" charset="0"/>
              </a:rPr>
              <a:t>     de giros de divisas;</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1600200"/>
            <a:ext cx="8305800" cy="3330575"/>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marL="261938" indent="-261938" fontAlgn="auto">
              <a:spcBef>
                <a:spcPts val="1100"/>
              </a:spcBef>
              <a:spcAft>
                <a:spcPts val="0"/>
              </a:spcAft>
              <a:buSzPct val="100000"/>
              <a:buFontTx/>
              <a:buChar char="-"/>
              <a:defRPr/>
            </a:pPr>
            <a:r>
              <a:rPr lang="es-AR" altLang="es-ES" sz="2000" b="1" dirty="0">
                <a:solidFill>
                  <a:srgbClr val="000000"/>
                </a:solidFill>
                <a:latin typeface="Times New Roman" pitchFamily="18" charset="0"/>
              </a:rPr>
              <a:t>los escribanos públicos;</a:t>
            </a:r>
          </a:p>
          <a:p>
            <a:pPr marL="261938" indent="-261938" fontAlgn="auto">
              <a:spcBef>
                <a:spcPts val="1100"/>
              </a:spcBef>
              <a:spcAft>
                <a:spcPts val="0"/>
              </a:spcAft>
              <a:buSzPct val="100000"/>
              <a:buFontTx/>
              <a:buChar char="-"/>
              <a:defRPr/>
            </a:pPr>
            <a:r>
              <a:rPr lang="es-AR" altLang="es-ES" sz="2000" b="1" dirty="0">
                <a:solidFill>
                  <a:srgbClr val="000000"/>
                </a:solidFill>
                <a:latin typeface="Times New Roman" pitchFamily="18" charset="0"/>
              </a:rPr>
              <a:t>los organismos de la administración pública y entidades descentralizadas  y autárquicas que ejercen funciones de control (por ejemplo el Banco Central y la Superintendencia de Seguros de la Nación;</a:t>
            </a:r>
          </a:p>
          <a:p>
            <a:pPr marL="261938" indent="-261938" fontAlgn="auto">
              <a:spcBef>
                <a:spcPts val="1100"/>
              </a:spcBef>
              <a:spcAft>
                <a:spcPts val="0"/>
              </a:spcAft>
              <a:buSzPct val="100000"/>
              <a:buFontTx/>
              <a:buChar char="-"/>
              <a:defRPr/>
            </a:pPr>
            <a:r>
              <a:rPr lang="es-AR" altLang="es-ES" sz="2000" b="1" dirty="0">
                <a:solidFill>
                  <a:srgbClr val="000000"/>
                </a:solidFill>
                <a:latin typeface="Times New Roman" pitchFamily="18" charset="0"/>
              </a:rPr>
              <a:t>los profesionales matriculados cuyas actividades estén reguladas por los Consejos Profesionales de Ciencias Económicas;</a:t>
            </a:r>
          </a:p>
          <a:p>
            <a:pPr marL="261938" indent="-261938" fontAlgn="auto">
              <a:spcBef>
                <a:spcPts val="1100"/>
              </a:spcBef>
              <a:spcAft>
                <a:spcPts val="0"/>
              </a:spcAft>
              <a:defRPr/>
            </a:pPr>
            <a:r>
              <a:rPr lang="es-AR" altLang="es-ES" sz="2000" b="1" dirty="0">
                <a:solidFill>
                  <a:srgbClr val="000000"/>
                </a:solidFill>
                <a:latin typeface="Times New Roman" pitchFamily="18" charset="0"/>
              </a:rPr>
              <a:t>-   todas las personas jurídicas que reciben donaciones o aportes de terceros.   </a:t>
            </a:r>
            <a:endParaRPr lang="es-AR" altLang="es-ES" sz="2000" dirty="0">
              <a:solidFill>
                <a:srgbClr val="000000"/>
              </a:solidFill>
              <a:latin typeface="Times New Roman" pitchFamily="18" charset="0"/>
            </a:endParaRP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457200" y="906463"/>
            <a:ext cx="8229600" cy="736600"/>
          </a:xfrm>
          <a:prstGeom prst="rect">
            <a:avLst/>
          </a:prstGeom>
          <a:solidFill>
            <a:schemeClr val="accent6">
              <a:lumMod val="60000"/>
              <a:lumOff val="40000"/>
            </a:schemeClr>
          </a:solidFill>
          <a:ln w="28575">
            <a:solidFill>
              <a:schemeClr val="tx1"/>
            </a:solidFill>
            <a:miter lim="800000"/>
            <a:headEnd/>
            <a:tailEnd/>
          </a:ln>
        </p:spPr>
        <p:txBody>
          <a:bodyPr anchor="ctr" anchorCtr="1"/>
          <a:lstStyle/>
          <a:p>
            <a:pPr algn="ctr" fontAlgn="auto">
              <a:spcBef>
                <a:spcPts val="0"/>
              </a:spcBef>
              <a:spcAft>
                <a:spcPts val="0"/>
              </a:spcAft>
              <a:defRPr/>
            </a:pPr>
            <a:r>
              <a:rPr lang="es-AR" altLang="es-ES" sz="2600" b="1">
                <a:solidFill>
                  <a:srgbClr val="000000"/>
                </a:solidFill>
                <a:latin typeface="Times New Roman" pitchFamily="18" charset="0"/>
                <a:cs typeface="Times New Roman" pitchFamily="18" charset="0"/>
              </a:rPr>
              <a:t>OBLIGACIONES DE LOS SUJETOS OBLIGADOS</a:t>
            </a:r>
            <a:endParaRPr lang="es-ES" altLang="es-ES" sz="2600" b="1">
              <a:solidFill>
                <a:srgbClr val="000000"/>
              </a:solidFill>
              <a:latin typeface="Times New Roman" pitchFamily="18" charset="0"/>
              <a:cs typeface="Times New Roman" pitchFamily="18" charset="0"/>
            </a:endParaRPr>
          </a:p>
        </p:txBody>
      </p:sp>
      <p:sp>
        <p:nvSpPr>
          <p:cNvPr id="3" name="Text Box 4"/>
          <p:cNvSpPr txBox="1">
            <a:spLocks noChangeArrowheads="1"/>
          </p:cNvSpPr>
          <p:nvPr/>
        </p:nvSpPr>
        <p:spPr bwMode="auto">
          <a:xfrm>
            <a:off x="457200" y="2353285"/>
            <a:ext cx="8229600" cy="3285515"/>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fontAlgn="auto">
              <a:spcBef>
                <a:spcPts val="1100"/>
              </a:spcBef>
              <a:spcAft>
                <a:spcPts val="0"/>
              </a:spcAft>
              <a:defRPr sz="1800" b="0" i="0" u="none" strike="noStrike" kern="0" cap="none" spc="0" baseline="0">
                <a:solidFill>
                  <a:srgbClr val="000000"/>
                </a:solidFill>
                <a:uFillTx/>
              </a:defRPr>
            </a:pPr>
            <a:r>
              <a:rPr lang="es-AR" sz="2000" b="1" kern="0" dirty="0">
                <a:solidFill>
                  <a:srgbClr val="000000"/>
                </a:solidFill>
                <a:latin typeface="Times New Roman" pitchFamily="18"/>
              </a:rPr>
              <a:t>Según el artículo 21 de la ley 25.246:</a:t>
            </a:r>
          </a:p>
          <a:p>
            <a:pPr marL="261939" indent="-261939" fontAlgn="auto">
              <a:spcBef>
                <a:spcPts val="1100"/>
              </a:spcBef>
              <a:spcAft>
                <a:spcPts val="0"/>
              </a:spcAft>
              <a:buSzPct val="100000"/>
              <a:buFontTx/>
              <a:buChar char="-"/>
              <a:defRPr sz="1800" b="0" i="0" u="none" strike="noStrike" kern="0" cap="none" spc="0" baseline="0">
                <a:solidFill>
                  <a:srgbClr val="000000"/>
                </a:solidFill>
                <a:uFillTx/>
              </a:defRPr>
            </a:pPr>
            <a:r>
              <a:rPr lang="es-AR" sz="2000" b="1" kern="0" dirty="0">
                <a:solidFill>
                  <a:srgbClr val="000000"/>
                </a:solidFill>
                <a:latin typeface="Times New Roman" pitchFamily="18"/>
              </a:rPr>
              <a:t>recabar de sus clientes, requirentes o </a:t>
            </a:r>
            <a:r>
              <a:rPr lang="es-AR" sz="2000" b="1" kern="0" dirty="0" err="1">
                <a:solidFill>
                  <a:srgbClr val="000000"/>
                </a:solidFill>
                <a:latin typeface="Times New Roman" pitchFamily="18"/>
              </a:rPr>
              <a:t>aportantes</a:t>
            </a:r>
            <a:r>
              <a:rPr lang="es-AR" sz="2000" b="1" kern="0" dirty="0">
                <a:solidFill>
                  <a:srgbClr val="000000"/>
                </a:solidFill>
                <a:latin typeface="Times New Roman" pitchFamily="18"/>
              </a:rPr>
              <a:t>, en los casos que corresponda, documentos que prueben fehacientemente su identidad, personería jurídica, domicilio y demás datos que en cada caso se estipule;</a:t>
            </a:r>
          </a:p>
          <a:p>
            <a:pPr marL="261939" indent="-261939" fontAlgn="auto">
              <a:spcBef>
                <a:spcPts val="1100"/>
              </a:spcBef>
              <a:spcAft>
                <a:spcPts val="0"/>
              </a:spcAft>
              <a:buSzPct val="100000"/>
              <a:buFontTx/>
              <a:buChar char="-"/>
              <a:defRPr sz="1800" b="0" i="0" u="none" strike="noStrike" kern="0" cap="none" spc="0" baseline="0">
                <a:solidFill>
                  <a:srgbClr val="000000"/>
                </a:solidFill>
                <a:uFillTx/>
              </a:defRPr>
            </a:pPr>
            <a:r>
              <a:rPr lang="es-AR" sz="2000" b="1" kern="0" dirty="0">
                <a:solidFill>
                  <a:srgbClr val="000000"/>
                </a:solidFill>
                <a:latin typeface="Times New Roman" pitchFamily="18"/>
              </a:rPr>
              <a:t>informar cualquier hecho u operación sospechosa independientemente del monto de la misma.</a:t>
            </a:r>
          </a:p>
          <a:p>
            <a:pPr marL="261939" indent="-261939" fontAlgn="auto">
              <a:spcBef>
                <a:spcPts val="1100"/>
              </a:spcBef>
              <a:spcAft>
                <a:spcPts val="0"/>
              </a:spcAft>
              <a:buSzPct val="100000"/>
              <a:buFontTx/>
              <a:buChar char="-"/>
              <a:defRPr sz="1800" b="0" i="0" u="none" strike="noStrike" kern="0" cap="none" spc="0" baseline="0">
                <a:solidFill>
                  <a:srgbClr val="000000"/>
                </a:solidFill>
                <a:uFillTx/>
              </a:defRPr>
            </a:pPr>
            <a:r>
              <a:rPr lang="es-AR" sz="2000" b="1" kern="0">
                <a:solidFill>
                  <a:srgbClr val="000000"/>
                </a:solidFill>
                <a:latin typeface="Times New Roman" pitchFamily="18"/>
              </a:rPr>
              <a:t>abstenerse </a:t>
            </a:r>
            <a:r>
              <a:rPr lang="es-AR" sz="2000" b="1" kern="0" dirty="0">
                <a:solidFill>
                  <a:srgbClr val="000000"/>
                </a:solidFill>
                <a:latin typeface="Times New Roman" pitchFamily="18"/>
              </a:rPr>
              <a:t>de revelar al cliente o a terceros las actuaciones que se estén realizando en cumplimiento de la ley 25.246 (secreto de información)</a:t>
            </a:r>
            <a:endParaRPr lang="es-ES" sz="2000" b="1" kern="0" dirty="0">
              <a:solidFill>
                <a:srgbClr val="000000"/>
              </a:solidFill>
              <a:latin typeface="Times New Roman" pitchFamily="18"/>
            </a:endParaRP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
          <p:cNvSpPr>
            <a:spLocks noChangeArrowheads="1"/>
          </p:cNvSpPr>
          <p:nvPr/>
        </p:nvSpPr>
        <p:spPr bwMode="auto">
          <a:xfrm>
            <a:off x="457200" y="536575"/>
            <a:ext cx="8229600" cy="881062"/>
          </a:xfrm>
          <a:prstGeom prst="rect">
            <a:avLst/>
          </a:prstGeom>
          <a:solidFill>
            <a:schemeClr val="accent6">
              <a:lumMod val="60000"/>
              <a:lumOff val="40000"/>
            </a:schemeClr>
          </a:solidFill>
          <a:ln w="28575">
            <a:solidFill>
              <a:schemeClr val="tx1"/>
            </a:solidFill>
            <a:miter lim="800000"/>
            <a:headEnd/>
            <a:tailEnd/>
          </a:ln>
        </p:spPr>
        <p:txBody>
          <a:bodyPr anchor="ctr" anchorCtr="1"/>
          <a:lstStyle/>
          <a:p>
            <a:pPr algn="ctr" fontAlgn="auto">
              <a:spcBef>
                <a:spcPts val="0"/>
              </a:spcBef>
              <a:spcAft>
                <a:spcPts val="0"/>
              </a:spcAft>
              <a:defRPr/>
            </a:pPr>
            <a:r>
              <a:rPr lang="es-AR" altLang="es-ES" sz="2600" b="1">
                <a:solidFill>
                  <a:srgbClr val="000000"/>
                </a:solidFill>
                <a:latin typeface="Times New Roman" pitchFamily="18" charset="0"/>
                <a:cs typeface="Times New Roman" pitchFamily="18" charset="0"/>
              </a:rPr>
              <a:t>UNIDAD DE INFORMACIÓN FINANCIERA</a:t>
            </a:r>
          </a:p>
          <a:p>
            <a:pPr algn="ctr" fontAlgn="auto">
              <a:spcBef>
                <a:spcPts val="0"/>
              </a:spcBef>
              <a:spcAft>
                <a:spcPts val="0"/>
              </a:spcAft>
              <a:defRPr/>
            </a:pPr>
            <a:r>
              <a:rPr lang="es-AR" altLang="es-ES" sz="2600" b="1">
                <a:solidFill>
                  <a:srgbClr val="000000"/>
                </a:solidFill>
                <a:latin typeface="Times New Roman" pitchFamily="18" charset="0"/>
                <a:cs typeface="Times New Roman" pitchFamily="18" charset="0"/>
              </a:rPr>
              <a:t>U.I.F.</a:t>
            </a:r>
            <a:endParaRPr lang="es-ES" altLang="es-ES" sz="2600" b="1">
              <a:solidFill>
                <a:srgbClr val="000000"/>
              </a:solidFill>
              <a:latin typeface="Times New Roman" pitchFamily="18" charset="0"/>
              <a:cs typeface="Times New Roman" pitchFamily="18" charset="0"/>
            </a:endParaRPr>
          </a:p>
        </p:txBody>
      </p:sp>
      <p:sp>
        <p:nvSpPr>
          <p:cNvPr id="3" name="Text Box 4"/>
          <p:cNvSpPr txBox="1">
            <a:spLocks noChangeArrowheads="1"/>
          </p:cNvSpPr>
          <p:nvPr/>
        </p:nvSpPr>
        <p:spPr bwMode="auto">
          <a:xfrm>
            <a:off x="457200" y="1703387"/>
            <a:ext cx="8229600" cy="4545013"/>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algn="ctr" fontAlgn="auto">
              <a:spcBef>
                <a:spcPts val="1100"/>
              </a:spcBef>
              <a:spcAft>
                <a:spcPts val="0"/>
              </a:spcAft>
              <a:defRPr sz="1800" b="0" i="0" u="none" strike="noStrike" kern="0" cap="none" spc="0" baseline="0">
                <a:solidFill>
                  <a:srgbClr val="000000"/>
                </a:solidFill>
                <a:uFillTx/>
              </a:defRPr>
            </a:pPr>
            <a:r>
              <a:rPr lang="es-ES" b="1" kern="0">
                <a:solidFill>
                  <a:srgbClr val="000000"/>
                </a:solidFill>
                <a:latin typeface="Times New Roman" pitchFamily="18"/>
              </a:rPr>
              <a:t>A través del artículo 5 de la Ley 25.246 se crea la Unidad de Información Financiera que será la encargada del análisis , el tratamiento y la transmisión de información a los efectos de prevenir e impedir el lavado de activos provenientes de:</a:t>
            </a:r>
          </a:p>
          <a:p>
            <a:pPr fontAlgn="auto">
              <a:spcBef>
                <a:spcPts val="1100"/>
              </a:spcBef>
              <a:spcAft>
                <a:spcPts val="0"/>
              </a:spcAft>
              <a:buFont typeface="Arial" pitchFamily="34" charset="0"/>
              <a:buChar char="•"/>
              <a:defRPr sz="1800" b="0" i="0" u="none" strike="noStrike" kern="0" cap="none" spc="0" baseline="0">
                <a:solidFill>
                  <a:srgbClr val="000000"/>
                </a:solidFill>
                <a:uFillTx/>
              </a:defRPr>
            </a:pPr>
            <a:r>
              <a:rPr lang="es-ES" b="1" kern="0">
                <a:solidFill>
                  <a:srgbClr val="000000"/>
                </a:solidFill>
                <a:latin typeface="Times New Roman" pitchFamily="18"/>
              </a:rPr>
              <a:t> delitos relacionados con las actividades de una asociación ilícita      </a:t>
            </a:r>
          </a:p>
          <a:p>
            <a:pPr fontAlgn="auto">
              <a:spcBef>
                <a:spcPts val="1100"/>
              </a:spcBef>
              <a:spcAft>
                <a:spcPts val="0"/>
              </a:spcAft>
              <a:defRPr sz="1800" b="0" i="0" u="none" strike="noStrike" kern="0" cap="none" spc="0" baseline="0">
                <a:solidFill>
                  <a:srgbClr val="000000"/>
                </a:solidFill>
                <a:uFillTx/>
              </a:defRPr>
            </a:pPr>
            <a:r>
              <a:rPr lang="es-ES" b="1" kern="0">
                <a:solidFill>
                  <a:srgbClr val="000000"/>
                </a:solidFill>
                <a:latin typeface="Times New Roman" pitchFamily="18"/>
              </a:rPr>
              <a:t>  (artículo 210 bis del Código Penal);</a:t>
            </a:r>
          </a:p>
          <a:p>
            <a:pPr fontAlgn="auto">
              <a:spcBef>
                <a:spcPts val="1100"/>
              </a:spcBef>
              <a:spcAft>
                <a:spcPts val="0"/>
              </a:spcAft>
              <a:buFont typeface="Arial" pitchFamily="34" charset="0"/>
              <a:buChar char="•"/>
              <a:defRPr sz="1800" b="0" i="0" u="none" strike="noStrike" kern="0" cap="none" spc="0" baseline="0">
                <a:solidFill>
                  <a:srgbClr val="000000"/>
                </a:solidFill>
                <a:uFillTx/>
              </a:defRPr>
            </a:pPr>
            <a:r>
              <a:rPr lang="es-ES" b="1" kern="0">
                <a:solidFill>
                  <a:srgbClr val="000000"/>
                </a:solidFill>
                <a:latin typeface="Times New Roman" pitchFamily="18"/>
              </a:rPr>
              <a:t>  delitos de contrabando de armas (Ley 22.415);</a:t>
            </a:r>
          </a:p>
          <a:p>
            <a:pPr fontAlgn="auto">
              <a:spcBef>
                <a:spcPts val="1100"/>
              </a:spcBef>
              <a:spcAft>
                <a:spcPts val="0"/>
              </a:spcAft>
              <a:buFont typeface="Arial" pitchFamily="34" charset="0"/>
              <a:buChar char="•"/>
              <a:defRPr sz="1800" b="0" i="0" u="none" strike="noStrike" kern="0" cap="none" spc="0" baseline="0">
                <a:solidFill>
                  <a:srgbClr val="000000"/>
                </a:solidFill>
                <a:uFillTx/>
              </a:defRPr>
            </a:pPr>
            <a:r>
              <a:rPr lang="es-ES" b="1" kern="0">
                <a:solidFill>
                  <a:srgbClr val="000000"/>
                </a:solidFill>
                <a:latin typeface="Times New Roman" pitchFamily="18"/>
              </a:rPr>
              <a:t>  hechos ilícitos cometidos por asociaciones ilícitas (con fines políticos o </a:t>
            </a:r>
          </a:p>
          <a:p>
            <a:pPr fontAlgn="auto">
              <a:spcBef>
                <a:spcPts val="1100"/>
              </a:spcBef>
              <a:spcAft>
                <a:spcPts val="0"/>
              </a:spcAft>
              <a:defRPr sz="1800" b="0" i="0" u="none" strike="noStrike" kern="0" cap="none" spc="0" baseline="0">
                <a:solidFill>
                  <a:srgbClr val="000000"/>
                </a:solidFill>
                <a:uFillTx/>
              </a:defRPr>
            </a:pPr>
            <a:r>
              <a:rPr lang="es-ES" b="1" kern="0">
                <a:solidFill>
                  <a:srgbClr val="000000"/>
                </a:solidFill>
                <a:latin typeface="Times New Roman" pitchFamily="18"/>
              </a:rPr>
              <a:t>   raciales);</a:t>
            </a:r>
          </a:p>
          <a:p>
            <a:pPr fontAlgn="auto">
              <a:spcBef>
                <a:spcPts val="1100"/>
              </a:spcBef>
              <a:spcAft>
                <a:spcPts val="0"/>
              </a:spcAft>
              <a:buFont typeface="Arial" pitchFamily="34" charset="0"/>
              <a:buChar char="•"/>
              <a:defRPr sz="1800" b="0" i="0" u="none" strike="noStrike" kern="0" cap="none" spc="0" baseline="0">
                <a:solidFill>
                  <a:srgbClr val="000000"/>
                </a:solidFill>
                <a:uFillTx/>
              </a:defRPr>
            </a:pPr>
            <a:r>
              <a:rPr lang="es-ES" b="1" kern="0">
                <a:solidFill>
                  <a:srgbClr val="000000"/>
                </a:solidFill>
                <a:latin typeface="Times New Roman" pitchFamily="18"/>
              </a:rPr>
              <a:t>  delitos de fraude contra la Administración Pública (art.174  inciso 5);</a:t>
            </a:r>
          </a:p>
          <a:p>
            <a:pPr fontAlgn="auto">
              <a:spcBef>
                <a:spcPts val="1100"/>
              </a:spcBef>
              <a:spcAft>
                <a:spcPts val="0"/>
              </a:spcAft>
              <a:buFont typeface="Arial" pitchFamily="34" charset="0"/>
              <a:buChar char="•"/>
              <a:defRPr sz="1800" b="0" i="0" u="none" strike="noStrike" kern="0" cap="none" spc="0" baseline="0">
                <a:solidFill>
                  <a:srgbClr val="000000"/>
                </a:solidFill>
                <a:uFillTx/>
              </a:defRPr>
            </a:pPr>
            <a:r>
              <a:rPr lang="es-ES" b="1" kern="0">
                <a:solidFill>
                  <a:srgbClr val="000000"/>
                </a:solidFill>
                <a:latin typeface="Times New Roman" pitchFamily="18"/>
              </a:rPr>
              <a:t>   delitos de prostitución de menores  o pornografía infantil </a:t>
            </a:r>
          </a:p>
          <a:p>
            <a:pPr fontAlgn="auto">
              <a:spcBef>
                <a:spcPts val="1100"/>
              </a:spcBef>
              <a:spcAft>
                <a:spcPts val="0"/>
              </a:spcAft>
              <a:defRPr sz="1800" b="0" i="0" u="none" strike="noStrike" kern="0" cap="none" spc="0" baseline="0">
                <a:solidFill>
                  <a:srgbClr val="000000"/>
                </a:solidFill>
                <a:uFillTx/>
              </a:defRPr>
            </a:pPr>
            <a:r>
              <a:rPr lang="es-ES" b="1" kern="0">
                <a:solidFill>
                  <a:srgbClr val="000000"/>
                </a:solidFill>
                <a:latin typeface="Times New Roman" pitchFamily="18"/>
              </a:rPr>
              <a:t>    (arts.125, 125 bis, 127 bis y 128 del Código Penal).</a:t>
            </a:r>
            <a:endParaRPr lang="es-ES" b="1" kern="0" dirty="0">
              <a:solidFill>
                <a:srgbClr val="000000"/>
              </a:solidFill>
              <a:latin typeface="Times New Roman" pitchFamily="18"/>
            </a:endParaRP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1381125"/>
            <a:ext cx="8305800" cy="523875"/>
          </a:xfrm>
          <a:prstGeom prst="rect">
            <a:avLst/>
          </a:prstGeom>
          <a:solidFill>
            <a:schemeClr val="accent6">
              <a:lumMod val="60000"/>
              <a:lumOff val="40000"/>
            </a:schemeClr>
          </a:solidFill>
          <a:ln w="28575">
            <a:solidFill>
              <a:schemeClr val="tx1"/>
            </a:solidFill>
            <a:miter lim="800000"/>
            <a:headEnd/>
            <a:tailEnd/>
          </a:ln>
        </p:spPr>
        <p:txBody>
          <a:bodyPr wrap="square" anchorCtr="1">
            <a:spAutoFit/>
          </a:bodyPr>
          <a:lstStyle/>
          <a:p>
            <a:pPr algn="ctr" fontAlgn="auto">
              <a:spcBef>
                <a:spcPts val="1700"/>
              </a:spcBef>
              <a:spcAft>
                <a:spcPts val="0"/>
              </a:spcAft>
              <a:defRPr/>
            </a:pPr>
            <a:r>
              <a:rPr lang="es-MX" altLang="es-ES" sz="2800" b="1">
                <a:solidFill>
                  <a:srgbClr val="000000"/>
                </a:solidFill>
                <a:latin typeface="Times New Roman" pitchFamily="18" charset="0"/>
                <a:cs typeface="Times New Roman" pitchFamily="18" charset="0"/>
              </a:rPr>
              <a:t>RÉGIMEN PENAL. SANCIONES</a:t>
            </a:r>
          </a:p>
        </p:txBody>
      </p:sp>
      <p:sp>
        <p:nvSpPr>
          <p:cNvPr id="3" name="Text Box 3"/>
          <p:cNvSpPr txBox="1">
            <a:spLocks noChangeArrowheads="1"/>
          </p:cNvSpPr>
          <p:nvPr/>
        </p:nvSpPr>
        <p:spPr bwMode="auto">
          <a:xfrm>
            <a:off x="457200" y="3241675"/>
            <a:ext cx="8305800" cy="830263"/>
          </a:xfrm>
          <a:prstGeom prst="rect">
            <a:avLst/>
          </a:prstGeom>
          <a:solidFill>
            <a:schemeClr val="accent6">
              <a:lumMod val="60000"/>
              <a:lumOff val="40000"/>
            </a:schemeClr>
          </a:solidFill>
          <a:ln w="28575">
            <a:solidFill>
              <a:schemeClr val="tx1"/>
            </a:solidFill>
            <a:miter lim="800000"/>
            <a:headEnd/>
            <a:tailEnd/>
          </a:ln>
        </p:spPr>
        <p:txBody>
          <a:bodyPr wrap="square" anchorCtr="1">
            <a:spAutoFit/>
          </a:bodyPr>
          <a:lstStyle/>
          <a:p>
            <a:pPr algn="ctr" fontAlgn="auto">
              <a:spcBef>
                <a:spcPts val="1700"/>
              </a:spcBef>
              <a:spcAft>
                <a:spcPts val="0"/>
              </a:spcAft>
              <a:defRPr/>
            </a:pPr>
            <a:r>
              <a:rPr lang="es-MX" altLang="es-ES" sz="2400" b="1">
                <a:solidFill>
                  <a:srgbClr val="000000"/>
                </a:solidFill>
                <a:latin typeface="Times New Roman" pitchFamily="18" charset="0"/>
                <a:cs typeface="Times New Roman" pitchFamily="18" charset="0"/>
              </a:rPr>
              <a:t>Surge de los artículos 277, 278 y 279 del Código Penal Argentino y de los artículos 23 Y 24 de la Ley 25.246</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514600"/>
            <a:ext cx="8229600" cy="584200"/>
          </a:xfrm>
          <a:prstGeom prst="rect">
            <a:avLst/>
          </a:prstGeom>
          <a:solidFill>
            <a:schemeClr val="accent6">
              <a:lumMod val="60000"/>
              <a:lumOff val="40000"/>
            </a:schemeClr>
          </a:solidFill>
          <a:ln w="28575">
            <a:solidFill>
              <a:schemeClr val="tx1"/>
            </a:solidFill>
          </a:ln>
        </p:spPr>
        <p:txBody>
          <a:bodyPr wrap="square">
            <a:spAutoFit/>
          </a:bodyPr>
          <a:lstStyle/>
          <a:p>
            <a:pPr algn="ctr" fontAlgn="auto">
              <a:spcBef>
                <a:spcPts val="0"/>
              </a:spcBef>
              <a:spcAft>
                <a:spcPts val="0"/>
              </a:spcAft>
              <a:defRPr/>
            </a:pPr>
            <a:r>
              <a:rPr lang="en-US" sz="2800" b="1" dirty="0">
                <a:latin typeface="Times New Roman" pitchFamily="18" charset="0"/>
                <a:cs typeface="Times New Roman" pitchFamily="18" charset="0"/>
              </a:rPr>
              <a:t> </a:t>
            </a:r>
            <a:r>
              <a:rPr lang="en-US" sz="3200" b="1" dirty="0">
                <a:latin typeface="Times New Roman" pitchFamily="18" charset="0"/>
                <a:cs typeface="Times New Roman" pitchFamily="18" charset="0"/>
              </a:rPr>
              <a:t>DEFINICIONES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txBox="1">
            <a:spLocks noChangeArrowheads="1"/>
          </p:cNvSpPr>
          <p:nvPr/>
        </p:nvSpPr>
        <p:spPr>
          <a:xfrm>
            <a:off x="539750" y="549275"/>
            <a:ext cx="8001000" cy="504825"/>
          </a:xfrm>
          <a:prstGeom prst="rect">
            <a:avLst/>
          </a:prstGeom>
          <a:solidFill>
            <a:schemeClr val="accent2">
              <a:lumMod val="60000"/>
              <a:lumOff val="40000"/>
            </a:schemeClr>
          </a:solidFill>
          <a:ln w="28575">
            <a:solidFill>
              <a:srgbClr val="C00000"/>
            </a:solidFill>
            <a:miter lim="800000"/>
            <a:headEnd/>
            <a:tailEnd/>
          </a:ln>
        </p:spPr>
        <p:txBody>
          <a:bodyPr/>
          <a:lstStyle>
            <a:lvl1pPr marL="0" marR="0" lvl="0" indent="0" algn="ctr" defTabSz="914400" rtl="0" fontAlgn="auto" hangingPunct="1">
              <a:lnSpc>
                <a:spcPct val="100000"/>
              </a:lnSpc>
              <a:spcBef>
                <a:spcPts val="0"/>
              </a:spcBef>
              <a:spcAft>
                <a:spcPts val="0"/>
              </a:spcAft>
              <a:buNone/>
              <a:tabLst/>
              <a:defRPr lang="es-ES" sz="4400" b="0" i="0" u="none" strike="noStrike" kern="1200" cap="none" spc="0" baseline="0">
                <a:solidFill>
                  <a:srgbClr val="FFFFFF"/>
                </a:solidFill>
                <a:uFillTx/>
                <a:latin typeface="Calibri"/>
                <a:ea typeface=""/>
                <a:cs typeface=""/>
              </a:defRPr>
            </a:lvl1pPr>
          </a:lstStyle>
          <a:p>
            <a:pPr>
              <a:defRPr/>
            </a:pPr>
            <a:r>
              <a:rPr lang="es-MX" altLang="es-ES" sz="2800" b="1" dirty="0" smtClean="0">
                <a:solidFill>
                  <a:schemeClr val="tx1"/>
                </a:solidFill>
                <a:latin typeface="Times New Roman" panose="02020603050405020304" pitchFamily="18" charset="0"/>
                <a:cs typeface="Times New Roman" panose="02020603050405020304" pitchFamily="18" charset="0"/>
              </a:rPr>
              <a:t>PREVENCIÓN</a:t>
            </a:r>
            <a:endParaRPr lang="es-MX" altLang="es-ES" sz="2800" b="1" dirty="0">
              <a:solidFill>
                <a:schemeClr val="tx1"/>
              </a:solidFill>
              <a:latin typeface="Times New Roman" panose="02020603050405020304" pitchFamily="18" charset="0"/>
              <a:cs typeface="Times New Roman" panose="02020603050405020304" pitchFamily="18" charset="0"/>
            </a:endParaRPr>
          </a:p>
        </p:txBody>
      </p:sp>
      <p:sp>
        <p:nvSpPr>
          <p:cNvPr id="4" name="Text Box 3"/>
          <p:cNvSpPr txBox="1">
            <a:spLocks noChangeArrowheads="1"/>
          </p:cNvSpPr>
          <p:nvPr/>
        </p:nvSpPr>
        <p:spPr bwMode="auto">
          <a:xfrm>
            <a:off x="539750" y="1622425"/>
            <a:ext cx="8001000" cy="4549775"/>
          </a:xfrm>
          <a:prstGeom prst="rect">
            <a:avLst/>
          </a:prstGeom>
          <a:solidFill>
            <a:schemeClr val="accent2">
              <a:lumMod val="60000"/>
              <a:lumOff val="40000"/>
            </a:schemeClr>
          </a:solidFill>
          <a:ln w="28575">
            <a:solidFill>
              <a:srgbClr val="C00000"/>
            </a:solidFill>
            <a:miter lim="800000"/>
            <a:headEnd/>
            <a:tailEnd/>
          </a:ln>
          <a:effectLst/>
        </p:spPr>
        <p:txBody>
          <a:bodyPr>
            <a:spAutoFit/>
          </a:bodyPr>
          <a:lstStyle/>
          <a:p>
            <a:pPr algn="ctr" fontAlgn="auto">
              <a:spcBef>
                <a:spcPct val="50000"/>
              </a:spcBef>
              <a:spcAft>
                <a:spcPts val="0"/>
              </a:spcAft>
              <a:defRPr/>
            </a:pPr>
            <a:r>
              <a:rPr lang="es-ES_tradnl" altLang="es-ES" sz="2400" b="1" dirty="0">
                <a:latin typeface="Times New Roman" panose="02020603050405020304" pitchFamily="18" charset="0"/>
                <a:cs typeface="Times New Roman" panose="02020603050405020304" pitchFamily="18" charset="0"/>
              </a:rPr>
              <a:t>Prevenir significa “antes de venir”, es decir, actuar para que un problema no aparezca o al menos para que disminuyan sus efectos; igualmente connota: preparación organización, aviso, perspectiva, disponer con anticipación, prever.</a:t>
            </a:r>
          </a:p>
          <a:p>
            <a:pPr algn="ctr" fontAlgn="auto">
              <a:spcBef>
                <a:spcPct val="50000"/>
              </a:spcBef>
              <a:spcAft>
                <a:spcPts val="0"/>
              </a:spcAft>
              <a:defRPr/>
            </a:pPr>
            <a:endParaRPr lang="es-ES_tradnl" altLang="es-ES" sz="2400" b="1" dirty="0">
              <a:latin typeface="Times New Roman" panose="02020603050405020304" pitchFamily="18" charset="0"/>
              <a:cs typeface="Times New Roman" panose="02020603050405020304" pitchFamily="18" charset="0"/>
            </a:endParaRPr>
          </a:p>
          <a:p>
            <a:pPr algn="ctr" fontAlgn="auto">
              <a:spcBef>
                <a:spcPct val="50000"/>
              </a:spcBef>
              <a:spcAft>
                <a:spcPts val="0"/>
              </a:spcAft>
              <a:defRPr/>
            </a:pPr>
            <a:r>
              <a:rPr lang="es-MX" altLang="zh-CN" sz="2400" b="1" dirty="0">
                <a:latin typeface="Times New Roman" panose="02020603050405020304" pitchFamily="18" charset="0"/>
                <a:cs typeface="Times New Roman" panose="02020603050405020304" pitchFamily="18" charset="0"/>
              </a:rPr>
              <a:t>Según la ONU es “la adopción de medidas encaminadas a impedir que se produzcan deficiencias físicas, mentales y sensoriales (prevención primaria) o a impedir que las deficiencias, cuando se han producido, tengan consecuencias físicas, psicológicas y sociales negativas.”</a:t>
            </a:r>
            <a:endParaRPr lang="es-MX" altLang="es-ES"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262063"/>
            <a:ext cx="8229600" cy="523875"/>
          </a:xfrm>
          <a:prstGeom prst="rect">
            <a:avLst/>
          </a:prstGeom>
          <a:solidFill>
            <a:schemeClr val="accent6">
              <a:lumMod val="60000"/>
              <a:lumOff val="40000"/>
            </a:schemeClr>
          </a:solidFill>
          <a:ln w="28575">
            <a:solidFill>
              <a:schemeClr val="tx1"/>
            </a:solidFill>
          </a:ln>
        </p:spPr>
        <p:txBody>
          <a:bodyPr wrap="square">
            <a:spAutoFit/>
          </a:bodyPr>
          <a:lstStyle/>
          <a:p>
            <a:pPr algn="ctr" fontAlgn="auto">
              <a:spcBef>
                <a:spcPts val="0"/>
              </a:spcBef>
              <a:spcAft>
                <a:spcPts val="0"/>
              </a:spcAft>
              <a:defRPr/>
            </a:pPr>
            <a:r>
              <a:rPr lang="en-US" sz="2800" b="1">
                <a:latin typeface="Times New Roman" pitchFamily="18" charset="0"/>
                <a:cs typeface="Times New Roman" pitchFamily="18" charset="0"/>
              </a:rPr>
              <a:t> CLIENTE</a:t>
            </a:r>
            <a:endParaRPr lang="en-US" sz="3200" b="1" dirty="0">
              <a:latin typeface="Times New Roman" pitchFamily="18" charset="0"/>
              <a:cs typeface="Times New Roman" pitchFamily="18" charset="0"/>
            </a:endParaRPr>
          </a:p>
        </p:txBody>
      </p:sp>
      <p:sp>
        <p:nvSpPr>
          <p:cNvPr id="3" name="2 CuadroTexto"/>
          <p:cNvSpPr txBox="1"/>
          <p:nvPr/>
        </p:nvSpPr>
        <p:spPr>
          <a:xfrm>
            <a:off x="457200" y="3011488"/>
            <a:ext cx="8229600" cy="1631950"/>
          </a:xfrm>
          <a:prstGeom prst="rect">
            <a:avLst/>
          </a:prstGeom>
          <a:solidFill>
            <a:schemeClr val="accent6">
              <a:lumMod val="60000"/>
              <a:lumOff val="40000"/>
            </a:schemeClr>
          </a:solidFill>
          <a:ln w="28575">
            <a:solidFill>
              <a:schemeClr val="tx1"/>
            </a:solidFill>
          </a:ln>
        </p:spPr>
        <p:txBody>
          <a:bodyPr wrap="square">
            <a:spAutoFit/>
          </a:bodyPr>
          <a:lstStyle/>
          <a:p>
            <a:pPr algn="ctr" fontAlgn="auto">
              <a:spcBef>
                <a:spcPts val="0"/>
              </a:spcBef>
              <a:spcAft>
                <a:spcPts val="0"/>
              </a:spcAft>
              <a:defRPr/>
            </a:pPr>
            <a:r>
              <a:rPr lang="en-US" sz="2800" b="1">
                <a:latin typeface="Times New Roman" pitchFamily="18" charset="0"/>
                <a:cs typeface="Times New Roman" pitchFamily="18" charset="0"/>
              </a:rPr>
              <a:t> </a:t>
            </a:r>
            <a:r>
              <a:rPr lang="en-US" sz="2400" b="1">
                <a:latin typeface="Times New Roman" pitchFamily="18" charset="0"/>
                <a:cs typeface="Times New Roman" pitchFamily="18" charset="0"/>
              </a:rPr>
              <a:t>Se denomina cliente a todas aquellas personas, humanas o jurídicas con las que se establece de manera ocasional o permanente, una relación contractual de carácter financiero, económica o comercial.</a:t>
            </a:r>
            <a:endParaRPr lang="en-US" sz="2400" b="1" dirty="0">
              <a:latin typeface="Times New Roman" pitchFamily="18" charset="0"/>
              <a:cs typeface="Times New Roman" pitchFamily="18" charset="0"/>
            </a:endParaRP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 CuadroTexto"/>
          <p:cNvSpPr txBox="1"/>
          <p:nvPr/>
        </p:nvSpPr>
        <p:spPr>
          <a:xfrm>
            <a:off x="457200" y="990600"/>
            <a:ext cx="8229600" cy="523875"/>
          </a:xfrm>
          <a:prstGeom prst="rect">
            <a:avLst/>
          </a:prstGeom>
          <a:solidFill>
            <a:schemeClr val="accent6">
              <a:lumMod val="60000"/>
              <a:lumOff val="40000"/>
            </a:schemeClr>
          </a:solidFill>
          <a:ln w="28575">
            <a:solidFill>
              <a:schemeClr val="tx1"/>
            </a:solidFill>
          </a:ln>
        </p:spPr>
        <p:txBody>
          <a:bodyPr wrap="square">
            <a:spAutoFit/>
          </a:bodyPr>
          <a:lstStyle/>
          <a:p>
            <a:pPr algn="ctr" fontAlgn="auto">
              <a:spcBef>
                <a:spcPts val="0"/>
              </a:spcBef>
              <a:spcAft>
                <a:spcPts val="0"/>
              </a:spcAft>
              <a:defRPr/>
            </a:pPr>
            <a:r>
              <a:rPr lang="en-US" sz="2800" b="1">
                <a:latin typeface="Times New Roman" pitchFamily="18" charset="0"/>
                <a:cs typeface="Times New Roman" pitchFamily="18" charset="0"/>
              </a:rPr>
              <a:t> OPERACIONES INUSUALES</a:t>
            </a:r>
            <a:endParaRPr lang="en-US" sz="3200" b="1" dirty="0">
              <a:latin typeface="Times New Roman" pitchFamily="18" charset="0"/>
              <a:cs typeface="Times New Roman" pitchFamily="18" charset="0"/>
            </a:endParaRPr>
          </a:p>
        </p:txBody>
      </p:sp>
      <p:sp>
        <p:nvSpPr>
          <p:cNvPr id="6" name="5 CuadroTexto"/>
          <p:cNvSpPr txBox="1"/>
          <p:nvPr/>
        </p:nvSpPr>
        <p:spPr>
          <a:xfrm>
            <a:off x="481012" y="2463800"/>
            <a:ext cx="8229601" cy="2738438"/>
          </a:xfrm>
          <a:prstGeom prst="rect">
            <a:avLst/>
          </a:prstGeom>
          <a:solidFill>
            <a:schemeClr val="accent6">
              <a:lumMod val="60000"/>
              <a:lumOff val="40000"/>
            </a:schemeClr>
          </a:solidFill>
          <a:ln w="28575">
            <a:solidFill>
              <a:schemeClr val="tx1"/>
            </a:solidFill>
          </a:ln>
        </p:spPr>
        <p:txBody>
          <a:bodyPr wrap="square">
            <a:spAutoFit/>
          </a:bodyPr>
          <a:lstStyle/>
          <a:p>
            <a:pPr algn="ctr" fontAlgn="auto">
              <a:spcBef>
                <a:spcPts val="0"/>
              </a:spcBef>
              <a:spcAft>
                <a:spcPts val="0"/>
              </a:spcAft>
              <a:defRPr/>
            </a:pPr>
            <a:r>
              <a:rPr lang="en-US" sz="2800" b="1">
                <a:latin typeface="Times New Roman" pitchFamily="18" charset="0"/>
                <a:cs typeface="Times New Roman" pitchFamily="18" charset="0"/>
              </a:rPr>
              <a:t> </a:t>
            </a:r>
            <a:r>
              <a:rPr lang="en-US" sz="2400" b="1">
                <a:latin typeface="Times New Roman" pitchFamily="18" charset="0"/>
                <a:cs typeface="Times New Roman" pitchFamily="18" charset="0"/>
              </a:rPr>
              <a:t>Son informaciones tentadas o realizadas en forma aislada o reiterada, sin justificación económica y/o jurídica, ya sea porque no guardan relación con el perfil económico, financiero, patrimonial o tributario del cliente o porque se desvían de los usos y costumbres en las prácticas del mercado, por su frecuencia, habitualidad, monto, complejidad y/o características particulares. </a:t>
            </a:r>
            <a:endParaRPr lang="en-US" sz="2400" b="1" dirty="0">
              <a:latin typeface="Times New Roman" pitchFamily="18" charset="0"/>
              <a:cs typeface="Times New Roman" pitchFamily="18" charset="0"/>
            </a:endParaRP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914400"/>
            <a:ext cx="8229600" cy="523875"/>
          </a:xfrm>
          <a:prstGeom prst="rect">
            <a:avLst/>
          </a:prstGeom>
          <a:solidFill>
            <a:schemeClr val="accent6">
              <a:lumMod val="60000"/>
              <a:lumOff val="40000"/>
            </a:schemeClr>
          </a:solidFill>
          <a:ln w="28575">
            <a:solidFill>
              <a:schemeClr val="tx1"/>
            </a:solidFill>
          </a:ln>
        </p:spPr>
        <p:txBody>
          <a:bodyPr wrap="square">
            <a:spAutoFit/>
          </a:bodyPr>
          <a:lstStyle/>
          <a:p>
            <a:pPr algn="ctr" fontAlgn="auto">
              <a:spcBef>
                <a:spcPts val="0"/>
              </a:spcBef>
              <a:spcAft>
                <a:spcPts val="0"/>
              </a:spcAft>
              <a:defRPr/>
            </a:pPr>
            <a:r>
              <a:rPr lang="en-US" sz="2800" b="1">
                <a:latin typeface="Times New Roman" pitchFamily="18" charset="0"/>
                <a:cs typeface="Times New Roman" pitchFamily="18" charset="0"/>
              </a:rPr>
              <a:t> OPERACIONES SOSPECHOSAS</a:t>
            </a:r>
            <a:endParaRPr lang="en-US" sz="3200" b="1" dirty="0">
              <a:latin typeface="Times New Roman" pitchFamily="18" charset="0"/>
              <a:cs typeface="Times New Roman" pitchFamily="18" charset="0"/>
            </a:endParaRPr>
          </a:p>
        </p:txBody>
      </p:sp>
      <p:sp>
        <p:nvSpPr>
          <p:cNvPr id="3" name="2 CuadroTexto"/>
          <p:cNvSpPr txBox="1"/>
          <p:nvPr/>
        </p:nvSpPr>
        <p:spPr>
          <a:xfrm>
            <a:off x="457200" y="2143125"/>
            <a:ext cx="8229600" cy="3478213"/>
          </a:xfrm>
          <a:prstGeom prst="rect">
            <a:avLst/>
          </a:prstGeom>
          <a:solidFill>
            <a:schemeClr val="accent6">
              <a:lumMod val="60000"/>
              <a:lumOff val="40000"/>
            </a:schemeClr>
          </a:solidFill>
          <a:ln w="28575">
            <a:solidFill>
              <a:schemeClr val="tx1"/>
            </a:solidFill>
          </a:ln>
        </p:spPr>
        <p:txBody>
          <a:bodyPr wrap="square">
            <a:spAutoFit/>
          </a:bodyPr>
          <a:lstStyle/>
          <a:p>
            <a:pPr algn="ctr" fontAlgn="auto">
              <a:spcBef>
                <a:spcPts val="0"/>
              </a:spcBef>
              <a:spcAft>
                <a:spcPts val="0"/>
              </a:spcAft>
              <a:defRPr/>
            </a:pPr>
            <a:r>
              <a:rPr lang="en-US" sz="2800" b="1">
                <a:latin typeface="Times New Roman" pitchFamily="18" charset="0"/>
                <a:cs typeface="Times New Roman" pitchFamily="18" charset="0"/>
              </a:rPr>
              <a:t> </a:t>
            </a:r>
            <a:r>
              <a:rPr lang="en-US" sz="2400" b="1">
                <a:latin typeface="Times New Roman" pitchFamily="18" charset="0"/>
                <a:cs typeface="Times New Roman" pitchFamily="18" charset="0"/>
              </a:rPr>
              <a:t>Son aquellas operaciones tentadas o realizadas que, habiéndose identificado previamente como inusuales, luego del análisis y evaluación realizados por el sujeto obligado, las mismas no guardan relación con las actividades lícitas declaradas por el cliente, ocasionando sospecha de lavado de activos o, aún cuando tratándose de operaciones relacionadas con actividades lícitas, exista sospecha de que estén vinculadas o vayan a ser utilizadas para la financiación del terrorismo.</a:t>
            </a:r>
            <a:endParaRPr lang="en-US" sz="2400" b="1" dirty="0">
              <a:latin typeface="Times New Roman" pitchFamily="18" charset="0"/>
              <a:cs typeface="Times New Roman" pitchFamily="18" charset="0"/>
            </a:endParaRP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533400" y="1000125"/>
            <a:ext cx="8153400" cy="523875"/>
          </a:xfrm>
          <a:prstGeom prst="rect">
            <a:avLst/>
          </a:prstGeom>
          <a:solidFill>
            <a:schemeClr val="accent6">
              <a:lumMod val="60000"/>
              <a:lumOff val="40000"/>
            </a:schemeClr>
          </a:solidFill>
          <a:ln w="28575">
            <a:solidFill>
              <a:schemeClr val="tx1"/>
            </a:solidFill>
          </a:ln>
        </p:spPr>
        <p:txBody>
          <a:bodyPr wrap="square">
            <a:spAutoFit/>
          </a:bodyPr>
          <a:lstStyle/>
          <a:p>
            <a:pPr algn="ctr" fontAlgn="auto">
              <a:spcBef>
                <a:spcPts val="0"/>
              </a:spcBef>
              <a:spcAft>
                <a:spcPts val="0"/>
              </a:spcAft>
              <a:defRPr/>
            </a:pPr>
            <a:r>
              <a:rPr lang="en-US" sz="2800" b="1">
                <a:latin typeface="Times New Roman" pitchFamily="18" charset="0"/>
                <a:cs typeface="Times New Roman" pitchFamily="18" charset="0"/>
              </a:rPr>
              <a:t> PERSONAS EXPUESTAS POLÍTICAMENTE</a:t>
            </a:r>
            <a:endParaRPr lang="en-US" sz="3200" b="1" dirty="0">
              <a:latin typeface="Times New Roman" pitchFamily="18" charset="0"/>
              <a:cs typeface="Times New Roman" pitchFamily="18" charset="0"/>
            </a:endParaRPr>
          </a:p>
        </p:txBody>
      </p:sp>
      <p:sp>
        <p:nvSpPr>
          <p:cNvPr id="3" name="Text Box 3"/>
          <p:cNvSpPr txBox="1">
            <a:spLocks noChangeArrowheads="1"/>
          </p:cNvSpPr>
          <p:nvPr/>
        </p:nvSpPr>
        <p:spPr bwMode="auto">
          <a:xfrm>
            <a:off x="533400" y="2362200"/>
            <a:ext cx="8153400" cy="3113673"/>
          </a:xfrm>
          <a:prstGeom prst="rect">
            <a:avLst/>
          </a:prstGeom>
          <a:solidFill>
            <a:schemeClr val="accent6">
              <a:lumMod val="60000"/>
              <a:lumOff val="40000"/>
            </a:schemeClr>
          </a:solidFill>
          <a:ln w="28575">
            <a:solidFill>
              <a:schemeClr val="tx1"/>
            </a:solidFill>
            <a:miter lim="800000"/>
            <a:headEnd/>
            <a:tailEnd/>
          </a:ln>
        </p:spPr>
        <p:txBody>
          <a:bodyPr wrap="square" anchorCtr="1">
            <a:spAutoFit/>
          </a:bodyPr>
          <a:lstStyle/>
          <a:p>
            <a:pPr algn="ctr" fontAlgn="auto">
              <a:spcBef>
                <a:spcPts val="1700"/>
              </a:spcBef>
              <a:spcAft>
                <a:spcPts val="0"/>
              </a:spcAft>
              <a:defRPr/>
            </a:pPr>
            <a:r>
              <a:rPr lang="es-MX" altLang="es-ES" sz="2400" b="1" dirty="0">
                <a:solidFill>
                  <a:srgbClr val="000000"/>
                </a:solidFill>
                <a:latin typeface="Times New Roman" pitchFamily="18" charset="0"/>
                <a:cs typeface="Times New Roman" pitchFamily="18" charset="0"/>
              </a:rPr>
              <a:t>Se refiere a las comprendidas en la resolución  </a:t>
            </a:r>
            <a:endParaRPr lang="es-MX" altLang="es-ES" sz="2400" b="1" dirty="0" smtClean="0">
              <a:solidFill>
                <a:srgbClr val="000000"/>
              </a:solidFill>
              <a:latin typeface="Times New Roman" pitchFamily="18" charset="0"/>
              <a:cs typeface="Times New Roman" pitchFamily="18" charset="0"/>
            </a:endParaRPr>
          </a:p>
          <a:p>
            <a:pPr algn="ctr" fontAlgn="auto">
              <a:spcBef>
                <a:spcPts val="1700"/>
              </a:spcBef>
              <a:spcAft>
                <a:spcPts val="0"/>
              </a:spcAft>
              <a:defRPr/>
            </a:pPr>
            <a:r>
              <a:rPr lang="es-MX" altLang="es-ES" sz="2400" b="1" dirty="0" smtClean="0">
                <a:solidFill>
                  <a:srgbClr val="000000"/>
                </a:solidFill>
                <a:latin typeface="Times New Roman" pitchFamily="18" charset="0"/>
                <a:cs typeface="Times New Roman" pitchFamily="18" charset="0"/>
              </a:rPr>
              <a:t>11 </a:t>
            </a:r>
            <a:r>
              <a:rPr lang="es-MX" altLang="es-ES" sz="2400" b="1" dirty="0">
                <a:solidFill>
                  <a:srgbClr val="000000"/>
                </a:solidFill>
                <a:latin typeface="Times New Roman" pitchFamily="18" charset="0"/>
                <a:cs typeface="Times New Roman" pitchFamily="18" charset="0"/>
              </a:rPr>
              <a:t>/2011 de la U.I.F. </a:t>
            </a:r>
          </a:p>
          <a:p>
            <a:pPr algn="ctr" fontAlgn="auto">
              <a:spcBef>
                <a:spcPts val="1700"/>
              </a:spcBef>
              <a:spcAft>
                <a:spcPts val="0"/>
              </a:spcAft>
              <a:defRPr/>
            </a:pPr>
            <a:r>
              <a:rPr lang="es-MX" altLang="es-ES" sz="2400" b="1" dirty="0">
                <a:solidFill>
                  <a:srgbClr val="000000"/>
                </a:solidFill>
                <a:latin typeface="Times New Roman" pitchFamily="18" charset="0"/>
                <a:cs typeface="Times New Roman" pitchFamily="18" charset="0"/>
              </a:rPr>
              <a:t>Entre otras menciona al presidente y vice presidente de la Nación, senadores, diputados, magistrados del Poder Judicial y del Ministerio Público, Defensor del Pueblo, Jefe de gabinete de ministros, ministros, interventores federales, embajadores, cónsules, etc.  </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219200"/>
            <a:ext cx="8229600" cy="523220"/>
          </a:xfrm>
          <a:prstGeom prst="rect">
            <a:avLst/>
          </a:prstGeom>
          <a:solidFill>
            <a:schemeClr val="accent6">
              <a:lumMod val="60000"/>
              <a:lumOff val="40000"/>
            </a:schemeClr>
          </a:solidFill>
          <a:ln w="28575">
            <a:solidFill>
              <a:schemeClr val="tx1"/>
            </a:solidFill>
          </a:ln>
        </p:spPr>
        <p:txBody>
          <a:bodyPr wrap="square">
            <a:spAutoFit/>
          </a:bodyPr>
          <a:lstStyle/>
          <a:p>
            <a:pPr algn="ctr" fontAlgn="auto">
              <a:spcBef>
                <a:spcPts val="0"/>
              </a:spcBef>
              <a:spcAft>
                <a:spcPts val="0"/>
              </a:spcAft>
              <a:defRPr/>
            </a:pPr>
            <a:r>
              <a:rPr lang="en-US" sz="2800" b="1">
                <a:latin typeface="Times New Roman" pitchFamily="18" charset="0"/>
                <a:cs typeface="Times New Roman" pitchFamily="18" charset="0"/>
              </a:rPr>
              <a:t> REPORTES SISTEMÁTICOS</a:t>
            </a:r>
            <a:endParaRPr lang="en-US" sz="3200" b="1" dirty="0">
              <a:latin typeface="Times New Roman" pitchFamily="18" charset="0"/>
              <a:cs typeface="Times New Roman" pitchFamily="18" charset="0"/>
            </a:endParaRPr>
          </a:p>
        </p:txBody>
      </p:sp>
      <p:sp>
        <p:nvSpPr>
          <p:cNvPr id="3" name="Text Box 3"/>
          <p:cNvSpPr txBox="1">
            <a:spLocks noChangeArrowheads="1"/>
          </p:cNvSpPr>
          <p:nvPr/>
        </p:nvSpPr>
        <p:spPr bwMode="auto">
          <a:xfrm>
            <a:off x="457200" y="3141663"/>
            <a:ext cx="8229600" cy="1200329"/>
          </a:xfrm>
          <a:prstGeom prst="rect">
            <a:avLst/>
          </a:prstGeom>
          <a:solidFill>
            <a:schemeClr val="accent6">
              <a:lumMod val="60000"/>
              <a:lumOff val="40000"/>
            </a:schemeClr>
          </a:solidFill>
          <a:ln w="28575">
            <a:solidFill>
              <a:schemeClr val="tx1"/>
            </a:solidFill>
            <a:miter lim="800000"/>
            <a:headEnd/>
            <a:tailEnd/>
          </a:ln>
        </p:spPr>
        <p:txBody>
          <a:bodyPr wrap="square" anchorCtr="1">
            <a:spAutoFit/>
          </a:bodyPr>
          <a:lstStyle/>
          <a:p>
            <a:pPr algn="ctr" fontAlgn="auto">
              <a:spcBef>
                <a:spcPts val="1700"/>
              </a:spcBef>
              <a:spcAft>
                <a:spcPts val="0"/>
              </a:spcAft>
              <a:defRPr/>
            </a:pPr>
            <a:r>
              <a:rPr lang="es-MX" altLang="es-ES" sz="2400" b="1" dirty="0">
                <a:solidFill>
                  <a:srgbClr val="000000"/>
                </a:solidFill>
                <a:latin typeface="Times New Roman" pitchFamily="18" charset="0"/>
                <a:cs typeface="Times New Roman" pitchFamily="18" charset="0"/>
              </a:rPr>
              <a:t>Son aquellas informaciones que obligatoriamente deberán remitir los sujetos obligados, en forma mensual, mediante sistema “</a:t>
            </a:r>
            <a:r>
              <a:rPr lang="es-MX" altLang="es-ES" sz="2400" b="1" dirty="0" err="1">
                <a:solidFill>
                  <a:srgbClr val="000000"/>
                </a:solidFill>
                <a:latin typeface="Times New Roman" pitchFamily="18" charset="0"/>
                <a:cs typeface="Times New Roman" pitchFamily="18" charset="0"/>
              </a:rPr>
              <a:t>on</a:t>
            </a:r>
            <a:r>
              <a:rPr lang="es-MX" altLang="es-ES" sz="2400" b="1" dirty="0">
                <a:solidFill>
                  <a:srgbClr val="000000"/>
                </a:solidFill>
                <a:latin typeface="Times New Roman" pitchFamily="18" charset="0"/>
                <a:cs typeface="Times New Roman" pitchFamily="18" charset="0"/>
              </a:rPr>
              <a:t> line”</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000125"/>
            <a:ext cx="8229600" cy="523875"/>
          </a:xfrm>
          <a:prstGeom prst="rect">
            <a:avLst/>
          </a:prstGeom>
          <a:solidFill>
            <a:schemeClr val="accent6">
              <a:lumMod val="60000"/>
              <a:lumOff val="40000"/>
            </a:schemeClr>
          </a:solidFill>
          <a:ln w="28575">
            <a:solidFill>
              <a:schemeClr val="tx1"/>
            </a:solidFill>
          </a:ln>
        </p:spPr>
        <p:txBody>
          <a:bodyPr wrap="square">
            <a:spAutoFit/>
          </a:bodyPr>
          <a:lstStyle/>
          <a:p>
            <a:pPr algn="ctr" fontAlgn="auto">
              <a:spcBef>
                <a:spcPts val="0"/>
              </a:spcBef>
              <a:spcAft>
                <a:spcPts val="0"/>
              </a:spcAft>
              <a:defRPr/>
            </a:pPr>
            <a:r>
              <a:rPr lang="en-US" sz="2800" b="1">
                <a:latin typeface="Times New Roman" pitchFamily="18" charset="0"/>
                <a:cs typeface="Times New Roman" pitchFamily="18" charset="0"/>
              </a:rPr>
              <a:t> BENEFICIARIO FINAL</a:t>
            </a:r>
            <a:endParaRPr lang="en-US" sz="3200" b="1" dirty="0">
              <a:latin typeface="Times New Roman" pitchFamily="18" charset="0"/>
              <a:cs typeface="Times New Roman" pitchFamily="18" charset="0"/>
            </a:endParaRPr>
          </a:p>
        </p:txBody>
      </p:sp>
      <p:sp>
        <p:nvSpPr>
          <p:cNvPr id="3" name="Rectangle 1"/>
          <p:cNvSpPr>
            <a:spLocks noChangeArrowheads="1"/>
          </p:cNvSpPr>
          <p:nvPr/>
        </p:nvSpPr>
        <p:spPr bwMode="auto">
          <a:xfrm>
            <a:off x="457200" y="2382838"/>
            <a:ext cx="8229600" cy="3046412"/>
          </a:xfrm>
          <a:prstGeom prst="rect">
            <a:avLst/>
          </a:prstGeom>
          <a:solidFill>
            <a:schemeClr val="accent6">
              <a:lumMod val="60000"/>
              <a:lumOff val="40000"/>
            </a:schemeClr>
          </a:solidFill>
          <a:ln w="28575">
            <a:solidFill>
              <a:schemeClr val="tx1"/>
            </a:solidFill>
            <a:miter lim="800000"/>
            <a:headEnd/>
            <a:tailEnd/>
          </a:ln>
          <a:effectLst/>
        </p:spPr>
        <p:txBody>
          <a:bodyPr wrap="square" anchor="ctr">
            <a:spAutoFit/>
          </a:bodyPr>
          <a:lstStyle/>
          <a:p>
            <a:pPr algn="ctr">
              <a:defRPr/>
            </a:pPr>
            <a:r>
              <a:rPr lang="es-ES" sz="2400" b="1">
                <a:latin typeface="Times New Roman" pitchFamily="18" charset="0"/>
                <a:cs typeface="Times New Roman" pitchFamily="18" charset="0"/>
              </a:rPr>
              <a:t>Se refiere a las personas humanas que tengan como mínimo el veinte por ciento del capital o de los derechos de voto de una persona jurídica o que, por otros medios ejerzan el control final, directo o indirecto sobre una persona jurídica, u otros entes asimilables de conformidad con lo dispuesto en la presente resolución. La identificación del beneficiario final debe conducir a una persona física y no a otra persona jurídica. </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143000"/>
            <a:ext cx="8229600" cy="523875"/>
          </a:xfrm>
          <a:prstGeom prst="rect">
            <a:avLst/>
          </a:prstGeom>
          <a:solidFill>
            <a:schemeClr val="accent6">
              <a:lumMod val="60000"/>
              <a:lumOff val="40000"/>
            </a:schemeClr>
          </a:solidFill>
          <a:ln w="28575">
            <a:solidFill>
              <a:schemeClr val="tx1"/>
            </a:solidFill>
          </a:ln>
        </p:spPr>
        <p:txBody>
          <a:bodyPr wrap="square">
            <a:spAutoFit/>
          </a:bodyPr>
          <a:lstStyle/>
          <a:p>
            <a:pPr algn="ctr" fontAlgn="auto">
              <a:spcBef>
                <a:spcPts val="0"/>
              </a:spcBef>
              <a:spcAft>
                <a:spcPts val="0"/>
              </a:spcAft>
              <a:defRPr/>
            </a:pPr>
            <a:r>
              <a:rPr lang="en-US" sz="2800" b="1">
                <a:latin typeface="Times New Roman" pitchFamily="18" charset="0"/>
                <a:cs typeface="Times New Roman" pitchFamily="18" charset="0"/>
              </a:rPr>
              <a:t> BENEFICIARIO DE LA COBERTURA</a:t>
            </a:r>
            <a:endParaRPr lang="en-US" sz="3200" b="1" dirty="0">
              <a:latin typeface="Times New Roman" pitchFamily="18" charset="0"/>
              <a:cs typeface="Times New Roman" pitchFamily="18" charset="0"/>
            </a:endParaRPr>
          </a:p>
        </p:txBody>
      </p:sp>
      <p:sp>
        <p:nvSpPr>
          <p:cNvPr id="3" name="Rectangle 1"/>
          <p:cNvSpPr>
            <a:spLocks noChangeArrowheads="1"/>
          </p:cNvSpPr>
          <p:nvPr/>
        </p:nvSpPr>
        <p:spPr bwMode="auto">
          <a:xfrm>
            <a:off x="425450" y="3068548"/>
            <a:ext cx="8229600" cy="1200329"/>
          </a:xfrm>
          <a:prstGeom prst="rect">
            <a:avLst/>
          </a:prstGeom>
          <a:solidFill>
            <a:schemeClr val="accent6">
              <a:lumMod val="60000"/>
              <a:lumOff val="40000"/>
            </a:schemeClr>
          </a:solidFill>
          <a:ln w="28575">
            <a:solidFill>
              <a:schemeClr val="tx1"/>
            </a:solidFill>
            <a:miter lim="800000"/>
            <a:headEnd/>
            <a:tailEnd/>
          </a:ln>
          <a:effectLst/>
        </p:spPr>
        <p:txBody>
          <a:bodyPr wrap="square" anchor="ctr">
            <a:spAutoFit/>
          </a:bodyPr>
          <a:lstStyle/>
          <a:p>
            <a:pPr algn="ctr">
              <a:defRPr/>
            </a:pPr>
            <a:r>
              <a:rPr lang="es-ES" sz="2400" b="1">
                <a:latin typeface="Times New Roman" pitchFamily="18" charset="0"/>
                <a:cs typeface="Times New Roman" pitchFamily="18" charset="0"/>
              </a:rPr>
              <a:t>Es la persona humana o jurídica, que ha de percibir en caso de siniestro el producto de la póliza del seguro contratado, pudiendo ser el propio contratante o un tercero. </a:t>
            </a: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571500"/>
            <a:ext cx="8229600" cy="1262063"/>
          </a:xfrm>
          <a:prstGeom prst="rect">
            <a:avLst/>
          </a:prstGeom>
          <a:solidFill>
            <a:schemeClr val="accent6">
              <a:lumMod val="60000"/>
              <a:lumOff val="40000"/>
            </a:schemeClr>
          </a:solidFill>
          <a:ln w="28575">
            <a:solidFill>
              <a:schemeClr val="tx1"/>
            </a:solidFill>
          </a:ln>
        </p:spPr>
        <p:txBody>
          <a:bodyPr wrap="square">
            <a:spAutoFit/>
          </a:bodyPr>
          <a:lstStyle/>
          <a:p>
            <a:pPr algn="ctr" fontAlgn="auto">
              <a:spcBef>
                <a:spcPts val="0"/>
              </a:spcBef>
              <a:spcAft>
                <a:spcPts val="0"/>
              </a:spcAft>
              <a:defRPr/>
            </a:pPr>
            <a:r>
              <a:rPr lang="en-US" sz="2800" b="1">
                <a:latin typeface="Times New Roman" pitchFamily="18" charset="0"/>
                <a:cs typeface="Times New Roman" pitchFamily="18" charset="0"/>
              </a:rPr>
              <a:t> ASEGURADO</a:t>
            </a:r>
          </a:p>
          <a:p>
            <a:pPr algn="ctr" fontAlgn="auto">
              <a:spcBef>
                <a:spcPts val="0"/>
              </a:spcBef>
              <a:spcAft>
                <a:spcPts val="0"/>
              </a:spcAft>
              <a:defRPr/>
            </a:pPr>
            <a:r>
              <a:rPr lang="en-US" sz="2400" b="1">
                <a:latin typeface="Times New Roman" pitchFamily="18" charset="0"/>
                <a:cs typeface="Times New Roman" pitchFamily="18" charset="0"/>
              </a:rPr>
              <a:t>Es la persona humana o jurídica, titular del interés asegurado. </a:t>
            </a:r>
            <a:endParaRPr lang="en-US" sz="2400" b="1" dirty="0">
              <a:latin typeface="Times New Roman" pitchFamily="18" charset="0"/>
              <a:cs typeface="Times New Roman" pitchFamily="18" charset="0"/>
            </a:endParaRPr>
          </a:p>
        </p:txBody>
      </p:sp>
      <p:sp>
        <p:nvSpPr>
          <p:cNvPr id="3" name="2 CuadroTexto"/>
          <p:cNvSpPr txBox="1"/>
          <p:nvPr/>
        </p:nvSpPr>
        <p:spPr>
          <a:xfrm>
            <a:off x="457200" y="2322513"/>
            <a:ext cx="8229600" cy="892175"/>
          </a:xfrm>
          <a:prstGeom prst="rect">
            <a:avLst/>
          </a:prstGeom>
          <a:solidFill>
            <a:schemeClr val="accent6">
              <a:lumMod val="60000"/>
              <a:lumOff val="40000"/>
            </a:schemeClr>
          </a:solidFill>
          <a:ln w="28575">
            <a:solidFill>
              <a:schemeClr val="tx1"/>
            </a:solidFill>
          </a:ln>
        </p:spPr>
        <p:txBody>
          <a:bodyPr wrap="square">
            <a:spAutoFit/>
          </a:bodyPr>
          <a:lstStyle/>
          <a:p>
            <a:pPr algn="ctr" fontAlgn="auto">
              <a:spcBef>
                <a:spcPts val="0"/>
              </a:spcBef>
              <a:spcAft>
                <a:spcPts val="0"/>
              </a:spcAft>
              <a:defRPr/>
            </a:pPr>
            <a:r>
              <a:rPr lang="en-US" sz="2800" b="1">
                <a:latin typeface="Times New Roman" pitchFamily="18" charset="0"/>
                <a:cs typeface="Times New Roman" pitchFamily="18" charset="0"/>
              </a:rPr>
              <a:t> TOMADOR</a:t>
            </a:r>
          </a:p>
          <a:p>
            <a:pPr algn="ctr" fontAlgn="auto">
              <a:spcBef>
                <a:spcPts val="0"/>
              </a:spcBef>
              <a:spcAft>
                <a:spcPts val="0"/>
              </a:spcAft>
              <a:defRPr/>
            </a:pPr>
            <a:r>
              <a:rPr lang="en-US" sz="2400" b="1">
                <a:latin typeface="Times New Roman" pitchFamily="18" charset="0"/>
                <a:cs typeface="Times New Roman" pitchFamily="18" charset="0"/>
              </a:rPr>
              <a:t>Es la persona humana o jurídica que contrata el seguro.</a:t>
            </a:r>
            <a:endParaRPr lang="en-US" sz="3200" b="1" dirty="0">
              <a:latin typeface="Times New Roman" pitchFamily="18" charset="0"/>
              <a:cs typeface="Times New Roman" pitchFamily="18" charset="0"/>
            </a:endParaRPr>
          </a:p>
        </p:txBody>
      </p:sp>
      <p:sp>
        <p:nvSpPr>
          <p:cNvPr id="4" name="3 CuadroTexto"/>
          <p:cNvSpPr txBox="1"/>
          <p:nvPr/>
        </p:nvSpPr>
        <p:spPr>
          <a:xfrm>
            <a:off x="457200" y="3714750"/>
            <a:ext cx="8229600" cy="2062163"/>
          </a:xfrm>
          <a:prstGeom prst="rect">
            <a:avLst/>
          </a:prstGeom>
          <a:solidFill>
            <a:schemeClr val="accent6">
              <a:lumMod val="60000"/>
              <a:lumOff val="40000"/>
            </a:schemeClr>
          </a:solidFill>
          <a:ln w="28575">
            <a:solidFill>
              <a:schemeClr val="tx1"/>
            </a:solidFill>
          </a:ln>
        </p:spPr>
        <p:txBody>
          <a:bodyPr wrap="square">
            <a:spAutoFit/>
          </a:bodyPr>
          <a:lstStyle/>
          <a:p>
            <a:pPr algn="ctr" fontAlgn="auto">
              <a:spcBef>
                <a:spcPts val="0"/>
              </a:spcBef>
              <a:spcAft>
                <a:spcPts val="0"/>
              </a:spcAft>
              <a:defRPr/>
            </a:pPr>
            <a:r>
              <a:rPr lang="en-US" sz="2800" b="1">
                <a:latin typeface="Times New Roman" pitchFamily="18" charset="0"/>
                <a:cs typeface="Times New Roman" pitchFamily="18" charset="0"/>
              </a:rPr>
              <a:t> SOCIEDAD DE PRODUCTORES ASESORES DE SEGUROS </a:t>
            </a:r>
          </a:p>
          <a:p>
            <a:pPr algn="ctr" fontAlgn="auto">
              <a:spcBef>
                <a:spcPts val="0"/>
              </a:spcBef>
              <a:spcAft>
                <a:spcPts val="0"/>
              </a:spcAft>
              <a:defRPr/>
            </a:pPr>
            <a:r>
              <a:rPr lang="en-US" sz="2400" b="1">
                <a:latin typeface="Times New Roman" pitchFamily="18" charset="0"/>
                <a:cs typeface="Times New Roman" pitchFamily="18" charset="0"/>
              </a:rPr>
              <a:t>Son personas jurídicas integradas por productores asesores de seguros conforme a lo dispuesto en la Ley 22.400 y modificatorias.</a:t>
            </a:r>
            <a:endParaRPr lang="en-US" sz="2400" b="1" dirty="0">
              <a:latin typeface="Times New Roman" pitchFamily="18" charset="0"/>
              <a:cs typeface="Times New Roman" pitchFamily="18" charset="0"/>
            </a:endParaRP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071563"/>
            <a:ext cx="8229600" cy="523875"/>
          </a:xfrm>
          <a:prstGeom prst="rect">
            <a:avLst/>
          </a:prstGeom>
          <a:solidFill>
            <a:schemeClr val="accent6">
              <a:lumMod val="60000"/>
              <a:lumOff val="40000"/>
            </a:schemeClr>
          </a:solidFill>
          <a:ln w="28575">
            <a:solidFill>
              <a:schemeClr val="tx1"/>
            </a:solidFill>
          </a:ln>
        </p:spPr>
        <p:txBody>
          <a:bodyPr wrap="square">
            <a:spAutoFit/>
          </a:bodyPr>
          <a:lstStyle/>
          <a:p>
            <a:pPr algn="ctr" fontAlgn="auto">
              <a:spcBef>
                <a:spcPts val="0"/>
              </a:spcBef>
              <a:spcAft>
                <a:spcPts val="0"/>
              </a:spcAft>
              <a:defRPr/>
            </a:pPr>
            <a:r>
              <a:rPr lang="en-US" sz="2800" b="1">
                <a:latin typeface="Times New Roman" pitchFamily="18" charset="0"/>
                <a:cs typeface="Times New Roman" pitchFamily="18" charset="0"/>
              </a:rPr>
              <a:t> DEBIDA DILIGENCIA </a:t>
            </a:r>
            <a:endParaRPr lang="en-US" sz="3200" b="1" dirty="0">
              <a:latin typeface="Times New Roman" pitchFamily="18" charset="0"/>
              <a:cs typeface="Times New Roman" pitchFamily="18" charset="0"/>
            </a:endParaRPr>
          </a:p>
        </p:txBody>
      </p:sp>
      <p:sp>
        <p:nvSpPr>
          <p:cNvPr id="3" name="Rectangle 1"/>
          <p:cNvSpPr>
            <a:spLocks noChangeArrowheads="1"/>
          </p:cNvSpPr>
          <p:nvPr/>
        </p:nvSpPr>
        <p:spPr bwMode="auto">
          <a:xfrm>
            <a:off x="457200" y="2930525"/>
            <a:ext cx="8229600" cy="1570038"/>
          </a:xfrm>
          <a:prstGeom prst="rect">
            <a:avLst/>
          </a:prstGeom>
          <a:solidFill>
            <a:schemeClr val="accent6">
              <a:lumMod val="60000"/>
              <a:lumOff val="40000"/>
            </a:schemeClr>
          </a:solidFill>
          <a:ln w="28575">
            <a:solidFill>
              <a:schemeClr val="tx1"/>
            </a:solidFill>
            <a:miter lim="800000"/>
            <a:headEnd/>
            <a:tailEnd/>
          </a:ln>
          <a:effectLst/>
        </p:spPr>
        <p:txBody>
          <a:bodyPr wrap="square" anchor="ctr">
            <a:spAutoFit/>
          </a:bodyPr>
          <a:lstStyle/>
          <a:p>
            <a:pPr algn="ctr">
              <a:defRPr/>
            </a:pPr>
            <a:r>
              <a:rPr lang="es-ES" sz="2400" b="1">
                <a:latin typeface="Times New Roman" pitchFamily="18" charset="0"/>
                <a:cs typeface="Times New Roman" pitchFamily="18" charset="0"/>
              </a:rPr>
              <a:t>Es el conjunto de políticas, procesos y procedimientos a aplicar para la totalidad de los clientes de un sujeto obligado para prevenir el lavado de activos y financiamiento del terrorismo. </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071563"/>
            <a:ext cx="8229600" cy="523875"/>
          </a:xfrm>
          <a:prstGeom prst="rect">
            <a:avLst/>
          </a:prstGeom>
          <a:solidFill>
            <a:schemeClr val="accent6">
              <a:lumMod val="60000"/>
              <a:lumOff val="40000"/>
            </a:schemeClr>
          </a:solidFill>
          <a:ln w="28575">
            <a:solidFill>
              <a:schemeClr val="tx1"/>
            </a:solidFill>
          </a:ln>
        </p:spPr>
        <p:txBody>
          <a:bodyPr wrap="square">
            <a:spAutoFit/>
          </a:bodyPr>
          <a:lstStyle/>
          <a:p>
            <a:pPr algn="ctr" fontAlgn="auto">
              <a:spcBef>
                <a:spcPts val="0"/>
              </a:spcBef>
              <a:spcAft>
                <a:spcPts val="0"/>
              </a:spcAft>
              <a:defRPr/>
            </a:pPr>
            <a:r>
              <a:rPr lang="en-US" sz="2800" b="1">
                <a:latin typeface="Times New Roman" pitchFamily="18" charset="0"/>
                <a:cs typeface="Times New Roman" pitchFamily="18" charset="0"/>
              </a:rPr>
              <a:t> DEBIDA DILIGENCIA REFORZADA </a:t>
            </a:r>
            <a:endParaRPr lang="en-US" sz="3200" b="1" dirty="0">
              <a:latin typeface="Times New Roman" pitchFamily="18" charset="0"/>
              <a:cs typeface="Times New Roman" pitchFamily="18" charset="0"/>
            </a:endParaRPr>
          </a:p>
        </p:txBody>
      </p:sp>
      <p:sp>
        <p:nvSpPr>
          <p:cNvPr id="3" name="Rectangle 1"/>
          <p:cNvSpPr>
            <a:spLocks noChangeArrowheads="1"/>
          </p:cNvSpPr>
          <p:nvPr/>
        </p:nvSpPr>
        <p:spPr bwMode="auto">
          <a:xfrm>
            <a:off x="457200" y="2869079"/>
            <a:ext cx="8229600" cy="1938992"/>
          </a:xfrm>
          <a:prstGeom prst="rect">
            <a:avLst/>
          </a:prstGeom>
          <a:solidFill>
            <a:schemeClr val="accent6">
              <a:lumMod val="60000"/>
              <a:lumOff val="40000"/>
            </a:schemeClr>
          </a:solidFill>
          <a:ln w="28575">
            <a:solidFill>
              <a:schemeClr val="tx1"/>
            </a:solidFill>
            <a:miter lim="800000"/>
            <a:headEnd/>
            <a:tailEnd/>
          </a:ln>
          <a:effectLst/>
        </p:spPr>
        <p:txBody>
          <a:bodyPr wrap="square" anchor="ctr">
            <a:spAutoFit/>
          </a:bodyPr>
          <a:lstStyle/>
          <a:p>
            <a:pPr algn="ctr">
              <a:defRPr/>
            </a:pPr>
            <a:r>
              <a:rPr lang="es-ES" sz="2400" b="1">
                <a:latin typeface="Times New Roman" pitchFamily="18" charset="0"/>
                <a:ea typeface="Times New Roman" pitchFamily="18" charset="0"/>
                <a:cs typeface="Times New Roman" pitchFamily="18" charset="0"/>
              </a:rPr>
              <a:t>Es el conjunto de pol</a:t>
            </a:r>
            <a:r>
              <a:rPr lang="es-ES" sz="2400" b="1">
                <a:latin typeface="Calibri"/>
                <a:ea typeface="Times New Roman" pitchFamily="18" charset="0"/>
                <a:cs typeface="Times New Roman" pitchFamily="18" charset="0"/>
              </a:rPr>
              <a:t>í</a:t>
            </a:r>
            <a:r>
              <a:rPr lang="es-ES" sz="2400" b="1">
                <a:latin typeface="Times New Roman" pitchFamily="18" charset="0"/>
                <a:ea typeface="Times New Roman" pitchFamily="18" charset="0"/>
                <a:cs typeface="Times New Roman" pitchFamily="18" charset="0"/>
              </a:rPr>
              <a:t>ticas, procesos y procedimientos diferenciados, m</a:t>
            </a:r>
            <a:r>
              <a:rPr lang="es-ES" sz="2400" b="1">
                <a:latin typeface="Calibri"/>
                <a:ea typeface="Times New Roman" pitchFamily="18" charset="0"/>
                <a:cs typeface="Times New Roman" pitchFamily="18" charset="0"/>
              </a:rPr>
              <a:t>á</a:t>
            </a:r>
            <a:r>
              <a:rPr lang="es-ES" sz="2400" b="1">
                <a:latin typeface="Times New Roman" pitchFamily="18" charset="0"/>
                <a:ea typeface="Times New Roman" pitchFamily="18" charset="0"/>
                <a:cs typeface="Times New Roman" pitchFamily="18" charset="0"/>
              </a:rPr>
              <a:t>s exhaustivos y razonablemente dise</a:t>
            </a:r>
            <a:r>
              <a:rPr lang="es-ES" sz="2400" b="1">
                <a:latin typeface="Calibri"/>
                <a:ea typeface="Times New Roman" pitchFamily="18" charset="0"/>
                <a:cs typeface="Times New Roman" pitchFamily="18" charset="0"/>
              </a:rPr>
              <a:t>ñ</a:t>
            </a:r>
            <a:r>
              <a:rPr lang="es-ES" sz="2400" b="1">
                <a:latin typeface="Times New Roman" pitchFamily="18" charset="0"/>
                <a:ea typeface="Times New Roman" pitchFamily="18" charset="0"/>
                <a:cs typeface="Times New Roman" pitchFamily="18" charset="0"/>
              </a:rPr>
              <a:t>ados en funci</a:t>
            </a:r>
            <a:r>
              <a:rPr lang="es-ES" sz="2400" b="1">
                <a:latin typeface="Calibri"/>
                <a:ea typeface="Times New Roman" pitchFamily="18" charset="0"/>
                <a:cs typeface="Times New Roman" pitchFamily="18" charset="0"/>
              </a:rPr>
              <a:t>ó</a:t>
            </a:r>
            <a:r>
              <a:rPr lang="es-ES" sz="2400" b="1">
                <a:latin typeface="Times New Roman" pitchFamily="18" charset="0"/>
                <a:ea typeface="Times New Roman" pitchFamily="18" charset="0"/>
                <a:cs typeface="Times New Roman" pitchFamily="18" charset="0"/>
              </a:rPr>
              <a:t>n de los resultados de la identificaci</a:t>
            </a:r>
            <a:r>
              <a:rPr lang="es-ES" sz="2400" b="1">
                <a:latin typeface="Calibri"/>
                <a:ea typeface="Times New Roman" pitchFamily="18" charset="0"/>
                <a:cs typeface="Times New Roman" pitchFamily="18" charset="0"/>
              </a:rPr>
              <a:t>ó</a:t>
            </a:r>
            <a:r>
              <a:rPr lang="es-ES" sz="2400" b="1">
                <a:latin typeface="Times New Roman" pitchFamily="18" charset="0"/>
                <a:ea typeface="Times New Roman" pitchFamily="18" charset="0"/>
                <a:cs typeface="Times New Roman" pitchFamily="18" charset="0"/>
              </a:rPr>
              <a:t>n, evaluaci</a:t>
            </a:r>
            <a:r>
              <a:rPr lang="es-ES" sz="2400" b="1">
                <a:latin typeface="Calibri"/>
                <a:ea typeface="Times New Roman" pitchFamily="18" charset="0"/>
                <a:cs typeface="Times New Roman" pitchFamily="18" charset="0"/>
              </a:rPr>
              <a:t>ó</a:t>
            </a:r>
            <a:r>
              <a:rPr lang="es-ES" sz="2400" b="1">
                <a:latin typeface="Times New Roman" pitchFamily="18" charset="0"/>
                <a:ea typeface="Times New Roman" pitchFamily="18" charset="0"/>
                <a:cs typeface="Times New Roman" pitchFamily="18" charset="0"/>
              </a:rPr>
              <a:t>n y diagn</a:t>
            </a:r>
            <a:r>
              <a:rPr lang="es-ES" sz="2400" b="1">
                <a:latin typeface="Calibri"/>
                <a:ea typeface="Times New Roman" pitchFamily="18" charset="0"/>
                <a:cs typeface="Times New Roman" pitchFamily="18" charset="0"/>
              </a:rPr>
              <a:t>ó</a:t>
            </a:r>
            <a:r>
              <a:rPr lang="es-ES" sz="2400" b="1">
                <a:latin typeface="Times New Roman" pitchFamily="18" charset="0"/>
                <a:ea typeface="Times New Roman" pitchFamily="18" charset="0"/>
                <a:cs typeface="Times New Roman" pitchFamily="18" charset="0"/>
              </a:rPr>
              <a:t>stico de los riesgos que aplica la entidad para prevenir el lavado de activos y el financiamiento del terrorismo.</a:t>
            </a:r>
            <a:r>
              <a:rPr lang="es-ES" sz="2400" b="1">
                <a:latin typeface="Calibri" pitchFamily="34" charset="0"/>
                <a:cs typeface="Times New Roman" pitchFamily="18" charset="0"/>
              </a:rPr>
              <a:t> </a:t>
            </a:r>
            <a:endParaRPr lang="es-ES" sz="2400" b="1">
              <a:latin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3"/>
          <p:cNvSpPr txBox="1">
            <a:spLocks noChangeArrowheads="1"/>
          </p:cNvSpPr>
          <p:nvPr/>
        </p:nvSpPr>
        <p:spPr bwMode="auto">
          <a:xfrm>
            <a:off x="457200" y="1143000"/>
            <a:ext cx="8229600" cy="2303463"/>
          </a:xfrm>
          <a:prstGeom prst="rect">
            <a:avLst/>
          </a:prstGeom>
          <a:solidFill>
            <a:schemeClr val="accent2">
              <a:lumMod val="60000"/>
              <a:lumOff val="40000"/>
            </a:schemeClr>
          </a:solidFill>
          <a:ln w="28575">
            <a:solidFill>
              <a:srgbClr val="C00000"/>
            </a:solidFill>
            <a:miter lim="800000"/>
            <a:headEnd/>
            <a:tailEnd/>
          </a:ln>
          <a:effectLst/>
        </p:spPr>
        <p:txBody>
          <a:bodyPr wrap="square">
            <a:spAutoFit/>
          </a:bodyPr>
          <a:lstStyle/>
          <a:p>
            <a:pPr algn="ctr" fontAlgn="auto">
              <a:spcBef>
                <a:spcPts val="0"/>
              </a:spcBef>
              <a:spcAft>
                <a:spcPts val="0"/>
              </a:spcAft>
              <a:defRPr/>
            </a:pPr>
            <a:r>
              <a:rPr lang="es-ES_tradnl" altLang="es-ES" sz="2800" b="1" dirty="0">
                <a:latin typeface="Times New Roman" panose="02020603050405020304" pitchFamily="18" charset="0"/>
                <a:cs typeface="Times New Roman" panose="02020603050405020304" pitchFamily="18" charset="0"/>
              </a:rPr>
              <a:t>Es el proceso mediante el cual el ser humano, individual o colectivamente, se interesa y adquiere en su formación integral la capacidad para anticipar los problemas con respuestas creativas y ajustadas a la realidad.</a:t>
            </a:r>
            <a:endParaRPr lang="es-MX" altLang="es-ES" sz="2800" b="1" dirty="0">
              <a:latin typeface="Times New Roman" panose="02020603050405020304" pitchFamily="18" charset="0"/>
              <a:cs typeface="Times New Roman" panose="02020603050405020304" pitchFamily="18" charset="0"/>
            </a:endParaRPr>
          </a:p>
        </p:txBody>
      </p:sp>
      <p:sp>
        <p:nvSpPr>
          <p:cNvPr id="4" name="Rectangle 4"/>
          <p:cNvSpPr>
            <a:spLocks noChangeArrowheads="1"/>
          </p:cNvSpPr>
          <p:nvPr/>
        </p:nvSpPr>
        <p:spPr bwMode="auto">
          <a:xfrm>
            <a:off x="457200" y="3962400"/>
            <a:ext cx="8229600" cy="1384995"/>
          </a:xfrm>
          <a:prstGeom prst="rect">
            <a:avLst/>
          </a:prstGeom>
          <a:solidFill>
            <a:schemeClr val="accent2">
              <a:lumMod val="60000"/>
              <a:lumOff val="40000"/>
            </a:schemeClr>
          </a:solidFill>
          <a:ln w="28575">
            <a:solidFill>
              <a:srgbClr val="C00000"/>
            </a:solidFill>
            <a:miter lim="800000"/>
            <a:headEnd/>
            <a:tailEnd/>
          </a:ln>
          <a:effectLst/>
        </p:spPr>
        <p:txBody>
          <a:bodyPr wrap="square" anchor="ctr">
            <a:spAutoFit/>
          </a:bodyPr>
          <a:lstStyle/>
          <a:p>
            <a:pPr algn="ctr" fontAlgn="auto">
              <a:spcBef>
                <a:spcPts val="0"/>
              </a:spcBef>
              <a:spcAft>
                <a:spcPts val="0"/>
              </a:spcAft>
              <a:defRPr/>
            </a:pPr>
            <a:r>
              <a:rPr lang="es-MX" altLang="zh-CN" sz="2800" b="1" dirty="0">
                <a:latin typeface="Times New Roman" panose="02020603050405020304" pitchFamily="18" charset="0"/>
                <a:cs typeface="Times New Roman" panose="02020603050405020304" pitchFamily="18" charset="0"/>
              </a:rPr>
              <a:t>PREVENIR ES</a:t>
            </a:r>
            <a:br>
              <a:rPr lang="es-MX" altLang="zh-CN" sz="2800" b="1" dirty="0">
                <a:latin typeface="Times New Roman" panose="02020603050405020304" pitchFamily="18" charset="0"/>
                <a:cs typeface="Times New Roman" panose="02020603050405020304" pitchFamily="18" charset="0"/>
              </a:rPr>
            </a:br>
            <a:r>
              <a:rPr lang="es-MX" altLang="zh-CN" sz="2800" b="1" dirty="0">
                <a:latin typeface="Times New Roman" panose="02020603050405020304" pitchFamily="18" charset="0"/>
                <a:cs typeface="Times New Roman" panose="02020603050405020304" pitchFamily="18" charset="0"/>
              </a:rPr>
              <a:t>ACTUAR ANTES QUE APAREZCAN LOS PROBLEMAS. </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990600"/>
            <a:ext cx="8305800" cy="523875"/>
          </a:xfrm>
          <a:prstGeom prst="rect">
            <a:avLst/>
          </a:prstGeom>
          <a:solidFill>
            <a:schemeClr val="accent6">
              <a:lumMod val="60000"/>
              <a:lumOff val="40000"/>
            </a:schemeClr>
          </a:solidFill>
          <a:ln w="28575">
            <a:solidFill>
              <a:schemeClr val="tx1"/>
            </a:solidFill>
          </a:ln>
        </p:spPr>
        <p:txBody>
          <a:bodyPr wrap="square">
            <a:spAutoFit/>
          </a:bodyPr>
          <a:lstStyle/>
          <a:p>
            <a:pPr algn="ctr" fontAlgn="auto">
              <a:spcBef>
                <a:spcPts val="0"/>
              </a:spcBef>
              <a:spcAft>
                <a:spcPts val="0"/>
              </a:spcAft>
              <a:defRPr/>
            </a:pPr>
            <a:r>
              <a:rPr lang="en-US" sz="2800" b="1" dirty="0">
                <a:latin typeface="Times New Roman" pitchFamily="18" charset="0"/>
                <a:cs typeface="Times New Roman" pitchFamily="18" charset="0"/>
              </a:rPr>
              <a:t> INSCRIPCIÓN ANTE LA U.I.F. </a:t>
            </a:r>
            <a:endParaRPr lang="en-US" sz="3200" b="1" dirty="0">
              <a:latin typeface="Times New Roman" pitchFamily="18" charset="0"/>
              <a:cs typeface="Times New Roman" pitchFamily="18" charset="0"/>
            </a:endParaRPr>
          </a:p>
        </p:txBody>
      </p:sp>
      <p:sp>
        <p:nvSpPr>
          <p:cNvPr id="3" name="Rectangle 1"/>
          <p:cNvSpPr>
            <a:spLocks noChangeArrowheads="1"/>
          </p:cNvSpPr>
          <p:nvPr/>
        </p:nvSpPr>
        <p:spPr bwMode="auto">
          <a:xfrm>
            <a:off x="457200" y="2644775"/>
            <a:ext cx="8305800" cy="2308225"/>
          </a:xfrm>
          <a:prstGeom prst="rect">
            <a:avLst/>
          </a:prstGeom>
          <a:solidFill>
            <a:schemeClr val="accent6">
              <a:lumMod val="60000"/>
              <a:lumOff val="40000"/>
            </a:schemeClr>
          </a:solidFill>
          <a:ln w="28575">
            <a:solidFill>
              <a:schemeClr val="tx1"/>
            </a:solidFill>
            <a:miter lim="800000"/>
            <a:headEnd/>
            <a:tailEnd/>
          </a:ln>
          <a:effectLst/>
        </p:spPr>
        <p:txBody>
          <a:bodyPr wrap="square" anchor="ctr">
            <a:spAutoFit/>
          </a:bodyPr>
          <a:lstStyle/>
          <a:p>
            <a:pPr algn="ctr">
              <a:defRPr/>
            </a:pPr>
            <a:r>
              <a:rPr lang="es-ES" sz="2400" b="1">
                <a:latin typeface="Times New Roman" pitchFamily="18" charset="0"/>
                <a:cs typeface="Times New Roman" pitchFamily="18" charset="0"/>
              </a:rPr>
              <a:t>Todos los productores asesores de seguros, sociedades de productores asesores de seguros y agentes institorios deberán inscribirse ante la Unidad de Información Financiera y designar un oficial de cumplimiento. Los productores asesores de seguros que operan en forma personal deberán inscribirse en tal carácter. </a:t>
            </a: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p:cNvSpPr>
            <a:spLocks noChangeArrowheads="1"/>
          </p:cNvSpPr>
          <p:nvPr/>
        </p:nvSpPr>
        <p:spPr bwMode="auto">
          <a:xfrm>
            <a:off x="533400" y="762000"/>
            <a:ext cx="8153400" cy="5016500"/>
          </a:xfrm>
          <a:prstGeom prst="rect">
            <a:avLst/>
          </a:prstGeom>
          <a:solidFill>
            <a:schemeClr val="accent6">
              <a:lumMod val="60000"/>
              <a:lumOff val="40000"/>
            </a:schemeClr>
          </a:solidFill>
          <a:ln w="28575">
            <a:solidFill>
              <a:schemeClr val="tx1"/>
            </a:solidFill>
            <a:miter lim="800000"/>
            <a:headEnd/>
            <a:tailEnd/>
          </a:ln>
          <a:effectLst/>
        </p:spPr>
        <p:txBody>
          <a:bodyPr wrap="square" anchor="ctr">
            <a:spAutoFit/>
          </a:bodyPr>
          <a:lstStyle/>
          <a:p>
            <a:pPr algn="ctr">
              <a:tabLst>
                <a:tab pos="457200" algn="l"/>
              </a:tabLst>
              <a:defRPr/>
            </a:pPr>
            <a:r>
              <a:rPr lang="es-ES" sz="2000" b="1">
                <a:latin typeface="Times New Roman" pitchFamily="18" charset="0"/>
                <a:cs typeface="Times New Roman" pitchFamily="18" charset="0"/>
              </a:rPr>
              <a:t>Para ello  deberán ingresar en la página web de la UIF (www.uif.gob.ar) y remitir los siguientes datos: </a:t>
            </a:r>
          </a:p>
          <a:p>
            <a:pPr>
              <a:tabLst>
                <a:tab pos="457200" algn="l"/>
              </a:tabLst>
              <a:defRPr/>
            </a:pPr>
            <a:endParaRPr lang="es-ES" sz="2000" b="1">
              <a:latin typeface="Times New Roman" pitchFamily="18" charset="0"/>
              <a:cs typeface="Times New Roman" pitchFamily="18" charset="0"/>
            </a:endParaRPr>
          </a:p>
          <a:p>
            <a:pPr eaLnBrk="0" hangingPunct="0">
              <a:buFontTx/>
              <a:buChar char="•"/>
              <a:tabLst>
                <a:tab pos="457200" algn="l"/>
              </a:tabLst>
              <a:defRPr/>
            </a:pPr>
            <a:r>
              <a:rPr lang="es-ES" sz="2000" b="1">
                <a:latin typeface="Times New Roman" pitchFamily="18" charset="0"/>
                <a:cs typeface="Times New Roman" pitchFamily="18" charset="0"/>
              </a:rPr>
              <a:t>nombre y apellido; </a:t>
            </a:r>
          </a:p>
          <a:p>
            <a:pPr eaLnBrk="0" hangingPunct="0">
              <a:buFontTx/>
              <a:buChar char="•"/>
              <a:tabLst>
                <a:tab pos="457200" algn="l"/>
              </a:tabLst>
              <a:defRPr/>
            </a:pPr>
            <a:r>
              <a:rPr lang="es-ES" sz="2000" b="1">
                <a:latin typeface="Times New Roman" pitchFamily="18" charset="0"/>
                <a:cs typeface="Times New Roman" pitchFamily="18" charset="0"/>
              </a:rPr>
              <a:t>tipo y número de documento de identidad; </a:t>
            </a:r>
          </a:p>
          <a:p>
            <a:pPr eaLnBrk="0" hangingPunct="0">
              <a:buFontTx/>
              <a:buChar char="•"/>
              <a:tabLst>
                <a:tab pos="457200" algn="l"/>
              </a:tabLst>
              <a:defRPr/>
            </a:pPr>
            <a:r>
              <a:rPr lang="es-ES" sz="2000" b="1">
                <a:latin typeface="Times New Roman" pitchFamily="18" charset="0"/>
                <a:cs typeface="Times New Roman" pitchFamily="18" charset="0"/>
              </a:rPr>
              <a:t>cargo en órgano de administración y fecha de designación  en caso de integrar una sociedad de productores o agente institorio; </a:t>
            </a:r>
          </a:p>
          <a:p>
            <a:pPr eaLnBrk="0" hangingPunct="0">
              <a:buFontTx/>
              <a:buChar char="•"/>
              <a:tabLst>
                <a:tab pos="457200" algn="l"/>
              </a:tabLst>
              <a:defRPr/>
            </a:pPr>
            <a:r>
              <a:rPr lang="es-ES" sz="2000" b="1">
                <a:latin typeface="Times New Roman" pitchFamily="18" charset="0"/>
                <a:cs typeface="Times New Roman" pitchFamily="18" charset="0"/>
              </a:rPr>
              <a:t>número de CUIT o CUIL; </a:t>
            </a:r>
          </a:p>
          <a:p>
            <a:pPr eaLnBrk="0" hangingPunct="0">
              <a:buFontTx/>
              <a:buChar char="•"/>
              <a:tabLst>
                <a:tab pos="457200" algn="l"/>
              </a:tabLst>
              <a:defRPr/>
            </a:pPr>
            <a:r>
              <a:rPr lang="es-ES" sz="2000" b="1">
                <a:latin typeface="Times New Roman" pitchFamily="18" charset="0"/>
                <a:cs typeface="Times New Roman" pitchFamily="18" charset="0"/>
              </a:rPr>
              <a:t>número de teléfono, fax, dirección de correo electrónico y </a:t>
            </a:r>
          </a:p>
          <a:p>
            <a:pPr eaLnBrk="0" hangingPunct="0">
              <a:buFontTx/>
              <a:buChar char="•"/>
              <a:tabLst>
                <a:tab pos="457200" algn="l"/>
              </a:tabLst>
              <a:defRPr/>
            </a:pPr>
            <a:r>
              <a:rPr lang="es-ES" sz="2000" b="1">
                <a:latin typeface="Times New Roman" pitchFamily="18" charset="0"/>
                <a:cs typeface="Times New Roman" pitchFamily="18" charset="0"/>
              </a:rPr>
              <a:t>domicilio laboral. </a:t>
            </a:r>
          </a:p>
          <a:p>
            <a:pPr eaLnBrk="0" hangingPunct="0">
              <a:tabLst>
                <a:tab pos="457200" algn="l"/>
              </a:tabLst>
              <a:defRPr/>
            </a:pPr>
            <a:endParaRPr lang="es-ES" sz="2000" b="1">
              <a:latin typeface="Times New Roman" pitchFamily="18" charset="0"/>
              <a:cs typeface="Times New Roman" pitchFamily="18" charset="0"/>
            </a:endParaRPr>
          </a:p>
          <a:p>
            <a:pPr algn="ctr" eaLnBrk="0" hangingPunct="0">
              <a:tabLst>
                <a:tab pos="457200" algn="l"/>
              </a:tabLst>
              <a:defRPr/>
            </a:pPr>
            <a:r>
              <a:rPr lang="es-ES" sz="2000" b="1">
                <a:latin typeface="Times New Roman" pitchFamily="18" charset="0"/>
                <a:cs typeface="Times New Roman" pitchFamily="18" charset="0"/>
              </a:rPr>
              <a:t>Una vez efectuada la inscripción, dentro de los 15 días subsiguientes deberán remitir nota dirigida a la UIF, situada en Av. de Mayo 761, CABA, en la que se confirmarán los datos indicados anteriormente, agregando el domicilio constituido para que sean válidas las notificaciones que pudiera remitirles este organismo. </a:t>
            </a: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619125"/>
            <a:ext cx="8229600" cy="523875"/>
          </a:xfrm>
          <a:prstGeom prst="rect">
            <a:avLst/>
          </a:prstGeom>
          <a:solidFill>
            <a:schemeClr val="accent6">
              <a:lumMod val="60000"/>
              <a:lumOff val="40000"/>
            </a:schemeClr>
          </a:solidFill>
          <a:ln w="28575">
            <a:solidFill>
              <a:schemeClr val="tx1"/>
            </a:solidFill>
            <a:miter lim="800000"/>
            <a:headEnd/>
            <a:tailEnd/>
          </a:ln>
          <a:effectLst/>
        </p:spPr>
        <p:txBody>
          <a:bodyPr wrap="square" anchor="ctr">
            <a:spAutoFit/>
          </a:bodyPr>
          <a:lstStyle/>
          <a:p>
            <a:pPr algn="ctr">
              <a:tabLst>
                <a:tab pos="457200" algn="l"/>
              </a:tabLst>
              <a:defRPr/>
            </a:pPr>
            <a:r>
              <a:rPr lang="es-ES" sz="2800" b="1">
                <a:latin typeface="Times New Roman" pitchFamily="18" charset="0"/>
                <a:cs typeface="Times New Roman" pitchFamily="18" charset="0"/>
              </a:rPr>
              <a:t>IDENTIFICACIÓN DE CLIENTES</a:t>
            </a:r>
          </a:p>
        </p:txBody>
      </p:sp>
      <p:sp>
        <p:nvSpPr>
          <p:cNvPr id="3" name="Rectangle 1"/>
          <p:cNvSpPr>
            <a:spLocks noChangeArrowheads="1"/>
          </p:cNvSpPr>
          <p:nvPr/>
        </p:nvSpPr>
        <p:spPr bwMode="auto">
          <a:xfrm>
            <a:off x="457200" y="1690687"/>
            <a:ext cx="8229600" cy="4370427"/>
          </a:xfrm>
          <a:prstGeom prst="rect">
            <a:avLst/>
          </a:prstGeom>
          <a:solidFill>
            <a:schemeClr val="accent6">
              <a:lumMod val="60000"/>
              <a:lumOff val="40000"/>
            </a:schemeClr>
          </a:solidFill>
          <a:ln w="28575">
            <a:solidFill>
              <a:schemeClr val="tx1"/>
            </a:solidFill>
            <a:miter lim="800000"/>
            <a:headEnd/>
            <a:tailEnd/>
          </a:ln>
          <a:effectLst/>
        </p:spPr>
        <p:txBody>
          <a:bodyPr wrap="square" anchor="ctr">
            <a:spAutoFit/>
          </a:bodyPr>
          <a:lstStyle/>
          <a:p>
            <a:pPr algn="ctr">
              <a:defRPr/>
            </a:pPr>
            <a:r>
              <a:rPr lang="es-ES" b="1">
                <a:latin typeface="Times New Roman" pitchFamily="18" charset="0"/>
                <a:cs typeface="Times New Roman" pitchFamily="18" charset="0"/>
              </a:rPr>
              <a:t> </a:t>
            </a:r>
          </a:p>
          <a:p>
            <a:pPr algn="ctr" eaLnBrk="0" hangingPunct="0">
              <a:defRPr/>
            </a:pPr>
            <a:r>
              <a:rPr lang="es-ES" sz="2000" b="1">
                <a:latin typeface="Times New Roman" pitchFamily="18" charset="0"/>
                <a:cs typeface="Times New Roman" pitchFamily="18" charset="0"/>
              </a:rPr>
              <a:t>Productos ofrecidos por productores asesores de seguros, sociedades de productores cuyo patrimonio neto al cierre del ejercicio económico no supere  $ 10.000.000 o agentes institorios: </a:t>
            </a:r>
          </a:p>
          <a:p>
            <a:pPr eaLnBrk="0" hangingPunct="0">
              <a:defRPr/>
            </a:pPr>
            <a:endParaRPr lang="es-ES" sz="2000">
              <a:latin typeface="Times New Roman" pitchFamily="18" charset="0"/>
              <a:cs typeface="Times New Roman" pitchFamily="18" charset="0"/>
            </a:endParaRPr>
          </a:p>
          <a:p>
            <a:pPr algn="ctr" eaLnBrk="0" hangingPunct="0">
              <a:defRPr/>
            </a:pPr>
            <a:r>
              <a:rPr lang="es-ES" sz="2000" b="1">
                <a:latin typeface="Times New Roman" pitchFamily="18" charset="0"/>
                <a:cs typeface="Times New Roman" pitchFamily="18" charset="0"/>
              </a:rPr>
              <a:t>Para estos casos, de acuerdo con la normativa, deberán entregar a las Compañías de Seguros con las que operan la documentación relativa a la identificación de los clientes, separando la misma si se tratara de personas físicas o de sociedades, en este último caso con mayores exigencias. </a:t>
            </a:r>
          </a:p>
          <a:p>
            <a:pPr algn="ctr" eaLnBrk="0" hangingPunct="0">
              <a:defRPr/>
            </a:pPr>
            <a:r>
              <a:rPr lang="es-ES" sz="2000" b="1">
                <a:latin typeface="Times New Roman" pitchFamily="18" charset="0"/>
                <a:cs typeface="Times New Roman" pitchFamily="18" charset="0"/>
              </a:rPr>
              <a:t>Considera además, situaciones especiales cuando la prima única o pactada acumulada en los últimos doce meses supere un determinado importe y cuando se trate de información a requerir a organismos públicos, a los representantes en general, a Uniones Transitorias de Empresas, Agrupaciones y otros Entes. </a:t>
            </a: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600200"/>
            <a:ext cx="8229600" cy="3170237"/>
          </a:xfrm>
          <a:prstGeom prst="rect">
            <a:avLst/>
          </a:prstGeom>
          <a:solidFill>
            <a:schemeClr val="accent6">
              <a:lumMod val="60000"/>
              <a:lumOff val="40000"/>
            </a:schemeClr>
          </a:solidFill>
          <a:ln w="28575">
            <a:solidFill>
              <a:schemeClr val="tx1"/>
            </a:solidFill>
            <a:miter lim="800000"/>
            <a:headEnd/>
            <a:tailEnd/>
          </a:ln>
          <a:effectLst/>
        </p:spPr>
        <p:txBody>
          <a:bodyPr wrap="square" anchor="ctr">
            <a:spAutoFit/>
          </a:bodyPr>
          <a:lstStyle/>
          <a:p>
            <a:pPr algn="ctr">
              <a:defRPr/>
            </a:pPr>
            <a:r>
              <a:rPr lang="es-ES" sz="2000" b="1">
                <a:latin typeface="Times New Roman" pitchFamily="18" charset="0"/>
                <a:cs typeface="Times New Roman" pitchFamily="18" charset="0"/>
              </a:rPr>
              <a:t>Productos ofrecidos por productores asesores de seguros, sociedades de productores cuyo patrimonio neto al cierre del ejercicio económico supere  $ 10.000.000 o agentes institorios: </a:t>
            </a:r>
            <a:endParaRPr lang="es-ES" sz="2000">
              <a:latin typeface="Times New Roman" pitchFamily="18" charset="0"/>
              <a:cs typeface="Times New Roman" pitchFamily="18" charset="0"/>
            </a:endParaRPr>
          </a:p>
          <a:p>
            <a:pPr algn="ctr" eaLnBrk="0" hangingPunct="0">
              <a:defRPr/>
            </a:pPr>
            <a:r>
              <a:rPr lang="es-ES" sz="2000" b="1">
                <a:latin typeface="Times New Roman" pitchFamily="18" charset="0"/>
                <a:cs typeface="Times New Roman" pitchFamily="18" charset="0"/>
              </a:rPr>
              <a:t>Si los productos ofrecidos por productores asesores de seguros, sociedades de productores cuyo patrimonio neto al cierre del ejercicio económico supere  $ 10.000.000 o agentes institorios las exigencias de presentación son mayores, similares a las fijadas para las entidades aseguradoras (elaboración de un manual, auditorías anuales, capacitar al personal una vez por año, implementar un registro de operaciones inusuales o sospechosas, etc.). </a:t>
            </a: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760413"/>
            <a:ext cx="8229600" cy="954087"/>
          </a:xfrm>
          <a:prstGeom prst="rect">
            <a:avLst/>
          </a:prstGeom>
          <a:solidFill>
            <a:schemeClr val="accent6">
              <a:lumMod val="60000"/>
              <a:lumOff val="40000"/>
            </a:schemeClr>
          </a:solidFill>
          <a:ln w="28575">
            <a:solidFill>
              <a:schemeClr val="tx1"/>
            </a:solidFill>
            <a:miter lim="800000"/>
            <a:headEnd/>
            <a:tailEnd/>
          </a:ln>
          <a:effectLst/>
        </p:spPr>
        <p:txBody>
          <a:bodyPr wrap="square" anchor="ctr">
            <a:spAutoFit/>
          </a:bodyPr>
          <a:lstStyle/>
          <a:p>
            <a:pPr algn="ctr">
              <a:tabLst>
                <a:tab pos="457200" algn="l"/>
              </a:tabLst>
              <a:defRPr/>
            </a:pPr>
            <a:r>
              <a:rPr lang="es-ES" sz="2800" b="1">
                <a:latin typeface="Times New Roman" pitchFamily="18" charset="0"/>
                <a:cs typeface="Times New Roman" pitchFamily="18" charset="0"/>
              </a:rPr>
              <a:t>EXCEPCIONES A NO PRESENTAR LA INFORMACIÓN</a:t>
            </a:r>
          </a:p>
        </p:txBody>
      </p:sp>
      <p:sp>
        <p:nvSpPr>
          <p:cNvPr id="3" name="Rectangle 2"/>
          <p:cNvSpPr>
            <a:spLocks noChangeArrowheads="1"/>
          </p:cNvSpPr>
          <p:nvPr/>
        </p:nvSpPr>
        <p:spPr bwMode="auto">
          <a:xfrm>
            <a:off x="456179" y="2227263"/>
            <a:ext cx="8303080" cy="3416300"/>
          </a:xfrm>
          <a:prstGeom prst="rect">
            <a:avLst/>
          </a:prstGeom>
          <a:solidFill>
            <a:schemeClr val="accent6">
              <a:lumMod val="60000"/>
              <a:lumOff val="40000"/>
            </a:schemeClr>
          </a:solidFill>
          <a:ln w="28575">
            <a:solidFill>
              <a:schemeClr val="tx1"/>
            </a:solidFill>
            <a:miter lim="800000"/>
            <a:headEnd/>
            <a:tailEnd/>
          </a:ln>
          <a:effectLst/>
        </p:spPr>
        <p:txBody>
          <a:bodyPr wrap="square" anchor="ctr">
            <a:spAutoFit/>
          </a:bodyPr>
          <a:lstStyle/>
          <a:p>
            <a:pPr algn="ctr">
              <a:tabLst>
                <a:tab pos="457200" algn="l"/>
              </a:tabLst>
              <a:defRPr/>
            </a:pPr>
            <a:r>
              <a:rPr lang="es-ES" b="1">
                <a:latin typeface="Times New Roman" pitchFamily="18" charset="0"/>
                <a:ea typeface="Times New Roman" pitchFamily="18" charset="0"/>
                <a:cs typeface="Times New Roman" pitchFamily="18" charset="0"/>
              </a:rPr>
              <a:t>Salvo que exista sospecha de lado de activos o financiaci</a:t>
            </a:r>
            <a:r>
              <a:rPr lang="es-ES" b="1">
                <a:latin typeface="Calibri"/>
                <a:ea typeface="Times New Roman" pitchFamily="18" charset="0"/>
                <a:cs typeface="Times New Roman" pitchFamily="18" charset="0"/>
              </a:rPr>
              <a:t>ó</a:t>
            </a:r>
            <a:r>
              <a:rPr lang="es-ES" b="1">
                <a:latin typeface="Times New Roman" pitchFamily="18" charset="0"/>
                <a:ea typeface="Times New Roman" pitchFamily="18" charset="0"/>
                <a:cs typeface="Times New Roman" pitchFamily="18" charset="0"/>
              </a:rPr>
              <a:t>n del terrorismo en los seguros obligatorios que se indican a continuaci</a:t>
            </a:r>
            <a:r>
              <a:rPr lang="es-ES" b="1">
                <a:latin typeface="Calibri"/>
                <a:ea typeface="Times New Roman" pitchFamily="18" charset="0"/>
                <a:cs typeface="Times New Roman" pitchFamily="18" charset="0"/>
              </a:rPr>
              <a:t>ó</a:t>
            </a:r>
            <a:r>
              <a:rPr lang="es-ES" b="1">
                <a:latin typeface="Times New Roman" pitchFamily="18" charset="0"/>
                <a:ea typeface="Times New Roman" pitchFamily="18" charset="0"/>
                <a:cs typeface="Times New Roman" pitchFamily="18" charset="0"/>
              </a:rPr>
              <a:t>n, se considera suficiente informaci</a:t>
            </a:r>
            <a:r>
              <a:rPr lang="es-ES" b="1">
                <a:latin typeface="Calibri"/>
                <a:ea typeface="Times New Roman" pitchFamily="18" charset="0"/>
                <a:cs typeface="Times New Roman" pitchFamily="18" charset="0"/>
              </a:rPr>
              <a:t>ó</a:t>
            </a:r>
            <a:r>
              <a:rPr lang="es-ES" b="1">
                <a:latin typeface="Times New Roman" pitchFamily="18" charset="0"/>
                <a:ea typeface="Times New Roman" pitchFamily="18" charset="0"/>
                <a:cs typeface="Times New Roman" pitchFamily="18" charset="0"/>
              </a:rPr>
              <a:t>n y/o documentaci</a:t>
            </a:r>
            <a:r>
              <a:rPr lang="es-ES" b="1">
                <a:latin typeface="Calibri"/>
                <a:ea typeface="Times New Roman" pitchFamily="18" charset="0"/>
                <a:cs typeface="Times New Roman" pitchFamily="18" charset="0"/>
              </a:rPr>
              <a:t>ó</a:t>
            </a:r>
            <a:r>
              <a:rPr lang="es-ES" b="1">
                <a:latin typeface="Times New Roman" pitchFamily="18" charset="0"/>
                <a:ea typeface="Times New Roman" pitchFamily="18" charset="0"/>
                <a:cs typeface="Times New Roman" pitchFamily="18" charset="0"/>
              </a:rPr>
              <a:t>n la exigida por las normas legales y reglamentarias espec</a:t>
            </a:r>
            <a:r>
              <a:rPr lang="es-ES" b="1">
                <a:latin typeface="Calibri"/>
                <a:ea typeface="Times New Roman" pitchFamily="18" charset="0"/>
                <a:cs typeface="Times New Roman" pitchFamily="18" charset="0"/>
              </a:rPr>
              <a:t>í</a:t>
            </a:r>
            <a:r>
              <a:rPr lang="es-ES" b="1">
                <a:latin typeface="Times New Roman" pitchFamily="18" charset="0"/>
                <a:ea typeface="Times New Roman" pitchFamily="18" charset="0"/>
                <a:cs typeface="Times New Roman" pitchFamily="18" charset="0"/>
              </a:rPr>
              <a:t>ficas que instrumentan y regulan:</a:t>
            </a:r>
          </a:p>
          <a:p>
            <a:pPr>
              <a:tabLst>
                <a:tab pos="457200" algn="l"/>
              </a:tabLst>
              <a:defRPr/>
            </a:pPr>
            <a:endParaRPr lang="es-ES" b="1">
              <a:latin typeface="Arial" pitchFamily="34" charset="0"/>
            </a:endParaRPr>
          </a:p>
          <a:p>
            <a:pPr eaLnBrk="0" hangingPunct="0">
              <a:buFontTx/>
              <a:buChar char="•"/>
              <a:tabLst>
                <a:tab pos="457200" algn="l"/>
              </a:tabLst>
              <a:defRPr/>
            </a:pPr>
            <a:r>
              <a:rPr lang="es-ES" b="1">
                <a:latin typeface="Calibri" pitchFamily="34" charset="0"/>
                <a:ea typeface="+mn-ea" charset="0"/>
                <a:cs typeface="Times New Roman" pitchFamily="18" charset="0"/>
              </a:rPr>
              <a:t>seguros colectivos de vida obligatorio;</a:t>
            </a:r>
            <a:endParaRPr lang="es-ES" b="1">
              <a:latin typeface="Arial" pitchFamily="34" charset="0"/>
            </a:endParaRPr>
          </a:p>
          <a:p>
            <a:pPr eaLnBrk="0" hangingPunct="0">
              <a:buFontTx/>
              <a:buChar char="•"/>
              <a:tabLst>
                <a:tab pos="457200" algn="l"/>
              </a:tabLst>
              <a:defRPr/>
            </a:pPr>
            <a:r>
              <a:rPr lang="es-ES" b="1">
                <a:latin typeface="Calibri" pitchFamily="34" charset="0"/>
                <a:ea typeface="+mn-ea" charset="0"/>
                <a:cs typeface="Times New Roman" pitchFamily="18" charset="0"/>
              </a:rPr>
              <a:t>seguros de rentas vitalicias previsionales;</a:t>
            </a:r>
            <a:endParaRPr lang="es-ES" b="1">
              <a:latin typeface="Arial" pitchFamily="34" charset="0"/>
            </a:endParaRPr>
          </a:p>
          <a:p>
            <a:pPr eaLnBrk="0" hangingPunct="0">
              <a:buFontTx/>
              <a:buChar char="•"/>
              <a:tabLst>
                <a:tab pos="457200" algn="l"/>
              </a:tabLst>
              <a:defRPr/>
            </a:pPr>
            <a:r>
              <a:rPr lang="es-ES" b="1">
                <a:latin typeface="Calibri" pitchFamily="34" charset="0"/>
                <a:ea typeface="+mn-ea" charset="0"/>
                <a:cs typeface="Times New Roman" pitchFamily="18" charset="0"/>
              </a:rPr>
              <a:t>seguros de rentas vitalicias derivadas de la Ley de Riesgos del Trabajo </a:t>
            </a:r>
            <a:r>
              <a:rPr lang="es-ES" b="1">
                <a:latin typeface="Times New Roman" pitchFamily="18" charset="0"/>
                <a:ea typeface="Times New Roman" pitchFamily="18" charset="0"/>
                <a:cs typeface="Times New Roman" pitchFamily="18" charset="0"/>
              </a:rPr>
              <a:t> </a:t>
            </a:r>
            <a:r>
              <a:rPr lang="es-ES" b="1">
                <a:latin typeface="Calibri" pitchFamily="34" charset="0"/>
                <a:ea typeface="+mn-ea" charset="0"/>
                <a:cs typeface="Times New Roman" pitchFamily="18" charset="0"/>
              </a:rPr>
              <a:t>(actualmente</a:t>
            </a:r>
            <a:r>
              <a:rPr lang="es-ES" b="1">
                <a:latin typeface="Times New Roman" pitchFamily="18" charset="0"/>
                <a:ea typeface="Times New Roman" pitchFamily="18" charset="0"/>
                <a:cs typeface="Times New Roman" pitchFamily="18" charset="0"/>
              </a:rPr>
              <a:t> no aplicable)</a:t>
            </a:r>
            <a:r>
              <a:rPr lang="es-ES" b="1">
                <a:latin typeface="Calibri" pitchFamily="34" charset="0"/>
                <a:ea typeface="+mn-ea" charset="0"/>
                <a:cs typeface="Times New Roman" pitchFamily="18" charset="0"/>
              </a:rPr>
              <a:t>;</a:t>
            </a:r>
            <a:endParaRPr lang="es-ES" b="1">
              <a:latin typeface="Arial" pitchFamily="34" charset="0"/>
            </a:endParaRPr>
          </a:p>
          <a:p>
            <a:pPr eaLnBrk="0" hangingPunct="0">
              <a:buFontTx/>
              <a:buChar char="•"/>
              <a:tabLst>
                <a:tab pos="457200" algn="l"/>
              </a:tabLst>
              <a:defRPr/>
            </a:pPr>
            <a:r>
              <a:rPr lang="es-ES" b="1">
                <a:latin typeface="Calibri" pitchFamily="34" charset="0"/>
                <a:ea typeface="+mn-ea" charset="0"/>
                <a:cs typeface="Times New Roman" pitchFamily="18" charset="0"/>
              </a:rPr>
              <a:t>seguro de responsabilidad civil obligatoria de automóviles;</a:t>
            </a:r>
            <a:endParaRPr lang="es-ES" b="1">
              <a:latin typeface="Arial" pitchFamily="34" charset="0"/>
            </a:endParaRPr>
          </a:p>
          <a:p>
            <a:pPr eaLnBrk="0" hangingPunct="0">
              <a:buFontTx/>
              <a:buChar char="•"/>
              <a:tabLst>
                <a:tab pos="457200" algn="l"/>
              </a:tabLst>
              <a:defRPr/>
            </a:pPr>
            <a:r>
              <a:rPr lang="es-ES" b="1">
                <a:latin typeface="Calibri" pitchFamily="34" charset="0"/>
                <a:ea typeface="+mn-ea" charset="0"/>
                <a:cs typeface="Times New Roman" pitchFamily="18" charset="0"/>
              </a:rPr>
              <a:t>seguros colectivos de saldo deudor;</a:t>
            </a:r>
            <a:endParaRPr lang="es-ES" b="1">
              <a:latin typeface="Arial" pitchFamily="34" charset="0"/>
            </a:endParaRPr>
          </a:p>
          <a:p>
            <a:pPr eaLnBrk="0" hangingPunct="0">
              <a:buFontTx/>
              <a:buChar char="•"/>
              <a:tabLst>
                <a:tab pos="457200" algn="l"/>
              </a:tabLst>
              <a:defRPr/>
            </a:pPr>
            <a:r>
              <a:rPr lang="es-ES" b="1">
                <a:latin typeface="Calibri" pitchFamily="34" charset="0"/>
                <a:ea typeface="+mn-ea" charset="0"/>
                <a:cs typeface="Times New Roman" pitchFamily="18" charset="0"/>
              </a:rPr>
              <a:t>seguros de riesgos del trabajo.</a:t>
            </a:r>
            <a:endParaRPr lang="es-ES" b="1">
              <a:latin typeface="Arial" pitchFamily="34" charset="0"/>
            </a:endParaRP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57200" y="914400"/>
            <a:ext cx="8229600" cy="4719637"/>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fontAlgn="auto">
              <a:spcBef>
                <a:spcPts val="0"/>
              </a:spcBef>
              <a:spcAft>
                <a:spcPts val="0"/>
              </a:spcAft>
              <a:tabLst>
                <a:tab pos="2854325" algn="l"/>
              </a:tabLst>
              <a:defRPr/>
            </a:pPr>
            <a:r>
              <a:rPr lang="es-ES" altLang="es-ES" sz="2400" b="1" dirty="0">
                <a:latin typeface="Times New Roman" pitchFamily="18" charset="0"/>
                <a:cs typeface="Times New Roman" pitchFamily="18" charset="0"/>
              </a:rPr>
              <a:t>Procedimiento especial de </a:t>
            </a:r>
            <a:r>
              <a:rPr lang="es-ES" altLang="es-ES" sz="2400" b="1" dirty="0" smtClean="0">
                <a:latin typeface="Times New Roman" pitchFamily="18" charset="0"/>
                <a:cs typeface="Times New Roman" pitchFamily="18" charset="0"/>
              </a:rPr>
              <a:t>identificación:</a:t>
            </a:r>
            <a:r>
              <a:rPr lang="es-ES" altLang="es-ES" sz="2400" b="1" dirty="0">
                <a:latin typeface="Times New Roman" pitchFamily="18" charset="0"/>
                <a:cs typeface="Times New Roman" pitchFamily="18" charset="0"/>
              </a:rPr>
              <a:t/>
            </a:r>
            <a:br>
              <a:rPr lang="es-ES" altLang="es-ES" sz="2400" b="1" dirty="0">
                <a:latin typeface="Times New Roman" pitchFamily="18" charset="0"/>
                <a:cs typeface="Times New Roman" pitchFamily="18" charset="0"/>
              </a:rPr>
            </a:br>
            <a:r>
              <a:rPr lang="es-ES" altLang="es-ES" b="1" dirty="0">
                <a:latin typeface="Times New Roman" pitchFamily="18" charset="0"/>
                <a:cs typeface="Times New Roman" pitchFamily="18" charset="0"/>
              </a:rPr>
              <a:t/>
            </a:r>
            <a:br>
              <a:rPr lang="es-ES" altLang="es-ES" b="1" dirty="0">
                <a:latin typeface="Times New Roman" pitchFamily="18" charset="0"/>
                <a:cs typeface="Times New Roman" pitchFamily="18" charset="0"/>
              </a:rPr>
            </a:br>
            <a:r>
              <a:rPr lang="es-ES" altLang="es-ES" sz="1600" b="1" dirty="0">
                <a:latin typeface="Times New Roman" pitchFamily="18" charset="0"/>
                <a:cs typeface="Times New Roman" pitchFamily="18" charset="0"/>
              </a:rPr>
              <a:t>I) Al momento de abonar la indemnización o suma asegurada relativa a un siniestro, cuando quien percibe el beneficio es una persona distinta del asegurado o tomador del seguro, los Sujetos Obligados deberán requerir, además de los requisitos previstos en los artículos 14 apartado I, 15 apartado I y de 16 a 18, según corresponda, lo siguiente:</a:t>
            </a:r>
            <a:br>
              <a:rPr lang="es-ES" altLang="es-ES" sz="1600" b="1" dirty="0">
                <a:latin typeface="Times New Roman" pitchFamily="18" charset="0"/>
                <a:cs typeface="Times New Roman" pitchFamily="18" charset="0"/>
              </a:rPr>
            </a:br>
            <a:r>
              <a:rPr lang="es-ES" altLang="es-ES" sz="1600" b="1" dirty="0">
                <a:latin typeface="Times New Roman" pitchFamily="18" charset="0"/>
                <a:cs typeface="Times New Roman" pitchFamily="18" charset="0"/>
              </a:rPr>
              <a:t/>
            </a:r>
            <a:br>
              <a:rPr lang="es-ES" altLang="es-ES" sz="1600" b="1" dirty="0">
                <a:latin typeface="Times New Roman" pitchFamily="18" charset="0"/>
                <a:cs typeface="Times New Roman" pitchFamily="18" charset="0"/>
              </a:rPr>
            </a:br>
            <a:r>
              <a:rPr lang="es-ES" altLang="es-ES" sz="1600" b="1" dirty="0">
                <a:latin typeface="Times New Roman" pitchFamily="18" charset="0"/>
                <a:cs typeface="Times New Roman" pitchFamily="18" charset="0"/>
              </a:rPr>
              <a:t>a) Vínculo con el asegurado o tomador del seguro, si lo hubiere.</a:t>
            </a:r>
            <a:br>
              <a:rPr lang="es-ES" altLang="es-ES" sz="1600" b="1" dirty="0">
                <a:latin typeface="Times New Roman" pitchFamily="18" charset="0"/>
                <a:cs typeface="Times New Roman" pitchFamily="18" charset="0"/>
              </a:rPr>
            </a:br>
            <a:r>
              <a:rPr lang="es-ES" altLang="es-ES" sz="1600" b="1" dirty="0">
                <a:latin typeface="Times New Roman" pitchFamily="18" charset="0"/>
                <a:cs typeface="Times New Roman" pitchFamily="18" charset="0"/>
              </a:rPr>
              <a:t>b) Calidad bajo la cual cobra la indemnización. A tales efectos deberá preverse la siguiente clasificación básica:</a:t>
            </a:r>
            <a:br>
              <a:rPr lang="es-ES" altLang="es-ES" sz="1600" b="1" dirty="0">
                <a:latin typeface="Times New Roman" pitchFamily="18" charset="0"/>
                <a:cs typeface="Times New Roman" pitchFamily="18" charset="0"/>
              </a:rPr>
            </a:br>
            <a:r>
              <a:rPr lang="es-ES" altLang="es-ES" sz="1600" b="1" dirty="0">
                <a:latin typeface="Times New Roman" pitchFamily="18" charset="0"/>
                <a:cs typeface="Times New Roman" pitchFamily="18" charset="0"/>
              </a:rPr>
              <a:t>1) Titular del interés asegurado.</a:t>
            </a:r>
            <a:br>
              <a:rPr lang="es-ES" altLang="es-ES" sz="1600" b="1" dirty="0">
                <a:latin typeface="Times New Roman" pitchFamily="18" charset="0"/>
                <a:cs typeface="Times New Roman" pitchFamily="18" charset="0"/>
              </a:rPr>
            </a:br>
            <a:r>
              <a:rPr lang="es-ES" altLang="es-ES" sz="1600" b="1" dirty="0">
                <a:latin typeface="Times New Roman" pitchFamily="18" charset="0"/>
                <a:cs typeface="Times New Roman" pitchFamily="18" charset="0"/>
              </a:rPr>
              <a:t>2) Tercero damnificado. </a:t>
            </a:r>
            <a:br>
              <a:rPr lang="es-ES" altLang="es-ES" sz="1600" b="1" dirty="0">
                <a:latin typeface="Times New Roman" pitchFamily="18" charset="0"/>
                <a:cs typeface="Times New Roman" pitchFamily="18" charset="0"/>
              </a:rPr>
            </a:br>
            <a:r>
              <a:rPr lang="es-ES" altLang="es-ES" sz="1600" b="1" dirty="0">
                <a:latin typeface="Times New Roman" pitchFamily="18" charset="0"/>
                <a:cs typeface="Times New Roman" pitchFamily="18" charset="0"/>
              </a:rPr>
              <a:t>3) Beneficiario designado o heredero legal.</a:t>
            </a:r>
            <a:br>
              <a:rPr lang="es-ES" altLang="es-ES" sz="1600" b="1" dirty="0">
                <a:latin typeface="Times New Roman" pitchFamily="18" charset="0"/>
                <a:cs typeface="Times New Roman" pitchFamily="18" charset="0"/>
              </a:rPr>
            </a:br>
            <a:r>
              <a:rPr lang="es-ES" altLang="es-ES" sz="1600" b="1" dirty="0">
                <a:latin typeface="Times New Roman" pitchFamily="18" charset="0"/>
                <a:cs typeface="Times New Roman" pitchFamily="18" charset="0"/>
              </a:rPr>
              <a:t>4) Cesionario de los derechos de la póliza.</a:t>
            </a:r>
            <a:br>
              <a:rPr lang="es-ES" altLang="es-ES" sz="1600" b="1" dirty="0">
                <a:latin typeface="Times New Roman" pitchFamily="18" charset="0"/>
                <a:cs typeface="Times New Roman" pitchFamily="18" charset="0"/>
              </a:rPr>
            </a:br>
            <a:r>
              <a:rPr lang="es-ES" altLang="es-ES" sz="1600" b="1" dirty="0">
                <a:latin typeface="Times New Roman" pitchFamily="18" charset="0"/>
                <a:cs typeface="Times New Roman" pitchFamily="18" charset="0"/>
              </a:rPr>
              <a:t>5) Aquellas que se abonan en cumplimiento de una sentencia judicial condenatoria: nombre y apellido, número de expediente, juzgado en el que tramita, copia certificada de la sentencia y, de haberse efectuado, de la liquidación aprobada judicialmente.</a:t>
            </a:r>
            <a:br>
              <a:rPr lang="es-ES" altLang="es-ES" sz="1600" b="1" dirty="0">
                <a:latin typeface="Times New Roman" pitchFamily="18" charset="0"/>
                <a:cs typeface="Times New Roman" pitchFamily="18" charset="0"/>
              </a:rPr>
            </a:br>
            <a:r>
              <a:rPr lang="es-ES" altLang="es-ES" sz="1600" b="1" dirty="0">
                <a:latin typeface="Times New Roman" pitchFamily="18" charset="0"/>
                <a:cs typeface="Times New Roman" pitchFamily="18" charset="0"/>
              </a:rPr>
              <a:t>6) Otros conceptos que resulten de interés.</a:t>
            </a:r>
            <a:endParaRPr lang="en-US" altLang="es-ES" sz="1600" b="1" dirty="0">
              <a:latin typeface="Times New Roman" pitchFamily="18" charset="0"/>
              <a:cs typeface="Times New Roman" pitchFamily="18" charset="0"/>
            </a:endParaRP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57200" y="1447800"/>
            <a:ext cx="8229600" cy="3521075"/>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fontAlgn="auto">
              <a:spcBef>
                <a:spcPts val="0"/>
              </a:spcBef>
              <a:spcAft>
                <a:spcPts val="0"/>
              </a:spcAft>
              <a:defRPr/>
            </a:pPr>
            <a:r>
              <a:rPr lang="es-ES" altLang="es-ES" sz="2000" b="1" dirty="0">
                <a:latin typeface="Times New Roman" pitchFamily="18" charset="0"/>
                <a:cs typeface="Times New Roman" pitchFamily="18" charset="0"/>
              </a:rPr>
              <a:t>II) En el momento de notificarse una cesión de derechos derivados de la póliza o un cambio en los beneficiarios designados, los Sujetos Obligados deberán requerir:</a:t>
            </a:r>
            <a:br>
              <a:rPr lang="es-ES" altLang="es-ES" sz="2000" b="1" dirty="0">
                <a:latin typeface="Times New Roman" pitchFamily="18" charset="0"/>
                <a:cs typeface="Times New Roman" pitchFamily="18" charset="0"/>
              </a:rPr>
            </a:br>
            <a:r>
              <a:rPr lang="es-ES" altLang="es-ES" sz="2000" b="1" dirty="0">
                <a:latin typeface="Times New Roman" pitchFamily="18" charset="0"/>
                <a:cs typeface="Times New Roman" pitchFamily="18" charset="0"/>
              </a:rPr>
              <a:t>a) La identificación del cesionario o beneficiario, en los términos previstos en los artículos 14 a 18 según corresponda.</a:t>
            </a:r>
            <a:br>
              <a:rPr lang="es-ES" altLang="es-ES" sz="2000" b="1" dirty="0">
                <a:latin typeface="Times New Roman" pitchFamily="18" charset="0"/>
                <a:cs typeface="Times New Roman" pitchFamily="18" charset="0"/>
              </a:rPr>
            </a:br>
            <a:r>
              <a:rPr lang="es-ES" altLang="es-ES" sz="2000" b="1" dirty="0">
                <a:latin typeface="Times New Roman" pitchFamily="18" charset="0"/>
                <a:cs typeface="Times New Roman" pitchFamily="18" charset="0"/>
              </a:rPr>
              <a:t>b) Causa que origina la cesión de derechos o cambio de beneficiarios. </a:t>
            </a:r>
            <a:br>
              <a:rPr lang="es-ES" altLang="es-ES" sz="2000" b="1" dirty="0">
                <a:latin typeface="Times New Roman" pitchFamily="18" charset="0"/>
                <a:cs typeface="Times New Roman" pitchFamily="18" charset="0"/>
              </a:rPr>
            </a:br>
            <a:r>
              <a:rPr lang="es-ES" altLang="es-ES" sz="2000" b="1" dirty="0">
                <a:latin typeface="Times New Roman" pitchFamily="18" charset="0"/>
                <a:cs typeface="Times New Roman" pitchFamily="18" charset="0"/>
              </a:rPr>
              <a:t>c) Vínculo que une al asegurado, o tomador del seguro, con el cesionario o beneficiario.</a:t>
            </a:r>
            <a:br>
              <a:rPr lang="es-ES" altLang="es-ES" sz="2000" b="1" dirty="0">
                <a:latin typeface="Times New Roman" pitchFamily="18" charset="0"/>
                <a:cs typeface="Times New Roman" pitchFamily="18" charset="0"/>
              </a:rPr>
            </a:br>
            <a:r>
              <a:rPr lang="es-ES" altLang="es-ES" sz="2000" b="1" dirty="0">
                <a:latin typeface="Times New Roman" pitchFamily="18" charset="0"/>
                <a:cs typeface="Times New Roman" pitchFamily="18" charset="0"/>
              </a:rPr>
              <a:t>III) En caso de pólizas de seguro colectivas, deberá realizarse la identificación respecto de quien abone la póliza, ya sea tomador o asegurado, conforme lo dispuesto en los arts. </a:t>
            </a:r>
            <a:endParaRPr lang="en-US" altLang="es-ES" sz="2000" dirty="0">
              <a:latin typeface="Verdana" pitchFamily="34" charset="0"/>
            </a:endParaRP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57200" y="676275"/>
            <a:ext cx="8229600" cy="1016000"/>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algn="ctr" fontAlgn="auto">
              <a:spcBef>
                <a:spcPts val="0"/>
              </a:spcBef>
              <a:spcAft>
                <a:spcPts val="0"/>
              </a:spcAft>
              <a:defRPr/>
            </a:pPr>
            <a:r>
              <a:rPr lang="es-ES" altLang="es-ES" b="1">
                <a:latin typeface="Verdana" pitchFamily="34" charset="0"/>
              </a:rPr>
              <a:t> </a:t>
            </a:r>
            <a:r>
              <a:rPr lang="es-ES" altLang="es-ES" sz="2000" b="1">
                <a:latin typeface="Times New Roman" pitchFamily="18" charset="0"/>
                <a:cs typeface="Times New Roman" pitchFamily="18" charset="0"/>
              </a:rPr>
              <a:t>POLÍTICA DE IDENTIFICACIÓN Y CONOCIMIENTO DEL CLIENTE. INFORMACIÓN DE LOS ARTÍCULOS 20 BIS, 21 Y 21 BIS DE LA LEY N° 25.246 Y MODIFICATORIAS.</a:t>
            </a:r>
            <a:endParaRPr lang="en-US" altLang="es-ES" sz="2000">
              <a:latin typeface="Times New Roman" pitchFamily="18" charset="0"/>
              <a:cs typeface="Times New Roman" pitchFamily="18" charset="0"/>
            </a:endParaRPr>
          </a:p>
        </p:txBody>
      </p:sp>
      <p:sp>
        <p:nvSpPr>
          <p:cNvPr id="3" name="2 Rectángulo"/>
          <p:cNvSpPr>
            <a:spLocks noChangeArrowheads="1"/>
          </p:cNvSpPr>
          <p:nvPr/>
        </p:nvSpPr>
        <p:spPr bwMode="auto">
          <a:xfrm>
            <a:off x="458665" y="2174081"/>
            <a:ext cx="8236229" cy="3693319"/>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a:defRPr/>
            </a:pPr>
            <a:r>
              <a:rPr lang="es-ES" altLang="es-ES" b="1">
                <a:latin typeface="Times New Roman" pitchFamily="18" charset="0"/>
                <a:cs typeface="Times New Roman" pitchFamily="18" charset="0"/>
              </a:rPr>
              <a:t>Política de Identificación. Los Sujetos Obligados deberán elaborar y observar una política de identificación y conocimiento del cliente, cuyos contenidos mínimos deberán ajustarse a lo previsto en los artículos 20 bis, 21 inciso a. y 21 bis de la Ley N° 25.246 y sus modificatorias, el Decreto N° 290/2007 y su modificatorio y la presente resolución.</a:t>
            </a:r>
            <a:br>
              <a:rPr lang="es-ES" altLang="es-ES" b="1">
                <a:latin typeface="Times New Roman" pitchFamily="18" charset="0"/>
                <a:cs typeface="Times New Roman" pitchFamily="18" charset="0"/>
              </a:rPr>
            </a:br>
            <a:r>
              <a:rPr lang="es-ES" altLang="es-ES" b="1">
                <a:latin typeface="Times New Roman" pitchFamily="18" charset="0"/>
                <a:cs typeface="Times New Roman" pitchFamily="18" charset="0"/>
              </a:rPr>
              <a:t/>
            </a:r>
            <a:br>
              <a:rPr lang="es-ES" altLang="es-ES" b="1">
                <a:latin typeface="Times New Roman" pitchFamily="18" charset="0"/>
                <a:cs typeface="Times New Roman" pitchFamily="18" charset="0"/>
              </a:rPr>
            </a:br>
            <a:r>
              <a:rPr lang="es-ES" altLang="es-ES" b="1">
                <a:latin typeface="Times New Roman" pitchFamily="18" charset="0"/>
                <a:cs typeface="Times New Roman" pitchFamily="18" charset="0"/>
              </a:rPr>
              <a:t>La política de conozca a su cliente será condición indispensable para iniciar o continuar la relación comercial o contractual con el cliente.</a:t>
            </a:r>
            <a:br>
              <a:rPr lang="es-ES" altLang="es-ES" b="1">
                <a:latin typeface="Times New Roman" pitchFamily="18" charset="0"/>
                <a:cs typeface="Times New Roman" pitchFamily="18" charset="0"/>
              </a:rPr>
            </a:br>
            <a:r>
              <a:rPr lang="es-ES" altLang="es-ES" b="1">
                <a:latin typeface="Times New Roman" pitchFamily="18" charset="0"/>
                <a:cs typeface="Times New Roman" pitchFamily="18" charset="0"/>
              </a:rPr>
              <a:t/>
            </a:r>
            <a:br>
              <a:rPr lang="es-ES" altLang="es-ES" b="1">
                <a:latin typeface="Times New Roman" pitchFamily="18" charset="0"/>
                <a:cs typeface="Times New Roman" pitchFamily="18" charset="0"/>
              </a:rPr>
            </a:br>
            <a:r>
              <a:rPr lang="es-ES" altLang="es-ES" b="1">
                <a:latin typeface="Times New Roman" pitchFamily="18" charset="0"/>
                <a:cs typeface="Times New Roman" pitchFamily="18" charset="0"/>
              </a:rPr>
              <a:t>La contratación de productos y/o servicios así como cualquier otra relación comercial o contractual debe basarse en el conocimiento de la clientela, prestando especial atención a su funcionamiento o evolución —según corresponda— con el propósito de evitar el Lavado de Activos y la Financiación del Terrorismo.</a:t>
            </a:r>
            <a:endParaRPr lang="en-US" altLang="es-ES" b="1">
              <a:latin typeface="Times New Roman" pitchFamily="18" charset="0"/>
              <a:cs typeface="Times New Roman" pitchFamily="18" charset="0"/>
            </a:endParaRP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57200" y="1240572"/>
            <a:ext cx="8229600" cy="4093428"/>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a:defRPr/>
            </a:pPr>
            <a:r>
              <a:rPr lang="es-ES" altLang="es-ES" sz="2000" b="1">
                <a:latin typeface="Times New Roman" pitchFamily="18" charset="0"/>
                <a:cs typeface="Times New Roman" pitchFamily="18" charset="0"/>
              </a:rPr>
              <a:t>A esos efectos el Sujeto Obligado observará lo siguiente:</a:t>
            </a:r>
            <a:br>
              <a:rPr lang="es-ES" altLang="es-ES" sz="2000" b="1">
                <a:latin typeface="Times New Roman" pitchFamily="18" charset="0"/>
                <a:cs typeface="Times New Roman" pitchFamily="18" charset="0"/>
              </a:rPr>
            </a:br>
            <a:r>
              <a:rPr lang="es-ES" altLang="es-ES" sz="2000" b="1">
                <a:latin typeface="Times New Roman" pitchFamily="18" charset="0"/>
                <a:cs typeface="Times New Roman" pitchFamily="18" charset="0"/>
              </a:rPr>
              <a:t/>
            </a:r>
            <a:br>
              <a:rPr lang="es-ES" altLang="es-ES" sz="2000" b="1">
                <a:latin typeface="Times New Roman" pitchFamily="18" charset="0"/>
                <a:cs typeface="Times New Roman" pitchFamily="18" charset="0"/>
              </a:rPr>
            </a:br>
            <a:r>
              <a:rPr lang="es-ES" altLang="es-ES" sz="2000" b="1">
                <a:latin typeface="Times New Roman" pitchFamily="18" charset="0"/>
                <a:cs typeface="Times New Roman" pitchFamily="18" charset="0"/>
              </a:rPr>
              <a:t>a) Antes de iniciar la relación comercial o contractual con el cliente deberá identificarlo, verificar que no se encuentre incluido en los listados de terroristas y/u organizaciones terroristas, de acuerdo a lo establecido en la Resolución UIF vigente en la materia y solicitar información sobre los productos a utilizar y los motivos de su elección, todo ello conforme lo establecido en la presente. Además, deberá cumplir con lo dispuesto en la Resolución UIF sobre Personas Expuestas Políticamente para los casos contemplados en el apartado II de los artículos 14 y 15.</a:t>
            </a:r>
            <a:br>
              <a:rPr lang="es-ES" altLang="es-ES" sz="2000" b="1">
                <a:latin typeface="Times New Roman" pitchFamily="18" charset="0"/>
                <a:cs typeface="Times New Roman" pitchFamily="18" charset="0"/>
              </a:rPr>
            </a:br>
            <a:r>
              <a:rPr lang="es-ES" altLang="es-ES" sz="2000" b="1">
                <a:latin typeface="Times New Roman" pitchFamily="18" charset="0"/>
                <a:cs typeface="Times New Roman" pitchFamily="18" charset="0"/>
              </a:rPr>
              <a:t/>
            </a:r>
            <a:br>
              <a:rPr lang="es-ES" altLang="es-ES" sz="2000" b="1">
                <a:latin typeface="Times New Roman" pitchFamily="18" charset="0"/>
                <a:cs typeface="Times New Roman" pitchFamily="18" charset="0"/>
              </a:rPr>
            </a:br>
            <a:r>
              <a:rPr lang="es-ES" altLang="es-ES" sz="2000" b="1">
                <a:latin typeface="Times New Roman" pitchFamily="18" charset="0"/>
                <a:cs typeface="Times New Roman" pitchFamily="18" charset="0"/>
              </a:rPr>
              <a:t>b) Adicionalmente en los casos previstos en el artículo 23, se deberá definir el perfil del cliente conforme lo previsto en el artículo 24 de la presente.</a:t>
            </a:r>
            <a:endParaRPr lang="en-US" altLang="es-ES" sz="2000" b="1">
              <a:latin typeface="Verdana" pitchFamily="34" charset="0"/>
            </a:endParaRP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642938"/>
            <a:ext cx="8229600" cy="5453062"/>
          </a:xfrm>
          <a:prstGeom prst="rect">
            <a:avLst/>
          </a:prstGeom>
          <a:solidFill>
            <a:schemeClr val="accent6">
              <a:lumMod val="60000"/>
              <a:lumOff val="40000"/>
            </a:schemeClr>
          </a:solidFill>
          <a:ln w="28575">
            <a:solidFill>
              <a:schemeClr val="tx1"/>
            </a:solidFill>
            <a:miter lim="800000"/>
            <a:headEnd/>
            <a:tailEnd/>
          </a:ln>
        </p:spPr>
        <p:txBody>
          <a:bodyPr wrap="square" anchor="ctr">
            <a:spAutoFit/>
          </a:bodyPr>
          <a:lstStyle/>
          <a:p>
            <a:pPr fontAlgn="auto">
              <a:spcBef>
                <a:spcPts val="0"/>
              </a:spcBef>
              <a:spcAft>
                <a:spcPts val="0"/>
              </a:spcAft>
              <a:defRPr/>
            </a:pPr>
            <a:r>
              <a:rPr lang="es-ES" altLang="es-ES" sz="2400" b="1">
                <a:latin typeface="Times New Roman" pitchFamily="18" charset="0"/>
                <a:cs typeface="Times New Roman" pitchFamily="18" charset="0"/>
              </a:rPr>
              <a:t>Datos a requerir a Personas Físicas:</a:t>
            </a:r>
            <a:r>
              <a:rPr lang="es-ES" altLang="es-ES" b="1">
                <a:latin typeface="Times New Roman" pitchFamily="18" charset="0"/>
                <a:cs typeface="Times New Roman" pitchFamily="18" charset="0"/>
              </a:rPr>
              <a:t/>
            </a:r>
            <a:br>
              <a:rPr lang="es-ES" altLang="es-ES" b="1">
                <a:latin typeface="Times New Roman" pitchFamily="18" charset="0"/>
                <a:cs typeface="Times New Roman" pitchFamily="18" charset="0"/>
              </a:rPr>
            </a:br>
            <a:r>
              <a:rPr lang="es-ES" altLang="es-ES" b="1">
                <a:latin typeface="Times New Roman" pitchFamily="18" charset="0"/>
                <a:cs typeface="Times New Roman" pitchFamily="18" charset="0"/>
              </a:rPr>
              <a:t/>
            </a:r>
            <a:br>
              <a:rPr lang="es-ES" altLang="es-ES" b="1">
                <a:latin typeface="Times New Roman" pitchFamily="18" charset="0"/>
                <a:cs typeface="Times New Roman" pitchFamily="18" charset="0"/>
              </a:rPr>
            </a:br>
            <a:r>
              <a:rPr lang="es-ES" altLang="es-ES" sz="1600" b="1">
                <a:latin typeface="Times New Roman" pitchFamily="18" charset="0"/>
                <a:cs typeface="Times New Roman" pitchFamily="18" charset="0"/>
              </a:rPr>
              <a:t>I. Para el caso de clientes que sean personas físicas, los Sujetos Obligados deberán solicitar, por lo menos, la siguiente información:</a:t>
            </a:r>
            <a:br>
              <a:rPr lang="es-ES" altLang="es-ES" sz="1600" b="1">
                <a:latin typeface="Times New Roman" pitchFamily="18" charset="0"/>
                <a:cs typeface="Times New Roman" pitchFamily="18" charset="0"/>
              </a:rPr>
            </a:br>
            <a:r>
              <a:rPr lang="es-ES" altLang="es-ES" sz="1600" b="1">
                <a:latin typeface="Times New Roman" pitchFamily="18" charset="0"/>
                <a:cs typeface="Times New Roman" pitchFamily="18" charset="0"/>
              </a:rPr>
              <a:t>a) Nombre y apellido completos.</a:t>
            </a:r>
            <a:br>
              <a:rPr lang="es-ES" altLang="es-ES" sz="1600" b="1">
                <a:latin typeface="Times New Roman" pitchFamily="18" charset="0"/>
                <a:cs typeface="Times New Roman" pitchFamily="18" charset="0"/>
              </a:rPr>
            </a:br>
            <a:r>
              <a:rPr lang="es-ES" altLang="es-ES" sz="1600" b="1">
                <a:latin typeface="Times New Roman" pitchFamily="18" charset="0"/>
                <a:cs typeface="Times New Roman" pitchFamily="18" charset="0"/>
              </a:rPr>
              <a:t>b) Fecha y lugar de nacimiento.</a:t>
            </a:r>
            <a:br>
              <a:rPr lang="es-ES" altLang="es-ES" sz="1600" b="1">
                <a:latin typeface="Times New Roman" pitchFamily="18" charset="0"/>
                <a:cs typeface="Times New Roman" pitchFamily="18" charset="0"/>
              </a:rPr>
            </a:br>
            <a:r>
              <a:rPr lang="es-ES" altLang="es-ES" sz="1600" b="1">
                <a:latin typeface="Times New Roman" pitchFamily="18" charset="0"/>
                <a:cs typeface="Times New Roman" pitchFamily="18" charset="0"/>
              </a:rPr>
              <a:t>c) Nacionalidad.</a:t>
            </a:r>
            <a:br>
              <a:rPr lang="es-ES" altLang="es-ES" sz="1600" b="1">
                <a:latin typeface="Times New Roman" pitchFamily="18" charset="0"/>
                <a:cs typeface="Times New Roman" pitchFamily="18" charset="0"/>
              </a:rPr>
            </a:br>
            <a:r>
              <a:rPr lang="es-ES" altLang="es-ES" sz="1600" b="1">
                <a:latin typeface="Times New Roman" pitchFamily="18" charset="0"/>
                <a:cs typeface="Times New Roman" pitchFamily="18" charset="0"/>
              </a:rPr>
              <a:t>d) Sexo.</a:t>
            </a:r>
            <a:br>
              <a:rPr lang="es-ES" altLang="es-ES" sz="1600" b="1">
                <a:latin typeface="Times New Roman" pitchFamily="18" charset="0"/>
                <a:cs typeface="Times New Roman" pitchFamily="18" charset="0"/>
              </a:rPr>
            </a:br>
            <a:r>
              <a:rPr lang="es-ES" altLang="es-ES" sz="1600" b="1">
                <a:latin typeface="Times New Roman" pitchFamily="18" charset="0"/>
                <a:cs typeface="Times New Roman" pitchFamily="18" charset="0"/>
              </a:rPr>
              <a:t>e) Tipo y Número de documento de identidad. Se aceptarán como documentos válidos para acreditar la identidad, el Documento Nacional de Identidad, Libreta Cívica, Libreta de Enrolamiento, Cédula de Identidad otorgada por autoridad competente de los respectivos países limítrofes o Pasaporte.</a:t>
            </a:r>
            <a:br>
              <a:rPr lang="es-ES" altLang="es-ES" sz="1600" b="1">
                <a:latin typeface="Times New Roman" pitchFamily="18" charset="0"/>
                <a:cs typeface="Times New Roman" pitchFamily="18" charset="0"/>
              </a:rPr>
            </a:br>
            <a:r>
              <a:rPr lang="es-ES" altLang="es-ES" sz="1600" b="1">
                <a:latin typeface="Times New Roman" pitchFamily="18" charset="0"/>
                <a:cs typeface="Times New Roman" pitchFamily="18" charset="0"/>
              </a:rPr>
              <a:t>f) C.U.I.L. (código único de identificación laboral), C.U.I.T. (clave única de identificación tributaria) o C.D.I. (clave de identificación). Este requisito será exigible a extranjeros en caso de corresponder.</a:t>
            </a:r>
          </a:p>
          <a:p>
            <a:pPr eaLnBrk="0" fontAlgn="auto" hangingPunct="0">
              <a:spcBef>
                <a:spcPts val="0"/>
              </a:spcBef>
              <a:spcAft>
                <a:spcPts val="0"/>
              </a:spcAft>
              <a:defRPr/>
            </a:pPr>
            <a:r>
              <a:rPr lang="es-ES" altLang="es-ES" sz="1600" b="1">
                <a:latin typeface="Times New Roman" pitchFamily="18" charset="0"/>
                <a:cs typeface="Times New Roman" pitchFamily="18" charset="0"/>
              </a:rPr>
              <a:t>g) Domicilio real (calle, número, localidad, provincia y código postal).</a:t>
            </a:r>
            <a:br>
              <a:rPr lang="es-ES" altLang="es-ES" sz="1600" b="1">
                <a:latin typeface="Times New Roman" pitchFamily="18" charset="0"/>
                <a:cs typeface="Times New Roman" pitchFamily="18" charset="0"/>
              </a:rPr>
            </a:br>
            <a:r>
              <a:rPr lang="es-ES" altLang="es-ES" sz="1600" b="1">
                <a:latin typeface="Times New Roman" pitchFamily="18" charset="0"/>
                <a:cs typeface="Times New Roman" pitchFamily="18" charset="0"/>
              </a:rPr>
              <a:t>h) Número de teléfono y dirección de correo electrónico.</a:t>
            </a:r>
            <a:br>
              <a:rPr lang="es-ES" altLang="es-ES" sz="1600" b="1">
                <a:latin typeface="Times New Roman" pitchFamily="18" charset="0"/>
                <a:cs typeface="Times New Roman" pitchFamily="18" charset="0"/>
              </a:rPr>
            </a:br>
            <a:r>
              <a:rPr lang="es-ES" altLang="es-ES" sz="1600" b="1">
                <a:latin typeface="Times New Roman" pitchFamily="18" charset="0"/>
                <a:cs typeface="Times New Roman" pitchFamily="18" charset="0"/>
              </a:rPr>
              <a:t>II. Adicionalmente en el caso de personas físicas que contraten pólizas cuya prima única, o prima pactada acumulada en los últimos 12 meses, resulten iguales o superiores a PESOS SETENTA MIL ($ 70.000), los Sujetos Obligados deberán solicitar, por lo menos, la siguiente documentación: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3"/>
          <p:cNvSpPr txBox="1">
            <a:spLocks noChangeArrowheads="1"/>
          </p:cNvSpPr>
          <p:nvPr/>
        </p:nvSpPr>
        <p:spPr bwMode="auto">
          <a:xfrm>
            <a:off x="457200" y="965200"/>
            <a:ext cx="8229600" cy="2678113"/>
          </a:xfrm>
          <a:prstGeom prst="rect">
            <a:avLst/>
          </a:prstGeom>
          <a:solidFill>
            <a:schemeClr val="accent2">
              <a:lumMod val="60000"/>
              <a:lumOff val="40000"/>
            </a:schemeClr>
          </a:solidFill>
          <a:ln w="28575">
            <a:solidFill>
              <a:srgbClr val="C00000"/>
            </a:solidFill>
            <a:miter lim="800000"/>
            <a:headEnd/>
            <a:tailEnd/>
          </a:ln>
          <a:effectLst/>
        </p:spPr>
        <p:txBody>
          <a:bodyPr wrap="square">
            <a:spAutoFit/>
          </a:bodyPr>
          <a:lstStyle/>
          <a:p>
            <a:pPr algn="ctr" fontAlgn="auto">
              <a:spcBef>
                <a:spcPts val="0"/>
              </a:spcBef>
              <a:spcAft>
                <a:spcPts val="0"/>
              </a:spcAft>
              <a:defRPr/>
            </a:pPr>
            <a:r>
              <a:rPr lang="es-ES_tradnl" altLang="es-ES" sz="2800" b="1" dirty="0">
                <a:latin typeface="Times New Roman" panose="02020603050405020304" pitchFamily="18" charset="0"/>
                <a:cs typeface="Times New Roman" panose="02020603050405020304" pitchFamily="18" charset="0"/>
              </a:rPr>
              <a:t>Implica investigación, conocimiento de la realidad, reflexión, planificación, precaución, evaluación, trabajo en equipo, visión de conjunto, enriquecimiento de nuestros conocimientos, redimensionamiento o cambio de dirección, iniciativa, creatividad</a:t>
            </a:r>
            <a:r>
              <a:rPr lang="es-ES_tradnl" altLang="es-ES" sz="2400" b="1" dirty="0">
                <a:latin typeface="+mn-lt"/>
              </a:rPr>
              <a:t>. </a:t>
            </a:r>
            <a:endParaRPr lang="es-ES_tradnl" altLang="es-ES" sz="2400" dirty="0">
              <a:latin typeface="+mn-lt"/>
            </a:endParaRPr>
          </a:p>
        </p:txBody>
      </p:sp>
      <p:sp>
        <p:nvSpPr>
          <p:cNvPr id="4" name="Rectangle 4"/>
          <p:cNvSpPr>
            <a:spLocks noChangeArrowheads="1"/>
          </p:cNvSpPr>
          <p:nvPr/>
        </p:nvSpPr>
        <p:spPr bwMode="auto">
          <a:xfrm>
            <a:off x="457200" y="3929063"/>
            <a:ext cx="8229600" cy="1631950"/>
          </a:xfrm>
          <a:prstGeom prst="rect">
            <a:avLst/>
          </a:prstGeom>
          <a:solidFill>
            <a:schemeClr val="accent2">
              <a:lumMod val="60000"/>
              <a:lumOff val="40000"/>
            </a:schemeClr>
          </a:solidFill>
          <a:ln w="28575">
            <a:solidFill>
              <a:srgbClr val="C00000"/>
            </a:solidFill>
            <a:miter lim="800000"/>
            <a:headEnd/>
            <a:tailEnd/>
          </a:ln>
          <a:effectLst/>
        </p:spPr>
        <p:txBody>
          <a:bodyPr wrap="square">
            <a:spAutoFit/>
          </a:bodyPr>
          <a:lstStyle/>
          <a:p>
            <a:pPr algn="ctr" fontAlgn="auto">
              <a:spcBef>
                <a:spcPts val="0"/>
              </a:spcBef>
              <a:spcAft>
                <a:spcPts val="0"/>
              </a:spcAft>
              <a:defRPr/>
            </a:pPr>
            <a:r>
              <a:rPr lang="es-MX" altLang="es-ES" dirty="0">
                <a:latin typeface="+mn-lt"/>
              </a:rPr>
              <a:t> </a:t>
            </a:r>
            <a:r>
              <a:rPr lang="es-MX" altLang="es-ES" sz="2800" b="1" dirty="0">
                <a:latin typeface="Times New Roman" panose="02020603050405020304" pitchFamily="18" charset="0"/>
                <a:cs typeface="Times New Roman" panose="02020603050405020304" pitchFamily="18" charset="0"/>
              </a:rPr>
              <a:t>EL FIN  DE LA PREVENCIÓN</a:t>
            </a:r>
          </a:p>
          <a:p>
            <a:pPr algn="ctr" fontAlgn="auto">
              <a:spcBef>
                <a:spcPts val="0"/>
              </a:spcBef>
              <a:spcAft>
                <a:spcPts val="0"/>
              </a:spcAft>
              <a:defRPr/>
            </a:pPr>
            <a:endParaRPr lang="es-ES_tradnl" altLang="es-ES" sz="2400" b="1" dirty="0">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s-ES_tradnl" altLang="es-ES" sz="2400" b="1" dirty="0">
                <a:latin typeface="Times New Roman" panose="02020603050405020304" pitchFamily="18" charset="0"/>
                <a:cs typeface="Times New Roman" panose="02020603050405020304" pitchFamily="18" charset="0"/>
              </a:rPr>
              <a:t>Es contribuir con el crecimiento emocional, intelectual y social de la población, buscando su desarrollo integral.</a:t>
            </a:r>
            <a:endParaRPr lang="es-MX" altLang="es-ES"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57200" y="1500188"/>
            <a:ext cx="8229600" cy="3521075"/>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fontAlgn="auto">
              <a:spcBef>
                <a:spcPts val="0"/>
              </a:spcBef>
              <a:spcAft>
                <a:spcPts val="0"/>
              </a:spcAft>
              <a:defRPr/>
            </a:pPr>
            <a:r>
              <a:rPr lang="es-ES" altLang="es-ES" sz="2000" b="1" dirty="0">
                <a:latin typeface="Times New Roman" pitchFamily="18" charset="0"/>
                <a:cs typeface="Times New Roman" pitchFamily="18" charset="0"/>
              </a:rPr>
              <a:t>a) Tipo y Número de documento de identidad que deberá exhibir en original y al que deberá extraérsele una copia. Se aceptarán como documentos válidos para acreditar la identidad, el Documento Nacional de Identidad, Libreta Cívica, Libreta de Enrolamiento, Cédula de Identidad otorgada por autoridad competente de los respectivos países limítrofes o Pasaporte.</a:t>
            </a:r>
            <a:br>
              <a:rPr lang="es-ES" altLang="es-ES" sz="2000" b="1" dirty="0">
                <a:latin typeface="Times New Roman" pitchFamily="18" charset="0"/>
                <a:cs typeface="Times New Roman" pitchFamily="18" charset="0"/>
              </a:rPr>
            </a:br>
            <a:r>
              <a:rPr lang="es-ES" altLang="es-ES" sz="2000" b="1" dirty="0">
                <a:latin typeface="Times New Roman" pitchFamily="18" charset="0"/>
                <a:cs typeface="Times New Roman" pitchFamily="18" charset="0"/>
              </a:rPr>
              <a:t>b) Declaración Jurada indicando expresamente si reviste la calidad de Persona Expuesta Políticamente, de acuerdo con la Resolución UIF vigente en la materia.</a:t>
            </a:r>
            <a:br>
              <a:rPr lang="es-ES" altLang="es-ES" sz="2000" b="1" dirty="0">
                <a:latin typeface="Times New Roman" pitchFamily="18" charset="0"/>
                <a:cs typeface="Times New Roman" pitchFamily="18" charset="0"/>
              </a:rPr>
            </a:br>
            <a:r>
              <a:rPr lang="es-ES" altLang="es-ES" sz="2000" b="1" dirty="0">
                <a:latin typeface="Times New Roman" pitchFamily="18" charset="0"/>
                <a:cs typeface="Times New Roman" pitchFamily="18" charset="0"/>
              </a:rPr>
              <a:t>c) Declaración jurada indicando estado civil, profesión, oficio, industria o actividad principal que realice.</a:t>
            </a:r>
            <a:endParaRPr lang="en-US" altLang="es-ES" sz="2000" b="1" dirty="0">
              <a:latin typeface="Times New Roman" pitchFamily="18" charset="0"/>
              <a:cs typeface="Times New Roman" pitchFamily="18" charset="0"/>
            </a:endParaRP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Rectángulo"/>
          <p:cNvSpPr>
            <a:spLocks noChangeArrowheads="1"/>
          </p:cNvSpPr>
          <p:nvPr/>
        </p:nvSpPr>
        <p:spPr bwMode="auto">
          <a:xfrm>
            <a:off x="457200" y="857250"/>
            <a:ext cx="8229600" cy="4964113"/>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fontAlgn="auto">
              <a:spcBef>
                <a:spcPts val="0"/>
              </a:spcBef>
              <a:spcAft>
                <a:spcPts val="0"/>
              </a:spcAft>
              <a:defRPr/>
            </a:pPr>
            <a:r>
              <a:rPr lang="es-ES" altLang="es-ES" sz="2400" b="1" dirty="0">
                <a:latin typeface="Times New Roman" pitchFamily="18" charset="0"/>
                <a:cs typeface="Times New Roman" pitchFamily="18" charset="0"/>
              </a:rPr>
              <a:t>Datos a requerir a Personas Jurídicas:</a:t>
            </a:r>
            <a:br>
              <a:rPr lang="es-ES" altLang="es-ES" sz="2400" b="1" dirty="0">
                <a:latin typeface="Times New Roman" pitchFamily="18" charset="0"/>
                <a:cs typeface="Times New Roman" pitchFamily="18" charset="0"/>
              </a:rPr>
            </a:br>
            <a:r>
              <a:rPr lang="es-ES" altLang="es-ES" b="1" dirty="0">
                <a:latin typeface="Times New Roman" pitchFamily="18" charset="0"/>
                <a:cs typeface="Times New Roman" pitchFamily="18" charset="0"/>
              </a:rPr>
              <a:t/>
            </a:r>
            <a:br>
              <a:rPr lang="es-ES" altLang="es-ES" b="1" dirty="0">
                <a:latin typeface="Times New Roman" pitchFamily="18" charset="0"/>
                <a:cs typeface="Times New Roman" pitchFamily="18" charset="0"/>
              </a:rPr>
            </a:br>
            <a:r>
              <a:rPr lang="es-ES" altLang="es-ES" sz="1600" b="1" dirty="0">
                <a:latin typeface="Times New Roman" pitchFamily="18" charset="0"/>
                <a:cs typeface="Times New Roman" pitchFamily="18" charset="0"/>
              </a:rPr>
              <a:t>I. Para el caso de clientes que sean personas jurídicas que contraten una póliza, los Sujetos Obligados deberán solicitar, por lo menos, la siguiente información:</a:t>
            </a:r>
            <a:br>
              <a:rPr lang="es-ES" altLang="es-ES" sz="1600" b="1" dirty="0">
                <a:latin typeface="Times New Roman" pitchFamily="18" charset="0"/>
                <a:cs typeface="Times New Roman" pitchFamily="18" charset="0"/>
              </a:rPr>
            </a:br>
            <a:r>
              <a:rPr lang="es-ES" altLang="es-ES" sz="1600" b="1" dirty="0">
                <a:latin typeface="Times New Roman" pitchFamily="18" charset="0"/>
                <a:cs typeface="Times New Roman" pitchFamily="18" charset="0"/>
              </a:rPr>
              <a:t/>
            </a:r>
            <a:br>
              <a:rPr lang="es-ES" altLang="es-ES" sz="1600" b="1" dirty="0">
                <a:latin typeface="Times New Roman" pitchFamily="18" charset="0"/>
                <a:cs typeface="Times New Roman" pitchFamily="18" charset="0"/>
              </a:rPr>
            </a:br>
            <a:r>
              <a:rPr lang="es-ES" altLang="es-ES" sz="1600" b="1" dirty="0">
                <a:latin typeface="Times New Roman" pitchFamily="18" charset="0"/>
                <a:cs typeface="Times New Roman" pitchFamily="18" charset="0"/>
              </a:rPr>
              <a:t>a) Denominación o Razón social.</a:t>
            </a:r>
            <a:br>
              <a:rPr lang="es-ES" altLang="es-ES" sz="1600" b="1" dirty="0">
                <a:latin typeface="Times New Roman" pitchFamily="18" charset="0"/>
                <a:cs typeface="Times New Roman" pitchFamily="18" charset="0"/>
              </a:rPr>
            </a:br>
            <a:r>
              <a:rPr lang="es-ES" altLang="es-ES" sz="1600" b="1" dirty="0">
                <a:latin typeface="Times New Roman" pitchFamily="18" charset="0"/>
                <a:cs typeface="Times New Roman" pitchFamily="18" charset="0"/>
              </a:rPr>
              <a:t>b) Fecha y número de inscripción registral.</a:t>
            </a:r>
            <a:br>
              <a:rPr lang="es-ES" altLang="es-ES" sz="1600" b="1" dirty="0">
                <a:latin typeface="Times New Roman" pitchFamily="18" charset="0"/>
                <a:cs typeface="Times New Roman" pitchFamily="18" charset="0"/>
              </a:rPr>
            </a:br>
            <a:r>
              <a:rPr lang="es-ES" altLang="es-ES" sz="1600" b="1" dirty="0">
                <a:latin typeface="Times New Roman" pitchFamily="18" charset="0"/>
                <a:cs typeface="Times New Roman" pitchFamily="18" charset="0"/>
              </a:rPr>
              <a:t>c) C.U.I.T. o C.D.I. Este requisito será exigible a extranjeros en caso de corresponder.</a:t>
            </a:r>
            <a:br>
              <a:rPr lang="es-ES" altLang="es-ES" sz="1600" b="1" dirty="0">
                <a:latin typeface="Times New Roman" pitchFamily="18" charset="0"/>
                <a:cs typeface="Times New Roman" pitchFamily="18" charset="0"/>
              </a:rPr>
            </a:br>
            <a:r>
              <a:rPr lang="es-ES" altLang="es-ES" sz="1600" b="1" dirty="0">
                <a:latin typeface="Times New Roman" pitchFamily="18" charset="0"/>
                <a:cs typeface="Times New Roman" pitchFamily="18" charset="0"/>
              </a:rPr>
              <a:t>d) Fecha del contrato o escritura de constitución.</a:t>
            </a:r>
            <a:br>
              <a:rPr lang="es-ES" altLang="es-ES" sz="1600" b="1" dirty="0">
                <a:latin typeface="Times New Roman" pitchFamily="18" charset="0"/>
                <a:cs typeface="Times New Roman" pitchFamily="18" charset="0"/>
              </a:rPr>
            </a:br>
            <a:r>
              <a:rPr lang="es-ES" altLang="es-ES" sz="1600" b="1" dirty="0">
                <a:latin typeface="Times New Roman" pitchFamily="18" charset="0"/>
                <a:cs typeface="Times New Roman" pitchFamily="18" charset="0"/>
              </a:rPr>
              <a:t>f) Domicilio legal (calle, número, localidad, provincia y código postal).</a:t>
            </a:r>
            <a:br>
              <a:rPr lang="es-ES" altLang="es-ES" sz="1600" b="1" dirty="0">
                <a:latin typeface="Times New Roman" pitchFamily="18" charset="0"/>
                <a:cs typeface="Times New Roman" pitchFamily="18" charset="0"/>
              </a:rPr>
            </a:br>
            <a:r>
              <a:rPr lang="es-ES" altLang="es-ES" sz="1600" b="1" dirty="0">
                <a:latin typeface="Times New Roman" pitchFamily="18" charset="0"/>
                <a:cs typeface="Times New Roman" pitchFamily="18" charset="0"/>
              </a:rPr>
              <a:t>g) Número de teléfono de la sede social, dirección de correo electrónico y actividad principal realizada.</a:t>
            </a:r>
            <a:br>
              <a:rPr lang="es-ES" altLang="es-ES" sz="1600" b="1" dirty="0">
                <a:latin typeface="Times New Roman" pitchFamily="18" charset="0"/>
                <a:cs typeface="Times New Roman" pitchFamily="18" charset="0"/>
              </a:rPr>
            </a:br>
            <a:r>
              <a:rPr lang="es-ES" altLang="es-ES" sz="1600" b="1" dirty="0">
                <a:latin typeface="Times New Roman" pitchFamily="18" charset="0"/>
                <a:cs typeface="Times New Roman" pitchFamily="18" charset="0"/>
              </a:rPr>
              <a:t>i) Datos </a:t>
            </a:r>
            <a:r>
              <a:rPr lang="es-ES" altLang="es-ES" sz="1600" b="1" dirty="0" err="1">
                <a:latin typeface="Times New Roman" pitchFamily="18" charset="0"/>
                <a:cs typeface="Times New Roman" pitchFamily="18" charset="0"/>
              </a:rPr>
              <a:t>identificatorios</a:t>
            </a:r>
            <a:r>
              <a:rPr lang="es-ES" altLang="es-ES" sz="1600" b="1" dirty="0">
                <a:latin typeface="Times New Roman" pitchFamily="18" charset="0"/>
                <a:cs typeface="Times New Roman" pitchFamily="18" charset="0"/>
              </a:rPr>
              <a:t> del representante legal, apoderado y/o autorizado con uso de firma que opera ante el Sujeto Obligado en nombre y representación de la persona jurídica, conforme lo previsto en el artículo 14, apartado I.</a:t>
            </a:r>
            <a:br>
              <a:rPr lang="es-ES" altLang="es-ES" sz="1600" b="1" dirty="0">
                <a:latin typeface="Times New Roman" pitchFamily="18" charset="0"/>
                <a:cs typeface="Times New Roman" pitchFamily="18" charset="0"/>
              </a:rPr>
            </a:br>
            <a:r>
              <a:rPr lang="es-ES" altLang="es-ES" sz="1600" b="1" dirty="0">
                <a:latin typeface="Times New Roman" pitchFamily="18" charset="0"/>
                <a:cs typeface="Times New Roman" pitchFamily="18" charset="0"/>
              </a:rPr>
              <a:t>II. Adicionalmente en el caso de personas jurídicas que contraten pólizas cuya prima única, o prima pactada acumulada en los últimos 12 meses, resulten iguales o superiores a PESOS CIENTO TREINTA MIL ($ 130.000) o su equivalente en moneda extranjera, los Sujetos Obligados deberán solicitar, por lo menos, la siguiente documentación:</a:t>
            </a:r>
            <a:endParaRPr lang="en-US" altLang="es-ES" sz="1600" b="1" dirty="0">
              <a:latin typeface="Times New Roman" pitchFamily="18" charset="0"/>
              <a:cs typeface="Times New Roman" pitchFamily="18" charset="0"/>
            </a:endParaRP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57200" y="1143000"/>
            <a:ext cx="8229600" cy="4093428"/>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fontAlgn="auto">
              <a:spcBef>
                <a:spcPts val="0"/>
              </a:spcBef>
              <a:spcAft>
                <a:spcPts val="0"/>
              </a:spcAft>
              <a:defRPr/>
            </a:pPr>
            <a:r>
              <a:rPr lang="es-ES" altLang="es-ES" sz="2000" b="1" dirty="0">
                <a:latin typeface="Times New Roman" pitchFamily="18" charset="0"/>
                <a:cs typeface="Times New Roman" pitchFamily="18" charset="0"/>
              </a:rPr>
              <a:t>a) Copia del estatuto social actualizado, certificada por escribano público o por el propio Sujeto Obligado.</a:t>
            </a:r>
            <a:br>
              <a:rPr lang="es-ES" altLang="es-ES" sz="2000" b="1" dirty="0">
                <a:latin typeface="Times New Roman" pitchFamily="18" charset="0"/>
                <a:cs typeface="Times New Roman" pitchFamily="18" charset="0"/>
              </a:rPr>
            </a:br>
            <a:r>
              <a:rPr lang="es-ES" altLang="es-ES" sz="2000" b="1" dirty="0">
                <a:latin typeface="Times New Roman" pitchFamily="18" charset="0"/>
                <a:cs typeface="Times New Roman" pitchFamily="18" charset="0"/>
              </a:rPr>
              <a:t>b) Copia del acta del órgano decisorio designando autoridades, representantes legales, apoderados y/o autorizados con uso de firma social, certificadas por escribano público o por el propio Sujeto Obligado.</a:t>
            </a:r>
            <a:br>
              <a:rPr lang="es-ES" altLang="es-ES" sz="2000" b="1" dirty="0">
                <a:latin typeface="Times New Roman" pitchFamily="18" charset="0"/>
                <a:cs typeface="Times New Roman" pitchFamily="18" charset="0"/>
              </a:rPr>
            </a:br>
            <a:r>
              <a:rPr lang="es-ES" altLang="es-ES" sz="2000" b="1" dirty="0">
                <a:latin typeface="Times New Roman" pitchFamily="18" charset="0"/>
                <a:cs typeface="Times New Roman" pitchFamily="18" charset="0"/>
              </a:rPr>
              <a:t>c) Datos </a:t>
            </a:r>
            <a:r>
              <a:rPr lang="es-ES" altLang="es-ES" sz="2000" b="1" dirty="0" err="1">
                <a:latin typeface="Times New Roman" pitchFamily="18" charset="0"/>
                <a:cs typeface="Times New Roman" pitchFamily="18" charset="0"/>
              </a:rPr>
              <a:t>identificatorios</a:t>
            </a:r>
            <a:r>
              <a:rPr lang="es-ES" altLang="es-ES" sz="2000" b="1" dirty="0">
                <a:latin typeface="Times New Roman" pitchFamily="18" charset="0"/>
                <a:cs typeface="Times New Roman" pitchFamily="18" charset="0"/>
              </a:rPr>
              <a:t> de las autoridades, del representante legal, apoderados y/o autorizados con uso de firma, que operen ante el Sujeto Obligado en nombre y representación de la persona jurídica, conforme lo previsto en el artículo 14, apartados I y II.</a:t>
            </a:r>
            <a:br>
              <a:rPr lang="es-ES" altLang="es-ES" sz="2000" b="1" dirty="0">
                <a:latin typeface="Times New Roman" pitchFamily="18" charset="0"/>
                <a:cs typeface="Times New Roman" pitchFamily="18" charset="0"/>
              </a:rPr>
            </a:br>
            <a:r>
              <a:rPr lang="es-ES" altLang="es-ES" sz="2000" b="1" dirty="0">
                <a:latin typeface="Times New Roman" pitchFamily="18" charset="0"/>
                <a:cs typeface="Times New Roman" pitchFamily="18" charset="0"/>
              </a:rPr>
              <a:t>d) Titularidad del capital social (actualizada) de conformidad a lo descripto en el art. 20°, inc. a).</a:t>
            </a:r>
            <a:br>
              <a:rPr lang="es-ES" altLang="es-ES" sz="2000" b="1" dirty="0">
                <a:latin typeface="Times New Roman" pitchFamily="18" charset="0"/>
                <a:cs typeface="Times New Roman" pitchFamily="18" charset="0"/>
              </a:rPr>
            </a:br>
            <a:r>
              <a:rPr lang="es-ES" altLang="es-ES" sz="2000" b="1" dirty="0">
                <a:latin typeface="Times New Roman" pitchFamily="18" charset="0"/>
                <a:cs typeface="Times New Roman" pitchFamily="18" charset="0"/>
              </a:rPr>
              <a:t>e) Identificación de las personas físicas que directa o indirectamente ejerzan el control real de la persona jurídica.</a:t>
            </a:r>
            <a:endParaRPr lang="en-US" altLang="es-ES" sz="2000" b="1" dirty="0">
              <a:latin typeface="Times New Roman" pitchFamily="18" charset="0"/>
              <a:cs typeface="Times New Roman" pitchFamily="18" charset="0"/>
            </a:endParaRP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57200" y="1233488"/>
            <a:ext cx="8229600" cy="4124325"/>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algn="ctr" fontAlgn="auto">
              <a:spcBef>
                <a:spcPts val="0"/>
              </a:spcBef>
              <a:spcAft>
                <a:spcPts val="0"/>
              </a:spcAft>
              <a:defRPr/>
            </a:pPr>
            <a:r>
              <a:rPr lang="es-ES" altLang="es-ES" sz="2400" b="1" dirty="0">
                <a:latin typeface="Times New Roman" pitchFamily="18" charset="0"/>
                <a:cs typeface="Times New Roman" pitchFamily="18" charset="0"/>
              </a:rPr>
              <a:t>Política de conocimiento del </a:t>
            </a:r>
            <a:r>
              <a:rPr lang="es-ES" altLang="es-ES" sz="2400" b="1" dirty="0" smtClean="0">
                <a:latin typeface="Times New Roman" pitchFamily="18" charset="0"/>
                <a:cs typeface="Times New Roman" pitchFamily="18" charset="0"/>
              </a:rPr>
              <a:t>Cliente </a:t>
            </a:r>
            <a:endParaRPr lang="es-ES" altLang="es-ES" sz="2400" b="1" dirty="0">
              <a:latin typeface="Times New Roman" pitchFamily="18" charset="0"/>
              <a:cs typeface="Times New Roman" pitchFamily="18" charset="0"/>
            </a:endParaRPr>
          </a:p>
          <a:p>
            <a:pPr fontAlgn="auto">
              <a:spcBef>
                <a:spcPts val="0"/>
              </a:spcBef>
              <a:spcAft>
                <a:spcPts val="0"/>
              </a:spcAft>
              <a:defRPr/>
            </a:pPr>
            <a:endParaRPr lang="es-ES" altLang="es-ES" dirty="0">
              <a:latin typeface="Verdana" pitchFamily="34" charset="0"/>
            </a:endParaRPr>
          </a:p>
          <a:p>
            <a:pPr fontAlgn="auto">
              <a:spcBef>
                <a:spcPts val="0"/>
              </a:spcBef>
              <a:spcAft>
                <a:spcPts val="0"/>
              </a:spcAft>
              <a:defRPr/>
            </a:pPr>
            <a:r>
              <a:rPr lang="es-ES" altLang="es-ES" sz="2000" b="1" dirty="0">
                <a:latin typeface="Times New Roman" pitchFamily="18" charset="0"/>
                <a:cs typeface="Times New Roman" pitchFamily="18" charset="0"/>
              </a:rPr>
              <a:t>La política de conocimiento del cliente debe incluir criterios, medidas y procedimientos que contemplen al menos:</a:t>
            </a:r>
            <a:br>
              <a:rPr lang="es-ES" altLang="es-ES" sz="2000" b="1" dirty="0">
                <a:latin typeface="Times New Roman" pitchFamily="18" charset="0"/>
                <a:cs typeface="Times New Roman" pitchFamily="18" charset="0"/>
              </a:rPr>
            </a:br>
            <a:r>
              <a:rPr lang="es-ES" altLang="es-ES" sz="2000" b="1" dirty="0">
                <a:latin typeface="Times New Roman" pitchFamily="18" charset="0"/>
                <a:cs typeface="Times New Roman" pitchFamily="18" charset="0"/>
              </a:rPr>
              <a:t/>
            </a:r>
            <a:br>
              <a:rPr lang="es-ES" altLang="es-ES" sz="2000" b="1" dirty="0">
                <a:latin typeface="Times New Roman" pitchFamily="18" charset="0"/>
                <a:cs typeface="Times New Roman" pitchFamily="18" charset="0"/>
              </a:rPr>
            </a:br>
            <a:r>
              <a:rPr lang="es-ES" altLang="es-ES" sz="2000" b="1" dirty="0">
                <a:latin typeface="Times New Roman" pitchFamily="18" charset="0"/>
                <a:cs typeface="Times New Roman" pitchFamily="18" charset="0"/>
              </a:rPr>
              <a:t>a) La determinación del perfil de cada cliente, conforme lo establecido en el artículo 24 de la presente.</a:t>
            </a:r>
            <a:br>
              <a:rPr lang="es-ES" altLang="es-ES" sz="2000" b="1" dirty="0">
                <a:latin typeface="Times New Roman" pitchFamily="18" charset="0"/>
                <a:cs typeface="Times New Roman" pitchFamily="18" charset="0"/>
              </a:rPr>
            </a:br>
            <a:r>
              <a:rPr lang="es-ES" altLang="es-ES" sz="2000" b="1" dirty="0">
                <a:latin typeface="Times New Roman" pitchFamily="18" charset="0"/>
                <a:cs typeface="Times New Roman" pitchFamily="18" charset="0"/>
              </a:rPr>
              <a:t/>
            </a:r>
            <a:br>
              <a:rPr lang="es-ES" altLang="es-ES" sz="2000" b="1" dirty="0">
                <a:latin typeface="Times New Roman" pitchFamily="18" charset="0"/>
                <a:cs typeface="Times New Roman" pitchFamily="18" charset="0"/>
              </a:rPr>
            </a:br>
            <a:r>
              <a:rPr lang="es-ES" altLang="es-ES" sz="2000" b="1" dirty="0">
                <a:latin typeface="Times New Roman" pitchFamily="18" charset="0"/>
                <a:cs typeface="Times New Roman" pitchFamily="18" charset="0"/>
              </a:rPr>
              <a:t>b) El monitoreo y seguimiento de las operaciones realizadas por los clientes.</a:t>
            </a:r>
            <a:br>
              <a:rPr lang="es-ES" altLang="es-ES" sz="2000" b="1" dirty="0">
                <a:latin typeface="Times New Roman" pitchFamily="18" charset="0"/>
                <a:cs typeface="Times New Roman" pitchFamily="18" charset="0"/>
              </a:rPr>
            </a:br>
            <a:r>
              <a:rPr lang="es-ES" altLang="es-ES" sz="2000" b="1" dirty="0">
                <a:latin typeface="Times New Roman" pitchFamily="18" charset="0"/>
                <a:cs typeface="Times New Roman" pitchFamily="18" charset="0"/>
              </a:rPr>
              <a:t/>
            </a:r>
            <a:br>
              <a:rPr lang="es-ES" altLang="es-ES" sz="2000" b="1" dirty="0">
                <a:latin typeface="Times New Roman" pitchFamily="18" charset="0"/>
                <a:cs typeface="Times New Roman" pitchFamily="18" charset="0"/>
              </a:rPr>
            </a:br>
            <a:r>
              <a:rPr lang="es-ES" altLang="es-ES" sz="2000" b="1" dirty="0">
                <a:latin typeface="Times New Roman" pitchFamily="18" charset="0"/>
                <a:cs typeface="Times New Roman" pitchFamily="18" charset="0"/>
              </a:rPr>
              <a:t>c) La identificación y análisis de operaciones que se apartan del grado de riesgo de cada cliente.</a:t>
            </a:r>
            <a:endParaRPr lang="en-US" altLang="es-ES" sz="2000" b="1" dirty="0">
              <a:latin typeface="Times New Roman" pitchFamily="18" charset="0"/>
              <a:cs typeface="Times New Roman" pitchFamily="18" charset="0"/>
            </a:endParaRP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57200" y="1004888"/>
            <a:ext cx="8229600" cy="4924425"/>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fontAlgn="auto">
              <a:spcBef>
                <a:spcPts val="0"/>
              </a:spcBef>
              <a:spcAft>
                <a:spcPts val="0"/>
              </a:spcAft>
              <a:defRPr/>
            </a:pPr>
            <a:r>
              <a:rPr lang="es-ES" altLang="es-ES" sz="2400" b="1" dirty="0">
                <a:latin typeface="Times New Roman" pitchFamily="18" charset="0"/>
                <a:cs typeface="Times New Roman" pitchFamily="18" charset="0"/>
              </a:rPr>
              <a:t>Procedimientos </a:t>
            </a:r>
            <a:r>
              <a:rPr lang="es-ES" altLang="es-ES" sz="2400" b="1" dirty="0" smtClean="0">
                <a:latin typeface="Times New Roman" pitchFamily="18" charset="0"/>
                <a:cs typeface="Times New Roman" pitchFamily="18" charset="0"/>
              </a:rPr>
              <a:t>especiales:</a:t>
            </a:r>
            <a:r>
              <a:rPr lang="es-ES" altLang="es-ES" sz="2400" b="1" dirty="0">
                <a:latin typeface="Times New Roman" pitchFamily="18" charset="0"/>
                <a:cs typeface="Times New Roman" pitchFamily="18" charset="0"/>
              </a:rPr>
              <a:t/>
            </a:r>
            <a:br>
              <a:rPr lang="es-ES" altLang="es-ES" sz="2400" b="1" dirty="0">
                <a:latin typeface="Times New Roman" pitchFamily="18" charset="0"/>
                <a:cs typeface="Times New Roman" pitchFamily="18" charset="0"/>
              </a:rPr>
            </a:br>
            <a:r>
              <a:rPr lang="es-ES" altLang="es-ES" b="1" dirty="0">
                <a:latin typeface="Times New Roman" pitchFamily="18" charset="0"/>
                <a:cs typeface="Times New Roman" pitchFamily="18" charset="0"/>
              </a:rPr>
              <a:t/>
            </a:r>
            <a:br>
              <a:rPr lang="es-ES" altLang="es-ES" b="1" dirty="0">
                <a:latin typeface="Times New Roman" pitchFamily="18" charset="0"/>
                <a:cs typeface="Times New Roman" pitchFamily="18" charset="0"/>
              </a:rPr>
            </a:br>
            <a:r>
              <a:rPr lang="es-ES" altLang="es-ES" sz="1600" b="1" dirty="0">
                <a:latin typeface="Times New Roman" pitchFamily="18" charset="0"/>
                <a:cs typeface="Times New Roman" pitchFamily="18" charset="0"/>
              </a:rPr>
              <a:t>En los casos que se enumeran a continuación, los Sujetos Obligados deberán solicitar —además de los requisitos de identificación previstos en los artículos 14 a 18 de la presente resolución, según corresponda— la documentación </a:t>
            </a:r>
            <a:r>
              <a:rPr lang="es-ES" altLang="es-ES" sz="1600" b="1" dirty="0" err="1">
                <a:latin typeface="Times New Roman" pitchFamily="18" charset="0"/>
                <a:cs typeface="Times New Roman" pitchFamily="18" charset="0"/>
              </a:rPr>
              <a:t>respaldatoria</a:t>
            </a:r>
            <a:r>
              <a:rPr lang="es-ES" altLang="es-ES" sz="1600" b="1" dirty="0">
                <a:latin typeface="Times New Roman" pitchFamily="18" charset="0"/>
                <a:cs typeface="Times New Roman" pitchFamily="18" charset="0"/>
              </a:rPr>
              <a:t> para definir el perfil del cliente, conforme lo previsto en el artículo 24 de la presente.</a:t>
            </a:r>
            <a:br>
              <a:rPr lang="es-ES" altLang="es-ES" sz="1600" b="1" dirty="0">
                <a:latin typeface="Times New Roman" pitchFamily="18" charset="0"/>
                <a:cs typeface="Times New Roman" pitchFamily="18" charset="0"/>
              </a:rPr>
            </a:br>
            <a:r>
              <a:rPr lang="es-ES" altLang="es-ES" sz="1600" b="1" dirty="0">
                <a:latin typeface="Times New Roman" pitchFamily="18" charset="0"/>
                <a:cs typeface="Times New Roman" pitchFamily="18" charset="0"/>
              </a:rPr>
              <a:t/>
            </a:r>
            <a:br>
              <a:rPr lang="es-ES" altLang="es-ES" sz="1600" b="1" dirty="0">
                <a:latin typeface="Times New Roman" pitchFamily="18" charset="0"/>
                <a:cs typeface="Times New Roman" pitchFamily="18" charset="0"/>
              </a:rPr>
            </a:br>
            <a:r>
              <a:rPr lang="es-ES" altLang="es-ES" sz="1600" b="1" dirty="0">
                <a:latin typeface="Times New Roman" pitchFamily="18" charset="0"/>
                <a:cs typeface="Times New Roman" pitchFamily="18" charset="0"/>
              </a:rPr>
              <a:t>a) Cuando se contraten pólizas cuya prima única, o primas anuales pactadas, excedan en su conjunto la suma de PESOS CIENTO CUARENTA MIL ($ 140.000) o su equivalente en moneda extranjera, en los últimos 12 meses, para el caso de personas físicas y cuando excedan en su conjunto la suma de PESOS DOSCIENTOS SESENTA MIL ($ 260.000) o su equivalente en moneda extranjera, en los últimos 12 meses, para el caso de personas jurídicas.</a:t>
            </a:r>
            <a:br>
              <a:rPr lang="es-ES" altLang="es-ES" sz="1600" b="1" dirty="0">
                <a:latin typeface="Times New Roman" pitchFamily="18" charset="0"/>
                <a:cs typeface="Times New Roman" pitchFamily="18" charset="0"/>
              </a:rPr>
            </a:br>
            <a:r>
              <a:rPr lang="es-ES" altLang="es-ES" sz="1600" b="1" dirty="0">
                <a:latin typeface="Times New Roman" pitchFamily="18" charset="0"/>
                <a:cs typeface="Times New Roman" pitchFamily="18" charset="0"/>
              </a:rPr>
              <a:t>b) Cuando se efectúen aportes extraordinarios que excedan, en su conjunto, la suma de PESOS CIENTO CUARENTA MIL ($ 140.000) o su equivalente en moneda extranjera, en los últimos 12 meses, para el caso de personas físicas y cuando se efectúen aportes extraordinarios que excedan la suma de PESOS DOSCIENTOS SESENTA MIL ($ 260.000) o su equivalente en moneda extranjera, en los últimos 12 meses, para el caso de personas jurídicas.</a:t>
            </a:r>
            <a:endParaRPr lang="en-US" altLang="es-ES" sz="1600" b="1" dirty="0">
              <a:latin typeface="Times New Roman" pitchFamily="18" charset="0"/>
              <a:cs typeface="Times New Roman" pitchFamily="18" charset="0"/>
            </a:endParaRP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2 Rectángulo"/>
          <p:cNvSpPr>
            <a:spLocks noChangeArrowheads="1"/>
          </p:cNvSpPr>
          <p:nvPr/>
        </p:nvSpPr>
        <p:spPr bwMode="auto">
          <a:xfrm>
            <a:off x="457200" y="962025"/>
            <a:ext cx="8229600" cy="1323975"/>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fontAlgn="auto">
              <a:spcBef>
                <a:spcPts val="0"/>
              </a:spcBef>
              <a:spcAft>
                <a:spcPts val="0"/>
              </a:spcAft>
              <a:defRPr/>
            </a:pPr>
            <a:r>
              <a:rPr lang="es-ES" altLang="es-ES" sz="1600" b="1">
                <a:latin typeface="Times New Roman" pitchFamily="18" charset="0"/>
                <a:cs typeface="Times New Roman" pitchFamily="18" charset="0"/>
              </a:rPr>
              <a:t>c) Cuando la sumatoria de los montos de las operaciones indicadas en los puntos a) y b) precedentes, resulten iguales o superiores a PESOS CIENTO CUARENTA MIL ($ 140.000) o su equivalente en moneda extranjera, para el caso de personas físicas y cuando excedan la suma de PESOS DOSCIENTOS SESENTA MIL ($ 260.000) o su equivalente en moneda extranjera, para el caso de personas jurídicas.</a:t>
            </a:r>
            <a:endParaRPr lang="en-US" altLang="es-ES" sz="1600" b="1">
              <a:latin typeface="Times New Roman" pitchFamily="18" charset="0"/>
              <a:cs typeface="Times New Roman" pitchFamily="18" charset="0"/>
            </a:endParaRPr>
          </a:p>
        </p:txBody>
      </p:sp>
      <p:sp>
        <p:nvSpPr>
          <p:cNvPr id="3" name="1 Rectángulo"/>
          <p:cNvSpPr>
            <a:spLocks noChangeArrowheads="1"/>
          </p:cNvSpPr>
          <p:nvPr/>
        </p:nvSpPr>
        <p:spPr bwMode="auto">
          <a:xfrm>
            <a:off x="446087" y="2650391"/>
            <a:ext cx="8229600" cy="3046988"/>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fontAlgn="auto">
              <a:spcBef>
                <a:spcPts val="0"/>
              </a:spcBef>
              <a:spcAft>
                <a:spcPts val="0"/>
              </a:spcAft>
              <a:defRPr/>
            </a:pPr>
            <a:r>
              <a:rPr lang="es-ES" altLang="es-ES" sz="1600" b="1" dirty="0" smtClean="0">
                <a:latin typeface="Times New Roman" pitchFamily="18" charset="0"/>
                <a:cs typeface="Times New Roman" pitchFamily="18" charset="0"/>
              </a:rPr>
              <a:t>d</a:t>
            </a:r>
            <a:r>
              <a:rPr lang="es-ES" altLang="es-ES" sz="1600" b="1" dirty="0">
                <a:latin typeface="Times New Roman" pitchFamily="18" charset="0"/>
                <a:cs typeface="Times New Roman" pitchFamily="18" charset="0"/>
              </a:rPr>
              <a:t>) Cuando la aseguradora deba abonar al tomador o asegurado, siniestros y/o indemnizaciones en forma extrajudicial, que en su conjunto en los últimos 12 meses sean igual o superior a PESOS CUATROCIENTOS CINCUENTA MIL ($ 450.000), o su equivalente en moneda extranjera, para el caso de personas físicas, y cuando sea igual o superior a PESOS NOVECIENTOS MIL ($ 900.000), o su equivalente en moneda extranjera, para el caso de personas jurídicas.</a:t>
            </a:r>
            <a:br>
              <a:rPr lang="es-ES" altLang="es-ES" sz="1600" b="1" dirty="0">
                <a:latin typeface="Times New Roman" pitchFamily="18" charset="0"/>
                <a:cs typeface="Times New Roman" pitchFamily="18" charset="0"/>
              </a:rPr>
            </a:br>
            <a:r>
              <a:rPr lang="es-ES" altLang="es-ES" sz="1600" b="1" dirty="0">
                <a:latin typeface="Times New Roman" pitchFamily="18" charset="0"/>
                <a:cs typeface="Times New Roman" pitchFamily="18" charset="0"/>
              </a:rPr>
              <a:t>e) Cuando, como consecuencia de solicitudes de anulación de pólizas que generen movimientos de fondos a favor del asegurado o tomador, la aseguradora deba restituir primas al cliente por un monto igual o superior a PESOS SETENTA MIL ($ 70.000), o su equivalente en moneda extranjera, en los últimos 12 meses, en caso de ser personas físicas, o por un monto igual o superior a PESOS CIENTO TREINTA MIL ($ 130.000), o su equivalente en moneda extranjera, en los últimos 12 meses, en caso de ser personas jurídicas.</a:t>
            </a:r>
            <a:endParaRPr lang="en-US" altLang="es-ES" sz="1600" b="1" dirty="0">
              <a:latin typeface="Times New Roman" pitchFamily="18" charset="0"/>
              <a:cs typeface="Times New Roman" pitchFamily="18" charset="0"/>
            </a:endParaRP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57200" y="2254250"/>
            <a:ext cx="8229600" cy="1784350"/>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fontAlgn="auto">
              <a:spcBef>
                <a:spcPts val="0"/>
              </a:spcBef>
              <a:spcAft>
                <a:spcPts val="0"/>
              </a:spcAft>
              <a:defRPr/>
            </a:pPr>
            <a:r>
              <a:rPr lang="es-ES" altLang="es-ES" b="1" dirty="0">
                <a:latin typeface="Times New Roman" pitchFamily="18" charset="0"/>
                <a:cs typeface="Times New Roman" pitchFamily="18" charset="0"/>
              </a:rPr>
              <a:t>f</a:t>
            </a:r>
            <a:r>
              <a:rPr lang="es-ES" altLang="es-ES" sz="2000" b="1" dirty="0">
                <a:latin typeface="Times New Roman" pitchFamily="18" charset="0"/>
                <a:cs typeface="Times New Roman" pitchFamily="18" charset="0"/>
              </a:rPr>
              <a:t>) </a:t>
            </a:r>
            <a:r>
              <a:rPr lang="es-ES" altLang="es-ES" b="1" dirty="0">
                <a:latin typeface="Times New Roman" pitchFamily="18" charset="0"/>
                <a:cs typeface="Times New Roman" pitchFamily="18" charset="0"/>
              </a:rPr>
              <a:t>Cuando se efectúen retiros parciales acumulados en los últimos 12 meses, por montos iguales o superiores a la suma de PESOS DOSCIENTOS SESENTA MIL ($ 260.000) o su equivalente en moneda extranjera.</a:t>
            </a:r>
            <a:br>
              <a:rPr lang="es-ES" altLang="es-ES" b="1" dirty="0">
                <a:latin typeface="Times New Roman" pitchFamily="18" charset="0"/>
                <a:cs typeface="Times New Roman" pitchFamily="18" charset="0"/>
              </a:rPr>
            </a:br>
            <a:r>
              <a:rPr lang="es-ES" altLang="es-ES" b="1" dirty="0">
                <a:latin typeface="Times New Roman" pitchFamily="18" charset="0"/>
                <a:cs typeface="Times New Roman" pitchFamily="18" charset="0"/>
              </a:rPr>
              <a:t>g) Cuando se efectúen rescates totales acumulados en los últimos 12 meses, por montos iguales o superiores a la suma de PESOS DOSCIENTOS SESENTA MIL ($ 260.000) o su equivalente en moneda extranjera.</a:t>
            </a:r>
            <a:endParaRPr lang="en-US" altLang="es-ES" b="1" dirty="0">
              <a:latin typeface="Times New Roman" pitchFamily="18" charset="0"/>
              <a:cs typeface="Times New Roman" pitchFamily="18" charset="0"/>
            </a:endParaRP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57200" y="609600"/>
            <a:ext cx="8229600" cy="5447645"/>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fontAlgn="auto">
              <a:spcBef>
                <a:spcPts val="0"/>
              </a:spcBef>
              <a:spcAft>
                <a:spcPts val="0"/>
              </a:spcAft>
              <a:defRPr/>
            </a:pPr>
            <a:r>
              <a:rPr lang="es-ES" altLang="es-ES" sz="2400" b="1">
                <a:latin typeface="Times New Roman" pitchFamily="18" charset="0"/>
                <a:cs typeface="Times New Roman" pitchFamily="18" charset="0"/>
              </a:rPr>
              <a:t>Perfil del Cliente: </a:t>
            </a:r>
          </a:p>
          <a:p>
            <a:pPr fontAlgn="auto">
              <a:spcBef>
                <a:spcPts val="0"/>
              </a:spcBef>
              <a:spcAft>
                <a:spcPts val="0"/>
              </a:spcAft>
              <a:defRPr/>
            </a:pPr>
            <a:endParaRPr lang="es-ES" altLang="es-ES" b="1">
              <a:latin typeface="Times New Roman" pitchFamily="18" charset="0"/>
              <a:cs typeface="Times New Roman" pitchFamily="18" charset="0"/>
            </a:endParaRPr>
          </a:p>
          <a:p>
            <a:pPr fontAlgn="auto">
              <a:spcBef>
                <a:spcPts val="0"/>
              </a:spcBef>
              <a:spcAft>
                <a:spcPts val="0"/>
              </a:spcAft>
              <a:defRPr/>
            </a:pPr>
            <a:r>
              <a:rPr lang="es-ES" altLang="es-ES" b="1">
                <a:latin typeface="Times New Roman" pitchFamily="18" charset="0"/>
                <a:cs typeface="Times New Roman" pitchFamily="18" charset="0"/>
              </a:rPr>
              <a:t>En los casos indicados en el artículo 23 precedente, los Sujetos Obligados deberán definir un perfil del cliente, a fin de asignarles niveles de riesgo, como ser alto, medio y bajo, que estará basado en:</a:t>
            </a:r>
            <a:br>
              <a:rPr lang="es-ES" altLang="es-ES" b="1">
                <a:latin typeface="Times New Roman" pitchFamily="18" charset="0"/>
                <a:cs typeface="Times New Roman" pitchFamily="18" charset="0"/>
              </a:rPr>
            </a:br>
            <a:r>
              <a:rPr lang="es-ES" altLang="es-ES" b="1">
                <a:latin typeface="Times New Roman" pitchFamily="18" charset="0"/>
                <a:cs typeface="Times New Roman" pitchFamily="18" charset="0"/>
              </a:rPr>
              <a:t/>
            </a:r>
            <a:br>
              <a:rPr lang="es-ES" altLang="es-ES" b="1">
                <a:latin typeface="Times New Roman" pitchFamily="18" charset="0"/>
                <a:cs typeface="Times New Roman" pitchFamily="18" charset="0"/>
              </a:rPr>
            </a:br>
            <a:r>
              <a:rPr lang="es-ES" altLang="es-ES" b="1">
                <a:latin typeface="Times New Roman" pitchFamily="18" charset="0"/>
                <a:cs typeface="Times New Roman" pitchFamily="18" charset="0"/>
              </a:rPr>
              <a:t>a) Información y documentación relativa a la situación económica, patrimonial, financiera y tributaria (manifestación de bienes, certificación de ingresos, declaraciones juradas de impuestos, estados contables auditado por Contador Público y certificado por el Consejo Profesional correspondiente, documentación bancaria, etc. según corresponda) que hubiera proporcionado el mismo y en la que hubiera podido obtener el propio Sujeto Obligado, que justifique el origen lícito de los fondos involucrados en las operaciones que realiza.</a:t>
            </a:r>
            <a:br>
              <a:rPr lang="es-ES" altLang="es-ES" b="1">
                <a:latin typeface="Times New Roman" pitchFamily="18" charset="0"/>
                <a:cs typeface="Times New Roman" pitchFamily="18" charset="0"/>
              </a:rPr>
            </a:br>
            <a:r>
              <a:rPr lang="es-ES" altLang="es-ES" b="1">
                <a:latin typeface="Times New Roman" pitchFamily="18" charset="0"/>
                <a:cs typeface="Times New Roman" pitchFamily="18" charset="0"/>
              </a:rPr>
              <a:t/>
            </a:r>
            <a:br>
              <a:rPr lang="es-ES" altLang="es-ES" b="1">
                <a:latin typeface="Times New Roman" pitchFamily="18" charset="0"/>
                <a:cs typeface="Times New Roman" pitchFamily="18" charset="0"/>
              </a:rPr>
            </a:br>
            <a:r>
              <a:rPr lang="es-ES" altLang="es-ES" b="1">
                <a:latin typeface="Times New Roman" pitchFamily="18" charset="0"/>
                <a:cs typeface="Times New Roman" pitchFamily="18" charset="0"/>
              </a:rPr>
              <a:t>b) Actividad del cliente, antigüedad en la relación contractual, ramo, producto, canal de venta, ubicación geográfica del cliente y del riesgo asegurado, entre otros factores que el Sujeto Obligado considere a los efectos de establecer el riesgo del cliente. Del análisis efectuado sobre los puntos a) y b) precedentes deberá dejarse constancia escrita en el legajo del cliente y mantenerse actualizado.</a:t>
            </a:r>
            <a:endParaRPr lang="en-US" altLang="es-ES" b="1">
              <a:latin typeface="Times New Roman" pitchFamily="18" charset="0"/>
              <a:cs typeface="Times New Roman" pitchFamily="18" charset="0"/>
            </a:endParaRP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57200" y="664488"/>
            <a:ext cx="8229600" cy="5355312"/>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fontAlgn="auto">
              <a:spcBef>
                <a:spcPts val="0"/>
              </a:spcBef>
              <a:spcAft>
                <a:spcPts val="0"/>
              </a:spcAft>
              <a:defRPr/>
            </a:pPr>
            <a:r>
              <a:rPr lang="es-ES" altLang="es-ES" b="1" dirty="0">
                <a:latin typeface="Times New Roman" pitchFamily="18" charset="0"/>
                <a:cs typeface="Times New Roman" pitchFamily="18" charset="0"/>
              </a:rPr>
              <a:t>Los requisitos de identificación previstos en la presente Resolución resultarán asimismo de aplicación cuando el cliente realice operaciones que individualmente no hayan alcanzado el monto mínimo establecido, pero que en su conjunto alcancen o excedan dichos importes. A estos efectos deberá tenerse en cuenta el total de las pólizas de seguros contratadas por un mismo cliente en los últimos doce meses.</a:t>
            </a:r>
          </a:p>
          <a:p>
            <a:pPr fontAlgn="auto">
              <a:spcBef>
                <a:spcPts val="0"/>
              </a:spcBef>
              <a:spcAft>
                <a:spcPts val="0"/>
              </a:spcAft>
              <a:defRPr/>
            </a:pPr>
            <a:endParaRPr lang="es-ES" altLang="es-ES" b="1" dirty="0">
              <a:latin typeface="Times New Roman" pitchFamily="18" charset="0"/>
              <a:cs typeface="Times New Roman" pitchFamily="18" charset="0"/>
            </a:endParaRPr>
          </a:p>
          <a:p>
            <a:pPr fontAlgn="auto">
              <a:spcBef>
                <a:spcPts val="0"/>
              </a:spcBef>
              <a:spcAft>
                <a:spcPts val="0"/>
              </a:spcAft>
              <a:defRPr/>
            </a:pPr>
            <a:r>
              <a:rPr lang="es-ES" altLang="es-ES" b="1" dirty="0">
                <a:latin typeface="Times New Roman" pitchFamily="18" charset="0"/>
                <a:cs typeface="Times New Roman" pitchFamily="18" charset="0"/>
              </a:rPr>
              <a:t>Al momento de contratar una póliza, la aseguradora deberá hacer saber al cliente cuáles son los requisitos de información y/o documentación que le serán solicitados en ocasión que deba realizarse un pago en virtud de la póliza; o al momento de realizarse una cesión de derechos, un cambio de beneficiarios, o una anulación.</a:t>
            </a:r>
          </a:p>
          <a:p>
            <a:pPr fontAlgn="auto">
              <a:spcBef>
                <a:spcPts val="0"/>
              </a:spcBef>
              <a:spcAft>
                <a:spcPts val="0"/>
              </a:spcAft>
              <a:defRPr/>
            </a:pPr>
            <a:endParaRPr lang="es-ES" altLang="es-ES" b="1" dirty="0">
              <a:latin typeface="Times New Roman" pitchFamily="18" charset="0"/>
              <a:cs typeface="Times New Roman" pitchFamily="18" charset="0"/>
            </a:endParaRPr>
          </a:p>
          <a:p>
            <a:pPr fontAlgn="auto">
              <a:spcBef>
                <a:spcPts val="0"/>
              </a:spcBef>
              <a:spcAft>
                <a:spcPts val="0"/>
              </a:spcAft>
              <a:defRPr/>
            </a:pPr>
            <a:r>
              <a:rPr lang="es-ES" altLang="es-ES" b="1" dirty="0">
                <a:latin typeface="Times New Roman" pitchFamily="18" charset="0"/>
                <a:cs typeface="Times New Roman" pitchFamily="18" charset="0"/>
              </a:rPr>
              <a:t>La falta de presentación de la información y/o documentación solicitada en la presente resolución no obstará al pago correspondiente, si obrara en poder de la aseguradora la documentación requerida por la legislación aplicable en materia de seguros, sin perjuicio de la responsabilidad del Sujeto Obligado de evaluar adecuadamente esa falta de presentación de información y/o documentación, a la luz de la normativa aplicable en materia de prevención de Lavado de Activos y Financiación del Terrorismo.</a:t>
            </a:r>
            <a:endParaRPr lang="en-US" altLang="es-ES" b="1" dirty="0">
              <a:latin typeface="Times New Roman" pitchFamily="18" charset="0"/>
              <a:cs typeface="Times New Roman" pitchFamily="18" charset="0"/>
            </a:endParaRP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57200" y="1052513"/>
            <a:ext cx="8229600" cy="4524315"/>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fontAlgn="auto">
              <a:spcBef>
                <a:spcPts val="0"/>
              </a:spcBef>
              <a:spcAft>
                <a:spcPts val="0"/>
              </a:spcAft>
              <a:defRPr/>
            </a:pPr>
            <a:r>
              <a:rPr lang="es-ES" altLang="es-ES" b="1" dirty="0">
                <a:latin typeface="Times New Roman" pitchFamily="18" charset="0"/>
                <a:cs typeface="Times New Roman" pitchFamily="18" charset="0"/>
              </a:rPr>
              <a:t>Durante el curso de la relación contractual o comercial el Sujeto Obligado, deberá llevar a cabo las siguientes acciones:</a:t>
            </a:r>
            <a:br>
              <a:rPr lang="es-ES" altLang="es-ES" b="1" dirty="0">
                <a:latin typeface="Times New Roman" pitchFamily="18" charset="0"/>
                <a:cs typeface="Times New Roman" pitchFamily="18" charset="0"/>
              </a:rPr>
            </a:br>
            <a:r>
              <a:rPr lang="es-ES" altLang="es-ES" b="1" dirty="0">
                <a:latin typeface="Times New Roman" pitchFamily="18" charset="0"/>
                <a:cs typeface="Times New Roman" pitchFamily="18" charset="0"/>
              </a:rPr>
              <a:t/>
            </a:r>
            <a:br>
              <a:rPr lang="es-ES" altLang="es-ES" b="1" dirty="0">
                <a:latin typeface="Times New Roman" pitchFamily="18" charset="0"/>
                <a:cs typeface="Times New Roman" pitchFamily="18" charset="0"/>
              </a:rPr>
            </a:br>
            <a:r>
              <a:rPr lang="es-ES" altLang="es-ES" b="1" dirty="0">
                <a:latin typeface="Times New Roman" pitchFamily="18" charset="0"/>
                <a:cs typeface="Times New Roman" pitchFamily="18" charset="0"/>
              </a:rPr>
              <a:t>a) Verificar que los clientes no se encuentren incluidos en los listados de terroristas y/u organizaciones terroristas de conformidad con lo prescripto en la resolución UIF vigente en la materia. La periodicidad de dicha tarea deberá constar en el manual de procedimientos.</a:t>
            </a:r>
            <a:br>
              <a:rPr lang="es-ES" altLang="es-ES" b="1" dirty="0">
                <a:latin typeface="Times New Roman" pitchFamily="18" charset="0"/>
                <a:cs typeface="Times New Roman" pitchFamily="18" charset="0"/>
              </a:rPr>
            </a:br>
            <a:r>
              <a:rPr lang="es-ES" altLang="es-ES" b="1" dirty="0">
                <a:latin typeface="Times New Roman" pitchFamily="18" charset="0"/>
                <a:cs typeface="Times New Roman" pitchFamily="18" charset="0"/>
              </a:rPr>
              <a:t>b) Verificar si los clientes reúnen la condición de Personas Expuestas Políticamente, en los casos que corresponda, de conformidad con lo prescripto en la resolución UIF vigente en la materia. La periodicidad de dicha verificación deberá constar en el manual de procedimientos.</a:t>
            </a:r>
            <a:br>
              <a:rPr lang="es-ES" altLang="es-ES" b="1" dirty="0">
                <a:latin typeface="Times New Roman" pitchFamily="18" charset="0"/>
                <a:cs typeface="Times New Roman" pitchFamily="18" charset="0"/>
              </a:rPr>
            </a:br>
            <a:r>
              <a:rPr lang="es-ES" altLang="es-ES" b="1" dirty="0">
                <a:latin typeface="Times New Roman" pitchFamily="18" charset="0"/>
                <a:cs typeface="Times New Roman" pitchFamily="18" charset="0"/>
              </a:rPr>
              <a:t>c) Adoptar políticas de análisis de riesgo.</a:t>
            </a:r>
            <a:br>
              <a:rPr lang="es-ES" altLang="es-ES" b="1" dirty="0">
                <a:latin typeface="Times New Roman" pitchFamily="18" charset="0"/>
                <a:cs typeface="Times New Roman" pitchFamily="18" charset="0"/>
              </a:rPr>
            </a:br>
            <a:r>
              <a:rPr lang="es-ES" altLang="es-ES" b="1" dirty="0">
                <a:latin typeface="Times New Roman" pitchFamily="18" charset="0"/>
                <a:cs typeface="Times New Roman" pitchFamily="18" charset="0"/>
              </a:rPr>
              <a:t>De acuerdo con las características particulares de los diferentes productos que ofrezcan, cada Sujeto Obligado deberá diseñar y poner en práctica mecanismos de control que le permitan alcanzar un conocimiento integral y adecuado de sus clientes en función de las políticas de análisis de riesgo que haya implementado. </a:t>
            </a:r>
            <a:endParaRPr lang="en-US" altLang="es-ES" b="1"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3"/>
          <p:cNvSpPr txBox="1">
            <a:spLocks noChangeArrowheads="1"/>
          </p:cNvSpPr>
          <p:nvPr/>
        </p:nvSpPr>
        <p:spPr bwMode="auto">
          <a:xfrm>
            <a:off x="457200" y="2143125"/>
            <a:ext cx="8229600" cy="3786188"/>
          </a:xfrm>
          <a:prstGeom prst="rect">
            <a:avLst/>
          </a:prstGeom>
          <a:solidFill>
            <a:schemeClr val="accent2">
              <a:lumMod val="60000"/>
              <a:lumOff val="40000"/>
            </a:schemeClr>
          </a:solidFill>
          <a:ln w="28575">
            <a:solidFill>
              <a:srgbClr val="C00000"/>
            </a:solidFill>
            <a:miter lim="800000"/>
            <a:headEnd/>
            <a:tailEnd/>
          </a:ln>
          <a:effectLst/>
        </p:spPr>
        <p:txBody>
          <a:bodyPr wrap="square">
            <a:spAutoFit/>
          </a:bodyPr>
          <a:lstStyle/>
          <a:p>
            <a:pPr algn="ctr" fontAlgn="auto">
              <a:spcBef>
                <a:spcPts val="0"/>
              </a:spcBef>
              <a:spcAft>
                <a:spcPts val="0"/>
              </a:spcAft>
              <a:defRPr/>
            </a:pPr>
            <a:r>
              <a:rPr lang="es-MX" altLang="es-ES" sz="2400" b="1" dirty="0">
                <a:latin typeface="Times New Roman" panose="02020603050405020304" pitchFamily="18" charset="0"/>
                <a:cs typeface="Times New Roman" panose="02020603050405020304" pitchFamily="18" charset="0"/>
              </a:rPr>
              <a:t>La prevención está íntimamente ligada al concepto de educación. </a:t>
            </a:r>
            <a:br>
              <a:rPr lang="es-MX" altLang="es-ES" sz="2400" b="1" dirty="0">
                <a:latin typeface="Times New Roman" panose="02020603050405020304" pitchFamily="18" charset="0"/>
                <a:cs typeface="Times New Roman" panose="02020603050405020304" pitchFamily="18" charset="0"/>
              </a:rPr>
            </a:br>
            <a:r>
              <a:rPr lang="es-MX" altLang="es-ES" sz="2400" b="1" dirty="0">
                <a:latin typeface="Times New Roman" panose="02020603050405020304" pitchFamily="18" charset="0"/>
                <a:cs typeface="Times New Roman" panose="02020603050405020304" pitchFamily="18" charset="0"/>
              </a:rPr>
              <a:t>La prevención debe formar parte de todo programa de bienestar, cultura y salud.</a:t>
            </a:r>
            <a:br>
              <a:rPr lang="es-MX" altLang="es-ES" sz="2400" b="1" dirty="0">
                <a:latin typeface="Times New Roman" panose="02020603050405020304" pitchFamily="18" charset="0"/>
                <a:cs typeface="Times New Roman" panose="02020603050405020304" pitchFamily="18" charset="0"/>
              </a:rPr>
            </a:br>
            <a:r>
              <a:rPr lang="es-MX" altLang="es-ES" sz="2400" b="1" dirty="0">
                <a:latin typeface="Times New Roman" panose="02020603050405020304" pitchFamily="18" charset="0"/>
                <a:cs typeface="Times New Roman" panose="02020603050405020304" pitchFamily="18" charset="0"/>
              </a:rPr>
              <a:t>El proceso de socialización familiar incluye la enseñanza práctica y refuerzo de valores, significaciones y normas.</a:t>
            </a:r>
            <a:br>
              <a:rPr lang="es-MX" altLang="es-ES" sz="2400" b="1" dirty="0">
                <a:latin typeface="Times New Roman" panose="02020603050405020304" pitchFamily="18" charset="0"/>
                <a:cs typeface="Times New Roman" panose="02020603050405020304" pitchFamily="18" charset="0"/>
              </a:rPr>
            </a:br>
            <a:r>
              <a:rPr lang="es-MX" altLang="es-ES" sz="2400" b="1" dirty="0">
                <a:latin typeface="Times New Roman" panose="02020603050405020304" pitchFamily="18" charset="0"/>
                <a:cs typeface="Times New Roman" panose="02020603050405020304" pitchFamily="18" charset="0"/>
              </a:rPr>
              <a:t>La escuela es agente de socialización.</a:t>
            </a:r>
            <a:br>
              <a:rPr lang="es-MX" altLang="es-ES" sz="2400" b="1" dirty="0">
                <a:latin typeface="Times New Roman" panose="02020603050405020304" pitchFamily="18" charset="0"/>
                <a:cs typeface="Times New Roman" panose="02020603050405020304" pitchFamily="18" charset="0"/>
              </a:rPr>
            </a:br>
            <a:r>
              <a:rPr lang="es-MX" altLang="es-ES" sz="2400" b="1" dirty="0">
                <a:latin typeface="Times New Roman" panose="02020603050405020304" pitchFamily="18" charset="0"/>
                <a:cs typeface="Times New Roman" panose="02020603050405020304" pitchFamily="18" charset="0"/>
              </a:rPr>
              <a:t>Actúa como agente de prevención dado que transmite valores, normas y costumbres sociales que los individuos asumen como propias.</a:t>
            </a:r>
          </a:p>
        </p:txBody>
      </p:sp>
      <p:sp>
        <p:nvSpPr>
          <p:cNvPr id="4" name="Rectangle 6"/>
          <p:cNvSpPr txBox="1">
            <a:spLocks noChangeArrowheads="1"/>
          </p:cNvSpPr>
          <p:nvPr/>
        </p:nvSpPr>
        <p:spPr>
          <a:xfrm>
            <a:off x="457200" y="838200"/>
            <a:ext cx="8229600" cy="576262"/>
          </a:xfrm>
          <a:prstGeom prst="rect">
            <a:avLst/>
          </a:prstGeom>
          <a:solidFill>
            <a:schemeClr val="accent2">
              <a:lumMod val="60000"/>
              <a:lumOff val="40000"/>
            </a:schemeClr>
          </a:solidFill>
          <a:ln w="28575">
            <a:solidFill>
              <a:srgbClr val="C00000"/>
            </a:solidFill>
            <a:miter lim="800000"/>
            <a:headEnd/>
            <a:tailEnd/>
          </a:ln>
        </p:spPr>
        <p:txBody>
          <a:bodyPr/>
          <a:lstStyle>
            <a:lvl1pPr marL="0" marR="0" lvl="0" indent="0" algn="ctr" defTabSz="914400" rtl="0" fontAlgn="auto" hangingPunct="1">
              <a:lnSpc>
                <a:spcPct val="100000"/>
              </a:lnSpc>
              <a:spcBef>
                <a:spcPts val="0"/>
              </a:spcBef>
              <a:spcAft>
                <a:spcPts val="0"/>
              </a:spcAft>
              <a:buNone/>
              <a:tabLst/>
              <a:defRPr lang="es-ES" sz="4400" b="0" i="0" u="none" strike="noStrike" kern="1200" cap="none" spc="0" baseline="0">
                <a:solidFill>
                  <a:srgbClr val="FFFFFF"/>
                </a:solidFill>
                <a:uFillTx/>
                <a:latin typeface="Calibri"/>
                <a:ea typeface=""/>
                <a:cs typeface=""/>
              </a:defRPr>
            </a:lvl1pPr>
          </a:lstStyle>
          <a:p>
            <a:pPr>
              <a:defRPr/>
            </a:pPr>
            <a:r>
              <a:rPr lang="es-MX" altLang="es-ES" sz="2800" b="1" dirty="0" smtClean="0">
                <a:solidFill>
                  <a:schemeClr val="tx1"/>
                </a:solidFill>
                <a:latin typeface="Times New Roman" panose="02020603050405020304" pitchFamily="18" charset="0"/>
                <a:cs typeface="Times New Roman" panose="02020603050405020304" pitchFamily="18" charset="0"/>
              </a:rPr>
              <a:t>PREVENCIÓN Y EDUCACIÓN</a:t>
            </a:r>
            <a:endParaRPr lang="es-MX" altLang="es-ES" sz="28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57200" y="1676400"/>
            <a:ext cx="8229600" cy="2586038"/>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fontAlgn="auto">
              <a:spcBef>
                <a:spcPts val="0"/>
              </a:spcBef>
              <a:spcAft>
                <a:spcPts val="0"/>
              </a:spcAft>
              <a:defRPr/>
            </a:pPr>
            <a:r>
              <a:rPr lang="es-ES" altLang="es-ES" b="1" dirty="0">
                <a:latin typeface="Times New Roman" pitchFamily="18" charset="0"/>
                <a:cs typeface="Times New Roman" pitchFamily="18" charset="0"/>
              </a:rPr>
              <a:t>Dichas políticas de análisis de riesgo deben contemplar medidas reforzadas para aquellos clientes clasificados como de mayor riesgo, estableciendo una mayor frecuencia para la actualización y análisis de la información respecto de su situación económica, patrimonial, financiera y tributaria, como así también de su estructura societaria y de control.</a:t>
            </a:r>
            <a:br>
              <a:rPr lang="es-ES" altLang="es-ES" b="1" dirty="0">
                <a:latin typeface="Times New Roman" pitchFamily="18" charset="0"/>
                <a:cs typeface="Times New Roman" pitchFamily="18" charset="0"/>
              </a:rPr>
            </a:br>
            <a:r>
              <a:rPr lang="es-ES" altLang="es-ES" b="1" dirty="0">
                <a:latin typeface="Times New Roman" pitchFamily="18" charset="0"/>
                <a:cs typeface="Times New Roman" pitchFamily="18" charset="0"/>
              </a:rPr>
              <a:t>Definir los parámetros para cada tipo de cliente basados en su identificación inicial —y evolución posterior— y en función de las políticas de análisis de riesgo implementadas por cada Sujeto Obligado. Se deberá dejar constancia de dicho análisis en el legajo del cliente.</a:t>
            </a:r>
            <a:endParaRPr lang="en-US" altLang="es-ES" b="1" dirty="0">
              <a:latin typeface="Times New Roman" pitchFamily="18" charset="0"/>
              <a:cs typeface="Times New Roman" pitchFamily="18" charset="0"/>
            </a:endParaRP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a:spLocks noChangeArrowheads="1"/>
          </p:cNvSpPr>
          <p:nvPr/>
        </p:nvSpPr>
        <p:spPr bwMode="auto">
          <a:xfrm>
            <a:off x="457200" y="1571685"/>
            <a:ext cx="8229600" cy="4524315"/>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fontAlgn="auto">
              <a:spcBef>
                <a:spcPts val="0"/>
              </a:spcBef>
              <a:spcAft>
                <a:spcPts val="0"/>
              </a:spcAft>
              <a:defRPr/>
            </a:pPr>
            <a:endParaRPr lang="es-ES" altLang="es-ES" sz="1600" b="1" dirty="0">
              <a:latin typeface="Times New Roman" pitchFamily="18" charset="0"/>
              <a:cs typeface="Times New Roman" pitchFamily="18" charset="0"/>
            </a:endParaRPr>
          </a:p>
          <a:p>
            <a:pPr algn="ctr" fontAlgn="auto">
              <a:spcBef>
                <a:spcPts val="0"/>
              </a:spcBef>
              <a:spcAft>
                <a:spcPts val="0"/>
              </a:spcAft>
              <a:defRPr/>
            </a:pPr>
            <a:r>
              <a:rPr lang="es-ES" altLang="es-ES" sz="1600" b="1" dirty="0">
                <a:latin typeface="Times New Roman" pitchFamily="18" charset="0"/>
                <a:cs typeface="Times New Roman" pitchFamily="18" charset="0"/>
              </a:rPr>
              <a:t>Conforme lo establecido por el artículo 20 bis; 21 y 21 bis de la Ley N° 25.246 y modificatorias y su decreto reglamentario, los Sujetos Obligados deberán conservar y mantener a disposición de las autoridades competentes, para que sirva como elemento de prueba en toda investigación en materia de Lavado de Activos y Financiación del Terrorismo y permita la reconstrucción de la operatoria, la siguiente documentación:</a:t>
            </a:r>
            <a:br>
              <a:rPr lang="es-ES" altLang="es-ES" sz="1600" b="1" dirty="0">
                <a:latin typeface="Times New Roman" pitchFamily="18" charset="0"/>
                <a:cs typeface="Times New Roman" pitchFamily="18" charset="0"/>
              </a:rPr>
            </a:br>
            <a:r>
              <a:rPr lang="es-ES" altLang="es-ES" sz="1600" b="1" dirty="0">
                <a:latin typeface="Times New Roman" pitchFamily="18" charset="0"/>
                <a:cs typeface="Times New Roman" pitchFamily="18" charset="0"/>
              </a:rPr>
              <a:t/>
            </a:r>
            <a:br>
              <a:rPr lang="es-ES" altLang="es-ES" sz="1600" b="1" dirty="0">
                <a:latin typeface="Times New Roman" pitchFamily="18" charset="0"/>
                <a:cs typeface="Times New Roman" pitchFamily="18" charset="0"/>
              </a:rPr>
            </a:br>
            <a:r>
              <a:rPr lang="es-ES" altLang="es-ES" sz="1600" b="1" dirty="0">
                <a:latin typeface="Times New Roman" pitchFamily="18" charset="0"/>
                <a:cs typeface="Times New Roman" pitchFamily="18" charset="0"/>
              </a:rPr>
              <a:t>a) Respecto de la identificación y conocimiento del cliente, el legajo y toda la información complementaria que haya requerido, durante un período mínimo de DIEZ (10) años, desde la finalización de las relaciones con el cliente.</a:t>
            </a:r>
            <a:br>
              <a:rPr lang="es-ES" altLang="es-ES" sz="1600" b="1" dirty="0">
                <a:latin typeface="Times New Roman" pitchFamily="18" charset="0"/>
                <a:cs typeface="Times New Roman" pitchFamily="18" charset="0"/>
              </a:rPr>
            </a:br>
            <a:r>
              <a:rPr lang="es-ES" altLang="es-ES" sz="1600" b="1" dirty="0">
                <a:latin typeface="Times New Roman" pitchFamily="18" charset="0"/>
                <a:cs typeface="Times New Roman" pitchFamily="18" charset="0"/>
              </a:rPr>
              <a:t>b) Respecto de las transacciones u operaciones, los documentos originales o copias certificadas por el Sujeto Obligado, durante un período mínimo de DIEZ (10) años, desde la realización de las operaciones.</a:t>
            </a:r>
            <a:br>
              <a:rPr lang="es-ES" altLang="es-ES" sz="1600" b="1" dirty="0">
                <a:latin typeface="Times New Roman" pitchFamily="18" charset="0"/>
                <a:cs typeface="Times New Roman" pitchFamily="18" charset="0"/>
              </a:rPr>
            </a:br>
            <a:r>
              <a:rPr lang="es-ES" altLang="es-ES" sz="1600" b="1" dirty="0">
                <a:latin typeface="Times New Roman" pitchFamily="18" charset="0"/>
                <a:cs typeface="Times New Roman" pitchFamily="18" charset="0"/>
              </a:rPr>
              <a:t>c) El registro del análisis de las operaciones inusuales previsto en el apartado f) del artículo 27 de la presente Resolución deberá conservarse por un plazo mínimo de DIEZ (10) años.</a:t>
            </a:r>
            <a:br>
              <a:rPr lang="es-ES" altLang="es-ES" sz="1600" b="1" dirty="0">
                <a:latin typeface="Times New Roman" pitchFamily="18" charset="0"/>
                <a:cs typeface="Times New Roman" pitchFamily="18" charset="0"/>
              </a:rPr>
            </a:br>
            <a:r>
              <a:rPr lang="es-ES" altLang="es-ES" sz="1600" b="1" dirty="0">
                <a:latin typeface="Times New Roman" pitchFamily="18" charset="0"/>
                <a:cs typeface="Times New Roman" pitchFamily="18" charset="0"/>
              </a:rPr>
              <a:t>d) Los soportes informáticos relacionados con las operaciones deberán conservarse por un plazo mínimo de DIEZ (10) años a los efectos de la reconstrucción de la operatoria, debiendo el Sujeto Obligado garantizar la lectura y procesamiento de la información digital.</a:t>
            </a:r>
            <a:endParaRPr lang="en-US" altLang="es-ES" sz="1600" b="1" dirty="0">
              <a:latin typeface="Times New Roman" pitchFamily="18" charset="0"/>
              <a:cs typeface="Times New Roman" pitchFamily="18" charset="0"/>
            </a:endParaRPr>
          </a:p>
        </p:txBody>
      </p:sp>
      <p:sp>
        <p:nvSpPr>
          <p:cNvPr id="4" name="Rectangle 1"/>
          <p:cNvSpPr>
            <a:spLocks noChangeArrowheads="1"/>
          </p:cNvSpPr>
          <p:nvPr/>
        </p:nvSpPr>
        <p:spPr bwMode="auto">
          <a:xfrm>
            <a:off x="457200" y="619780"/>
            <a:ext cx="8229600" cy="523220"/>
          </a:xfrm>
          <a:prstGeom prst="rect">
            <a:avLst/>
          </a:prstGeom>
          <a:solidFill>
            <a:schemeClr val="accent6">
              <a:lumMod val="60000"/>
              <a:lumOff val="40000"/>
            </a:schemeClr>
          </a:solidFill>
          <a:ln w="28575">
            <a:solidFill>
              <a:schemeClr val="tx1"/>
            </a:solidFill>
            <a:miter lim="800000"/>
            <a:headEnd/>
            <a:tailEnd/>
          </a:ln>
          <a:effectLst/>
        </p:spPr>
        <p:txBody>
          <a:bodyPr wrap="square" anchor="ctr">
            <a:spAutoFit/>
          </a:bodyPr>
          <a:lstStyle/>
          <a:p>
            <a:pPr algn="ctr">
              <a:tabLst>
                <a:tab pos="457200" algn="l"/>
              </a:tabLst>
              <a:defRPr/>
            </a:pPr>
            <a:r>
              <a:rPr lang="es-ES" sz="2800" b="1" dirty="0" smtClean="0">
                <a:latin typeface="Times New Roman" pitchFamily="18" charset="0"/>
                <a:cs typeface="Times New Roman" pitchFamily="18" charset="0"/>
              </a:rPr>
              <a:t>CONSERVACIÓN DE LA DOCUMENTACIÓN </a:t>
            </a:r>
            <a:endParaRPr lang="es-ES" sz="2800" b="1" dirty="0">
              <a:latin typeface="Times New Roman" pitchFamily="18" charset="0"/>
              <a:cs typeface="Times New Roman" pitchFamily="18" charset="0"/>
            </a:endParaRP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57200" y="2222480"/>
            <a:ext cx="8229600" cy="3416320"/>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algn="ctr" fontAlgn="auto">
              <a:spcBef>
                <a:spcPts val="0"/>
              </a:spcBef>
              <a:spcAft>
                <a:spcPts val="0"/>
              </a:spcAft>
              <a:defRPr/>
            </a:pPr>
            <a:r>
              <a:rPr lang="es-ES" altLang="es-ES" b="1" dirty="0" smtClean="0">
                <a:latin typeface="Times New Roman" pitchFamily="18" charset="0"/>
                <a:cs typeface="Times New Roman" pitchFamily="18" charset="0"/>
              </a:rPr>
              <a:t>En </a:t>
            </a:r>
            <a:r>
              <a:rPr lang="es-ES" altLang="es-ES" b="1" dirty="0">
                <a:latin typeface="Times New Roman" pitchFamily="18" charset="0"/>
                <a:cs typeface="Times New Roman" pitchFamily="18" charset="0"/>
              </a:rPr>
              <a:t>caso que los Sujetos Obligados hayan </a:t>
            </a:r>
            <a:r>
              <a:rPr lang="es-ES" altLang="es-ES" b="1" dirty="0" err="1">
                <a:latin typeface="Times New Roman" pitchFamily="18" charset="0"/>
                <a:cs typeface="Times New Roman" pitchFamily="18" charset="0"/>
              </a:rPr>
              <a:t>tercerizado</a:t>
            </a:r>
            <a:r>
              <a:rPr lang="es-ES" altLang="es-ES" b="1" dirty="0">
                <a:latin typeface="Times New Roman" pitchFamily="18" charset="0"/>
                <a:cs typeface="Times New Roman" pitchFamily="18" charset="0"/>
              </a:rPr>
              <a:t>, total o parcialmente, la guarda, custodia y/o administración de la información y/o documentación recabada, en particular la referida a la identificación y conocimiento del cliente, su legajo y toda la información complementaria que haya requerido, o respecto de las transacciones u operaciones realizadas, o cuando la documentación referida no se encuentre disponible en el domicilio registrado ante esta UNIDAD DE INFORMACIÓN FINANCIERA, deberán informar el domicilio (calle, número, localidad, provincia y código postal) donde se encuentra resguardada dicha información y/o documentación y, de corresponder, la identificación de la persona física (nombres y apellidos completos, número y tipo de Documento Nacional de Identidad y CUIT/CUIL/CDI) o persona jurídica (denominación o razón social, domicilio legal y CUIT/CDI) en la que delegó dicha custodia.</a:t>
            </a:r>
            <a:endParaRPr lang="en-US" altLang="es-ES" b="1" dirty="0">
              <a:latin typeface="Times New Roman" pitchFamily="18" charset="0"/>
              <a:cs typeface="Times New Roman" pitchFamily="18" charset="0"/>
            </a:endParaRPr>
          </a:p>
        </p:txBody>
      </p:sp>
      <p:sp>
        <p:nvSpPr>
          <p:cNvPr id="3" name="Rectangle 1"/>
          <p:cNvSpPr>
            <a:spLocks noChangeArrowheads="1"/>
          </p:cNvSpPr>
          <p:nvPr/>
        </p:nvSpPr>
        <p:spPr bwMode="auto">
          <a:xfrm>
            <a:off x="457200" y="848380"/>
            <a:ext cx="8229600" cy="523220"/>
          </a:xfrm>
          <a:prstGeom prst="rect">
            <a:avLst/>
          </a:prstGeom>
          <a:solidFill>
            <a:schemeClr val="accent6">
              <a:lumMod val="60000"/>
              <a:lumOff val="40000"/>
            </a:schemeClr>
          </a:solidFill>
          <a:ln w="28575">
            <a:solidFill>
              <a:schemeClr val="tx1"/>
            </a:solidFill>
            <a:miter lim="800000"/>
            <a:headEnd/>
            <a:tailEnd/>
          </a:ln>
          <a:effectLst/>
        </p:spPr>
        <p:txBody>
          <a:bodyPr wrap="square" anchor="ctr">
            <a:spAutoFit/>
          </a:bodyPr>
          <a:lstStyle/>
          <a:p>
            <a:pPr algn="ctr">
              <a:tabLst>
                <a:tab pos="457200" algn="l"/>
              </a:tabLst>
              <a:defRPr/>
            </a:pPr>
            <a:r>
              <a:rPr lang="es-ES" sz="2800" b="1" dirty="0" smtClean="0">
                <a:latin typeface="Times New Roman" pitchFamily="18" charset="0"/>
                <a:cs typeface="Times New Roman" pitchFamily="18" charset="0"/>
              </a:rPr>
              <a:t>CUSTODIA DE LA DOCUMENTACIÓN </a:t>
            </a:r>
            <a:endParaRPr lang="es-ES" sz="2800" b="1" dirty="0">
              <a:latin typeface="Times New Roman" pitchFamily="18" charset="0"/>
              <a:cs typeface="Times New Roman" pitchFamily="18" charset="0"/>
            </a:endParaRP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p:cNvSpPr>
            <a:spLocks noChangeArrowheads="1"/>
          </p:cNvSpPr>
          <p:nvPr/>
        </p:nvSpPr>
        <p:spPr bwMode="auto">
          <a:xfrm>
            <a:off x="457200" y="2926140"/>
            <a:ext cx="8229600" cy="1569660"/>
          </a:xfrm>
          <a:prstGeom prst="rect">
            <a:avLst/>
          </a:prstGeom>
          <a:solidFill>
            <a:schemeClr val="accent6">
              <a:lumMod val="60000"/>
              <a:lumOff val="40000"/>
            </a:schemeClr>
          </a:solidFill>
          <a:ln w="28575">
            <a:solidFill>
              <a:schemeClr val="tx1"/>
            </a:solidFill>
            <a:miter lim="800000"/>
            <a:headEnd/>
            <a:tailEnd/>
          </a:ln>
        </p:spPr>
        <p:txBody>
          <a:bodyPr wrap="square" anchor="ctr">
            <a:spAutoFit/>
          </a:bodyPr>
          <a:lstStyle/>
          <a:p>
            <a:pPr algn="ctr">
              <a:defRPr/>
            </a:pPr>
            <a:r>
              <a:rPr lang="es-ES" altLang="es-ES" sz="2400" b="1" dirty="0" smtClean="0">
                <a:latin typeface="Times New Roman" pitchFamily="18" charset="0"/>
                <a:cs typeface="Times New Roman" pitchFamily="18" charset="0"/>
              </a:rPr>
              <a:t>Las </a:t>
            </a:r>
            <a:r>
              <a:rPr lang="es-ES" altLang="es-ES" sz="2400" b="1" dirty="0">
                <a:latin typeface="Times New Roman" pitchFamily="18" charset="0"/>
                <a:cs typeface="Times New Roman" pitchFamily="18" charset="0"/>
              </a:rPr>
              <a:t>empresas aseguradoras deberán informar hasta el día QUINCE (15) de cada mes los rescates anticipados de seguros de vida y/o retiro realizados en el mes calendario inmediato anterior.</a:t>
            </a:r>
            <a:endParaRPr lang="es-ES" altLang="es-ES" sz="2400" dirty="0">
              <a:latin typeface="Times New Roman" pitchFamily="18" charset="0"/>
              <a:cs typeface="Times New Roman" pitchFamily="18" charset="0"/>
            </a:endParaRPr>
          </a:p>
        </p:txBody>
      </p:sp>
      <p:sp>
        <p:nvSpPr>
          <p:cNvPr id="4" name="Rectangle 1"/>
          <p:cNvSpPr>
            <a:spLocks noChangeArrowheads="1"/>
          </p:cNvSpPr>
          <p:nvPr/>
        </p:nvSpPr>
        <p:spPr bwMode="auto">
          <a:xfrm>
            <a:off x="457200" y="937737"/>
            <a:ext cx="8229600" cy="954107"/>
          </a:xfrm>
          <a:prstGeom prst="rect">
            <a:avLst/>
          </a:prstGeom>
          <a:solidFill>
            <a:schemeClr val="accent6">
              <a:lumMod val="60000"/>
              <a:lumOff val="40000"/>
            </a:schemeClr>
          </a:solidFill>
          <a:ln w="28575">
            <a:solidFill>
              <a:schemeClr val="tx1"/>
            </a:solidFill>
            <a:miter lim="800000"/>
            <a:headEnd/>
            <a:tailEnd/>
          </a:ln>
          <a:effectLst/>
        </p:spPr>
        <p:txBody>
          <a:bodyPr wrap="square" anchor="ctr">
            <a:spAutoFit/>
          </a:bodyPr>
          <a:lstStyle/>
          <a:p>
            <a:pPr algn="ctr">
              <a:tabLst>
                <a:tab pos="457200" algn="l"/>
              </a:tabLst>
              <a:defRPr/>
            </a:pPr>
            <a:r>
              <a:rPr lang="es-ES" sz="2800" b="1" dirty="0" smtClean="0">
                <a:latin typeface="Times New Roman" pitchFamily="18" charset="0"/>
                <a:cs typeface="Times New Roman" pitchFamily="18" charset="0"/>
              </a:rPr>
              <a:t>REPORTE DE OPERACIONES SISTEMÁTICO DE LAS ENTIDADES ASEGURADORAS </a:t>
            </a:r>
            <a:endParaRPr lang="es-ES" sz="2800" b="1" dirty="0">
              <a:latin typeface="Times New Roman" pitchFamily="18" charset="0"/>
              <a:cs typeface="Times New Roman" pitchFamily="18" charset="0"/>
            </a:endParaRP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Rectángulo"/>
          <p:cNvSpPr>
            <a:spLocks noChangeArrowheads="1"/>
          </p:cNvSpPr>
          <p:nvPr/>
        </p:nvSpPr>
        <p:spPr bwMode="auto">
          <a:xfrm>
            <a:off x="457200" y="2286000"/>
            <a:ext cx="8229600" cy="3139321"/>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algn="ctr">
              <a:defRPr/>
            </a:pPr>
            <a:r>
              <a:rPr lang="es-ES" altLang="es-ES" b="1" dirty="0">
                <a:latin typeface="Times New Roman" pitchFamily="18" charset="0"/>
                <a:cs typeface="Times New Roman" pitchFamily="18" charset="0"/>
              </a:rPr>
              <a:t/>
            </a:r>
            <a:br>
              <a:rPr lang="es-ES" altLang="es-ES" b="1" dirty="0">
                <a:latin typeface="Times New Roman" pitchFamily="18" charset="0"/>
                <a:cs typeface="Times New Roman" pitchFamily="18" charset="0"/>
              </a:rPr>
            </a:br>
            <a:r>
              <a:rPr lang="es-ES" altLang="es-ES" sz="2000" b="1" dirty="0" smtClean="0">
                <a:latin typeface="Times New Roman" pitchFamily="18" charset="0"/>
                <a:cs typeface="Times New Roman" pitchFamily="18" charset="0"/>
              </a:rPr>
              <a:t>Los </a:t>
            </a:r>
            <a:r>
              <a:rPr lang="es-ES" altLang="es-ES" sz="2000" b="1" dirty="0">
                <a:latin typeface="Times New Roman" pitchFamily="18" charset="0"/>
                <a:cs typeface="Times New Roman" pitchFamily="18" charset="0"/>
              </a:rPr>
              <a:t>Sujetos Obligados deberán reportar a la UNIDAD DE INFORMACIÓN FINANCIERA, conforme lo establecido en los artículos 20 bis, 21 inciso b) y 21 bis de la Ley N° 25.246 y modificatorias, aquellas operaciones inusuales que, de acuerdo a la idoneidad exigible en función de la actividad que realizan y el análisis efectuado, consideren sospechosas de Lavado de Activos o Financiación de Terrorismo.</a:t>
            </a:r>
            <a:br>
              <a:rPr lang="es-ES" altLang="es-ES" sz="2000" b="1" dirty="0">
                <a:latin typeface="Times New Roman" pitchFamily="18" charset="0"/>
                <a:cs typeface="Times New Roman" pitchFamily="18" charset="0"/>
              </a:rPr>
            </a:br>
            <a:r>
              <a:rPr lang="es-ES" altLang="es-ES" sz="2000" b="1" dirty="0">
                <a:latin typeface="Times New Roman" pitchFamily="18" charset="0"/>
                <a:cs typeface="Times New Roman" pitchFamily="18" charset="0"/>
              </a:rPr>
              <a:t/>
            </a:r>
            <a:br>
              <a:rPr lang="es-ES" altLang="es-ES" sz="2000" b="1" dirty="0">
                <a:latin typeface="Times New Roman" pitchFamily="18" charset="0"/>
                <a:cs typeface="Times New Roman" pitchFamily="18" charset="0"/>
              </a:rPr>
            </a:br>
            <a:r>
              <a:rPr lang="es-ES" altLang="es-ES" sz="2000" b="1" dirty="0">
                <a:latin typeface="Times New Roman" pitchFamily="18" charset="0"/>
                <a:cs typeface="Times New Roman" pitchFamily="18" charset="0"/>
              </a:rPr>
              <a:t>Deberán ser especialmente valoradas, las siguientes circunstancias que se describen a mero título enunciativo:</a:t>
            </a:r>
            <a:endParaRPr lang="en-US" altLang="es-ES" sz="2000" b="1" dirty="0">
              <a:latin typeface="Times New Roman" pitchFamily="18" charset="0"/>
              <a:cs typeface="Times New Roman" pitchFamily="18" charset="0"/>
            </a:endParaRPr>
          </a:p>
        </p:txBody>
      </p:sp>
      <p:sp>
        <p:nvSpPr>
          <p:cNvPr id="4" name="Rectangle 1"/>
          <p:cNvSpPr>
            <a:spLocks noChangeArrowheads="1"/>
          </p:cNvSpPr>
          <p:nvPr/>
        </p:nvSpPr>
        <p:spPr bwMode="auto">
          <a:xfrm>
            <a:off x="457200" y="709137"/>
            <a:ext cx="8229600" cy="954107"/>
          </a:xfrm>
          <a:prstGeom prst="rect">
            <a:avLst/>
          </a:prstGeom>
          <a:solidFill>
            <a:schemeClr val="accent6">
              <a:lumMod val="60000"/>
              <a:lumOff val="40000"/>
            </a:schemeClr>
          </a:solidFill>
          <a:ln w="28575">
            <a:solidFill>
              <a:schemeClr val="tx1"/>
            </a:solidFill>
            <a:miter lim="800000"/>
            <a:headEnd/>
            <a:tailEnd/>
          </a:ln>
          <a:effectLst/>
        </p:spPr>
        <p:txBody>
          <a:bodyPr wrap="square" anchor="ctr">
            <a:spAutoFit/>
          </a:bodyPr>
          <a:lstStyle/>
          <a:p>
            <a:pPr algn="ctr">
              <a:tabLst>
                <a:tab pos="457200" algn="l"/>
              </a:tabLst>
              <a:defRPr/>
            </a:pPr>
            <a:r>
              <a:rPr lang="es-ES" sz="2800" b="1" dirty="0" smtClean="0">
                <a:latin typeface="Times New Roman" pitchFamily="18" charset="0"/>
                <a:cs typeface="Times New Roman" pitchFamily="18" charset="0"/>
              </a:rPr>
              <a:t>REPORTE DE OPERACIONES SOSPECHOSAS</a:t>
            </a:r>
          </a:p>
          <a:p>
            <a:pPr algn="ctr">
              <a:tabLst>
                <a:tab pos="457200" algn="l"/>
              </a:tabLst>
              <a:defRPr/>
            </a:pPr>
            <a:r>
              <a:rPr lang="es-ES" sz="2800" b="1" dirty="0" smtClean="0">
                <a:latin typeface="Times New Roman" pitchFamily="18" charset="0"/>
                <a:cs typeface="Times New Roman" pitchFamily="18" charset="0"/>
              </a:rPr>
              <a:t>(ROS) </a:t>
            </a:r>
            <a:endParaRPr lang="es-ES" sz="2800" b="1" dirty="0">
              <a:latin typeface="Times New Roman" pitchFamily="18" charset="0"/>
              <a:cs typeface="Times New Roman" pitchFamily="18" charset="0"/>
            </a:endParaRP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57200" y="1363663"/>
            <a:ext cx="8229600" cy="3970337"/>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fontAlgn="auto">
              <a:spcBef>
                <a:spcPts val="0"/>
              </a:spcBef>
              <a:spcAft>
                <a:spcPts val="0"/>
              </a:spcAft>
              <a:defRPr/>
            </a:pPr>
            <a:r>
              <a:rPr lang="es-ES" altLang="es-ES" b="1">
                <a:latin typeface="Times New Roman" pitchFamily="18" charset="0"/>
                <a:cs typeface="Times New Roman" pitchFamily="18" charset="0"/>
              </a:rPr>
              <a:t>1) Los montos, tipos, frecuencia y naturaleza de las operaciones que realicen los clientes que no guarden relación con los antecedentes y la actividad económica de ellos.</a:t>
            </a:r>
            <a:br>
              <a:rPr lang="es-ES" altLang="es-ES" b="1">
                <a:latin typeface="Times New Roman" pitchFamily="18" charset="0"/>
                <a:cs typeface="Times New Roman" pitchFamily="18" charset="0"/>
              </a:rPr>
            </a:br>
            <a:r>
              <a:rPr lang="es-ES" altLang="es-ES" b="1">
                <a:latin typeface="Times New Roman" pitchFamily="18" charset="0"/>
                <a:cs typeface="Times New Roman" pitchFamily="18" charset="0"/>
              </a:rPr>
              <a:t>2) Los montos inusualmente elevados, la complejidad y las modalidades no habituales de las operaciones que realicen los clientes.</a:t>
            </a:r>
            <a:br>
              <a:rPr lang="es-ES" altLang="es-ES" b="1">
                <a:latin typeface="Times New Roman" pitchFamily="18" charset="0"/>
                <a:cs typeface="Times New Roman" pitchFamily="18" charset="0"/>
              </a:rPr>
            </a:br>
            <a:r>
              <a:rPr lang="es-ES" altLang="es-ES" b="1">
                <a:latin typeface="Times New Roman" pitchFamily="18" charset="0"/>
                <a:cs typeface="Times New Roman" pitchFamily="18" charset="0"/>
              </a:rPr>
              <a:t>3) Cuando transacciones de similar naturaleza, cuantía, modalidad o simultaneidad, hagan presumir que se trata de una operación fraccionada a los efectos de evitar la aplicación de los procedimientos de detección y/o reporte de las operaciones.</a:t>
            </a:r>
            <a:br>
              <a:rPr lang="es-ES" altLang="es-ES" b="1">
                <a:latin typeface="Times New Roman" pitchFamily="18" charset="0"/>
                <a:cs typeface="Times New Roman" pitchFamily="18" charset="0"/>
              </a:rPr>
            </a:br>
            <a:r>
              <a:rPr lang="es-ES" altLang="es-ES" b="1">
                <a:latin typeface="Times New Roman" pitchFamily="18" charset="0"/>
                <a:cs typeface="Times New Roman" pitchFamily="18" charset="0"/>
              </a:rPr>
              <a:t>4) Cuando se detecte que la información y/o documentación suministrada por el cliente resultare ser falsa o se encuentre alterada.</a:t>
            </a:r>
            <a:br>
              <a:rPr lang="es-ES" altLang="es-ES" b="1">
                <a:latin typeface="Times New Roman" pitchFamily="18" charset="0"/>
                <a:cs typeface="Times New Roman" pitchFamily="18" charset="0"/>
              </a:rPr>
            </a:br>
            <a:r>
              <a:rPr lang="es-ES" altLang="es-ES" b="1">
                <a:latin typeface="Times New Roman" pitchFamily="18" charset="0"/>
                <a:cs typeface="Times New Roman" pitchFamily="18" charset="0"/>
              </a:rPr>
              <a:t>5) Cuando se presenten indicios sobre el origen, manejo o destino ilegal de los fondos utilizados en las operaciones, respecto de los cuales el Sujeto Obligado no cuente con una explicación.</a:t>
            </a:r>
            <a:endParaRPr lang="en-US" altLang="es-ES" b="1">
              <a:latin typeface="Times New Roman" pitchFamily="18" charset="0"/>
              <a:cs typeface="Times New Roman" pitchFamily="18" charset="0"/>
            </a:endParaRP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57200" y="1038285"/>
            <a:ext cx="8229600" cy="4524315"/>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fontAlgn="auto">
              <a:spcBef>
                <a:spcPts val="0"/>
              </a:spcBef>
              <a:spcAft>
                <a:spcPts val="0"/>
              </a:spcAft>
              <a:defRPr/>
            </a:pPr>
            <a:r>
              <a:rPr lang="es-ES" altLang="es-ES" b="1" dirty="0">
                <a:latin typeface="Times New Roman" pitchFamily="18" charset="0"/>
                <a:cs typeface="Times New Roman" pitchFamily="18" charset="0"/>
              </a:rPr>
              <a:t>6) Cuando el cliente exhibe una inusual despreocupación respecto de los riesgos que asume y/o costos de las transacciones incompatible con el perfil económico del mismo.</a:t>
            </a:r>
            <a:br>
              <a:rPr lang="es-ES" altLang="es-ES" b="1" dirty="0">
                <a:latin typeface="Times New Roman" pitchFamily="18" charset="0"/>
                <a:cs typeface="Times New Roman" pitchFamily="18" charset="0"/>
              </a:rPr>
            </a:br>
            <a:r>
              <a:rPr lang="es-ES" altLang="es-ES" b="1" dirty="0">
                <a:latin typeface="Times New Roman" pitchFamily="18" charset="0"/>
                <a:cs typeface="Times New Roman" pitchFamily="18" charset="0"/>
              </a:rPr>
              <a:t>7) Cuando las operaciones involucren países o territorios donde no se aplican, o no se aplican suficientemente, las Recomendaciones del GRUPO DE ACCIÓN FINANCIERA INTERNACIONAL.</a:t>
            </a:r>
            <a:br>
              <a:rPr lang="es-ES" altLang="es-ES" b="1" dirty="0">
                <a:latin typeface="Times New Roman" pitchFamily="18" charset="0"/>
                <a:cs typeface="Times New Roman" pitchFamily="18" charset="0"/>
              </a:rPr>
            </a:br>
            <a:r>
              <a:rPr lang="es-ES" altLang="es-ES" b="1" dirty="0">
                <a:latin typeface="Times New Roman" pitchFamily="18" charset="0"/>
                <a:cs typeface="Times New Roman" pitchFamily="18" charset="0"/>
              </a:rPr>
              <a:t>A estos efectos se deberá considerar como países o territorios declarados de alto riesgo y no cooperativos a los catalogados por el GRUPO DE ACCIÓN FINANCIERA INTERNACIONAL.</a:t>
            </a:r>
            <a:br>
              <a:rPr lang="es-ES" altLang="es-ES" b="1" dirty="0">
                <a:latin typeface="Times New Roman" pitchFamily="18" charset="0"/>
                <a:cs typeface="Times New Roman" pitchFamily="18" charset="0"/>
              </a:rPr>
            </a:br>
            <a:r>
              <a:rPr lang="es-ES" altLang="es-ES" b="1" dirty="0">
                <a:latin typeface="Times New Roman" pitchFamily="18" charset="0"/>
                <a:cs typeface="Times New Roman" pitchFamily="18" charset="0"/>
              </a:rPr>
              <a:t>8) Cuando existiera el mismo domicilio en cabeza de distintas personas jurídicas o cuando las mismas personas físicas revistieren el carácter de autorizadas y/o apoderadas en diferentes personas de existencia ideal, y no existiere razón económica o legal para ello, teniendo especial consideración cuando alguna de las compañías u organizaciones estén ubicadas países no considerados ‘cooperadores a los fines de la transparencia fiscal’ según los términos del Decreto N° 589/2013 y sus modificatorios, y su actividad principal sea la operatoria “off shore”.</a:t>
            </a:r>
            <a:endParaRPr lang="en-US" altLang="es-ES" b="1" dirty="0">
              <a:latin typeface="Times New Roman" pitchFamily="18" charset="0"/>
              <a:cs typeface="Times New Roman" pitchFamily="18" charset="0"/>
            </a:endParaRP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57200" y="1143000"/>
            <a:ext cx="8229600" cy="4246563"/>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fontAlgn="auto">
              <a:spcBef>
                <a:spcPts val="0"/>
              </a:spcBef>
              <a:spcAft>
                <a:spcPts val="0"/>
              </a:spcAft>
              <a:defRPr/>
            </a:pPr>
            <a:r>
              <a:rPr lang="es-ES" altLang="es-ES" b="1" dirty="0">
                <a:latin typeface="Times New Roman" pitchFamily="18" charset="0"/>
                <a:cs typeface="Times New Roman" pitchFamily="18" charset="0"/>
              </a:rPr>
              <a:t>9) Pagos de indemnizaciones derivadas de siniestros por importes muy significativos, en forma extrajudicial sin mediar sentencia previa o acuerdo homologado judicialmente o por los procedimientos previstos en las leyes N° 24.573 y modificatorias (Ley de Mediación y Conciliación), N° 24.635 (Instancia Obligatoria de Conciliación Laboral) y demás leyes provinciales vigentes en la materia.</a:t>
            </a:r>
            <a:br>
              <a:rPr lang="es-ES" altLang="es-ES" b="1" dirty="0">
                <a:latin typeface="Times New Roman" pitchFamily="18" charset="0"/>
                <a:cs typeface="Times New Roman" pitchFamily="18" charset="0"/>
              </a:rPr>
            </a:br>
            <a:r>
              <a:rPr lang="es-ES" altLang="es-ES" b="1" dirty="0">
                <a:latin typeface="Times New Roman" pitchFamily="18" charset="0"/>
                <a:cs typeface="Times New Roman" pitchFamily="18" charset="0"/>
              </a:rPr>
              <a:t>10) Funcionarios o agentes de la compañía aseguradora que muestran un cambio repentino en su estilo de vida o se niegan a tomar vacaciones.</a:t>
            </a:r>
            <a:br>
              <a:rPr lang="es-ES" altLang="es-ES" b="1" dirty="0">
                <a:latin typeface="Times New Roman" pitchFamily="18" charset="0"/>
                <a:cs typeface="Times New Roman" pitchFamily="18" charset="0"/>
              </a:rPr>
            </a:br>
            <a:r>
              <a:rPr lang="es-ES" altLang="es-ES" b="1" dirty="0">
                <a:latin typeface="Times New Roman" pitchFamily="18" charset="0"/>
                <a:cs typeface="Times New Roman" pitchFamily="18" charset="0"/>
              </a:rPr>
              <a:t>11) Funcionarios o agentes de la compañía aseguradora que usan su propia dirección para recibir la documentación de los clientes.</a:t>
            </a:r>
            <a:br>
              <a:rPr lang="es-ES" altLang="es-ES" b="1" dirty="0">
                <a:latin typeface="Times New Roman" pitchFamily="18" charset="0"/>
                <a:cs typeface="Times New Roman" pitchFamily="18" charset="0"/>
              </a:rPr>
            </a:br>
            <a:r>
              <a:rPr lang="es-ES" altLang="es-ES" b="1" dirty="0">
                <a:latin typeface="Times New Roman" pitchFamily="18" charset="0"/>
                <a:cs typeface="Times New Roman" pitchFamily="18" charset="0"/>
              </a:rPr>
              <a:t>12) Funcionarios o agentes de la compañía aseguradora que presentan un nivel muy alto de contratos a prima única o un crecimiento inesperado en sus ventas.</a:t>
            </a:r>
            <a:br>
              <a:rPr lang="es-ES" altLang="es-ES" b="1" dirty="0">
                <a:latin typeface="Times New Roman" pitchFamily="18" charset="0"/>
                <a:cs typeface="Times New Roman" pitchFamily="18" charset="0"/>
              </a:rPr>
            </a:br>
            <a:r>
              <a:rPr lang="es-ES" altLang="es-ES" b="1" dirty="0">
                <a:latin typeface="Times New Roman" pitchFamily="18" charset="0"/>
                <a:cs typeface="Times New Roman" pitchFamily="18" charset="0"/>
              </a:rPr>
              <a:t>13) Falsas coberturas vinculadas a bienes inexistentes o personas que se desconocen y son ajenas a la contratación del seguro.</a:t>
            </a:r>
            <a:br>
              <a:rPr lang="es-ES" altLang="es-ES" b="1" dirty="0">
                <a:latin typeface="Times New Roman" pitchFamily="18" charset="0"/>
                <a:cs typeface="Times New Roman" pitchFamily="18" charset="0"/>
              </a:rPr>
            </a:br>
            <a:r>
              <a:rPr lang="es-ES" altLang="es-ES" b="1" dirty="0">
                <a:latin typeface="Times New Roman" pitchFamily="18" charset="0"/>
                <a:cs typeface="Times New Roman" pitchFamily="18" charset="0"/>
              </a:rPr>
              <a:t>14) Operaciones inusuales relativas a los clientes.</a:t>
            </a:r>
            <a:endParaRPr lang="en-US" altLang="es-ES" b="1" dirty="0">
              <a:latin typeface="Times New Roman" pitchFamily="18" charset="0"/>
              <a:cs typeface="Times New Roman" pitchFamily="18" charset="0"/>
            </a:endParaRP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57200" y="1071563"/>
            <a:ext cx="8229600" cy="4524375"/>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fontAlgn="auto">
              <a:spcBef>
                <a:spcPts val="0"/>
              </a:spcBef>
              <a:spcAft>
                <a:spcPts val="0"/>
              </a:spcAft>
              <a:defRPr/>
            </a:pPr>
            <a:r>
              <a:rPr lang="es-ES" altLang="es-ES" b="1" dirty="0">
                <a:latin typeface="Times New Roman" pitchFamily="18" charset="0"/>
                <a:cs typeface="Times New Roman" pitchFamily="18" charset="0"/>
              </a:rPr>
              <a:t>15) El cliente es reticente a proporcionar la información solicitada o la misma es falsa, inconsistente o de difícil verificación por parte de la entidad.</a:t>
            </a:r>
            <a:br>
              <a:rPr lang="es-ES" altLang="es-ES" b="1" dirty="0">
                <a:latin typeface="Times New Roman" pitchFamily="18" charset="0"/>
                <a:cs typeface="Times New Roman" pitchFamily="18" charset="0"/>
              </a:rPr>
            </a:br>
            <a:r>
              <a:rPr lang="es-ES" altLang="es-ES" b="1" dirty="0">
                <a:latin typeface="Times New Roman" pitchFamily="18" charset="0"/>
                <a:cs typeface="Times New Roman" pitchFamily="18" charset="0"/>
              </a:rPr>
              <a:t>16) Un mismo beneficiario de pólizas de seguro de vida o de retiro por importes muy significativos, contratadas por distintas personas.</a:t>
            </a:r>
            <a:br>
              <a:rPr lang="es-ES" altLang="es-ES" b="1" dirty="0">
                <a:latin typeface="Times New Roman" pitchFamily="18" charset="0"/>
                <a:cs typeface="Times New Roman" pitchFamily="18" charset="0"/>
              </a:rPr>
            </a:br>
            <a:r>
              <a:rPr lang="es-ES" altLang="es-ES" b="1" dirty="0">
                <a:latin typeface="Times New Roman" pitchFamily="18" charset="0"/>
                <a:cs typeface="Times New Roman" pitchFamily="18" charset="0"/>
              </a:rPr>
              <a:t>17) Aseguramiento en múltiples pólizas por parte de una misma persona por importes muy significativos, sea en una o en distintas aseguradoras.</a:t>
            </a:r>
            <a:br>
              <a:rPr lang="es-ES" altLang="es-ES" b="1" dirty="0">
                <a:latin typeface="Times New Roman" pitchFamily="18" charset="0"/>
                <a:cs typeface="Times New Roman" pitchFamily="18" charset="0"/>
              </a:rPr>
            </a:br>
            <a:r>
              <a:rPr lang="es-ES" altLang="es-ES" b="1" dirty="0">
                <a:latin typeface="Times New Roman" pitchFamily="18" charset="0"/>
                <a:cs typeface="Times New Roman" pitchFamily="18" charset="0"/>
              </a:rPr>
              <a:t>18) Solicitud de una póliza por parte de un potencial cliente desde un lugar geográfico distante, cuando cerca de su domicilio podría conseguir un contrato de similares características.</a:t>
            </a:r>
            <a:br>
              <a:rPr lang="es-ES" altLang="es-ES" b="1" dirty="0">
                <a:latin typeface="Times New Roman" pitchFamily="18" charset="0"/>
                <a:cs typeface="Times New Roman" pitchFamily="18" charset="0"/>
              </a:rPr>
            </a:br>
            <a:r>
              <a:rPr lang="es-ES" altLang="es-ES" b="1" dirty="0">
                <a:latin typeface="Times New Roman" pitchFamily="18" charset="0"/>
                <a:cs typeface="Times New Roman" pitchFamily="18" charset="0"/>
              </a:rPr>
              <a:t>19) El cliente solicita una póliza cuyo monto no se ajusta a su nivel de vida y/o a su patrón normal de negocios y/o a su perfil de riesgo.</a:t>
            </a:r>
            <a:br>
              <a:rPr lang="es-ES" altLang="es-ES" b="1" dirty="0">
                <a:latin typeface="Times New Roman" pitchFamily="18" charset="0"/>
                <a:cs typeface="Times New Roman" pitchFamily="18" charset="0"/>
              </a:rPr>
            </a:br>
            <a:r>
              <a:rPr lang="es-ES" altLang="es-ES" b="1" dirty="0">
                <a:latin typeface="Times New Roman" pitchFamily="18" charset="0"/>
                <a:cs typeface="Times New Roman" pitchFamily="18" charset="0"/>
              </a:rPr>
              <a:t>20) El cliente no parece estar preocupado por el precio de la póliza, o por la conveniencia del producto para sus necesidades.</a:t>
            </a:r>
            <a:br>
              <a:rPr lang="es-ES" altLang="es-ES" b="1" dirty="0">
                <a:latin typeface="Times New Roman" pitchFamily="18" charset="0"/>
                <a:cs typeface="Times New Roman" pitchFamily="18" charset="0"/>
              </a:rPr>
            </a:br>
            <a:r>
              <a:rPr lang="es-ES" altLang="es-ES" b="1" dirty="0">
                <a:latin typeface="Times New Roman" pitchFamily="18" charset="0"/>
                <a:cs typeface="Times New Roman" pitchFamily="18" charset="0"/>
              </a:rPr>
              <a:t>21) El cliente busca la compra de una póliza de prima única, o </a:t>
            </a:r>
            <a:r>
              <a:rPr lang="es-ES" altLang="es-ES" b="1" dirty="0" err="1">
                <a:latin typeface="Times New Roman" pitchFamily="18" charset="0"/>
                <a:cs typeface="Times New Roman" pitchFamily="18" charset="0"/>
              </a:rPr>
              <a:t>prepagar</a:t>
            </a:r>
            <a:r>
              <a:rPr lang="es-ES" altLang="es-ES" b="1" dirty="0">
                <a:latin typeface="Times New Roman" pitchFamily="18" charset="0"/>
                <a:cs typeface="Times New Roman" pitchFamily="18" charset="0"/>
              </a:rPr>
              <a:t> las primas y así pedir prestado el máximo valor en efectivo, o usar dicha póliza como garantía de un préstamo.</a:t>
            </a:r>
            <a:endParaRPr lang="en-US" altLang="es-ES" b="1" dirty="0">
              <a:latin typeface="Times New Roman" pitchFamily="18" charset="0"/>
              <a:cs typeface="Times New Roman" pitchFamily="18" charset="0"/>
            </a:endParaRP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57200" y="990600"/>
            <a:ext cx="8229600" cy="4801314"/>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fontAlgn="auto">
              <a:spcBef>
                <a:spcPts val="0"/>
              </a:spcBef>
              <a:spcAft>
                <a:spcPts val="0"/>
              </a:spcAft>
              <a:defRPr/>
            </a:pPr>
            <a:r>
              <a:rPr lang="es-ES" altLang="es-ES" b="1" dirty="0">
                <a:latin typeface="Times New Roman" pitchFamily="18" charset="0"/>
                <a:cs typeface="Times New Roman" pitchFamily="18" charset="0"/>
              </a:rPr>
              <a:t>22) El cliente busca la cancelación de una póliza de seguro de vida antes del vencimiento, sin preocuparse por los costos adicionales que ello trae aparejado.</a:t>
            </a:r>
            <a:br>
              <a:rPr lang="es-ES" altLang="es-ES" b="1" dirty="0">
                <a:latin typeface="Times New Roman" pitchFamily="18" charset="0"/>
                <a:cs typeface="Times New Roman" pitchFamily="18" charset="0"/>
              </a:rPr>
            </a:br>
            <a:r>
              <a:rPr lang="es-ES" altLang="es-ES" b="1" dirty="0">
                <a:latin typeface="Times New Roman" pitchFamily="18" charset="0"/>
                <a:cs typeface="Times New Roman" pitchFamily="18" charset="0"/>
              </a:rPr>
              <a:t>23) Transferencia del beneficio de un producto a un tercero aparentemente no relacionado.</a:t>
            </a:r>
            <a:br>
              <a:rPr lang="es-ES" altLang="es-ES" b="1" dirty="0">
                <a:latin typeface="Times New Roman" pitchFamily="18" charset="0"/>
                <a:cs typeface="Times New Roman" pitchFamily="18" charset="0"/>
              </a:rPr>
            </a:br>
            <a:r>
              <a:rPr lang="es-ES" altLang="es-ES" b="1" dirty="0">
                <a:latin typeface="Times New Roman" pitchFamily="18" charset="0"/>
                <a:cs typeface="Times New Roman" pitchFamily="18" charset="0"/>
              </a:rPr>
              <a:t>24) Cliente de un contrato de seguro que requiere efectuar un pago muy significativo utilizando efectivo en lugar de cheques, transferencia electrónica o instrumentos empleados normalmente.</a:t>
            </a:r>
            <a:br>
              <a:rPr lang="es-ES" altLang="es-ES" b="1" dirty="0">
                <a:latin typeface="Times New Roman" pitchFamily="18" charset="0"/>
                <a:cs typeface="Times New Roman" pitchFamily="18" charset="0"/>
              </a:rPr>
            </a:br>
            <a:r>
              <a:rPr lang="es-ES" altLang="es-ES" b="1" dirty="0">
                <a:latin typeface="Times New Roman" pitchFamily="18" charset="0"/>
                <a:cs typeface="Times New Roman" pitchFamily="18" charset="0"/>
              </a:rPr>
              <a:t>25) Pólizas suscriptas por personas jurídicas u organizaciones que tienen la misma dirección que otras compañías para las cuales las mismas personas tienen firma autorizada, cuando no exista aparentemente ninguna razón económica o legal para dicho acuerdo (por ejemplo, personas que ocupan cargos de directores de varias compañías residentes en el mismo lugar).</a:t>
            </a:r>
            <a:br>
              <a:rPr lang="es-ES" altLang="es-ES" b="1" dirty="0">
                <a:latin typeface="Times New Roman" pitchFamily="18" charset="0"/>
                <a:cs typeface="Times New Roman" pitchFamily="18" charset="0"/>
              </a:rPr>
            </a:br>
            <a:endParaRPr lang="es-ES" altLang="es-ES" b="1" dirty="0" smtClean="0">
              <a:latin typeface="Times New Roman" pitchFamily="18" charset="0"/>
              <a:cs typeface="Times New Roman" pitchFamily="18" charset="0"/>
            </a:endParaRPr>
          </a:p>
          <a:p>
            <a:pPr fontAlgn="auto">
              <a:spcBef>
                <a:spcPts val="0"/>
              </a:spcBef>
              <a:spcAft>
                <a:spcPts val="0"/>
              </a:spcAft>
              <a:defRPr/>
            </a:pPr>
            <a:r>
              <a:rPr lang="es-ES" altLang="es-ES" b="1" dirty="0" smtClean="0">
                <a:latin typeface="Times New Roman" pitchFamily="18" charset="0"/>
                <a:cs typeface="Times New Roman" pitchFamily="18" charset="0"/>
              </a:rPr>
              <a:t>Se </a:t>
            </a:r>
            <a:r>
              <a:rPr lang="es-ES" altLang="es-ES" b="1" dirty="0">
                <a:latin typeface="Times New Roman" pitchFamily="18" charset="0"/>
                <a:cs typeface="Times New Roman" pitchFamily="18" charset="0"/>
              </a:rPr>
              <a:t>debe prestar especial atención cuando alguna/s de la/s compañía/s u organizaciones estén ubicadas en países no considerados ‘cooperadores a los fines de la transparencia fiscal’ según los términos del Decreto N° 589/2013 y sus modificatorios y su objeto social sea la operatoria “off shore”.</a:t>
            </a:r>
            <a:endParaRPr lang="en-US" altLang="es-ES" b="1"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txBox="1">
            <a:spLocks noChangeArrowheads="1"/>
          </p:cNvSpPr>
          <p:nvPr/>
        </p:nvSpPr>
        <p:spPr>
          <a:xfrm>
            <a:off x="457200" y="908050"/>
            <a:ext cx="8305800" cy="576263"/>
          </a:xfrm>
          <a:prstGeom prst="rect">
            <a:avLst/>
          </a:prstGeom>
          <a:solidFill>
            <a:schemeClr val="accent2">
              <a:lumMod val="60000"/>
              <a:lumOff val="40000"/>
            </a:schemeClr>
          </a:solidFill>
          <a:ln w="28575">
            <a:solidFill>
              <a:srgbClr val="C00000"/>
            </a:solidFill>
            <a:miter lim="800000"/>
            <a:headEnd/>
            <a:tailEnd/>
          </a:ln>
        </p:spPr>
        <p:txBody>
          <a:bodyPr/>
          <a:lstStyle>
            <a:lvl1pPr marL="0" marR="0" lvl="0" indent="0" algn="ctr" defTabSz="914400" rtl="0" fontAlgn="auto" hangingPunct="1">
              <a:lnSpc>
                <a:spcPct val="100000"/>
              </a:lnSpc>
              <a:spcBef>
                <a:spcPts val="0"/>
              </a:spcBef>
              <a:spcAft>
                <a:spcPts val="0"/>
              </a:spcAft>
              <a:buNone/>
              <a:tabLst/>
              <a:defRPr lang="es-ES" sz="4400" b="0" i="0" u="none" strike="noStrike" kern="1200" cap="none" spc="0" baseline="0">
                <a:solidFill>
                  <a:srgbClr val="FFFFFF"/>
                </a:solidFill>
                <a:uFillTx/>
                <a:latin typeface="Calibri"/>
                <a:ea typeface=""/>
                <a:cs typeface=""/>
              </a:defRPr>
            </a:lvl1pPr>
          </a:lstStyle>
          <a:p>
            <a:pPr>
              <a:defRPr/>
            </a:pPr>
            <a:r>
              <a:rPr lang="es-MX" altLang="es-ES" sz="2800" b="1" dirty="0" smtClean="0">
                <a:solidFill>
                  <a:schemeClr val="tx1"/>
                </a:solidFill>
                <a:latin typeface="Times New Roman" panose="02020603050405020304" pitchFamily="18" charset="0"/>
                <a:cs typeface="Times New Roman" panose="02020603050405020304" pitchFamily="18" charset="0"/>
              </a:rPr>
              <a:t>PROGRAMAS PREVENTIVOS</a:t>
            </a:r>
            <a:endParaRPr lang="es-MX" altLang="es-ES" sz="2800" b="1" dirty="0">
              <a:solidFill>
                <a:schemeClr val="tx1"/>
              </a:solidFill>
              <a:latin typeface="Times New Roman" panose="02020603050405020304" pitchFamily="18" charset="0"/>
              <a:cs typeface="Times New Roman" panose="02020603050405020304" pitchFamily="18" charset="0"/>
            </a:endParaRPr>
          </a:p>
        </p:txBody>
      </p:sp>
      <p:sp>
        <p:nvSpPr>
          <p:cNvPr id="4" name="Text Box 3"/>
          <p:cNvSpPr txBox="1">
            <a:spLocks noChangeArrowheads="1"/>
          </p:cNvSpPr>
          <p:nvPr/>
        </p:nvSpPr>
        <p:spPr bwMode="auto">
          <a:xfrm>
            <a:off x="457200" y="2227263"/>
            <a:ext cx="8229600" cy="3416300"/>
          </a:xfrm>
          <a:prstGeom prst="rect">
            <a:avLst/>
          </a:prstGeom>
          <a:solidFill>
            <a:schemeClr val="accent2">
              <a:lumMod val="60000"/>
              <a:lumOff val="40000"/>
            </a:schemeClr>
          </a:solidFill>
          <a:ln w="28575">
            <a:solidFill>
              <a:srgbClr val="C00000"/>
            </a:solidFill>
            <a:miter lim="800000"/>
            <a:headEnd/>
            <a:tailEnd/>
          </a:ln>
          <a:effectLst/>
        </p:spPr>
        <p:txBody>
          <a:bodyPr wrap="square">
            <a:spAutoFit/>
          </a:bodyPr>
          <a:lstStyle/>
          <a:p>
            <a:pPr algn="ctr" fontAlgn="auto">
              <a:spcBef>
                <a:spcPts val="0"/>
              </a:spcBef>
              <a:spcAft>
                <a:spcPts val="0"/>
              </a:spcAft>
              <a:defRPr/>
            </a:pPr>
            <a:r>
              <a:rPr lang="es-ES_tradnl" altLang="es-ES" sz="2400" b="1" dirty="0">
                <a:latin typeface="Times New Roman" panose="02020603050405020304" pitchFamily="18" charset="0"/>
                <a:cs typeface="Times New Roman" panose="02020603050405020304" pitchFamily="18" charset="0"/>
              </a:rPr>
              <a:t>Dentro de los programas preventivos que se pueden desarrollar se encuentran:</a:t>
            </a:r>
          </a:p>
          <a:p>
            <a:pPr fontAlgn="auto">
              <a:spcBef>
                <a:spcPts val="0"/>
              </a:spcBef>
              <a:spcAft>
                <a:spcPts val="0"/>
              </a:spcAft>
              <a:defRPr/>
            </a:pPr>
            <a:endParaRPr lang="es-MX" altLang="es-ES" sz="2400" b="1" dirty="0">
              <a:latin typeface="Times New Roman" panose="02020603050405020304" pitchFamily="18" charset="0"/>
              <a:cs typeface="Times New Roman" panose="02020603050405020304" pitchFamily="18" charset="0"/>
            </a:endParaRPr>
          </a:p>
          <a:p>
            <a:pPr fontAlgn="auto">
              <a:spcBef>
                <a:spcPts val="0"/>
              </a:spcBef>
              <a:spcAft>
                <a:spcPts val="0"/>
              </a:spcAft>
              <a:buFontTx/>
              <a:buChar char="-"/>
              <a:defRPr/>
            </a:pPr>
            <a:r>
              <a:rPr lang="es-ES_tradnl" altLang="es-ES" sz="2400" b="1" dirty="0">
                <a:latin typeface="Times New Roman" panose="02020603050405020304" pitchFamily="18" charset="0"/>
                <a:cs typeface="Times New Roman" panose="02020603050405020304" pitchFamily="18" charset="0"/>
              </a:rPr>
              <a:t> Programas de información, formación y educación  </a:t>
            </a:r>
          </a:p>
          <a:p>
            <a:pPr fontAlgn="auto">
              <a:spcBef>
                <a:spcPts val="0"/>
              </a:spcBef>
              <a:spcAft>
                <a:spcPts val="0"/>
              </a:spcAft>
              <a:defRPr/>
            </a:pPr>
            <a:r>
              <a:rPr lang="es-ES_tradnl" altLang="es-ES" sz="2400" b="1" dirty="0">
                <a:latin typeface="Times New Roman" panose="02020603050405020304" pitchFamily="18" charset="0"/>
                <a:cs typeface="Times New Roman" panose="02020603050405020304" pitchFamily="18" charset="0"/>
              </a:rPr>
              <a:t>  preventiva. </a:t>
            </a:r>
            <a:endParaRPr lang="es-MX" altLang="es-ES" sz="2400" b="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s-ES_tradnl" altLang="es-ES" sz="2400" b="1" dirty="0">
                <a:latin typeface="Times New Roman" panose="02020603050405020304" pitchFamily="18" charset="0"/>
                <a:cs typeface="Times New Roman" panose="02020603050405020304" pitchFamily="18" charset="0"/>
              </a:rPr>
              <a:t>- Programas destinados al sector educativo. </a:t>
            </a:r>
            <a:endParaRPr lang="es-MX" altLang="es-ES" sz="2400" b="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s-ES_tradnl" altLang="es-ES" sz="2400" b="1" dirty="0">
                <a:latin typeface="Times New Roman" panose="02020603050405020304" pitchFamily="18" charset="0"/>
                <a:cs typeface="Times New Roman" panose="02020603050405020304" pitchFamily="18" charset="0"/>
              </a:rPr>
              <a:t>- Programas destinados a la familia. </a:t>
            </a:r>
            <a:endParaRPr lang="es-MX" altLang="es-ES" sz="2400" b="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s-ES_tradnl" altLang="es-ES" sz="2400" b="1" dirty="0">
                <a:latin typeface="Times New Roman" panose="02020603050405020304" pitchFamily="18" charset="0"/>
                <a:cs typeface="Times New Roman" panose="02020603050405020304" pitchFamily="18" charset="0"/>
              </a:rPr>
              <a:t>- Programas de prevención en el ámbito laboral. </a:t>
            </a:r>
            <a:endParaRPr lang="es-MX" altLang="es-ES" sz="2400" b="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s-ES_tradnl" altLang="zh-CN" sz="2400" b="1" dirty="0">
                <a:latin typeface="Times New Roman" panose="02020603050405020304" pitchFamily="18" charset="0"/>
                <a:cs typeface="Times New Roman" panose="02020603050405020304" pitchFamily="18" charset="0"/>
              </a:rPr>
              <a:t>- Programas de prevención dirigidos a los jóvenes. </a:t>
            </a:r>
            <a:endParaRPr lang="es-MX" altLang="es-ES"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57200" y="1600200"/>
            <a:ext cx="8229600" cy="3139321"/>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fontAlgn="auto">
              <a:spcBef>
                <a:spcPts val="0"/>
              </a:spcBef>
              <a:spcAft>
                <a:spcPts val="0"/>
              </a:spcAft>
              <a:defRPr/>
            </a:pPr>
            <a:r>
              <a:rPr lang="es-ES" altLang="es-ES" b="1" dirty="0">
                <a:latin typeface="Times New Roman" pitchFamily="18" charset="0"/>
                <a:cs typeface="Times New Roman" pitchFamily="18" charset="0"/>
              </a:rPr>
              <a:t>26) Potencial cliente presentado por un agente o productor de jurisdicciones consideradas como países no considerados ‘cooperadores a los fines de la transparencia fiscal’ según los términos del Decreto N° 589/2013 y sus modificatorios o de países o territorios declarados de alto riesgo y no cooperativos a los catalogados por el GRUPO DE ACCIÓN FINANCIERA INTERNACIONAL.</a:t>
            </a:r>
          </a:p>
          <a:p>
            <a:pPr fontAlgn="auto">
              <a:spcBef>
                <a:spcPts val="0"/>
              </a:spcBef>
              <a:spcAft>
                <a:spcPts val="0"/>
              </a:spcAft>
              <a:defRPr/>
            </a:pPr>
            <a:r>
              <a:rPr lang="es-ES" altLang="es-ES" b="1" dirty="0">
                <a:latin typeface="Times New Roman" pitchFamily="18" charset="0"/>
                <a:cs typeface="Times New Roman" pitchFamily="18" charset="0"/>
              </a:rPr>
              <a:t>27) El cliente no se muestra preocupado por el rendimiento de la póliza, pero sí revela interés respecto de las condiciones de cancelación anticipada.</a:t>
            </a:r>
            <a:br>
              <a:rPr lang="es-ES" altLang="es-ES" b="1" dirty="0">
                <a:latin typeface="Times New Roman" pitchFamily="18" charset="0"/>
                <a:cs typeface="Times New Roman" pitchFamily="18" charset="0"/>
              </a:rPr>
            </a:br>
            <a:r>
              <a:rPr lang="es-ES" altLang="es-ES" b="1" dirty="0">
                <a:latin typeface="Times New Roman" pitchFamily="18" charset="0"/>
                <a:cs typeface="Times New Roman" pitchFamily="18" charset="0"/>
              </a:rPr>
              <a:t>28) El cliente contrata una póliza por un importe muy significativo y luego de un corto período de tiempo requiere el reembolso de los fondos, solicitando que se abonen a un tercero, sin importarle la quita por la cancelación anticipada</a:t>
            </a:r>
            <a:r>
              <a:rPr lang="es-ES" altLang="es-ES" b="1" dirty="0" smtClean="0">
                <a:latin typeface="Times New Roman" pitchFamily="18" charset="0"/>
                <a:cs typeface="Times New Roman" pitchFamily="18" charset="0"/>
              </a:rPr>
              <a:t>.</a:t>
            </a:r>
            <a:endParaRPr lang="en-US" altLang="es-ES" b="1" dirty="0">
              <a:latin typeface="Times New Roman" pitchFamily="18" charset="0"/>
              <a:cs typeface="Times New Roman" pitchFamily="18" charset="0"/>
            </a:endParaRP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a:spLocks noChangeArrowheads="1"/>
          </p:cNvSpPr>
          <p:nvPr/>
        </p:nvSpPr>
        <p:spPr bwMode="auto">
          <a:xfrm>
            <a:off x="457200" y="1295414"/>
            <a:ext cx="8229600" cy="4062412"/>
          </a:xfrm>
          <a:prstGeom prst="rect">
            <a:avLst/>
          </a:prstGeom>
          <a:solidFill>
            <a:schemeClr val="accent6">
              <a:lumMod val="60000"/>
              <a:lumOff val="40000"/>
            </a:schemeClr>
          </a:solidFill>
          <a:ln w="28575">
            <a:solidFill>
              <a:schemeClr val="tx1"/>
            </a:solidFill>
            <a:miter lim="800000"/>
            <a:headEnd/>
            <a:tailEnd/>
          </a:ln>
        </p:spPr>
        <p:txBody>
          <a:bodyPr wrap="square">
            <a:spAutoFit/>
          </a:bodyPr>
          <a:lstStyle/>
          <a:p>
            <a:pPr fontAlgn="auto">
              <a:spcBef>
                <a:spcPts val="0"/>
              </a:spcBef>
              <a:spcAft>
                <a:spcPts val="0"/>
              </a:spcAft>
              <a:defRPr/>
            </a:pPr>
            <a:r>
              <a:rPr lang="es-ES" altLang="es-ES" sz="2400" b="1" dirty="0">
                <a:latin typeface="Times New Roman" pitchFamily="18" charset="0"/>
                <a:cs typeface="Times New Roman" pitchFamily="18" charset="0"/>
              </a:rPr>
              <a:t>Deber de fundar el </a:t>
            </a:r>
            <a:r>
              <a:rPr lang="es-ES" altLang="es-ES" sz="2400" b="1" dirty="0" smtClean="0">
                <a:latin typeface="Times New Roman" pitchFamily="18" charset="0"/>
                <a:cs typeface="Times New Roman" pitchFamily="18" charset="0"/>
              </a:rPr>
              <a:t>reporte: </a:t>
            </a:r>
            <a:endParaRPr lang="es-ES" altLang="es-ES" sz="2400" b="1" dirty="0">
              <a:latin typeface="Times New Roman" pitchFamily="18" charset="0"/>
              <a:cs typeface="Times New Roman" pitchFamily="18" charset="0"/>
            </a:endParaRPr>
          </a:p>
          <a:p>
            <a:pPr fontAlgn="auto">
              <a:spcBef>
                <a:spcPts val="0"/>
              </a:spcBef>
              <a:spcAft>
                <a:spcPts val="0"/>
              </a:spcAft>
              <a:defRPr/>
            </a:pPr>
            <a:endParaRPr lang="es-ES" altLang="es-ES" b="1" dirty="0">
              <a:latin typeface="Times New Roman" pitchFamily="18" charset="0"/>
              <a:cs typeface="Times New Roman" pitchFamily="18" charset="0"/>
            </a:endParaRPr>
          </a:p>
          <a:p>
            <a:pPr fontAlgn="auto">
              <a:spcBef>
                <a:spcPts val="0"/>
              </a:spcBef>
              <a:spcAft>
                <a:spcPts val="0"/>
              </a:spcAft>
              <a:defRPr/>
            </a:pPr>
            <a:r>
              <a:rPr lang="es-ES" altLang="es-ES" b="1" dirty="0">
                <a:latin typeface="Times New Roman" pitchFamily="18" charset="0"/>
                <a:cs typeface="Times New Roman" pitchFamily="18" charset="0"/>
              </a:rPr>
              <a:t>El Reporte de Operaciones Sospechosas debe ser fundado y contener una descripción de las circunstancias por las cuales se considera que la operación detenta tal carácter.</a:t>
            </a:r>
            <a:br>
              <a:rPr lang="es-ES" altLang="es-ES" b="1" dirty="0">
                <a:latin typeface="Times New Roman" pitchFamily="18" charset="0"/>
                <a:cs typeface="Times New Roman" pitchFamily="18" charset="0"/>
              </a:rPr>
            </a:br>
            <a:r>
              <a:rPr lang="es-ES" altLang="es-ES" b="1" dirty="0">
                <a:latin typeface="Times New Roman" pitchFamily="18" charset="0"/>
                <a:cs typeface="Times New Roman" pitchFamily="18" charset="0"/>
              </a:rPr>
              <a:t/>
            </a:r>
            <a:br>
              <a:rPr lang="es-ES" altLang="es-ES" b="1" dirty="0">
                <a:latin typeface="Times New Roman" pitchFamily="18" charset="0"/>
                <a:cs typeface="Times New Roman" pitchFamily="18" charset="0"/>
              </a:rPr>
            </a:br>
            <a:r>
              <a:rPr lang="es-ES" altLang="es-ES" b="1" dirty="0">
                <a:latin typeface="Times New Roman" pitchFamily="18" charset="0"/>
                <a:cs typeface="Times New Roman" pitchFamily="18" charset="0"/>
              </a:rPr>
              <a:t>El reporte de operaciones sospechosas deberá ajustarse a lo dispuesto en la Resolución UIF N° 51/2011 (o la que en el futuro la complemente, modifique o sustituya).</a:t>
            </a:r>
            <a:br>
              <a:rPr lang="es-ES" altLang="es-ES" b="1" dirty="0">
                <a:latin typeface="Times New Roman" pitchFamily="18" charset="0"/>
                <a:cs typeface="Times New Roman" pitchFamily="18" charset="0"/>
              </a:rPr>
            </a:br>
            <a:r>
              <a:rPr lang="es-ES" altLang="es-ES" b="1" dirty="0">
                <a:latin typeface="Times New Roman" pitchFamily="18" charset="0"/>
                <a:cs typeface="Times New Roman" pitchFamily="18" charset="0"/>
              </a:rPr>
              <a:t/>
            </a:r>
            <a:br>
              <a:rPr lang="es-ES" altLang="es-ES" b="1" dirty="0">
                <a:latin typeface="Times New Roman" pitchFamily="18" charset="0"/>
                <a:cs typeface="Times New Roman" pitchFamily="18" charset="0"/>
              </a:rPr>
            </a:br>
            <a:r>
              <a:rPr lang="es-ES" altLang="es-ES" b="1" dirty="0">
                <a:latin typeface="Times New Roman" pitchFamily="18" charset="0"/>
                <a:cs typeface="Times New Roman" pitchFamily="18" charset="0"/>
              </a:rPr>
              <a:t>Los Sujetos Obligados deberán conservar toda la documentación de respaldo de los mismos, la que permanecerá a disposición de esta UNIDAD DE INFORMACIÓN FINANCIERA y será remitida dentro de las CUARENTA Y OCHO (48) horas de ser solicitada.</a:t>
            </a:r>
            <a:endParaRPr lang="en-US" altLang="es-ES" b="1" dirty="0">
              <a:latin typeface="Times New Roman" pitchFamily="18" charset="0"/>
              <a:cs typeface="Times New Roman" pitchFamily="18" charset="0"/>
            </a:endParaRP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722602"/>
            <a:ext cx="8229600" cy="553998"/>
          </a:xfrm>
          <a:prstGeom prst="rect">
            <a:avLst/>
          </a:prstGeom>
          <a:solidFill>
            <a:schemeClr val="accent6">
              <a:lumMod val="60000"/>
              <a:lumOff val="40000"/>
            </a:schemeClr>
          </a:solidFill>
          <a:ln w="28575">
            <a:solidFill>
              <a:schemeClr val="tx1"/>
            </a:solidFill>
          </a:ln>
        </p:spPr>
        <p:txBody>
          <a:bodyPr wrap="square" anchor="b">
            <a:spAutoFit/>
          </a:bodyPr>
          <a:lstStyle/>
          <a:p>
            <a:pPr algn="ctr" fontAlgn="auto">
              <a:spcBef>
                <a:spcPts val="1700"/>
              </a:spcBef>
              <a:spcAft>
                <a:spcPts val="0"/>
              </a:spcAft>
              <a:defRPr/>
            </a:pPr>
            <a:r>
              <a:rPr lang="es-AR" sz="3000" b="1" dirty="0" smtClean="0">
                <a:effectLst>
                  <a:outerShdw blurRad="50000" dist="30000" dir="5400000" algn="tl" rotWithShape="0">
                    <a:srgbClr val="000000">
                      <a:alpha val="30000"/>
                    </a:srgbClr>
                  </a:outerShdw>
                </a:effectLst>
                <a:latin typeface="Times New Roman" pitchFamily="18" charset="0"/>
                <a:ea typeface="+mj-ea"/>
                <a:cs typeface="Times New Roman" pitchFamily="18" charset="0"/>
              </a:rPr>
              <a:t>EVALUACIÓN </a:t>
            </a:r>
            <a:endParaRPr lang="es-AR" sz="3000" b="1" dirty="0">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161163"/>
            <a:ext cx="8229600" cy="1877437"/>
          </a:xfrm>
          <a:prstGeom prst="rect">
            <a:avLst/>
          </a:prstGeom>
          <a:solidFill>
            <a:schemeClr val="accent6">
              <a:lumMod val="60000"/>
              <a:lumOff val="40000"/>
            </a:schemeClr>
          </a:solidFill>
          <a:ln w="28575">
            <a:solidFill>
              <a:schemeClr val="tx1"/>
            </a:solidFill>
          </a:ln>
        </p:spPr>
        <p:txBody>
          <a:bodyPr wrap="square">
            <a:spAutoFit/>
          </a:bodyPr>
          <a:lstStyle/>
          <a:p>
            <a:pPr algn="ctr" fontAlgn="auto">
              <a:spcBef>
                <a:spcPts val="0"/>
              </a:spcBef>
              <a:spcAft>
                <a:spcPts val="0"/>
              </a:spcAft>
              <a:defRPr/>
            </a:pPr>
            <a:r>
              <a:rPr lang="es-AR" sz="3200" b="1" dirty="0" smtClean="0">
                <a:latin typeface="Times New Roman" pitchFamily="18" charset="0"/>
                <a:cs typeface="Times New Roman" pitchFamily="18" charset="0"/>
              </a:rPr>
              <a:t> </a:t>
            </a:r>
            <a:r>
              <a:rPr lang="es-AR" sz="2800" b="1" dirty="0" smtClean="0">
                <a:latin typeface="Times New Roman" pitchFamily="18" charset="0"/>
                <a:cs typeface="Times New Roman" pitchFamily="18" charset="0"/>
              </a:rPr>
              <a:t>En base a lo estudiado en el capítulo XIV del  Manual del Profesional del Seguro edición 17, Ud. debería estar en condiciones de responder las siguientes preguntas:</a:t>
            </a:r>
            <a:endParaRPr lang="es-AR" sz="2800" b="1" dirty="0">
              <a:latin typeface="Times New Roman" pitchFamily="18" charset="0"/>
              <a:cs typeface="Times New Roman" pitchFamily="18" charset="0"/>
            </a:endParaRP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143000"/>
            <a:ext cx="8229600" cy="4234493"/>
          </a:xfrm>
          <a:prstGeom prst="rect">
            <a:avLst/>
          </a:prstGeom>
          <a:solidFill>
            <a:schemeClr val="accent6">
              <a:lumMod val="60000"/>
              <a:lumOff val="40000"/>
            </a:schemeClr>
          </a:solidFill>
          <a:ln w="28575">
            <a:solidFill>
              <a:schemeClr val="tx1"/>
            </a:solidFill>
            <a:miter lim="800000"/>
            <a:headEnd/>
            <a:tailEnd/>
          </a:ln>
        </p:spPr>
        <p:txBody>
          <a:bodyPr wrap="square" anchor="ctr" anchorCtr="1">
            <a:spAutoFit/>
          </a:bodyPr>
          <a:lstStyle/>
          <a:p>
            <a:pPr marL="342900" indent="-342900" algn="ctr" hangingPunct="0">
              <a:spcBef>
                <a:spcPts val="500"/>
              </a:spcBef>
              <a:tabLst>
                <a:tab pos="4002088" algn="l"/>
              </a:tabLst>
            </a:pPr>
            <a:r>
              <a:rPr lang="es-ES" altLang="es-ES" sz="2400" b="1" dirty="0" smtClean="0">
                <a:latin typeface="Times New Roman" pitchFamily="18" charset="0"/>
                <a:cs typeface="Times New Roman" pitchFamily="18" charset="0"/>
              </a:rPr>
              <a:t>¿Cuál es el objetivo de la Superintendencia de Seguros  respecto a la actuación de los </a:t>
            </a:r>
          </a:p>
          <a:p>
            <a:pPr marL="342900" indent="-342900" algn="ctr" hangingPunct="0">
              <a:spcBef>
                <a:spcPts val="500"/>
              </a:spcBef>
              <a:tabLst>
                <a:tab pos="4002088" algn="l"/>
              </a:tabLst>
            </a:pPr>
            <a:r>
              <a:rPr lang="es-ES" altLang="es-ES" sz="2400" b="1" dirty="0" smtClean="0">
                <a:latin typeface="Times New Roman" pitchFamily="18" charset="0"/>
                <a:cs typeface="Times New Roman" pitchFamily="18" charset="0"/>
              </a:rPr>
              <a:t>productores asesores de seguros?</a:t>
            </a:r>
          </a:p>
          <a:p>
            <a:pPr marL="342900" indent="-342900" algn="ctr" hangingPunct="0">
              <a:spcBef>
                <a:spcPts val="500"/>
              </a:spcBef>
              <a:tabLst>
                <a:tab pos="4002088" algn="l"/>
              </a:tabLst>
            </a:pPr>
            <a:r>
              <a:rPr lang="es-ES" altLang="es-ES" sz="2400" b="1" dirty="0" smtClean="0">
                <a:latin typeface="Times New Roman" pitchFamily="18" charset="0"/>
                <a:cs typeface="Times New Roman" pitchFamily="18" charset="0"/>
              </a:rPr>
              <a:t>¿Qué son los paraísos fiscales?</a:t>
            </a:r>
          </a:p>
          <a:p>
            <a:pPr marL="342900" indent="-342900" algn="ctr" hangingPunct="0">
              <a:spcBef>
                <a:spcPts val="500"/>
              </a:spcBef>
              <a:tabLst>
                <a:tab pos="4002088" algn="l"/>
              </a:tabLst>
            </a:pPr>
            <a:r>
              <a:rPr lang="es-ES" altLang="es-ES" sz="2400" b="1" dirty="0" smtClean="0">
                <a:latin typeface="Times New Roman" pitchFamily="18" charset="0"/>
                <a:cs typeface="Times New Roman" pitchFamily="18" charset="0"/>
              </a:rPr>
              <a:t>¿Cuáles son los requisitos para acceder a los mismos?</a:t>
            </a:r>
          </a:p>
          <a:p>
            <a:pPr marL="342900" indent="-342900" algn="ctr" hangingPunct="0">
              <a:spcBef>
                <a:spcPts val="500"/>
              </a:spcBef>
              <a:tabLst>
                <a:tab pos="4002088" algn="l"/>
              </a:tabLst>
            </a:pPr>
            <a:r>
              <a:rPr lang="es-ES" altLang="es-ES" sz="2400" b="1" dirty="0" smtClean="0">
                <a:latin typeface="Times New Roman" pitchFamily="18" charset="0"/>
                <a:cs typeface="Times New Roman" pitchFamily="18" charset="0"/>
              </a:rPr>
              <a:t>¿Qué características tienen las empresas lavadoras de dinero?</a:t>
            </a:r>
          </a:p>
          <a:p>
            <a:pPr marL="342900" indent="-342900" algn="ctr" hangingPunct="0">
              <a:spcBef>
                <a:spcPts val="500"/>
              </a:spcBef>
              <a:tabLst>
                <a:tab pos="4002088" algn="l"/>
              </a:tabLst>
            </a:pPr>
            <a:r>
              <a:rPr lang="es-ES" altLang="es-ES" sz="2400" b="1" dirty="0" smtClean="0">
                <a:latin typeface="Times New Roman" pitchFamily="18" charset="0"/>
                <a:cs typeface="Times New Roman" pitchFamily="18" charset="0"/>
              </a:rPr>
              <a:t>¿Cuáles son las actividades más sensibles para el lavado de dinero?</a:t>
            </a:r>
          </a:p>
          <a:p>
            <a:pPr marL="342900" indent="-342900" algn="ctr" hangingPunct="0">
              <a:spcBef>
                <a:spcPts val="500"/>
              </a:spcBef>
              <a:tabLst>
                <a:tab pos="4002088" algn="l"/>
              </a:tabLst>
            </a:pPr>
            <a:r>
              <a:rPr lang="es-ES" altLang="es-ES" sz="2400" b="1" dirty="0" smtClean="0">
                <a:latin typeface="Times New Roman" pitchFamily="18" charset="0"/>
                <a:cs typeface="Times New Roman" pitchFamily="18" charset="0"/>
              </a:rPr>
              <a:t>¿Cómo se define al lavado de activos?</a:t>
            </a:r>
          </a:p>
          <a:p>
            <a:pPr marL="342900" indent="-342900" algn="ctr" hangingPunct="0">
              <a:spcBef>
                <a:spcPts val="500"/>
              </a:spcBef>
              <a:tabLst>
                <a:tab pos="4002088" algn="l"/>
              </a:tabLst>
            </a:pPr>
            <a:r>
              <a:rPr lang="es-ES" altLang="es-ES" sz="2400" b="1" dirty="0" smtClean="0">
                <a:latin typeface="Times New Roman" pitchFamily="18" charset="0"/>
                <a:cs typeface="Times New Roman" pitchFamily="18" charset="0"/>
              </a:rPr>
              <a:t>¿Cuáles son las etapas del lavado de activos?</a:t>
            </a:r>
            <a:endParaRPr lang="es-ES" altLang="es-ES" sz="2400" b="1" dirty="0">
              <a:latin typeface="Times New Roman" pitchFamily="18" charset="0"/>
              <a:cs typeface="Times New Roman" pitchFamily="18" charset="0"/>
            </a:endParaRP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762000"/>
            <a:ext cx="8229600" cy="5278368"/>
          </a:xfrm>
          <a:prstGeom prst="rect">
            <a:avLst/>
          </a:prstGeom>
          <a:solidFill>
            <a:schemeClr val="accent6">
              <a:lumMod val="60000"/>
              <a:lumOff val="40000"/>
            </a:schemeClr>
          </a:solidFill>
          <a:ln w="28575">
            <a:solidFill>
              <a:schemeClr val="tx1"/>
            </a:solidFill>
            <a:miter lim="800000"/>
            <a:headEnd/>
            <a:tailEnd/>
          </a:ln>
        </p:spPr>
        <p:txBody>
          <a:bodyPr wrap="square" anchor="ctr" anchorCtr="1">
            <a:spAutoFit/>
          </a:bodyPr>
          <a:lstStyle/>
          <a:p>
            <a:pPr marL="342900" indent="-342900" algn="ctr" hangingPunct="0">
              <a:spcBef>
                <a:spcPts val="500"/>
              </a:spcBef>
              <a:tabLst>
                <a:tab pos="4002088" algn="l"/>
              </a:tabLst>
            </a:pPr>
            <a:r>
              <a:rPr lang="es-ES" altLang="es-ES" sz="2400" b="1" dirty="0" smtClean="0">
                <a:latin typeface="Times New Roman" pitchFamily="18" charset="0"/>
                <a:cs typeface="Times New Roman" pitchFamily="18" charset="0"/>
              </a:rPr>
              <a:t>¿Qué significa GAFI y cuál es su definición?</a:t>
            </a:r>
          </a:p>
          <a:p>
            <a:pPr marL="342900" indent="-342900" algn="ctr" hangingPunct="0">
              <a:spcBef>
                <a:spcPts val="500"/>
              </a:spcBef>
              <a:tabLst>
                <a:tab pos="4002088" algn="l"/>
              </a:tabLst>
            </a:pPr>
            <a:r>
              <a:rPr lang="es-ES" altLang="es-ES" sz="2400" b="1" dirty="0" smtClean="0">
                <a:latin typeface="Times New Roman" pitchFamily="18" charset="0"/>
                <a:cs typeface="Times New Roman" pitchFamily="18" charset="0"/>
              </a:rPr>
              <a:t>¿Por qué nuestro país estuvo incluido en la denominada Lista gris del GAFI?</a:t>
            </a:r>
          </a:p>
          <a:p>
            <a:pPr marL="342900" indent="-342900" algn="ctr" hangingPunct="0">
              <a:spcBef>
                <a:spcPts val="500"/>
              </a:spcBef>
              <a:tabLst>
                <a:tab pos="4002088" algn="l"/>
              </a:tabLst>
            </a:pPr>
            <a:r>
              <a:rPr lang="es-ES" altLang="es-ES" sz="2400" b="1" dirty="0" smtClean="0">
                <a:latin typeface="Times New Roman" pitchFamily="18" charset="0"/>
                <a:cs typeface="Times New Roman" pitchFamily="18" charset="0"/>
              </a:rPr>
              <a:t>¿Qué ley se ocupa del lavado de activos?</a:t>
            </a:r>
          </a:p>
          <a:p>
            <a:pPr marL="342900" indent="-342900" algn="ctr" hangingPunct="0">
              <a:spcBef>
                <a:spcPts val="500"/>
              </a:spcBef>
              <a:tabLst>
                <a:tab pos="4002088" algn="l"/>
              </a:tabLst>
            </a:pPr>
            <a:r>
              <a:rPr lang="es-ES" altLang="es-ES" sz="2400" b="1" dirty="0" smtClean="0">
                <a:latin typeface="Times New Roman" pitchFamily="18" charset="0"/>
                <a:cs typeface="Times New Roman" pitchFamily="18" charset="0"/>
              </a:rPr>
              <a:t>¿Quiénes son los sujetos obligados?</a:t>
            </a:r>
          </a:p>
          <a:p>
            <a:pPr marL="342900" indent="-342900" algn="ctr" hangingPunct="0">
              <a:spcBef>
                <a:spcPts val="500"/>
              </a:spcBef>
              <a:tabLst>
                <a:tab pos="4002088" algn="l"/>
              </a:tabLst>
            </a:pPr>
            <a:r>
              <a:rPr lang="es-ES" altLang="es-ES" sz="2400" b="1" dirty="0" smtClean="0">
                <a:latin typeface="Times New Roman" pitchFamily="18" charset="0"/>
                <a:cs typeface="Times New Roman" pitchFamily="18" charset="0"/>
              </a:rPr>
              <a:t>¿Qué significa UIF y cuál es su definición?</a:t>
            </a:r>
          </a:p>
          <a:p>
            <a:pPr marL="342900" indent="-342900" algn="ctr" hangingPunct="0">
              <a:spcBef>
                <a:spcPts val="500"/>
              </a:spcBef>
              <a:tabLst>
                <a:tab pos="4002088" algn="l"/>
              </a:tabLst>
            </a:pPr>
            <a:r>
              <a:rPr lang="es-ES" altLang="es-ES" sz="2400" b="1" dirty="0" smtClean="0">
                <a:latin typeface="Times New Roman" pitchFamily="18" charset="0"/>
                <a:cs typeface="Times New Roman" pitchFamily="18" charset="0"/>
              </a:rPr>
              <a:t>¿Cuál es el actual régimen penal por lavado de activos?</a:t>
            </a:r>
          </a:p>
          <a:p>
            <a:pPr marL="342900" indent="-342900" algn="ctr" hangingPunct="0">
              <a:spcBef>
                <a:spcPts val="500"/>
              </a:spcBef>
              <a:tabLst>
                <a:tab pos="4002088" algn="l"/>
              </a:tabLst>
            </a:pPr>
            <a:r>
              <a:rPr lang="es-ES" altLang="es-ES" sz="2400" b="1" dirty="0" smtClean="0">
                <a:latin typeface="Times New Roman" pitchFamily="18" charset="0"/>
                <a:cs typeface="Times New Roman" pitchFamily="18" charset="0"/>
              </a:rPr>
              <a:t>Defina cliente, operaciones inusuales, operaciones sospechosas, personas expuestas políticamente, reportes sistemáticos, beneficiario final, beneficiario de la cobertura, asegurado, tomador y sociedad de productores asesores de seguros, debida diligencia y debida diligencia reforzada. </a:t>
            </a:r>
            <a:endParaRPr lang="es-ES" altLang="es-ES" sz="2400" b="1" dirty="0">
              <a:latin typeface="Times New Roman" pitchFamily="18" charset="0"/>
              <a:cs typeface="Times New Roman" pitchFamily="18" charset="0"/>
            </a:endParaRP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533400"/>
            <a:ext cx="8229600" cy="4973156"/>
          </a:xfrm>
          <a:prstGeom prst="rect">
            <a:avLst/>
          </a:prstGeom>
          <a:solidFill>
            <a:schemeClr val="accent6">
              <a:lumMod val="60000"/>
              <a:lumOff val="40000"/>
            </a:schemeClr>
          </a:solidFill>
          <a:ln w="28575">
            <a:solidFill>
              <a:schemeClr val="tx1"/>
            </a:solidFill>
            <a:miter lim="800000"/>
            <a:headEnd/>
            <a:tailEnd/>
          </a:ln>
        </p:spPr>
        <p:txBody>
          <a:bodyPr wrap="square" anchor="ctr" anchorCtr="1">
            <a:spAutoFit/>
          </a:bodyPr>
          <a:lstStyle/>
          <a:p>
            <a:pPr marL="342900" indent="-342900" algn="ctr" hangingPunct="0">
              <a:spcBef>
                <a:spcPts val="500"/>
              </a:spcBef>
              <a:tabLst>
                <a:tab pos="4002088" algn="l"/>
              </a:tabLst>
            </a:pPr>
            <a:r>
              <a:rPr lang="es-ES" altLang="es-ES" sz="2400" b="1" dirty="0" smtClean="0">
                <a:latin typeface="Times New Roman" pitchFamily="18" charset="0"/>
                <a:cs typeface="Times New Roman" pitchFamily="18" charset="0"/>
              </a:rPr>
              <a:t>¿Cómo es el trámite del productor asesor de seguros para inscribirse en la UIF?</a:t>
            </a:r>
          </a:p>
          <a:p>
            <a:pPr marL="342900" indent="-342900" algn="ctr" hangingPunct="0">
              <a:spcBef>
                <a:spcPts val="500"/>
              </a:spcBef>
              <a:tabLst>
                <a:tab pos="4002088" algn="l"/>
              </a:tabLst>
            </a:pPr>
            <a:r>
              <a:rPr lang="es-ES" altLang="es-ES" sz="2400" b="1" dirty="0" smtClean="0">
                <a:latin typeface="Times New Roman" pitchFamily="18" charset="0"/>
                <a:cs typeface="Times New Roman" pitchFamily="18" charset="0"/>
              </a:rPr>
              <a:t>¿Cuáles son las disposiciones respecto a la identificación del cliente?</a:t>
            </a:r>
          </a:p>
          <a:p>
            <a:pPr marL="342900" indent="-342900" algn="ctr" hangingPunct="0">
              <a:spcBef>
                <a:spcPts val="500"/>
              </a:spcBef>
              <a:tabLst>
                <a:tab pos="4002088" algn="l"/>
              </a:tabLst>
            </a:pPr>
            <a:r>
              <a:rPr lang="es-ES" altLang="es-ES" sz="2400" b="1" dirty="0" smtClean="0">
                <a:latin typeface="Times New Roman" pitchFamily="18" charset="0"/>
                <a:cs typeface="Times New Roman" pitchFamily="18" charset="0"/>
              </a:rPr>
              <a:t>¿Cuáles son las excepciones para no presentar esa información?</a:t>
            </a:r>
          </a:p>
          <a:p>
            <a:pPr marL="342900" indent="-342900" algn="ctr" hangingPunct="0">
              <a:spcBef>
                <a:spcPts val="500"/>
              </a:spcBef>
              <a:tabLst>
                <a:tab pos="4002088" algn="l"/>
              </a:tabLst>
            </a:pPr>
            <a:r>
              <a:rPr lang="es-ES" altLang="es-ES" sz="2400" b="1" dirty="0" smtClean="0">
                <a:latin typeface="Times New Roman" pitchFamily="18" charset="0"/>
                <a:cs typeface="Times New Roman" pitchFamily="18" charset="0"/>
              </a:rPr>
              <a:t>¿Cuál es el plazo de conservación de la documentación?</a:t>
            </a:r>
          </a:p>
          <a:p>
            <a:pPr marL="342900" indent="-342900" algn="ctr" hangingPunct="0">
              <a:spcBef>
                <a:spcPts val="500"/>
              </a:spcBef>
              <a:tabLst>
                <a:tab pos="4002088" algn="l"/>
              </a:tabLst>
            </a:pPr>
            <a:r>
              <a:rPr lang="es-ES" altLang="es-ES" sz="2400" b="1" dirty="0" smtClean="0">
                <a:latin typeface="Times New Roman" pitchFamily="18" charset="0"/>
                <a:cs typeface="Times New Roman" pitchFamily="18" charset="0"/>
              </a:rPr>
              <a:t>¿Qué se indica respecto a la custodia de la documentación?</a:t>
            </a:r>
          </a:p>
          <a:p>
            <a:pPr marL="342900" indent="-342900" algn="ctr" hangingPunct="0">
              <a:spcBef>
                <a:spcPts val="500"/>
              </a:spcBef>
              <a:tabLst>
                <a:tab pos="4002088" algn="l"/>
              </a:tabLst>
            </a:pPr>
            <a:r>
              <a:rPr lang="es-ES" altLang="es-ES" sz="2400" b="1" dirty="0" smtClean="0">
                <a:latin typeface="Times New Roman" pitchFamily="18" charset="0"/>
                <a:cs typeface="Times New Roman" pitchFamily="18" charset="0"/>
              </a:rPr>
              <a:t>¿A qué se refiere el reporte de operaciones sistemático de las entidades aseguradoras?</a:t>
            </a:r>
          </a:p>
          <a:p>
            <a:pPr marL="342900" indent="-342900" algn="ctr" hangingPunct="0">
              <a:spcBef>
                <a:spcPts val="500"/>
              </a:spcBef>
              <a:tabLst>
                <a:tab pos="4002088" algn="l"/>
              </a:tabLst>
            </a:pPr>
            <a:r>
              <a:rPr lang="es-ES" altLang="es-ES" sz="2400" b="1" dirty="0" smtClean="0">
                <a:latin typeface="Times New Roman" pitchFamily="18" charset="0"/>
                <a:cs typeface="Times New Roman" pitchFamily="18" charset="0"/>
              </a:rPr>
              <a:t>¿Qué significa ROS y cuál es el procedimiento a seguir?</a:t>
            </a:r>
          </a:p>
          <a:p>
            <a:pPr marL="342900" indent="-342900" algn="ctr" hangingPunct="0">
              <a:spcBef>
                <a:spcPts val="500"/>
              </a:spcBef>
              <a:tabLst>
                <a:tab pos="4002088" algn="l"/>
              </a:tabLst>
            </a:pPr>
            <a:endParaRPr lang="es-ES" altLang="es-ES" sz="2400" b="1" dirty="0">
              <a:latin typeface="Times New Roman" pitchFamily="18" charset="0"/>
              <a:cs typeface="Times New Roman" pitchFamily="18" charset="0"/>
            </a:endParaRPr>
          </a:p>
        </p:txBody>
      </p:sp>
      <p:sp>
        <p:nvSpPr>
          <p:cNvPr id="4" name="Rectangle 4"/>
          <p:cNvSpPr>
            <a:spLocks noChangeArrowheads="1"/>
          </p:cNvSpPr>
          <p:nvPr/>
        </p:nvSpPr>
        <p:spPr bwMode="auto">
          <a:xfrm>
            <a:off x="457200" y="5730875"/>
            <a:ext cx="8229600" cy="669925"/>
          </a:xfrm>
          <a:prstGeom prst="rect">
            <a:avLst/>
          </a:prstGeom>
          <a:solidFill>
            <a:schemeClr val="tx1"/>
          </a:solidFill>
          <a:ln w="28575">
            <a:solidFill>
              <a:srgbClr val="C00000"/>
            </a:solidFill>
            <a:miter lim="800000"/>
            <a:headEnd/>
            <a:tailEnd/>
          </a:ln>
        </p:spPr>
        <p:txBody>
          <a:bodyPr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s-ES" sz="2800" b="1" dirty="0" smtClean="0">
                <a:solidFill>
                  <a:schemeClr val="bg1"/>
                </a:solidFill>
                <a:latin typeface="Times New Roman" pitchFamily="18" charset="0"/>
                <a:cs typeface="Times New Roman" pitchFamily="18" charset="0"/>
              </a:rPr>
              <a:t>GRACIAS</a:t>
            </a:r>
            <a:endParaRPr lang="es-ES" sz="2800" b="1" dirty="0">
              <a:solidFill>
                <a:schemeClr val="bg1"/>
              </a:solidFill>
              <a:latin typeface="Times New Roman" pitchFamily="18" charset="0"/>
              <a:cs typeface="Times New Roman" pitchFamily="18" charset="0"/>
            </a:endParaRP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57201" y="2667000"/>
            <a:ext cx="8229600" cy="584775"/>
          </a:xfrm>
          <a:prstGeom prst="rect">
            <a:avLst/>
          </a:prstGeom>
          <a:solidFill>
            <a:schemeClr val="tx1"/>
          </a:solidFill>
          <a:ln w="28575">
            <a:solidFill>
              <a:schemeClr val="tx1"/>
            </a:solidFill>
            <a:miter lim="800000"/>
            <a:headEnd/>
            <a:tailEnd/>
          </a:ln>
        </p:spPr>
        <p:txBody>
          <a:bodyPr wrap="square" anchorCtr="1">
            <a:spAutoFit/>
          </a:bodyPr>
          <a:lstStyle/>
          <a:p>
            <a:pPr algn="ctr" fontAlgn="auto">
              <a:spcBef>
                <a:spcPts val="1100"/>
              </a:spcBef>
              <a:spcAft>
                <a:spcPts val="0"/>
              </a:spcAft>
              <a:defRPr/>
            </a:pPr>
            <a:r>
              <a:rPr lang="es-MX" sz="3200" b="1" dirty="0" smtClean="0">
                <a:solidFill>
                  <a:schemeClr val="bg1"/>
                </a:solidFill>
                <a:latin typeface="Times New Roman" pitchFamily="18" charset="0"/>
                <a:cs typeface="Times New Roman" pitchFamily="18" charset="0"/>
              </a:rPr>
              <a:t>GOBIERNO CORPORATIVO</a:t>
            </a:r>
            <a:endParaRPr lang="es-MX" sz="3200" b="1" dirty="0">
              <a:solidFill>
                <a:schemeClr val="bg1"/>
              </a:solidFill>
              <a:latin typeface="Times New Roman" pitchFamily="18" charset="0"/>
              <a:cs typeface="Times New Roman" pitchFamily="18" charset="0"/>
            </a:endParaRP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2"/>
          <p:cNvSpPr txBox="1">
            <a:spLocks noChangeArrowheads="1"/>
          </p:cNvSpPr>
          <p:nvPr/>
        </p:nvSpPr>
        <p:spPr bwMode="auto">
          <a:xfrm>
            <a:off x="457200" y="786825"/>
            <a:ext cx="8229601" cy="584775"/>
          </a:xfrm>
          <a:prstGeom prst="rect">
            <a:avLst/>
          </a:prstGeom>
          <a:solidFill>
            <a:schemeClr val="tx1"/>
          </a:solidFill>
          <a:ln w="28575">
            <a:solidFill>
              <a:schemeClr val="tx1"/>
            </a:solidFill>
            <a:miter lim="800000"/>
            <a:headEnd/>
            <a:tailEnd/>
          </a:ln>
        </p:spPr>
        <p:txBody>
          <a:bodyPr wrap="square" anchorCtr="1">
            <a:spAutoFit/>
          </a:bodyPr>
          <a:lstStyle/>
          <a:p>
            <a:pPr algn="ctr" fontAlgn="auto">
              <a:spcBef>
                <a:spcPts val="1100"/>
              </a:spcBef>
              <a:spcAft>
                <a:spcPts val="0"/>
              </a:spcAft>
              <a:defRPr/>
            </a:pPr>
            <a:r>
              <a:rPr lang="es-MX" sz="3200" b="1" dirty="0" smtClean="0">
                <a:solidFill>
                  <a:schemeClr val="bg1"/>
                </a:solidFill>
                <a:latin typeface="Times New Roman" pitchFamily="18" charset="0"/>
                <a:cs typeface="Times New Roman" pitchFamily="18" charset="0"/>
              </a:rPr>
              <a:t>TEMARIO</a:t>
            </a:r>
            <a:endParaRPr lang="es-MX" sz="3200" b="1" dirty="0">
              <a:solidFill>
                <a:schemeClr val="bg1"/>
              </a:solidFill>
              <a:latin typeface="Times New Roman" pitchFamily="18" charset="0"/>
              <a:cs typeface="Times New Roman" pitchFamily="18" charset="0"/>
            </a:endParaRPr>
          </a:p>
        </p:txBody>
      </p:sp>
      <p:sp>
        <p:nvSpPr>
          <p:cNvPr id="3" name="2 CuadroTexto"/>
          <p:cNvSpPr txBox="1"/>
          <p:nvPr/>
        </p:nvSpPr>
        <p:spPr>
          <a:xfrm>
            <a:off x="457200" y="2590800"/>
            <a:ext cx="8305800" cy="1938992"/>
          </a:xfrm>
          <a:prstGeom prst="rect">
            <a:avLst/>
          </a:prstGeom>
          <a:solidFill>
            <a:schemeClr val="tx1"/>
          </a:solidFill>
        </p:spPr>
        <p:txBody>
          <a:bodyPr wrap="square" rtlCol="0">
            <a:spAutoFit/>
          </a:bodyPr>
          <a:lstStyle/>
          <a:p>
            <a:r>
              <a:rPr lang="es-AR" sz="2400" b="1" dirty="0" smtClean="0">
                <a:solidFill>
                  <a:schemeClr val="bg1"/>
                </a:solidFill>
                <a:latin typeface="Times New Roman" pitchFamily="18" charset="0"/>
                <a:cs typeface="Times New Roman" pitchFamily="18" charset="0"/>
              </a:rPr>
              <a:t>Gobierno corporativo. Concepto. Principales participantes. Principios fundamentales. Beneficios del gobierno corporativo. Norma de la Superintendencia de Seguros de la Nación sobre el gobierno corporativo. Funciones del director independiente. Incompatibilidades</a:t>
            </a:r>
            <a:r>
              <a:rPr lang="es-AR" sz="2000" b="1" dirty="0" smtClean="0">
                <a:solidFill>
                  <a:schemeClr val="bg1"/>
                </a:solidFill>
                <a:latin typeface="Times New Roman" pitchFamily="18" charset="0"/>
                <a:cs typeface="Times New Roman" pitchFamily="18" charset="0"/>
              </a:rPr>
              <a:t>.</a:t>
            </a:r>
            <a:endParaRPr lang="en-US" sz="2000" b="1" dirty="0">
              <a:solidFill>
                <a:schemeClr val="bg1"/>
              </a:solidFill>
              <a:latin typeface="Times New Roman" pitchFamily="18" charset="0"/>
              <a:cs typeface="Times New Roman" pitchFamily="18" charset="0"/>
            </a:endParaRP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a:spLocks noChangeArrowheads="1"/>
          </p:cNvSpPr>
          <p:nvPr/>
        </p:nvSpPr>
        <p:spPr bwMode="auto">
          <a:xfrm>
            <a:off x="457200" y="1563687"/>
            <a:ext cx="8229600" cy="2246313"/>
          </a:xfrm>
          <a:prstGeom prst="rect">
            <a:avLst/>
          </a:prstGeom>
          <a:solidFill>
            <a:schemeClr val="tx1"/>
          </a:solidFill>
          <a:ln w="9525">
            <a:noFill/>
            <a:miter lim="800000"/>
            <a:headEnd/>
            <a:tailEnd/>
          </a:ln>
        </p:spPr>
        <p:txBody>
          <a:bodyPr wrap="square" anchorCtr="1">
            <a:spAutoFit/>
          </a:bodyPr>
          <a:lstStyle/>
          <a:p>
            <a:pPr algn="ctr" fontAlgn="auto">
              <a:spcBef>
                <a:spcPts val="0"/>
              </a:spcBef>
              <a:spcAft>
                <a:spcPts val="0"/>
              </a:spcAft>
              <a:defRPr/>
            </a:pPr>
            <a:r>
              <a:rPr lang="es-AR" altLang="es-ES" b="1" dirty="0">
                <a:solidFill>
                  <a:schemeClr val="bg1"/>
                </a:solidFill>
                <a:latin typeface="Arial Black" pitchFamily="34" charset="0"/>
              </a:rPr>
              <a:t>  </a:t>
            </a:r>
            <a:r>
              <a:rPr lang="es-AR" altLang="es-ES" sz="2000" b="1" dirty="0">
                <a:solidFill>
                  <a:schemeClr val="bg1"/>
                </a:solidFill>
                <a:latin typeface="Arial Black" pitchFamily="34" charset="0"/>
              </a:rPr>
              <a:t>Hoy en día, la rentabilidad y sostenibilidad de las empresas está determinada por tantos factores, que crear un marco interno que armonicen los intereses de los accionistas, empleados, gobiernos, comunidades y que permitan generar controles que garanticen la transparencia y la ética en los negocios, es una decisión estratégica</a:t>
            </a:r>
            <a:r>
              <a:rPr lang="es-AR" altLang="es-ES" sz="2000" b="1" dirty="0">
                <a:latin typeface="Arial Black" pitchFamily="34" charset="0"/>
              </a:rPr>
              <a:t>.</a:t>
            </a:r>
          </a:p>
        </p:txBody>
      </p:sp>
      <p:sp>
        <p:nvSpPr>
          <p:cNvPr id="4" name="3 CuadroTexto"/>
          <p:cNvSpPr txBox="1">
            <a:spLocks noChangeArrowheads="1"/>
          </p:cNvSpPr>
          <p:nvPr/>
        </p:nvSpPr>
        <p:spPr bwMode="auto">
          <a:xfrm>
            <a:off x="457200" y="4210050"/>
            <a:ext cx="8229600" cy="1200150"/>
          </a:xfrm>
          <a:prstGeom prst="rect">
            <a:avLst/>
          </a:prstGeom>
          <a:solidFill>
            <a:schemeClr val="tx1"/>
          </a:solidFill>
          <a:ln w="9525">
            <a:noFill/>
            <a:miter lim="800000"/>
            <a:headEnd/>
            <a:tailEnd/>
          </a:ln>
        </p:spPr>
        <p:txBody>
          <a:bodyPr wrap="square" anchorCtr="1">
            <a:spAutoFit/>
          </a:bodyPr>
          <a:lstStyle/>
          <a:p>
            <a:pPr algn="ctr" fontAlgn="auto">
              <a:spcBef>
                <a:spcPts val="0"/>
              </a:spcBef>
              <a:spcAft>
                <a:spcPts val="0"/>
              </a:spcAft>
              <a:defRPr/>
            </a:pPr>
            <a:r>
              <a:rPr lang="es-AR" altLang="es-ES" b="1" dirty="0">
                <a:solidFill>
                  <a:schemeClr val="bg1"/>
                </a:solidFill>
                <a:latin typeface="Arial Black" pitchFamily="34" charset="0"/>
              </a:rPr>
              <a:t>  LA RENTABILIDAD DE LAS EMPRESAS NO SE DEFINE SOLAMENTE POR EL DINERO QUE GENERAN, SINO POR EL VALOR AGREGADO QUE ENTREGA A LA SOCIEDAD  EN LA QUE ESTÁ INMERSA.</a:t>
            </a:r>
            <a:endParaRPr lang="es-AR" altLang="es-ES" sz="2400" b="1" dirty="0">
              <a:solidFill>
                <a:schemeClr val="bg1"/>
              </a:solidFill>
              <a:latin typeface="Arial Black" pitchFamily="34" charset="0"/>
            </a:endParaRPr>
          </a:p>
        </p:txBody>
      </p:sp>
      <p:sp>
        <p:nvSpPr>
          <p:cNvPr id="5" name="Text Box 2"/>
          <p:cNvSpPr txBox="1">
            <a:spLocks noChangeArrowheads="1"/>
          </p:cNvSpPr>
          <p:nvPr/>
        </p:nvSpPr>
        <p:spPr bwMode="auto">
          <a:xfrm>
            <a:off x="457200" y="533400"/>
            <a:ext cx="8229601" cy="584775"/>
          </a:xfrm>
          <a:prstGeom prst="rect">
            <a:avLst/>
          </a:prstGeom>
          <a:solidFill>
            <a:schemeClr val="tx1"/>
          </a:solidFill>
          <a:ln w="28575">
            <a:solidFill>
              <a:schemeClr val="tx1"/>
            </a:solidFill>
            <a:miter lim="800000"/>
            <a:headEnd/>
            <a:tailEnd/>
          </a:ln>
        </p:spPr>
        <p:txBody>
          <a:bodyPr wrap="square" anchorCtr="1">
            <a:spAutoFit/>
          </a:bodyPr>
          <a:lstStyle/>
          <a:p>
            <a:pPr algn="ctr" fontAlgn="auto">
              <a:spcBef>
                <a:spcPts val="1100"/>
              </a:spcBef>
              <a:spcAft>
                <a:spcPts val="0"/>
              </a:spcAft>
              <a:defRPr/>
            </a:pPr>
            <a:r>
              <a:rPr lang="es-MX" sz="3200" b="1" dirty="0" smtClean="0">
                <a:solidFill>
                  <a:schemeClr val="bg1"/>
                </a:solidFill>
                <a:latin typeface="Times New Roman" pitchFamily="18" charset="0"/>
                <a:cs typeface="Times New Roman" pitchFamily="18" charset="0"/>
              </a:rPr>
              <a:t>CONCEPTO</a:t>
            </a:r>
            <a:endParaRPr lang="es-MX" sz="3200" b="1" dirty="0">
              <a:solidFill>
                <a:schemeClr val="bg1"/>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2 CuadroTexto"/>
          <p:cNvSpPr txBox="1"/>
          <p:nvPr/>
        </p:nvSpPr>
        <p:spPr>
          <a:xfrm>
            <a:off x="457200" y="1153180"/>
            <a:ext cx="8229600" cy="523220"/>
          </a:xfrm>
          <a:prstGeom prst="rect">
            <a:avLst/>
          </a:prstGeom>
          <a:solidFill>
            <a:schemeClr val="accent2">
              <a:lumMod val="60000"/>
              <a:lumOff val="40000"/>
            </a:schemeClr>
          </a:solidFill>
          <a:ln>
            <a:solidFill>
              <a:srgbClr val="C00000"/>
            </a:solidFill>
          </a:ln>
        </p:spPr>
        <p:txBody>
          <a:bodyPr wrap="square" rtlCol="0">
            <a:spAutoFit/>
          </a:bodyPr>
          <a:lstStyle/>
          <a:p>
            <a:pPr algn="ctr"/>
            <a:r>
              <a:rPr lang="es-AR" sz="2800" b="1" dirty="0" smtClean="0">
                <a:latin typeface="Times New Roman" pitchFamily="18" charset="0"/>
                <a:cs typeface="Times New Roman" pitchFamily="18" charset="0"/>
              </a:rPr>
              <a:t>TEMARIO</a:t>
            </a:r>
            <a:endParaRPr lang="en-US" sz="2800" b="1" dirty="0">
              <a:latin typeface="Times New Roman" pitchFamily="18" charset="0"/>
              <a:cs typeface="Times New Roman" pitchFamily="18" charset="0"/>
            </a:endParaRPr>
          </a:p>
        </p:txBody>
      </p:sp>
      <p:sp>
        <p:nvSpPr>
          <p:cNvPr id="4" name="3 CuadroTexto"/>
          <p:cNvSpPr txBox="1"/>
          <p:nvPr/>
        </p:nvSpPr>
        <p:spPr>
          <a:xfrm>
            <a:off x="457200" y="2590800"/>
            <a:ext cx="8229600" cy="2308324"/>
          </a:xfrm>
          <a:prstGeom prst="rect">
            <a:avLst/>
          </a:prstGeom>
          <a:solidFill>
            <a:schemeClr val="accent2">
              <a:lumMod val="60000"/>
              <a:lumOff val="40000"/>
            </a:schemeClr>
          </a:solidFill>
          <a:ln>
            <a:solidFill>
              <a:srgbClr val="C00000"/>
            </a:solidFill>
          </a:ln>
        </p:spPr>
        <p:txBody>
          <a:bodyPr wrap="square" rtlCol="0">
            <a:spAutoFit/>
          </a:bodyPr>
          <a:lstStyle/>
          <a:p>
            <a:pPr algn="ctr"/>
            <a:r>
              <a:rPr lang="es-AR" sz="2400" b="1" dirty="0" smtClean="0">
                <a:latin typeface="Times New Roman" pitchFamily="18" charset="0"/>
                <a:cs typeface="Times New Roman" pitchFamily="18" charset="0"/>
              </a:rPr>
              <a:t>Concepto de cultura.  Acepción del término. Cultura y civilización. Cultura y costumbre. Ejemplos de costumbres. Lenguaje de los </a:t>
            </a:r>
            <a:r>
              <a:rPr lang="es-AR" sz="2400" b="1" dirty="0" err="1" smtClean="0">
                <a:latin typeface="Times New Roman" pitchFamily="18" charset="0"/>
                <a:cs typeface="Times New Roman" pitchFamily="18" charset="0"/>
              </a:rPr>
              <a:t>millenials</a:t>
            </a:r>
            <a:r>
              <a:rPr lang="es-AR" sz="2400" b="1" dirty="0" smtClean="0">
                <a:latin typeface="Times New Roman" pitchFamily="18" charset="0"/>
                <a:cs typeface="Times New Roman" pitchFamily="18" charset="0"/>
              </a:rPr>
              <a:t>. Otros ejemplos de costumbres. Cultura en el tiempo y el espacio. La sociedad humana ante lo aleatorio. Prevención. Concepto. Prevención y educación. Programas preventivos.</a:t>
            </a:r>
            <a:endParaRPr lang="en-US" sz="2400" b="1"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3"/>
          <p:cNvSpPr txBox="1">
            <a:spLocks noChangeArrowheads="1"/>
          </p:cNvSpPr>
          <p:nvPr/>
        </p:nvSpPr>
        <p:spPr bwMode="auto">
          <a:xfrm>
            <a:off x="457200" y="1676400"/>
            <a:ext cx="8229600" cy="2724150"/>
          </a:xfrm>
          <a:prstGeom prst="rect">
            <a:avLst/>
          </a:prstGeom>
          <a:solidFill>
            <a:schemeClr val="accent2">
              <a:lumMod val="60000"/>
              <a:lumOff val="40000"/>
            </a:schemeClr>
          </a:solidFill>
          <a:ln w="28575">
            <a:solidFill>
              <a:srgbClr val="C00000"/>
            </a:solidFill>
            <a:miter lim="800000"/>
            <a:headEnd/>
            <a:tailEnd/>
          </a:ln>
          <a:effectLst/>
        </p:spPr>
        <p:txBody>
          <a:bodyPr wrap="square">
            <a:spAutoFit/>
          </a:bodyPr>
          <a:lstStyle/>
          <a:p>
            <a:pPr algn="ctr" fontAlgn="auto">
              <a:spcBef>
                <a:spcPts val="0"/>
              </a:spcBef>
              <a:spcAft>
                <a:spcPts val="0"/>
              </a:spcAft>
              <a:defRPr/>
            </a:pPr>
            <a:r>
              <a:rPr lang="es-MX" altLang="es-ES" sz="2400" b="1" dirty="0">
                <a:latin typeface="Times New Roman" panose="02020603050405020304" pitchFamily="18" charset="0"/>
                <a:cs typeface="Times New Roman" panose="02020603050405020304" pitchFamily="18" charset="0"/>
              </a:rPr>
              <a:t>Seguridad y prevención ante la delincuencia.</a:t>
            </a:r>
          </a:p>
          <a:p>
            <a:pPr algn="ctr" fontAlgn="auto">
              <a:spcBef>
                <a:spcPts val="0"/>
              </a:spcBef>
              <a:spcAft>
                <a:spcPts val="0"/>
              </a:spcAft>
              <a:defRPr/>
            </a:pPr>
            <a:r>
              <a:rPr lang="es-MX" altLang="es-ES" sz="2400" b="1" dirty="0">
                <a:latin typeface="Times New Roman" panose="02020603050405020304" pitchFamily="18" charset="0"/>
                <a:cs typeface="Times New Roman" panose="02020603050405020304" pitchFamily="18" charset="0"/>
              </a:rPr>
              <a:t>Seguridad en la vía pública.</a:t>
            </a:r>
          </a:p>
          <a:p>
            <a:pPr algn="ctr" fontAlgn="auto">
              <a:spcBef>
                <a:spcPts val="0"/>
              </a:spcBef>
              <a:spcAft>
                <a:spcPts val="0"/>
              </a:spcAft>
              <a:defRPr/>
            </a:pPr>
            <a:r>
              <a:rPr lang="es-MX" altLang="es-ES" sz="2400" b="1" dirty="0">
                <a:latin typeface="Times New Roman" panose="02020603050405020304" pitchFamily="18" charset="0"/>
                <a:cs typeface="Times New Roman" panose="02020603050405020304" pitchFamily="18" charset="0"/>
              </a:rPr>
              <a:t>Seguridad en automotores y sus ocupantes.</a:t>
            </a:r>
          </a:p>
          <a:p>
            <a:pPr algn="ctr" fontAlgn="auto">
              <a:spcBef>
                <a:spcPts val="0"/>
              </a:spcBef>
              <a:spcAft>
                <a:spcPts val="0"/>
              </a:spcAft>
              <a:defRPr/>
            </a:pPr>
            <a:r>
              <a:rPr lang="es-MX" altLang="es-ES" sz="2400" b="1" dirty="0">
                <a:latin typeface="Times New Roman" panose="02020603050405020304" pitchFamily="18" charset="0"/>
                <a:cs typeface="Times New Roman" panose="02020603050405020304" pitchFamily="18" charset="0"/>
              </a:rPr>
              <a:t>Seguridad en casas y departamentos.</a:t>
            </a:r>
          </a:p>
          <a:p>
            <a:pPr algn="ctr" fontAlgn="auto">
              <a:spcBef>
                <a:spcPts val="0"/>
              </a:spcBef>
              <a:spcAft>
                <a:spcPts val="0"/>
              </a:spcAft>
              <a:defRPr/>
            </a:pPr>
            <a:r>
              <a:rPr lang="es-MX" altLang="es-ES" sz="2400" b="1" dirty="0">
                <a:latin typeface="Times New Roman" panose="02020603050405020304" pitchFamily="18" charset="0"/>
                <a:cs typeface="Times New Roman" panose="02020603050405020304" pitchFamily="18" charset="0"/>
              </a:rPr>
              <a:t>Seguridad vial.</a:t>
            </a:r>
          </a:p>
          <a:p>
            <a:pPr algn="ctr" fontAlgn="auto">
              <a:spcBef>
                <a:spcPts val="0"/>
              </a:spcBef>
              <a:spcAft>
                <a:spcPts val="0"/>
              </a:spcAft>
              <a:defRPr/>
            </a:pPr>
            <a:r>
              <a:rPr lang="es-MX" altLang="es-ES" sz="2400" b="1" dirty="0">
                <a:latin typeface="Times New Roman" panose="02020603050405020304" pitchFamily="18" charset="0"/>
                <a:cs typeface="Times New Roman" panose="02020603050405020304" pitchFamily="18" charset="0"/>
              </a:rPr>
              <a:t>Prevención en el hogar.</a:t>
            </a:r>
          </a:p>
          <a:p>
            <a:pPr algn="ctr" fontAlgn="auto">
              <a:spcBef>
                <a:spcPts val="0"/>
              </a:spcBef>
              <a:spcAft>
                <a:spcPts val="0"/>
              </a:spcAft>
              <a:defRPr/>
            </a:pPr>
            <a:r>
              <a:rPr lang="es-MX" altLang="es-ES" sz="2400" b="1" dirty="0">
                <a:latin typeface="Times New Roman" panose="02020603050405020304" pitchFamily="18" charset="0"/>
                <a:cs typeface="Times New Roman" panose="02020603050405020304" pitchFamily="18" charset="0"/>
              </a:rPr>
              <a:t>Seguridad en los comercios. </a:t>
            </a: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a:spLocks noChangeArrowheads="1"/>
          </p:cNvSpPr>
          <p:nvPr/>
        </p:nvSpPr>
        <p:spPr bwMode="auto">
          <a:xfrm>
            <a:off x="533400" y="1947863"/>
            <a:ext cx="8153400" cy="1938337"/>
          </a:xfrm>
          <a:prstGeom prst="rect">
            <a:avLst/>
          </a:prstGeom>
          <a:solidFill>
            <a:schemeClr val="tx1"/>
          </a:solidFill>
          <a:ln w="9525">
            <a:noFill/>
            <a:miter lim="800000"/>
            <a:headEnd/>
            <a:tailEnd/>
          </a:ln>
        </p:spPr>
        <p:txBody>
          <a:bodyPr wrap="square" anchorCtr="1">
            <a:spAutoFit/>
          </a:bodyPr>
          <a:lstStyle/>
          <a:p>
            <a:pPr algn="ctr" fontAlgn="auto">
              <a:spcBef>
                <a:spcPts val="0"/>
              </a:spcBef>
              <a:spcAft>
                <a:spcPts val="0"/>
              </a:spcAft>
              <a:defRPr/>
            </a:pPr>
            <a:r>
              <a:rPr lang="es-AR" altLang="es-ES" sz="2000" b="1" dirty="0">
                <a:solidFill>
                  <a:schemeClr val="bg1"/>
                </a:solidFill>
                <a:latin typeface="Arial Black" pitchFamily="34" charset="0"/>
              </a:rPr>
              <a:t>  La Organización para la Cooperación y Desarrollo Económicos (O.C.D.E) diseñó estrategias y prácticas encaminadas a proteger al sector privado mundial de nuevas amenazas (crimen organizado, terrorismo, corrupción, medio ambiente, reclamos de las comunidades, legislaciones cambiantes, etc.)</a:t>
            </a: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a:spLocks noChangeArrowheads="1"/>
          </p:cNvSpPr>
          <p:nvPr/>
        </p:nvSpPr>
        <p:spPr bwMode="auto">
          <a:xfrm>
            <a:off x="457200" y="928688"/>
            <a:ext cx="8229600" cy="830262"/>
          </a:xfrm>
          <a:prstGeom prst="rect">
            <a:avLst/>
          </a:prstGeom>
          <a:solidFill>
            <a:schemeClr val="tx1"/>
          </a:solidFill>
          <a:ln w="9525">
            <a:noFill/>
            <a:miter lim="800000"/>
            <a:headEnd/>
            <a:tailEnd/>
          </a:ln>
        </p:spPr>
        <p:txBody>
          <a:bodyPr wrap="square" anchorCtr="1">
            <a:spAutoFit/>
          </a:bodyPr>
          <a:lstStyle/>
          <a:p>
            <a:pPr algn="ctr" fontAlgn="auto">
              <a:spcBef>
                <a:spcPts val="0"/>
              </a:spcBef>
              <a:spcAft>
                <a:spcPts val="0"/>
              </a:spcAft>
              <a:defRPr/>
            </a:pPr>
            <a:r>
              <a:rPr lang="es-AR" altLang="es-ES" sz="2400" b="1" dirty="0">
                <a:solidFill>
                  <a:schemeClr val="bg1"/>
                </a:solidFill>
                <a:latin typeface="Arial Black" pitchFamily="34" charset="0"/>
              </a:rPr>
              <a:t>  PRINCIPALES PARTICIPANTES DEL GOBIERNO CORPORATIVO</a:t>
            </a:r>
          </a:p>
        </p:txBody>
      </p:sp>
      <p:sp>
        <p:nvSpPr>
          <p:cNvPr id="3" name="2 CuadroTexto"/>
          <p:cNvSpPr txBox="1">
            <a:spLocks noChangeArrowheads="1"/>
          </p:cNvSpPr>
          <p:nvPr/>
        </p:nvSpPr>
        <p:spPr bwMode="auto">
          <a:xfrm>
            <a:off x="457200" y="2214563"/>
            <a:ext cx="8229600" cy="3387725"/>
          </a:xfrm>
          <a:prstGeom prst="rect">
            <a:avLst/>
          </a:prstGeom>
          <a:solidFill>
            <a:schemeClr val="tx1"/>
          </a:solidFill>
          <a:ln w="9525">
            <a:noFill/>
            <a:miter lim="800000"/>
            <a:headEnd/>
            <a:tailEnd/>
          </a:ln>
        </p:spPr>
        <p:txBody>
          <a:bodyPr wrap="square">
            <a:spAutoFit/>
          </a:bodyPr>
          <a:lstStyle/>
          <a:p>
            <a:pPr fontAlgn="auto">
              <a:spcBef>
                <a:spcPts val="0"/>
              </a:spcBef>
              <a:spcAft>
                <a:spcPts val="0"/>
              </a:spcAft>
              <a:buSzPct val="100000"/>
              <a:buFont typeface="Arial" charset="0"/>
              <a:buChar char="•"/>
              <a:defRPr/>
            </a:pPr>
            <a:r>
              <a:rPr lang="es-AR" altLang="es-ES" b="1" dirty="0">
                <a:solidFill>
                  <a:schemeClr val="bg1"/>
                </a:solidFill>
                <a:latin typeface="Arial Black" pitchFamily="34" charset="0"/>
              </a:rPr>
              <a:t> Los propietarios e inversionistas que aportan capital para</a:t>
            </a:r>
          </a:p>
          <a:p>
            <a:pPr fontAlgn="auto">
              <a:spcBef>
                <a:spcPts val="0"/>
              </a:spcBef>
              <a:spcAft>
                <a:spcPts val="0"/>
              </a:spcAft>
              <a:defRPr/>
            </a:pPr>
            <a:r>
              <a:rPr lang="es-AR" altLang="es-ES" b="1" dirty="0">
                <a:solidFill>
                  <a:schemeClr val="bg1"/>
                </a:solidFill>
                <a:latin typeface="Arial Black" pitchFamily="34" charset="0"/>
              </a:rPr>
              <a:t>  financiar el negocio.</a:t>
            </a:r>
          </a:p>
          <a:p>
            <a:pPr fontAlgn="auto">
              <a:spcBef>
                <a:spcPts val="0"/>
              </a:spcBef>
              <a:spcAft>
                <a:spcPts val="0"/>
              </a:spcAft>
              <a:defRPr/>
            </a:pPr>
            <a:endParaRPr lang="es-AR" altLang="es-ES" b="1" dirty="0">
              <a:solidFill>
                <a:schemeClr val="bg1"/>
              </a:solidFill>
              <a:latin typeface="Arial Black" pitchFamily="34" charset="0"/>
            </a:endParaRPr>
          </a:p>
          <a:p>
            <a:pPr fontAlgn="auto">
              <a:spcBef>
                <a:spcPts val="0"/>
              </a:spcBef>
              <a:spcAft>
                <a:spcPts val="0"/>
              </a:spcAft>
              <a:buSzPct val="100000"/>
              <a:buFont typeface="Arial" charset="0"/>
              <a:buChar char="•"/>
              <a:defRPr/>
            </a:pPr>
            <a:r>
              <a:rPr lang="es-AR" altLang="es-ES" b="1" dirty="0">
                <a:solidFill>
                  <a:schemeClr val="bg1"/>
                </a:solidFill>
                <a:latin typeface="Arial Black" pitchFamily="34" charset="0"/>
              </a:rPr>
              <a:t> Los ejecutivos, gerentes y empleados que manejan el</a:t>
            </a:r>
          </a:p>
          <a:p>
            <a:pPr fontAlgn="auto">
              <a:spcBef>
                <a:spcPts val="0"/>
              </a:spcBef>
              <a:spcAft>
                <a:spcPts val="0"/>
              </a:spcAft>
              <a:defRPr/>
            </a:pPr>
            <a:r>
              <a:rPr lang="es-AR" altLang="es-ES" b="1" dirty="0">
                <a:solidFill>
                  <a:schemeClr val="bg1"/>
                </a:solidFill>
                <a:latin typeface="Arial Black" pitchFamily="34" charset="0"/>
              </a:rPr>
              <a:t>  negocio e implementan las políticas y estrategias.</a:t>
            </a:r>
          </a:p>
          <a:p>
            <a:pPr fontAlgn="auto">
              <a:spcBef>
                <a:spcPts val="0"/>
              </a:spcBef>
              <a:spcAft>
                <a:spcPts val="0"/>
              </a:spcAft>
              <a:defRPr/>
            </a:pPr>
            <a:endParaRPr lang="es-AR" altLang="es-ES" b="1" dirty="0">
              <a:solidFill>
                <a:schemeClr val="bg1"/>
              </a:solidFill>
              <a:latin typeface="Arial Black" pitchFamily="34" charset="0"/>
            </a:endParaRPr>
          </a:p>
          <a:p>
            <a:pPr fontAlgn="auto">
              <a:spcBef>
                <a:spcPts val="0"/>
              </a:spcBef>
              <a:spcAft>
                <a:spcPts val="0"/>
              </a:spcAft>
              <a:buSzPct val="100000"/>
              <a:buFont typeface="Arial" charset="0"/>
              <a:buChar char="•"/>
              <a:defRPr/>
            </a:pPr>
            <a:r>
              <a:rPr lang="es-AR" altLang="es-ES" b="1" dirty="0">
                <a:solidFill>
                  <a:schemeClr val="bg1"/>
                </a:solidFill>
                <a:latin typeface="Arial Black" pitchFamily="34" charset="0"/>
              </a:rPr>
              <a:t> El órgano de administración que mantiene cuatro funciones</a:t>
            </a:r>
          </a:p>
          <a:p>
            <a:pPr fontAlgn="auto">
              <a:spcBef>
                <a:spcPts val="0"/>
              </a:spcBef>
              <a:spcAft>
                <a:spcPts val="0"/>
              </a:spcAft>
              <a:defRPr/>
            </a:pPr>
            <a:r>
              <a:rPr lang="es-AR" altLang="es-ES" b="1" dirty="0">
                <a:solidFill>
                  <a:schemeClr val="bg1"/>
                </a:solidFill>
                <a:latin typeface="Arial Black" pitchFamily="34" charset="0"/>
              </a:rPr>
              <a:t>  principales: representar los intereses de los propietarios,</a:t>
            </a:r>
          </a:p>
          <a:p>
            <a:pPr fontAlgn="auto">
              <a:spcBef>
                <a:spcPts val="0"/>
              </a:spcBef>
              <a:spcAft>
                <a:spcPts val="0"/>
              </a:spcAft>
              <a:defRPr/>
            </a:pPr>
            <a:r>
              <a:rPr lang="es-AR" altLang="es-ES" b="1" dirty="0">
                <a:solidFill>
                  <a:schemeClr val="bg1"/>
                </a:solidFill>
                <a:latin typeface="Arial Black" pitchFamily="34" charset="0"/>
              </a:rPr>
              <a:t>  supervisar y brindar asesoramiento estratégico a la dirección</a:t>
            </a:r>
          </a:p>
          <a:p>
            <a:pPr fontAlgn="auto">
              <a:spcBef>
                <a:spcPts val="0"/>
              </a:spcBef>
              <a:spcAft>
                <a:spcPts val="0"/>
              </a:spcAft>
              <a:defRPr/>
            </a:pPr>
            <a:r>
              <a:rPr lang="es-AR" altLang="es-ES" b="1" dirty="0">
                <a:solidFill>
                  <a:schemeClr val="bg1"/>
                </a:solidFill>
                <a:latin typeface="Arial Black" pitchFamily="34" charset="0"/>
              </a:rPr>
              <a:t>  ejecutiva, establecer políticas que apoyen el objeto social y</a:t>
            </a:r>
          </a:p>
          <a:p>
            <a:pPr fontAlgn="auto">
              <a:spcBef>
                <a:spcPts val="0"/>
              </a:spcBef>
              <a:spcAft>
                <a:spcPts val="0"/>
              </a:spcAft>
              <a:defRPr/>
            </a:pPr>
            <a:r>
              <a:rPr lang="es-AR" altLang="es-ES" b="1" dirty="0">
                <a:solidFill>
                  <a:schemeClr val="bg1"/>
                </a:solidFill>
                <a:latin typeface="Arial Black" pitchFamily="34" charset="0"/>
              </a:rPr>
              <a:t>  cumplir con su deber legal de actuar en el mejor interés de la</a:t>
            </a:r>
          </a:p>
          <a:p>
            <a:pPr fontAlgn="auto">
              <a:spcBef>
                <a:spcPts val="0"/>
              </a:spcBef>
              <a:spcAft>
                <a:spcPts val="0"/>
              </a:spcAft>
              <a:defRPr/>
            </a:pPr>
            <a:r>
              <a:rPr lang="es-AR" altLang="es-ES" b="1" dirty="0">
                <a:solidFill>
                  <a:schemeClr val="bg1"/>
                </a:solidFill>
                <a:latin typeface="Arial Black" pitchFamily="34" charset="0"/>
              </a:rPr>
              <a:t>  empresa.   </a:t>
            </a: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a:spLocks noChangeArrowheads="1"/>
          </p:cNvSpPr>
          <p:nvPr/>
        </p:nvSpPr>
        <p:spPr bwMode="auto">
          <a:xfrm>
            <a:off x="533400" y="1157288"/>
            <a:ext cx="8153400" cy="830262"/>
          </a:xfrm>
          <a:prstGeom prst="rect">
            <a:avLst/>
          </a:prstGeom>
          <a:solidFill>
            <a:schemeClr val="tx1"/>
          </a:solidFill>
          <a:ln w="9525">
            <a:noFill/>
            <a:miter lim="800000"/>
            <a:headEnd/>
            <a:tailEnd/>
          </a:ln>
        </p:spPr>
        <p:txBody>
          <a:bodyPr wrap="square" anchorCtr="1">
            <a:spAutoFit/>
          </a:bodyPr>
          <a:lstStyle/>
          <a:p>
            <a:pPr algn="ctr" fontAlgn="auto">
              <a:spcBef>
                <a:spcPts val="0"/>
              </a:spcBef>
              <a:spcAft>
                <a:spcPts val="0"/>
              </a:spcAft>
              <a:defRPr/>
            </a:pPr>
            <a:r>
              <a:rPr lang="es-AR" altLang="es-ES" b="1" dirty="0">
                <a:solidFill>
                  <a:schemeClr val="bg1"/>
                </a:solidFill>
                <a:latin typeface="Arial Black" pitchFamily="34" charset="0"/>
              </a:rPr>
              <a:t> </a:t>
            </a:r>
            <a:r>
              <a:rPr lang="es-AR" altLang="es-ES" sz="2400" b="1" dirty="0">
                <a:solidFill>
                  <a:schemeClr val="bg1"/>
                </a:solidFill>
                <a:latin typeface="Arial Black" pitchFamily="34" charset="0"/>
              </a:rPr>
              <a:t>PRINCIPIOS FUNDAMENTALES DEL GOBIERNO CORPORATIVO</a:t>
            </a:r>
          </a:p>
        </p:txBody>
      </p:sp>
      <p:sp>
        <p:nvSpPr>
          <p:cNvPr id="3" name="2 CuadroTexto"/>
          <p:cNvSpPr txBox="1"/>
          <p:nvPr/>
        </p:nvSpPr>
        <p:spPr>
          <a:xfrm>
            <a:off x="457200" y="2667000"/>
            <a:ext cx="8229600" cy="2032000"/>
          </a:xfrm>
          <a:prstGeom prst="rect">
            <a:avLst/>
          </a:prstGeom>
          <a:solidFill>
            <a:schemeClr val="tx1"/>
          </a:solidFill>
          <a:ln>
            <a:noFill/>
          </a:ln>
        </p:spPr>
        <p:txBody>
          <a:bodyPr wrap="square">
            <a:spAutoFit/>
          </a:bodyPr>
          <a:lstStyle/>
          <a:p>
            <a:pPr fontAlgn="auto">
              <a:spcBef>
                <a:spcPts val="0"/>
              </a:spcBef>
              <a:spcAft>
                <a:spcPts val="0"/>
              </a:spcAft>
              <a:buSzPct val="100000"/>
              <a:buFont typeface="Arial" pitchFamily="34"/>
              <a:buChar char="•"/>
              <a:tabLst>
                <a:tab pos="2506663" algn="l"/>
              </a:tabLst>
              <a:defRPr sz="1800" b="0" i="0" u="none" strike="noStrike" kern="0" cap="none" spc="0" baseline="0">
                <a:solidFill>
                  <a:srgbClr val="000000"/>
                </a:solidFill>
                <a:uFillTx/>
              </a:defRPr>
            </a:pPr>
            <a:r>
              <a:rPr lang="es-AR" b="1" kern="0" dirty="0">
                <a:solidFill>
                  <a:schemeClr val="bg1"/>
                </a:solidFill>
                <a:latin typeface="Arial Black" pitchFamily="34" charset="0"/>
              </a:rPr>
              <a:t>  Respeto a los accionistas y tratamiento equitativo,</a:t>
            </a:r>
          </a:p>
          <a:p>
            <a:pPr fontAlgn="auto">
              <a:spcBef>
                <a:spcPts val="0"/>
              </a:spcBef>
              <a:spcAft>
                <a:spcPts val="0"/>
              </a:spcAft>
              <a:tabLst>
                <a:tab pos="2506663" algn="l"/>
              </a:tabLst>
              <a:defRPr sz="1800" b="0" i="0" u="none" strike="noStrike" kern="0" cap="none" spc="0" baseline="0">
                <a:solidFill>
                  <a:srgbClr val="000000"/>
                </a:solidFill>
                <a:uFillTx/>
              </a:defRPr>
            </a:pPr>
            <a:r>
              <a:rPr lang="es-AR" b="1" kern="0" dirty="0">
                <a:solidFill>
                  <a:schemeClr val="bg1"/>
                </a:solidFill>
                <a:latin typeface="Arial Black" pitchFamily="34" charset="0"/>
              </a:rPr>
              <a:t>   independientemente de su participación en el capital.</a:t>
            </a:r>
          </a:p>
          <a:p>
            <a:pPr fontAlgn="auto">
              <a:spcBef>
                <a:spcPts val="0"/>
              </a:spcBef>
              <a:spcAft>
                <a:spcPts val="0"/>
              </a:spcAft>
              <a:tabLst>
                <a:tab pos="2506663" algn="l"/>
              </a:tabLst>
              <a:defRPr sz="1800" b="0" i="0" u="none" strike="noStrike" kern="0" cap="none" spc="0" baseline="0">
                <a:solidFill>
                  <a:srgbClr val="000000"/>
                </a:solidFill>
                <a:uFillTx/>
              </a:defRPr>
            </a:pPr>
            <a:endParaRPr lang="es-AR" b="1" kern="0" dirty="0">
              <a:solidFill>
                <a:schemeClr val="bg1"/>
              </a:solidFill>
              <a:latin typeface="Arial Black" pitchFamily="34" charset="0"/>
            </a:endParaRPr>
          </a:p>
          <a:p>
            <a:pPr fontAlgn="auto">
              <a:spcBef>
                <a:spcPts val="0"/>
              </a:spcBef>
              <a:spcAft>
                <a:spcPts val="0"/>
              </a:spcAft>
              <a:buSzPct val="100000"/>
              <a:buFont typeface="Arial" pitchFamily="34"/>
              <a:buChar char="•"/>
              <a:tabLst>
                <a:tab pos="2506663" algn="l"/>
              </a:tabLst>
              <a:defRPr sz="1800" b="0" i="0" u="none" strike="noStrike" kern="0" cap="none" spc="0" baseline="0">
                <a:solidFill>
                  <a:srgbClr val="000000"/>
                </a:solidFill>
                <a:uFillTx/>
              </a:defRPr>
            </a:pPr>
            <a:r>
              <a:rPr lang="es-AR" b="1" kern="0" dirty="0">
                <a:solidFill>
                  <a:schemeClr val="bg1"/>
                </a:solidFill>
                <a:latin typeface="Arial Black" pitchFamily="34" charset="0"/>
              </a:rPr>
              <a:t>  Definición clara de las responsabilidades y funciones</a:t>
            </a:r>
          </a:p>
          <a:p>
            <a:pPr fontAlgn="auto">
              <a:spcBef>
                <a:spcPts val="0"/>
              </a:spcBef>
              <a:spcAft>
                <a:spcPts val="0"/>
              </a:spcAft>
              <a:tabLst>
                <a:tab pos="2506663" algn="l"/>
              </a:tabLst>
              <a:defRPr sz="1800" b="0" i="0" u="none" strike="noStrike" kern="0" cap="none" spc="0" baseline="0">
                <a:solidFill>
                  <a:srgbClr val="000000"/>
                </a:solidFill>
                <a:uFillTx/>
              </a:defRPr>
            </a:pPr>
            <a:r>
              <a:rPr lang="es-AR" b="1" kern="0" dirty="0">
                <a:solidFill>
                  <a:schemeClr val="bg1"/>
                </a:solidFill>
                <a:latin typeface="Arial Black" pitchFamily="34" charset="0"/>
              </a:rPr>
              <a:t>   del órgano de administración.</a:t>
            </a:r>
          </a:p>
          <a:p>
            <a:pPr fontAlgn="auto">
              <a:spcBef>
                <a:spcPts val="0"/>
              </a:spcBef>
              <a:spcAft>
                <a:spcPts val="0"/>
              </a:spcAft>
              <a:tabLst>
                <a:tab pos="2506663" algn="l"/>
              </a:tabLst>
              <a:defRPr sz="1800" b="0" i="0" u="none" strike="noStrike" kern="0" cap="none" spc="0" baseline="0">
                <a:solidFill>
                  <a:srgbClr val="000000"/>
                </a:solidFill>
                <a:uFillTx/>
              </a:defRPr>
            </a:pPr>
            <a:endParaRPr lang="es-AR" b="1" kern="0" dirty="0">
              <a:solidFill>
                <a:schemeClr val="bg1"/>
              </a:solidFill>
              <a:latin typeface="Arial Black" pitchFamily="34" charset="0"/>
            </a:endParaRPr>
          </a:p>
          <a:p>
            <a:pPr fontAlgn="auto">
              <a:spcBef>
                <a:spcPts val="0"/>
              </a:spcBef>
              <a:spcAft>
                <a:spcPts val="0"/>
              </a:spcAft>
              <a:buSzPct val="100000"/>
              <a:buFont typeface="Arial" pitchFamily="34"/>
              <a:buChar char="•"/>
              <a:tabLst>
                <a:tab pos="2506663" algn="l"/>
              </a:tabLst>
              <a:defRPr sz="1800" b="0" i="0" u="none" strike="noStrike" kern="0" cap="none" spc="0" baseline="0">
                <a:solidFill>
                  <a:srgbClr val="000000"/>
                </a:solidFill>
                <a:uFillTx/>
              </a:defRPr>
            </a:pPr>
            <a:r>
              <a:rPr lang="es-AR" b="1" kern="0" dirty="0">
                <a:solidFill>
                  <a:schemeClr val="bg1"/>
                </a:solidFill>
                <a:latin typeface="Arial Black" pitchFamily="34" charset="0"/>
              </a:rPr>
              <a:t>  Comunicación efectiva con los grupos de interés.</a:t>
            </a: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a:spLocks noChangeArrowheads="1"/>
          </p:cNvSpPr>
          <p:nvPr/>
        </p:nvSpPr>
        <p:spPr bwMode="auto">
          <a:xfrm>
            <a:off x="457200" y="765175"/>
            <a:ext cx="8229600" cy="457200"/>
          </a:xfrm>
          <a:prstGeom prst="rect">
            <a:avLst/>
          </a:prstGeom>
          <a:solidFill>
            <a:schemeClr val="tx1"/>
          </a:solidFill>
          <a:ln w="9525">
            <a:noFill/>
            <a:miter lim="800000"/>
            <a:headEnd/>
            <a:tailEnd/>
          </a:ln>
        </p:spPr>
        <p:txBody>
          <a:bodyPr wrap="square" anchorCtr="1">
            <a:spAutoFit/>
          </a:bodyPr>
          <a:lstStyle/>
          <a:p>
            <a:pPr algn="ctr" fontAlgn="auto">
              <a:spcBef>
                <a:spcPts val="0"/>
              </a:spcBef>
              <a:spcAft>
                <a:spcPts val="0"/>
              </a:spcAft>
              <a:defRPr/>
            </a:pPr>
            <a:r>
              <a:rPr lang="es-AR" altLang="es-ES" b="1" dirty="0">
                <a:solidFill>
                  <a:schemeClr val="bg1"/>
                </a:solidFill>
                <a:latin typeface="Arial Black" pitchFamily="34" charset="0"/>
              </a:rPr>
              <a:t> </a:t>
            </a:r>
            <a:r>
              <a:rPr lang="es-AR" altLang="es-ES" sz="2400" b="1" dirty="0">
                <a:solidFill>
                  <a:schemeClr val="bg1"/>
                </a:solidFill>
                <a:latin typeface="Arial Black" pitchFamily="34" charset="0"/>
              </a:rPr>
              <a:t>BENEFICIOS DEL GOBIERNO CORPORATIVO</a:t>
            </a:r>
          </a:p>
        </p:txBody>
      </p:sp>
      <p:sp>
        <p:nvSpPr>
          <p:cNvPr id="3" name="2 CuadroTexto"/>
          <p:cNvSpPr txBox="1">
            <a:spLocks noChangeArrowheads="1"/>
          </p:cNvSpPr>
          <p:nvPr/>
        </p:nvSpPr>
        <p:spPr bwMode="auto">
          <a:xfrm>
            <a:off x="457200" y="1909763"/>
            <a:ext cx="8229600" cy="3662362"/>
          </a:xfrm>
          <a:prstGeom prst="rect">
            <a:avLst/>
          </a:prstGeom>
          <a:solidFill>
            <a:schemeClr val="tx1"/>
          </a:solidFill>
          <a:ln w="9525">
            <a:noFill/>
            <a:miter lim="800000"/>
            <a:headEnd/>
            <a:tailEnd/>
          </a:ln>
        </p:spPr>
        <p:txBody>
          <a:bodyPr wrap="square">
            <a:spAutoFit/>
          </a:bodyPr>
          <a:lstStyle/>
          <a:p>
            <a:pPr fontAlgn="auto">
              <a:spcBef>
                <a:spcPts val="0"/>
              </a:spcBef>
              <a:spcAft>
                <a:spcPts val="0"/>
              </a:spcAft>
              <a:defRPr/>
            </a:pPr>
            <a:r>
              <a:rPr lang="es-AR" altLang="es-ES" b="1" dirty="0">
                <a:solidFill>
                  <a:schemeClr val="bg1"/>
                </a:solidFill>
                <a:latin typeface="Arial Black" pitchFamily="34" charset="0"/>
              </a:rPr>
              <a:t>ACCESO FINANCIERO:  Incrementa el acceso de las empresas al financiamiento externo, lo que,  a su vez puede  generar inversiones más importantes, con mayor crecimiento y más empleos.</a:t>
            </a:r>
          </a:p>
          <a:p>
            <a:pPr fontAlgn="auto">
              <a:spcBef>
                <a:spcPts val="0"/>
              </a:spcBef>
              <a:spcAft>
                <a:spcPts val="0"/>
              </a:spcAft>
              <a:defRPr/>
            </a:pPr>
            <a:endParaRPr lang="es-AR" altLang="es-ES" b="1" dirty="0">
              <a:solidFill>
                <a:schemeClr val="bg1"/>
              </a:solidFill>
              <a:latin typeface="Arial Black" pitchFamily="34" charset="0"/>
            </a:endParaRPr>
          </a:p>
          <a:p>
            <a:pPr fontAlgn="auto">
              <a:spcBef>
                <a:spcPts val="0"/>
              </a:spcBef>
              <a:spcAft>
                <a:spcPts val="0"/>
              </a:spcAft>
              <a:defRPr/>
            </a:pPr>
            <a:r>
              <a:rPr lang="es-AR" altLang="es-ES" b="1" dirty="0">
                <a:solidFill>
                  <a:schemeClr val="bg1"/>
                </a:solidFill>
                <a:latin typeface="Arial Black" pitchFamily="34" charset="0"/>
              </a:rPr>
              <a:t>MAYOR VALORACIÓN DE LA EMPRESA: Se estima que en muchos países, los que adoptaron esta práctica obtuvieron valorizaciones superiores al 20%.</a:t>
            </a:r>
          </a:p>
          <a:p>
            <a:pPr fontAlgn="auto">
              <a:spcBef>
                <a:spcPts val="0"/>
              </a:spcBef>
              <a:spcAft>
                <a:spcPts val="0"/>
              </a:spcAft>
              <a:defRPr/>
            </a:pPr>
            <a:endParaRPr lang="es-AR" altLang="es-ES" b="1" dirty="0">
              <a:solidFill>
                <a:schemeClr val="bg1"/>
              </a:solidFill>
              <a:latin typeface="Arial Black" pitchFamily="34" charset="0"/>
            </a:endParaRPr>
          </a:p>
          <a:p>
            <a:pPr fontAlgn="auto">
              <a:spcBef>
                <a:spcPts val="0"/>
              </a:spcBef>
              <a:spcAft>
                <a:spcPts val="0"/>
              </a:spcAft>
              <a:defRPr/>
            </a:pPr>
            <a:r>
              <a:rPr lang="es-AR" altLang="es-ES" b="1" dirty="0">
                <a:solidFill>
                  <a:schemeClr val="bg1"/>
                </a:solidFill>
                <a:latin typeface="Arial Black" pitchFamily="34" charset="0"/>
              </a:rPr>
              <a:t>MEJOR DESEMPEÑO OPERACIONAL: Se favorece cuando hay una comprensión clara de roles y responsabilidades y los procesos de comunicación se regulan de manera eficiente y eficaz.</a:t>
            </a:r>
            <a:endParaRPr lang="es-AR" altLang="es-ES" sz="2400" b="1" dirty="0">
              <a:solidFill>
                <a:schemeClr val="bg1"/>
              </a:solidFill>
              <a:latin typeface="Arial Black" pitchFamily="34" charset="0"/>
            </a:endParaRP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447800"/>
            <a:ext cx="8229600" cy="3416300"/>
          </a:xfrm>
          <a:prstGeom prst="rect">
            <a:avLst/>
          </a:prstGeom>
          <a:solidFill>
            <a:schemeClr val="tx1"/>
          </a:solidFill>
          <a:ln>
            <a:noFill/>
          </a:ln>
        </p:spPr>
        <p:txBody>
          <a:bodyPr wrap="square">
            <a:spAutoFit/>
          </a:bodyPr>
          <a:lstStyle/>
          <a:p>
            <a:pPr algn="ctr" fontAlgn="auto">
              <a:spcBef>
                <a:spcPts val="0"/>
              </a:spcBef>
              <a:spcAft>
                <a:spcPts val="0"/>
              </a:spcAft>
              <a:tabLst>
                <a:tab pos="3943349" algn="l"/>
              </a:tabLst>
              <a:defRPr sz="1800" b="0" i="0" u="none" strike="noStrike" kern="0" cap="none" spc="0" baseline="0">
                <a:solidFill>
                  <a:srgbClr val="000000"/>
                </a:solidFill>
                <a:uFillTx/>
              </a:defRPr>
            </a:pPr>
            <a:endParaRPr lang="es-AR" b="1" kern="0" dirty="0">
              <a:latin typeface="Arial Black" pitchFamily="34"/>
            </a:endParaRPr>
          </a:p>
          <a:p>
            <a:pPr fontAlgn="auto">
              <a:spcBef>
                <a:spcPts val="0"/>
              </a:spcBef>
              <a:spcAft>
                <a:spcPts val="0"/>
              </a:spcAft>
              <a:tabLst>
                <a:tab pos="3943349" algn="l"/>
              </a:tabLst>
              <a:defRPr sz="1800" b="0" i="0" u="none" strike="noStrike" kern="0" cap="none" spc="0" baseline="0">
                <a:solidFill>
                  <a:srgbClr val="000000"/>
                </a:solidFill>
                <a:uFillTx/>
              </a:defRPr>
            </a:pPr>
            <a:r>
              <a:rPr lang="es-AR" b="1" kern="0" dirty="0">
                <a:solidFill>
                  <a:schemeClr val="bg1"/>
                </a:solidFill>
                <a:latin typeface="Arial Black" pitchFamily="34"/>
              </a:rPr>
              <a:t>MENOR RIESGO DE CRISIS FINANCIERAS:</a:t>
            </a:r>
          </a:p>
          <a:p>
            <a:pPr algn="ctr" fontAlgn="auto">
              <a:spcBef>
                <a:spcPts val="0"/>
              </a:spcBef>
              <a:spcAft>
                <a:spcPts val="0"/>
              </a:spcAft>
              <a:tabLst>
                <a:tab pos="3943349" algn="l"/>
              </a:tabLst>
              <a:defRPr sz="1800" b="0" i="0" u="none" strike="noStrike" kern="0" cap="none" spc="0" baseline="0">
                <a:solidFill>
                  <a:srgbClr val="000000"/>
                </a:solidFill>
                <a:uFillTx/>
              </a:defRPr>
            </a:pPr>
            <a:endParaRPr lang="es-AR" b="1" kern="0" dirty="0">
              <a:solidFill>
                <a:schemeClr val="bg1"/>
              </a:solidFill>
              <a:latin typeface="Arial Black" pitchFamily="34"/>
            </a:endParaRPr>
          </a:p>
          <a:p>
            <a:pPr fontAlgn="auto">
              <a:spcBef>
                <a:spcPts val="0"/>
              </a:spcBef>
              <a:spcAft>
                <a:spcPts val="0"/>
              </a:spcAft>
              <a:tabLst>
                <a:tab pos="3943349" algn="l"/>
              </a:tabLst>
              <a:defRPr sz="1800" b="0" i="0" u="none" strike="noStrike" kern="0" cap="none" spc="0" baseline="0">
                <a:solidFill>
                  <a:srgbClr val="000000"/>
                </a:solidFill>
                <a:uFillTx/>
              </a:defRPr>
            </a:pPr>
            <a:r>
              <a:rPr lang="es-AR" b="1" kern="0" dirty="0">
                <a:solidFill>
                  <a:schemeClr val="bg1"/>
                </a:solidFill>
                <a:latin typeface="Arial Black" pitchFamily="34"/>
              </a:rPr>
              <a:t>Las prácticas de gobierno corporativo inciden en el comportamiento de las empresas en épocas de perturbaciones económicas y contribuye efectivamente a que se prevengan dificultades financieras graves.</a:t>
            </a:r>
          </a:p>
          <a:p>
            <a:pPr fontAlgn="auto">
              <a:spcBef>
                <a:spcPts val="0"/>
              </a:spcBef>
              <a:spcAft>
                <a:spcPts val="0"/>
              </a:spcAft>
              <a:defRPr sz="1800" b="0" i="0" u="none" strike="noStrike" kern="0" cap="none" spc="0" baseline="0">
                <a:solidFill>
                  <a:srgbClr val="000000"/>
                </a:solidFill>
                <a:uFillTx/>
              </a:defRPr>
            </a:pPr>
            <a:endParaRPr lang="es-AR" b="1" kern="0" dirty="0">
              <a:solidFill>
                <a:schemeClr val="bg1"/>
              </a:solidFill>
              <a:latin typeface="Arial Black" pitchFamily="34"/>
            </a:endParaRPr>
          </a:p>
          <a:p>
            <a:pPr fontAlgn="auto">
              <a:spcBef>
                <a:spcPts val="0"/>
              </a:spcBef>
              <a:spcAft>
                <a:spcPts val="0"/>
              </a:spcAft>
              <a:defRPr sz="1800" b="0" i="0" u="none" strike="noStrike" kern="0" cap="none" spc="0" baseline="0">
                <a:solidFill>
                  <a:srgbClr val="000000"/>
                </a:solidFill>
                <a:uFillTx/>
              </a:defRPr>
            </a:pPr>
            <a:r>
              <a:rPr lang="es-AR" b="1" kern="0" dirty="0">
                <a:solidFill>
                  <a:schemeClr val="bg1"/>
                </a:solidFill>
                <a:latin typeface="Arial Black" pitchFamily="34"/>
              </a:rPr>
              <a:t>MEJORA LA RELACIÓN CON LOS GRUPOS DE INTERÉS:  </a:t>
            </a:r>
          </a:p>
          <a:p>
            <a:pPr fontAlgn="auto">
              <a:spcBef>
                <a:spcPts val="0"/>
              </a:spcBef>
              <a:spcAft>
                <a:spcPts val="0"/>
              </a:spcAft>
              <a:defRPr sz="1800" b="0" i="0" u="none" strike="noStrike" kern="0" cap="none" spc="0" baseline="0">
                <a:solidFill>
                  <a:srgbClr val="000000"/>
                </a:solidFill>
                <a:uFillTx/>
              </a:defRPr>
            </a:pPr>
            <a:endParaRPr lang="es-AR" b="1" kern="0" dirty="0">
              <a:solidFill>
                <a:schemeClr val="bg1"/>
              </a:solidFill>
              <a:latin typeface="Arial Black" pitchFamily="34"/>
            </a:endParaRPr>
          </a:p>
          <a:p>
            <a:pPr fontAlgn="auto">
              <a:spcBef>
                <a:spcPts val="0"/>
              </a:spcBef>
              <a:spcAft>
                <a:spcPts val="0"/>
              </a:spcAft>
              <a:defRPr sz="1800" b="0" i="0" u="none" strike="noStrike" kern="0" cap="none" spc="0" baseline="0">
                <a:solidFill>
                  <a:srgbClr val="000000"/>
                </a:solidFill>
                <a:uFillTx/>
              </a:defRPr>
            </a:pPr>
            <a:r>
              <a:rPr lang="es-AR" b="1" kern="0" dirty="0">
                <a:solidFill>
                  <a:schemeClr val="bg1"/>
                </a:solidFill>
                <a:latin typeface="Arial Black" pitchFamily="34"/>
              </a:rPr>
              <a:t>Armonización de los intereses de estos grupos a través de una gestión transparente y una comunicación eficiente.</a:t>
            </a: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a:spLocks noChangeArrowheads="1"/>
          </p:cNvSpPr>
          <p:nvPr/>
        </p:nvSpPr>
        <p:spPr bwMode="auto">
          <a:xfrm>
            <a:off x="457200" y="474663"/>
            <a:ext cx="8229600" cy="1200150"/>
          </a:xfrm>
          <a:prstGeom prst="rect">
            <a:avLst/>
          </a:prstGeom>
          <a:solidFill>
            <a:schemeClr val="tx1"/>
          </a:solidFill>
          <a:ln w="9525">
            <a:noFill/>
            <a:miter lim="800000"/>
            <a:headEnd/>
            <a:tailEnd/>
          </a:ln>
        </p:spPr>
        <p:txBody>
          <a:bodyPr wrap="square" anchorCtr="1">
            <a:spAutoFit/>
          </a:bodyPr>
          <a:lstStyle/>
          <a:p>
            <a:pPr algn="ctr" fontAlgn="auto">
              <a:spcBef>
                <a:spcPts val="0"/>
              </a:spcBef>
              <a:spcAft>
                <a:spcPts val="0"/>
              </a:spcAft>
              <a:defRPr/>
            </a:pPr>
            <a:r>
              <a:rPr lang="es-AR" altLang="es-ES" sz="2400" dirty="0">
                <a:solidFill>
                  <a:schemeClr val="bg1"/>
                </a:solidFill>
                <a:latin typeface="Arial Black" pitchFamily="34" charset="0"/>
              </a:rPr>
              <a:t> NORMA DE LA SUPERINTENDENCIA DE SEGUROS DE LA NACIÓN SOBRE EL GOBIERNO CORPORATIVO</a:t>
            </a:r>
          </a:p>
        </p:txBody>
      </p:sp>
      <p:sp>
        <p:nvSpPr>
          <p:cNvPr id="3" name="2 CuadroTexto"/>
          <p:cNvSpPr txBox="1">
            <a:spLocks noChangeArrowheads="1"/>
          </p:cNvSpPr>
          <p:nvPr/>
        </p:nvSpPr>
        <p:spPr bwMode="auto">
          <a:xfrm>
            <a:off x="457200" y="1803400"/>
            <a:ext cx="8229600" cy="4340225"/>
          </a:xfrm>
          <a:prstGeom prst="rect">
            <a:avLst/>
          </a:prstGeom>
          <a:solidFill>
            <a:schemeClr val="tx1"/>
          </a:solidFill>
          <a:ln w="9525">
            <a:noFill/>
            <a:miter lim="800000"/>
            <a:headEnd/>
            <a:tailEnd/>
          </a:ln>
        </p:spPr>
        <p:txBody>
          <a:bodyPr wrap="square" anchorCtr="1">
            <a:spAutoFit/>
          </a:bodyPr>
          <a:lstStyle/>
          <a:p>
            <a:pPr algn="ctr" fontAlgn="auto">
              <a:spcBef>
                <a:spcPts val="0"/>
              </a:spcBef>
              <a:spcAft>
                <a:spcPts val="0"/>
              </a:spcAft>
              <a:defRPr/>
            </a:pPr>
            <a:r>
              <a:rPr lang="es-AR" altLang="es-ES" dirty="0">
                <a:solidFill>
                  <a:schemeClr val="bg1"/>
                </a:solidFill>
                <a:latin typeface="Arial Black" pitchFamily="34" charset="0"/>
              </a:rPr>
              <a:t>Mediante resolución 1119/2018 la Superintendencia de Seguros de la Nación estableció nuevos principios y recomendaciones para la implementación de un adecuado Gobierno Corporativo para aseguradores y reaseguradores.</a:t>
            </a:r>
          </a:p>
          <a:p>
            <a:pPr algn="ctr" fontAlgn="auto">
              <a:spcBef>
                <a:spcPts val="0"/>
              </a:spcBef>
              <a:spcAft>
                <a:spcPts val="0"/>
              </a:spcAft>
              <a:defRPr/>
            </a:pPr>
            <a:endParaRPr lang="es-AR" altLang="es-ES" dirty="0">
              <a:solidFill>
                <a:schemeClr val="bg1"/>
              </a:solidFill>
              <a:latin typeface="Arial Black" pitchFamily="34" charset="0"/>
            </a:endParaRPr>
          </a:p>
          <a:p>
            <a:pPr algn="ctr" fontAlgn="auto">
              <a:spcBef>
                <a:spcPts val="0"/>
              </a:spcBef>
              <a:spcAft>
                <a:spcPts val="0"/>
              </a:spcAft>
              <a:defRPr/>
            </a:pPr>
            <a:r>
              <a:rPr lang="es-AR" altLang="es-ES" dirty="0">
                <a:solidFill>
                  <a:schemeClr val="bg1"/>
                </a:solidFill>
                <a:latin typeface="Arial Black" pitchFamily="34" charset="0"/>
              </a:rPr>
              <a:t>Esto se da, según la misma, en el marco de la modernización, </a:t>
            </a:r>
            <a:r>
              <a:rPr lang="es-AR" altLang="es-ES" dirty="0" smtClean="0">
                <a:solidFill>
                  <a:schemeClr val="bg1"/>
                </a:solidFill>
                <a:latin typeface="Arial Black" pitchFamily="34" charset="0"/>
              </a:rPr>
              <a:t>desburocratización </a:t>
            </a:r>
            <a:r>
              <a:rPr lang="es-AR" altLang="es-ES" dirty="0">
                <a:solidFill>
                  <a:schemeClr val="bg1"/>
                </a:solidFill>
                <a:latin typeface="Arial Black" pitchFamily="34" charset="0"/>
              </a:rPr>
              <a:t>y adopción de estándares internacionales que lleva adelante el organismo.</a:t>
            </a:r>
          </a:p>
          <a:p>
            <a:pPr algn="ctr" fontAlgn="auto">
              <a:spcBef>
                <a:spcPts val="0"/>
              </a:spcBef>
              <a:spcAft>
                <a:spcPts val="0"/>
              </a:spcAft>
              <a:defRPr/>
            </a:pPr>
            <a:endParaRPr lang="es-AR" altLang="es-ES" sz="2400" dirty="0">
              <a:solidFill>
                <a:schemeClr val="bg1"/>
              </a:solidFill>
              <a:latin typeface="Arial Black" pitchFamily="34" charset="0"/>
            </a:endParaRPr>
          </a:p>
          <a:p>
            <a:pPr algn="ctr" fontAlgn="auto">
              <a:spcBef>
                <a:spcPts val="0"/>
              </a:spcBef>
              <a:spcAft>
                <a:spcPts val="0"/>
              </a:spcAft>
              <a:defRPr/>
            </a:pPr>
            <a:r>
              <a:rPr lang="es-AR" altLang="es-ES" dirty="0">
                <a:solidFill>
                  <a:schemeClr val="bg1"/>
                </a:solidFill>
                <a:latin typeface="Arial Black" pitchFamily="34" charset="0"/>
              </a:rPr>
              <a:t>Se modifica el punto  9 del Reglamento General de la actividad aseguradora.</a:t>
            </a:r>
          </a:p>
          <a:p>
            <a:pPr algn="ctr" fontAlgn="auto">
              <a:spcBef>
                <a:spcPts val="0"/>
              </a:spcBef>
              <a:spcAft>
                <a:spcPts val="0"/>
              </a:spcAft>
              <a:defRPr/>
            </a:pPr>
            <a:endParaRPr lang="es-AR" altLang="es-ES" dirty="0">
              <a:solidFill>
                <a:schemeClr val="bg1"/>
              </a:solidFill>
              <a:latin typeface="Arial Black" pitchFamily="34" charset="0"/>
            </a:endParaRPr>
          </a:p>
          <a:p>
            <a:pPr algn="ctr" fontAlgn="auto">
              <a:spcBef>
                <a:spcPts val="0"/>
              </a:spcBef>
              <a:spcAft>
                <a:spcPts val="0"/>
              </a:spcAft>
              <a:defRPr/>
            </a:pPr>
            <a:r>
              <a:rPr lang="es-AR" altLang="es-ES" i="1" dirty="0">
                <a:solidFill>
                  <a:schemeClr val="bg1"/>
                </a:solidFill>
                <a:latin typeface="Arial Black" pitchFamily="34" charset="0"/>
              </a:rPr>
              <a:t>“... Empezar a aplicar medidas relacionadas con el Gobierno Corporativo de las entidades es fundamental para un modelo de supervisión basado en riesgos...”</a:t>
            </a: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a:spLocks noChangeArrowheads="1"/>
          </p:cNvSpPr>
          <p:nvPr/>
        </p:nvSpPr>
        <p:spPr bwMode="auto">
          <a:xfrm>
            <a:off x="457200" y="1600200"/>
            <a:ext cx="8229600" cy="3478213"/>
          </a:xfrm>
          <a:prstGeom prst="rect">
            <a:avLst/>
          </a:prstGeom>
          <a:solidFill>
            <a:schemeClr val="tx1"/>
          </a:solidFill>
          <a:ln w="9525">
            <a:noFill/>
            <a:miter lim="800000"/>
            <a:headEnd/>
            <a:tailEnd/>
          </a:ln>
        </p:spPr>
        <p:txBody>
          <a:bodyPr wrap="square" anchorCtr="1">
            <a:spAutoFit/>
          </a:bodyPr>
          <a:lstStyle/>
          <a:p>
            <a:pPr algn="ctr" fontAlgn="auto">
              <a:spcBef>
                <a:spcPts val="0"/>
              </a:spcBef>
              <a:spcAft>
                <a:spcPts val="0"/>
              </a:spcAft>
              <a:defRPr/>
            </a:pPr>
            <a:r>
              <a:rPr lang="es-AR" altLang="es-ES" sz="2000" b="1" i="1" dirty="0">
                <a:solidFill>
                  <a:schemeClr val="bg1"/>
                </a:solidFill>
                <a:latin typeface="Arial Black" pitchFamily="34" charset="0"/>
              </a:rPr>
              <a:t>Implementar un Gobierno Corporativo para compañías aseguradoras y reaseguradoras profesionaliza a las entidades y favorece la transparencia, logrando crear un mayor ambiente de confianza en el mercado y fundamentalmente en los asegurados.</a:t>
            </a:r>
          </a:p>
          <a:p>
            <a:pPr algn="ctr" fontAlgn="auto">
              <a:spcBef>
                <a:spcPts val="0"/>
              </a:spcBef>
              <a:spcAft>
                <a:spcPts val="0"/>
              </a:spcAft>
              <a:defRPr/>
            </a:pPr>
            <a:endParaRPr lang="es-AR" altLang="es-ES" sz="2000" b="1" i="1" dirty="0">
              <a:solidFill>
                <a:schemeClr val="bg1"/>
              </a:solidFill>
              <a:latin typeface="Arial Black" pitchFamily="34" charset="0"/>
            </a:endParaRPr>
          </a:p>
          <a:p>
            <a:pPr algn="ctr" fontAlgn="auto">
              <a:spcBef>
                <a:spcPts val="0"/>
              </a:spcBef>
              <a:spcAft>
                <a:spcPts val="0"/>
              </a:spcAft>
              <a:defRPr/>
            </a:pPr>
            <a:r>
              <a:rPr lang="es-AR" altLang="es-ES" sz="2000" b="1" i="1" dirty="0">
                <a:solidFill>
                  <a:schemeClr val="bg1"/>
                </a:solidFill>
                <a:latin typeface="Arial Black" pitchFamily="34" charset="0"/>
              </a:rPr>
              <a:t>Aplicar los principios y recomendaciones favorecerá la estabilidad financiera, la previsibilidad y el crecimiento de un mercado asegurador solvente, para que cuenten con sistemas eficaces que garanticen una gestión sana y prudente.</a:t>
            </a: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a:spLocks noChangeArrowheads="1"/>
          </p:cNvSpPr>
          <p:nvPr/>
        </p:nvSpPr>
        <p:spPr bwMode="auto">
          <a:xfrm>
            <a:off x="457200" y="1447800"/>
            <a:ext cx="8229600" cy="3786188"/>
          </a:xfrm>
          <a:prstGeom prst="rect">
            <a:avLst/>
          </a:prstGeom>
          <a:solidFill>
            <a:schemeClr val="tx1"/>
          </a:solidFill>
          <a:ln w="9525">
            <a:noFill/>
            <a:miter lim="800000"/>
            <a:headEnd/>
            <a:tailEnd/>
          </a:ln>
        </p:spPr>
        <p:txBody>
          <a:bodyPr wrap="square" anchorCtr="1">
            <a:spAutoFit/>
          </a:bodyPr>
          <a:lstStyle/>
          <a:p>
            <a:pPr algn="ctr" fontAlgn="auto">
              <a:spcBef>
                <a:spcPts val="0"/>
              </a:spcBef>
              <a:spcAft>
                <a:spcPts val="0"/>
              </a:spcAft>
              <a:defRPr/>
            </a:pPr>
            <a:r>
              <a:rPr lang="es-AR" altLang="es-ES" sz="2000" i="1" dirty="0">
                <a:solidFill>
                  <a:schemeClr val="bg1"/>
                </a:solidFill>
                <a:latin typeface="Arial Black" pitchFamily="34" charset="0"/>
              </a:rPr>
              <a:t>El objetivo es propender a una </a:t>
            </a:r>
            <a:r>
              <a:rPr lang="es-AR" altLang="es-ES" sz="2000" i="1" dirty="0" smtClean="0">
                <a:solidFill>
                  <a:schemeClr val="bg1"/>
                </a:solidFill>
                <a:latin typeface="Arial Black" pitchFamily="34" charset="0"/>
              </a:rPr>
              <a:t>administración más </a:t>
            </a:r>
            <a:r>
              <a:rPr lang="es-AR" altLang="es-ES" sz="2000" i="1" dirty="0">
                <a:solidFill>
                  <a:schemeClr val="bg1"/>
                </a:solidFill>
                <a:latin typeface="Arial Black" pitchFamily="34" charset="0"/>
              </a:rPr>
              <a:t>eficiente y un mejor aprovechamiento de los recursos que redunda en mayor  </a:t>
            </a:r>
            <a:r>
              <a:rPr lang="es-AR" altLang="es-ES" sz="2000" i="1" dirty="0" smtClean="0">
                <a:solidFill>
                  <a:schemeClr val="bg1"/>
                </a:solidFill>
                <a:latin typeface="Arial Black" pitchFamily="34" charset="0"/>
              </a:rPr>
              <a:t>competitividad  </a:t>
            </a:r>
            <a:r>
              <a:rPr lang="es-AR" altLang="es-ES" sz="2000" i="1" dirty="0">
                <a:solidFill>
                  <a:schemeClr val="bg1"/>
                </a:solidFill>
                <a:latin typeface="Arial Black" pitchFamily="34" charset="0"/>
              </a:rPr>
              <a:t>y desempeño financiero.</a:t>
            </a:r>
          </a:p>
          <a:p>
            <a:pPr algn="ctr" fontAlgn="auto">
              <a:spcBef>
                <a:spcPts val="0"/>
              </a:spcBef>
              <a:spcAft>
                <a:spcPts val="0"/>
              </a:spcAft>
              <a:defRPr/>
            </a:pPr>
            <a:endParaRPr lang="es-AR" altLang="es-ES" sz="2000" i="1" dirty="0">
              <a:solidFill>
                <a:schemeClr val="bg1"/>
              </a:solidFill>
              <a:latin typeface="Arial Black" pitchFamily="34" charset="0"/>
            </a:endParaRPr>
          </a:p>
          <a:p>
            <a:pPr algn="ctr" fontAlgn="auto">
              <a:spcBef>
                <a:spcPts val="0"/>
              </a:spcBef>
              <a:spcAft>
                <a:spcPts val="0"/>
              </a:spcAft>
              <a:defRPr/>
            </a:pPr>
            <a:r>
              <a:rPr lang="es-AR" altLang="es-ES" sz="2000" i="1" dirty="0">
                <a:solidFill>
                  <a:schemeClr val="bg1"/>
                </a:solidFill>
                <a:latin typeface="Arial Black" pitchFamily="34" charset="0"/>
              </a:rPr>
              <a:t>Esto genera mayor confianza en el mercado, dado que los asegurados prefieren contratar en empresas que demuestren un sólido Gobierno Corporativo.</a:t>
            </a:r>
          </a:p>
          <a:p>
            <a:pPr algn="ctr" fontAlgn="auto">
              <a:spcBef>
                <a:spcPts val="0"/>
              </a:spcBef>
              <a:spcAft>
                <a:spcPts val="0"/>
              </a:spcAft>
              <a:defRPr/>
            </a:pPr>
            <a:endParaRPr lang="es-AR" altLang="es-ES" sz="2000" i="1" dirty="0">
              <a:solidFill>
                <a:schemeClr val="bg1"/>
              </a:solidFill>
              <a:latin typeface="Arial Black" pitchFamily="34" charset="0"/>
            </a:endParaRPr>
          </a:p>
          <a:p>
            <a:pPr algn="ctr" fontAlgn="auto">
              <a:spcBef>
                <a:spcPts val="0"/>
              </a:spcBef>
              <a:spcAft>
                <a:spcPts val="0"/>
              </a:spcAft>
              <a:defRPr/>
            </a:pPr>
            <a:r>
              <a:rPr lang="es-AR" altLang="es-ES" sz="2000" i="1" dirty="0">
                <a:solidFill>
                  <a:schemeClr val="bg1"/>
                </a:solidFill>
                <a:latin typeface="Arial Black" pitchFamily="34" charset="0"/>
              </a:rPr>
              <a:t>Es un elemento esencial para su buen funcionamiento y efectiva vigilancia de los negocios de las entidades supervisadas.</a:t>
            </a: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a:spLocks noChangeArrowheads="1"/>
          </p:cNvSpPr>
          <p:nvPr/>
        </p:nvSpPr>
        <p:spPr bwMode="auto">
          <a:xfrm>
            <a:off x="457200" y="1600200"/>
            <a:ext cx="8218488" cy="2862263"/>
          </a:xfrm>
          <a:prstGeom prst="rect">
            <a:avLst/>
          </a:prstGeom>
          <a:solidFill>
            <a:schemeClr val="tx1"/>
          </a:solidFill>
          <a:ln w="9525">
            <a:noFill/>
            <a:miter lim="800000"/>
            <a:headEnd/>
            <a:tailEnd/>
          </a:ln>
        </p:spPr>
        <p:txBody>
          <a:bodyPr wrap="square" anchorCtr="1">
            <a:spAutoFit/>
          </a:bodyPr>
          <a:lstStyle/>
          <a:p>
            <a:pPr algn="ctr" fontAlgn="auto">
              <a:spcBef>
                <a:spcPts val="0"/>
              </a:spcBef>
              <a:spcAft>
                <a:spcPts val="0"/>
              </a:spcAft>
              <a:defRPr/>
            </a:pPr>
            <a:r>
              <a:rPr lang="es-AR" altLang="es-ES" sz="2000" i="1" dirty="0">
                <a:solidFill>
                  <a:schemeClr val="bg1"/>
                </a:solidFill>
                <a:latin typeface="Arial Black" pitchFamily="34" charset="0"/>
              </a:rPr>
              <a:t>Las entidades deberán confeccionar al cierre del ejercicio anual una </a:t>
            </a:r>
            <a:r>
              <a:rPr lang="es-AR" altLang="es-ES" sz="2000" i="1" dirty="0" smtClean="0">
                <a:solidFill>
                  <a:schemeClr val="bg1"/>
                </a:solidFill>
                <a:latin typeface="Arial Black" pitchFamily="34" charset="0"/>
              </a:rPr>
              <a:t>autoevaluación </a:t>
            </a:r>
            <a:r>
              <a:rPr lang="es-AR" altLang="es-ES" sz="2000" i="1" dirty="0">
                <a:solidFill>
                  <a:schemeClr val="bg1"/>
                </a:solidFill>
                <a:latin typeface="Arial Black" pitchFamily="34" charset="0"/>
              </a:rPr>
              <a:t>que refleje el grado de aplicación de los principios de Gobierno Corporativo, la que será aprobada por el órgano de administración y puesta a disposición del organismo de control, cuando ésta así lo requiera.</a:t>
            </a:r>
          </a:p>
          <a:p>
            <a:pPr algn="ctr" fontAlgn="auto">
              <a:spcBef>
                <a:spcPts val="0"/>
              </a:spcBef>
              <a:spcAft>
                <a:spcPts val="0"/>
              </a:spcAft>
              <a:defRPr/>
            </a:pPr>
            <a:endParaRPr lang="es-AR" altLang="es-ES" sz="2000" i="1" dirty="0">
              <a:solidFill>
                <a:schemeClr val="bg1"/>
              </a:solidFill>
              <a:latin typeface="Arial Black" pitchFamily="34" charset="0"/>
            </a:endParaRPr>
          </a:p>
          <a:p>
            <a:pPr algn="ctr" fontAlgn="auto">
              <a:spcBef>
                <a:spcPts val="0"/>
              </a:spcBef>
              <a:spcAft>
                <a:spcPts val="0"/>
              </a:spcAft>
              <a:defRPr/>
            </a:pPr>
            <a:r>
              <a:rPr lang="es-AR" altLang="es-ES" sz="2000" i="1" dirty="0">
                <a:solidFill>
                  <a:schemeClr val="bg1"/>
                </a:solidFill>
                <a:latin typeface="Arial Black" pitchFamily="34" charset="0"/>
              </a:rPr>
              <a:t>Podrá también la SSN requerir los antecedentes documentales que fundamenten dicha autoevaluación</a:t>
            </a:r>
            <a:r>
              <a:rPr lang="es-AR" altLang="es-ES" sz="2000" i="1" dirty="0">
                <a:latin typeface="Arial Black" pitchFamily="34" charset="0"/>
              </a:rPr>
              <a:t>.</a:t>
            </a: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a:spLocks noChangeArrowheads="1"/>
          </p:cNvSpPr>
          <p:nvPr/>
        </p:nvSpPr>
        <p:spPr bwMode="auto">
          <a:xfrm>
            <a:off x="533400" y="1447800"/>
            <a:ext cx="8229600" cy="3478213"/>
          </a:xfrm>
          <a:prstGeom prst="rect">
            <a:avLst/>
          </a:prstGeom>
          <a:solidFill>
            <a:schemeClr val="tx1"/>
          </a:solidFill>
          <a:ln w="9525">
            <a:noFill/>
            <a:miter lim="800000"/>
            <a:headEnd/>
            <a:tailEnd/>
          </a:ln>
        </p:spPr>
        <p:txBody>
          <a:bodyPr wrap="square" anchorCtr="1">
            <a:spAutoFit/>
          </a:bodyPr>
          <a:lstStyle/>
          <a:p>
            <a:pPr algn="ctr" fontAlgn="auto">
              <a:spcBef>
                <a:spcPts val="0"/>
              </a:spcBef>
              <a:spcAft>
                <a:spcPts val="0"/>
              </a:spcAft>
              <a:defRPr/>
            </a:pPr>
            <a:r>
              <a:rPr lang="es-AR" altLang="es-ES" sz="2000" b="1" i="1" dirty="0">
                <a:solidFill>
                  <a:schemeClr val="bg1"/>
                </a:solidFill>
                <a:latin typeface="Arial Black" pitchFamily="34" charset="0"/>
              </a:rPr>
              <a:t>La norma determina las aptitudes que deben tener aquellas personas que integran los órganos de administración, la composición que debe tener el mismo y las responsabilidades individuales que les caben a  cada uno de los directores de las entidades.</a:t>
            </a:r>
          </a:p>
          <a:p>
            <a:pPr algn="ctr" fontAlgn="auto">
              <a:spcBef>
                <a:spcPts val="0"/>
              </a:spcBef>
              <a:spcAft>
                <a:spcPts val="0"/>
              </a:spcAft>
              <a:defRPr/>
            </a:pPr>
            <a:endParaRPr lang="es-AR" altLang="es-ES" sz="2000" b="1" i="1" dirty="0">
              <a:solidFill>
                <a:schemeClr val="bg1"/>
              </a:solidFill>
              <a:latin typeface="Arial Black" pitchFamily="34" charset="0"/>
            </a:endParaRPr>
          </a:p>
          <a:p>
            <a:pPr algn="ctr" fontAlgn="auto">
              <a:spcBef>
                <a:spcPts val="0"/>
              </a:spcBef>
              <a:spcAft>
                <a:spcPts val="0"/>
              </a:spcAft>
              <a:defRPr/>
            </a:pPr>
            <a:r>
              <a:rPr lang="es-AR" altLang="es-ES" sz="2000" b="1" i="1" dirty="0">
                <a:solidFill>
                  <a:schemeClr val="bg1"/>
                </a:solidFill>
                <a:latin typeface="Arial Black" pitchFamily="34" charset="0"/>
              </a:rPr>
              <a:t>La independencia y la objetividad se fortalecen mediante la inclusión de miembros independientes y calificados, tendientes a prevenir conflictos de intereses o la adopción de decisiones contrarias al mejor interés de la institución.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txBox="1">
            <a:spLocks noChangeArrowheads="1"/>
          </p:cNvSpPr>
          <p:nvPr/>
        </p:nvSpPr>
        <p:spPr>
          <a:xfrm>
            <a:off x="457200" y="908050"/>
            <a:ext cx="8229600" cy="1149350"/>
          </a:xfrm>
          <a:prstGeom prst="rect">
            <a:avLst/>
          </a:prstGeom>
          <a:solidFill>
            <a:schemeClr val="accent2">
              <a:lumMod val="60000"/>
              <a:lumOff val="40000"/>
            </a:schemeClr>
          </a:solidFill>
          <a:ln w="28575">
            <a:solidFill>
              <a:srgbClr val="C00000"/>
            </a:solidFill>
            <a:miter lim="800000"/>
            <a:headEnd/>
            <a:tailEnd/>
          </a:ln>
        </p:spPr>
        <p:txBody>
          <a:bodyPr/>
          <a:lstStyle>
            <a:lvl1pPr marL="0" marR="0" lvl="0" indent="0" algn="ctr" defTabSz="914400" rtl="0" fontAlgn="auto" hangingPunct="1">
              <a:lnSpc>
                <a:spcPct val="100000"/>
              </a:lnSpc>
              <a:spcBef>
                <a:spcPts val="0"/>
              </a:spcBef>
              <a:spcAft>
                <a:spcPts val="0"/>
              </a:spcAft>
              <a:buNone/>
              <a:tabLst/>
              <a:defRPr lang="es-ES" sz="4400" b="0" i="0" u="none" strike="noStrike" kern="1200" cap="none" spc="0" baseline="0">
                <a:solidFill>
                  <a:srgbClr val="FFFFFF"/>
                </a:solidFill>
                <a:uFillTx/>
                <a:latin typeface="Calibri"/>
                <a:ea typeface=""/>
                <a:cs typeface=""/>
              </a:defRPr>
            </a:lvl1pPr>
          </a:lstStyle>
          <a:p>
            <a:pPr>
              <a:defRPr/>
            </a:pPr>
            <a:r>
              <a:rPr lang="es-MX" altLang="es-ES" sz="2800" b="1" dirty="0" smtClean="0">
                <a:solidFill>
                  <a:schemeClr val="tx1"/>
                </a:solidFill>
                <a:latin typeface="Times New Roman" panose="02020603050405020304" pitchFamily="18" charset="0"/>
                <a:cs typeface="Times New Roman" panose="02020603050405020304" pitchFamily="18" charset="0"/>
              </a:rPr>
              <a:t>EL PAPEL DEL PRODUCTOR ASESOR DE SEGUROS EN LA PREVENCIÓN</a:t>
            </a:r>
            <a:endParaRPr lang="es-MX" altLang="es-ES" sz="2800" b="1"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txBox="1">
            <a:spLocks noChangeArrowheads="1"/>
          </p:cNvSpPr>
          <p:nvPr/>
        </p:nvSpPr>
        <p:spPr>
          <a:xfrm>
            <a:off x="457200" y="3117850"/>
            <a:ext cx="8229600" cy="1835150"/>
          </a:xfrm>
          <a:prstGeom prst="rect">
            <a:avLst/>
          </a:prstGeom>
          <a:solidFill>
            <a:schemeClr val="accent2">
              <a:lumMod val="60000"/>
              <a:lumOff val="40000"/>
            </a:schemeClr>
          </a:solidFill>
          <a:ln w="28575">
            <a:solidFill>
              <a:srgbClr val="C00000"/>
            </a:solidFill>
            <a:miter lim="800000"/>
            <a:headEnd/>
            <a:tailEnd/>
          </a:ln>
        </p:spPr>
        <p:txBody>
          <a:bodyPr/>
          <a:lstStyle>
            <a:lvl1pPr marL="0" marR="0" lvl="0" indent="0" algn="ctr" defTabSz="914400" rtl="0" fontAlgn="auto" hangingPunct="1">
              <a:lnSpc>
                <a:spcPct val="100000"/>
              </a:lnSpc>
              <a:spcBef>
                <a:spcPts val="0"/>
              </a:spcBef>
              <a:spcAft>
                <a:spcPts val="0"/>
              </a:spcAft>
              <a:buNone/>
              <a:tabLst/>
              <a:defRPr lang="es-ES" sz="4400" b="0" i="0" u="none" strike="noStrike" kern="1200" cap="none" spc="0" baseline="0">
                <a:solidFill>
                  <a:srgbClr val="FFFFFF"/>
                </a:solidFill>
                <a:uFillTx/>
                <a:latin typeface="Calibri"/>
                <a:ea typeface=""/>
                <a:cs typeface=""/>
              </a:defRPr>
            </a:lvl1pPr>
          </a:lstStyle>
          <a:p>
            <a:pPr>
              <a:defRPr/>
            </a:pPr>
            <a:r>
              <a:rPr lang="es-MX" altLang="es-ES" sz="2400" b="1" dirty="0" smtClean="0">
                <a:solidFill>
                  <a:schemeClr val="tx1"/>
                </a:solidFill>
                <a:latin typeface="Times New Roman" panose="02020603050405020304" pitchFamily="18" charset="0"/>
                <a:cs typeface="Times New Roman" panose="02020603050405020304" pitchFamily="18" charset="0"/>
              </a:rPr>
              <a:t>Los productores asesores de seguros no son solo intérpretes idóneos de fórmulas contractuales sino que, fundamentalmente, son sembradores de previsión y mitigadores de desgracias previstas aunque no deseadas.</a:t>
            </a:r>
            <a:endParaRPr lang="es-MX" altLang="es-ES"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a:spLocks noChangeArrowheads="1"/>
          </p:cNvSpPr>
          <p:nvPr/>
        </p:nvSpPr>
        <p:spPr bwMode="auto">
          <a:xfrm>
            <a:off x="533400" y="1000125"/>
            <a:ext cx="8153400" cy="461963"/>
          </a:xfrm>
          <a:prstGeom prst="rect">
            <a:avLst/>
          </a:prstGeom>
          <a:solidFill>
            <a:schemeClr val="tx1"/>
          </a:solidFill>
          <a:ln w="9525">
            <a:noFill/>
            <a:miter lim="800000"/>
            <a:headEnd/>
            <a:tailEnd/>
          </a:ln>
        </p:spPr>
        <p:txBody>
          <a:bodyPr wrap="square" anchorCtr="1">
            <a:spAutoFit/>
          </a:bodyPr>
          <a:lstStyle/>
          <a:p>
            <a:pPr algn="ctr" fontAlgn="auto">
              <a:spcBef>
                <a:spcPts val="0"/>
              </a:spcBef>
              <a:spcAft>
                <a:spcPts val="0"/>
              </a:spcAft>
              <a:defRPr/>
            </a:pPr>
            <a:r>
              <a:rPr lang="es-AR" altLang="es-ES" sz="2400" b="1" dirty="0">
                <a:solidFill>
                  <a:schemeClr val="bg1"/>
                </a:solidFill>
                <a:latin typeface="Arial Black" pitchFamily="34" charset="0"/>
              </a:rPr>
              <a:t>FUNCIONES DEL DIRECTOR INDEPENDIENTE</a:t>
            </a:r>
          </a:p>
        </p:txBody>
      </p:sp>
      <p:sp>
        <p:nvSpPr>
          <p:cNvPr id="3" name="2 CuadroTexto"/>
          <p:cNvSpPr txBox="1">
            <a:spLocks noChangeArrowheads="1"/>
          </p:cNvSpPr>
          <p:nvPr/>
        </p:nvSpPr>
        <p:spPr bwMode="auto">
          <a:xfrm>
            <a:off x="457200" y="1928813"/>
            <a:ext cx="8229600" cy="3786187"/>
          </a:xfrm>
          <a:prstGeom prst="rect">
            <a:avLst/>
          </a:prstGeom>
          <a:solidFill>
            <a:schemeClr val="tx1"/>
          </a:solidFill>
          <a:ln w="9525">
            <a:noFill/>
            <a:miter lim="800000"/>
            <a:headEnd/>
            <a:tailEnd/>
          </a:ln>
        </p:spPr>
        <p:txBody>
          <a:bodyPr wrap="square">
            <a:spAutoFit/>
          </a:bodyPr>
          <a:lstStyle/>
          <a:p>
            <a:pPr fontAlgn="auto">
              <a:spcBef>
                <a:spcPts val="0"/>
              </a:spcBef>
              <a:spcAft>
                <a:spcPts val="0"/>
              </a:spcAft>
              <a:buSzPct val="100000"/>
              <a:buFont typeface="Arial" charset="0"/>
              <a:buChar char="•"/>
              <a:defRPr/>
            </a:pPr>
            <a:r>
              <a:rPr lang="es-AR" altLang="es-ES" sz="2400" b="1" dirty="0">
                <a:solidFill>
                  <a:schemeClr val="bg1"/>
                </a:solidFill>
                <a:latin typeface="Arial Black" pitchFamily="34" charset="0"/>
              </a:rPr>
              <a:t> </a:t>
            </a:r>
            <a:r>
              <a:rPr lang="es-AR" altLang="es-ES" b="1" dirty="0">
                <a:solidFill>
                  <a:schemeClr val="bg1"/>
                </a:solidFill>
                <a:latin typeface="Arial Black" pitchFamily="34" charset="0"/>
              </a:rPr>
              <a:t>Cuidar el cumplimiento de las normas operativas a los que</a:t>
            </a:r>
          </a:p>
          <a:p>
            <a:pPr fontAlgn="auto">
              <a:spcBef>
                <a:spcPts val="0"/>
              </a:spcBef>
              <a:spcAft>
                <a:spcPts val="0"/>
              </a:spcAft>
              <a:defRPr/>
            </a:pPr>
            <a:r>
              <a:rPr lang="es-AR" altLang="es-ES" b="1" dirty="0">
                <a:solidFill>
                  <a:schemeClr val="bg1"/>
                </a:solidFill>
                <a:latin typeface="Arial Black" pitchFamily="34" charset="0"/>
              </a:rPr>
              <a:t>   está sujeta la aseguradora, proponer las formas en que el</a:t>
            </a:r>
          </a:p>
          <a:p>
            <a:pPr fontAlgn="auto">
              <a:spcBef>
                <a:spcPts val="0"/>
              </a:spcBef>
              <a:spcAft>
                <a:spcPts val="0"/>
              </a:spcAft>
              <a:defRPr/>
            </a:pPr>
            <a:r>
              <a:rPr lang="es-AR" altLang="es-ES" b="1" dirty="0">
                <a:solidFill>
                  <a:schemeClr val="bg1"/>
                </a:solidFill>
                <a:latin typeface="Arial Black" pitchFamily="34" charset="0"/>
              </a:rPr>
              <a:t>   órgano de administración las cumplirá y las hará cumplir y</a:t>
            </a:r>
          </a:p>
          <a:p>
            <a:pPr fontAlgn="auto">
              <a:spcBef>
                <a:spcPts val="0"/>
              </a:spcBef>
              <a:spcAft>
                <a:spcPts val="0"/>
              </a:spcAft>
              <a:defRPr/>
            </a:pPr>
            <a:r>
              <a:rPr lang="es-AR" altLang="es-ES" b="1" dirty="0">
                <a:solidFill>
                  <a:schemeClr val="bg1"/>
                </a:solidFill>
                <a:latin typeface="Arial Black" pitchFamily="34" charset="0"/>
              </a:rPr>
              <a:t>   observar el buen funcionamiento operativo.</a:t>
            </a:r>
          </a:p>
          <a:p>
            <a:pPr fontAlgn="auto">
              <a:spcBef>
                <a:spcPts val="0"/>
              </a:spcBef>
              <a:spcAft>
                <a:spcPts val="0"/>
              </a:spcAft>
              <a:defRPr/>
            </a:pPr>
            <a:endParaRPr lang="es-AR" altLang="es-ES" b="1" dirty="0">
              <a:solidFill>
                <a:schemeClr val="bg1"/>
              </a:solidFill>
              <a:latin typeface="Arial Black" pitchFamily="34" charset="0"/>
            </a:endParaRPr>
          </a:p>
          <a:p>
            <a:pPr fontAlgn="auto">
              <a:spcBef>
                <a:spcPts val="0"/>
              </a:spcBef>
              <a:spcAft>
                <a:spcPts val="0"/>
              </a:spcAft>
              <a:buSzPct val="100000"/>
              <a:buFont typeface="Arial" charset="0"/>
              <a:buChar char="•"/>
              <a:defRPr/>
            </a:pPr>
            <a:r>
              <a:rPr lang="es-AR" altLang="es-ES" b="1" dirty="0">
                <a:solidFill>
                  <a:schemeClr val="bg1"/>
                </a:solidFill>
                <a:latin typeface="Arial Black" pitchFamily="34" charset="0"/>
              </a:rPr>
              <a:t>  Ser una persona con pleno conocimiento de la actividad</a:t>
            </a:r>
          </a:p>
          <a:p>
            <a:pPr fontAlgn="auto">
              <a:spcBef>
                <a:spcPts val="0"/>
              </a:spcBef>
              <a:spcAft>
                <a:spcPts val="0"/>
              </a:spcAft>
              <a:defRPr/>
            </a:pPr>
            <a:r>
              <a:rPr lang="es-AR" altLang="es-ES" b="1" dirty="0">
                <a:solidFill>
                  <a:schemeClr val="bg1"/>
                </a:solidFill>
                <a:latin typeface="Arial Black" pitchFamily="34" charset="0"/>
              </a:rPr>
              <a:t>   aseguradora, en sus aspectos técnicos, jurídicos y</a:t>
            </a:r>
          </a:p>
          <a:p>
            <a:pPr fontAlgn="auto">
              <a:spcBef>
                <a:spcPts val="0"/>
              </a:spcBef>
              <a:spcAft>
                <a:spcPts val="0"/>
              </a:spcAft>
              <a:defRPr/>
            </a:pPr>
            <a:r>
              <a:rPr lang="es-AR" altLang="es-ES" b="1" dirty="0">
                <a:solidFill>
                  <a:schemeClr val="bg1"/>
                </a:solidFill>
                <a:latin typeface="Arial Black" pitchFamily="34" charset="0"/>
              </a:rPr>
              <a:t>   operativos.</a:t>
            </a:r>
          </a:p>
          <a:p>
            <a:pPr fontAlgn="auto">
              <a:spcBef>
                <a:spcPts val="0"/>
              </a:spcBef>
              <a:spcAft>
                <a:spcPts val="0"/>
              </a:spcAft>
              <a:buSzPct val="100000"/>
              <a:buFont typeface="Arial" charset="0"/>
              <a:buChar char="•"/>
              <a:defRPr/>
            </a:pPr>
            <a:endParaRPr lang="es-AR" altLang="es-ES" b="1" dirty="0">
              <a:solidFill>
                <a:schemeClr val="bg1"/>
              </a:solidFill>
              <a:latin typeface="Arial Black" pitchFamily="34" charset="0"/>
            </a:endParaRPr>
          </a:p>
          <a:p>
            <a:pPr fontAlgn="auto">
              <a:spcBef>
                <a:spcPts val="0"/>
              </a:spcBef>
              <a:spcAft>
                <a:spcPts val="0"/>
              </a:spcAft>
              <a:buSzPct val="100000"/>
              <a:buFont typeface="Arial" charset="0"/>
              <a:buChar char="•"/>
              <a:defRPr/>
            </a:pPr>
            <a:r>
              <a:rPr lang="es-AR" altLang="es-ES" b="1" dirty="0">
                <a:solidFill>
                  <a:schemeClr val="bg1"/>
                </a:solidFill>
                <a:latin typeface="Arial Black" pitchFamily="34" charset="0"/>
              </a:rPr>
              <a:t>  Aunar el cumplimiento indefectible de las normas con una</a:t>
            </a:r>
          </a:p>
          <a:p>
            <a:pPr fontAlgn="auto">
              <a:spcBef>
                <a:spcPts val="0"/>
              </a:spcBef>
              <a:spcAft>
                <a:spcPts val="0"/>
              </a:spcAft>
              <a:defRPr/>
            </a:pPr>
            <a:r>
              <a:rPr lang="es-AR" altLang="es-ES" b="1" dirty="0">
                <a:solidFill>
                  <a:schemeClr val="bg1"/>
                </a:solidFill>
                <a:latin typeface="Arial Black" pitchFamily="34" charset="0"/>
              </a:rPr>
              <a:t>   flexibilidad operativa que impida que la aseguradora se</a:t>
            </a:r>
          </a:p>
          <a:p>
            <a:pPr fontAlgn="auto">
              <a:spcBef>
                <a:spcPts val="0"/>
              </a:spcBef>
              <a:spcAft>
                <a:spcPts val="0"/>
              </a:spcAft>
              <a:defRPr/>
            </a:pPr>
            <a:r>
              <a:rPr lang="es-AR" altLang="es-ES" b="1" dirty="0">
                <a:solidFill>
                  <a:schemeClr val="bg1"/>
                </a:solidFill>
                <a:latin typeface="Arial Black" pitchFamily="34" charset="0"/>
              </a:rPr>
              <a:t>   paralice o vea impedidos sus negocios por la adopción de</a:t>
            </a:r>
          </a:p>
          <a:p>
            <a:pPr fontAlgn="auto">
              <a:spcBef>
                <a:spcPts val="0"/>
              </a:spcBef>
              <a:spcAft>
                <a:spcPts val="0"/>
              </a:spcAft>
              <a:defRPr/>
            </a:pPr>
            <a:r>
              <a:rPr lang="es-AR" altLang="es-ES" b="1" dirty="0">
                <a:solidFill>
                  <a:schemeClr val="bg1"/>
                </a:solidFill>
                <a:latin typeface="Arial Black" pitchFamily="34" charset="0"/>
              </a:rPr>
              <a:t>   disposiciones duras o burocráticas.</a:t>
            </a: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a:spLocks noChangeArrowheads="1"/>
          </p:cNvSpPr>
          <p:nvPr/>
        </p:nvSpPr>
        <p:spPr bwMode="auto">
          <a:xfrm>
            <a:off x="457200" y="1219200"/>
            <a:ext cx="8229600" cy="457200"/>
          </a:xfrm>
          <a:prstGeom prst="rect">
            <a:avLst/>
          </a:prstGeom>
          <a:solidFill>
            <a:schemeClr val="tx1"/>
          </a:solidFill>
          <a:ln w="9525">
            <a:noFill/>
            <a:miter lim="800000"/>
            <a:headEnd/>
            <a:tailEnd/>
          </a:ln>
        </p:spPr>
        <p:txBody>
          <a:bodyPr wrap="square" anchorCtr="1">
            <a:spAutoFit/>
          </a:bodyPr>
          <a:lstStyle/>
          <a:p>
            <a:pPr algn="ctr" fontAlgn="auto">
              <a:spcBef>
                <a:spcPts val="0"/>
              </a:spcBef>
              <a:spcAft>
                <a:spcPts val="0"/>
              </a:spcAft>
              <a:defRPr/>
            </a:pPr>
            <a:r>
              <a:rPr lang="es-AR" altLang="es-ES" sz="2400" b="1">
                <a:solidFill>
                  <a:schemeClr val="bg1"/>
                </a:solidFill>
                <a:latin typeface="Arial Black" pitchFamily="34" charset="0"/>
              </a:rPr>
              <a:t>INCOMPATIBILIDADES</a:t>
            </a:r>
          </a:p>
        </p:txBody>
      </p:sp>
      <p:sp>
        <p:nvSpPr>
          <p:cNvPr id="3" name="2 CuadroTexto"/>
          <p:cNvSpPr txBox="1">
            <a:spLocks noChangeArrowheads="1"/>
          </p:cNvSpPr>
          <p:nvPr/>
        </p:nvSpPr>
        <p:spPr bwMode="auto">
          <a:xfrm>
            <a:off x="457200" y="2286000"/>
            <a:ext cx="8229600" cy="2654300"/>
          </a:xfrm>
          <a:prstGeom prst="rect">
            <a:avLst/>
          </a:prstGeom>
          <a:solidFill>
            <a:schemeClr val="tx1"/>
          </a:solidFill>
          <a:ln w="9525">
            <a:noFill/>
            <a:miter lim="800000"/>
            <a:headEnd/>
            <a:tailEnd/>
          </a:ln>
        </p:spPr>
        <p:txBody>
          <a:bodyPr wrap="square">
            <a:spAutoFit/>
          </a:bodyPr>
          <a:lstStyle/>
          <a:p>
            <a:pPr fontAlgn="auto">
              <a:spcBef>
                <a:spcPts val="0"/>
              </a:spcBef>
              <a:spcAft>
                <a:spcPts val="0"/>
              </a:spcAft>
              <a:buSzPct val="100000"/>
              <a:buFont typeface="Arial" charset="0"/>
              <a:buChar char="•"/>
              <a:defRPr/>
            </a:pPr>
            <a:r>
              <a:rPr lang="es-AR" altLang="es-ES" sz="2400" b="1" dirty="0">
                <a:solidFill>
                  <a:schemeClr val="bg1"/>
                </a:solidFill>
                <a:latin typeface="Arial Black" pitchFamily="34" charset="0"/>
              </a:rPr>
              <a:t> </a:t>
            </a:r>
            <a:r>
              <a:rPr lang="es-AR" altLang="es-ES" b="1" dirty="0">
                <a:solidFill>
                  <a:schemeClr val="bg1"/>
                </a:solidFill>
                <a:latin typeface="Arial Black" pitchFamily="34" charset="0"/>
              </a:rPr>
              <a:t>No ser miembro del órgano de administración de la entidad</a:t>
            </a:r>
          </a:p>
          <a:p>
            <a:pPr fontAlgn="auto">
              <a:spcBef>
                <a:spcPts val="0"/>
              </a:spcBef>
              <a:spcAft>
                <a:spcPts val="0"/>
              </a:spcAft>
              <a:defRPr/>
            </a:pPr>
            <a:r>
              <a:rPr lang="es-AR" altLang="es-ES" b="1" dirty="0">
                <a:solidFill>
                  <a:schemeClr val="bg1"/>
                </a:solidFill>
                <a:latin typeface="Arial Black" pitchFamily="34" charset="0"/>
              </a:rPr>
              <a:t>   controlante del grupo económico.</a:t>
            </a:r>
          </a:p>
          <a:p>
            <a:pPr fontAlgn="auto">
              <a:spcBef>
                <a:spcPts val="0"/>
              </a:spcBef>
              <a:spcAft>
                <a:spcPts val="0"/>
              </a:spcAft>
              <a:buSzPct val="100000"/>
              <a:buFont typeface="Arial" charset="0"/>
              <a:buChar char="•"/>
              <a:defRPr/>
            </a:pPr>
            <a:r>
              <a:rPr lang="es-AR" altLang="es-ES" b="1" dirty="0">
                <a:solidFill>
                  <a:schemeClr val="bg1"/>
                </a:solidFill>
                <a:latin typeface="Arial Black" pitchFamily="34" charset="0"/>
              </a:rPr>
              <a:t>  No encontrarse vinculado por una relación de dependencia</a:t>
            </a:r>
          </a:p>
          <a:p>
            <a:pPr fontAlgn="auto">
              <a:spcBef>
                <a:spcPts val="0"/>
              </a:spcBef>
              <a:spcAft>
                <a:spcPts val="0"/>
              </a:spcAft>
              <a:defRPr/>
            </a:pPr>
            <a:r>
              <a:rPr lang="es-AR" altLang="es-ES" b="1" dirty="0">
                <a:solidFill>
                  <a:schemeClr val="bg1"/>
                </a:solidFill>
                <a:latin typeface="Arial Black" pitchFamily="34" charset="0"/>
              </a:rPr>
              <a:t>   con la entidad y/o sociedades controlantes de las mismas.</a:t>
            </a:r>
          </a:p>
          <a:p>
            <a:pPr fontAlgn="auto">
              <a:spcBef>
                <a:spcPts val="0"/>
              </a:spcBef>
              <a:spcAft>
                <a:spcPts val="0"/>
              </a:spcAft>
              <a:buSzPct val="100000"/>
              <a:buFont typeface="Arial" charset="0"/>
              <a:buChar char="•"/>
              <a:defRPr/>
            </a:pPr>
            <a:r>
              <a:rPr lang="es-AR" altLang="es-ES" b="1" dirty="0">
                <a:solidFill>
                  <a:schemeClr val="bg1"/>
                </a:solidFill>
                <a:latin typeface="Arial Black" pitchFamily="34" charset="0"/>
              </a:rPr>
              <a:t>  No vender y/o proveer bienes y/o servicios distintos a su</a:t>
            </a:r>
          </a:p>
          <a:p>
            <a:pPr fontAlgn="auto">
              <a:spcBef>
                <a:spcPts val="0"/>
              </a:spcBef>
              <a:spcAft>
                <a:spcPts val="0"/>
              </a:spcAft>
              <a:defRPr/>
            </a:pPr>
            <a:r>
              <a:rPr lang="es-AR" altLang="es-ES" b="1" dirty="0">
                <a:solidFill>
                  <a:schemeClr val="bg1"/>
                </a:solidFill>
                <a:latin typeface="Arial Black" pitchFamily="34" charset="0"/>
              </a:rPr>
              <a:t>   función específica.</a:t>
            </a:r>
          </a:p>
          <a:p>
            <a:pPr fontAlgn="auto">
              <a:spcBef>
                <a:spcPts val="0"/>
              </a:spcBef>
              <a:spcAft>
                <a:spcPts val="0"/>
              </a:spcAft>
              <a:buSzPct val="100000"/>
              <a:buFont typeface="Arial" charset="0"/>
              <a:buChar char="•"/>
              <a:defRPr/>
            </a:pPr>
            <a:r>
              <a:rPr lang="es-AR" altLang="es-ES" b="1" dirty="0">
                <a:solidFill>
                  <a:schemeClr val="bg1"/>
                </a:solidFill>
                <a:latin typeface="Arial Black" pitchFamily="34" charset="0"/>
              </a:rPr>
              <a:t>  No ser accionista de la entidad ni de sus controlantes.</a:t>
            </a:r>
          </a:p>
          <a:p>
            <a:pPr fontAlgn="auto">
              <a:spcBef>
                <a:spcPts val="0"/>
              </a:spcBef>
              <a:spcAft>
                <a:spcPts val="0"/>
              </a:spcAft>
              <a:buSzPct val="100000"/>
              <a:buFont typeface="Arial" charset="0"/>
              <a:buChar char="•"/>
              <a:defRPr/>
            </a:pPr>
            <a:r>
              <a:rPr lang="es-AR" altLang="es-ES" b="1" dirty="0">
                <a:solidFill>
                  <a:schemeClr val="bg1"/>
                </a:solidFill>
                <a:latin typeface="Arial Black" pitchFamily="34" charset="0"/>
              </a:rPr>
              <a:t>  No tener relación de </a:t>
            </a:r>
            <a:r>
              <a:rPr lang="es-AR" altLang="es-ES" b="1" dirty="0" smtClean="0">
                <a:solidFill>
                  <a:schemeClr val="bg1"/>
                </a:solidFill>
                <a:latin typeface="Arial Black" pitchFamily="34" charset="0"/>
              </a:rPr>
              <a:t>parentesco </a:t>
            </a:r>
            <a:r>
              <a:rPr lang="es-AR" altLang="es-ES" b="1" dirty="0">
                <a:solidFill>
                  <a:schemeClr val="bg1"/>
                </a:solidFill>
                <a:latin typeface="Arial Black" pitchFamily="34" charset="0"/>
              </a:rPr>
              <a:t>cercano con miembros de</a:t>
            </a:r>
          </a:p>
          <a:p>
            <a:pPr fontAlgn="auto">
              <a:spcBef>
                <a:spcPts val="0"/>
              </a:spcBef>
              <a:spcAft>
                <a:spcPts val="0"/>
              </a:spcAft>
              <a:defRPr/>
            </a:pPr>
            <a:r>
              <a:rPr lang="es-AR" altLang="es-ES" b="1" dirty="0">
                <a:solidFill>
                  <a:schemeClr val="bg1"/>
                </a:solidFill>
                <a:latin typeface="Arial Black" pitchFamily="34" charset="0"/>
              </a:rPr>
              <a:t>   los órganos de administración.</a:t>
            </a: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417802"/>
            <a:ext cx="8305800" cy="553998"/>
          </a:xfrm>
          <a:prstGeom prst="rect">
            <a:avLst/>
          </a:prstGeom>
          <a:solidFill>
            <a:schemeClr val="tx1"/>
          </a:solidFill>
          <a:ln w="28575">
            <a:solidFill>
              <a:schemeClr val="tx1"/>
            </a:solidFill>
          </a:ln>
        </p:spPr>
        <p:txBody>
          <a:bodyPr wrap="square" anchor="b">
            <a:spAutoFit/>
          </a:bodyPr>
          <a:lstStyle/>
          <a:p>
            <a:pPr algn="ctr" fontAlgn="auto">
              <a:spcBef>
                <a:spcPts val="1700"/>
              </a:spcBef>
              <a:spcAft>
                <a:spcPts val="0"/>
              </a:spcAft>
              <a:defRPr/>
            </a:pPr>
            <a:r>
              <a:rPr lang="es-AR" sz="3000" b="1" dirty="0" smtClean="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EVALUACIÓN </a:t>
            </a:r>
            <a:endParaRPr lang="es-AR" sz="3000" b="1" dirty="0">
              <a:solidFill>
                <a:schemeClr val="bg1"/>
              </a:solidFill>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914400"/>
            <a:ext cx="8229600" cy="3431709"/>
          </a:xfrm>
          <a:prstGeom prst="rect">
            <a:avLst/>
          </a:prstGeom>
          <a:solidFill>
            <a:schemeClr val="tx1"/>
          </a:solidFill>
          <a:ln w="28575">
            <a:solidFill>
              <a:schemeClr val="tx1"/>
            </a:solidFill>
            <a:miter lim="800000"/>
            <a:headEnd/>
            <a:tailEnd/>
          </a:ln>
        </p:spPr>
        <p:txBody>
          <a:bodyPr wrap="square" anchor="ctr" anchorCtr="1">
            <a:spAutoFit/>
          </a:bodyPr>
          <a:lstStyle/>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¿Cuál es el concepto de gobierno corporativo?</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¿Quiénes son los principales participantes?</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Cuáles son sus principios fundamentales?</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¿Cuáles son los beneficios del gobierno corporativo?</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¿Qué indica la norma de la Superintendencia de Seguros sobre gobierno corporativo?</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¿Cuáles son las funciones del director independiente?</a:t>
            </a:r>
          </a:p>
          <a:p>
            <a:pPr marL="342900" indent="-342900" algn="ctr" hangingPunct="0">
              <a:spcBef>
                <a:spcPts val="500"/>
              </a:spcBef>
              <a:tabLst>
                <a:tab pos="4002088" algn="l"/>
              </a:tabLst>
            </a:pPr>
            <a:r>
              <a:rPr lang="es-ES" altLang="es-ES" sz="2400" b="1" dirty="0" smtClean="0">
                <a:solidFill>
                  <a:schemeClr val="bg1"/>
                </a:solidFill>
                <a:latin typeface="Times New Roman" pitchFamily="18" charset="0"/>
                <a:cs typeface="Times New Roman" pitchFamily="18" charset="0"/>
              </a:rPr>
              <a:t>¿Cuáles son sus incompatibilidades?</a:t>
            </a:r>
            <a:endParaRPr lang="es-ES" altLang="es-ES" sz="2400" b="1" dirty="0">
              <a:solidFill>
                <a:schemeClr val="bg1"/>
              </a:solidFill>
              <a:latin typeface="Times New Roman" pitchFamily="18" charset="0"/>
              <a:cs typeface="Times New Roman" pitchFamily="18" charset="0"/>
            </a:endParaRPr>
          </a:p>
        </p:txBody>
      </p:sp>
      <p:sp>
        <p:nvSpPr>
          <p:cNvPr id="4" name="Rectangle 4"/>
          <p:cNvSpPr>
            <a:spLocks noChangeArrowheads="1"/>
          </p:cNvSpPr>
          <p:nvPr/>
        </p:nvSpPr>
        <p:spPr bwMode="auto">
          <a:xfrm>
            <a:off x="457200" y="4724400"/>
            <a:ext cx="8229600" cy="669925"/>
          </a:xfrm>
          <a:prstGeom prst="rect">
            <a:avLst/>
          </a:prstGeom>
          <a:solidFill>
            <a:schemeClr val="tx1"/>
          </a:solidFill>
          <a:ln w="28575">
            <a:solidFill>
              <a:srgbClr val="C00000"/>
            </a:solidFill>
            <a:miter lim="800000"/>
            <a:headEnd/>
            <a:tailEnd/>
          </a:ln>
        </p:spPr>
        <p:txBody>
          <a:bodyPr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s-ES" sz="2800" b="1" dirty="0" smtClean="0">
                <a:solidFill>
                  <a:schemeClr val="bg1"/>
                </a:solidFill>
                <a:latin typeface="Times New Roman" pitchFamily="18" charset="0"/>
                <a:cs typeface="Times New Roman" pitchFamily="18" charset="0"/>
              </a:rPr>
              <a:t>GRACIAS</a:t>
            </a:r>
            <a:endParaRPr lang="es-ES" sz="2800" b="1" dirty="0">
              <a:solidFill>
                <a:schemeClr val="bg1"/>
              </a:solidFill>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667000"/>
            <a:ext cx="8229600" cy="553998"/>
          </a:xfrm>
          <a:prstGeom prst="rect">
            <a:avLst/>
          </a:prstGeom>
          <a:solidFill>
            <a:schemeClr val="accent2">
              <a:lumMod val="60000"/>
              <a:lumOff val="40000"/>
            </a:schemeClr>
          </a:solidFill>
          <a:ln>
            <a:solidFill>
              <a:srgbClr val="C00000"/>
            </a:solidFill>
          </a:ln>
        </p:spPr>
        <p:txBody>
          <a:bodyPr wrap="square" anchor="b">
            <a:spAutoFit/>
          </a:bodyPr>
          <a:lstStyle/>
          <a:p>
            <a:pPr algn="ctr" fontAlgn="auto">
              <a:spcBef>
                <a:spcPts val="1700"/>
              </a:spcBef>
              <a:spcAft>
                <a:spcPts val="0"/>
              </a:spcAft>
              <a:defRPr/>
            </a:pPr>
            <a:r>
              <a:rPr lang="es-AR" sz="3000" b="1" dirty="0" smtClean="0">
                <a:effectLst>
                  <a:outerShdw blurRad="50000" dist="30000" dir="5400000" algn="tl" rotWithShape="0">
                    <a:srgbClr val="000000">
                      <a:alpha val="30000"/>
                    </a:srgbClr>
                  </a:outerShdw>
                </a:effectLst>
                <a:latin typeface="Times New Roman" pitchFamily="18" charset="0"/>
                <a:ea typeface="+mj-ea"/>
                <a:cs typeface="Times New Roman" pitchFamily="18" charset="0"/>
              </a:rPr>
              <a:t>EVALUACIÓN </a:t>
            </a:r>
            <a:endParaRPr lang="es-AR" sz="3000" b="1" dirty="0">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2161163"/>
            <a:ext cx="8229600" cy="1877437"/>
          </a:xfrm>
          <a:prstGeom prst="rect">
            <a:avLst/>
          </a:prstGeom>
          <a:solidFill>
            <a:schemeClr val="accent2">
              <a:lumMod val="60000"/>
              <a:lumOff val="40000"/>
            </a:schemeClr>
          </a:solidFill>
          <a:ln>
            <a:solidFill>
              <a:srgbClr val="C00000"/>
            </a:solidFill>
          </a:ln>
        </p:spPr>
        <p:txBody>
          <a:bodyPr wrap="square">
            <a:spAutoFit/>
          </a:bodyPr>
          <a:lstStyle/>
          <a:p>
            <a:pPr algn="ctr" fontAlgn="auto">
              <a:spcBef>
                <a:spcPts val="0"/>
              </a:spcBef>
              <a:spcAft>
                <a:spcPts val="0"/>
              </a:spcAft>
              <a:defRPr/>
            </a:pPr>
            <a:r>
              <a:rPr lang="es-AR" sz="3200" b="1" dirty="0" smtClean="0">
                <a:latin typeface="Times New Roman" pitchFamily="18" charset="0"/>
                <a:cs typeface="Times New Roman" pitchFamily="18" charset="0"/>
              </a:rPr>
              <a:t> </a:t>
            </a:r>
            <a:r>
              <a:rPr lang="es-AR" sz="2800" b="1" dirty="0" smtClean="0">
                <a:latin typeface="Times New Roman" pitchFamily="18" charset="0"/>
                <a:cs typeface="Times New Roman" pitchFamily="18" charset="0"/>
              </a:rPr>
              <a:t>En base a lo estudiado en el capítulo VIII del  Manual del Profesional del Seguro edición 17, Ud. debería estar en condiciones de responder las siguientes preguntas:</a:t>
            </a:r>
            <a:endParaRPr lang="es-AR" sz="2800" b="1"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762000"/>
            <a:ext cx="8229600" cy="3785652"/>
          </a:xfrm>
          <a:prstGeom prst="rect">
            <a:avLst/>
          </a:prstGeom>
          <a:solidFill>
            <a:schemeClr val="accent2">
              <a:lumMod val="60000"/>
              <a:lumOff val="40000"/>
            </a:schemeClr>
          </a:solidFill>
          <a:ln w="28575">
            <a:solidFill>
              <a:srgbClr val="C00000"/>
            </a:solidFill>
          </a:ln>
        </p:spPr>
        <p:txBody>
          <a:bodyPr wrap="square" rtlCol="0">
            <a:spAutoFit/>
          </a:bodyPr>
          <a:lstStyle/>
          <a:p>
            <a:pPr algn="ctr"/>
            <a:r>
              <a:rPr lang="es-AR" sz="2400" b="1" dirty="0" smtClean="0">
                <a:latin typeface="Times New Roman" pitchFamily="18" charset="0"/>
                <a:cs typeface="Times New Roman" pitchFamily="18" charset="0"/>
              </a:rPr>
              <a:t>¿Cuál es el concepto de cultura?</a:t>
            </a:r>
          </a:p>
          <a:p>
            <a:pPr algn="ctr"/>
            <a:r>
              <a:rPr lang="es-AR" sz="2400" b="1" dirty="0" smtClean="0">
                <a:latin typeface="Times New Roman" pitchFamily="18" charset="0"/>
                <a:cs typeface="Times New Roman" pitchFamily="18" charset="0"/>
              </a:rPr>
              <a:t>¿De dónde deriva el término?</a:t>
            </a:r>
          </a:p>
          <a:p>
            <a:pPr algn="ctr"/>
            <a:r>
              <a:rPr lang="es-AR" sz="2400" b="1" dirty="0" smtClean="0">
                <a:latin typeface="Times New Roman" pitchFamily="18" charset="0"/>
                <a:cs typeface="Times New Roman" pitchFamily="18" charset="0"/>
              </a:rPr>
              <a:t>¿Qué diferencia existe entre cultura y civilización?</a:t>
            </a:r>
          </a:p>
          <a:p>
            <a:pPr algn="ctr"/>
            <a:r>
              <a:rPr lang="es-AR" sz="2400" b="1" dirty="0" smtClean="0">
                <a:latin typeface="Times New Roman" pitchFamily="18" charset="0"/>
                <a:cs typeface="Times New Roman" pitchFamily="18" charset="0"/>
              </a:rPr>
              <a:t>¿Qué diferencia entre cultura y costumbre?</a:t>
            </a:r>
          </a:p>
          <a:p>
            <a:pPr algn="ctr"/>
            <a:r>
              <a:rPr lang="es-AR" sz="2400" b="1" dirty="0" smtClean="0">
                <a:latin typeface="Times New Roman" pitchFamily="18" charset="0"/>
                <a:cs typeface="Times New Roman" pitchFamily="18" charset="0"/>
              </a:rPr>
              <a:t>¿Cómo evolucionaron las sociedades humanas ante lo aleatorio?</a:t>
            </a:r>
          </a:p>
          <a:p>
            <a:pPr algn="ctr"/>
            <a:r>
              <a:rPr lang="es-AR" sz="2400" b="1" dirty="0" smtClean="0">
                <a:latin typeface="Times New Roman" pitchFamily="18" charset="0"/>
                <a:cs typeface="Times New Roman" pitchFamily="18" charset="0"/>
              </a:rPr>
              <a:t>¿Cuál es el concepto de prevención?</a:t>
            </a:r>
          </a:p>
          <a:p>
            <a:pPr algn="ctr"/>
            <a:r>
              <a:rPr lang="es-AR" sz="2400" b="1" dirty="0" smtClean="0">
                <a:latin typeface="Times New Roman" pitchFamily="18" charset="0"/>
                <a:cs typeface="Times New Roman" pitchFamily="18" charset="0"/>
              </a:rPr>
              <a:t>Indique qué programas de prevención conoce.</a:t>
            </a:r>
          </a:p>
          <a:p>
            <a:pPr algn="ctr"/>
            <a:r>
              <a:rPr lang="es-AR" sz="2400" b="1" dirty="0" smtClean="0">
                <a:latin typeface="Times New Roman" pitchFamily="18" charset="0"/>
                <a:cs typeface="Times New Roman" pitchFamily="18" charset="0"/>
              </a:rPr>
              <a:t>¿Cuál es el papel del productor asesor de seguros en la prevención? </a:t>
            </a:r>
            <a:endParaRPr lang="en-US" sz="2400" b="1" dirty="0">
              <a:latin typeface="Times New Roman" pitchFamily="18" charset="0"/>
              <a:cs typeface="Times New Roman" pitchFamily="18" charset="0"/>
            </a:endParaRPr>
          </a:p>
        </p:txBody>
      </p:sp>
      <p:sp>
        <p:nvSpPr>
          <p:cNvPr id="4" name="Rectangle 4"/>
          <p:cNvSpPr>
            <a:spLocks noChangeArrowheads="1"/>
          </p:cNvSpPr>
          <p:nvPr/>
        </p:nvSpPr>
        <p:spPr bwMode="auto">
          <a:xfrm>
            <a:off x="457200" y="4953000"/>
            <a:ext cx="8229600" cy="669925"/>
          </a:xfrm>
          <a:prstGeom prst="rect">
            <a:avLst/>
          </a:prstGeom>
          <a:solidFill>
            <a:schemeClr val="tx1"/>
          </a:solidFill>
          <a:ln w="28575">
            <a:solidFill>
              <a:srgbClr val="C00000"/>
            </a:solidFill>
            <a:miter lim="800000"/>
            <a:headEnd/>
            <a:tailEnd/>
          </a:ln>
        </p:spPr>
        <p:txBody>
          <a:bodyPr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s-ES" sz="2800" b="1" dirty="0" smtClean="0">
                <a:solidFill>
                  <a:schemeClr val="bg1"/>
                </a:solidFill>
                <a:latin typeface="Times New Roman" pitchFamily="18" charset="0"/>
                <a:cs typeface="Times New Roman" pitchFamily="18" charset="0"/>
              </a:rPr>
              <a:t>GRACIAS</a:t>
            </a:r>
            <a:endParaRPr lang="es-ES" sz="2800" b="1" dirty="0">
              <a:solidFill>
                <a:schemeClr val="bg1"/>
              </a:solidFill>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9 CuadroTexto"/>
          <p:cNvSpPr txBox="1"/>
          <p:nvPr/>
        </p:nvSpPr>
        <p:spPr>
          <a:xfrm>
            <a:off x="457200" y="1600200"/>
            <a:ext cx="8229600" cy="584775"/>
          </a:xfrm>
          <a:prstGeom prst="rect">
            <a:avLst/>
          </a:prstGeom>
          <a:solidFill>
            <a:schemeClr val="tx2">
              <a:lumMod val="40000"/>
              <a:lumOff val="60000"/>
            </a:schemeClr>
          </a:solidFill>
          <a:ln w="28575">
            <a:solidFill>
              <a:schemeClr val="tx1"/>
            </a:solidFill>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 </a:t>
            </a:r>
            <a:r>
              <a:rPr lang="es-ES" sz="3200" b="1" kern="0" dirty="0">
                <a:solidFill>
                  <a:srgbClr val="000000"/>
                </a:solidFill>
                <a:latin typeface="Times New Roman" pitchFamily="18"/>
                <a:cs typeface="Times New Roman" pitchFamily="18"/>
              </a:rPr>
              <a:t>DEFENSA DEL ASEGURADO</a:t>
            </a:r>
          </a:p>
        </p:txBody>
      </p:sp>
      <p:sp>
        <p:nvSpPr>
          <p:cNvPr id="11" name="10 CuadroTexto"/>
          <p:cNvSpPr txBox="1"/>
          <p:nvPr/>
        </p:nvSpPr>
        <p:spPr>
          <a:xfrm>
            <a:off x="533400" y="3276600"/>
            <a:ext cx="8153400" cy="1200150"/>
          </a:xfrm>
          <a:prstGeom prst="rect">
            <a:avLst/>
          </a:prstGeom>
          <a:solidFill>
            <a:schemeClr val="tx2">
              <a:lumMod val="40000"/>
              <a:lumOff val="60000"/>
            </a:schemeClr>
          </a:solidFill>
          <a:ln w="28575">
            <a:solidFill>
              <a:schemeClr val="tx1"/>
            </a:solidFill>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 SE RELACIONA CON EL CAPÍTULO IX DEL MANUAL DEL PROFESIONAL DEL SEGURO </a:t>
            </a: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a:cs typeface="Times New Roman" pitchFamily="18"/>
              </a:rPr>
              <a:t>EDICIÓN 17 </a:t>
            </a:r>
            <a:endParaRPr lang="es-ES" sz="3200" b="1" kern="0" dirty="0">
              <a:solidFill>
                <a:srgbClr val="000000"/>
              </a:solidFill>
              <a:latin typeface="Times New Roman" pitchFamily="18"/>
              <a:cs typeface="Times New Roman" pitchFamily="1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28600"/>
            <a:ext cx="8229600" cy="1016000"/>
          </a:xfrm>
          <a:prstGeom prst="rect">
            <a:avLst/>
          </a:prstGeom>
          <a:solidFill>
            <a:schemeClr val="tx2">
              <a:lumMod val="40000"/>
              <a:lumOff val="60000"/>
            </a:schemeClr>
          </a:solidFill>
          <a:ln w="28575">
            <a:solidFill>
              <a:schemeClr val="tx1"/>
            </a:solidFill>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000" b="1" kern="0" dirty="0">
                <a:solidFill>
                  <a:srgbClr val="000000"/>
                </a:solidFill>
                <a:latin typeface="Times New Roman" pitchFamily="18"/>
                <a:cs typeface="Times New Roman" pitchFamily="18"/>
              </a:rPr>
              <a:t>El derecho de consumo. Desarrollo y aplicación. La ética como problemática subjetiva. La ética en el manejo de la información y en la toma de decisiones.</a:t>
            </a:r>
          </a:p>
        </p:txBody>
      </p:sp>
      <p:sp>
        <p:nvSpPr>
          <p:cNvPr id="4" name="3 CuadroTexto"/>
          <p:cNvSpPr txBox="1"/>
          <p:nvPr/>
        </p:nvSpPr>
        <p:spPr>
          <a:xfrm>
            <a:off x="457200" y="1371600"/>
            <a:ext cx="8229600" cy="2862263"/>
          </a:xfrm>
          <a:prstGeom prst="rect">
            <a:avLst/>
          </a:prstGeom>
          <a:solidFill>
            <a:schemeClr val="tx2">
              <a:lumMod val="40000"/>
              <a:lumOff val="60000"/>
            </a:schemeClr>
          </a:solidFill>
          <a:ln w="28575">
            <a:solidFill>
              <a:schemeClr val="tx1"/>
            </a:solidFill>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000" b="1" kern="0" dirty="0">
                <a:solidFill>
                  <a:srgbClr val="000000"/>
                </a:solidFill>
                <a:latin typeface="Times New Roman" pitchFamily="18"/>
                <a:cs typeface="Times New Roman" pitchFamily="18"/>
              </a:rPr>
              <a:t>Noción de contratos de consumo.</a:t>
            </a:r>
          </a:p>
          <a:p>
            <a:pPr algn="ctr" fontAlgn="auto">
              <a:spcBef>
                <a:spcPts val="0"/>
              </a:spcBef>
              <a:spcAft>
                <a:spcPts val="0"/>
              </a:spcAft>
              <a:defRPr sz="1800" b="0" i="0" u="none" strike="noStrike" kern="0" cap="none" spc="0" baseline="0">
                <a:solidFill>
                  <a:srgbClr val="000000"/>
                </a:solidFill>
                <a:uFillTx/>
              </a:defRPr>
            </a:pPr>
            <a:r>
              <a:rPr lang="es-ES" sz="2000" b="1" kern="0" dirty="0">
                <a:solidFill>
                  <a:srgbClr val="000000"/>
                </a:solidFill>
                <a:latin typeface="Times New Roman" pitchFamily="18"/>
                <a:cs typeface="Times New Roman" pitchFamily="18"/>
              </a:rPr>
              <a:t>Aspectos subjetivo y objetivo.</a:t>
            </a:r>
          </a:p>
          <a:p>
            <a:pPr algn="ctr" fontAlgn="auto">
              <a:spcBef>
                <a:spcPts val="0"/>
              </a:spcBef>
              <a:spcAft>
                <a:spcPts val="0"/>
              </a:spcAft>
              <a:defRPr sz="1800" b="0" i="0" u="none" strike="noStrike" kern="0" cap="none" spc="0" baseline="0">
                <a:solidFill>
                  <a:srgbClr val="000000"/>
                </a:solidFill>
                <a:uFillTx/>
              </a:defRPr>
            </a:pPr>
            <a:r>
              <a:rPr lang="es-ES" sz="2000" b="1" kern="0" dirty="0">
                <a:solidFill>
                  <a:srgbClr val="000000"/>
                </a:solidFill>
                <a:latin typeface="Times New Roman" pitchFamily="18"/>
                <a:cs typeface="Times New Roman" pitchFamily="18"/>
              </a:rPr>
              <a:t>Su consagración legislativa: Constitución nacional y leyes específicas. La  ley nro. 24.240, su reforma y reglamentación.  El tema en la reglamentación en la Superintendencia de seguros y en el Plan nacional estratégico del seguro.</a:t>
            </a:r>
          </a:p>
          <a:p>
            <a:pPr algn="ctr" fontAlgn="auto">
              <a:spcBef>
                <a:spcPts val="0"/>
              </a:spcBef>
              <a:spcAft>
                <a:spcPts val="0"/>
              </a:spcAft>
              <a:defRPr sz="1800" b="0" i="0" u="none" strike="noStrike" kern="0" cap="none" spc="0" baseline="0">
                <a:solidFill>
                  <a:srgbClr val="000000"/>
                </a:solidFill>
                <a:uFillTx/>
              </a:defRPr>
            </a:pPr>
            <a:r>
              <a:rPr lang="es-ES" sz="2000" b="1" kern="0" dirty="0">
                <a:solidFill>
                  <a:srgbClr val="000000"/>
                </a:solidFill>
                <a:latin typeface="Times New Roman" pitchFamily="18"/>
                <a:cs typeface="Times New Roman" pitchFamily="18"/>
              </a:rPr>
              <a:t>El espíritu de la legislación y sus aplicaciones prácticas en la ley 17.418. La jurisprudencia.</a:t>
            </a:r>
          </a:p>
          <a:p>
            <a:pPr algn="ctr" fontAlgn="auto">
              <a:spcBef>
                <a:spcPts val="0"/>
              </a:spcBef>
              <a:spcAft>
                <a:spcPts val="0"/>
              </a:spcAft>
              <a:defRPr sz="1800" b="0" i="0" u="none" strike="noStrike" kern="0" cap="none" spc="0" baseline="0">
                <a:solidFill>
                  <a:srgbClr val="000000"/>
                </a:solidFill>
                <a:uFillTx/>
              </a:defRPr>
            </a:pPr>
            <a:r>
              <a:rPr lang="es-ES" sz="2000" b="1" kern="0" dirty="0">
                <a:solidFill>
                  <a:srgbClr val="000000"/>
                </a:solidFill>
                <a:latin typeface="Times New Roman" pitchFamily="18"/>
                <a:cs typeface="Times New Roman" pitchFamily="18"/>
              </a:rPr>
              <a:t>Eficiencias y deficiencias de esa protección.</a:t>
            </a:r>
          </a:p>
        </p:txBody>
      </p:sp>
      <p:sp>
        <p:nvSpPr>
          <p:cNvPr id="5" name="4 CuadroTexto"/>
          <p:cNvSpPr txBox="1"/>
          <p:nvPr/>
        </p:nvSpPr>
        <p:spPr>
          <a:xfrm>
            <a:off x="457200" y="4360863"/>
            <a:ext cx="8229600" cy="2246769"/>
          </a:xfrm>
          <a:prstGeom prst="rect">
            <a:avLst/>
          </a:prstGeom>
          <a:solidFill>
            <a:schemeClr val="tx2">
              <a:lumMod val="40000"/>
              <a:lumOff val="60000"/>
            </a:schemeClr>
          </a:solidFill>
          <a:ln w="28575">
            <a:solidFill>
              <a:schemeClr val="tx1"/>
            </a:solidFill>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000" b="1" kern="0" dirty="0">
                <a:solidFill>
                  <a:srgbClr val="000000"/>
                </a:solidFill>
                <a:latin typeface="Times New Roman" pitchFamily="18" charset="0"/>
                <a:cs typeface="Times New Roman" pitchFamily="18" charset="0"/>
              </a:rPr>
              <a:t>La defensa del asegurado (consumidor) en el contrato  de seguros.</a:t>
            </a:r>
          </a:p>
          <a:p>
            <a:pPr algn="ctr" fontAlgn="auto">
              <a:spcBef>
                <a:spcPts val="0"/>
              </a:spcBef>
              <a:spcAft>
                <a:spcPts val="0"/>
              </a:spcAft>
              <a:defRPr sz="1800" b="0" i="0" u="none" strike="noStrike" kern="0" cap="none" spc="0" baseline="0">
                <a:solidFill>
                  <a:srgbClr val="000000"/>
                </a:solidFill>
                <a:uFillTx/>
              </a:defRPr>
            </a:pPr>
            <a:r>
              <a:rPr lang="es-ES" sz="2000" b="1" kern="0" dirty="0">
                <a:solidFill>
                  <a:srgbClr val="000000"/>
                </a:solidFill>
                <a:latin typeface="Times New Roman" pitchFamily="18" charset="0"/>
                <a:cs typeface="Times New Roman" pitchFamily="18" charset="0"/>
              </a:rPr>
              <a:t>La compatibilización de ambos regímenes. Evolución jurisprudencial y reglamentaria.</a:t>
            </a:r>
          </a:p>
          <a:p>
            <a:pPr algn="ctr" fontAlgn="auto">
              <a:spcBef>
                <a:spcPts val="0"/>
              </a:spcBef>
              <a:spcAft>
                <a:spcPts val="0"/>
              </a:spcAft>
              <a:defRPr sz="1800" b="0" i="0" u="none" strike="noStrike" kern="0" cap="none" spc="0" baseline="0">
                <a:solidFill>
                  <a:srgbClr val="000000"/>
                </a:solidFill>
                <a:uFillTx/>
              </a:defRPr>
            </a:pPr>
            <a:r>
              <a:rPr lang="es-ES" sz="2000" b="1" kern="0" dirty="0">
                <a:solidFill>
                  <a:srgbClr val="000000"/>
                </a:solidFill>
                <a:latin typeface="Times New Roman" pitchFamily="18" charset="0"/>
                <a:cs typeface="Times New Roman" pitchFamily="18" charset="0"/>
              </a:rPr>
              <a:t>Problemáticas específicas del asegurado.</a:t>
            </a:r>
          </a:p>
          <a:p>
            <a:pPr algn="ctr" fontAlgn="auto">
              <a:spcBef>
                <a:spcPts val="0"/>
              </a:spcBef>
              <a:spcAft>
                <a:spcPts val="0"/>
              </a:spcAft>
              <a:defRPr sz="1800" b="0" i="0" u="none" strike="noStrike" kern="0" cap="none" spc="0" baseline="0">
                <a:solidFill>
                  <a:srgbClr val="000000"/>
                </a:solidFill>
                <a:uFillTx/>
              </a:defRPr>
            </a:pPr>
            <a:r>
              <a:rPr lang="es-ES" sz="2000" b="1" kern="0" dirty="0">
                <a:solidFill>
                  <a:srgbClr val="000000"/>
                </a:solidFill>
                <a:latin typeface="Times New Roman" pitchFamily="18" charset="0"/>
                <a:cs typeface="Times New Roman" pitchFamily="18" charset="0"/>
              </a:rPr>
              <a:t>El rol del asesoramiento.</a:t>
            </a:r>
          </a:p>
          <a:p>
            <a:pPr algn="ctr" fontAlgn="auto">
              <a:spcBef>
                <a:spcPts val="0"/>
              </a:spcBef>
              <a:spcAft>
                <a:spcPts val="0"/>
              </a:spcAft>
              <a:defRPr sz="1800" b="0" i="0" u="none" strike="noStrike" kern="0" cap="none" spc="0" baseline="0">
                <a:solidFill>
                  <a:srgbClr val="000000"/>
                </a:solidFill>
                <a:uFillTx/>
              </a:defRPr>
            </a:pPr>
            <a:r>
              <a:rPr lang="es-ES" sz="2000" b="1" kern="0" dirty="0">
                <a:solidFill>
                  <a:srgbClr val="000000"/>
                </a:solidFill>
                <a:latin typeface="Times New Roman" pitchFamily="18" charset="0"/>
                <a:cs typeface="Times New Roman" pitchFamily="18" charset="0"/>
              </a:rPr>
              <a:t>Fallos. </a:t>
            </a:r>
            <a:r>
              <a:rPr lang="es-ES" sz="2000" b="1" kern="0" dirty="0" smtClean="0">
                <a:solidFill>
                  <a:srgbClr val="000000"/>
                </a:solidFill>
                <a:latin typeface="Times New Roman" pitchFamily="18" charset="0"/>
                <a:cs typeface="Times New Roman" pitchFamily="18" charset="0"/>
              </a:rPr>
              <a:t> </a:t>
            </a:r>
            <a:r>
              <a:rPr lang="es-ES" sz="2000" b="1" kern="0" dirty="0">
                <a:solidFill>
                  <a:srgbClr val="000000"/>
                </a:solidFill>
                <a:latin typeface="Times New Roman" pitchFamily="18" charset="0"/>
                <a:cs typeface="Times New Roman" pitchFamily="18" charset="0"/>
              </a:rPr>
              <a:t>El defensor del asegurado</a:t>
            </a:r>
            <a:r>
              <a:rPr lang="es-ES" sz="2000" b="1" kern="0" dirty="0" smtClean="0">
                <a:solidFill>
                  <a:srgbClr val="000000"/>
                </a:solidFill>
                <a:latin typeface="Times New Roman" pitchFamily="18" charset="0"/>
                <a:cs typeface="Times New Roman" pitchFamily="18" charset="0"/>
              </a:rPr>
              <a:t>. Coordinación  de  comunicación y atención al asegurado.</a:t>
            </a:r>
            <a:endParaRPr lang="es-ES" sz="2000" kern="0" dirty="0">
              <a:solidFill>
                <a:srgbClr val="FFFFFF"/>
              </a:solidFill>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CuadroTexto"/>
          <p:cNvSpPr txBox="1"/>
          <p:nvPr/>
        </p:nvSpPr>
        <p:spPr>
          <a:xfrm>
            <a:off x="457200" y="1565970"/>
            <a:ext cx="8229600" cy="3539430"/>
          </a:xfrm>
          <a:prstGeom prst="rect">
            <a:avLst/>
          </a:prstGeom>
          <a:solidFill>
            <a:schemeClr val="tx2">
              <a:lumMod val="40000"/>
              <a:lumOff val="60000"/>
            </a:schemeClr>
          </a:solidFill>
          <a:ln w="28575">
            <a:solidFill>
              <a:schemeClr val="tx1"/>
            </a:solidFill>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Cláusulas abusivas. Análisis mediante la ley de seguros y mediante las normas  de defensa al consumidor: Coincidencias y diferencias (ejemplos).</a:t>
            </a:r>
          </a:p>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Los procedimientos abusivos. cláusulas sorpresivas (caso </a:t>
            </a:r>
            <a:r>
              <a:rPr lang="es-ES" sz="2800" b="1" kern="0" dirty="0" err="1">
                <a:solidFill>
                  <a:srgbClr val="000000"/>
                </a:solidFill>
                <a:latin typeface="Times New Roman" pitchFamily="18"/>
                <a:cs typeface="Times New Roman" pitchFamily="18"/>
              </a:rPr>
              <a:t>Zalazar</a:t>
            </a:r>
            <a:r>
              <a:rPr lang="es-ES" sz="2800" b="1" kern="0" dirty="0">
                <a:solidFill>
                  <a:srgbClr val="000000"/>
                </a:solidFill>
                <a:latin typeface="Times New Roman" pitchFamily="18"/>
                <a:cs typeface="Times New Roman" pitchFamily="18"/>
              </a:rPr>
              <a:t>, Karina Verónica c/ González </a:t>
            </a:r>
            <a:r>
              <a:rPr lang="es-ES" sz="2800" b="1" kern="0" dirty="0" err="1">
                <a:solidFill>
                  <a:srgbClr val="000000"/>
                </a:solidFill>
                <a:latin typeface="Times New Roman" pitchFamily="18"/>
                <a:cs typeface="Times New Roman" pitchFamily="18"/>
              </a:rPr>
              <a:t>Macarrone</a:t>
            </a:r>
            <a:r>
              <a:rPr lang="es-ES" sz="2800" b="1" kern="0" dirty="0">
                <a:solidFill>
                  <a:srgbClr val="000000"/>
                </a:solidFill>
                <a:latin typeface="Times New Roman" pitchFamily="18"/>
                <a:cs typeface="Times New Roman" pitchFamily="18"/>
              </a:rPr>
              <a:t> de </a:t>
            </a:r>
            <a:r>
              <a:rPr lang="es-ES" sz="2800" b="1" kern="0" dirty="0" err="1">
                <a:solidFill>
                  <a:srgbClr val="000000"/>
                </a:solidFill>
                <a:latin typeface="Times New Roman" pitchFamily="18"/>
                <a:cs typeface="Times New Roman" pitchFamily="18"/>
              </a:rPr>
              <a:t>Carrela</a:t>
            </a:r>
            <a:r>
              <a:rPr lang="es-ES" sz="2800" b="1" kern="0" dirty="0">
                <a:solidFill>
                  <a:srgbClr val="000000"/>
                </a:solidFill>
                <a:latin typeface="Times New Roman" pitchFamily="18"/>
                <a:cs typeface="Times New Roman" pitchFamily="18"/>
              </a:rPr>
              <a:t>, Ana Isabel s/ daños y perjuicios.</a:t>
            </a:r>
          </a:p>
          <a:p>
            <a:pPr algn="ctr" fontAlgn="auto">
              <a:spcBef>
                <a:spcPts val="0"/>
              </a:spcBef>
              <a:spcAft>
                <a:spcPts val="0"/>
              </a:spcAft>
              <a:defRPr sz="1800" b="0" i="0" u="none" strike="noStrike" kern="0" cap="none" spc="0" baseline="0">
                <a:solidFill>
                  <a:srgbClr val="000000"/>
                </a:solidFill>
                <a:uFillTx/>
              </a:defRPr>
            </a:pPr>
            <a:r>
              <a:rPr lang="es-ES" sz="2800" b="1" kern="0" dirty="0">
                <a:solidFill>
                  <a:srgbClr val="000000"/>
                </a:solidFill>
                <a:latin typeface="Times New Roman" pitchFamily="18"/>
                <a:cs typeface="Times New Roman" pitchFamily="18"/>
              </a:rPr>
              <a:t>La problemática de ventas sin asesoramiento. casos.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Título"/>
          <p:cNvSpPr txBox="1">
            <a:spLocks/>
          </p:cNvSpPr>
          <p:nvPr/>
        </p:nvSpPr>
        <p:spPr>
          <a:xfrm>
            <a:off x="457200" y="762000"/>
            <a:ext cx="8153399" cy="609600"/>
          </a:xfrm>
          <a:prstGeom prst="rect">
            <a:avLst/>
          </a:prstGeom>
          <a:solidFill>
            <a:schemeClr val="tx2">
              <a:lumMod val="40000"/>
              <a:lumOff val="60000"/>
            </a:schemeClr>
          </a:solidFill>
          <a:ln w="28575">
            <a:solidFill>
              <a:schemeClr val="tx1"/>
            </a:solidFill>
          </a:ln>
        </p:spPr>
        <p:txBody>
          <a:bodyPr/>
          <a:lstStyle>
            <a:lvl1pPr marL="0" marR="0" lvl="0" indent="0" algn="ctr" defTabSz="914400" rtl="0" fontAlgn="auto" hangingPunct="1">
              <a:lnSpc>
                <a:spcPct val="100000"/>
              </a:lnSpc>
              <a:spcBef>
                <a:spcPts val="0"/>
              </a:spcBef>
              <a:spcAft>
                <a:spcPts val="0"/>
              </a:spcAft>
              <a:buNone/>
              <a:tabLst/>
              <a:defRPr lang="es-ES" sz="4400" b="0" i="0" u="none" strike="noStrike" kern="1200" cap="none" spc="0" baseline="0">
                <a:solidFill>
                  <a:srgbClr val="FFFFFF"/>
                </a:solidFill>
                <a:uFillTx/>
                <a:latin typeface="Calibri"/>
                <a:ea typeface=""/>
                <a:cs typeface=""/>
              </a:defRPr>
            </a:lvl1pPr>
          </a:lstStyle>
          <a:p>
            <a:pPr>
              <a:defRPr/>
            </a:pPr>
            <a:r>
              <a:rPr sz="2800" b="1" dirty="0" smtClean="0">
                <a:solidFill>
                  <a:schemeClr val="tx1"/>
                </a:solidFill>
                <a:latin typeface="Times New Roman" pitchFamily="18" charset="0"/>
                <a:cs typeface="Times New Roman" pitchFamily="18" charset="0"/>
              </a:rPr>
              <a:t>DERECHO DE CONSUMO</a:t>
            </a:r>
          </a:p>
        </p:txBody>
      </p:sp>
      <p:sp>
        <p:nvSpPr>
          <p:cNvPr id="4" name="Rectangle 1"/>
          <p:cNvSpPr>
            <a:spLocks noChangeArrowheads="1"/>
          </p:cNvSpPr>
          <p:nvPr/>
        </p:nvSpPr>
        <p:spPr bwMode="auto">
          <a:xfrm>
            <a:off x="457200" y="1905000"/>
            <a:ext cx="8229600" cy="3785652"/>
          </a:xfrm>
          <a:prstGeom prst="rect">
            <a:avLst/>
          </a:prstGeom>
          <a:solidFill>
            <a:schemeClr val="tx2">
              <a:lumMod val="40000"/>
              <a:lumOff val="60000"/>
            </a:schemeClr>
          </a:solidFill>
          <a:ln w="28575">
            <a:solidFill>
              <a:schemeClr val="tx1"/>
            </a:solidFill>
            <a:miter lim="800000"/>
            <a:headEnd/>
            <a:tailEnd/>
          </a:ln>
          <a:effectLst/>
        </p:spPr>
        <p:txBody>
          <a:bodyPr wrap="square" anchor="ct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fontAlgn="auto">
              <a:spcBef>
                <a:spcPts val="0"/>
              </a:spcBef>
              <a:spcAft>
                <a:spcPts val="0"/>
              </a:spcAft>
              <a:defRPr/>
            </a:pPr>
            <a:r>
              <a:rPr lang="es-ES" altLang="es-ES" sz="2000" b="1" dirty="0">
                <a:latin typeface="Times New Roman" pitchFamily="18" charset="0"/>
                <a:ea typeface="Calibri" pitchFamily="34" charset="0"/>
                <a:cs typeface="Times New Roman" pitchFamily="18" charset="0"/>
              </a:rPr>
              <a:t>Derecho de consumo o derecho del consumidor es la denominación que se da al conjunto de normas emanadas de los poderes públicos, destinadas a la protección del consumidor o usuario en el mercado de bienes y servicios, otorgándole y regulando ciertos derechos y obligaciones.</a:t>
            </a:r>
          </a:p>
          <a:p>
            <a:pPr algn="ctr" fontAlgn="auto">
              <a:spcBef>
                <a:spcPts val="0"/>
              </a:spcBef>
              <a:spcAft>
                <a:spcPts val="0"/>
              </a:spcAft>
              <a:defRPr/>
            </a:pPr>
            <a:endParaRPr lang="es-ES" altLang="es-ES" sz="2000" b="1" dirty="0">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altLang="es-ES" sz="2000" b="1" dirty="0">
                <a:latin typeface="Times New Roman" pitchFamily="18" charset="0"/>
                <a:ea typeface="Calibri" pitchFamily="34" charset="0"/>
                <a:cs typeface="Times New Roman" pitchFamily="18" charset="0"/>
              </a:rPr>
              <a:t>Tiene por objeto la protección del consumidor en la relación de consumo, considerándolo la parte más débil y por lo tanto merecedora de más resguardo de parte de la ley. </a:t>
            </a:r>
          </a:p>
          <a:p>
            <a:pPr algn="ctr" eaLnBrk="0" fontAlgn="auto" hangingPunct="0">
              <a:spcBef>
                <a:spcPts val="0"/>
              </a:spcBef>
              <a:spcAft>
                <a:spcPts val="0"/>
              </a:spcAft>
              <a:defRPr/>
            </a:pPr>
            <a:endParaRPr lang="es-ES" altLang="es-ES" sz="2000" b="1" dirty="0">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altLang="es-ES" sz="2000" b="1" dirty="0">
                <a:latin typeface="Times New Roman" pitchFamily="18" charset="0"/>
                <a:ea typeface="Calibri" pitchFamily="34" charset="0"/>
                <a:cs typeface="Times New Roman" pitchFamily="18" charset="0"/>
              </a:rPr>
              <a:t>No siendo la relación de consumo equilibrada, el derecho debe venir a regular un equilibrio entre las partes estableciendo derechos y deberes para ambas.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219200"/>
            <a:ext cx="8229600" cy="4375150"/>
          </a:xfrm>
          <a:prstGeom prst="rect">
            <a:avLst/>
          </a:prstGeom>
          <a:solidFill>
            <a:schemeClr val="tx2">
              <a:lumMod val="40000"/>
              <a:lumOff val="60000"/>
            </a:schemeClr>
          </a:solidFill>
          <a:ln w="28575">
            <a:solidFill>
              <a:schemeClr val="tx1"/>
            </a:solidFill>
            <a:miter lim="800000"/>
            <a:headEnd/>
            <a:tailEnd/>
          </a:ln>
          <a:effectLst/>
        </p:spPr>
        <p:txBody>
          <a:bodyPr wrap="square" anchor="ctr">
            <a:spAutoFit/>
          </a:bodyPr>
          <a:lstStyle/>
          <a:p>
            <a:pPr algn="ctr" fontAlgn="auto">
              <a:spcBef>
                <a:spcPts val="0"/>
              </a:spcBef>
              <a:spcAft>
                <a:spcPts val="0"/>
              </a:spcAft>
              <a:defRPr/>
            </a:pPr>
            <a:r>
              <a:rPr lang="es-ES" altLang="es-ES" sz="2800" b="1" dirty="0">
                <a:latin typeface="Times New Roman" pitchFamily="18" charset="0"/>
                <a:ea typeface="Calibri" pitchFamily="34" charset="0"/>
                <a:cs typeface="Times New Roman" pitchFamily="18" charset="0"/>
              </a:rPr>
              <a:t>Antecedentes históricos en el mundo</a:t>
            </a:r>
          </a:p>
          <a:p>
            <a:pPr algn="ctr" fontAlgn="auto">
              <a:spcBef>
                <a:spcPts val="0"/>
              </a:spcBef>
              <a:spcAft>
                <a:spcPts val="0"/>
              </a:spcAft>
              <a:defRPr/>
            </a:pPr>
            <a:endParaRPr lang="es-ES" altLang="es-ES" sz="2800" b="1" dirty="0">
              <a:latin typeface="Times New Roman" pitchFamily="18" charset="0"/>
              <a:ea typeface="Calibri" pitchFamily="34" charset="0"/>
              <a:cs typeface="Times New Roman" pitchFamily="18" charset="0"/>
            </a:endParaRPr>
          </a:p>
          <a:p>
            <a:pPr algn="ctr" fontAlgn="auto">
              <a:spcBef>
                <a:spcPts val="0"/>
              </a:spcBef>
              <a:spcAft>
                <a:spcPts val="0"/>
              </a:spcAft>
              <a:defRPr/>
            </a:pPr>
            <a:r>
              <a:rPr lang="es-ES" altLang="es-ES" sz="2000" b="1" dirty="0">
                <a:latin typeface="Times New Roman" pitchFamily="18" charset="0"/>
                <a:ea typeface="Calibri" pitchFamily="34" charset="0"/>
                <a:cs typeface="Times New Roman" pitchFamily="18" charset="0"/>
              </a:rPr>
              <a:t>El Estado no intervenía dado que se trataba de relaciones entre el consumidor y el empresario en igualdad de condiciones.</a:t>
            </a:r>
          </a:p>
          <a:p>
            <a:pPr algn="ctr" fontAlgn="auto">
              <a:spcBef>
                <a:spcPts val="0"/>
              </a:spcBef>
              <a:spcAft>
                <a:spcPts val="0"/>
              </a:spcAft>
              <a:defRPr/>
            </a:pPr>
            <a:endParaRPr lang="es-ES" altLang="es-ES" sz="2000" b="1" dirty="0">
              <a:latin typeface="Times New Roman" pitchFamily="18" charset="0"/>
              <a:ea typeface="Calibri" pitchFamily="34" charset="0"/>
              <a:cs typeface="Times New Roman" pitchFamily="18" charset="0"/>
            </a:endParaRPr>
          </a:p>
          <a:p>
            <a:pPr algn="ctr" fontAlgn="auto">
              <a:spcBef>
                <a:spcPts val="0"/>
              </a:spcBef>
              <a:spcAft>
                <a:spcPts val="0"/>
              </a:spcAft>
              <a:defRPr/>
            </a:pPr>
            <a:r>
              <a:rPr lang="es-ES" altLang="es-ES" sz="2000" b="1" dirty="0">
                <a:latin typeface="Times New Roman" pitchFamily="18" charset="0"/>
                <a:ea typeface="Calibri" pitchFamily="34" charset="0"/>
                <a:cs typeface="Times New Roman" pitchFamily="18" charset="0"/>
              </a:rPr>
              <a:t>En 1960 John Kennedy reconoce a los consumidores como un grupo económico determinado, resaltando el derecho a la protección y seguridad, a ser informado, a la libre elección y a ser escuchado.</a:t>
            </a:r>
          </a:p>
          <a:p>
            <a:pPr algn="ctr" fontAlgn="auto">
              <a:spcBef>
                <a:spcPts val="0"/>
              </a:spcBef>
              <a:spcAft>
                <a:spcPts val="0"/>
              </a:spcAft>
              <a:defRPr/>
            </a:pPr>
            <a:endParaRPr lang="es-ES" altLang="es-ES" sz="2000" b="1" dirty="0">
              <a:latin typeface="Times New Roman" pitchFamily="18" charset="0"/>
              <a:ea typeface="Calibri" pitchFamily="34" charset="0"/>
              <a:cs typeface="Times New Roman" pitchFamily="18" charset="0"/>
            </a:endParaRPr>
          </a:p>
          <a:p>
            <a:pPr algn="ctr" fontAlgn="auto">
              <a:spcBef>
                <a:spcPts val="0"/>
              </a:spcBef>
              <a:spcAft>
                <a:spcPts val="0"/>
              </a:spcAft>
              <a:defRPr/>
            </a:pPr>
            <a:r>
              <a:rPr lang="es-ES" altLang="es-ES" sz="2000" b="1" dirty="0">
                <a:latin typeface="Times New Roman" pitchFamily="18" charset="0"/>
                <a:ea typeface="Calibri" pitchFamily="34" charset="0"/>
                <a:cs typeface="Times New Roman" pitchFamily="18" charset="0"/>
              </a:rPr>
              <a:t>En 1985 la Asamblea General de las Naciones Unidas fijó directrices para la protección al consumidor, principios que sirvieron de base para distintas legislaciones.</a:t>
            </a:r>
          </a:p>
          <a:p>
            <a:pPr algn="ctr" fontAlgn="auto">
              <a:spcBef>
                <a:spcPts val="0"/>
              </a:spcBef>
              <a:spcAft>
                <a:spcPts val="0"/>
              </a:spcAft>
              <a:defRPr/>
            </a:pPr>
            <a:endParaRPr lang="es-ES" altLang="es-ES" sz="2000" b="1" dirty="0">
              <a:latin typeface="Times New Roman" pitchFamily="18" charset="0"/>
              <a:ea typeface="Calibri" pitchFamily="34"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CuadroTexto"/>
          <p:cNvSpPr txBox="1"/>
          <p:nvPr/>
        </p:nvSpPr>
        <p:spPr>
          <a:xfrm>
            <a:off x="457200" y="2667000"/>
            <a:ext cx="8229600" cy="1690688"/>
          </a:xfrm>
          <a:prstGeom prst="rect">
            <a:avLst/>
          </a:prstGeom>
          <a:solidFill>
            <a:schemeClr val="accent2">
              <a:lumMod val="60000"/>
              <a:lumOff val="40000"/>
            </a:schemeClr>
          </a:solidFill>
          <a:ln w="28575">
            <a:solidFill>
              <a:srgbClr val="C00000"/>
            </a:solidFill>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charset="0"/>
                <a:cs typeface="Times New Roman" pitchFamily="18" charset="0"/>
              </a:rPr>
              <a:t>La construcción de una cultura de la prevención. casos. Articulación entre el estado, el sector privado y la ciudadanía.  El papel del </a:t>
            </a:r>
            <a:r>
              <a:rPr lang="es-ES" sz="2400" b="1" kern="0" dirty="0" err="1">
                <a:solidFill>
                  <a:srgbClr val="000000"/>
                </a:solidFill>
                <a:latin typeface="Times New Roman" pitchFamily="18" charset="0"/>
                <a:cs typeface="Times New Roman" pitchFamily="18" charset="0"/>
              </a:rPr>
              <a:t>P.A.S</a:t>
            </a:r>
            <a:r>
              <a:rPr lang="es-ES" sz="2400" b="1" kern="0" dirty="0">
                <a:solidFill>
                  <a:srgbClr val="000000"/>
                </a:solidFill>
                <a:latin typeface="Times New Roman" pitchFamily="18" charset="0"/>
                <a:cs typeface="Times New Roman" pitchFamily="18" charset="0"/>
              </a:rPr>
              <a:t> en la generación de cultura de la prevención</a:t>
            </a:r>
            <a:r>
              <a:rPr lang="es-ES" sz="2800" b="1" kern="0" dirty="0">
                <a:solidFill>
                  <a:srgbClr val="000000"/>
                </a:solidFill>
                <a:latin typeface="Times New Roman" pitchFamily="18" charset="0"/>
                <a:cs typeface="Times New Roman" pitchFamily="18" charset="0"/>
              </a:rPr>
              <a:t>.</a:t>
            </a:r>
          </a:p>
        </p:txBody>
      </p:sp>
      <p:sp>
        <p:nvSpPr>
          <p:cNvPr id="4" name="Rectangle 2"/>
          <p:cNvSpPr txBox="1">
            <a:spLocks noChangeArrowheads="1"/>
          </p:cNvSpPr>
          <p:nvPr/>
        </p:nvSpPr>
        <p:spPr>
          <a:xfrm>
            <a:off x="457200" y="4648200"/>
            <a:ext cx="8229600" cy="1714500"/>
          </a:xfrm>
          <a:prstGeom prst="rect">
            <a:avLst/>
          </a:prstGeom>
          <a:solidFill>
            <a:schemeClr val="accent2">
              <a:lumMod val="60000"/>
              <a:lumOff val="40000"/>
            </a:schemeClr>
          </a:solidFill>
          <a:ln w="28575">
            <a:solidFill>
              <a:srgbClr val="C00000"/>
            </a:solidFill>
            <a:miter lim="800000"/>
            <a:headEnd/>
            <a:tailEnd/>
          </a:ln>
        </p:spPr>
        <p:txBody>
          <a:bodyPr/>
          <a:lstStyle>
            <a:lvl1pPr marL="0" marR="0" lvl="0" indent="0" algn="ctr" defTabSz="914400" rtl="0" fontAlgn="auto" hangingPunct="1">
              <a:lnSpc>
                <a:spcPct val="100000"/>
              </a:lnSpc>
              <a:spcBef>
                <a:spcPts val="0"/>
              </a:spcBef>
              <a:spcAft>
                <a:spcPts val="0"/>
              </a:spcAft>
              <a:buNone/>
              <a:tabLst/>
              <a:defRPr lang="es-ES" sz="4400" b="0" i="0" u="none" strike="noStrike" kern="1200" cap="none" spc="0" baseline="0">
                <a:solidFill>
                  <a:srgbClr val="FFFFFF"/>
                </a:solidFill>
                <a:uFillTx/>
                <a:latin typeface="Calibri"/>
                <a:ea typeface=""/>
                <a:cs typeface=""/>
              </a:defRPr>
            </a:lvl1pPr>
          </a:lstStyle>
          <a:p>
            <a:pPr>
              <a:defRPr/>
            </a:pPr>
            <a:r>
              <a:rPr lang="es-MX" altLang="es-ES" sz="2400" b="1" dirty="0" smtClean="0">
                <a:solidFill>
                  <a:schemeClr val="tx1"/>
                </a:solidFill>
                <a:latin typeface="Times New Roman" pitchFamily="18" charset="0"/>
                <a:cs typeface="Times New Roman" pitchFamily="18" charset="0"/>
              </a:rPr>
              <a:t>¿Qué significa cultura?</a:t>
            </a:r>
            <a:br>
              <a:rPr lang="es-MX" altLang="es-ES" sz="2400" b="1" dirty="0" smtClean="0">
                <a:solidFill>
                  <a:schemeClr val="tx1"/>
                </a:solidFill>
                <a:latin typeface="Times New Roman" pitchFamily="18" charset="0"/>
                <a:cs typeface="Times New Roman" pitchFamily="18" charset="0"/>
              </a:rPr>
            </a:br>
            <a:r>
              <a:rPr lang="es-MX" altLang="es-ES" sz="2400" b="1" dirty="0" smtClean="0">
                <a:solidFill>
                  <a:schemeClr val="tx1"/>
                </a:solidFill>
                <a:latin typeface="Times New Roman" pitchFamily="18" charset="0"/>
                <a:cs typeface="Times New Roman" pitchFamily="18" charset="0"/>
              </a:rPr>
              <a:t>Culturas en el tiempo y el espacio.</a:t>
            </a:r>
            <a:br>
              <a:rPr lang="es-MX" altLang="es-ES" sz="2400" b="1" dirty="0" smtClean="0">
                <a:solidFill>
                  <a:schemeClr val="tx1"/>
                </a:solidFill>
                <a:latin typeface="Times New Roman" pitchFamily="18" charset="0"/>
                <a:cs typeface="Times New Roman" pitchFamily="18" charset="0"/>
              </a:rPr>
            </a:br>
            <a:r>
              <a:rPr lang="es-MX" altLang="es-ES" sz="2400" b="1" dirty="0" smtClean="0">
                <a:solidFill>
                  <a:schemeClr val="tx1"/>
                </a:solidFill>
                <a:latin typeface="Times New Roman" pitchFamily="18" charset="0"/>
                <a:cs typeface="Times New Roman" pitchFamily="18" charset="0"/>
              </a:rPr>
              <a:t>Las sociedades humanas ante lo aleatorio.</a:t>
            </a:r>
            <a:br>
              <a:rPr lang="es-MX" altLang="es-ES" sz="2400" b="1" dirty="0" smtClean="0">
                <a:solidFill>
                  <a:schemeClr val="tx1"/>
                </a:solidFill>
                <a:latin typeface="Times New Roman" pitchFamily="18" charset="0"/>
                <a:cs typeface="Times New Roman" pitchFamily="18" charset="0"/>
              </a:rPr>
            </a:br>
            <a:r>
              <a:rPr lang="es-MX" altLang="es-ES" sz="2400" b="1" dirty="0" smtClean="0">
                <a:solidFill>
                  <a:schemeClr val="tx1"/>
                </a:solidFill>
                <a:latin typeface="Times New Roman" pitchFamily="18" charset="0"/>
                <a:cs typeface="Times New Roman" pitchFamily="18" charset="0"/>
              </a:rPr>
              <a:t>La mutualidad del riesgo como respuesta colectiva.</a:t>
            </a:r>
            <a:endParaRPr lang="es-MX" altLang="es-ES" sz="2400" b="1" dirty="0">
              <a:solidFill>
                <a:schemeClr val="tx1"/>
              </a:solidFill>
              <a:effectLst>
                <a:outerShdw blurRad="38100" dist="38100" dir="2700000" algn="tl">
                  <a:srgbClr val="FFFFFF"/>
                </a:outerShdw>
              </a:effectLst>
            </a:endParaRPr>
          </a:p>
        </p:txBody>
      </p:sp>
      <p:sp>
        <p:nvSpPr>
          <p:cNvPr id="6" name="5 CuadroTexto"/>
          <p:cNvSpPr txBox="1"/>
          <p:nvPr/>
        </p:nvSpPr>
        <p:spPr>
          <a:xfrm>
            <a:off x="457200" y="457200"/>
            <a:ext cx="8235950" cy="1993900"/>
          </a:xfrm>
          <a:prstGeom prst="rect">
            <a:avLst/>
          </a:prstGeom>
          <a:solidFill>
            <a:schemeClr val="accent2">
              <a:lumMod val="60000"/>
              <a:lumOff val="40000"/>
            </a:schemeClr>
          </a:solidFill>
          <a:ln w="28575">
            <a:solidFill>
              <a:srgbClr val="C00000"/>
            </a:solidFill>
          </a:ln>
        </p:spPr>
        <p:txBody>
          <a:bodyPr wrap="square" anchorCtr="1">
            <a:spAutoFit/>
          </a:bodyPr>
          <a:lstStyle/>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charset="0"/>
                <a:cs typeface="Times New Roman" pitchFamily="18" charset="0"/>
              </a:rPr>
              <a:t>Los diferentes conceptos de cultura. La construcción de una cultura y el entorno discursivo, el orden ideológico. Culturas en el tiempo y en el espacio.</a:t>
            </a:r>
          </a:p>
          <a:p>
            <a:pPr algn="ctr" fontAlgn="auto">
              <a:spcBef>
                <a:spcPts val="0"/>
              </a:spcBef>
              <a:spcAft>
                <a:spcPts val="0"/>
              </a:spcAft>
              <a:defRPr sz="1800" b="0" i="0" u="none" strike="noStrike" kern="0" cap="none" spc="0" baseline="0">
                <a:solidFill>
                  <a:srgbClr val="000000"/>
                </a:solidFill>
                <a:uFillTx/>
              </a:defRPr>
            </a:pPr>
            <a:r>
              <a:rPr lang="es-ES" sz="2400" b="1" kern="0" dirty="0">
                <a:solidFill>
                  <a:srgbClr val="000000"/>
                </a:solidFill>
                <a:latin typeface="Times New Roman" pitchFamily="18" charset="0"/>
                <a:cs typeface="Times New Roman" pitchFamily="18" charset="0"/>
              </a:rPr>
              <a:t>Las sociedades humanas ante lo aleatorio. La mutualidad de riesgo como respuesta colectiva</a:t>
            </a:r>
            <a:r>
              <a:rPr lang="es-ES" sz="2400" kern="0" dirty="0">
                <a:solidFill>
                  <a:srgbClr val="000000"/>
                </a:solidFill>
                <a:latin typeface="Times New Roman" pitchFamily="18" charset="0"/>
                <a:cs typeface="Times New Roman" pitchFamily="18" charset="0"/>
              </a:rPr>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Título"/>
          <p:cNvSpPr txBox="1">
            <a:spLocks/>
          </p:cNvSpPr>
          <p:nvPr/>
        </p:nvSpPr>
        <p:spPr>
          <a:xfrm>
            <a:off x="457200" y="533400"/>
            <a:ext cx="8229600" cy="522288"/>
          </a:xfrm>
          <a:prstGeom prst="rect">
            <a:avLst/>
          </a:prstGeom>
          <a:solidFill>
            <a:schemeClr val="tx2">
              <a:lumMod val="40000"/>
              <a:lumOff val="60000"/>
            </a:schemeClr>
          </a:solidFill>
          <a:ln w="28575">
            <a:solidFill>
              <a:schemeClr val="bg1">
                <a:lumMod val="75000"/>
              </a:schemeClr>
            </a:solidFill>
          </a:ln>
        </p:spPr>
        <p:txBody>
          <a:bodyPr/>
          <a:lstStyle>
            <a:lvl1pPr marL="0" marR="0" lvl="0" indent="0" algn="ctr" defTabSz="914400" rtl="0" fontAlgn="auto" hangingPunct="1">
              <a:lnSpc>
                <a:spcPct val="100000"/>
              </a:lnSpc>
              <a:spcBef>
                <a:spcPts val="0"/>
              </a:spcBef>
              <a:spcAft>
                <a:spcPts val="0"/>
              </a:spcAft>
              <a:buNone/>
              <a:tabLst/>
              <a:defRPr lang="es-ES" sz="4400" b="0" i="0" u="none" strike="noStrike" kern="1200" cap="none" spc="0" baseline="0">
                <a:solidFill>
                  <a:srgbClr val="FFFFFF"/>
                </a:solidFill>
                <a:uFillTx/>
                <a:latin typeface="Calibri"/>
                <a:ea typeface=""/>
                <a:cs typeface=""/>
              </a:defRPr>
            </a:lvl1pPr>
          </a:lstStyle>
          <a:p>
            <a:pPr>
              <a:defRPr/>
            </a:pPr>
            <a:r>
              <a:rPr sz="2800" b="1" dirty="0" smtClean="0">
                <a:solidFill>
                  <a:schemeClr val="tx1"/>
                </a:solidFill>
                <a:latin typeface="Times New Roman" pitchFamily="18" charset="0"/>
                <a:cs typeface="Times New Roman" pitchFamily="18" charset="0"/>
              </a:rPr>
              <a:t>DERECHO DE CONSUMO</a:t>
            </a:r>
          </a:p>
        </p:txBody>
      </p:sp>
      <p:sp>
        <p:nvSpPr>
          <p:cNvPr id="4" name="Rectangle 1"/>
          <p:cNvSpPr>
            <a:spLocks noChangeArrowheads="1"/>
          </p:cNvSpPr>
          <p:nvPr/>
        </p:nvSpPr>
        <p:spPr bwMode="auto">
          <a:xfrm>
            <a:off x="457200" y="1371600"/>
            <a:ext cx="8229600" cy="4797425"/>
          </a:xfrm>
          <a:prstGeom prst="rect">
            <a:avLst/>
          </a:prstGeom>
          <a:solidFill>
            <a:schemeClr val="tx2">
              <a:lumMod val="40000"/>
              <a:lumOff val="60000"/>
            </a:schemeClr>
          </a:solidFill>
          <a:ln w="28575">
            <a:solidFill>
              <a:schemeClr val="bg1">
                <a:lumMod val="75000"/>
              </a:schemeClr>
            </a:solidFill>
            <a:miter lim="800000"/>
            <a:headEnd/>
            <a:tailEnd/>
          </a:ln>
          <a:effectLst/>
        </p:spPr>
        <p:txBody>
          <a:bodyPr wrap="square" anchor="ctr">
            <a:spAutoFit/>
          </a:bodyPr>
          <a:lstStyle/>
          <a:p>
            <a:pPr algn="ctr" fontAlgn="auto">
              <a:spcBef>
                <a:spcPts val="0"/>
              </a:spcBef>
              <a:spcAft>
                <a:spcPts val="0"/>
              </a:spcAft>
              <a:defRPr/>
            </a:pPr>
            <a:r>
              <a:rPr lang="es-ES" altLang="es-ES" sz="2800" b="1" dirty="0">
                <a:latin typeface="Times New Roman" pitchFamily="18" charset="0"/>
                <a:ea typeface="Calibri" pitchFamily="34" charset="0"/>
                <a:cs typeface="Times New Roman" pitchFamily="18" charset="0"/>
              </a:rPr>
              <a:t>Antecedentes históricos en la República Argentina</a:t>
            </a:r>
          </a:p>
          <a:p>
            <a:pPr algn="ctr" fontAlgn="auto">
              <a:spcBef>
                <a:spcPts val="0"/>
              </a:spcBef>
              <a:spcAft>
                <a:spcPts val="0"/>
              </a:spcAft>
              <a:defRPr/>
            </a:pPr>
            <a:endParaRPr lang="es-ES" altLang="es-ES" sz="2800" b="1" dirty="0">
              <a:latin typeface="Times New Roman" pitchFamily="18" charset="0"/>
              <a:ea typeface="Calibri" pitchFamily="34" charset="0"/>
              <a:cs typeface="Times New Roman" pitchFamily="18" charset="0"/>
            </a:endParaRPr>
          </a:p>
          <a:p>
            <a:pPr algn="ctr" fontAlgn="auto">
              <a:spcBef>
                <a:spcPts val="0"/>
              </a:spcBef>
              <a:spcAft>
                <a:spcPts val="0"/>
              </a:spcAft>
              <a:defRPr/>
            </a:pPr>
            <a:r>
              <a:rPr lang="es-ES" altLang="es-ES" sz="2000" b="1" dirty="0">
                <a:latin typeface="Times New Roman" pitchFamily="18" charset="0"/>
                <a:ea typeface="Calibri" pitchFamily="34" charset="0"/>
                <a:cs typeface="Times New Roman" pitchFamily="18" charset="0"/>
              </a:rPr>
              <a:t>Ley 22262 Defensa de la Competencia</a:t>
            </a:r>
          </a:p>
          <a:p>
            <a:pPr algn="ctr" fontAlgn="auto">
              <a:spcBef>
                <a:spcPts val="0"/>
              </a:spcBef>
              <a:spcAft>
                <a:spcPts val="0"/>
              </a:spcAft>
              <a:defRPr/>
            </a:pPr>
            <a:r>
              <a:rPr lang="es-ES" altLang="es-ES" sz="2000" b="1" dirty="0">
                <a:latin typeface="Times New Roman" pitchFamily="18" charset="0"/>
                <a:ea typeface="Calibri" pitchFamily="34" charset="0"/>
                <a:cs typeface="Times New Roman" pitchFamily="18" charset="0"/>
              </a:rPr>
              <a:t>Ley 22802 Lealtad Comercial</a:t>
            </a:r>
          </a:p>
          <a:p>
            <a:pPr algn="ctr" fontAlgn="auto">
              <a:spcBef>
                <a:spcPts val="0"/>
              </a:spcBef>
              <a:spcAft>
                <a:spcPts val="0"/>
              </a:spcAft>
              <a:defRPr/>
            </a:pPr>
            <a:r>
              <a:rPr lang="es-ES" altLang="es-ES" sz="2000" b="1" dirty="0">
                <a:latin typeface="Times New Roman" pitchFamily="18" charset="0"/>
                <a:ea typeface="Calibri" pitchFamily="34" charset="0"/>
                <a:cs typeface="Times New Roman" pitchFamily="18" charset="0"/>
              </a:rPr>
              <a:t>Ley 18284 Código Alimentario</a:t>
            </a:r>
          </a:p>
          <a:p>
            <a:pPr algn="ctr" fontAlgn="auto">
              <a:spcBef>
                <a:spcPts val="0"/>
              </a:spcBef>
              <a:spcAft>
                <a:spcPts val="0"/>
              </a:spcAft>
              <a:defRPr/>
            </a:pPr>
            <a:endParaRPr lang="es-ES" altLang="es-ES" sz="2000" b="1" dirty="0">
              <a:latin typeface="Times New Roman" pitchFamily="18" charset="0"/>
              <a:ea typeface="Calibri" pitchFamily="34" charset="0"/>
              <a:cs typeface="Times New Roman" pitchFamily="18" charset="0"/>
            </a:endParaRPr>
          </a:p>
          <a:p>
            <a:pPr algn="ctr" fontAlgn="auto">
              <a:spcBef>
                <a:spcPts val="0"/>
              </a:spcBef>
              <a:spcAft>
                <a:spcPts val="0"/>
              </a:spcAft>
              <a:defRPr/>
            </a:pPr>
            <a:r>
              <a:rPr lang="es-ES" altLang="es-ES" sz="2400" b="1" dirty="0">
                <a:latin typeface="Times New Roman" pitchFamily="18" charset="0"/>
                <a:ea typeface="Calibri" pitchFamily="34" charset="0"/>
                <a:cs typeface="Times New Roman" pitchFamily="18" charset="0"/>
              </a:rPr>
              <a:t>Ley 24240 Defensa del Consumidor (1993)</a:t>
            </a:r>
          </a:p>
          <a:p>
            <a:pPr algn="ctr" fontAlgn="auto">
              <a:spcBef>
                <a:spcPts val="0"/>
              </a:spcBef>
              <a:spcAft>
                <a:spcPts val="0"/>
              </a:spcAft>
              <a:defRPr/>
            </a:pPr>
            <a:endParaRPr lang="es-ES" altLang="es-ES" sz="2400" b="1" dirty="0">
              <a:latin typeface="Times New Roman" pitchFamily="18" charset="0"/>
              <a:ea typeface="Calibri" pitchFamily="34" charset="0"/>
              <a:cs typeface="Times New Roman" pitchFamily="18" charset="0"/>
            </a:endParaRPr>
          </a:p>
          <a:p>
            <a:pPr algn="ctr" fontAlgn="auto">
              <a:spcBef>
                <a:spcPts val="0"/>
              </a:spcBef>
              <a:spcAft>
                <a:spcPts val="0"/>
              </a:spcAft>
              <a:defRPr/>
            </a:pPr>
            <a:r>
              <a:rPr lang="es-ES" altLang="es-ES" sz="2400" b="1" dirty="0">
                <a:latin typeface="Times New Roman" pitchFamily="18" charset="0"/>
                <a:ea typeface="Calibri" pitchFamily="34" charset="0"/>
                <a:cs typeface="Times New Roman" pitchFamily="18" charset="0"/>
              </a:rPr>
              <a:t>Constitución Nacional (reforma de 1994)</a:t>
            </a:r>
          </a:p>
          <a:p>
            <a:pPr algn="ctr" fontAlgn="auto">
              <a:spcBef>
                <a:spcPts val="0"/>
              </a:spcBef>
              <a:spcAft>
                <a:spcPts val="0"/>
              </a:spcAft>
              <a:defRPr/>
            </a:pPr>
            <a:endParaRPr lang="es-ES" altLang="es-ES" sz="2400" b="1" dirty="0">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altLang="es-ES" sz="2400" b="1" dirty="0">
                <a:latin typeface="Times New Roman" pitchFamily="18" charset="0"/>
                <a:ea typeface="Calibri" pitchFamily="34" charset="0"/>
                <a:cs typeface="Times New Roman" pitchFamily="18" charset="0"/>
              </a:rPr>
              <a:t>Finalmente,  el 12 de marzo de 2008 se modificó la ley 24.240, mediante la sanción de la ley 26.361.</a:t>
            </a:r>
          </a:p>
          <a:p>
            <a:pPr algn="ctr" fontAlgn="auto">
              <a:spcBef>
                <a:spcPts val="0"/>
              </a:spcBef>
              <a:spcAft>
                <a:spcPts val="0"/>
              </a:spcAft>
              <a:defRPr/>
            </a:pPr>
            <a:endParaRPr lang="es-ES" altLang="es-ES" sz="2400" b="1" dirty="0">
              <a:latin typeface="Times New Roman" pitchFamily="18" charset="0"/>
              <a:ea typeface="Calibri" pitchFamily="34"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p:nvPr/>
        </p:nvSpPr>
        <p:spPr>
          <a:xfrm>
            <a:off x="457200" y="714375"/>
            <a:ext cx="8229600" cy="523220"/>
          </a:xfrm>
          <a:prstGeom prst="rect">
            <a:avLst/>
          </a:prstGeom>
          <a:solidFill>
            <a:schemeClr val="tx2">
              <a:lumMod val="40000"/>
              <a:lumOff val="60000"/>
            </a:schemeClr>
          </a:solidFill>
          <a:ln w="28575">
            <a:solidFill>
              <a:schemeClr val="tx1"/>
            </a:solidFill>
          </a:ln>
        </p:spPr>
        <p:txBody>
          <a:bodyPr wrap="square">
            <a:spAutoFit/>
          </a:bodyPr>
          <a:lstStyle/>
          <a:p>
            <a:pPr algn="ctr" fontAlgn="auto">
              <a:spcBef>
                <a:spcPts val="0"/>
              </a:spcBef>
              <a:spcAft>
                <a:spcPts val="0"/>
              </a:spcAft>
              <a:defRPr/>
            </a:pPr>
            <a:r>
              <a:rPr lang="es-ES" sz="2800" b="1" dirty="0">
                <a:latin typeface="Times New Roman" pitchFamily="18" charset="0"/>
                <a:cs typeface="Times New Roman" pitchFamily="18" charset="0"/>
              </a:rPr>
              <a:t>LEY 24.240 </a:t>
            </a:r>
            <a:endParaRPr lang="es-ES" sz="2800" b="1" dirty="0">
              <a:latin typeface="+mn-lt"/>
            </a:endParaRPr>
          </a:p>
        </p:txBody>
      </p:sp>
      <p:sp>
        <p:nvSpPr>
          <p:cNvPr id="4" name="Rectangle 1"/>
          <p:cNvSpPr>
            <a:spLocks noChangeArrowheads="1"/>
          </p:cNvSpPr>
          <p:nvPr/>
        </p:nvSpPr>
        <p:spPr bwMode="auto">
          <a:xfrm>
            <a:off x="457200" y="1752600"/>
            <a:ext cx="8229600" cy="4495800"/>
          </a:xfrm>
          <a:prstGeom prst="rect">
            <a:avLst/>
          </a:prstGeom>
          <a:solidFill>
            <a:schemeClr val="tx2">
              <a:lumMod val="40000"/>
              <a:lumOff val="60000"/>
            </a:schemeClr>
          </a:solidFill>
          <a:ln w="28575">
            <a:solidFill>
              <a:schemeClr val="tx1"/>
            </a:solidFill>
            <a:miter lim="800000"/>
            <a:headEnd/>
            <a:tailEnd/>
          </a:ln>
          <a:effectLst/>
        </p:spPr>
        <p:txBody>
          <a:bodyPr wrap="square" anchor="ct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fontAlgn="auto">
              <a:spcBef>
                <a:spcPts val="0"/>
              </a:spcBef>
              <a:spcAft>
                <a:spcPts val="0"/>
              </a:spcAft>
              <a:defRPr/>
            </a:pPr>
            <a:r>
              <a:rPr lang="es-ES" altLang="es-ES" sz="2400" b="1" dirty="0">
                <a:latin typeface="Times New Roman" pitchFamily="18" charset="0"/>
                <a:cs typeface="Times New Roman" pitchFamily="18" charset="0"/>
              </a:rPr>
              <a:t>Objeto. Consumidor. Equiparación </a:t>
            </a:r>
            <a:endParaRPr lang="es-ES" altLang="es-ES" sz="2400" dirty="0">
              <a:latin typeface="Times New Roman" pitchFamily="18" charset="0"/>
              <a:cs typeface="Times New Roman" pitchFamily="18" charset="0"/>
            </a:endParaRPr>
          </a:p>
          <a:p>
            <a:pPr algn="ctr" eaLnBrk="0" fontAlgn="auto" hangingPunct="0">
              <a:spcBef>
                <a:spcPts val="0"/>
              </a:spcBef>
              <a:spcAft>
                <a:spcPts val="0"/>
              </a:spcAft>
              <a:defRPr/>
            </a:pPr>
            <a:endParaRPr lang="es-ES" altLang="es-ES" sz="2000" b="1" dirty="0">
              <a:latin typeface="Times New Roman" pitchFamily="18" charset="0"/>
              <a:cs typeface="Times New Roman" pitchFamily="18" charset="0"/>
            </a:endParaRPr>
          </a:p>
          <a:p>
            <a:pPr algn="ctr" eaLnBrk="0" fontAlgn="auto" hangingPunct="0">
              <a:spcBef>
                <a:spcPts val="0"/>
              </a:spcBef>
              <a:spcAft>
                <a:spcPts val="0"/>
              </a:spcAft>
              <a:defRPr/>
            </a:pPr>
            <a:r>
              <a:rPr lang="es-ES" altLang="es-ES" sz="2000" b="1" dirty="0">
                <a:latin typeface="Times New Roman" pitchFamily="18" charset="0"/>
                <a:cs typeface="Times New Roman" pitchFamily="18" charset="0"/>
              </a:rPr>
              <a:t>La presente ley tiene por objeto la defensa del consumidor o usuario, entendiéndose por tal a toda persona física o jurídica que adquiere o utiliza bienes o servicios en forma gratuita  u  onerosa  como  destinatario  final,  en  beneficio  propio  o  de  su  grupo  familiar  o social.  Queda  comprendida  la  adquisición  de  derechos  en  tiempos  compartidos,  clubes de campo, cementerios privados y figuras afines. </a:t>
            </a:r>
          </a:p>
          <a:p>
            <a:pPr algn="ctr" eaLnBrk="0" fontAlgn="auto" hangingPunct="0">
              <a:spcBef>
                <a:spcPts val="0"/>
              </a:spcBef>
              <a:spcAft>
                <a:spcPts val="0"/>
              </a:spcAft>
              <a:defRPr/>
            </a:pPr>
            <a:r>
              <a:rPr lang="es-ES" altLang="es-ES" sz="2000" b="1" dirty="0">
                <a:latin typeface="Times New Roman" pitchFamily="18" charset="0"/>
                <a:cs typeface="Times New Roman" pitchFamily="18" charset="0"/>
              </a:rPr>
              <a:t>Se considera asimismo consumidor o usuario a quien, sin ser parte de una relación de consumo, como consecuencia o en ocasión de ella adquiere o utiliza bienes o servicios como destinatario final, en beneficio propio o de su grupo familiar o social, y a quien de cualquier manera está expuesto a una relación de consumo. (Artículo sustituido por art. 1° de la  Ley N° 26.361  B.O. 7/4/2008)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p:nvPr/>
        </p:nvSpPr>
        <p:spPr>
          <a:xfrm>
            <a:off x="500034" y="476250"/>
            <a:ext cx="8186766" cy="954088"/>
          </a:xfrm>
          <a:prstGeom prst="rect">
            <a:avLst/>
          </a:prstGeom>
          <a:solidFill>
            <a:schemeClr val="tx2">
              <a:lumMod val="40000"/>
              <a:lumOff val="60000"/>
            </a:schemeClr>
          </a:solidFill>
          <a:ln w="28575">
            <a:solidFill>
              <a:schemeClr val="tx1"/>
            </a:solidFill>
          </a:ln>
        </p:spPr>
        <p:txBody>
          <a:bodyPr wrap="square">
            <a:spAutoFit/>
          </a:bodyPr>
          <a:lstStyle/>
          <a:p>
            <a:pPr algn="ctr" fontAlgn="auto">
              <a:spcBef>
                <a:spcPts val="0"/>
              </a:spcBef>
              <a:spcAft>
                <a:spcPts val="0"/>
              </a:spcAft>
              <a:defRPr/>
            </a:pPr>
            <a:r>
              <a:rPr lang="es-ES" sz="2800" b="1" dirty="0">
                <a:latin typeface="Times New Roman" pitchFamily="18" charset="0"/>
                <a:cs typeface="Times New Roman" pitchFamily="18" charset="0"/>
              </a:rPr>
              <a:t>ARTÍCULO 42 DE LA CONSTITUCIÓN NACIONAL</a:t>
            </a:r>
            <a:endParaRPr lang="es-ES" sz="2800" b="1" dirty="0">
              <a:latin typeface="+mn-lt"/>
            </a:endParaRPr>
          </a:p>
        </p:txBody>
      </p:sp>
      <p:sp>
        <p:nvSpPr>
          <p:cNvPr id="4" name="Rectangle 2"/>
          <p:cNvSpPr>
            <a:spLocks noChangeArrowheads="1"/>
          </p:cNvSpPr>
          <p:nvPr/>
        </p:nvSpPr>
        <p:spPr bwMode="auto">
          <a:xfrm>
            <a:off x="500063" y="1857375"/>
            <a:ext cx="8186737" cy="4435475"/>
          </a:xfrm>
          <a:prstGeom prst="rect">
            <a:avLst/>
          </a:prstGeom>
          <a:solidFill>
            <a:schemeClr val="tx2">
              <a:lumMod val="40000"/>
              <a:lumOff val="60000"/>
            </a:schemeClr>
          </a:solidFill>
          <a:ln w="28575">
            <a:solidFill>
              <a:schemeClr val="tx1"/>
            </a:solidFill>
            <a:miter lim="800000"/>
            <a:headEnd/>
            <a:tailEnd/>
          </a:ln>
          <a:effectLst/>
        </p:spPr>
        <p:txBody>
          <a:bodyPr wrap="square" anchor="ctr">
            <a:spAutoFit/>
          </a:bodyPr>
          <a:lstStyle/>
          <a:p>
            <a:pPr algn="ctr" fontAlgn="auto">
              <a:spcBef>
                <a:spcPts val="0"/>
              </a:spcBef>
              <a:spcAft>
                <a:spcPts val="0"/>
              </a:spcAft>
              <a:defRPr/>
            </a:pPr>
            <a:r>
              <a:rPr lang="es-ES" sz="2000" b="1" i="1" dirty="0">
                <a:latin typeface="Times New Roman" pitchFamily="18" charset="0"/>
                <a:ea typeface="Times New Roman" pitchFamily="18" charset="0"/>
                <a:cs typeface="Times New Roman" pitchFamily="18" charset="0"/>
              </a:rPr>
              <a:t>“…  Los consumidores y usuarios de bienes y servicios tienen derecho, en la relación de consumo, a la protección de su salud, seguridad e intereses económicos; a una información adecuada y veraz; a la libertad de elección, y a condiciones de trato equitativo y digno. Las autoridades proveerán a la protección de esos derechos, a la educación para el consumo, a la defensa de la competencia contra toda forma de distorsión de los mercados, al control de los monopolios naturales y legales, al de la calidad y eficiencia de los servicios públicos, y a la constitución de asociaciones de consumidores y de usuarios. </a:t>
            </a:r>
          </a:p>
          <a:p>
            <a:pPr algn="ctr" fontAlgn="auto">
              <a:spcBef>
                <a:spcPts val="0"/>
              </a:spcBef>
              <a:spcAft>
                <a:spcPts val="0"/>
              </a:spcAft>
              <a:defRPr/>
            </a:pPr>
            <a:r>
              <a:rPr lang="es-ES" sz="2000" b="1" i="1" dirty="0">
                <a:latin typeface="Times New Roman" pitchFamily="18" charset="0"/>
                <a:ea typeface="Times New Roman" pitchFamily="18" charset="0"/>
                <a:cs typeface="Times New Roman" pitchFamily="18" charset="0"/>
              </a:rPr>
              <a:t>La legislación establecerá procedimientos eficaces para la prevención y solución de conflictos, y los marcos regulatorios de los servicios públicos de competencia nacional, previendo la necesaria participación de las asociaciones de consumidores y usuarios y de las provincias interesadas, en los organismos de control...</a:t>
            </a:r>
            <a:r>
              <a:rPr lang="es-ES" sz="2000" b="1" dirty="0">
                <a:latin typeface="Times New Roman" pitchFamily="18" charset="0"/>
                <a:ea typeface="Times New Roman" pitchFamily="18" charset="0"/>
                <a:cs typeface="Times New Roman" pitchFamily="18" charset="0"/>
              </a:rPr>
              <a:t> ”</a:t>
            </a:r>
            <a:endParaRPr lang="es-ES" sz="2000" b="1"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Título"/>
          <p:cNvSpPr txBox="1">
            <a:spLocks/>
          </p:cNvSpPr>
          <p:nvPr/>
        </p:nvSpPr>
        <p:spPr>
          <a:xfrm>
            <a:off x="457200" y="962025"/>
            <a:ext cx="8305800" cy="561975"/>
          </a:xfrm>
          <a:prstGeom prst="rect">
            <a:avLst/>
          </a:prstGeom>
          <a:solidFill>
            <a:schemeClr val="tx2">
              <a:lumMod val="40000"/>
              <a:lumOff val="60000"/>
            </a:schemeClr>
          </a:solidFill>
          <a:ln w="28575">
            <a:solidFill>
              <a:schemeClr val="tx1"/>
            </a:solidFill>
          </a:ln>
        </p:spPr>
        <p:txBody>
          <a:bodyPr/>
          <a:lstStyle>
            <a:lvl1pPr marL="0" marR="0" lvl="0" indent="0" algn="ctr" defTabSz="914400" rtl="0" fontAlgn="auto" hangingPunct="1">
              <a:lnSpc>
                <a:spcPct val="100000"/>
              </a:lnSpc>
              <a:spcBef>
                <a:spcPts val="0"/>
              </a:spcBef>
              <a:spcAft>
                <a:spcPts val="0"/>
              </a:spcAft>
              <a:buNone/>
              <a:tabLst/>
              <a:defRPr lang="es-ES" sz="4400" b="0" i="0" u="none" strike="noStrike" kern="1200" cap="none" spc="0" baseline="0">
                <a:solidFill>
                  <a:srgbClr val="FFFFFF"/>
                </a:solidFill>
                <a:uFillTx/>
                <a:latin typeface="Calibri"/>
                <a:ea typeface=""/>
                <a:cs typeface=""/>
              </a:defRPr>
            </a:lvl1pPr>
          </a:lstStyle>
          <a:p>
            <a:pPr>
              <a:defRPr/>
            </a:pPr>
            <a:r>
              <a:rPr sz="2800" b="1" dirty="0" smtClean="0">
                <a:solidFill>
                  <a:schemeClr val="tx1"/>
                </a:solidFill>
                <a:latin typeface="Times New Roman" pitchFamily="18" charset="0"/>
                <a:cs typeface="Times New Roman" pitchFamily="18" charset="0"/>
              </a:rPr>
              <a:t>DERECHO DE CONSUMO</a:t>
            </a:r>
          </a:p>
        </p:txBody>
      </p:sp>
      <p:sp>
        <p:nvSpPr>
          <p:cNvPr id="4" name="Rectangle 1"/>
          <p:cNvSpPr>
            <a:spLocks noChangeArrowheads="1"/>
          </p:cNvSpPr>
          <p:nvPr/>
        </p:nvSpPr>
        <p:spPr bwMode="auto">
          <a:xfrm>
            <a:off x="457200" y="2720876"/>
            <a:ext cx="8305800" cy="2308324"/>
          </a:xfrm>
          <a:prstGeom prst="rect">
            <a:avLst/>
          </a:prstGeom>
          <a:solidFill>
            <a:schemeClr val="tx2">
              <a:lumMod val="40000"/>
              <a:lumOff val="60000"/>
            </a:schemeClr>
          </a:solidFill>
          <a:ln w="28575">
            <a:solidFill>
              <a:schemeClr val="tx1"/>
            </a:solidFill>
            <a:miter lim="800000"/>
            <a:headEnd/>
            <a:tailEnd/>
          </a:ln>
          <a:effectLst/>
        </p:spPr>
        <p:txBody>
          <a:bodyPr wrap="square" anchor="ctr">
            <a:spAutoFit/>
          </a:bodyPr>
          <a:lstStyle/>
          <a:p>
            <a:pPr algn="ctr" fontAlgn="auto">
              <a:spcBef>
                <a:spcPts val="0"/>
              </a:spcBef>
              <a:spcAft>
                <a:spcPts val="0"/>
              </a:spcAft>
              <a:defRPr/>
            </a:pPr>
            <a:r>
              <a:rPr lang="es-ES" altLang="es-ES" sz="2400" b="1" dirty="0">
                <a:latin typeface="Times New Roman" pitchFamily="18" charset="0"/>
                <a:ea typeface="Calibri" pitchFamily="34" charset="0"/>
                <a:cs typeface="Times New Roman" pitchFamily="18" charset="0"/>
              </a:rPr>
              <a:t>CÓDIGO CIVIL Y COMERCIAL</a:t>
            </a:r>
          </a:p>
          <a:p>
            <a:pPr algn="ctr" fontAlgn="auto">
              <a:spcBef>
                <a:spcPts val="0"/>
              </a:spcBef>
              <a:spcAft>
                <a:spcPts val="0"/>
              </a:spcAft>
              <a:defRPr/>
            </a:pPr>
            <a:endParaRPr lang="es-ES" altLang="es-ES" sz="2400" b="1" dirty="0">
              <a:latin typeface="Times New Roman" pitchFamily="18" charset="0"/>
              <a:ea typeface="Calibri" pitchFamily="34" charset="0"/>
              <a:cs typeface="Times New Roman" pitchFamily="18" charset="0"/>
            </a:endParaRPr>
          </a:p>
          <a:p>
            <a:pPr algn="ctr" fontAlgn="auto">
              <a:spcBef>
                <a:spcPts val="0"/>
              </a:spcBef>
              <a:spcAft>
                <a:spcPts val="0"/>
              </a:spcAft>
              <a:defRPr/>
            </a:pPr>
            <a:r>
              <a:rPr lang="es-ES" altLang="es-ES" sz="2400" b="1" dirty="0">
                <a:latin typeface="Times New Roman" pitchFamily="18" charset="0"/>
                <a:ea typeface="Calibri" pitchFamily="34" charset="0"/>
                <a:cs typeface="Times New Roman" pitchFamily="18" charset="0"/>
              </a:rPr>
              <a:t>Artículos </a:t>
            </a:r>
          </a:p>
          <a:p>
            <a:pPr algn="ctr" fontAlgn="auto">
              <a:spcBef>
                <a:spcPts val="0"/>
              </a:spcBef>
              <a:spcAft>
                <a:spcPts val="0"/>
              </a:spcAft>
              <a:defRPr/>
            </a:pPr>
            <a:endParaRPr lang="es-ES" altLang="es-ES" sz="2400" b="1" dirty="0">
              <a:latin typeface="Times New Roman" pitchFamily="18" charset="0"/>
              <a:ea typeface="Calibri" pitchFamily="34" charset="0"/>
              <a:cs typeface="Times New Roman" pitchFamily="18" charset="0"/>
            </a:endParaRPr>
          </a:p>
          <a:p>
            <a:pPr algn="ctr" fontAlgn="auto">
              <a:spcBef>
                <a:spcPts val="0"/>
              </a:spcBef>
              <a:spcAft>
                <a:spcPts val="0"/>
              </a:spcAft>
              <a:defRPr/>
            </a:pPr>
            <a:r>
              <a:rPr lang="es-ES" altLang="es-ES" sz="2400" b="1" dirty="0">
                <a:latin typeface="Times New Roman" pitchFamily="18" charset="0"/>
                <a:ea typeface="Calibri" pitchFamily="34" charset="0"/>
                <a:cs typeface="Times New Roman" pitchFamily="18" charset="0"/>
              </a:rPr>
              <a:t>11,14, 984 al 989, 1073 al 1075, 1092 al 1122, 1384 al 1389, 2100 y 2111)</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Título"/>
          <p:cNvSpPr txBox="1">
            <a:spLocks/>
          </p:cNvSpPr>
          <p:nvPr/>
        </p:nvSpPr>
        <p:spPr>
          <a:xfrm>
            <a:off x="457200" y="549275"/>
            <a:ext cx="8229600" cy="539750"/>
          </a:xfrm>
          <a:prstGeom prst="rect">
            <a:avLst/>
          </a:prstGeom>
          <a:solidFill>
            <a:schemeClr val="tx2">
              <a:lumMod val="40000"/>
              <a:lumOff val="60000"/>
            </a:schemeClr>
          </a:solidFill>
          <a:ln w="28575">
            <a:solidFill>
              <a:schemeClr val="tx1"/>
            </a:solidFill>
          </a:ln>
        </p:spPr>
        <p:txBody>
          <a:bodyPr/>
          <a:lstStyle>
            <a:lvl1pPr marL="0" marR="0" lvl="0" indent="0" algn="ctr" defTabSz="914400" rtl="0" fontAlgn="auto" hangingPunct="1">
              <a:lnSpc>
                <a:spcPct val="100000"/>
              </a:lnSpc>
              <a:spcBef>
                <a:spcPts val="0"/>
              </a:spcBef>
              <a:spcAft>
                <a:spcPts val="0"/>
              </a:spcAft>
              <a:buNone/>
              <a:tabLst/>
              <a:defRPr lang="es-ES" sz="4400" b="0" i="0" u="none" strike="noStrike" kern="1200" cap="none" spc="0" baseline="0">
                <a:solidFill>
                  <a:srgbClr val="FFFFFF"/>
                </a:solidFill>
                <a:uFillTx/>
                <a:latin typeface="Calibri"/>
                <a:ea typeface=""/>
                <a:cs typeface=""/>
              </a:defRPr>
            </a:lvl1pPr>
          </a:lstStyle>
          <a:p>
            <a:pPr>
              <a:defRPr/>
            </a:pPr>
            <a:r>
              <a:rPr sz="2800" b="1" dirty="0" smtClean="0">
                <a:solidFill>
                  <a:schemeClr val="tx1"/>
                </a:solidFill>
                <a:latin typeface="Times New Roman" pitchFamily="18" charset="0"/>
                <a:cs typeface="Times New Roman" pitchFamily="18" charset="0"/>
              </a:rPr>
              <a:t>DERECHOS BÁSICOS DEL CONSUMIDOR</a:t>
            </a:r>
            <a:endParaRPr sz="2800" b="1" dirty="0">
              <a:solidFill>
                <a:schemeClr val="tx1"/>
              </a:solidFill>
              <a:latin typeface="Times New Roman" pitchFamily="18" charset="0"/>
              <a:cs typeface="Times New Roman" pitchFamily="18" charset="0"/>
            </a:endParaRPr>
          </a:p>
        </p:txBody>
      </p:sp>
      <p:sp>
        <p:nvSpPr>
          <p:cNvPr id="4" name="Rectangle 1"/>
          <p:cNvSpPr>
            <a:spLocks noChangeArrowheads="1"/>
          </p:cNvSpPr>
          <p:nvPr/>
        </p:nvSpPr>
        <p:spPr bwMode="auto">
          <a:xfrm>
            <a:off x="457200" y="1431668"/>
            <a:ext cx="8235950" cy="4708981"/>
          </a:xfrm>
          <a:prstGeom prst="rect">
            <a:avLst/>
          </a:prstGeom>
          <a:solidFill>
            <a:schemeClr val="tx2">
              <a:lumMod val="40000"/>
              <a:lumOff val="60000"/>
            </a:schemeClr>
          </a:solidFill>
          <a:ln w="28575">
            <a:solidFill>
              <a:schemeClr val="tx1"/>
            </a:solidFill>
            <a:miter lim="800000"/>
            <a:headEnd/>
            <a:tailEnd/>
          </a:ln>
          <a:effectLst/>
        </p:spPr>
        <p:txBody>
          <a:bodyPr wrap="square" anchor="ct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just" fontAlgn="auto">
              <a:spcBef>
                <a:spcPts val="0"/>
              </a:spcBef>
              <a:spcAft>
                <a:spcPts val="0"/>
              </a:spcAft>
              <a:defRPr/>
            </a:pPr>
            <a:endParaRPr lang="es-ES" altLang="es-ES" sz="2000" b="1" dirty="0">
              <a:latin typeface="Times New Roman" pitchFamily="18" charset="0"/>
              <a:ea typeface="Calibri" pitchFamily="34" charset="0"/>
              <a:cs typeface="Times New Roman" pitchFamily="18" charset="0"/>
            </a:endParaRPr>
          </a:p>
          <a:p>
            <a:pPr algn="just" fontAlgn="auto">
              <a:spcBef>
                <a:spcPts val="0"/>
              </a:spcBef>
              <a:spcAft>
                <a:spcPts val="0"/>
              </a:spcAft>
              <a:defRPr/>
            </a:pPr>
            <a:r>
              <a:rPr lang="es-ES" altLang="es-ES" sz="2400" b="1" dirty="0">
                <a:latin typeface="Times New Roman" pitchFamily="18" charset="0"/>
                <a:ea typeface="Calibri" pitchFamily="34" charset="0"/>
                <a:cs typeface="Times New Roman" pitchFamily="18" charset="0"/>
              </a:rPr>
              <a:t>Derecho a ser informado: </a:t>
            </a:r>
          </a:p>
          <a:p>
            <a:pPr algn="just" fontAlgn="auto">
              <a:spcBef>
                <a:spcPts val="0"/>
              </a:spcBef>
              <a:spcAft>
                <a:spcPts val="0"/>
              </a:spcAft>
              <a:defRPr/>
            </a:pPr>
            <a:endParaRPr lang="es-ES" altLang="es-ES" sz="2000" dirty="0">
              <a:latin typeface="Times New Roman" pitchFamily="18" charset="0"/>
              <a:ea typeface="Calibri" pitchFamily="34" charset="0"/>
              <a:cs typeface="Times New Roman" pitchFamily="18" charset="0"/>
            </a:endParaRPr>
          </a:p>
          <a:p>
            <a:pPr algn="just" eaLnBrk="0" fontAlgn="auto" hangingPunct="0">
              <a:spcBef>
                <a:spcPts val="0"/>
              </a:spcBef>
              <a:spcAft>
                <a:spcPts val="0"/>
              </a:spcAft>
              <a:defRPr/>
            </a:pPr>
            <a:r>
              <a:rPr lang="es-ES" altLang="es-ES" b="1" dirty="0">
                <a:latin typeface="Times New Roman" pitchFamily="18" charset="0"/>
                <a:ea typeface="Calibri" pitchFamily="34" charset="0"/>
                <a:cs typeface="Times New Roman" pitchFamily="18" charset="0"/>
              </a:rPr>
              <a:t>Derecho de recibir como usuario información certera, eficaz y suficiente de las características esenciales de los productos o servicios que se ofrecen.</a:t>
            </a:r>
          </a:p>
          <a:p>
            <a:pPr algn="just" eaLnBrk="0" fontAlgn="auto" hangingPunct="0">
              <a:spcBef>
                <a:spcPts val="0"/>
              </a:spcBef>
              <a:spcAft>
                <a:spcPts val="0"/>
              </a:spcAft>
              <a:defRPr/>
            </a:pPr>
            <a:endParaRPr lang="es-ES" altLang="es-ES" sz="2000" b="1" dirty="0">
              <a:latin typeface="Times New Roman" pitchFamily="18" charset="0"/>
              <a:ea typeface="Calibri" pitchFamily="34" charset="0"/>
              <a:cs typeface="Times New Roman" pitchFamily="18" charset="0"/>
            </a:endParaRPr>
          </a:p>
          <a:p>
            <a:pPr algn="just" eaLnBrk="0" fontAlgn="auto" hangingPunct="0">
              <a:spcBef>
                <a:spcPts val="0"/>
              </a:spcBef>
              <a:spcAft>
                <a:spcPts val="0"/>
              </a:spcAft>
              <a:defRPr/>
            </a:pPr>
            <a:r>
              <a:rPr lang="es-ES" altLang="es-ES" sz="2400" b="1" dirty="0">
                <a:latin typeface="Times New Roman" pitchFamily="18" charset="0"/>
                <a:ea typeface="Calibri" pitchFamily="34" charset="0"/>
                <a:cs typeface="Times New Roman" pitchFamily="18" charset="0"/>
              </a:rPr>
              <a:t>Derecho a la protección de la salud: </a:t>
            </a:r>
            <a:endParaRPr lang="es-ES" altLang="es-ES" sz="2400" dirty="0">
              <a:latin typeface="Times New Roman" pitchFamily="18" charset="0"/>
              <a:ea typeface="Calibri" pitchFamily="34" charset="0"/>
              <a:cs typeface="Times New Roman" pitchFamily="18" charset="0"/>
            </a:endParaRPr>
          </a:p>
          <a:p>
            <a:pPr algn="just" eaLnBrk="0" fontAlgn="auto" hangingPunct="0">
              <a:spcBef>
                <a:spcPts val="0"/>
              </a:spcBef>
              <a:spcAft>
                <a:spcPts val="0"/>
              </a:spcAft>
              <a:defRPr/>
            </a:pPr>
            <a:endParaRPr lang="es-ES" altLang="es-ES" sz="2000" dirty="0">
              <a:latin typeface="Times New Roman" pitchFamily="18" charset="0"/>
              <a:ea typeface="Calibri" pitchFamily="34" charset="0"/>
              <a:cs typeface="Times New Roman" pitchFamily="18" charset="0"/>
            </a:endParaRPr>
          </a:p>
          <a:p>
            <a:pPr algn="just" eaLnBrk="0" fontAlgn="auto" hangingPunct="0">
              <a:spcBef>
                <a:spcPts val="0"/>
              </a:spcBef>
              <a:spcAft>
                <a:spcPts val="0"/>
              </a:spcAft>
              <a:defRPr/>
            </a:pPr>
            <a:r>
              <a:rPr lang="es-ES" altLang="es-ES" b="1" dirty="0">
                <a:latin typeface="Times New Roman" pitchFamily="18" charset="0"/>
                <a:ea typeface="Calibri" pitchFamily="34" charset="0"/>
                <a:cs typeface="Times New Roman" pitchFamily="18" charset="0"/>
              </a:rPr>
              <a:t>Los bienes y servicios que consuma, utilizados de la mera correcta y normal, no deben ocasionar al consumidor ningún tipo de daño  a la integridad de su salud.</a:t>
            </a:r>
          </a:p>
          <a:p>
            <a:pPr algn="just" eaLnBrk="0" fontAlgn="auto" hangingPunct="0">
              <a:spcBef>
                <a:spcPts val="0"/>
              </a:spcBef>
              <a:spcAft>
                <a:spcPts val="0"/>
              </a:spcAft>
              <a:defRPr/>
            </a:pPr>
            <a:endParaRPr lang="es-ES" altLang="es-ES" sz="2000" b="1" dirty="0">
              <a:latin typeface="Times New Roman" pitchFamily="18" charset="0"/>
              <a:ea typeface="Calibri" pitchFamily="34" charset="0"/>
              <a:cs typeface="Times New Roman" pitchFamily="18" charset="0"/>
            </a:endParaRPr>
          </a:p>
          <a:p>
            <a:pPr algn="just" eaLnBrk="0" fontAlgn="auto" hangingPunct="0">
              <a:spcBef>
                <a:spcPts val="0"/>
              </a:spcBef>
              <a:spcAft>
                <a:spcPts val="0"/>
              </a:spcAft>
              <a:defRPr/>
            </a:pPr>
            <a:r>
              <a:rPr lang="es-ES" altLang="es-ES" sz="2400" b="1" dirty="0">
                <a:latin typeface="Times New Roman" pitchFamily="18" charset="0"/>
                <a:ea typeface="Calibri" pitchFamily="34" charset="0"/>
                <a:cs typeface="Times New Roman" pitchFamily="18" charset="0"/>
              </a:rPr>
              <a:t>Derecho a la seguridad:</a:t>
            </a:r>
            <a:endParaRPr lang="es-ES" altLang="es-ES" sz="2400" dirty="0">
              <a:latin typeface="Times New Roman" pitchFamily="18" charset="0"/>
              <a:ea typeface="Calibri" pitchFamily="34" charset="0"/>
              <a:cs typeface="Times New Roman" pitchFamily="18" charset="0"/>
            </a:endParaRPr>
          </a:p>
          <a:p>
            <a:pPr algn="just" eaLnBrk="0" fontAlgn="auto" hangingPunct="0">
              <a:spcBef>
                <a:spcPts val="0"/>
              </a:spcBef>
              <a:spcAft>
                <a:spcPts val="0"/>
              </a:spcAft>
              <a:defRPr/>
            </a:pPr>
            <a:endParaRPr lang="es-ES" altLang="es-ES" sz="2000" dirty="0">
              <a:latin typeface="Times New Roman" pitchFamily="18" charset="0"/>
              <a:ea typeface="Calibri" pitchFamily="34" charset="0"/>
              <a:cs typeface="Times New Roman" pitchFamily="18" charset="0"/>
            </a:endParaRPr>
          </a:p>
          <a:p>
            <a:pPr algn="just" eaLnBrk="0" fontAlgn="auto" hangingPunct="0">
              <a:spcBef>
                <a:spcPts val="0"/>
              </a:spcBef>
              <a:spcAft>
                <a:spcPts val="0"/>
              </a:spcAft>
              <a:defRPr/>
            </a:pPr>
            <a:r>
              <a:rPr lang="es-ES" altLang="es-ES" b="1" dirty="0">
                <a:latin typeface="Times New Roman" pitchFamily="18" charset="0"/>
                <a:ea typeface="Calibri" pitchFamily="34" charset="0"/>
                <a:cs typeface="Times New Roman" pitchFamily="18" charset="0"/>
              </a:rPr>
              <a:t>El consumidor no debe sufrir ningún daño en su integridad </a:t>
            </a:r>
            <a:r>
              <a:rPr lang="es-ES" altLang="es-ES" b="1" dirty="0" smtClean="0">
                <a:latin typeface="Times New Roman" pitchFamily="18" charset="0"/>
                <a:ea typeface="Calibri" pitchFamily="34" charset="0"/>
                <a:cs typeface="Times New Roman" pitchFamily="18" charset="0"/>
              </a:rPr>
              <a:t>física, </a:t>
            </a:r>
            <a:r>
              <a:rPr lang="es-ES" altLang="es-ES" b="1" dirty="0">
                <a:latin typeface="Times New Roman" pitchFamily="18" charset="0"/>
                <a:ea typeface="Calibri" pitchFamily="34" charset="0"/>
                <a:cs typeface="Times New Roman" pitchFamily="18" charset="0"/>
              </a:rPr>
              <a:t>en su salud, cuando utilice algún servicio o bien adquirido.</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 Rectángulo"/>
          <p:cNvSpPr/>
          <p:nvPr/>
        </p:nvSpPr>
        <p:spPr>
          <a:xfrm>
            <a:off x="457200" y="1524000"/>
            <a:ext cx="8229600" cy="3293209"/>
          </a:xfrm>
          <a:prstGeom prst="rect">
            <a:avLst/>
          </a:prstGeom>
          <a:solidFill>
            <a:schemeClr val="tx2">
              <a:lumMod val="40000"/>
              <a:lumOff val="60000"/>
            </a:schemeClr>
          </a:solidFill>
          <a:ln w="28575">
            <a:solidFill>
              <a:schemeClr val="tx1"/>
            </a:solidFill>
          </a:ln>
        </p:spPr>
        <p:txBody>
          <a:bodyPr wrap="square">
            <a:spAutoFit/>
          </a:bodyPr>
          <a:lstStyle/>
          <a:p>
            <a:pPr algn="just" eaLnBrk="0" fontAlgn="auto" hangingPunct="0">
              <a:spcBef>
                <a:spcPts val="0"/>
              </a:spcBef>
              <a:spcAft>
                <a:spcPts val="0"/>
              </a:spcAft>
              <a:defRPr/>
            </a:pPr>
            <a:r>
              <a:rPr lang="es-ES" sz="2400" b="1" dirty="0">
                <a:latin typeface="Times New Roman" pitchFamily="18" charset="0"/>
                <a:ea typeface="Calibri" pitchFamily="34" charset="0"/>
                <a:cs typeface="Times New Roman" pitchFamily="18" charset="0"/>
              </a:rPr>
              <a:t>Derecho a la representación y participación:</a:t>
            </a:r>
          </a:p>
          <a:p>
            <a:pPr algn="just" eaLnBrk="0" fontAlgn="auto" hangingPunct="0">
              <a:spcBef>
                <a:spcPts val="0"/>
              </a:spcBef>
              <a:spcAft>
                <a:spcPts val="0"/>
              </a:spcAft>
              <a:defRPr/>
            </a:pPr>
            <a:endParaRPr lang="es-ES" sz="2000" b="1" dirty="0">
              <a:latin typeface="Times New Roman" pitchFamily="18" charset="0"/>
              <a:ea typeface="Calibri" pitchFamily="34" charset="0"/>
              <a:cs typeface="Times New Roman" pitchFamily="18" charset="0"/>
            </a:endParaRPr>
          </a:p>
          <a:p>
            <a:pPr algn="just" eaLnBrk="0" fontAlgn="auto" hangingPunct="0">
              <a:spcBef>
                <a:spcPts val="0"/>
              </a:spcBef>
              <a:spcAft>
                <a:spcPts val="0"/>
              </a:spcAft>
              <a:defRPr/>
            </a:pPr>
            <a:r>
              <a:rPr lang="es-ES" sz="2000" b="1" dirty="0">
                <a:latin typeface="Times New Roman" pitchFamily="18" charset="0"/>
                <a:ea typeface="Calibri" pitchFamily="34" charset="0"/>
                <a:cs typeface="Times New Roman" pitchFamily="18" charset="0"/>
              </a:rPr>
              <a:t>Derecho a contar con asociaciones de consumidores que los protejan y defiendas de cualquier abuso, ya sea de parte del Estado o de empresas proveedoras de bienes y servicios. </a:t>
            </a:r>
          </a:p>
          <a:p>
            <a:pPr algn="just" eaLnBrk="0" fontAlgn="auto" hangingPunct="0">
              <a:spcBef>
                <a:spcPts val="0"/>
              </a:spcBef>
              <a:spcAft>
                <a:spcPts val="0"/>
              </a:spcAft>
              <a:defRPr/>
            </a:pPr>
            <a:endParaRPr lang="es-ES" sz="2000" b="1" dirty="0">
              <a:latin typeface="Times New Roman" pitchFamily="18" charset="0"/>
              <a:ea typeface="Calibri" pitchFamily="34" charset="0"/>
              <a:cs typeface="Times New Roman" pitchFamily="18" charset="0"/>
            </a:endParaRPr>
          </a:p>
          <a:p>
            <a:pPr algn="just" eaLnBrk="0" fontAlgn="auto" hangingPunct="0">
              <a:spcBef>
                <a:spcPts val="0"/>
              </a:spcBef>
              <a:spcAft>
                <a:spcPts val="0"/>
              </a:spcAft>
              <a:defRPr/>
            </a:pPr>
            <a:r>
              <a:rPr lang="es-ES" sz="2400" b="1" dirty="0">
                <a:latin typeface="Times New Roman" pitchFamily="18" charset="0"/>
                <a:ea typeface="Calibri" pitchFamily="34" charset="0"/>
                <a:cs typeface="Times New Roman" pitchFamily="18" charset="0"/>
              </a:rPr>
              <a:t>Derecho a la educación y formación:</a:t>
            </a:r>
          </a:p>
          <a:p>
            <a:pPr algn="just" eaLnBrk="0" fontAlgn="auto" hangingPunct="0">
              <a:spcBef>
                <a:spcPts val="0"/>
              </a:spcBef>
              <a:spcAft>
                <a:spcPts val="0"/>
              </a:spcAft>
              <a:defRPr/>
            </a:pPr>
            <a:endParaRPr lang="es-ES" sz="2000" b="1" dirty="0">
              <a:latin typeface="Times New Roman" pitchFamily="18" charset="0"/>
              <a:ea typeface="Calibri" pitchFamily="34" charset="0"/>
              <a:cs typeface="Times New Roman" pitchFamily="18" charset="0"/>
            </a:endParaRPr>
          </a:p>
          <a:p>
            <a:pPr algn="just" eaLnBrk="0" fontAlgn="auto" hangingPunct="0">
              <a:spcBef>
                <a:spcPts val="0"/>
              </a:spcBef>
              <a:spcAft>
                <a:spcPts val="0"/>
              </a:spcAft>
              <a:defRPr/>
            </a:pPr>
            <a:r>
              <a:rPr lang="es-ES" sz="2000" b="1" dirty="0" smtClean="0">
                <a:latin typeface="Times New Roman" pitchFamily="18" charset="0"/>
                <a:ea typeface="Calibri" pitchFamily="34" charset="0"/>
                <a:cs typeface="Times New Roman" pitchFamily="18" charset="0"/>
              </a:rPr>
              <a:t>A través </a:t>
            </a:r>
            <a:r>
              <a:rPr lang="es-ES" sz="2000" b="1" dirty="0">
                <a:latin typeface="Times New Roman" pitchFamily="18" charset="0"/>
                <a:ea typeface="Calibri" pitchFamily="34" charset="0"/>
                <a:cs typeface="Times New Roman" pitchFamily="18" charset="0"/>
              </a:rPr>
              <a:t>de campañas informativas del Estado o de las distintas Asociaciones de consumidores.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p:nvPr/>
        </p:nvSpPr>
        <p:spPr>
          <a:xfrm>
            <a:off x="457200" y="1546225"/>
            <a:ext cx="8229600" cy="4401205"/>
          </a:xfrm>
          <a:prstGeom prst="rect">
            <a:avLst/>
          </a:prstGeom>
          <a:solidFill>
            <a:schemeClr val="tx2">
              <a:lumMod val="40000"/>
              <a:lumOff val="60000"/>
            </a:schemeClr>
          </a:solidFill>
          <a:ln w="28575">
            <a:solidFill>
              <a:schemeClr val="tx1"/>
            </a:solidFill>
          </a:ln>
        </p:spPr>
        <p:txBody>
          <a:bodyPr wrap="square">
            <a:spAutoFit/>
          </a:bodyPr>
          <a:lstStyle/>
          <a:p>
            <a:pPr algn="just" eaLnBrk="0" fontAlgn="auto" hangingPunct="0">
              <a:spcBef>
                <a:spcPts val="0"/>
              </a:spcBef>
              <a:spcAft>
                <a:spcPts val="0"/>
              </a:spcAft>
              <a:buFontTx/>
              <a:buChar char="-"/>
              <a:defRPr/>
            </a:pPr>
            <a:r>
              <a:rPr lang="es-ES" sz="2000" b="1" dirty="0">
                <a:latin typeface="Times New Roman" pitchFamily="18" charset="0"/>
                <a:ea typeface="Calibri" pitchFamily="34" charset="0"/>
                <a:cs typeface="Times New Roman" pitchFamily="18" charset="0"/>
              </a:rPr>
              <a:t> Realizar sus compras y contrataciones en comercios o empresas de </a:t>
            </a:r>
          </a:p>
          <a:p>
            <a:pPr algn="just" eaLnBrk="0" fontAlgn="auto" hangingPunct="0">
              <a:spcBef>
                <a:spcPts val="0"/>
              </a:spcBef>
              <a:spcAft>
                <a:spcPts val="0"/>
              </a:spcAft>
              <a:defRPr/>
            </a:pPr>
            <a:r>
              <a:rPr lang="es-ES" sz="2000" b="1" dirty="0">
                <a:latin typeface="Times New Roman" pitchFamily="18" charset="0"/>
                <a:ea typeface="Calibri" pitchFamily="34" charset="0"/>
                <a:cs typeface="Times New Roman" pitchFamily="18" charset="0"/>
              </a:rPr>
              <a:t>  servicios legalmente establecidos;</a:t>
            </a:r>
          </a:p>
          <a:p>
            <a:pPr algn="just" eaLnBrk="0" fontAlgn="auto" hangingPunct="0">
              <a:spcBef>
                <a:spcPts val="0"/>
              </a:spcBef>
              <a:spcAft>
                <a:spcPts val="0"/>
              </a:spcAft>
              <a:buFontTx/>
              <a:buChar char="-"/>
              <a:defRPr/>
            </a:pPr>
            <a:r>
              <a:rPr lang="es-ES" sz="2000" b="1" dirty="0">
                <a:latin typeface="Times New Roman" pitchFamily="18" charset="0"/>
                <a:ea typeface="Calibri" pitchFamily="34" charset="0"/>
                <a:cs typeface="Times New Roman" pitchFamily="18" charset="0"/>
              </a:rPr>
              <a:t> Leer detenidamente los contratos antes de firmarlos, quedarse con </a:t>
            </a:r>
          </a:p>
          <a:p>
            <a:pPr algn="just" eaLnBrk="0" fontAlgn="auto" hangingPunct="0">
              <a:spcBef>
                <a:spcPts val="0"/>
              </a:spcBef>
              <a:spcAft>
                <a:spcPts val="0"/>
              </a:spcAft>
              <a:defRPr/>
            </a:pPr>
            <a:r>
              <a:rPr lang="es-ES" sz="2000" b="1" dirty="0">
                <a:latin typeface="Times New Roman" pitchFamily="18" charset="0"/>
                <a:ea typeface="Calibri" pitchFamily="34" charset="0"/>
                <a:cs typeface="Times New Roman" pitchFamily="18" charset="0"/>
              </a:rPr>
              <a:t>  una copia de los mismos y guardarlos adecuadamente;</a:t>
            </a:r>
          </a:p>
          <a:p>
            <a:pPr algn="just" eaLnBrk="0" fontAlgn="auto" hangingPunct="0">
              <a:spcBef>
                <a:spcPts val="0"/>
              </a:spcBef>
              <a:spcAft>
                <a:spcPts val="0"/>
              </a:spcAft>
              <a:buFontTx/>
              <a:buChar char="-"/>
              <a:defRPr/>
            </a:pPr>
            <a:r>
              <a:rPr lang="es-ES" sz="2000" b="1" dirty="0">
                <a:latin typeface="Times New Roman" pitchFamily="18" charset="0"/>
                <a:ea typeface="Calibri" pitchFamily="34" charset="0"/>
                <a:cs typeface="Times New Roman" pitchFamily="18" charset="0"/>
              </a:rPr>
              <a:t> Rechazar los cobros indebidos por la adquisición de bienes y </a:t>
            </a:r>
          </a:p>
          <a:p>
            <a:pPr algn="just" eaLnBrk="0" fontAlgn="auto" hangingPunct="0">
              <a:spcBef>
                <a:spcPts val="0"/>
              </a:spcBef>
              <a:spcAft>
                <a:spcPts val="0"/>
              </a:spcAft>
              <a:defRPr/>
            </a:pPr>
            <a:r>
              <a:rPr lang="es-ES" sz="2000" b="1" dirty="0">
                <a:latin typeface="Times New Roman" pitchFamily="18" charset="0"/>
                <a:ea typeface="Calibri" pitchFamily="34" charset="0"/>
                <a:cs typeface="Times New Roman" pitchFamily="18" charset="0"/>
              </a:rPr>
              <a:t>  servicios;</a:t>
            </a:r>
          </a:p>
          <a:p>
            <a:pPr algn="just" eaLnBrk="0" fontAlgn="auto" hangingPunct="0">
              <a:spcBef>
                <a:spcPts val="0"/>
              </a:spcBef>
              <a:spcAft>
                <a:spcPts val="0"/>
              </a:spcAft>
              <a:buFontTx/>
              <a:buChar char="-"/>
              <a:defRPr/>
            </a:pPr>
            <a:r>
              <a:rPr lang="es-ES" sz="2000" b="1" dirty="0">
                <a:latin typeface="Times New Roman" pitchFamily="18" charset="0"/>
                <a:ea typeface="Calibri" pitchFamily="34" charset="0"/>
                <a:cs typeface="Times New Roman" pitchFamily="18" charset="0"/>
              </a:rPr>
              <a:t> Adoptar las medidas necesarias para evitar riesgos derivados del uso </a:t>
            </a:r>
          </a:p>
          <a:p>
            <a:pPr algn="just" eaLnBrk="0" fontAlgn="auto" hangingPunct="0">
              <a:spcBef>
                <a:spcPts val="0"/>
              </a:spcBef>
              <a:spcAft>
                <a:spcPts val="0"/>
              </a:spcAft>
              <a:defRPr/>
            </a:pPr>
            <a:r>
              <a:rPr lang="es-ES" sz="2000" b="1" dirty="0">
                <a:latin typeface="Times New Roman" pitchFamily="18" charset="0"/>
                <a:ea typeface="Calibri" pitchFamily="34" charset="0"/>
                <a:cs typeface="Times New Roman" pitchFamily="18" charset="0"/>
              </a:rPr>
              <a:t>   o consumo de bienes y servicios (uso, conservación e instalación);</a:t>
            </a:r>
          </a:p>
          <a:p>
            <a:pPr algn="just" eaLnBrk="0" fontAlgn="auto" hangingPunct="0">
              <a:spcBef>
                <a:spcPts val="0"/>
              </a:spcBef>
              <a:spcAft>
                <a:spcPts val="0"/>
              </a:spcAft>
              <a:buFontTx/>
              <a:buChar char="-"/>
              <a:defRPr/>
            </a:pPr>
            <a:r>
              <a:rPr lang="es-ES" sz="2000" b="1" dirty="0">
                <a:latin typeface="Times New Roman" pitchFamily="18" charset="0"/>
                <a:ea typeface="Calibri" pitchFamily="34" charset="0"/>
                <a:cs typeface="Times New Roman" pitchFamily="18" charset="0"/>
              </a:rPr>
              <a:t> Acceder a la información necesaria antes de la decisión de compra;</a:t>
            </a:r>
          </a:p>
          <a:p>
            <a:pPr algn="just" eaLnBrk="0" fontAlgn="auto" hangingPunct="0">
              <a:spcBef>
                <a:spcPts val="0"/>
              </a:spcBef>
              <a:spcAft>
                <a:spcPts val="0"/>
              </a:spcAft>
              <a:buFontTx/>
              <a:buChar char="-"/>
              <a:defRPr/>
            </a:pPr>
            <a:r>
              <a:rPr lang="es-ES" sz="2000" b="1" dirty="0">
                <a:latin typeface="Times New Roman" pitchFamily="18" charset="0"/>
                <a:ea typeface="Calibri" pitchFamily="34" charset="0"/>
                <a:cs typeface="Times New Roman" pitchFamily="18" charset="0"/>
              </a:rPr>
              <a:t> Cumplir con las normas de reciclaje y manejo de desechos de bienes </a:t>
            </a:r>
          </a:p>
          <a:p>
            <a:pPr algn="just" eaLnBrk="0" fontAlgn="auto" hangingPunct="0">
              <a:spcBef>
                <a:spcPts val="0"/>
              </a:spcBef>
              <a:spcAft>
                <a:spcPts val="0"/>
              </a:spcAft>
              <a:defRPr/>
            </a:pPr>
            <a:r>
              <a:rPr lang="es-ES" sz="2000" b="1" dirty="0">
                <a:latin typeface="Times New Roman" pitchFamily="18" charset="0"/>
                <a:ea typeface="Calibri" pitchFamily="34" charset="0"/>
                <a:cs typeface="Times New Roman" pitchFamily="18" charset="0"/>
              </a:rPr>
              <a:t>   consumidos;</a:t>
            </a:r>
          </a:p>
          <a:p>
            <a:pPr algn="just" eaLnBrk="0" fontAlgn="auto" hangingPunct="0">
              <a:spcBef>
                <a:spcPts val="0"/>
              </a:spcBef>
              <a:spcAft>
                <a:spcPts val="0"/>
              </a:spcAft>
              <a:buFontTx/>
              <a:buChar char="-"/>
              <a:defRPr/>
            </a:pPr>
            <a:r>
              <a:rPr lang="es-ES" sz="2000" b="1" dirty="0">
                <a:latin typeface="Times New Roman" pitchFamily="18" charset="0"/>
                <a:ea typeface="Calibri" pitchFamily="34" charset="0"/>
                <a:cs typeface="Times New Roman" pitchFamily="18" charset="0"/>
              </a:rPr>
              <a:t> Preservar el medio ambiente;</a:t>
            </a:r>
          </a:p>
          <a:p>
            <a:pPr algn="just" eaLnBrk="0" fontAlgn="auto" hangingPunct="0">
              <a:spcBef>
                <a:spcPts val="0"/>
              </a:spcBef>
              <a:spcAft>
                <a:spcPts val="0"/>
              </a:spcAft>
              <a:buFontTx/>
              <a:buChar char="-"/>
              <a:defRPr/>
            </a:pPr>
            <a:r>
              <a:rPr lang="es-ES" sz="2000" b="1" dirty="0">
                <a:latin typeface="Times New Roman" pitchFamily="18" charset="0"/>
                <a:ea typeface="Calibri" pitchFamily="34" charset="0"/>
                <a:cs typeface="Times New Roman" pitchFamily="18" charset="0"/>
              </a:rPr>
              <a:t> Acudir a las Asociaciones de Consumidores o a la justicia en caso de </a:t>
            </a:r>
          </a:p>
          <a:p>
            <a:pPr algn="just" eaLnBrk="0" fontAlgn="auto" hangingPunct="0">
              <a:spcBef>
                <a:spcPts val="0"/>
              </a:spcBef>
              <a:spcAft>
                <a:spcPts val="0"/>
              </a:spcAft>
              <a:defRPr/>
            </a:pPr>
            <a:r>
              <a:rPr lang="es-ES" sz="2000" b="1" dirty="0">
                <a:latin typeface="Times New Roman" pitchFamily="18" charset="0"/>
                <a:ea typeface="Calibri" pitchFamily="34" charset="0"/>
                <a:cs typeface="Times New Roman" pitchFamily="18" charset="0"/>
              </a:rPr>
              <a:t>  resultar perjudicados por la actuación indebida de los proveedores. </a:t>
            </a:r>
          </a:p>
        </p:txBody>
      </p:sp>
      <p:sp>
        <p:nvSpPr>
          <p:cNvPr id="4" name="1 Título"/>
          <p:cNvSpPr txBox="1">
            <a:spLocks/>
          </p:cNvSpPr>
          <p:nvPr/>
        </p:nvSpPr>
        <p:spPr>
          <a:xfrm>
            <a:off x="457200" y="642938"/>
            <a:ext cx="8229600" cy="539750"/>
          </a:xfrm>
          <a:prstGeom prst="rect">
            <a:avLst/>
          </a:prstGeom>
          <a:solidFill>
            <a:schemeClr val="tx2">
              <a:lumMod val="40000"/>
              <a:lumOff val="60000"/>
            </a:schemeClr>
          </a:solidFill>
          <a:ln w="28575">
            <a:solidFill>
              <a:schemeClr val="tx1"/>
            </a:solidFill>
          </a:ln>
        </p:spPr>
        <p:txBody>
          <a:bodyPr/>
          <a:lstStyle/>
          <a:p>
            <a:pPr algn="ctr" fontAlgn="auto">
              <a:spcBef>
                <a:spcPts val="0"/>
              </a:spcBef>
              <a:spcAft>
                <a:spcPts val="0"/>
              </a:spcAft>
              <a:defRPr/>
            </a:pPr>
            <a:r>
              <a:rPr lang="es-ES" sz="2800" b="1">
                <a:latin typeface="Times New Roman" pitchFamily="18" charset="0"/>
                <a:cs typeface="Times New Roman" pitchFamily="18" charset="0"/>
              </a:rPr>
              <a:t>DEBERES DEL CONSUMIDOR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p:cNvSpPr>
            <a:spLocks noChangeArrowheads="1"/>
          </p:cNvSpPr>
          <p:nvPr/>
        </p:nvSpPr>
        <p:spPr bwMode="auto">
          <a:xfrm>
            <a:off x="457200" y="1598613"/>
            <a:ext cx="8229600" cy="1628775"/>
          </a:xfrm>
          <a:prstGeom prst="rect">
            <a:avLst/>
          </a:prstGeom>
          <a:solidFill>
            <a:schemeClr val="tx2">
              <a:lumMod val="40000"/>
              <a:lumOff val="60000"/>
            </a:schemeClr>
          </a:solidFill>
          <a:ln w="28575">
            <a:solidFill>
              <a:schemeClr val="tx1"/>
            </a:solidFill>
            <a:miter lim="800000"/>
            <a:headEnd/>
            <a:tailEnd/>
          </a:ln>
          <a:effectLst/>
        </p:spPr>
        <p:txBody>
          <a:bodyPr wrap="square" anchor="ct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fontAlgn="auto">
              <a:spcBef>
                <a:spcPts val="0"/>
              </a:spcBef>
              <a:spcAft>
                <a:spcPts val="0"/>
              </a:spcAft>
              <a:defRPr/>
            </a:pPr>
            <a:r>
              <a:rPr lang="es-ES" altLang="es-ES" sz="2400" b="1" dirty="0">
                <a:latin typeface="Times New Roman" pitchFamily="18" charset="0"/>
                <a:ea typeface="Calibri" pitchFamily="34" charset="0"/>
                <a:cs typeface="Times New Roman" pitchFamily="18" charset="0"/>
              </a:rPr>
              <a:t>Se define al contrato de consumo como un acuerdo de voluntades entre un productor y un consumidor o consumidores para la adquisición de bienes o prestación de servicios.</a:t>
            </a:r>
          </a:p>
        </p:txBody>
      </p:sp>
      <p:sp>
        <p:nvSpPr>
          <p:cNvPr id="4" name="1 Título"/>
          <p:cNvSpPr txBox="1">
            <a:spLocks/>
          </p:cNvSpPr>
          <p:nvPr/>
        </p:nvSpPr>
        <p:spPr>
          <a:xfrm>
            <a:off x="457200" y="714375"/>
            <a:ext cx="8229600" cy="539750"/>
          </a:xfrm>
          <a:prstGeom prst="rect">
            <a:avLst/>
          </a:prstGeom>
          <a:solidFill>
            <a:schemeClr val="tx2">
              <a:lumMod val="40000"/>
              <a:lumOff val="60000"/>
            </a:schemeClr>
          </a:solidFill>
          <a:ln w="28575">
            <a:solidFill>
              <a:schemeClr val="tx1"/>
            </a:solidFill>
          </a:ln>
        </p:spPr>
        <p:txBody>
          <a:bodyPr/>
          <a:lstStyle>
            <a:lvl1pPr marL="0" marR="0" lvl="0" indent="0" algn="ctr" defTabSz="914400" rtl="0" fontAlgn="auto" hangingPunct="1">
              <a:lnSpc>
                <a:spcPct val="100000"/>
              </a:lnSpc>
              <a:spcBef>
                <a:spcPts val="0"/>
              </a:spcBef>
              <a:spcAft>
                <a:spcPts val="0"/>
              </a:spcAft>
              <a:buNone/>
              <a:tabLst/>
              <a:defRPr lang="es-ES" sz="4400" b="0" i="0" u="none" strike="noStrike" kern="1200" cap="none" spc="0" baseline="0">
                <a:solidFill>
                  <a:srgbClr val="FFFFFF"/>
                </a:solidFill>
                <a:uFillTx/>
                <a:latin typeface="Calibri"/>
                <a:ea typeface=""/>
                <a:cs typeface=""/>
              </a:defRPr>
            </a:lvl1pPr>
          </a:lstStyle>
          <a:p>
            <a:pPr>
              <a:defRPr/>
            </a:pPr>
            <a:r>
              <a:rPr sz="2800" b="1" dirty="0" smtClean="0">
                <a:solidFill>
                  <a:schemeClr val="tx1"/>
                </a:solidFill>
                <a:latin typeface="Times New Roman" pitchFamily="18" charset="0"/>
                <a:cs typeface="Times New Roman" pitchFamily="18" charset="0"/>
              </a:rPr>
              <a:t>CONTRATO DE CONSUMO</a:t>
            </a:r>
            <a:endParaRPr sz="2800" b="1" dirty="0">
              <a:solidFill>
                <a:schemeClr val="tx1"/>
              </a:solidFill>
              <a:latin typeface="Times New Roman" pitchFamily="18" charset="0"/>
              <a:cs typeface="Times New Roman" pitchFamily="18" charset="0"/>
            </a:endParaRPr>
          </a:p>
        </p:txBody>
      </p:sp>
      <p:sp>
        <p:nvSpPr>
          <p:cNvPr id="5" name="Rectangle 1"/>
          <p:cNvSpPr>
            <a:spLocks noChangeArrowheads="1"/>
          </p:cNvSpPr>
          <p:nvPr/>
        </p:nvSpPr>
        <p:spPr bwMode="auto">
          <a:xfrm>
            <a:off x="457200" y="3440113"/>
            <a:ext cx="8229600" cy="2724150"/>
          </a:xfrm>
          <a:prstGeom prst="rect">
            <a:avLst/>
          </a:prstGeom>
          <a:solidFill>
            <a:schemeClr val="tx2">
              <a:lumMod val="40000"/>
              <a:lumOff val="60000"/>
            </a:schemeClr>
          </a:solidFill>
          <a:ln w="28575">
            <a:solidFill>
              <a:schemeClr val="tx1"/>
            </a:solidFill>
            <a:miter lim="800000"/>
            <a:headEnd/>
            <a:tailEnd/>
          </a:ln>
          <a:effectLst/>
        </p:spPr>
        <p:txBody>
          <a:bodyPr wrap="square" anchor="ctr">
            <a:spAutoFit/>
          </a:bodyPr>
          <a:lstStyle/>
          <a:p>
            <a:pPr algn="ctr" fontAlgn="auto">
              <a:spcBef>
                <a:spcPts val="0"/>
              </a:spcBef>
              <a:spcAft>
                <a:spcPts val="0"/>
              </a:spcAft>
              <a:defRPr/>
            </a:pPr>
            <a:r>
              <a:rPr lang="es-ES" altLang="es-ES" sz="2400" b="1" dirty="0">
                <a:latin typeface="Times New Roman" pitchFamily="18" charset="0"/>
                <a:ea typeface="Calibri" pitchFamily="34" charset="0"/>
                <a:cs typeface="Times New Roman" pitchFamily="18" charset="0"/>
              </a:rPr>
              <a:t>Contrato de consumo es el celebrado entre un consumidor o usuario final con una persona humana o jurídica que actúe profesional u ocasionalmente o con una empresa productora de bienes y servicios, pública o privada, que tenga por objeto la adquisición, goce de los bienes o servicios por parte de los consumidores o usuarios, para su uso privado, familiar o social (artículo 1093 CCC)</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Título"/>
          <p:cNvSpPr txBox="1">
            <a:spLocks/>
          </p:cNvSpPr>
          <p:nvPr/>
        </p:nvSpPr>
        <p:spPr>
          <a:xfrm>
            <a:off x="539750" y="838200"/>
            <a:ext cx="8147050" cy="539750"/>
          </a:xfrm>
          <a:prstGeom prst="rect">
            <a:avLst/>
          </a:prstGeom>
          <a:solidFill>
            <a:schemeClr val="tx2">
              <a:lumMod val="40000"/>
              <a:lumOff val="60000"/>
            </a:schemeClr>
          </a:solidFill>
          <a:ln w="28575">
            <a:solidFill>
              <a:schemeClr val="tx1"/>
            </a:solidFill>
          </a:ln>
        </p:spPr>
        <p:txBody>
          <a:bodyPr/>
          <a:lstStyle>
            <a:lvl1pPr marL="0" marR="0" lvl="0" indent="0" algn="ctr" defTabSz="914400" rtl="0" fontAlgn="auto" hangingPunct="1">
              <a:lnSpc>
                <a:spcPct val="100000"/>
              </a:lnSpc>
              <a:spcBef>
                <a:spcPts val="0"/>
              </a:spcBef>
              <a:spcAft>
                <a:spcPts val="0"/>
              </a:spcAft>
              <a:buNone/>
              <a:tabLst/>
              <a:defRPr lang="es-ES" sz="4400" b="0" i="0" u="none" strike="noStrike" kern="1200" cap="none" spc="0" baseline="0">
                <a:solidFill>
                  <a:srgbClr val="FFFFFF"/>
                </a:solidFill>
                <a:uFillTx/>
                <a:latin typeface="Calibri"/>
                <a:ea typeface=""/>
                <a:cs typeface=""/>
              </a:defRPr>
            </a:lvl1pPr>
          </a:lstStyle>
          <a:p>
            <a:pPr>
              <a:defRPr/>
            </a:pPr>
            <a:r>
              <a:rPr sz="2800" b="1" dirty="0" smtClean="0">
                <a:solidFill>
                  <a:schemeClr val="tx1"/>
                </a:solidFill>
                <a:latin typeface="Times New Roman" pitchFamily="18" charset="0"/>
                <a:cs typeface="Times New Roman" pitchFamily="18" charset="0"/>
              </a:rPr>
              <a:t>CONSUMIDOR</a:t>
            </a:r>
            <a:endParaRPr sz="2800" b="1" dirty="0">
              <a:solidFill>
                <a:schemeClr val="tx1"/>
              </a:solidFill>
              <a:latin typeface="Times New Roman" pitchFamily="18" charset="0"/>
              <a:cs typeface="Times New Roman" pitchFamily="18" charset="0"/>
            </a:endParaRPr>
          </a:p>
        </p:txBody>
      </p:sp>
      <p:sp>
        <p:nvSpPr>
          <p:cNvPr id="4" name="Rectangle 1"/>
          <p:cNvSpPr>
            <a:spLocks noChangeArrowheads="1"/>
          </p:cNvSpPr>
          <p:nvPr/>
        </p:nvSpPr>
        <p:spPr bwMode="auto">
          <a:xfrm>
            <a:off x="539750" y="2057400"/>
            <a:ext cx="8147050" cy="3454400"/>
          </a:xfrm>
          <a:prstGeom prst="rect">
            <a:avLst/>
          </a:prstGeom>
          <a:solidFill>
            <a:schemeClr val="tx2">
              <a:lumMod val="40000"/>
              <a:lumOff val="60000"/>
            </a:schemeClr>
          </a:solidFill>
          <a:ln w="28575">
            <a:solidFill>
              <a:schemeClr val="tx1"/>
            </a:solidFill>
            <a:miter lim="800000"/>
            <a:headEnd/>
            <a:tailEnd/>
          </a:ln>
          <a:effectLst/>
        </p:spPr>
        <p:txBody>
          <a:bodyPr wrap="square" anchor="ctr">
            <a:spAutoFit/>
          </a:bodyPr>
          <a:lstStyle/>
          <a:p>
            <a:pPr algn="ctr" fontAlgn="auto">
              <a:spcBef>
                <a:spcPts val="0"/>
              </a:spcBef>
              <a:spcAft>
                <a:spcPts val="0"/>
              </a:spcAft>
              <a:defRPr/>
            </a:pPr>
            <a:r>
              <a:rPr lang="es-ES" altLang="es-ES" sz="2400" b="1" dirty="0">
                <a:latin typeface="Times New Roman" pitchFamily="18" charset="0"/>
                <a:ea typeface="Calibri" pitchFamily="34" charset="0"/>
                <a:cs typeface="Times New Roman" pitchFamily="18" charset="0"/>
              </a:rPr>
              <a:t>Se entiende por consumidor a la persona humana o jurídica que adquiere o utiliza, en forma gratuita u onerosa, bienes o servicios como destinatario final, en beneficio propio o de su grupo familiar o social. Queda equiparado al consumidor quien, sin ser parte de una relación de consumo como consecuencia y en ocasión de ella, adquiere o utiliza bienes o servicios, en forma gratuita u onerosa, como destinatario final, en beneficio propio o de su grupo familiar o social.  (Art.1092 CCC)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1 Título"/>
          <p:cNvSpPr txBox="1">
            <a:spLocks/>
          </p:cNvSpPr>
          <p:nvPr/>
        </p:nvSpPr>
        <p:spPr>
          <a:xfrm>
            <a:off x="457200" y="571500"/>
            <a:ext cx="8229600" cy="539750"/>
          </a:xfrm>
          <a:prstGeom prst="rect">
            <a:avLst/>
          </a:prstGeom>
          <a:solidFill>
            <a:schemeClr val="tx2">
              <a:lumMod val="40000"/>
              <a:lumOff val="60000"/>
            </a:schemeClr>
          </a:solidFill>
          <a:ln w="28575">
            <a:solidFill>
              <a:schemeClr val="tx1"/>
            </a:solidFill>
          </a:ln>
        </p:spPr>
        <p:txBody>
          <a:bodyPr/>
          <a:lstStyle/>
          <a:p>
            <a:pPr algn="ctr" fontAlgn="auto">
              <a:spcBef>
                <a:spcPts val="0"/>
              </a:spcBef>
              <a:spcAft>
                <a:spcPts val="0"/>
              </a:spcAft>
              <a:defRPr/>
            </a:pPr>
            <a:r>
              <a:rPr lang="es-ES" sz="2800" b="1">
                <a:latin typeface="Times New Roman" pitchFamily="18" charset="0"/>
                <a:cs typeface="Times New Roman" pitchFamily="18" charset="0"/>
              </a:rPr>
              <a:t>PRINCIPALES DISPOSICIONES</a:t>
            </a:r>
          </a:p>
        </p:txBody>
      </p:sp>
      <p:sp>
        <p:nvSpPr>
          <p:cNvPr id="4" name="Rectangle 1"/>
          <p:cNvSpPr>
            <a:spLocks noChangeArrowheads="1"/>
          </p:cNvSpPr>
          <p:nvPr/>
        </p:nvSpPr>
        <p:spPr bwMode="auto">
          <a:xfrm>
            <a:off x="457200" y="1584325"/>
            <a:ext cx="8229600" cy="4435475"/>
          </a:xfrm>
          <a:prstGeom prst="rect">
            <a:avLst/>
          </a:prstGeom>
          <a:solidFill>
            <a:schemeClr val="tx2">
              <a:lumMod val="40000"/>
              <a:lumOff val="60000"/>
            </a:schemeClr>
          </a:solidFill>
          <a:ln w="28575">
            <a:solidFill>
              <a:schemeClr val="tx1"/>
            </a:solidFill>
            <a:miter lim="800000"/>
            <a:headEnd/>
            <a:tailEnd/>
          </a:ln>
          <a:effectLst/>
        </p:spPr>
        <p:txBody>
          <a:bodyPr wrap="square" anchor="ctr">
            <a:spAutoFit/>
          </a:bodyPr>
          <a:lstStyle/>
          <a:p>
            <a:pPr fontAlgn="auto">
              <a:spcBef>
                <a:spcPts val="0"/>
              </a:spcBef>
              <a:spcAft>
                <a:spcPts val="0"/>
              </a:spcAft>
              <a:buFontTx/>
              <a:buChar char="-"/>
              <a:defRPr/>
            </a:pPr>
            <a:r>
              <a:rPr lang="es-ES" altLang="es-ES" sz="2000" b="1" dirty="0">
                <a:latin typeface="Times New Roman" pitchFamily="18" charset="0"/>
                <a:ea typeface="Calibri" pitchFamily="34" charset="0"/>
                <a:cs typeface="Times New Roman" pitchFamily="18" charset="0"/>
              </a:rPr>
              <a:t>  El contrato se debe interpretar en el sentido más favorable para el </a:t>
            </a:r>
          </a:p>
          <a:p>
            <a:pPr fontAlgn="auto">
              <a:spcBef>
                <a:spcPts val="0"/>
              </a:spcBef>
              <a:spcAft>
                <a:spcPts val="0"/>
              </a:spcAft>
              <a:defRPr/>
            </a:pPr>
            <a:r>
              <a:rPr lang="es-ES" altLang="es-ES" sz="2000" b="1" dirty="0">
                <a:latin typeface="Times New Roman" pitchFamily="18" charset="0"/>
                <a:ea typeface="Calibri" pitchFamily="34" charset="0"/>
                <a:cs typeface="Times New Roman" pitchFamily="18" charset="0"/>
              </a:rPr>
              <a:t>   consumidor. Cuando existan dudas sobre los alcances de su </a:t>
            </a:r>
          </a:p>
          <a:p>
            <a:pPr fontAlgn="auto">
              <a:spcBef>
                <a:spcPts val="0"/>
              </a:spcBef>
              <a:spcAft>
                <a:spcPts val="0"/>
              </a:spcAft>
              <a:defRPr/>
            </a:pPr>
            <a:r>
              <a:rPr lang="es-ES" altLang="es-ES" sz="2000" b="1" dirty="0">
                <a:latin typeface="Times New Roman" pitchFamily="18" charset="0"/>
                <a:ea typeface="Calibri" pitchFamily="34" charset="0"/>
                <a:cs typeface="Times New Roman" pitchFamily="18" charset="0"/>
              </a:rPr>
              <a:t>   obligación, se adopta la que sea menos gravosa;</a:t>
            </a:r>
          </a:p>
          <a:p>
            <a:pPr fontAlgn="auto">
              <a:spcBef>
                <a:spcPts val="0"/>
              </a:spcBef>
              <a:spcAft>
                <a:spcPts val="0"/>
              </a:spcAft>
              <a:defRPr/>
            </a:pPr>
            <a:endParaRPr lang="es-ES" altLang="es-ES" sz="2000" b="1" dirty="0">
              <a:latin typeface="Times New Roman" pitchFamily="18" charset="0"/>
              <a:ea typeface="Calibri" pitchFamily="34" charset="0"/>
              <a:cs typeface="Times New Roman" pitchFamily="18" charset="0"/>
            </a:endParaRPr>
          </a:p>
          <a:p>
            <a:pPr fontAlgn="auto">
              <a:spcBef>
                <a:spcPts val="0"/>
              </a:spcBef>
              <a:spcAft>
                <a:spcPts val="0"/>
              </a:spcAft>
              <a:buFontTx/>
              <a:buChar char="-"/>
              <a:defRPr/>
            </a:pPr>
            <a:r>
              <a:rPr lang="es-ES" altLang="es-ES" sz="2000" b="1" dirty="0">
                <a:latin typeface="Times New Roman" pitchFamily="18" charset="0"/>
                <a:ea typeface="Calibri" pitchFamily="34" charset="0"/>
                <a:cs typeface="Times New Roman" pitchFamily="18" charset="0"/>
              </a:rPr>
              <a:t>  Los proveedores deben garantizar condiciones de atención y trato </a:t>
            </a:r>
          </a:p>
          <a:p>
            <a:pPr fontAlgn="auto">
              <a:spcBef>
                <a:spcPts val="0"/>
              </a:spcBef>
              <a:spcAft>
                <a:spcPts val="0"/>
              </a:spcAft>
              <a:defRPr/>
            </a:pPr>
            <a:r>
              <a:rPr lang="es-ES" altLang="es-ES" sz="2000" b="1" dirty="0">
                <a:latin typeface="Times New Roman" pitchFamily="18" charset="0"/>
                <a:ea typeface="Calibri" pitchFamily="34" charset="0"/>
                <a:cs typeface="Times New Roman" pitchFamily="18" charset="0"/>
              </a:rPr>
              <a:t>   digno, equitativo y no discriminatorio a los consumidores y usuarios o </a:t>
            </a:r>
          </a:p>
          <a:p>
            <a:pPr fontAlgn="auto">
              <a:spcBef>
                <a:spcPts val="0"/>
              </a:spcBef>
              <a:spcAft>
                <a:spcPts val="0"/>
              </a:spcAft>
              <a:defRPr/>
            </a:pPr>
            <a:r>
              <a:rPr lang="es-ES" altLang="es-ES" sz="2000" b="1" dirty="0">
                <a:latin typeface="Times New Roman" pitchFamily="18" charset="0"/>
                <a:ea typeface="Calibri" pitchFamily="34" charset="0"/>
                <a:cs typeface="Times New Roman" pitchFamily="18" charset="0"/>
              </a:rPr>
              <a:t>   establecer diferencias basadas en pautas contrarias a la garantía </a:t>
            </a:r>
          </a:p>
          <a:p>
            <a:pPr fontAlgn="auto">
              <a:spcBef>
                <a:spcPts val="0"/>
              </a:spcBef>
              <a:spcAft>
                <a:spcPts val="0"/>
              </a:spcAft>
              <a:defRPr/>
            </a:pPr>
            <a:r>
              <a:rPr lang="es-ES" altLang="es-ES" sz="2000" b="1" dirty="0">
                <a:latin typeface="Times New Roman" pitchFamily="18" charset="0"/>
                <a:ea typeface="Calibri" pitchFamily="34" charset="0"/>
                <a:cs typeface="Times New Roman" pitchFamily="18" charset="0"/>
              </a:rPr>
              <a:t>   constitucional de igualdad, en especial, la de nacionalidad de los </a:t>
            </a:r>
          </a:p>
          <a:p>
            <a:pPr fontAlgn="auto">
              <a:spcBef>
                <a:spcPts val="0"/>
              </a:spcBef>
              <a:spcAft>
                <a:spcPts val="0"/>
              </a:spcAft>
              <a:defRPr/>
            </a:pPr>
            <a:r>
              <a:rPr lang="es-ES" altLang="es-ES" sz="2000" b="1" dirty="0">
                <a:latin typeface="Times New Roman" pitchFamily="18" charset="0"/>
                <a:ea typeface="Calibri" pitchFamily="34" charset="0"/>
                <a:cs typeface="Times New Roman" pitchFamily="18" charset="0"/>
              </a:rPr>
              <a:t>   consumidores;</a:t>
            </a:r>
          </a:p>
          <a:p>
            <a:pPr fontAlgn="auto">
              <a:spcBef>
                <a:spcPts val="0"/>
              </a:spcBef>
              <a:spcAft>
                <a:spcPts val="0"/>
              </a:spcAft>
              <a:defRPr/>
            </a:pPr>
            <a:endParaRPr lang="es-ES" altLang="es-ES" sz="2000" b="1" dirty="0">
              <a:latin typeface="Times New Roman" pitchFamily="18" charset="0"/>
              <a:ea typeface="Calibri" pitchFamily="34" charset="0"/>
              <a:cs typeface="Times New Roman" pitchFamily="18" charset="0"/>
            </a:endParaRPr>
          </a:p>
          <a:p>
            <a:pPr fontAlgn="auto">
              <a:spcBef>
                <a:spcPts val="0"/>
              </a:spcBef>
              <a:spcAft>
                <a:spcPts val="0"/>
              </a:spcAft>
              <a:buFontTx/>
              <a:buChar char="-"/>
              <a:defRPr/>
            </a:pPr>
            <a:r>
              <a:rPr lang="es-ES" altLang="es-ES" sz="2000" b="1" dirty="0">
                <a:latin typeface="Times New Roman" pitchFamily="18" charset="0"/>
                <a:ea typeface="Calibri" pitchFamily="34" charset="0"/>
                <a:cs typeface="Times New Roman" pitchFamily="18" charset="0"/>
              </a:rPr>
              <a:t>  Están prohibidas las prácticas que limitan la libertad de contratar </a:t>
            </a:r>
          </a:p>
          <a:p>
            <a:pPr fontAlgn="auto">
              <a:spcBef>
                <a:spcPts val="0"/>
              </a:spcBef>
              <a:spcAft>
                <a:spcPts val="0"/>
              </a:spcAft>
              <a:defRPr/>
            </a:pPr>
            <a:r>
              <a:rPr lang="es-ES" altLang="es-ES" sz="2000" b="1" dirty="0">
                <a:latin typeface="Times New Roman" pitchFamily="18" charset="0"/>
                <a:ea typeface="Calibri" pitchFamily="34" charset="0"/>
                <a:cs typeface="Times New Roman" pitchFamily="18" charset="0"/>
              </a:rPr>
              <a:t>   del consumidor, en especial las que subordinan la provisión de </a:t>
            </a:r>
          </a:p>
          <a:p>
            <a:pPr fontAlgn="auto">
              <a:spcBef>
                <a:spcPts val="0"/>
              </a:spcBef>
              <a:spcAft>
                <a:spcPts val="0"/>
              </a:spcAft>
              <a:defRPr/>
            </a:pPr>
            <a:r>
              <a:rPr lang="es-ES" altLang="es-ES" sz="2000" b="1" dirty="0">
                <a:latin typeface="Times New Roman" pitchFamily="18" charset="0"/>
                <a:ea typeface="Calibri" pitchFamily="34" charset="0"/>
                <a:cs typeface="Times New Roman" pitchFamily="18" charset="0"/>
              </a:rPr>
              <a:t>   productos o servicios a la adquisición simultánea de otros, y otras </a:t>
            </a:r>
          </a:p>
          <a:p>
            <a:pPr fontAlgn="auto">
              <a:spcBef>
                <a:spcPts val="0"/>
              </a:spcBef>
              <a:spcAft>
                <a:spcPts val="0"/>
              </a:spcAft>
              <a:defRPr/>
            </a:pPr>
            <a:r>
              <a:rPr lang="es-ES" altLang="es-ES" sz="2000" b="1" dirty="0">
                <a:latin typeface="Times New Roman" pitchFamily="18" charset="0"/>
                <a:ea typeface="Calibri" pitchFamily="34" charset="0"/>
                <a:cs typeface="Times New Roman" pitchFamily="18" charset="0"/>
              </a:rPr>
              <a:t>   similares que persiga el mismo objetivo.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txBox="1">
            <a:spLocks noChangeArrowheads="1"/>
          </p:cNvSpPr>
          <p:nvPr/>
        </p:nvSpPr>
        <p:spPr>
          <a:xfrm>
            <a:off x="457200" y="838200"/>
            <a:ext cx="8305800" cy="550863"/>
          </a:xfrm>
          <a:prstGeom prst="rect">
            <a:avLst/>
          </a:prstGeom>
          <a:solidFill>
            <a:schemeClr val="accent2">
              <a:lumMod val="60000"/>
              <a:lumOff val="40000"/>
            </a:schemeClr>
          </a:solidFill>
          <a:ln w="28575">
            <a:solidFill>
              <a:srgbClr val="C00000"/>
            </a:solidFill>
            <a:miter lim="800000"/>
            <a:headEnd/>
            <a:tailEnd/>
          </a:ln>
        </p:spPr>
        <p:txBody>
          <a:bodyPr/>
          <a:lstStyle>
            <a:lvl1pPr marL="0" marR="0" lvl="0" indent="0" algn="ctr" defTabSz="914400" rtl="0" fontAlgn="auto" hangingPunct="1">
              <a:lnSpc>
                <a:spcPct val="100000"/>
              </a:lnSpc>
              <a:spcBef>
                <a:spcPts val="0"/>
              </a:spcBef>
              <a:spcAft>
                <a:spcPts val="0"/>
              </a:spcAft>
              <a:buNone/>
              <a:tabLst/>
              <a:defRPr lang="es-ES" sz="4400" b="0" i="0" u="none" strike="noStrike" kern="1200" cap="none" spc="0" baseline="0">
                <a:solidFill>
                  <a:srgbClr val="FFFFFF"/>
                </a:solidFill>
                <a:uFillTx/>
                <a:latin typeface="Calibri"/>
                <a:ea typeface=""/>
                <a:cs typeface=""/>
              </a:defRPr>
            </a:lvl1pPr>
          </a:lstStyle>
          <a:p>
            <a:pPr>
              <a:defRPr/>
            </a:pPr>
            <a:r>
              <a:rPr lang="es-MX" altLang="es-ES" sz="2800" b="1" dirty="0" smtClean="0">
                <a:solidFill>
                  <a:schemeClr val="tx1"/>
                </a:solidFill>
                <a:latin typeface="Times New Roman" panose="02020603050405020304" pitchFamily="18" charset="0"/>
                <a:cs typeface="Times New Roman" panose="02020603050405020304" pitchFamily="18" charset="0"/>
              </a:rPr>
              <a:t>CULTURA</a:t>
            </a:r>
            <a:endParaRPr lang="es-MX" altLang="es-ES" sz="2800" b="1" dirty="0">
              <a:solidFill>
                <a:schemeClr val="tx1"/>
              </a:solidFill>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457200" y="2298700"/>
            <a:ext cx="8229599" cy="3416300"/>
          </a:xfrm>
          <a:prstGeom prst="rect">
            <a:avLst/>
          </a:prstGeom>
          <a:solidFill>
            <a:schemeClr val="accent2">
              <a:lumMod val="60000"/>
              <a:lumOff val="40000"/>
            </a:schemeClr>
          </a:solidFill>
          <a:ln w="28575">
            <a:solidFill>
              <a:srgbClr val="C00000"/>
            </a:solidFill>
            <a:miter lim="800000"/>
            <a:headEnd/>
            <a:tailEnd/>
          </a:ln>
          <a:effectLst/>
        </p:spPr>
        <p:txBody>
          <a:bodyPr wrap="square">
            <a:spAutoFit/>
          </a:bodyPr>
          <a:lstStyle/>
          <a:p>
            <a:pPr algn="ctr" fontAlgn="auto">
              <a:spcBef>
                <a:spcPct val="50000"/>
              </a:spcBef>
              <a:spcAft>
                <a:spcPts val="0"/>
              </a:spcAft>
              <a:defRPr/>
            </a:pPr>
            <a:r>
              <a:rPr lang="es-MX" altLang="es-ES" sz="2400" b="1" dirty="0">
                <a:latin typeface="Times New Roman" panose="02020603050405020304" pitchFamily="18" charset="0"/>
                <a:cs typeface="Times New Roman" panose="02020603050405020304" pitchFamily="18" charset="0"/>
              </a:rPr>
              <a:t>Es el conjunto de todas las formas, los modelos o los patrones, explícitos o implícitos, a través de los cuales una sociedad regula el comportamiento de las personas. </a:t>
            </a:r>
          </a:p>
          <a:p>
            <a:pPr algn="ctr" fontAlgn="auto">
              <a:spcBef>
                <a:spcPct val="50000"/>
              </a:spcBef>
              <a:spcAft>
                <a:spcPts val="0"/>
              </a:spcAft>
              <a:defRPr/>
            </a:pPr>
            <a:r>
              <a:rPr lang="es-MX" altLang="es-ES" sz="2400" b="1" dirty="0">
                <a:latin typeface="Times New Roman" panose="02020603050405020304" pitchFamily="18" charset="0"/>
                <a:cs typeface="Times New Roman" panose="02020603050405020304" pitchFamily="18" charset="0"/>
              </a:rPr>
              <a:t>Incluye costumbres, prácticas, códigos, normas y reglas de la manera de ser, vestimenta, religión, rituales, normas de comportamiento y sistemas de creencias.</a:t>
            </a:r>
          </a:p>
          <a:p>
            <a:pPr algn="ctr" fontAlgn="auto">
              <a:spcBef>
                <a:spcPct val="50000"/>
              </a:spcBef>
              <a:spcAft>
                <a:spcPts val="0"/>
              </a:spcAft>
              <a:defRPr/>
            </a:pPr>
            <a:r>
              <a:rPr lang="es-MX" altLang="es-ES" sz="2400" b="1" dirty="0">
                <a:latin typeface="Times New Roman" panose="02020603050405020304" pitchFamily="18" charset="0"/>
                <a:cs typeface="Times New Roman" panose="02020603050405020304" pitchFamily="18" charset="0"/>
              </a:rPr>
              <a:t>Es aceptada ampliamente por los miembros de la sociedad y por lo tanto es difícil de modificar.</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597025"/>
            <a:ext cx="8229600" cy="3216275"/>
          </a:xfrm>
          <a:prstGeom prst="rect">
            <a:avLst/>
          </a:prstGeom>
          <a:solidFill>
            <a:schemeClr val="tx2">
              <a:lumMod val="40000"/>
              <a:lumOff val="60000"/>
            </a:schemeClr>
          </a:solidFill>
          <a:ln w="28575">
            <a:solidFill>
              <a:schemeClr val="tx1"/>
            </a:solidFill>
            <a:miter lim="800000"/>
            <a:headEnd/>
            <a:tailEnd/>
          </a:ln>
          <a:effectLst/>
        </p:spPr>
        <p:txBody>
          <a:bodyPr wrap="square" anchor="ctr">
            <a:spAutoFit/>
          </a:bodyPr>
          <a:lstStyle/>
          <a:p>
            <a:pPr>
              <a:buFontTx/>
              <a:buChar char="-"/>
            </a:pPr>
            <a:r>
              <a:rPr lang="es-ES" altLang="es-ES" sz="2000" b="1">
                <a:latin typeface="Times New Roman" pitchFamily="18" charset="0"/>
                <a:ea typeface="Calibri" pitchFamily="34" charset="0"/>
                <a:cs typeface="Times New Roman" pitchFamily="18" charset="0"/>
              </a:rPr>
              <a:t>  El proveedor está obligado a suministrar información al consumidor </a:t>
            </a:r>
          </a:p>
          <a:p>
            <a:r>
              <a:rPr lang="es-ES" altLang="es-ES" sz="2000" b="1">
                <a:latin typeface="Times New Roman" pitchFamily="18" charset="0"/>
                <a:ea typeface="Calibri" pitchFamily="34" charset="0"/>
                <a:cs typeface="Times New Roman" pitchFamily="18" charset="0"/>
              </a:rPr>
              <a:t>   en forma cierta y detallada, respecto de todo lo relacionado con las </a:t>
            </a:r>
          </a:p>
          <a:p>
            <a:r>
              <a:rPr lang="es-ES" altLang="es-ES" sz="2000" b="1">
                <a:latin typeface="Times New Roman" pitchFamily="18" charset="0"/>
                <a:ea typeface="Calibri" pitchFamily="34" charset="0"/>
                <a:cs typeface="Times New Roman" pitchFamily="18" charset="0"/>
              </a:rPr>
              <a:t>   características esenciales de los bienes y servicios que provee, las </a:t>
            </a:r>
          </a:p>
          <a:p>
            <a:r>
              <a:rPr lang="es-ES" altLang="es-ES" sz="2000" b="1">
                <a:latin typeface="Times New Roman" pitchFamily="18" charset="0"/>
                <a:ea typeface="Calibri" pitchFamily="34" charset="0"/>
                <a:cs typeface="Times New Roman" pitchFamily="18" charset="0"/>
              </a:rPr>
              <a:t>   condiciones de su comercialización y toda otra circunstancia    </a:t>
            </a:r>
          </a:p>
          <a:p>
            <a:r>
              <a:rPr lang="es-ES" altLang="es-ES" sz="2000" b="1">
                <a:latin typeface="Times New Roman" pitchFamily="18" charset="0"/>
                <a:ea typeface="Calibri" pitchFamily="34" charset="0"/>
                <a:cs typeface="Times New Roman" pitchFamily="18" charset="0"/>
              </a:rPr>
              <a:t>   relevante para el contrato. </a:t>
            </a:r>
          </a:p>
          <a:p>
            <a:endParaRPr lang="es-ES" altLang="es-ES" sz="2000" b="1">
              <a:latin typeface="Times New Roman" pitchFamily="18" charset="0"/>
              <a:ea typeface="Calibri" pitchFamily="34" charset="0"/>
              <a:cs typeface="Times New Roman" pitchFamily="18" charset="0"/>
            </a:endParaRPr>
          </a:p>
          <a:p>
            <a:pPr>
              <a:buFontTx/>
              <a:buChar char="-"/>
            </a:pPr>
            <a:r>
              <a:rPr lang="es-ES" altLang="es-ES" sz="2000" b="1">
                <a:latin typeface="Times New Roman" pitchFamily="18" charset="0"/>
                <a:ea typeface="Calibri" pitchFamily="34" charset="0"/>
                <a:cs typeface="Times New Roman" pitchFamily="18" charset="0"/>
              </a:rPr>
              <a:t> El principio de interpretación es a favor del consumidor. En caso de   </a:t>
            </a:r>
          </a:p>
          <a:p>
            <a:r>
              <a:rPr lang="es-ES" altLang="es-ES" sz="2000" b="1">
                <a:latin typeface="Times New Roman" pitchFamily="18" charset="0"/>
                <a:ea typeface="Calibri" pitchFamily="34" charset="0"/>
                <a:cs typeface="Times New Roman" pitchFamily="18" charset="0"/>
              </a:rPr>
              <a:t>  duda acerca de la interpretación de una norma o una cláusula en un </a:t>
            </a:r>
          </a:p>
          <a:p>
            <a:r>
              <a:rPr lang="es-ES" altLang="es-ES" sz="2000" b="1">
                <a:latin typeface="Times New Roman" pitchFamily="18" charset="0"/>
                <a:ea typeface="Calibri" pitchFamily="34" charset="0"/>
                <a:cs typeface="Times New Roman" pitchFamily="18" charset="0"/>
              </a:rPr>
              <a:t>   contrato, ésta será interpretada en el sentido favorable al </a:t>
            </a:r>
          </a:p>
          <a:p>
            <a:r>
              <a:rPr lang="es-ES" altLang="es-ES" sz="2000" b="1">
                <a:latin typeface="Times New Roman" pitchFamily="18" charset="0"/>
                <a:ea typeface="Calibri" pitchFamily="34" charset="0"/>
                <a:cs typeface="Times New Roman" pitchFamily="18" charset="0"/>
              </a:rPr>
              <a:t>   consumidor.</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txBox="1">
            <a:spLocks/>
          </p:cNvSpPr>
          <p:nvPr/>
        </p:nvSpPr>
        <p:spPr>
          <a:xfrm>
            <a:off x="457200" y="2438400"/>
            <a:ext cx="8229600" cy="1057275"/>
          </a:xfrm>
          <a:prstGeom prst="rect">
            <a:avLst/>
          </a:prstGeom>
          <a:solidFill>
            <a:schemeClr val="tx2">
              <a:lumMod val="40000"/>
              <a:lumOff val="60000"/>
            </a:schemeClr>
          </a:solidFill>
          <a:ln w="28575">
            <a:solidFill>
              <a:schemeClr val="tx1"/>
            </a:solidFill>
          </a:ln>
        </p:spPr>
        <p:txBody>
          <a:bodyPr/>
          <a:lstStyle>
            <a:lvl1pPr marL="0" marR="0" lvl="0" indent="0" algn="ctr" defTabSz="914400" rtl="0" fontAlgn="auto" hangingPunct="1">
              <a:lnSpc>
                <a:spcPct val="100000"/>
              </a:lnSpc>
              <a:spcBef>
                <a:spcPts val="0"/>
              </a:spcBef>
              <a:spcAft>
                <a:spcPts val="0"/>
              </a:spcAft>
              <a:buNone/>
              <a:tabLst/>
              <a:defRPr lang="es-ES" sz="4400" b="0" i="0" u="none" strike="noStrike" kern="1200" cap="none" spc="0" baseline="0">
                <a:solidFill>
                  <a:srgbClr val="FFFFFF"/>
                </a:solidFill>
                <a:uFillTx/>
                <a:latin typeface="Calibri"/>
                <a:ea typeface=""/>
                <a:cs typeface=""/>
              </a:defRPr>
            </a:lvl1pPr>
          </a:lstStyle>
          <a:p>
            <a:pPr>
              <a:defRPr/>
            </a:pPr>
            <a:r>
              <a:rPr sz="2800" b="1" dirty="0">
                <a:solidFill>
                  <a:schemeClr val="tx1"/>
                </a:solidFill>
                <a:latin typeface="Times New Roman" pitchFamily="18" charset="0"/>
                <a:cs typeface="Times New Roman" pitchFamily="18" charset="0"/>
              </a:rPr>
              <a:t>CARACTERÍSTICAS DE LOS CONTRATOS DE </a:t>
            </a:r>
            <a:r>
              <a:rPr sz="2800" b="1" dirty="0" smtClean="0">
                <a:solidFill>
                  <a:schemeClr val="tx1"/>
                </a:solidFill>
                <a:latin typeface="Times New Roman" pitchFamily="18" charset="0"/>
                <a:cs typeface="Times New Roman" pitchFamily="18" charset="0"/>
              </a:rPr>
              <a:t>CONSUMO.</a:t>
            </a:r>
            <a:endParaRPr sz="2800" b="1" dirty="0">
              <a:solidFill>
                <a:schemeClr val="tx1"/>
              </a:solidFill>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676400"/>
            <a:ext cx="8229600" cy="2923877"/>
          </a:xfrm>
          <a:prstGeom prst="rect">
            <a:avLst/>
          </a:prstGeom>
          <a:solidFill>
            <a:schemeClr val="tx2">
              <a:lumMod val="40000"/>
              <a:lumOff val="60000"/>
            </a:schemeClr>
          </a:solidFill>
          <a:ln w="28575">
            <a:solidFill>
              <a:schemeClr val="tx1"/>
            </a:solidFill>
            <a:miter lim="800000"/>
            <a:headEnd/>
            <a:tailEnd/>
          </a:ln>
          <a:effectLst/>
        </p:spPr>
        <p:txBody>
          <a:bodyPr wrap="square" anchor="ct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fontAlgn="auto">
              <a:spcBef>
                <a:spcPts val="0"/>
              </a:spcBef>
              <a:spcAft>
                <a:spcPts val="0"/>
              </a:spcAft>
              <a:defRPr/>
            </a:pPr>
            <a:r>
              <a:rPr lang="es-ES" altLang="es-ES" sz="2400" b="1" dirty="0" smtClean="0">
                <a:latin typeface="Times New Roman" pitchFamily="18" charset="0"/>
                <a:ea typeface="Calibri" pitchFamily="34" charset="0"/>
                <a:cs typeface="Times New Roman" pitchFamily="18" charset="0"/>
              </a:rPr>
              <a:t>ES UN CONTRATO ASIMÉTRICO, ENTRE DESIGUALES </a:t>
            </a:r>
          </a:p>
          <a:p>
            <a:pPr algn="ctr" eaLnBrk="0" fontAlgn="auto" hangingPunct="0">
              <a:spcBef>
                <a:spcPts val="0"/>
              </a:spcBef>
              <a:spcAft>
                <a:spcPts val="0"/>
              </a:spcAft>
              <a:defRPr/>
            </a:pPr>
            <a:endParaRPr lang="es-ES" altLang="es-ES" sz="2000" b="1" dirty="0">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altLang="es-ES" sz="2000" b="1" dirty="0">
                <a:latin typeface="Times New Roman" pitchFamily="18" charset="0"/>
                <a:ea typeface="Calibri" pitchFamily="34" charset="0"/>
                <a:cs typeface="Times New Roman" pitchFamily="18" charset="0"/>
              </a:rPr>
              <a:t>El productor es experto, posee toda la información relevante  para la celebración del contrato, tiene un poder económico mayor y un poder de negociación que le permite imponer condiciones contractuales.</a:t>
            </a:r>
          </a:p>
          <a:p>
            <a:pPr algn="ctr" eaLnBrk="0" fontAlgn="auto" hangingPunct="0">
              <a:spcBef>
                <a:spcPts val="0"/>
              </a:spcBef>
              <a:spcAft>
                <a:spcPts val="0"/>
              </a:spcAft>
              <a:defRPr/>
            </a:pPr>
            <a:endParaRPr lang="es-ES" altLang="es-ES" sz="2000" b="1" dirty="0">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altLang="es-ES" sz="2000" b="1" dirty="0">
                <a:latin typeface="Times New Roman" pitchFamily="18" charset="0"/>
                <a:ea typeface="Calibri" pitchFamily="34" charset="0"/>
                <a:cs typeface="Times New Roman" pitchFamily="18" charset="0"/>
              </a:rPr>
              <a:t>El consumidor se halla en una posición más débil por su escasa información o su inexperiencia </a:t>
            </a:r>
            <a:r>
              <a:rPr lang="es-ES" altLang="es-ES" sz="2000" b="1" dirty="0" err="1">
                <a:latin typeface="Times New Roman" pitchFamily="18" charset="0"/>
                <a:ea typeface="Calibri" pitchFamily="34" charset="0"/>
                <a:cs typeface="Times New Roman" pitchFamily="18" charset="0"/>
              </a:rPr>
              <a:t>negocial</a:t>
            </a:r>
            <a:r>
              <a:rPr lang="es-ES" altLang="es-ES" sz="2000" b="1" dirty="0">
                <a:latin typeface="Times New Roman" pitchFamily="18" charset="0"/>
                <a:ea typeface="Calibri" pitchFamily="34" charset="0"/>
                <a:cs typeface="Times New Roman" pitchFamily="18" charset="0"/>
              </a:rPr>
              <a:t>.</a:t>
            </a:r>
          </a:p>
          <a:p>
            <a:pPr algn="ctr" eaLnBrk="0" fontAlgn="auto" hangingPunct="0">
              <a:spcBef>
                <a:spcPts val="0"/>
              </a:spcBef>
              <a:spcAft>
                <a:spcPts val="0"/>
              </a:spcAft>
              <a:defRPr/>
            </a:pPr>
            <a:endParaRPr lang="es-ES" altLang="es-ES" sz="2000" b="1" dirty="0">
              <a:latin typeface="Times New Roman" pitchFamily="18" charset="0"/>
              <a:ea typeface="Calibri" pitchFamily="34"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071563"/>
            <a:ext cx="8229600" cy="4465637"/>
          </a:xfrm>
          <a:prstGeom prst="rect">
            <a:avLst/>
          </a:prstGeom>
          <a:solidFill>
            <a:schemeClr val="tx2">
              <a:lumMod val="40000"/>
              <a:lumOff val="60000"/>
            </a:schemeClr>
          </a:solidFill>
          <a:ln w="28575">
            <a:solidFill>
              <a:schemeClr val="tx1"/>
            </a:solidFill>
            <a:miter lim="800000"/>
            <a:headEnd/>
            <a:tailEnd/>
          </a:ln>
          <a:effectLst/>
        </p:spPr>
        <p:txBody>
          <a:bodyPr wrap="square" anchor="ct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fontAlgn="auto">
              <a:spcBef>
                <a:spcPts val="0"/>
              </a:spcBef>
              <a:spcAft>
                <a:spcPts val="0"/>
              </a:spcAft>
              <a:defRPr/>
            </a:pPr>
            <a:r>
              <a:rPr lang="es-ES" altLang="es-ES" sz="2400" b="1" dirty="0">
                <a:latin typeface="Times New Roman" pitchFamily="18" charset="0"/>
                <a:ea typeface="Calibri" pitchFamily="34" charset="0"/>
                <a:cs typeface="Times New Roman" pitchFamily="18" charset="0"/>
              </a:rPr>
              <a:t>ES UN CONTRATO DE ADHESIÓN </a:t>
            </a:r>
          </a:p>
          <a:p>
            <a:pPr algn="just" fontAlgn="auto">
              <a:spcBef>
                <a:spcPts val="0"/>
              </a:spcBef>
              <a:spcAft>
                <a:spcPts val="0"/>
              </a:spcAft>
              <a:defRPr/>
            </a:pPr>
            <a:endParaRPr lang="es-ES" altLang="es-ES" dirty="0">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altLang="es-ES" sz="2000" b="1" dirty="0">
                <a:latin typeface="Times New Roman" pitchFamily="18" charset="0"/>
                <a:ea typeface="Calibri" pitchFamily="34" charset="0"/>
                <a:cs typeface="Times New Roman" pitchFamily="18" charset="0"/>
              </a:rPr>
              <a:t>Se celebran mediante el necesario empleo de documentación </a:t>
            </a:r>
            <a:r>
              <a:rPr lang="es-ES" altLang="es-ES" sz="2000" b="1" dirty="0" err="1">
                <a:latin typeface="Times New Roman" pitchFamily="18" charset="0"/>
                <a:ea typeface="Calibri" pitchFamily="34" charset="0"/>
                <a:cs typeface="Times New Roman" pitchFamily="18" charset="0"/>
              </a:rPr>
              <a:t>preimpresa</a:t>
            </a:r>
            <a:r>
              <a:rPr lang="es-ES" altLang="es-ES" sz="2000" b="1" dirty="0">
                <a:latin typeface="Times New Roman" pitchFamily="18" charset="0"/>
                <a:ea typeface="Calibri" pitchFamily="34" charset="0"/>
                <a:cs typeface="Times New Roman" pitchFamily="18" charset="0"/>
              </a:rPr>
              <a:t>, con cláusulas predispuestas que el consumidor no puede negociar ni modificar. </a:t>
            </a:r>
          </a:p>
          <a:p>
            <a:pPr algn="ctr" eaLnBrk="0" fontAlgn="auto" hangingPunct="0">
              <a:spcBef>
                <a:spcPts val="0"/>
              </a:spcBef>
              <a:spcAft>
                <a:spcPts val="0"/>
              </a:spcAft>
              <a:defRPr/>
            </a:pPr>
            <a:endParaRPr lang="es-ES" altLang="es-ES" sz="2000" b="1" dirty="0">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altLang="es-ES" sz="2000" b="1" dirty="0">
                <a:latin typeface="Times New Roman" pitchFamily="18" charset="0"/>
                <a:ea typeface="Calibri" pitchFamily="34" charset="0"/>
                <a:cs typeface="Times New Roman" pitchFamily="18" charset="0"/>
              </a:rPr>
              <a:t>Se define al contrato de adhesión como aquel cuyas cláusulas han sido establecidas unilateralmente por el proveedor de productos o servicios y/o aprobadas por autoridad competente administrativa del Estado, sin que el consumidor pueda contra ofertar, discutir o modificar sustancialmente su contenido. </a:t>
            </a:r>
          </a:p>
          <a:p>
            <a:pPr algn="ctr" eaLnBrk="0" fontAlgn="auto" hangingPunct="0">
              <a:spcBef>
                <a:spcPts val="0"/>
              </a:spcBef>
              <a:spcAft>
                <a:spcPts val="0"/>
              </a:spcAft>
              <a:defRPr/>
            </a:pPr>
            <a:endParaRPr lang="es-ES" altLang="es-ES" sz="2000" b="1" dirty="0">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altLang="es-ES" sz="2000" b="1" dirty="0">
                <a:latin typeface="Times New Roman" pitchFamily="18" charset="0"/>
                <a:ea typeface="Calibri" pitchFamily="34" charset="0"/>
                <a:cs typeface="Times New Roman" pitchFamily="18" charset="0"/>
              </a:rPr>
              <a:t>Los mismos deben estar impresos en idioma castellano, con letras destacadas a simple vista para una visión normal.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1052513"/>
            <a:ext cx="8229600" cy="4832350"/>
          </a:xfrm>
          <a:prstGeom prst="rect">
            <a:avLst/>
          </a:prstGeom>
          <a:solidFill>
            <a:schemeClr val="tx2">
              <a:lumMod val="40000"/>
              <a:lumOff val="60000"/>
            </a:schemeClr>
          </a:solidFill>
          <a:ln w="28575">
            <a:solidFill>
              <a:schemeClr val="tx1"/>
            </a:solidFill>
          </a:ln>
        </p:spPr>
        <p:txBody>
          <a:bodyPr wrap="square">
            <a:spAutoFit/>
          </a:bodyPr>
          <a:lstStyle/>
          <a:p>
            <a:pPr algn="ctr" eaLnBrk="0" fontAlgn="auto" hangingPunct="0">
              <a:spcBef>
                <a:spcPts val="0"/>
              </a:spcBef>
              <a:spcAft>
                <a:spcPts val="0"/>
              </a:spcAft>
              <a:defRPr/>
            </a:pPr>
            <a:r>
              <a:rPr lang="es-ES" sz="2200" b="1" dirty="0">
                <a:latin typeface="Times New Roman" pitchFamily="18" charset="0"/>
                <a:ea typeface="Calibri" pitchFamily="34" charset="0"/>
                <a:cs typeface="Times New Roman" pitchFamily="18" charset="0"/>
              </a:rPr>
              <a:t>El consumidor no está en condiciones de juzgar o estudiar en la mayoría de los casos, por sí mismo, la idoneidad e inteligencia del contenido de los contratos mercantiles. </a:t>
            </a:r>
          </a:p>
          <a:p>
            <a:pPr algn="ctr" eaLnBrk="0" fontAlgn="auto" hangingPunct="0">
              <a:spcBef>
                <a:spcPts val="0"/>
              </a:spcBef>
              <a:spcAft>
                <a:spcPts val="0"/>
              </a:spcAft>
              <a:defRPr/>
            </a:pPr>
            <a:endParaRPr lang="es-ES" sz="2200" b="1" dirty="0">
              <a:latin typeface="Times New Roman" pitchFamily="18" charset="0"/>
              <a:cs typeface="Times New Roman" pitchFamily="18" charset="0"/>
            </a:endParaRPr>
          </a:p>
          <a:p>
            <a:pPr algn="ctr" eaLnBrk="0" fontAlgn="auto" hangingPunct="0">
              <a:spcBef>
                <a:spcPts val="0"/>
              </a:spcBef>
              <a:spcAft>
                <a:spcPts val="0"/>
              </a:spcAft>
              <a:defRPr/>
            </a:pPr>
            <a:r>
              <a:rPr lang="es-ES" sz="2200" b="1" dirty="0">
                <a:latin typeface="Times New Roman" pitchFamily="18" charset="0"/>
                <a:ea typeface="Calibri" pitchFamily="34" charset="0"/>
                <a:cs typeface="Times New Roman" pitchFamily="18" charset="0"/>
              </a:rPr>
              <a:t>El que suscribe estos tipos de contratos de consumo, pertenecen lógicamente a un público masivo y neófito, por ello los oferentes, a veces,  redactan las cláusulas de tal manera que le resulten intelectualmente imposibles de comprender cuáles serán sus obligaciones. </a:t>
            </a:r>
          </a:p>
          <a:p>
            <a:pPr algn="ctr" eaLnBrk="0" fontAlgn="auto" hangingPunct="0">
              <a:spcBef>
                <a:spcPts val="0"/>
              </a:spcBef>
              <a:spcAft>
                <a:spcPts val="0"/>
              </a:spcAft>
              <a:defRPr/>
            </a:pPr>
            <a:endParaRPr lang="es-ES" sz="2200" b="1" dirty="0">
              <a:latin typeface="Times New Roman" pitchFamily="18" charset="0"/>
              <a:cs typeface="Times New Roman" pitchFamily="18" charset="0"/>
            </a:endParaRPr>
          </a:p>
          <a:p>
            <a:pPr algn="ctr" eaLnBrk="0" fontAlgn="auto" hangingPunct="0">
              <a:spcBef>
                <a:spcPts val="0"/>
              </a:spcBef>
              <a:spcAft>
                <a:spcPts val="0"/>
              </a:spcAft>
              <a:defRPr/>
            </a:pPr>
            <a:r>
              <a:rPr lang="es-ES" sz="2200" b="1" dirty="0">
                <a:latin typeface="Times New Roman" pitchFamily="18" charset="0"/>
                <a:ea typeface="Calibri" pitchFamily="34" charset="0"/>
                <a:cs typeface="Times New Roman" pitchFamily="18" charset="0"/>
              </a:rPr>
              <a:t>Debe tenerse en cuenta, además, la existencia de contratos conexos, en los que con la firma en un solo formulario se involucra a varios tipos de contratos (por ejemplo planes de ahorro con seguros de vida, etc.</a:t>
            </a:r>
            <a:endParaRPr lang="es-ES" sz="2200" b="1" dirty="0">
              <a:latin typeface="+mn-l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715963"/>
            <a:ext cx="8229600" cy="5355312"/>
          </a:xfrm>
          <a:prstGeom prst="rect">
            <a:avLst/>
          </a:prstGeom>
          <a:solidFill>
            <a:schemeClr val="tx2">
              <a:lumMod val="40000"/>
              <a:lumOff val="60000"/>
            </a:schemeClr>
          </a:solidFill>
          <a:ln w="28575">
            <a:solidFill>
              <a:schemeClr val="tx1"/>
            </a:solidFill>
          </a:ln>
        </p:spPr>
        <p:txBody>
          <a:bodyPr wrap="square">
            <a:spAutoFit/>
          </a:bodyPr>
          <a:lstStyle/>
          <a:p>
            <a:pPr algn="ctr" eaLnBrk="0" fontAlgn="auto" hangingPunct="0">
              <a:spcBef>
                <a:spcPts val="0"/>
              </a:spcBef>
              <a:spcAft>
                <a:spcPts val="0"/>
              </a:spcAft>
              <a:defRPr/>
            </a:pPr>
            <a:r>
              <a:rPr lang="es-ES" sz="2800" b="1" dirty="0">
                <a:latin typeface="Times New Roman" pitchFamily="18" charset="0"/>
                <a:ea typeface="Calibri" pitchFamily="34" charset="0"/>
                <a:cs typeface="Times New Roman" pitchFamily="18" charset="0"/>
              </a:rPr>
              <a:t>Definición en el nuevo Código</a:t>
            </a:r>
          </a:p>
          <a:p>
            <a:pPr algn="ctr" eaLnBrk="0" fontAlgn="auto" hangingPunct="0">
              <a:spcBef>
                <a:spcPts val="0"/>
              </a:spcBef>
              <a:spcAft>
                <a:spcPts val="0"/>
              </a:spcAft>
              <a:defRPr/>
            </a:pPr>
            <a:endParaRPr lang="es-ES" sz="2800" b="1" dirty="0">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sz="2200" b="1" dirty="0">
                <a:latin typeface="Times New Roman" pitchFamily="18" charset="0"/>
                <a:ea typeface="Calibri" pitchFamily="34" charset="0"/>
                <a:cs typeface="Times New Roman" pitchFamily="18" charset="0"/>
              </a:rPr>
              <a:t>El contrato por adhesión es aquel mediante el cual uno de los contratantes adhiere a cláusulas generales predispuestas unilateralmente, por la otra parte o por un tercero, sin que el adherente haya participado en su redacción.</a:t>
            </a:r>
          </a:p>
          <a:p>
            <a:pPr algn="ctr" eaLnBrk="0" fontAlgn="auto" hangingPunct="0">
              <a:spcBef>
                <a:spcPts val="0"/>
              </a:spcBef>
              <a:spcAft>
                <a:spcPts val="0"/>
              </a:spcAft>
              <a:defRPr/>
            </a:pPr>
            <a:endParaRPr lang="es-ES" sz="2200" b="1" dirty="0">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sz="2200" b="1" dirty="0">
                <a:latin typeface="Times New Roman" pitchFamily="18" charset="0"/>
                <a:ea typeface="Calibri" pitchFamily="34" charset="0"/>
                <a:cs typeface="Times New Roman" pitchFamily="18" charset="0"/>
              </a:rPr>
              <a:t>Las cláusulas generales predispuestas deben ser comprensibles y suficientes. La redacción debe ser clara,  completa y fácilmente legible.</a:t>
            </a:r>
          </a:p>
          <a:p>
            <a:pPr algn="ctr" eaLnBrk="0" fontAlgn="auto" hangingPunct="0">
              <a:spcBef>
                <a:spcPts val="0"/>
              </a:spcBef>
              <a:spcAft>
                <a:spcPts val="0"/>
              </a:spcAft>
              <a:defRPr/>
            </a:pPr>
            <a:r>
              <a:rPr lang="es-ES" sz="2200" b="1" dirty="0">
                <a:latin typeface="Times New Roman" pitchFamily="18" charset="0"/>
                <a:ea typeface="Calibri" pitchFamily="34" charset="0"/>
                <a:cs typeface="Times New Roman" pitchFamily="18" charset="0"/>
              </a:rPr>
              <a:t>Se tienen por no convenidas aquellas que efectúan un reenvío a textos o documentos que no se facilitan a la contraparte del predisponente, previa o simultáneamente a la conclusión del contrato, La presente disposición es aplicable a la contratación telefónica, electrónica o similares</a:t>
            </a:r>
            <a:r>
              <a:rPr lang="es-ES" sz="2200" b="1" dirty="0" smtClean="0">
                <a:latin typeface="Times New Roman" pitchFamily="18" charset="0"/>
                <a:ea typeface="Calibri" pitchFamily="34" charset="0"/>
                <a:cs typeface="Times New Roman" pitchFamily="18" charset="0"/>
              </a:rPr>
              <a:t>.</a:t>
            </a:r>
            <a:endParaRPr lang="es-ES" sz="2200" b="1" dirty="0">
              <a:latin typeface="Times New Roman" pitchFamily="18" charset="0"/>
              <a:ea typeface="Calibri" pitchFamily="34"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533400" y="1905000"/>
            <a:ext cx="8153400" cy="2308324"/>
          </a:xfrm>
          <a:prstGeom prst="rect">
            <a:avLst/>
          </a:prstGeom>
          <a:solidFill>
            <a:schemeClr val="tx2">
              <a:lumMod val="40000"/>
              <a:lumOff val="60000"/>
            </a:schemeClr>
          </a:solidFill>
          <a:ln w="28575">
            <a:solidFill>
              <a:schemeClr val="tx1"/>
            </a:solidFill>
          </a:ln>
        </p:spPr>
        <p:txBody>
          <a:bodyPr wrap="square">
            <a:spAutoFit/>
          </a:bodyPr>
          <a:lstStyle/>
          <a:p>
            <a:pPr algn="ctr" eaLnBrk="0" fontAlgn="auto" hangingPunct="0">
              <a:spcBef>
                <a:spcPts val="0"/>
              </a:spcBef>
              <a:spcAft>
                <a:spcPts val="0"/>
              </a:spcAft>
              <a:defRPr/>
            </a:pPr>
            <a:r>
              <a:rPr lang="es-ES" sz="2400" b="1" dirty="0">
                <a:latin typeface="Times New Roman" pitchFamily="18" charset="0"/>
                <a:ea typeface="Calibri" pitchFamily="34" charset="0"/>
                <a:cs typeface="Times New Roman" pitchFamily="18" charset="0"/>
              </a:rPr>
              <a:t>Las cláusulas particulares son aquellas que, negociadas individualmente, amplían, limitan, suprimen o interpretan una cláusula general. </a:t>
            </a:r>
          </a:p>
          <a:p>
            <a:pPr algn="ctr" eaLnBrk="0" fontAlgn="auto" hangingPunct="0">
              <a:spcBef>
                <a:spcPts val="0"/>
              </a:spcBef>
              <a:spcAft>
                <a:spcPts val="0"/>
              </a:spcAft>
              <a:defRPr/>
            </a:pPr>
            <a:endParaRPr lang="es-ES" sz="2400" b="1" dirty="0">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sz="2400" b="1" dirty="0">
                <a:latin typeface="Times New Roman" pitchFamily="18" charset="0"/>
                <a:ea typeface="Calibri" pitchFamily="34" charset="0"/>
                <a:cs typeface="Times New Roman" pitchFamily="18" charset="0"/>
              </a:rPr>
              <a:t>En caso de incompatibilidad entre cláusulas generales y particulares, prevalecen estas </a:t>
            </a:r>
            <a:r>
              <a:rPr lang="es-ES" sz="2400" b="1" dirty="0" smtClean="0">
                <a:latin typeface="Times New Roman" pitchFamily="18" charset="0"/>
                <a:ea typeface="Calibri" pitchFamily="34" charset="0"/>
                <a:cs typeface="Times New Roman" pitchFamily="18" charset="0"/>
              </a:rPr>
              <a:t>últimas.</a:t>
            </a:r>
            <a:endParaRPr lang="es-ES" sz="2400" b="1" dirty="0">
              <a:latin typeface="Times New Roman" pitchFamily="18" charset="0"/>
              <a:ea typeface="Calibri" pitchFamily="34"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p:cNvSpPr>
            <a:spLocks noChangeArrowheads="1"/>
          </p:cNvSpPr>
          <p:nvPr/>
        </p:nvSpPr>
        <p:spPr bwMode="auto">
          <a:xfrm>
            <a:off x="457200" y="762000"/>
            <a:ext cx="8229600" cy="1797050"/>
          </a:xfrm>
          <a:prstGeom prst="rect">
            <a:avLst/>
          </a:prstGeom>
          <a:solidFill>
            <a:schemeClr val="tx2">
              <a:lumMod val="40000"/>
              <a:lumOff val="60000"/>
            </a:schemeClr>
          </a:solidFill>
          <a:ln w="28575">
            <a:solidFill>
              <a:schemeClr val="tx1"/>
            </a:solidFill>
            <a:miter lim="800000"/>
            <a:headEnd/>
            <a:tailEnd/>
          </a:ln>
          <a:effectLst/>
        </p:spPr>
        <p:txBody>
          <a:bodyPr wrap="square" anchor="ct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fontAlgn="auto">
              <a:spcBef>
                <a:spcPts val="0"/>
              </a:spcBef>
              <a:spcAft>
                <a:spcPts val="0"/>
              </a:spcAft>
              <a:defRPr/>
            </a:pPr>
            <a:r>
              <a:rPr lang="es-ES" altLang="es-ES" sz="2400" b="1" dirty="0">
                <a:latin typeface="Times New Roman" pitchFamily="18" charset="0"/>
                <a:ea typeface="Calibri" pitchFamily="34" charset="0"/>
                <a:cs typeface="Times New Roman" pitchFamily="18" charset="0"/>
              </a:rPr>
              <a:t>ES UN CONTRATO REGLADO</a:t>
            </a:r>
          </a:p>
          <a:p>
            <a:pPr algn="just" eaLnBrk="0" fontAlgn="auto" hangingPunct="0">
              <a:spcBef>
                <a:spcPts val="0"/>
              </a:spcBef>
              <a:spcAft>
                <a:spcPts val="0"/>
              </a:spcAft>
              <a:defRPr/>
            </a:pPr>
            <a:endParaRPr lang="es-ES" altLang="es-ES" sz="1100" dirty="0">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altLang="es-ES" sz="2400" b="1" dirty="0">
                <a:latin typeface="Times New Roman" pitchFamily="18" charset="0"/>
                <a:ea typeface="Calibri" pitchFamily="34" charset="0"/>
                <a:cs typeface="Times New Roman" pitchFamily="18" charset="0"/>
              </a:rPr>
              <a:t>Es un contrato reglado con un nivel de protección especial derivado de la asimetría que se presenta entre las partes que intervienen en su celebración.</a:t>
            </a:r>
          </a:p>
        </p:txBody>
      </p:sp>
      <p:sp>
        <p:nvSpPr>
          <p:cNvPr id="4" name="Rectangle 1"/>
          <p:cNvSpPr>
            <a:spLocks noChangeArrowheads="1"/>
          </p:cNvSpPr>
          <p:nvPr/>
        </p:nvSpPr>
        <p:spPr bwMode="auto">
          <a:xfrm>
            <a:off x="457200" y="3048000"/>
            <a:ext cx="8229600" cy="2616101"/>
          </a:xfrm>
          <a:prstGeom prst="rect">
            <a:avLst/>
          </a:prstGeom>
          <a:solidFill>
            <a:schemeClr val="tx2">
              <a:lumMod val="40000"/>
              <a:lumOff val="60000"/>
            </a:schemeClr>
          </a:solidFill>
          <a:ln w="28575">
            <a:solidFill>
              <a:schemeClr val="tx1"/>
            </a:solidFill>
            <a:miter lim="800000"/>
            <a:headEnd/>
            <a:tailEnd/>
          </a:ln>
          <a:effectLst/>
        </p:spPr>
        <p:txBody>
          <a:bodyPr wrap="square" anchor="ct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fontAlgn="auto">
              <a:spcBef>
                <a:spcPts val="0"/>
              </a:spcBef>
              <a:spcAft>
                <a:spcPts val="0"/>
              </a:spcAft>
              <a:defRPr/>
            </a:pPr>
            <a:r>
              <a:rPr lang="es-ES" altLang="es-ES" sz="2400" b="1" dirty="0">
                <a:latin typeface="Times New Roman" pitchFamily="18" charset="0"/>
                <a:ea typeface="Calibri" pitchFamily="34" charset="0"/>
                <a:cs typeface="Times New Roman" pitchFamily="18" charset="0"/>
              </a:rPr>
              <a:t>REQUIERE EL CONSENTIMIENTO INFORMADO</a:t>
            </a:r>
          </a:p>
          <a:p>
            <a:pPr algn="just" fontAlgn="auto">
              <a:spcBef>
                <a:spcPts val="0"/>
              </a:spcBef>
              <a:spcAft>
                <a:spcPts val="0"/>
              </a:spcAft>
              <a:defRPr/>
            </a:pPr>
            <a:endParaRPr lang="es-ES" altLang="es-ES" sz="2000" dirty="0">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altLang="es-ES" sz="2000" b="1" dirty="0">
                <a:latin typeface="Times New Roman" pitchFamily="18" charset="0"/>
                <a:ea typeface="Calibri" pitchFamily="34" charset="0"/>
                <a:cs typeface="Times New Roman" pitchFamily="18" charset="0"/>
              </a:rPr>
              <a:t>La formación del consentimiento como encuentro de las manifestaciones de voluntad no se da de una manera normal, como en los contratos de libre discusión. La decisión del consumidor se encuentra supeditada a la información que se le ha suministrado para tomar una decisión económica, información que detenta únicamente el productor y cuya comunicación puede controlar para manipular la decisión del consumidor.</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p:cNvSpPr>
            <a:spLocks noChangeArrowheads="1"/>
          </p:cNvSpPr>
          <p:nvPr/>
        </p:nvSpPr>
        <p:spPr bwMode="auto">
          <a:xfrm>
            <a:off x="457200" y="990600"/>
            <a:ext cx="8229600" cy="2124075"/>
          </a:xfrm>
          <a:prstGeom prst="rect">
            <a:avLst/>
          </a:prstGeom>
          <a:solidFill>
            <a:schemeClr val="tx2">
              <a:lumMod val="40000"/>
              <a:lumOff val="60000"/>
            </a:schemeClr>
          </a:solidFill>
          <a:ln w="28575">
            <a:solidFill>
              <a:schemeClr val="tx1"/>
            </a:solidFill>
            <a:miter lim="800000"/>
            <a:headEnd/>
            <a:tailEnd/>
          </a:ln>
          <a:effectLst/>
        </p:spPr>
        <p:txBody>
          <a:bodyPr wrap="square" anchor="ct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fontAlgn="auto">
              <a:spcBef>
                <a:spcPts val="0"/>
              </a:spcBef>
              <a:spcAft>
                <a:spcPts val="0"/>
              </a:spcAft>
              <a:defRPr/>
            </a:pPr>
            <a:r>
              <a:rPr lang="es-ES" altLang="es-ES" sz="2400" b="1" dirty="0">
                <a:latin typeface="Times New Roman" pitchFamily="18" charset="0"/>
                <a:ea typeface="Calibri" pitchFamily="34" charset="0"/>
                <a:cs typeface="Times New Roman" pitchFamily="18" charset="0"/>
              </a:rPr>
              <a:t>REQUIERE REGLAS DE INTERPRETACIÓN </a:t>
            </a:r>
            <a:r>
              <a:rPr lang="es-ES" altLang="es-ES" sz="2400" b="1" dirty="0" smtClean="0">
                <a:latin typeface="Times New Roman" pitchFamily="18" charset="0"/>
                <a:ea typeface="Calibri" pitchFamily="34" charset="0"/>
                <a:cs typeface="Times New Roman" pitchFamily="18" charset="0"/>
              </a:rPr>
              <a:t>ESPECIALES</a:t>
            </a:r>
          </a:p>
          <a:p>
            <a:pPr algn="ctr" fontAlgn="auto">
              <a:spcBef>
                <a:spcPts val="0"/>
              </a:spcBef>
              <a:spcAft>
                <a:spcPts val="0"/>
              </a:spcAft>
              <a:defRPr/>
            </a:pPr>
            <a:endParaRPr lang="es-ES" altLang="es-ES" sz="2400" dirty="0">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altLang="es-ES" sz="2000" b="1" dirty="0">
                <a:latin typeface="Times New Roman" pitchFamily="18" charset="0"/>
                <a:ea typeface="Calibri" pitchFamily="34" charset="0"/>
                <a:cs typeface="Times New Roman" pitchFamily="18" charset="0"/>
              </a:rPr>
              <a:t>El principio de interpretación es a favor del consumidor. En caso de duda acerca de la interpretación de una norma o una cláusula en un contrato, ésta será interpretada en el sentido favorable al consumidor.</a:t>
            </a:r>
          </a:p>
        </p:txBody>
      </p:sp>
      <p:sp>
        <p:nvSpPr>
          <p:cNvPr id="4" name="Rectangle 1"/>
          <p:cNvSpPr>
            <a:spLocks noChangeArrowheads="1"/>
          </p:cNvSpPr>
          <p:nvPr/>
        </p:nvSpPr>
        <p:spPr bwMode="auto">
          <a:xfrm>
            <a:off x="457200" y="3709988"/>
            <a:ext cx="8229600" cy="1862137"/>
          </a:xfrm>
          <a:prstGeom prst="rect">
            <a:avLst/>
          </a:prstGeom>
          <a:solidFill>
            <a:schemeClr val="tx2">
              <a:lumMod val="40000"/>
              <a:lumOff val="60000"/>
            </a:schemeClr>
          </a:solidFill>
          <a:ln w="28575">
            <a:solidFill>
              <a:schemeClr val="tx1"/>
            </a:solidFill>
            <a:miter lim="800000"/>
            <a:headEnd/>
            <a:tailEnd/>
          </a:ln>
          <a:effectLst/>
        </p:spPr>
        <p:txBody>
          <a:bodyPr wrap="square" anchor="ct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fontAlgn="auto">
              <a:spcBef>
                <a:spcPts val="0"/>
              </a:spcBef>
              <a:spcAft>
                <a:spcPts val="0"/>
              </a:spcAft>
              <a:defRPr/>
            </a:pPr>
            <a:r>
              <a:rPr lang="es-ES" altLang="es-ES" sz="2400" b="1" dirty="0">
                <a:latin typeface="Times New Roman" pitchFamily="18" charset="0"/>
                <a:ea typeface="Calibri" pitchFamily="34" charset="0"/>
                <a:cs typeface="Times New Roman" pitchFamily="18" charset="0"/>
              </a:rPr>
              <a:t>INEFICACIA DE LOS CONTRATOS</a:t>
            </a:r>
            <a:endParaRPr lang="es-ES" altLang="es-ES" sz="2400" dirty="0">
              <a:latin typeface="Times New Roman" pitchFamily="18" charset="0"/>
              <a:ea typeface="Calibri" pitchFamily="34" charset="0"/>
              <a:cs typeface="Times New Roman" pitchFamily="18" charset="0"/>
            </a:endParaRPr>
          </a:p>
          <a:p>
            <a:pPr algn="just" eaLnBrk="0" fontAlgn="auto" hangingPunct="0">
              <a:spcBef>
                <a:spcPts val="0"/>
              </a:spcBef>
              <a:spcAft>
                <a:spcPts val="0"/>
              </a:spcAft>
              <a:defRPr/>
            </a:pPr>
            <a:endParaRPr lang="es-ES" altLang="es-ES" sz="1100" dirty="0">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altLang="es-ES" sz="2000" b="1" dirty="0">
                <a:latin typeface="Times New Roman" pitchFamily="18" charset="0"/>
                <a:ea typeface="Calibri" pitchFamily="34" charset="0"/>
                <a:cs typeface="Times New Roman" pitchFamily="18" charset="0"/>
              </a:rPr>
              <a:t>Las normas del derecho común no fueron pensadas para este tipo de relaciones contractuales. Tampoco puede depender de la invocación  de principios generales del derecho (como la buena fe) para corregir situaciones contractuales injustas para el consumidor.</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500063"/>
            <a:ext cx="8229600" cy="5862637"/>
          </a:xfrm>
          <a:prstGeom prst="rect">
            <a:avLst/>
          </a:prstGeom>
          <a:solidFill>
            <a:schemeClr val="tx2">
              <a:lumMod val="40000"/>
              <a:lumOff val="60000"/>
            </a:schemeClr>
          </a:solidFill>
          <a:ln w="28575">
            <a:solidFill>
              <a:schemeClr val="tx1"/>
            </a:solidFill>
            <a:miter lim="800000"/>
            <a:headEnd/>
            <a:tailEnd/>
          </a:ln>
          <a:effectLst/>
        </p:spPr>
        <p:txBody>
          <a:bodyPr wrap="square" anchor="ct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fontAlgn="auto">
              <a:spcBef>
                <a:spcPts val="0"/>
              </a:spcBef>
              <a:spcAft>
                <a:spcPts val="0"/>
              </a:spcAft>
              <a:defRPr/>
            </a:pPr>
            <a:r>
              <a:rPr lang="es-ES" altLang="es-ES" sz="2400" b="1" dirty="0">
                <a:latin typeface="Times New Roman" pitchFamily="18" charset="0"/>
                <a:ea typeface="Calibri" pitchFamily="34" charset="0"/>
                <a:cs typeface="Times New Roman" pitchFamily="18" charset="0"/>
              </a:rPr>
              <a:t>PROBABLE EXISTENCIA DE CLÁUSULAS ABUSIVAS</a:t>
            </a:r>
          </a:p>
          <a:p>
            <a:pPr algn="just" eaLnBrk="0" fontAlgn="auto" hangingPunct="0">
              <a:spcBef>
                <a:spcPts val="0"/>
              </a:spcBef>
              <a:spcAft>
                <a:spcPts val="0"/>
              </a:spcAft>
              <a:defRPr/>
            </a:pPr>
            <a:endParaRPr lang="es-ES" altLang="es-ES" sz="1100" dirty="0">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altLang="es-ES" sz="2000" b="1" dirty="0">
                <a:latin typeface="Times New Roman" pitchFamily="18" charset="0"/>
                <a:ea typeface="Calibri" pitchFamily="34" charset="0"/>
                <a:cs typeface="Times New Roman" pitchFamily="18" charset="0"/>
              </a:rPr>
              <a:t>Se define a la cláusula abusiva como aquella redactada por la parte poderosa, creando un desequilibrio significativo en detrimento de la parte débil.</a:t>
            </a:r>
          </a:p>
          <a:p>
            <a:pPr algn="ctr" fontAlgn="auto">
              <a:spcBef>
                <a:spcPts val="0"/>
              </a:spcBef>
              <a:spcAft>
                <a:spcPts val="0"/>
              </a:spcAft>
              <a:defRPr/>
            </a:pPr>
            <a:endParaRPr lang="es-ES" altLang="es-ES" sz="2000" b="1" dirty="0">
              <a:latin typeface="Times New Roman" pitchFamily="18" charset="0"/>
              <a:ea typeface="Calibri" pitchFamily="34" charset="0"/>
              <a:cs typeface="Times New Roman" pitchFamily="18" charset="0"/>
            </a:endParaRPr>
          </a:p>
          <a:p>
            <a:pPr algn="ctr" fontAlgn="auto">
              <a:spcBef>
                <a:spcPts val="0"/>
              </a:spcBef>
              <a:spcAft>
                <a:spcPts val="0"/>
              </a:spcAft>
              <a:defRPr/>
            </a:pPr>
            <a:r>
              <a:rPr lang="es-ES" altLang="es-ES" sz="2000" b="1" dirty="0">
                <a:latin typeface="Times New Roman" pitchFamily="18" charset="0"/>
                <a:ea typeface="Calibri" pitchFamily="34" charset="0"/>
                <a:cs typeface="Times New Roman" pitchFamily="18" charset="0"/>
              </a:rPr>
              <a:t>Es toda aquella que importe un desequilibrio significativo entre los derechos del  usuario y las obligaciones y cargas del oferente derivadas del contrato en perjuicio del primero. </a:t>
            </a:r>
          </a:p>
          <a:p>
            <a:pPr algn="ctr" fontAlgn="auto">
              <a:spcBef>
                <a:spcPts val="0"/>
              </a:spcBef>
              <a:spcAft>
                <a:spcPts val="0"/>
              </a:spcAft>
              <a:defRPr/>
            </a:pPr>
            <a:endParaRPr lang="es-ES" altLang="es-ES" sz="2000" b="1" dirty="0">
              <a:latin typeface="Times New Roman" pitchFamily="18" charset="0"/>
              <a:ea typeface="Calibri" pitchFamily="34" charset="0"/>
              <a:cs typeface="Times New Roman" pitchFamily="18" charset="0"/>
            </a:endParaRPr>
          </a:p>
          <a:p>
            <a:pPr algn="ctr" fontAlgn="auto">
              <a:spcBef>
                <a:spcPts val="0"/>
              </a:spcBef>
              <a:spcAft>
                <a:spcPts val="0"/>
              </a:spcAft>
              <a:defRPr/>
            </a:pPr>
            <a:r>
              <a:rPr lang="es-ES" altLang="es-ES" sz="2000" b="1" dirty="0">
                <a:latin typeface="Times New Roman" pitchFamily="18" charset="0"/>
                <a:ea typeface="Calibri" pitchFamily="34" charset="0"/>
                <a:cs typeface="Times New Roman" pitchFamily="18" charset="0"/>
              </a:rPr>
              <a:t>Ese desequilibrio se explica en los hechos en el abuso del poder de negociación que ostenta el que ofrece el producto o servicio, sustentado por: </a:t>
            </a:r>
          </a:p>
          <a:p>
            <a:pPr algn="ctr" fontAlgn="auto">
              <a:spcBef>
                <a:spcPts val="0"/>
              </a:spcBef>
              <a:spcAft>
                <a:spcPts val="0"/>
              </a:spcAft>
              <a:defRPr/>
            </a:pPr>
            <a:endParaRPr lang="es-ES" altLang="es-ES" sz="2000" b="1" dirty="0">
              <a:latin typeface="Times New Roman" pitchFamily="18" charset="0"/>
              <a:ea typeface="Calibri" pitchFamily="34" charset="0"/>
              <a:cs typeface="Times New Roman" pitchFamily="18" charset="0"/>
            </a:endParaRPr>
          </a:p>
          <a:p>
            <a:pPr fontAlgn="auto">
              <a:spcBef>
                <a:spcPts val="0"/>
              </a:spcBef>
              <a:spcAft>
                <a:spcPts val="0"/>
              </a:spcAft>
              <a:defRPr/>
            </a:pPr>
            <a:r>
              <a:rPr lang="es-ES" altLang="es-ES" sz="2000" b="1" dirty="0">
                <a:latin typeface="Times New Roman" pitchFamily="18" charset="0"/>
                <a:ea typeface="Calibri" pitchFamily="34" charset="0"/>
                <a:cs typeface="Times New Roman" pitchFamily="18" charset="0"/>
              </a:rPr>
              <a:t>a) su condición de predisponente.</a:t>
            </a:r>
          </a:p>
          <a:p>
            <a:pPr fontAlgn="auto">
              <a:spcBef>
                <a:spcPts val="0"/>
              </a:spcBef>
              <a:spcAft>
                <a:spcPts val="0"/>
              </a:spcAft>
              <a:defRPr/>
            </a:pPr>
            <a:r>
              <a:rPr lang="es-ES" altLang="es-ES" sz="2000" b="1" dirty="0">
                <a:latin typeface="Times New Roman" pitchFamily="18" charset="0"/>
                <a:ea typeface="Calibri" pitchFamily="34" charset="0"/>
                <a:cs typeface="Times New Roman" pitchFamily="18" charset="0"/>
              </a:rPr>
              <a:t>b) su poder técnico, que se traduce en la información y en el conocimiento de que dispone. </a:t>
            </a:r>
          </a:p>
          <a:p>
            <a:pPr fontAlgn="auto">
              <a:spcBef>
                <a:spcPts val="0"/>
              </a:spcBef>
              <a:spcAft>
                <a:spcPts val="0"/>
              </a:spcAft>
              <a:defRPr/>
            </a:pPr>
            <a:r>
              <a:rPr lang="es-ES" altLang="es-ES" sz="2000" b="1" dirty="0">
                <a:latin typeface="Times New Roman" pitchFamily="18" charset="0"/>
                <a:ea typeface="Calibri" pitchFamily="34" charset="0"/>
                <a:cs typeface="Times New Roman" pitchFamily="18" charset="0"/>
              </a:rPr>
              <a:t>c) presupone la inexistencia de una contrapartida en la negociación del </a:t>
            </a:r>
          </a:p>
          <a:p>
            <a:pPr fontAlgn="auto">
              <a:spcBef>
                <a:spcPts val="0"/>
              </a:spcBef>
              <a:spcAft>
                <a:spcPts val="0"/>
              </a:spcAft>
              <a:defRPr/>
            </a:pPr>
            <a:r>
              <a:rPr lang="es-ES" altLang="es-ES" sz="2000" b="1" dirty="0">
                <a:latin typeface="Times New Roman" pitchFamily="18" charset="0"/>
                <a:ea typeface="Calibri" pitchFamily="34" charset="0"/>
                <a:cs typeface="Times New Roman" pitchFamily="18" charset="0"/>
              </a:rPr>
              <a:t>  contrato.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5"/>
          <p:cNvSpPr>
            <a:spLocks noChangeArrowheads="1"/>
          </p:cNvSpPr>
          <p:nvPr/>
        </p:nvSpPr>
        <p:spPr bwMode="auto">
          <a:xfrm>
            <a:off x="611188" y="1752600"/>
            <a:ext cx="3505200" cy="1371600"/>
          </a:xfrm>
          <a:prstGeom prst="ellipse">
            <a:avLst/>
          </a:prstGeom>
          <a:solidFill>
            <a:schemeClr val="accent2">
              <a:lumMod val="60000"/>
              <a:lumOff val="40000"/>
            </a:schemeClr>
          </a:solidFill>
          <a:ln w="28575">
            <a:solidFill>
              <a:srgbClr val="C00000"/>
            </a:solidFill>
            <a:round/>
            <a:headEnd/>
            <a:tailEnd/>
          </a:ln>
          <a:effectLst/>
        </p:spPr>
        <p:txBody>
          <a:bodyPr wrap="none" anchor="ctr"/>
          <a:lstStyle/>
          <a:p>
            <a:pPr algn="ctr" fontAlgn="auto">
              <a:spcBef>
                <a:spcPts val="0"/>
              </a:spcBef>
              <a:spcAft>
                <a:spcPts val="0"/>
              </a:spcAft>
              <a:defRPr/>
            </a:pPr>
            <a:r>
              <a:rPr lang="es-MX" altLang="es-ES" sz="2400" b="1" i="1">
                <a:latin typeface="Times New Roman" pitchFamily="18" charset="0"/>
              </a:rPr>
              <a:t>Cultivo de campos</a:t>
            </a:r>
          </a:p>
        </p:txBody>
      </p:sp>
      <p:sp>
        <p:nvSpPr>
          <p:cNvPr id="4" name="Oval 6"/>
          <p:cNvSpPr>
            <a:spLocks noChangeArrowheads="1"/>
          </p:cNvSpPr>
          <p:nvPr/>
        </p:nvSpPr>
        <p:spPr bwMode="auto">
          <a:xfrm>
            <a:off x="5410200" y="4038600"/>
            <a:ext cx="3581400" cy="1447800"/>
          </a:xfrm>
          <a:prstGeom prst="ellipse">
            <a:avLst/>
          </a:prstGeom>
          <a:solidFill>
            <a:schemeClr val="accent2">
              <a:lumMod val="60000"/>
              <a:lumOff val="40000"/>
            </a:schemeClr>
          </a:solidFill>
          <a:ln w="28575">
            <a:solidFill>
              <a:srgbClr val="C00000"/>
            </a:solidFill>
            <a:round/>
            <a:headEnd/>
            <a:tailEnd/>
          </a:ln>
          <a:effectLst/>
        </p:spPr>
        <p:txBody>
          <a:bodyPr wrap="none" anchor="ctr"/>
          <a:lstStyle/>
          <a:p>
            <a:pPr algn="ctr" fontAlgn="auto">
              <a:spcBef>
                <a:spcPts val="0"/>
              </a:spcBef>
              <a:spcAft>
                <a:spcPts val="0"/>
              </a:spcAft>
              <a:defRPr/>
            </a:pPr>
            <a:r>
              <a:rPr lang="es-MX" altLang="es-ES" sz="2000">
                <a:latin typeface="+mn-lt"/>
              </a:rPr>
              <a:t>  </a:t>
            </a:r>
            <a:r>
              <a:rPr lang="es-MX" altLang="es-ES" sz="2000" b="1" i="1">
                <a:latin typeface="+mn-lt"/>
              </a:rPr>
              <a:t>apicultura</a:t>
            </a:r>
          </a:p>
          <a:p>
            <a:pPr algn="ctr" fontAlgn="auto">
              <a:spcBef>
                <a:spcPts val="0"/>
              </a:spcBef>
              <a:spcAft>
                <a:spcPts val="0"/>
              </a:spcAft>
              <a:defRPr/>
            </a:pPr>
            <a:r>
              <a:rPr lang="es-MX" altLang="es-ES" sz="2000" b="1" i="1">
                <a:latin typeface="+mn-lt"/>
              </a:rPr>
              <a:t>piscicultura</a:t>
            </a:r>
          </a:p>
          <a:p>
            <a:pPr algn="ctr" fontAlgn="auto">
              <a:spcBef>
                <a:spcPts val="0"/>
              </a:spcBef>
              <a:spcAft>
                <a:spcPts val="0"/>
              </a:spcAft>
              <a:defRPr/>
            </a:pPr>
            <a:r>
              <a:rPr lang="es-MX" altLang="es-ES" sz="2000" b="1" i="1">
                <a:latin typeface="+mn-lt"/>
              </a:rPr>
              <a:t>agricultura</a:t>
            </a:r>
          </a:p>
          <a:p>
            <a:pPr algn="ctr" fontAlgn="auto">
              <a:spcBef>
                <a:spcPts val="0"/>
              </a:spcBef>
              <a:spcAft>
                <a:spcPts val="0"/>
              </a:spcAft>
              <a:defRPr/>
            </a:pPr>
            <a:r>
              <a:rPr lang="es-MX" altLang="es-ES" sz="2000" b="1" i="1">
                <a:latin typeface="+mn-lt"/>
              </a:rPr>
              <a:t> </a:t>
            </a:r>
          </a:p>
        </p:txBody>
      </p:sp>
      <p:sp>
        <p:nvSpPr>
          <p:cNvPr id="5" name="Oval 7"/>
          <p:cNvSpPr>
            <a:spLocks noChangeArrowheads="1"/>
          </p:cNvSpPr>
          <p:nvPr/>
        </p:nvSpPr>
        <p:spPr bwMode="auto">
          <a:xfrm>
            <a:off x="4140200" y="1600200"/>
            <a:ext cx="3581400" cy="1752600"/>
          </a:xfrm>
          <a:prstGeom prst="ellipse">
            <a:avLst/>
          </a:prstGeom>
          <a:solidFill>
            <a:schemeClr val="accent2">
              <a:lumMod val="60000"/>
              <a:lumOff val="40000"/>
            </a:schemeClr>
          </a:solidFill>
          <a:ln w="28575">
            <a:solidFill>
              <a:srgbClr val="C00000"/>
            </a:solidFill>
            <a:round/>
            <a:headEnd/>
            <a:tailEnd/>
          </a:ln>
          <a:effectLst/>
        </p:spPr>
        <p:txBody>
          <a:bodyPr wrap="none" anchor="ctr"/>
          <a:lstStyle/>
          <a:p>
            <a:pPr algn="ctr" fontAlgn="auto">
              <a:spcBef>
                <a:spcPts val="0"/>
              </a:spcBef>
              <a:spcAft>
                <a:spcPts val="0"/>
              </a:spcAft>
              <a:defRPr/>
            </a:pPr>
            <a:r>
              <a:rPr lang="es-MX" altLang="es-ES" sz="2400" b="1" i="1">
                <a:latin typeface="Times New Roman" pitchFamily="18" charset="0"/>
              </a:rPr>
              <a:t>Del latín “cultus” </a:t>
            </a:r>
          </a:p>
          <a:p>
            <a:pPr algn="ctr" fontAlgn="auto">
              <a:spcBef>
                <a:spcPts val="0"/>
              </a:spcBef>
              <a:spcAft>
                <a:spcPts val="0"/>
              </a:spcAft>
              <a:defRPr/>
            </a:pPr>
            <a:r>
              <a:rPr lang="es-MX" altLang="es-ES" sz="2400" b="1" i="1">
                <a:latin typeface="Times New Roman" pitchFamily="18" charset="0"/>
              </a:rPr>
              <a:t>Cuidado del campo o del </a:t>
            </a:r>
          </a:p>
          <a:p>
            <a:pPr algn="ctr" fontAlgn="auto">
              <a:spcBef>
                <a:spcPts val="0"/>
              </a:spcBef>
              <a:spcAft>
                <a:spcPts val="0"/>
              </a:spcAft>
              <a:defRPr/>
            </a:pPr>
            <a:r>
              <a:rPr lang="es-MX" altLang="es-ES" sz="2400" b="1" i="1">
                <a:latin typeface="Times New Roman" pitchFamily="18" charset="0"/>
              </a:rPr>
              <a:t>ganado</a:t>
            </a:r>
            <a:r>
              <a:rPr lang="es-MX" altLang="es-ES" sz="2400" b="1">
                <a:latin typeface="Times New Roman" pitchFamily="18" charset="0"/>
              </a:rPr>
              <a:t>  </a:t>
            </a:r>
          </a:p>
        </p:txBody>
      </p:sp>
      <p:sp>
        <p:nvSpPr>
          <p:cNvPr id="6" name="Oval 9"/>
          <p:cNvSpPr>
            <a:spLocks noChangeArrowheads="1"/>
          </p:cNvSpPr>
          <p:nvPr/>
        </p:nvSpPr>
        <p:spPr bwMode="auto">
          <a:xfrm>
            <a:off x="250825" y="3429000"/>
            <a:ext cx="5105400" cy="2620963"/>
          </a:xfrm>
          <a:prstGeom prst="ellipse">
            <a:avLst/>
          </a:prstGeom>
          <a:solidFill>
            <a:schemeClr val="accent2">
              <a:lumMod val="60000"/>
              <a:lumOff val="40000"/>
            </a:schemeClr>
          </a:solidFill>
          <a:ln w="28575">
            <a:solidFill>
              <a:srgbClr val="C00000"/>
            </a:solidFill>
            <a:round/>
            <a:headEnd/>
            <a:tailEnd/>
          </a:ln>
          <a:effectLst/>
        </p:spPr>
        <p:txBody>
          <a:bodyPr wrap="none" anchor="ctr"/>
          <a:lstStyle/>
          <a:p>
            <a:pPr algn="ctr" fontAlgn="auto">
              <a:spcBef>
                <a:spcPts val="0"/>
              </a:spcBef>
              <a:spcAft>
                <a:spcPts val="0"/>
              </a:spcAft>
              <a:defRPr/>
            </a:pPr>
            <a:r>
              <a:rPr lang="es-MX" altLang="es-ES" sz="2400" b="1" i="1">
                <a:latin typeface="Times New Roman" pitchFamily="18" charset="0"/>
                <a:cs typeface="Times New Roman" pitchFamily="18" charset="0"/>
              </a:rPr>
              <a:t>Una persona culta es la que posee</a:t>
            </a:r>
          </a:p>
          <a:p>
            <a:pPr algn="ctr" fontAlgn="auto">
              <a:spcBef>
                <a:spcPts val="0"/>
              </a:spcBef>
              <a:spcAft>
                <a:spcPts val="0"/>
              </a:spcAft>
              <a:defRPr/>
            </a:pPr>
            <a:r>
              <a:rPr lang="es-MX" altLang="es-ES" sz="2400" b="1" i="1">
                <a:latin typeface="Times New Roman" pitchFamily="18" charset="0"/>
                <a:cs typeface="Times New Roman" pitchFamily="18" charset="0"/>
              </a:rPr>
              <a:t>extensos conocimientos en el campo </a:t>
            </a:r>
          </a:p>
          <a:p>
            <a:pPr algn="ctr" fontAlgn="auto">
              <a:spcBef>
                <a:spcPts val="0"/>
              </a:spcBef>
              <a:spcAft>
                <a:spcPts val="0"/>
              </a:spcAft>
              <a:defRPr/>
            </a:pPr>
            <a:r>
              <a:rPr lang="es-MX" altLang="es-ES" sz="2400" b="1" i="1">
                <a:latin typeface="Times New Roman" pitchFamily="18" charset="0"/>
                <a:cs typeface="Times New Roman" pitchFamily="18" charset="0"/>
              </a:rPr>
              <a:t>del saber. </a:t>
            </a:r>
          </a:p>
        </p:txBody>
      </p:sp>
      <p:sp>
        <p:nvSpPr>
          <p:cNvPr id="7" name="Text Box 10"/>
          <p:cNvSpPr txBox="1">
            <a:spLocks noChangeArrowheads="1"/>
          </p:cNvSpPr>
          <p:nvPr/>
        </p:nvSpPr>
        <p:spPr bwMode="auto">
          <a:xfrm>
            <a:off x="457200" y="476250"/>
            <a:ext cx="8229600" cy="523875"/>
          </a:xfrm>
          <a:prstGeom prst="rect">
            <a:avLst/>
          </a:prstGeom>
          <a:solidFill>
            <a:schemeClr val="accent2">
              <a:lumMod val="60000"/>
              <a:lumOff val="40000"/>
            </a:schemeClr>
          </a:solidFill>
          <a:ln w="28575">
            <a:solidFill>
              <a:srgbClr val="C00000"/>
            </a:solidFill>
            <a:miter lim="800000"/>
            <a:headEnd/>
            <a:tailEnd/>
          </a:ln>
          <a:effectLst/>
        </p:spPr>
        <p:txBody>
          <a:bodyPr wrap="square">
            <a:spAutoFit/>
          </a:bodyPr>
          <a:lstStyle/>
          <a:p>
            <a:pPr algn="ctr" fontAlgn="auto">
              <a:spcBef>
                <a:spcPct val="50000"/>
              </a:spcBef>
              <a:spcAft>
                <a:spcPts val="0"/>
              </a:spcAft>
              <a:defRPr/>
            </a:pPr>
            <a:r>
              <a:rPr lang="es-MX" altLang="es-ES" sz="2800" b="1" dirty="0">
                <a:latin typeface="Times New Roman" panose="02020603050405020304" pitchFamily="18" charset="0"/>
                <a:cs typeface="Times New Roman" panose="02020603050405020304" pitchFamily="18" charset="0"/>
              </a:rPr>
              <a:t>ACEPCIÓN DEL TÉRMINO “CULTURA”</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676400"/>
            <a:ext cx="8229600" cy="3232150"/>
          </a:xfrm>
          <a:prstGeom prst="rect">
            <a:avLst/>
          </a:prstGeom>
          <a:solidFill>
            <a:schemeClr val="tx2">
              <a:lumMod val="40000"/>
              <a:lumOff val="60000"/>
            </a:schemeClr>
          </a:solidFill>
          <a:ln w="28575">
            <a:solidFill>
              <a:schemeClr val="tx1"/>
            </a:solidFill>
            <a:miter lim="800000"/>
            <a:headEnd/>
            <a:tailEnd/>
          </a:ln>
          <a:effectLst/>
        </p:spPr>
        <p:txBody>
          <a:bodyPr wrap="square" anchor="ctr">
            <a:spAutoFit/>
          </a:bodyPr>
          <a:lstStyle>
            <a:lvl1pPr indent="450850">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fontAlgn="auto">
              <a:spcBef>
                <a:spcPts val="0"/>
              </a:spcBef>
              <a:spcAft>
                <a:spcPts val="0"/>
              </a:spcAft>
              <a:defRPr/>
            </a:pPr>
            <a:r>
              <a:rPr lang="es-ES" altLang="es-ES" sz="2400" b="1" dirty="0">
                <a:latin typeface="Times New Roman" pitchFamily="18" charset="0"/>
                <a:ea typeface="Calibri" pitchFamily="34" charset="0"/>
                <a:cs typeface="Times New Roman" pitchFamily="18" charset="0"/>
              </a:rPr>
              <a:t>EXISTENCIA DE LETRA CHICA   </a:t>
            </a:r>
          </a:p>
          <a:p>
            <a:pPr algn="ctr" eaLnBrk="0" fontAlgn="auto" hangingPunct="0">
              <a:spcBef>
                <a:spcPts val="0"/>
              </a:spcBef>
              <a:spcAft>
                <a:spcPts val="0"/>
              </a:spcAft>
              <a:defRPr/>
            </a:pPr>
            <a:endParaRPr lang="es-ES" altLang="es-ES" sz="2000" b="1" dirty="0">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altLang="es-ES" sz="2000" b="1" dirty="0">
                <a:latin typeface="Times New Roman" pitchFamily="18" charset="0"/>
                <a:ea typeface="Calibri" pitchFamily="34" charset="0"/>
                <a:cs typeface="Times New Roman" pitchFamily="18" charset="0"/>
              </a:rPr>
              <a:t>La expresión “letra chica”, en su avanzado y generalizado uso, tiene una doble acepción. </a:t>
            </a:r>
          </a:p>
          <a:p>
            <a:pPr algn="ctr" eaLnBrk="0" fontAlgn="auto" hangingPunct="0">
              <a:spcBef>
                <a:spcPts val="0"/>
              </a:spcBef>
              <a:spcAft>
                <a:spcPts val="0"/>
              </a:spcAft>
              <a:defRPr/>
            </a:pPr>
            <a:endParaRPr lang="es-ES" altLang="es-ES" sz="2000" b="1" dirty="0">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altLang="es-ES" sz="2000" b="1" dirty="0">
                <a:latin typeface="Times New Roman" pitchFamily="18" charset="0"/>
                <a:ea typeface="Calibri" pitchFamily="34" charset="0"/>
                <a:cs typeface="Times New Roman" pitchFamily="18" charset="0"/>
              </a:rPr>
              <a:t>Una de ellas es la que se refiere a una cláusula ilegible por sus características mínimas tipográficas. La segunda, denomina por extensión, a aquellas cláusulas sorpresivas, imprevistas e inauditas, que no se consideraron en las negociaciones y que no formaban parte de las reglas de juego.</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685800"/>
            <a:ext cx="8229600" cy="5632450"/>
          </a:xfrm>
          <a:prstGeom prst="rect">
            <a:avLst/>
          </a:prstGeom>
          <a:solidFill>
            <a:schemeClr val="tx2">
              <a:lumMod val="40000"/>
              <a:lumOff val="60000"/>
            </a:schemeClr>
          </a:solidFill>
          <a:ln w="28575">
            <a:solidFill>
              <a:schemeClr val="tx1"/>
            </a:solidFill>
            <a:miter lim="800000"/>
            <a:headEnd/>
            <a:tailEnd/>
          </a:ln>
          <a:effectLst/>
        </p:spPr>
        <p:txBody>
          <a:bodyPr wrap="square" anchor="ctr">
            <a:spAutoFit/>
          </a:bodyPr>
          <a:lstStyle>
            <a:lvl1pPr indent="450850">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just" fontAlgn="auto">
              <a:spcBef>
                <a:spcPts val="0"/>
              </a:spcBef>
              <a:spcAft>
                <a:spcPts val="0"/>
              </a:spcAft>
              <a:defRPr/>
            </a:pPr>
            <a:r>
              <a:rPr lang="es-ES" altLang="es-ES" sz="2000" b="1" dirty="0">
                <a:latin typeface="Times New Roman" pitchFamily="18" charset="0"/>
                <a:ea typeface="Calibri" pitchFamily="34" charset="0"/>
                <a:cs typeface="Times New Roman" pitchFamily="18" charset="0"/>
              </a:rPr>
              <a:t>El artículo 10 de la Ley del Consumidor indica:</a:t>
            </a:r>
          </a:p>
          <a:p>
            <a:pPr algn="just" eaLnBrk="0" fontAlgn="auto" hangingPunct="0">
              <a:spcBef>
                <a:spcPts val="0"/>
              </a:spcBef>
              <a:spcAft>
                <a:spcPts val="0"/>
              </a:spcAft>
              <a:defRPr/>
            </a:pPr>
            <a:endParaRPr lang="es-ES" altLang="es-ES" sz="2000" b="1" i="1" dirty="0">
              <a:latin typeface="Times New Roman" pitchFamily="18" charset="0"/>
              <a:ea typeface="Calibri" pitchFamily="34" charset="0"/>
              <a:cs typeface="Times New Roman" pitchFamily="18" charset="0"/>
            </a:endParaRPr>
          </a:p>
          <a:p>
            <a:pPr algn="just" eaLnBrk="0" fontAlgn="auto" hangingPunct="0">
              <a:spcBef>
                <a:spcPts val="0"/>
              </a:spcBef>
              <a:spcAft>
                <a:spcPts val="0"/>
              </a:spcAft>
              <a:defRPr/>
            </a:pPr>
            <a:r>
              <a:rPr lang="es-ES" altLang="es-ES" sz="2000" b="1" i="1" dirty="0">
                <a:latin typeface="Times New Roman" pitchFamily="18" charset="0"/>
                <a:ea typeface="Calibri" pitchFamily="34" charset="0"/>
                <a:cs typeface="Times New Roman" pitchFamily="18" charset="0"/>
              </a:rPr>
              <a:t>“… La redacción debe ser hecha en idioma nacional, ser completa, clara y fácilmente  legible, sin reenvíos a textos o documentos que no se entreguen previa o simultáneamente…”</a:t>
            </a:r>
          </a:p>
          <a:p>
            <a:pPr fontAlgn="auto">
              <a:spcBef>
                <a:spcPts val="0"/>
              </a:spcBef>
              <a:spcAft>
                <a:spcPts val="0"/>
              </a:spcAft>
              <a:defRPr/>
            </a:pPr>
            <a:endParaRPr lang="es-ES" altLang="es-ES" sz="2000" dirty="0">
              <a:ea typeface="Calibri" pitchFamily="34" charset="0"/>
              <a:cs typeface="Times New Roman" pitchFamily="18" charset="0"/>
            </a:endParaRPr>
          </a:p>
          <a:p>
            <a:pPr algn="ctr" fontAlgn="auto">
              <a:spcBef>
                <a:spcPts val="0"/>
              </a:spcBef>
              <a:spcAft>
                <a:spcPts val="0"/>
              </a:spcAft>
              <a:defRPr/>
            </a:pPr>
            <a:r>
              <a:rPr lang="es-ES" altLang="es-ES" sz="2000" b="1" i="1" dirty="0">
                <a:latin typeface="Times New Roman" pitchFamily="18" charset="0"/>
                <a:ea typeface="Calibri" pitchFamily="34" charset="0"/>
                <a:cs typeface="Times New Roman" pitchFamily="18" charset="0"/>
              </a:rPr>
              <a:t>Facturas, certificados de garantía,  folletería,  formularios, solicitudes, etc., que la  tipografía utilizada no podrá ser inferior a 1,8 milímetros de altura, y el texto deberá ser fácilmente legible en lo que se refiere a contraste, formato, y estilo de las letras u otros signos y cualquier otra característica de su impresión. </a:t>
            </a:r>
          </a:p>
          <a:p>
            <a:pPr algn="ctr" fontAlgn="auto">
              <a:spcBef>
                <a:spcPts val="0"/>
              </a:spcBef>
              <a:spcAft>
                <a:spcPts val="0"/>
              </a:spcAft>
              <a:defRPr/>
            </a:pPr>
            <a:r>
              <a:rPr lang="es-ES" altLang="es-ES" sz="2000" b="1" i="1" dirty="0">
                <a:latin typeface="Times New Roman" pitchFamily="18" charset="0"/>
                <a:ea typeface="Calibri" pitchFamily="34" charset="0"/>
                <a:cs typeface="Times New Roman" pitchFamily="18" charset="0"/>
              </a:rPr>
              <a:t>Asimismo, cualquier texto que por imperativo legal deba ir destacado, deberá consignarse en letra "negrita" y con caracteres tipográficos equivalentes, como mínimo, a una vez y media los utilizados en el cuerpo central del documento. </a:t>
            </a:r>
          </a:p>
          <a:p>
            <a:pPr algn="ctr" fontAlgn="auto">
              <a:spcBef>
                <a:spcPts val="0"/>
              </a:spcBef>
              <a:spcAft>
                <a:spcPts val="0"/>
              </a:spcAft>
              <a:defRPr/>
            </a:pPr>
            <a:endParaRPr lang="es-ES" altLang="es-ES" sz="2000" b="1" dirty="0">
              <a:latin typeface="Times New Roman" pitchFamily="18" charset="0"/>
              <a:ea typeface="Calibri" pitchFamily="34" charset="0"/>
              <a:cs typeface="Times New Roman" pitchFamily="18" charset="0"/>
            </a:endParaRPr>
          </a:p>
          <a:p>
            <a:pPr algn="ctr" fontAlgn="auto">
              <a:spcBef>
                <a:spcPts val="0"/>
              </a:spcBef>
              <a:spcAft>
                <a:spcPts val="0"/>
              </a:spcAft>
              <a:defRPr/>
            </a:pPr>
            <a:r>
              <a:rPr lang="es-ES" altLang="es-ES" sz="2000" b="1" dirty="0">
                <a:latin typeface="Times New Roman" pitchFamily="18" charset="0"/>
                <a:ea typeface="Calibri" pitchFamily="34" charset="0"/>
                <a:cs typeface="Times New Roman" pitchFamily="18" charset="0"/>
              </a:rPr>
              <a:t>(Resolución 906/98 Secretaría de Industria, Comercio y Minería).</a:t>
            </a:r>
          </a:p>
          <a:p>
            <a:pPr algn="just" eaLnBrk="0" fontAlgn="auto" hangingPunct="0">
              <a:spcBef>
                <a:spcPts val="0"/>
              </a:spcBef>
              <a:spcAft>
                <a:spcPts val="0"/>
              </a:spcAft>
              <a:defRPr/>
            </a:pPr>
            <a:endParaRPr lang="es-ES" altLang="es-ES" sz="2000" b="1" dirty="0">
              <a:latin typeface="Times New Roman" pitchFamily="18" charset="0"/>
              <a:ea typeface="Calibri" pitchFamily="34"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p:nvPr/>
        </p:nvSpPr>
        <p:spPr>
          <a:xfrm>
            <a:off x="457200" y="760413"/>
            <a:ext cx="8229600" cy="954087"/>
          </a:xfrm>
          <a:prstGeom prst="rect">
            <a:avLst/>
          </a:prstGeom>
          <a:solidFill>
            <a:schemeClr val="tx2">
              <a:lumMod val="40000"/>
              <a:lumOff val="60000"/>
            </a:schemeClr>
          </a:solidFill>
          <a:ln w="28575">
            <a:solidFill>
              <a:schemeClr val="tx1"/>
            </a:solidFill>
          </a:ln>
        </p:spPr>
        <p:txBody>
          <a:bodyPr wrap="square">
            <a:spAutoFit/>
          </a:bodyPr>
          <a:lstStyle/>
          <a:p>
            <a:pPr algn="ctr" fontAlgn="auto">
              <a:spcBef>
                <a:spcPts val="0"/>
              </a:spcBef>
              <a:spcAft>
                <a:spcPts val="0"/>
              </a:spcAft>
              <a:defRPr/>
            </a:pPr>
            <a:r>
              <a:rPr lang="es-ES" sz="2800" b="1" dirty="0">
                <a:latin typeface="Times New Roman" panose="02020603050405020304" pitchFamily="18" charset="0"/>
                <a:cs typeface="Times New Roman" panose="02020603050405020304" pitchFamily="18" charset="0"/>
              </a:rPr>
              <a:t>ABUSO DEL DERECHO EN EL </a:t>
            </a:r>
          </a:p>
          <a:p>
            <a:pPr algn="ctr" fontAlgn="auto">
              <a:spcBef>
                <a:spcPts val="0"/>
              </a:spcBef>
              <a:spcAft>
                <a:spcPts val="0"/>
              </a:spcAft>
              <a:defRPr/>
            </a:pPr>
            <a:r>
              <a:rPr lang="es-ES" sz="2800" b="1" dirty="0">
                <a:latin typeface="Times New Roman" panose="02020603050405020304" pitchFamily="18" charset="0"/>
                <a:cs typeface="Times New Roman" panose="02020603050405020304" pitchFamily="18" charset="0"/>
              </a:rPr>
              <a:t>CONTRATO DE SEGURO</a:t>
            </a:r>
          </a:p>
        </p:txBody>
      </p:sp>
      <p:sp>
        <p:nvSpPr>
          <p:cNvPr id="4" name="Rectangle 1"/>
          <p:cNvSpPr>
            <a:spLocks noChangeArrowheads="1"/>
          </p:cNvSpPr>
          <p:nvPr/>
        </p:nvSpPr>
        <p:spPr bwMode="auto">
          <a:xfrm>
            <a:off x="457200" y="2318533"/>
            <a:ext cx="8229600" cy="3416320"/>
          </a:xfrm>
          <a:prstGeom prst="rect">
            <a:avLst/>
          </a:prstGeom>
          <a:solidFill>
            <a:schemeClr val="tx2">
              <a:lumMod val="40000"/>
              <a:lumOff val="60000"/>
            </a:schemeClr>
          </a:solidFill>
          <a:ln w="28575">
            <a:solidFill>
              <a:schemeClr val="tx1"/>
            </a:solidFill>
            <a:miter lim="800000"/>
            <a:headEnd/>
            <a:tailEnd/>
          </a:ln>
          <a:effectLst/>
        </p:spPr>
        <p:txBody>
          <a:bodyPr wrap="square" anchor="ctr">
            <a:spAutoFit/>
          </a:bodyPr>
          <a:lstStyle/>
          <a:p>
            <a:pPr algn="ctr" fontAlgn="auto">
              <a:spcBef>
                <a:spcPts val="0"/>
              </a:spcBef>
              <a:spcAft>
                <a:spcPts val="0"/>
              </a:spcAft>
              <a:defRPr/>
            </a:pPr>
            <a:r>
              <a:rPr lang="es-ES" sz="2400" b="1" dirty="0">
                <a:latin typeface="Times New Roman" pitchFamily="18" charset="0"/>
                <a:cs typeface="Times New Roman" pitchFamily="18" charset="0"/>
              </a:rPr>
              <a:t>El abuso del derecho que se desprende del principio de la autonomía de la voluntad y la buena fe contractual, se confunde en diversas oportunidades con un obrar regular de los derechos, es decir, es mucho más complejo en este tipo de contratos, identificar cuando una cláusula esta evidentemente en contraposición con los fines del contrato celebrado. Esto ocurre dada la complejidad de la relación contractual entre las partes del contrato de seguro y la relación de superioridad natural del asegurador frente al asegurado.</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p:nvPr/>
        </p:nvSpPr>
        <p:spPr>
          <a:xfrm>
            <a:off x="457201" y="785813"/>
            <a:ext cx="8218488" cy="954087"/>
          </a:xfrm>
          <a:prstGeom prst="rect">
            <a:avLst/>
          </a:prstGeom>
          <a:solidFill>
            <a:schemeClr val="tx2">
              <a:lumMod val="40000"/>
              <a:lumOff val="60000"/>
            </a:schemeClr>
          </a:solidFill>
          <a:ln w="28575">
            <a:solidFill>
              <a:schemeClr val="tx1"/>
            </a:solidFill>
          </a:ln>
        </p:spPr>
        <p:txBody>
          <a:bodyPr wrap="square">
            <a:spAutoFit/>
          </a:bodyPr>
          <a:lstStyle/>
          <a:p>
            <a:pPr algn="ctr" fontAlgn="auto">
              <a:spcBef>
                <a:spcPts val="0"/>
              </a:spcBef>
              <a:spcAft>
                <a:spcPts val="0"/>
              </a:spcAft>
              <a:defRPr/>
            </a:pPr>
            <a:r>
              <a:rPr lang="es-ES" sz="2800" b="1" dirty="0">
                <a:latin typeface="Times New Roman" pitchFamily="18" charset="0"/>
                <a:cs typeface="Times New Roman" pitchFamily="18" charset="0"/>
              </a:rPr>
              <a:t>CLÁUSULAS ABUSIVAS, LEONINAS, GRAVOSAS O RESTRICTIVAS</a:t>
            </a:r>
            <a:endParaRPr lang="es-ES" sz="2800" dirty="0">
              <a:latin typeface="Times New Roman" pitchFamily="18" charset="0"/>
              <a:cs typeface="Times New Roman" pitchFamily="18" charset="0"/>
            </a:endParaRPr>
          </a:p>
        </p:txBody>
      </p:sp>
      <p:sp>
        <p:nvSpPr>
          <p:cNvPr id="4" name="Rectangle 2"/>
          <p:cNvSpPr>
            <a:spLocks noChangeArrowheads="1"/>
          </p:cNvSpPr>
          <p:nvPr/>
        </p:nvSpPr>
        <p:spPr bwMode="auto">
          <a:xfrm>
            <a:off x="457201" y="2133600"/>
            <a:ext cx="8229600" cy="3786187"/>
          </a:xfrm>
          <a:prstGeom prst="rect">
            <a:avLst/>
          </a:prstGeom>
          <a:solidFill>
            <a:schemeClr val="tx2">
              <a:lumMod val="40000"/>
              <a:lumOff val="60000"/>
            </a:schemeClr>
          </a:solidFill>
          <a:ln w="28575">
            <a:solidFill>
              <a:schemeClr val="tx1"/>
            </a:solidFill>
            <a:miter lim="800000"/>
            <a:headEnd/>
            <a:tailEnd/>
          </a:ln>
          <a:effectLst/>
        </p:spPr>
        <p:txBody>
          <a:bodyPr wrap="square" anchor="ct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eaLnBrk="0" fontAlgn="auto" hangingPunct="0">
              <a:spcBef>
                <a:spcPts val="0"/>
              </a:spcBef>
              <a:spcAft>
                <a:spcPts val="0"/>
              </a:spcAft>
              <a:defRPr/>
            </a:pPr>
            <a:r>
              <a:rPr lang="es-ES" altLang="es-ES" sz="2000" b="1" dirty="0">
                <a:latin typeface="Times New Roman" pitchFamily="18" charset="0"/>
                <a:ea typeface="Calibri" pitchFamily="34" charset="0"/>
                <a:cs typeface="Times New Roman" pitchFamily="18" charset="0"/>
              </a:rPr>
              <a:t>Se denomina así a toda cláusula que entrañe una ventaja exclusiva del empresario, un desequilibrio de los derechos y obligaciones de las partes, siempre que lo sea en contrato por adhesión, concluido entre un empresario y un consumidor,  unilateralmente redactada por el primero. </a:t>
            </a:r>
          </a:p>
          <a:p>
            <a:pPr algn="just" eaLnBrk="0" fontAlgn="auto" hangingPunct="0">
              <a:spcBef>
                <a:spcPts val="0"/>
              </a:spcBef>
              <a:spcAft>
                <a:spcPts val="0"/>
              </a:spcAft>
              <a:defRPr/>
            </a:pPr>
            <a:endParaRPr lang="es-ES" altLang="es-ES" sz="2000" b="1" dirty="0">
              <a:latin typeface="Times New Roman" pitchFamily="18" charset="0"/>
              <a:ea typeface="Calibri" pitchFamily="34" charset="0"/>
              <a:cs typeface="Times New Roman" pitchFamily="18" charset="0"/>
            </a:endParaRPr>
          </a:p>
          <a:p>
            <a:pPr algn="just" eaLnBrk="0" fontAlgn="auto" hangingPunct="0">
              <a:spcBef>
                <a:spcPts val="0"/>
              </a:spcBef>
              <a:spcAft>
                <a:spcPts val="0"/>
              </a:spcAft>
              <a:defRPr/>
            </a:pPr>
            <a:r>
              <a:rPr lang="es-ES" altLang="es-ES" sz="2000" b="1" dirty="0">
                <a:latin typeface="Times New Roman" pitchFamily="18" charset="0"/>
                <a:ea typeface="Calibri" pitchFamily="34" charset="0"/>
                <a:cs typeface="Times New Roman" pitchFamily="18" charset="0"/>
              </a:rPr>
              <a:t>No se consideran cláusulas abusivas aquellas por las que de su aplicación resultan:</a:t>
            </a:r>
          </a:p>
          <a:p>
            <a:pPr algn="just" eaLnBrk="0" fontAlgn="auto" hangingPunct="0">
              <a:spcBef>
                <a:spcPts val="0"/>
              </a:spcBef>
              <a:spcAft>
                <a:spcPts val="0"/>
              </a:spcAft>
              <a:defRPr/>
            </a:pPr>
            <a:endParaRPr lang="es-ES" altLang="es-ES" sz="2000" b="1" dirty="0">
              <a:latin typeface="Times New Roman" pitchFamily="18" charset="0"/>
              <a:ea typeface="Calibri" pitchFamily="34" charset="0"/>
              <a:cs typeface="Times New Roman" pitchFamily="18" charset="0"/>
            </a:endParaRPr>
          </a:p>
          <a:p>
            <a:pPr algn="just" eaLnBrk="0" fontAlgn="auto" hangingPunct="0">
              <a:spcBef>
                <a:spcPts val="0"/>
              </a:spcBef>
              <a:spcAft>
                <a:spcPts val="0"/>
              </a:spcAft>
              <a:buFontTx/>
              <a:buChar char="•"/>
              <a:defRPr/>
            </a:pPr>
            <a:r>
              <a:rPr lang="es-ES" altLang="es-ES" sz="2000" b="1" dirty="0">
                <a:latin typeface="Times New Roman" pitchFamily="18" charset="0"/>
                <a:ea typeface="Calibri" pitchFamily="34" charset="0"/>
                <a:cs typeface="Times New Roman" pitchFamily="18" charset="0"/>
              </a:rPr>
              <a:t> Ventajas o sacrificios análogos para ambas partes.</a:t>
            </a:r>
          </a:p>
          <a:p>
            <a:pPr algn="just" eaLnBrk="0" fontAlgn="auto" hangingPunct="0">
              <a:spcBef>
                <a:spcPts val="0"/>
              </a:spcBef>
              <a:spcAft>
                <a:spcPts val="0"/>
              </a:spcAft>
              <a:buFontTx/>
              <a:buChar char="•"/>
              <a:defRPr/>
            </a:pPr>
            <a:r>
              <a:rPr lang="es-ES" altLang="es-ES" sz="2000" b="1" dirty="0">
                <a:latin typeface="Times New Roman" pitchFamily="18" charset="0"/>
                <a:ea typeface="Calibri" pitchFamily="34" charset="0"/>
                <a:cs typeface="Times New Roman" pitchFamily="18" charset="0"/>
              </a:rPr>
              <a:t> Perjuicios solo para el predisponente.</a:t>
            </a:r>
          </a:p>
          <a:p>
            <a:pPr algn="just" eaLnBrk="0" fontAlgn="auto" hangingPunct="0">
              <a:spcBef>
                <a:spcPts val="0"/>
              </a:spcBef>
              <a:spcAft>
                <a:spcPts val="0"/>
              </a:spcAft>
              <a:buFontTx/>
              <a:buChar char="•"/>
              <a:defRPr/>
            </a:pPr>
            <a:r>
              <a:rPr lang="es-ES" altLang="es-ES" sz="2000" b="1" dirty="0">
                <a:latin typeface="Times New Roman" pitchFamily="18" charset="0"/>
                <a:ea typeface="Calibri" pitchFamily="34" charset="0"/>
                <a:cs typeface="Times New Roman" pitchFamily="18" charset="0"/>
              </a:rPr>
              <a:t> Desequilibrio no excesivo ni manifiesto del vínculo contractual.</a:t>
            </a:r>
          </a:p>
          <a:p>
            <a:pPr algn="just" eaLnBrk="0" fontAlgn="auto" hangingPunct="0">
              <a:spcBef>
                <a:spcPts val="0"/>
              </a:spcBef>
              <a:spcAft>
                <a:spcPts val="0"/>
              </a:spcAft>
              <a:buFontTx/>
              <a:buChar char="•"/>
              <a:defRPr/>
            </a:pPr>
            <a:r>
              <a:rPr lang="es-ES" altLang="es-ES" sz="2000" b="1" dirty="0">
                <a:latin typeface="Times New Roman" pitchFamily="18" charset="0"/>
                <a:ea typeface="Calibri" pitchFamily="34" charset="0"/>
                <a:cs typeface="Times New Roman" pitchFamily="18" charset="0"/>
              </a:rPr>
              <a:t> Las que han sido negociadas por ambas partes.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p:nvPr/>
        </p:nvSpPr>
        <p:spPr>
          <a:xfrm>
            <a:off x="468313" y="848380"/>
            <a:ext cx="8218487" cy="523220"/>
          </a:xfrm>
          <a:prstGeom prst="rect">
            <a:avLst/>
          </a:prstGeom>
          <a:solidFill>
            <a:schemeClr val="tx2">
              <a:lumMod val="40000"/>
              <a:lumOff val="60000"/>
            </a:schemeClr>
          </a:solidFill>
          <a:ln w="28575">
            <a:solidFill>
              <a:schemeClr val="tx1"/>
            </a:solidFill>
          </a:ln>
        </p:spPr>
        <p:txBody>
          <a:bodyPr wrap="square">
            <a:spAutoFit/>
          </a:bodyPr>
          <a:lstStyle/>
          <a:p>
            <a:pPr algn="ctr" fontAlgn="auto">
              <a:spcBef>
                <a:spcPts val="0"/>
              </a:spcBef>
              <a:spcAft>
                <a:spcPts val="0"/>
              </a:spcAft>
              <a:defRPr/>
            </a:pPr>
            <a:r>
              <a:rPr lang="es-ES" sz="2800" b="1" dirty="0">
                <a:latin typeface="Times New Roman" pitchFamily="18" charset="0"/>
                <a:cs typeface="Times New Roman" pitchFamily="18" charset="0"/>
              </a:rPr>
              <a:t>CLÁUSULAS </a:t>
            </a:r>
            <a:r>
              <a:rPr lang="es-ES" sz="2800" b="1" dirty="0" smtClean="0">
                <a:latin typeface="Times New Roman" pitchFamily="18" charset="0"/>
                <a:cs typeface="Times New Roman" pitchFamily="18" charset="0"/>
              </a:rPr>
              <a:t>ABUSIVAS</a:t>
            </a:r>
            <a:endParaRPr lang="es-ES" sz="2800" dirty="0">
              <a:latin typeface="Times New Roman" pitchFamily="18" charset="0"/>
              <a:cs typeface="Times New Roman" pitchFamily="18" charset="0"/>
            </a:endParaRPr>
          </a:p>
        </p:txBody>
      </p:sp>
      <p:sp>
        <p:nvSpPr>
          <p:cNvPr id="4" name="Rectangle 2"/>
          <p:cNvSpPr>
            <a:spLocks noChangeArrowheads="1"/>
          </p:cNvSpPr>
          <p:nvPr/>
        </p:nvSpPr>
        <p:spPr bwMode="auto">
          <a:xfrm>
            <a:off x="457200" y="2240101"/>
            <a:ext cx="8229600" cy="3170099"/>
          </a:xfrm>
          <a:prstGeom prst="rect">
            <a:avLst/>
          </a:prstGeom>
          <a:solidFill>
            <a:schemeClr val="tx2">
              <a:lumMod val="40000"/>
              <a:lumOff val="60000"/>
            </a:schemeClr>
          </a:solidFill>
          <a:ln w="28575">
            <a:solidFill>
              <a:schemeClr val="tx1"/>
            </a:solidFill>
            <a:miter lim="800000"/>
            <a:headEnd/>
            <a:tailEnd/>
          </a:ln>
          <a:effectLst/>
        </p:spPr>
        <p:txBody>
          <a:bodyPr wrap="square" anchor="ctr">
            <a:spAutoFit/>
          </a:bodyPr>
          <a:lstStyle/>
          <a:p>
            <a:pPr marL="342900" indent="-342900" algn="ctr" eaLnBrk="0" fontAlgn="auto" hangingPunct="0">
              <a:spcBef>
                <a:spcPts val="0"/>
              </a:spcBef>
              <a:spcAft>
                <a:spcPts val="0"/>
              </a:spcAft>
              <a:defRPr/>
            </a:pPr>
            <a:r>
              <a:rPr lang="es-ES" altLang="es-ES" sz="2000" b="1" dirty="0" smtClean="0">
                <a:latin typeface="Times New Roman" pitchFamily="18" charset="0"/>
                <a:ea typeface="Calibri" pitchFamily="34" charset="0"/>
                <a:cs typeface="Times New Roman" pitchFamily="18" charset="0"/>
              </a:rPr>
              <a:t>En </a:t>
            </a:r>
            <a:r>
              <a:rPr lang="es-ES" altLang="es-ES" sz="2000" b="1" dirty="0">
                <a:latin typeface="Times New Roman" pitchFamily="18" charset="0"/>
                <a:ea typeface="Calibri" pitchFamily="34" charset="0"/>
                <a:cs typeface="Times New Roman" pitchFamily="18" charset="0"/>
              </a:rPr>
              <a:t>los contratos previstos en esta sección, se deben tener por no escritas:</a:t>
            </a:r>
          </a:p>
          <a:p>
            <a:pPr marL="342900" indent="-342900" algn="ctr" eaLnBrk="0" fontAlgn="auto" hangingPunct="0">
              <a:spcBef>
                <a:spcPts val="0"/>
              </a:spcBef>
              <a:spcAft>
                <a:spcPts val="0"/>
              </a:spcAft>
              <a:defRPr/>
            </a:pPr>
            <a:endParaRPr lang="es-ES" altLang="es-ES" sz="2000" b="1" dirty="0">
              <a:latin typeface="Times New Roman" pitchFamily="18" charset="0"/>
              <a:ea typeface="Calibri" pitchFamily="34" charset="0"/>
              <a:cs typeface="Times New Roman" pitchFamily="18" charset="0"/>
            </a:endParaRPr>
          </a:p>
          <a:p>
            <a:pPr marL="342900" indent="-342900" eaLnBrk="0" fontAlgn="auto" hangingPunct="0">
              <a:spcBef>
                <a:spcPts val="0"/>
              </a:spcBef>
              <a:spcAft>
                <a:spcPts val="0"/>
              </a:spcAft>
              <a:buFontTx/>
              <a:buAutoNum type="alphaLcParenR"/>
              <a:defRPr/>
            </a:pPr>
            <a:r>
              <a:rPr lang="es-ES" altLang="es-ES" sz="2000" b="1" dirty="0">
                <a:latin typeface="Times New Roman" pitchFamily="18" charset="0"/>
                <a:ea typeface="Calibri" pitchFamily="34" charset="0"/>
                <a:cs typeface="Times New Roman" pitchFamily="18" charset="0"/>
              </a:rPr>
              <a:t>Las cláusulas que desnaturalizan las obligaciones del predisponente;</a:t>
            </a:r>
          </a:p>
          <a:p>
            <a:pPr marL="342900" indent="-342900" eaLnBrk="0" fontAlgn="auto" hangingPunct="0">
              <a:spcBef>
                <a:spcPts val="0"/>
              </a:spcBef>
              <a:spcAft>
                <a:spcPts val="0"/>
              </a:spcAft>
              <a:buFontTx/>
              <a:buAutoNum type="alphaLcParenR"/>
              <a:defRPr/>
            </a:pPr>
            <a:r>
              <a:rPr lang="es-ES" altLang="es-ES" sz="2000" b="1" dirty="0">
                <a:latin typeface="Times New Roman" pitchFamily="18" charset="0"/>
                <a:ea typeface="Calibri" pitchFamily="34" charset="0"/>
                <a:cs typeface="Times New Roman" pitchFamily="18" charset="0"/>
              </a:rPr>
              <a:t> las que importan renuncia o restricción a los derechos del adherente, o amplían derechos del predisponente que resultan de normas supletorias;</a:t>
            </a:r>
          </a:p>
          <a:p>
            <a:pPr marL="342900" indent="-342900" eaLnBrk="0" fontAlgn="auto" hangingPunct="0">
              <a:spcBef>
                <a:spcPts val="0"/>
              </a:spcBef>
              <a:spcAft>
                <a:spcPts val="0"/>
              </a:spcAft>
              <a:buFontTx/>
              <a:buAutoNum type="alphaLcParenR"/>
              <a:defRPr/>
            </a:pPr>
            <a:r>
              <a:rPr lang="es-ES" altLang="es-ES" sz="2000" b="1" dirty="0">
                <a:latin typeface="Times New Roman" pitchFamily="18" charset="0"/>
                <a:ea typeface="Calibri" pitchFamily="34" charset="0"/>
                <a:cs typeface="Times New Roman" pitchFamily="18" charset="0"/>
              </a:rPr>
              <a:t>las que por su contenido, redacción o presentación, no son razonablemente previsibles.</a:t>
            </a:r>
          </a:p>
          <a:p>
            <a:pPr marL="342900" indent="-342900" eaLnBrk="0" fontAlgn="auto" hangingPunct="0">
              <a:spcBef>
                <a:spcPts val="0"/>
              </a:spcBef>
              <a:spcAft>
                <a:spcPts val="0"/>
              </a:spcAft>
              <a:buFontTx/>
              <a:buAutoNum type="alphaLcParenR"/>
              <a:defRPr/>
            </a:pPr>
            <a:endParaRPr lang="es-ES" altLang="es-ES" sz="2000" b="1" dirty="0">
              <a:latin typeface="Times New Roman" pitchFamily="18" charset="0"/>
              <a:ea typeface="Calibri" pitchFamily="34" charset="0"/>
              <a:cs typeface="Times New Roman" pitchFamily="18" charset="0"/>
            </a:endParaRPr>
          </a:p>
          <a:p>
            <a:pPr marL="342900" indent="-342900" algn="ctr" eaLnBrk="0" fontAlgn="auto" hangingPunct="0">
              <a:spcBef>
                <a:spcPts val="0"/>
              </a:spcBef>
              <a:spcAft>
                <a:spcPts val="0"/>
              </a:spcAft>
              <a:defRPr/>
            </a:pPr>
            <a:r>
              <a:rPr lang="es-ES" altLang="es-ES" sz="2000" b="1" dirty="0">
                <a:latin typeface="Times New Roman" pitchFamily="18" charset="0"/>
                <a:ea typeface="Calibri" pitchFamily="34" charset="0"/>
                <a:cs typeface="Times New Roman" pitchFamily="18" charset="0"/>
              </a:rPr>
              <a:t>(artículo 988 Código Civil y Comercial)</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p:nvPr/>
        </p:nvSpPr>
        <p:spPr>
          <a:xfrm>
            <a:off x="457200" y="609600"/>
            <a:ext cx="8218488" cy="523875"/>
          </a:xfrm>
          <a:prstGeom prst="rect">
            <a:avLst/>
          </a:prstGeom>
          <a:solidFill>
            <a:schemeClr val="tx2">
              <a:lumMod val="40000"/>
              <a:lumOff val="60000"/>
            </a:schemeClr>
          </a:solidFill>
          <a:ln w="28575">
            <a:solidFill>
              <a:schemeClr val="tx1"/>
            </a:solidFill>
          </a:ln>
        </p:spPr>
        <p:txBody>
          <a:bodyPr wrap="square">
            <a:spAutoFit/>
          </a:bodyPr>
          <a:lstStyle/>
          <a:p>
            <a:pPr algn="ctr" fontAlgn="auto">
              <a:spcBef>
                <a:spcPts val="0"/>
              </a:spcBef>
              <a:spcAft>
                <a:spcPts val="0"/>
              </a:spcAft>
              <a:defRPr/>
            </a:pPr>
            <a:r>
              <a:rPr lang="es-ES" altLang="es-ES" sz="2800" b="1" dirty="0">
                <a:latin typeface="Times New Roman" pitchFamily="18" charset="0"/>
                <a:cs typeface="Times New Roman" pitchFamily="18" charset="0"/>
              </a:rPr>
              <a:t>CLÁUSULAS SORPRESIVAS</a:t>
            </a:r>
          </a:p>
        </p:txBody>
      </p:sp>
      <p:sp>
        <p:nvSpPr>
          <p:cNvPr id="4" name="Rectangle 1"/>
          <p:cNvSpPr>
            <a:spLocks noChangeArrowheads="1"/>
          </p:cNvSpPr>
          <p:nvPr/>
        </p:nvSpPr>
        <p:spPr bwMode="auto">
          <a:xfrm>
            <a:off x="457200" y="1753860"/>
            <a:ext cx="8218488" cy="4401205"/>
          </a:xfrm>
          <a:prstGeom prst="rect">
            <a:avLst/>
          </a:prstGeom>
          <a:solidFill>
            <a:schemeClr val="tx2">
              <a:lumMod val="40000"/>
              <a:lumOff val="60000"/>
            </a:schemeClr>
          </a:solidFill>
          <a:ln w="28575">
            <a:solidFill>
              <a:schemeClr val="tx1"/>
            </a:solidFill>
            <a:miter lim="800000"/>
            <a:headEnd/>
            <a:tailEnd/>
          </a:ln>
          <a:effectLst/>
        </p:spPr>
        <p:txBody>
          <a:bodyPr wrap="square" anchor="ct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fontAlgn="auto">
              <a:spcBef>
                <a:spcPts val="0"/>
              </a:spcBef>
              <a:spcAft>
                <a:spcPts val="0"/>
              </a:spcAft>
              <a:defRPr/>
            </a:pPr>
            <a:r>
              <a:rPr lang="es-ES" altLang="es-ES" sz="2000" b="1" dirty="0">
                <a:latin typeface="Times New Roman" pitchFamily="18" charset="0"/>
                <a:ea typeface="Calibri" pitchFamily="34" charset="0"/>
                <a:cs typeface="Times New Roman" pitchFamily="18" charset="0"/>
              </a:rPr>
              <a:t>Se la califica como cláusula sorpresiva cuando su uso no sea habitual al contratar sobre la base de las condiciones generales, no vinculando al adherente por no integrar el contenido del contrato.</a:t>
            </a:r>
          </a:p>
          <a:p>
            <a:pPr algn="ctr" fontAlgn="auto">
              <a:spcBef>
                <a:spcPts val="0"/>
              </a:spcBef>
              <a:spcAft>
                <a:spcPts val="0"/>
              </a:spcAft>
              <a:defRPr/>
            </a:pPr>
            <a:endParaRPr lang="es-ES" altLang="es-ES" sz="2000" b="1" dirty="0">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altLang="es-ES" sz="2000" b="1" dirty="0">
                <a:latin typeface="Times New Roman" pitchFamily="18" charset="0"/>
                <a:ea typeface="Calibri" pitchFamily="34" charset="0"/>
                <a:cs typeface="Times New Roman" pitchFamily="18" charset="0"/>
              </a:rPr>
              <a:t>Es aquella que contradice de modo trascendente las expectativas normales (razonables), que aparece insólitamente en el contenido del negocio, provocando una desnaturalización de la relación de equivalencia.</a:t>
            </a:r>
          </a:p>
          <a:p>
            <a:pPr algn="ctr" eaLnBrk="0" fontAlgn="auto" hangingPunct="0">
              <a:spcBef>
                <a:spcPts val="0"/>
              </a:spcBef>
              <a:spcAft>
                <a:spcPts val="0"/>
              </a:spcAft>
              <a:defRPr/>
            </a:pPr>
            <a:endParaRPr lang="es-ES" altLang="es-ES" sz="2000" b="1" dirty="0">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altLang="es-ES" sz="2000" b="1" dirty="0">
                <a:latin typeface="Times New Roman" pitchFamily="18" charset="0"/>
                <a:ea typeface="Calibri" pitchFamily="34" charset="0"/>
                <a:cs typeface="Times New Roman" pitchFamily="18" charset="0"/>
              </a:rPr>
              <a:t>Es preciso que se trate de una situación de acentuada inequidad (desequilibrio) y de subrayada anormalidad.</a:t>
            </a:r>
          </a:p>
          <a:p>
            <a:pPr algn="ctr" eaLnBrk="0" fontAlgn="auto" hangingPunct="0">
              <a:spcBef>
                <a:spcPts val="0"/>
              </a:spcBef>
              <a:spcAft>
                <a:spcPts val="0"/>
              </a:spcAft>
              <a:defRPr/>
            </a:pPr>
            <a:endParaRPr lang="es-ES" altLang="es-ES" sz="2000" b="1" dirty="0">
              <a:latin typeface="Times New Roman" pitchFamily="18" charset="0"/>
              <a:ea typeface="Calibri" pitchFamily="34" charset="0"/>
              <a:cs typeface="Times New Roman" pitchFamily="18" charset="0"/>
            </a:endParaRPr>
          </a:p>
          <a:p>
            <a:pPr algn="ctr" eaLnBrk="0" fontAlgn="auto" hangingPunct="0">
              <a:spcBef>
                <a:spcPts val="0"/>
              </a:spcBef>
              <a:spcAft>
                <a:spcPts val="0"/>
              </a:spcAft>
              <a:defRPr/>
            </a:pPr>
            <a:r>
              <a:rPr lang="es-ES" altLang="es-ES" sz="2000" b="1" dirty="0">
                <a:latin typeface="Times New Roman" pitchFamily="18" charset="0"/>
                <a:ea typeface="Calibri" pitchFamily="34" charset="0"/>
                <a:cs typeface="Times New Roman" pitchFamily="18" charset="0"/>
              </a:rPr>
              <a:t>Debe tratarse de una cláusula que no es normal incluir en las condiciones generales con las que se opera. De allí que, a </a:t>
            </a:r>
            <a:r>
              <a:rPr lang="es-ES" altLang="es-ES" sz="2000" b="1" dirty="0" err="1">
                <a:latin typeface="Times New Roman" pitchFamily="18" charset="0"/>
                <a:ea typeface="Calibri" pitchFamily="34" charset="0"/>
                <a:cs typeface="Times New Roman" pitchFamily="18" charset="0"/>
              </a:rPr>
              <a:t>priore</a:t>
            </a:r>
            <a:r>
              <a:rPr lang="es-ES" altLang="es-ES" sz="2000" b="1" dirty="0">
                <a:latin typeface="Times New Roman" pitchFamily="18" charset="0"/>
                <a:ea typeface="Calibri" pitchFamily="34" charset="0"/>
                <a:cs typeface="Times New Roman" pitchFamily="18" charset="0"/>
              </a:rPr>
              <a:t>, no puede formularse una lista de cláusulas </a:t>
            </a:r>
            <a:r>
              <a:rPr lang="es-ES" altLang="es-ES" sz="2000" b="1" dirty="0" smtClean="0">
                <a:latin typeface="Times New Roman" pitchFamily="18" charset="0"/>
                <a:ea typeface="Calibri" pitchFamily="34" charset="0"/>
                <a:cs typeface="Times New Roman" pitchFamily="18" charset="0"/>
              </a:rPr>
              <a:t>sorpresivas.</a:t>
            </a:r>
            <a:endParaRPr lang="es-ES" altLang="es-ES" sz="2000" dirty="0">
              <a:latin typeface="Times New Roman" pitchFamily="18" charset="0"/>
              <a:ea typeface="Calibri" pitchFamily="34" charset="0"/>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381000"/>
            <a:ext cx="8229600" cy="830997"/>
          </a:xfrm>
          <a:prstGeom prst="rect">
            <a:avLst/>
          </a:prstGeom>
          <a:solidFill>
            <a:schemeClr val="tx2">
              <a:lumMod val="40000"/>
              <a:lumOff val="60000"/>
            </a:schemeClr>
          </a:solidFill>
          <a:ln w="28575">
            <a:solidFill>
              <a:schemeClr val="tx1"/>
            </a:solidFill>
          </a:ln>
        </p:spPr>
        <p:txBody>
          <a:bodyPr wrap="square">
            <a:spAutoFit/>
          </a:bodyPr>
          <a:lstStyle/>
          <a:p>
            <a:pPr algn="ctr" fontAlgn="auto">
              <a:spcBef>
                <a:spcPts val="0"/>
              </a:spcBef>
              <a:spcAft>
                <a:spcPts val="0"/>
              </a:spcAft>
              <a:defRPr/>
            </a:pPr>
            <a:r>
              <a:rPr lang="es-ES" sz="2400" b="1" dirty="0">
                <a:latin typeface="Times New Roman" pitchFamily="18" charset="0"/>
                <a:cs typeface="Times New Roman" pitchFamily="18" charset="0"/>
              </a:rPr>
              <a:t>CLÁUSULAS SORPRESIVAS</a:t>
            </a:r>
            <a:br>
              <a:rPr lang="es-ES" sz="2400" b="1" dirty="0">
                <a:latin typeface="Times New Roman" pitchFamily="18" charset="0"/>
                <a:cs typeface="Times New Roman" pitchFamily="18" charset="0"/>
              </a:rPr>
            </a:br>
            <a:r>
              <a:rPr lang="es-ES" sz="2400" b="1" dirty="0">
                <a:latin typeface="Times New Roman" pitchFamily="18" charset="0"/>
                <a:cs typeface="Times New Roman" pitchFamily="18" charset="0"/>
              </a:rPr>
              <a:t>RESPONSABILIDAD CIVIL COMPRENSIVA</a:t>
            </a:r>
            <a:endParaRPr lang="es-ES" sz="2400" b="1" dirty="0">
              <a:latin typeface="+mn-lt"/>
            </a:endParaRPr>
          </a:p>
        </p:txBody>
      </p:sp>
      <p:sp>
        <p:nvSpPr>
          <p:cNvPr id="3" name="Text Box 2"/>
          <p:cNvSpPr txBox="1">
            <a:spLocks noChangeArrowheads="1"/>
          </p:cNvSpPr>
          <p:nvPr/>
        </p:nvSpPr>
        <p:spPr bwMode="auto">
          <a:xfrm>
            <a:off x="457200" y="1398687"/>
            <a:ext cx="8229600" cy="5078313"/>
          </a:xfrm>
          <a:prstGeom prst="rect">
            <a:avLst/>
          </a:prstGeom>
          <a:solidFill>
            <a:schemeClr val="tx2">
              <a:lumMod val="40000"/>
              <a:lumOff val="60000"/>
            </a:schemeClr>
          </a:solidFill>
          <a:ln w="28575">
            <a:solidFill>
              <a:schemeClr val="tx1"/>
            </a:solidFill>
            <a:miter lim="800000"/>
            <a:headEnd/>
            <a:tailEnd/>
          </a:ln>
        </p:spPr>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fontAlgn="auto">
              <a:spcBef>
                <a:spcPct val="50000"/>
              </a:spcBef>
              <a:spcAft>
                <a:spcPts val="0"/>
              </a:spcAft>
              <a:defRPr/>
            </a:pPr>
            <a:r>
              <a:rPr lang="es-AR" altLang="es-ES" b="1" dirty="0">
                <a:latin typeface="Times New Roman" pitchFamily="18" charset="0"/>
              </a:rPr>
              <a:t>Daños. Pista de karting. Lesiones sufridas por una participante a la que se le enredó el cabello – largo hasta la cintura y que había sido acomodado dentro de su remera - en el eje trasero y el piñón del karting. Pérdida del cuero cabelludo. Responsabilidad del explotador y de la entidad aseguradora que niega la cobertura. Lugar del suceso: Santa Teresita, PBA. 16/01/97</a:t>
            </a:r>
          </a:p>
          <a:p>
            <a:pPr algn="ctr" fontAlgn="auto">
              <a:spcBef>
                <a:spcPts val="0"/>
              </a:spcBef>
              <a:spcAft>
                <a:spcPts val="0"/>
              </a:spcAft>
              <a:defRPr/>
            </a:pPr>
            <a:r>
              <a:rPr lang="es-ES" altLang="es-ES" b="1" dirty="0"/>
              <a:t>   </a:t>
            </a:r>
          </a:p>
          <a:p>
            <a:pPr algn="ctr" fontAlgn="auto">
              <a:spcBef>
                <a:spcPts val="0"/>
              </a:spcBef>
              <a:spcAft>
                <a:spcPts val="0"/>
              </a:spcAft>
              <a:defRPr/>
            </a:pPr>
            <a:r>
              <a:rPr lang="es-ES" altLang="es-ES" b="1" dirty="0" err="1"/>
              <a:t>Zalazar</a:t>
            </a:r>
            <a:r>
              <a:rPr lang="es-ES" altLang="es-ES" b="1" dirty="0"/>
              <a:t> Karina  Verónica c/ González </a:t>
            </a:r>
            <a:r>
              <a:rPr lang="es-ES" altLang="es-ES" b="1" dirty="0" err="1"/>
              <a:t>Maccarrone</a:t>
            </a:r>
            <a:r>
              <a:rPr lang="es-ES" altLang="es-ES" b="1" dirty="0"/>
              <a:t> de </a:t>
            </a:r>
            <a:r>
              <a:rPr lang="es-ES" altLang="es-ES" b="1" dirty="0" err="1"/>
              <a:t>Carrela</a:t>
            </a:r>
            <a:r>
              <a:rPr lang="es-ES" altLang="es-ES" b="1" dirty="0"/>
              <a:t> Ana Isabel  s/ Daños de Perjuicios). </a:t>
            </a:r>
          </a:p>
          <a:p>
            <a:pPr algn="ctr" fontAlgn="auto">
              <a:spcBef>
                <a:spcPct val="50000"/>
              </a:spcBef>
              <a:spcAft>
                <a:spcPts val="0"/>
              </a:spcAft>
              <a:defRPr/>
            </a:pPr>
            <a:r>
              <a:rPr lang="es-AR" altLang="es-ES" b="1" dirty="0">
                <a:latin typeface="Times New Roman" pitchFamily="18" charset="0"/>
              </a:rPr>
              <a:t>CNCIV sala B 01/03/06 </a:t>
            </a:r>
          </a:p>
          <a:p>
            <a:pPr algn="ctr" fontAlgn="auto">
              <a:spcBef>
                <a:spcPct val="50000"/>
              </a:spcBef>
              <a:spcAft>
                <a:spcPts val="0"/>
              </a:spcAft>
              <a:defRPr/>
            </a:pPr>
            <a:r>
              <a:rPr lang="es-AR" altLang="es-ES" b="1" dirty="0">
                <a:latin typeface="Times New Roman" pitchFamily="18" charset="0"/>
              </a:rPr>
              <a:t>Resumen del caso</a:t>
            </a:r>
          </a:p>
          <a:p>
            <a:pPr algn="ctr" fontAlgn="auto">
              <a:spcBef>
                <a:spcPct val="50000"/>
              </a:spcBef>
              <a:spcAft>
                <a:spcPts val="0"/>
              </a:spcAft>
              <a:defRPr/>
            </a:pPr>
            <a:r>
              <a:rPr lang="es-AR" altLang="es-ES" b="1" dirty="0">
                <a:latin typeface="Times New Roman" pitchFamily="18" charset="0"/>
              </a:rPr>
              <a:t>El cabello de la actora, aún acomodado dentro de su remera, se soltó con el viento, y se enredó y envolvió en el eje trasero y el piñón donde va la cadena, lo cual – con la severa presión ejercida – terminó por arrancarle entre el 60 y 70% del cuero cabelludo.</a:t>
            </a:r>
          </a:p>
          <a:p>
            <a:pPr algn="ctr" fontAlgn="auto">
              <a:spcBef>
                <a:spcPct val="50000"/>
              </a:spcBef>
              <a:spcAft>
                <a:spcPts val="0"/>
              </a:spcAft>
              <a:defRPr/>
            </a:pPr>
            <a:r>
              <a:rPr lang="es-AR" altLang="es-ES" b="1" dirty="0">
                <a:latin typeface="Times New Roman" pitchFamily="18" charset="0"/>
              </a:rPr>
              <a:t>La entidad aseguradora niega la cobertura por tratarse de una póliza de responsabilidad civil comprensiva que excluye responsabilidades contractuales.  </a:t>
            </a:r>
            <a:endParaRPr lang="es-ES" altLang="es-ES" b="1" dirty="0">
              <a:latin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5"/>
          <p:cNvSpPr txBox="1">
            <a:spLocks noChangeArrowheads="1"/>
          </p:cNvSpPr>
          <p:nvPr/>
        </p:nvSpPr>
        <p:spPr bwMode="auto">
          <a:xfrm>
            <a:off x="457200" y="1428750"/>
            <a:ext cx="8229600" cy="3693319"/>
          </a:xfrm>
          <a:prstGeom prst="rect">
            <a:avLst/>
          </a:prstGeom>
          <a:solidFill>
            <a:schemeClr val="tx2">
              <a:lumMod val="40000"/>
              <a:lumOff val="60000"/>
            </a:schemeClr>
          </a:solidFill>
          <a:ln w="28575">
            <a:solidFill>
              <a:schemeClr val="tx1"/>
            </a:solidFill>
            <a:miter lim="800000"/>
            <a:headEnd/>
            <a:tailEnd/>
          </a:ln>
        </p:spPr>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fontAlgn="auto">
              <a:spcBef>
                <a:spcPct val="50000"/>
              </a:spcBef>
              <a:spcAft>
                <a:spcPts val="0"/>
              </a:spcAft>
              <a:defRPr/>
            </a:pPr>
            <a:r>
              <a:rPr lang="es-AR" altLang="es-ES" sz="2400" b="1" dirty="0" smtClean="0">
                <a:latin typeface="Times New Roman" pitchFamily="18" charset="0"/>
              </a:rPr>
              <a:t>SENTENCIA </a:t>
            </a:r>
          </a:p>
          <a:p>
            <a:pPr algn="ctr" fontAlgn="auto">
              <a:spcBef>
                <a:spcPct val="50000"/>
              </a:spcBef>
              <a:spcAft>
                <a:spcPts val="0"/>
              </a:spcAft>
              <a:defRPr/>
            </a:pPr>
            <a:r>
              <a:rPr lang="es-AR" altLang="es-ES" sz="2000" b="1" dirty="0" smtClean="0">
                <a:latin typeface="Times New Roman" pitchFamily="18" charset="0"/>
              </a:rPr>
              <a:t>Se </a:t>
            </a:r>
            <a:r>
              <a:rPr lang="es-AR" altLang="es-ES" sz="2000" b="1" dirty="0">
                <a:latin typeface="Times New Roman" pitchFamily="18" charset="0"/>
              </a:rPr>
              <a:t>condena al establecimiento propietario de la pista y a la entidad aseguradora que niega el amparo. </a:t>
            </a:r>
          </a:p>
          <a:p>
            <a:pPr fontAlgn="auto">
              <a:spcBef>
                <a:spcPct val="50000"/>
              </a:spcBef>
              <a:spcAft>
                <a:spcPts val="0"/>
              </a:spcAft>
              <a:defRPr/>
            </a:pPr>
            <a:r>
              <a:rPr lang="es-AR" altLang="es-ES" sz="2000" b="1" dirty="0">
                <a:latin typeface="Times New Roman" pitchFamily="18" charset="0"/>
              </a:rPr>
              <a:t>Considerandos:</a:t>
            </a:r>
          </a:p>
          <a:p>
            <a:pPr algn="ctr" fontAlgn="auto">
              <a:spcBef>
                <a:spcPct val="50000"/>
              </a:spcBef>
              <a:spcAft>
                <a:spcPts val="0"/>
              </a:spcAft>
              <a:defRPr/>
            </a:pPr>
            <a:r>
              <a:rPr lang="es-AR" altLang="es-ES" sz="2000" b="1" dirty="0">
                <a:latin typeface="Times New Roman" pitchFamily="18" charset="0"/>
              </a:rPr>
              <a:t>Aplicando el reglamento de la comisión de Karting del ACA para los campeonatos argentinos de esta especialidad, surge la obligatoriedad de instalación de cubre cadenas y otros elementos que hagan lo propio respecto del piñón y la corona Por lo tanto, también se le debe exigir a quien explota comercialmente una pista destinada a ocasionales aficionados a este tipo de competiciones.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ChangeArrowheads="1"/>
          </p:cNvSpPr>
          <p:nvPr/>
        </p:nvSpPr>
        <p:spPr bwMode="auto">
          <a:xfrm>
            <a:off x="457200" y="1071563"/>
            <a:ext cx="8229600" cy="4385816"/>
          </a:xfrm>
          <a:prstGeom prst="rect">
            <a:avLst/>
          </a:prstGeom>
          <a:solidFill>
            <a:schemeClr val="tx2">
              <a:lumMod val="40000"/>
              <a:lumOff val="60000"/>
            </a:schemeClr>
          </a:solidFill>
          <a:ln w="28575">
            <a:solidFill>
              <a:schemeClr val="tx1"/>
            </a:solidFill>
            <a:miter lim="800000"/>
            <a:headEnd/>
            <a:tailEnd/>
          </a:ln>
        </p:spPr>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fontAlgn="auto">
              <a:spcBef>
                <a:spcPct val="50000"/>
              </a:spcBef>
              <a:spcAft>
                <a:spcPts val="0"/>
              </a:spcAft>
              <a:defRPr/>
            </a:pPr>
            <a:r>
              <a:rPr lang="es-AR" altLang="es-ES" b="1" dirty="0">
                <a:latin typeface="Times New Roman" pitchFamily="18" charset="0"/>
              </a:rPr>
              <a:t>Respecto a la aseguradora, considero que las exclusiones no solo están redactadas en términos inequívocos sino que – fundamentalmente – son contradictorias con la propia cobertura contratada por el asegurado; lo que significa decir que no se compadecen con un elemental criterio de buena fe, con el que deben interpretarse los contratos.</a:t>
            </a:r>
          </a:p>
          <a:p>
            <a:pPr algn="ctr" fontAlgn="auto">
              <a:spcBef>
                <a:spcPct val="50000"/>
              </a:spcBef>
              <a:spcAft>
                <a:spcPts val="0"/>
              </a:spcAft>
              <a:defRPr/>
            </a:pPr>
            <a:r>
              <a:rPr lang="es-AR" altLang="es-ES" b="1" dirty="0">
                <a:latin typeface="Times New Roman" pitchFamily="18" charset="0"/>
              </a:rPr>
              <a:t>En la póliza se dice específicamente y con toda claridad que lo que se cubre es la responsabilidad civil emergente de su actividad: pista de karting y es más que obvio que si se asegura este riesgo, no se puede después dejar esa  cobertura sin efecto tras la invocación que la accionante compró un boleto (con lo que celebró un contrato) y utilizó un rodado autopropulsado y ello es así porque precisamente es lo normal y habitual de la actividad (pista de karting), la que  se lleva a cabo mediante vínculos contractuales que celebran los usuarios que concurren a la pista y con el objetivo primordial de usar los “karting”. En otras palabras, postular que están excluidos esas actividades, es casi como decir que no se contrató cobertura alguna,  lo que resulta inadmisible conforme al principio medular de la buena fe</a:t>
            </a:r>
            <a:r>
              <a:rPr lang="es-AR" altLang="es-ES" sz="1600" b="1" dirty="0">
                <a:latin typeface="Times New Roman" pitchFamily="18" charset="0"/>
              </a:rPr>
              <a:t>.</a:t>
            </a:r>
            <a:endParaRPr lang="es-ES" altLang="es-ES" sz="1600" b="1" dirty="0">
              <a:latin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p:nvPr/>
        </p:nvSpPr>
        <p:spPr>
          <a:xfrm>
            <a:off x="457200" y="571500"/>
            <a:ext cx="8229600" cy="954088"/>
          </a:xfrm>
          <a:prstGeom prst="rect">
            <a:avLst/>
          </a:prstGeom>
          <a:solidFill>
            <a:schemeClr val="tx2">
              <a:lumMod val="40000"/>
              <a:lumOff val="60000"/>
            </a:schemeClr>
          </a:solidFill>
          <a:ln w="28575">
            <a:solidFill>
              <a:schemeClr val="tx1"/>
            </a:solidFill>
          </a:ln>
        </p:spPr>
        <p:txBody>
          <a:bodyPr wrap="square">
            <a:spAutoFit/>
          </a:bodyPr>
          <a:lstStyle/>
          <a:p>
            <a:pPr algn="ctr" fontAlgn="auto">
              <a:spcBef>
                <a:spcPts val="0"/>
              </a:spcBef>
              <a:spcAft>
                <a:spcPts val="0"/>
              </a:spcAft>
              <a:defRPr/>
            </a:pPr>
            <a:r>
              <a:rPr lang="es-ES" sz="2800" b="1" dirty="0">
                <a:latin typeface="Times New Roman" panose="02020603050405020304" pitchFamily="18" charset="0"/>
                <a:cs typeface="Times New Roman" pitchFamily="18" charset="0"/>
              </a:rPr>
              <a:t>INCLUSIÓN DE CLÁUSULAS ABUSIVAS EN EL CONTRATO DE SEGURO</a:t>
            </a:r>
            <a:endParaRPr lang="es-ES" dirty="0">
              <a:latin typeface="+mn-lt"/>
            </a:endParaRPr>
          </a:p>
        </p:txBody>
      </p:sp>
      <p:sp>
        <p:nvSpPr>
          <p:cNvPr id="4" name="Rectangle 1"/>
          <p:cNvSpPr>
            <a:spLocks noChangeArrowheads="1"/>
          </p:cNvSpPr>
          <p:nvPr/>
        </p:nvSpPr>
        <p:spPr bwMode="auto">
          <a:xfrm>
            <a:off x="457200" y="1927105"/>
            <a:ext cx="8229600" cy="4062651"/>
          </a:xfrm>
          <a:prstGeom prst="rect">
            <a:avLst/>
          </a:prstGeom>
          <a:solidFill>
            <a:schemeClr val="tx2">
              <a:lumMod val="40000"/>
              <a:lumOff val="60000"/>
            </a:schemeClr>
          </a:solidFill>
          <a:ln w="28575">
            <a:solidFill>
              <a:schemeClr val="tx1"/>
            </a:solidFill>
            <a:miter lim="800000"/>
            <a:headEnd/>
            <a:tailEnd/>
          </a:ln>
          <a:effectLst/>
        </p:spPr>
        <p:txBody>
          <a:bodyPr wrap="square" anchor="ct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fontAlgn="auto">
              <a:spcBef>
                <a:spcPts val="0"/>
              </a:spcBef>
              <a:spcAft>
                <a:spcPts val="0"/>
              </a:spcAft>
              <a:defRPr/>
            </a:pPr>
            <a:endParaRPr lang="es-ES" altLang="es-ES" sz="2000" b="1" dirty="0">
              <a:latin typeface="Times New Roman" pitchFamily="18" charset="0"/>
              <a:cs typeface="Times New Roman" pitchFamily="18" charset="0"/>
            </a:endParaRPr>
          </a:p>
          <a:p>
            <a:pPr algn="ctr" fontAlgn="auto">
              <a:spcBef>
                <a:spcPts val="0"/>
              </a:spcBef>
              <a:spcAft>
                <a:spcPts val="0"/>
              </a:spcAft>
              <a:defRPr/>
            </a:pPr>
            <a:r>
              <a:rPr lang="es-ES" altLang="es-ES" sz="2000" b="1" dirty="0">
                <a:latin typeface="Times New Roman" pitchFamily="18" charset="0"/>
                <a:cs typeface="Times New Roman" pitchFamily="18" charset="0"/>
              </a:rPr>
              <a:t>El asegurador ante una circunstancia de hecho concreta ve consolidada su posición dominante en el contrato a través de la inclusión de cláusulas de contenido sustancial, o procesal que, a título de ejemplo, le permitan:</a:t>
            </a:r>
          </a:p>
          <a:p>
            <a:pPr algn="ctr" fontAlgn="auto">
              <a:spcBef>
                <a:spcPts val="0"/>
              </a:spcBef>
              <a:spcAft>
                <a:spcPts val="0"/>
              </a:spcAft>
              <a:defRPr/>
            </a:pPr>
            <a:endParaRPr lang="es-ES" altLang="es-ES" b="1" dirty="0">
              <a:latin typeface="Times New Roman" pitchFamily="18" charset="0"/>
              <a:cs typeface="Times New Roman" pitchFamily="18" charset="0"/>
            </a:endParaRPr>
          </a:p>
          <a:p>
            <a:pPr eaLnBrk="0" fontAlgn="auto" hangingPunct="0">
              <a:spcBef>
                <a:spcPts val="0"/>
              </a:spcBef>
              <a:spcAft>
                <a:spcPts val="0"/>
              </a:spcAft>
              <a:defRPr/>
            </a:pPr>
            <a:r>
              <a:rPr lang="es-ES" altLang="es-ES" sz="1600" b="1" dirty="0">
                <a:latin typeface="Times New Roman" pitchFamily="18" charset="0"/>
                <a:cs typeface="Times New Roman" pitchFamily="18" charset="0"/>
              </a:rPr>
              <a:t>a) Abreviar plazos de prescripción.</a:t>
            </a:r>
          </a:p>
          <a:p>
            <a:pPr eaLnBrk="0" fontAlgn="auto" hangingPunct="0">
              <a:spcBef>
                <a:spcPts val="0"/>
              </a:spcBef>
              <a:spcAft>
                <a:spcPts val="0"/>
              </a:spcAft>
              <a:defRPr/>
            </a:pPr>
            <a:r>
              <a:rPr lang="es-ES" altLang="es-ES" sz="1600" b="1" dirty="0">
                <a:latin typeface="Times New Roman" pitchFamily="18" charset="0"/>
                <a:cs typeface="Times New Roman" pitchFamily="18" charset="0"/>
              </a:rPr>
              <a:t>b) Incluir cargas formales dirigidas al asegurador de observancia estricta </a:t>
            </a:r>
          </a:p>
          <a:p>
            <a:pPr eaLnBrk="0" fontAlgn="auto" hangingPunct="0">
              <a:spcBef>
                <a:spcPts val="0"/>
              </a:spcBef>
              <a:spcAft>
                <a:spcPts val="0"/>
              </a:spcAft>
              <a:defRPr/>
            </a:pPr>
            <a:r>
              <a:rPr lang="es-ES" altLang="es-ES" sz="1600" b="1" dirty="0">
                <a:latin typeface="Times New Roman" pitchFamily="18" charset="0"/>
                <a:cs typeface="Times New Roman" pitchFamily="18" charset="0"/>
              </a:rPr>
              <a:t>    (documental o a exigencias especiales de correspondencia), consistentes en </a:t>
            </a:r>
          </a:p>
          <a:p>
            <a:pPr eaLnBrk="0" fontAlgn="auto" hangingPunct="0">
              <a:spcBef>
                <a:spcPts val="0"/>
              </a:spcBef>
              <a:spcAft>
                <a:spcPts val="0"/>
              </a:spcAft>
              <a:defRPr/>
            </a:pPr>
            <a:r>
              <a:rPr lang="es-ES" altLang="es-ES" sz="1600" b="1" dirty="0">
                <a:latin typeface="Times New Roman" pitchFamily="18" charset="0"/>
                <a:cs typeface="Times New Roman" pitchFamily="18" charset="0"/>
              </a:rPr>
              <a:t>    denuncias o declaraciones dirigidas a ejecutar en plazos exiguos.</a:t>
            </a:r>
          </a:p>
          <a:p>
            <a:pPr eaLnBrk="0" fontAlgn="auto" hangingPunct="0">
              <a:spcBef>
                <a:spcPts val="0"/>
              </a:spcBef>
              <a:spcAft>
                <a:spcPts val="0"/>
              </a:spcAft>
              <a:defRPr/>
            </a:pPr>
            <a:r>
              <a:rPr lang="es-ES" altLang="es-ES" sz="1600" b="1" dirty="0">
                <a:latin typeface="Times New Roman" pitchFamily="18" charset="0"/>
                <a:cs typeface="Times New Roman" pitchFamily="18" charset="0"/>
              </a:rPr>
              <a:t>c) Prever la extensión de la adhesión del asegurado a cláusulas que no ha tenido </a:t>
            </a:r>
          </a:p>
          <a:p>
            <a:pPr eaLnBrk="0" fontAlgn="auto" hangingPunct="0">
              <a:spcBef>
                <a:spcPts val="0"/>
              </a:spcBef>
              <a:spcAft>
                <a:spcPts val="0"/>
              </a:spcAft>
              <a:defRPr/>
            </a:pPr>
            <a:r>
              <a:rPr lang="es-ES" altLang="es-ES" sz="1600" b="1" dirty="0">
                <a:latin typeface="Times New Roman" pitchFamily="18" charset="0"/>
                <a:cs typeface="Times New Roman" pitchFamily="18" charset="0"/>
              </a:rPr>
              <a:t>    la posibilidad de conocer antes del perfeccionamiento del contrato.</a:t>
            </a:r>
          </a:p>
          <a:p>
            <a:pPr eaLnBrk="0" fontAlgn="auto" hangingPunct="0">
              <a:spcBef>
                <a:spcPts val="0"/>
              </a:spcBef>
              <a:spcAft>
                <a:spcPts val="0"/>
              </a:spcAft>
              <a:defRPr/>
            </a:pPr>
            <a:r>
              <a:rPr lang="es-ES" altLang="es-ES" sz="1600" b="1" dirty="0">
                <a:latin typeface="Times New Roman" pitchFamily="18" charset="0"/>
                <a:cs typeface="Times New Roman" pitchFamily="18" charset="0"/>
              </a:rPr>
              <a:t>d) Dirimir sus conflictos ante una jurisdicción que le sea incómoda, más </a:t>
            </a:r>
          </a:p>
          <a:p>
            <a:pPr eaLnBrk="0" fontAlgn="auto" hangingPunct="0">
              <a:spcBef>
                <a:spcPts val="0"/>
              </a:spcBef>
              <a:spcAft>
                <a:spcPts val="0"/>
              </a:spcAft>
              <a:defRPr/>
            </a:pPr>
            <a:r>
              <a:rPr lang="es-ES" altLang="es-ES" sz="1600" b="1" dirty="0">
                <a:latin typeface="Times New Roman" pitchFamily="18" charset="0"/>
                <a:cs typeface="Times New Roman" pitchFamily="18" charset="0"/>
              </a:rPr>
              <a:t>     onerosa, hostil, o que le sea favorable.</a:t>
            </a:r>
          </a:p>
          <a:p>
            <a:pPr eaLnBrk="0" fontAlgn="auto" hangingPunct="0">
              <a:spcBef>
                <a:spcPts val="0"/>
              </a:spcBef>
              <a:spcAft>
                <a:spcPts val="0"/>
              </a:spcAft>
              <a:defRPr/>
            </a:pPr>
            <a:r>
              <a:rPr lang="es-ES" altLang="es-ES" sz="1600" b="1" dirty="0">
                <a:latin typeface="Times New Roman" pitchFamily="18" charset="0"/>
                <a:cs typeface="Times New Roman" pitchFamily="18" charset="0"/>
              </a:rPr>
              <a:t>e) Consagrar la inversión de la carga probatoria en perjuicio del cliente o     </a:t>
            </a:r>
          </a:p>
          <a:p>
            <a:pPr eaLnBrk="0" fontAlgn="auto" hangingPunct="0">
              <a:spcBef>
                <a:spcPts val="0"/>
              </a:spcBef>
              <a:spcAft>
                <a:spcPts val="0"/>
              </a:spcAft>
              <a:defRPr/>
            </a:pPr>
            <a:r>
              <a:rPr lang="es-ES" altLang="es-ES" sz="1600" b="1" dirty="0">
                <a:latin typeface="Times New Roman" pitchFamily="18" charset="0"/>
                <a:cs typeface="Times New Roman" pitchFamily="18" charset="0"/>
              </a:rPr>
              <a:t>    usuario.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6"/>
          <p:cNvSpPr txBox="1">
            <a:spLocks noChangeArrowheads="1"/>
          </p:cNvSpPr>
          <p:nvPr/>
        </p:nvSpPr>
        <p:spPr bwMode="auto">
          <a:xfrm>
            <a:off x="457200" y="228600"/>
            <a:ext cx="8305800" cy="523220"/>
          </a:xfrm>
          <a:prstGeom prst="rect">
            <a:avLst/>
          </a:prstGeom>
          <a:solidFill>
            <a:schemeClr val="accent2">
              <a:lumMod val="60000"/>
              <a:lumOff val="40000"/>
            </a:schemeClr>
          </a:solidFill>
          <a:ln w="28575">
            <a:solidFill>
              <a:srgbClr val="C00000"/>
            </a:solidFill>
            <a:miter lim="800000"/>
            <a:headEnd/>
            <a:tailEnd/>
          </a:ln>
          <a:effectLst/>
        </p:spPr>
        <p:txBody>
          <a:bodyPr wrap="square">
            <a:spAutoFit/>
          </a:bodyPr>
          <a:lstStyle/>
          <a:p>
            <a:pPr algn="ctr" fontAlgn="auto">
              <a:spcBef>
                <a:spcPct val="50000"/>
              </a:spcBef>
              <a:spcAft>
                <a:spcPts val="0"/>
              </a:spcAft>
              <a:defRPr/>
            </a:pPr>
            <a:r>
              <a:rPr lang="es-MX" altLang="es-ES" sz="2800" b="1" dirty="0">
                <a:latin typeface="Times New Roman" panose="02020603050405020304" pitchFamily="18" charset="0"/>
                <a:cs typeface="Times New Roman" panose="02020603050405020304" pitchFamily="18" charset="0"/>
              </a:rPr>
              <a:t>CULTURA Y CIVILIZACIÓN</a:t>
            </a:r>
          </a:p>
        </p:txBody>
      </p:sp>
      <p:sp>
        <p:nvSpPr>
          <p:cNvPr id="4" name="Oval 9"/>
          <p:cNvSpPr>
            <a:spLocks noChangeArrowheads="1"/>
          </p:cNvSpPr>
          <p:nvPr/>
        </p:nvSpPr>
        <p:spPr bwMode="auto">
          <a:xfrm>
            <a:off x="250825" y="1016000"/>
            <a:ext cx="4953000" cy="2557463"/>
          </a:xfrm>
          <a:prstGeom prst="ellipse">
            <a:avLst/>
          </a:prstGeom>
          <a:solidFill>
            <a:schemeClr val="accent2">
              <a:lumMod val="60000"/>
              <a:lumOff val="40000"/>
            </a:schemeClr>
          </a:solidFill>
          <a:ln w="28575">
            <a:solidFill>
              <a:srgbClr val="C00000"/>
            </a:solidFill>
            <a:round/>
            <a:headEnd/>
            <a:tailEnd/>
          </a:ln>
          <a:effectLst/>
        </p:spPr>
        <p:txBody>
          <a:bodyPr wrap="none" anchor="ctr"/>
          <a:lstStyle/>
          <a:p>
            <a:pPr fontAlgn="auto">
              <a:spcBef>
                <a:spcPts val="0"/>
              </a:spcBef>
              <a:spcAft>
                <a:spcPts val="0"/>
              </a:spcAft>
              <a:defRPr/>
            </a:pPr>
            <a:r>
              <a:rPr lang="es-MX" altLang="es-ES" b="1">
                <a:latin typeface="Times New Roman" pitchFamily="18" charset="0"/>
              </a:rPr>
              <a:t>CULTURA:</a:t>
            </a:r>
          </a:p>
          <a:p>
            <a:pPr fontAlgn="auto">
              <a:spcBef>
                <a:spcPts val="0"/>
              </a:spcBef>
              <a:spcAft>
                <a:spcPts val="0"/>
              </a:spcAft>
              <a:defRPr/>
            </a:pPr>
            <a:endParaRPr lang="es-MX" altLang="es-ES" b="1">
              <a:latin typeface="Times New Roman" pitchFamily="18" charset="0"/>
            </a:endParaRPr>
          </a:p>
          <a:p>
            <a:pPr fontAlgn="auto">
              <a:spcBef>
                <a:spcPts val="0"/>
              </a:spcBef>
              <a:spcAft>
                <a:spcPts val="0"/>
              </a:spcAft>
              <a:defRPr/>
            </a:pPr>
            <a:r>
              <a:rPr lang="es-MX" altLang="es-ES" b="1">
                <a:latin typeface="Times New Roman" pitchFamily="18" charset="0"/>
              </a:rPr>
              <a:t>Conjunto de conocimientos</a:t>
            </a:r>
          </a:p>
          <a:p>
            <a:pPr fontAlgn="auto">
              <a:spcBef>
                <a:spcPts val="0"/>
              </a:spcBef>
              <a:spcAft>
                <a:spcPts val="0"/>
              </a:spcAft>
              <a:defRPr/>
            </a:pPr>
            <a:r>
              <a:rPr lang="es-MX" altLang="es-ES" b="1">
                <a:latin typeface="Times New Roman" pitchFamily="18" charset="0"/>
              </a:rPr>
              <a:t>acumulados por la humanidad.</a:t>
            </a:r>
          </a:p>
          <a:p>
            <a:pPr fontAlgn="auto">
              <a:spcBef>
                <a:spcPts val="0"/>
              </a:spcBef>
              <a:spcAft>
                <a:spcPts val="0"/>
              </a:spcAft>
              <a:defRPr/>
            </a:pPr>
            <a:r>
              <a:rPr lang="es-MX" altLang="es-ES" b="1">
                <a:latin typeface="Times New Roman" pitchFamily="18" charset="0"/>
              </a:rPr>
              <a:t>Se encuentra en todas las </a:t>
            </a:r>
          </a:p>
          <a:p>
            <a:pPr fontAlgn="auto">
              <a:spcBef>
                <a:spcPts val="0"/>
              </a:spcBef>
              <a:spcAft>
                <a:spcPts val="0"/>
              </a:spcAft>
              <a:defRPr/>
            </a:pPr>
            <a:r>
              <a:rPr lang="es-MX" altLang="es-ES" b="1">
                <a:latin typeface="Times New Roman" pitchFamily="18" charset="0"/>
              </a:rPr>
              <a:t>sociedades.</a:t>
            </a:r>
          </a:p>
          <a:p>
            <a:pPr fontAlgn="auto">
              <a:spcBef>
                <a:spcPts val="0"/>
              </a:spcBef>
              <a:spcAft>
                <a:spcPts val="0"/>
              </a:spcAft>
              <a:defRPr/>
            </a:pPr>
            <a:endParaRPr lang="es-MX" altLang="es-ES" b="1">
              <a:latin typeface="Times New Roman" pitchFamily="18" charset="0"/>
            </a:endParaRPr>
          </a:p>
        </p:txBody>
      </p:sp>
      <p:sp>
        <p:nvSpPr>
          <p:cNvPr id="5" name="Oval 10"/>
          <p:cNvSpPr>
            <a:spLocks noChangeArrowheads="1"/>
          </p:cNvSpPr>
          <p:nvPr/>
        </p:nvSpPr>
        <p:spPr bwMode="auto">
          <a:xfrm>
            <a:off x="3857625" y="2817813"/>
            <a:ext cx="5257800" cy="2286000"/>
          </a:xfrm>
          <a:prstGeom prst="ellipse">
            <a:avLst/>
          </a:prstGeom>
          <a:solidFill>
            <a:schemeClr val="accent2">
              <a:lumMod val="60000"/>
              <a:lumOff val="40000"/>
            </a:schemeClr>
          </a:solidFill>
          <a:ln w="28575">
            <a:solidFill>
              <a:srgbClr val="C00000"/>
            </a:solidFill>
            <a:round/>
            <a:headEnd/>
            <a:tailEnd/>
          </a:ln>
          <a:effectLst/>
        </p:spPr>
        <p:txBody>
          <a:bodyPr wrap="none" anchor="ctr"/>
          <a:lstStyle/>
          <a:p>
            <a:pPr fontAlgn="auto">
              <a:spcBef>
                <a:spcPts val="0"/>
              </a:spcBef>
              <a:spcAft>
                <a:spcPts val="0"/>
              </a:spcAft>
              <a:defRPr/>
            </a:pPr>
            <a:r>
              <a:rPr lang="es-MX" altLang="es-ES" sz="2000" b="1">
                <a:latin typeface="Times New Roman" pitchFamily="18" charset="0"/>
              </a:rPr>
              <a:t>CIVILIZACIÓN:</a:t>
            </a:r>
          </a:p>
          <a:p>
            <a:pPr fontAlgn="auto">
              <a:spcBef>
                <a:spcPts val="0"/>
              </a:spcBef>
              <a:spcAft>
                <a:spcPts val="0"/>
              </a:spcAft>
              <a:defRPr/>
            </a:pPr>
            <a:endParaRPr lang="es-MX" altLang="es-ES" b="1">
              <a:latin typeface="Times New Roman" pitchFamily="18" charset="0"/>
            </a:endParaRPr>
          </a:p>
          <a:p>
            <a:pPr fontAlgn="auto">
              <a:spcBef>
                <a:spcPts val="0"/>
              </a:spcBef>
              <a:spcAft>
                <a:spcPts val="0"/>
              </a:spcAft>
              <a:defRPr/>
            </a:pPr>
            <a:r>
              <a:rPr lang="es-MX" altLang="es-ES" b="1">
                <a:latin typeface="Times New Roman" pitchFamily="18" charset="0"/>
              </a:rPr>
              <a:t>Está relacionada con el progreso. Las </a:t>
            </a:r>
          </a:p>
          <a:p>
            <a:pPr fontAlgn="auto">
              <a:spcBef>
                <a:spcPts val="0"/>
              </a:spcBef>
              <a:spcAft>
                <a:spcPts val="0"/>
              </a:spcAft>
              <a:defRPr/>
            </a:pPr>
            <a:r>
              <a:rPr lang="es-MX" altLang="es-ES" b="1">
                <a:latin typeface="Times New Roman" pitchFamily="18" charset="0"/>
              </a:rPr>
              <a:t>costumbres y relaciones sociales se hallan </a:t>
            </a:r>
          </a:p>
          <a:p>
            <a:pPr fontAlgn="auto">
              <a:spcBef>
                <a:spcPts val="0"/>
              </a:spcBef>
              <a:spcAft>
                <a:spcPts val="0"/>
              </a:spcAft>
              <a:defRPr/>
            </a:pPr>
            <a:r>
              <a:rPr lang="es-MX" altLang="es-ES" b="1">
                <a:latin typeface="Times New Roman" pitchFamily="18" charset="0"/>
              </a:rPr>
              <a:t>en su más elevada expresión.</a:t>
            </a:r>
          </a:p>
        </p:txBody>
      </p:sp>
      <p:sp>
        <p:nvSpPr>
          <p:cNvPr id="6" name="Text Box 12"/>
          <p:cNvSpPr txBox="1">
            <a:spLocks noChangeArrowheads="1"/>
          </p:cNvSpPr>
          <p:nvPr/>
        </p:nvSpPr>
        <p:spPr bwMode="auto">
          <a:xfrm>
            <a:off x="755650" y="5300663"/>
            <a:ext cx="7848600" cy="708025"/>
          </a:xfrm>
          <a:prstGeom prst="rect">
            <a:avLst/>
          </a:prstGeom>
          <a:solidFill>
            <a:schemeClr val="accent2">
              <a:lumMod val="60000"/>
              <a:lumOff val="40000"/>
            </a:schemeClr>
          </a:solidFill>
          <a:ln w="28575">
            <a:solidFill>
              <a:srgbClr val="C00000"/>
            </a:solidFill>
            <a:miter lim="800000"/>
            <a:headEnd/>
            <a:tailEnd/>
          </a:ln>
          <a:effectLst/>
        </p:spPr>
        <p:txBody>
          <a:bodyPr>
            <a:spAutoFit/>
          </a:bodyPr>
          <a:lstStyle/>
          <a:p>
            <a:pPr algn="ctr" fontAlgn="auto">
              <a:spcBef>
                <a:spcPts val="0"/>
              </a:spcBef>
              <a:spcAft>
                <a:spcPts val="0"/>
              </a:spcAft>
              <a:defRPr/>
            </a:pPr>
            <a:r>
              <a:rPr lang="es-MX" altLang="es-ES" sz="2000" b="1" dirty="0">
                <a:latin typeface="+mn-lt"/>
              </a:rPr>
              <a:t>Nos cultivamos a través del arte y de la ciencia y nos civilizamos al adquirir buenos modales y refinamientos sociales. (Kant)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p:nvPr/>
        </p:nvSpPr>
        <p:spPr>
          <a:xfrm>
            <a:off x="457200" y="762000"/>
            <a:ext cx="8229600" cy="954088"/>
          </a:xfrm>
          <a:prstGeom prst="rect">
            <a:avLst/>
          </a:prstGeom>
          <a:solidFill>
            <a:schemeClr val="tx2">
              <a:lumMod val="40000"/>
              <a:lumOff val="60000"/>
            </a:schemeClr>
          </a:solidFill>
          <a:ln w="28575">
            <a:solidFill>
              <a:schemeClr val="tx1"/>
            </a:solidFill>
          </a:ln>
        </p:spPr>
        <p:txBody>
          <a:bodyPr wrap="square">
            <a:spAutoFit/>
          </a:bodyPr>
          <a:lstStyle/>
          <a:p>
            <a:pPr algn="ctr" fontAlgn="auto">
              <a:spcBef>
                <a:spcPts val="0"/>
              </a:spcBef>
              <a:spcAft>
                <a:spcPts val="0"/>
              </a:spcAft>
              <a:defRPr/>
            </a:pPr>
            <a:r>
              <a:rPr lang="es-ES" sz="2800" b="1" dirty="0">
                <a:latin typeface="Times New Roman" pitchFamily="18" charset="0"/>
                <a:cs typeface="Times New Roman" pitchFamily="18" charset="0"/>
              </a:rPr>
              <a:t>EL CONSUMIDOR EN EL CONTRATO DE SEGURO</a:t>
            </a:r>
            <a:endParaRPr lang="es-ES" sz="2800" b="1" dirty="0">
              <a:latin typeface="+mn-lt"/>
            </a:endParaRPr>
          </a:p>
        </p:txBody>
      </p:sp>
      <p:sp>
        <p:nvSpPr>
          <p:cNvPr id="4" name="Rectangle 1"/>
          <p:cNvSpPr>
            <a:spLocks noChangeArrowheads="1"/>
          </p:cNvSpPr>
          <p:nvPr/>
        </p:nvSpPr>
        <p:spPr bwMode="auto">
          <a:xfrm>
            <a:off x="457200" y="2375942"/>
            <a:ext cx="8229600" cy="3231654"/>
          </a:xfrm>
          <a:prstGeom prst="rect">
            <a:avLst/>
          </a:prstGeom>
          <a:solidFill>
            <a:schemeClr val="tx2">
              <a:lumMod val="40000"/>
              <a:lumOff val="60000"/>
            </a:schemeClr>
          </a:solidFill>
          <a:ln w="28575">
            <a:solidFill>
              <a:schemeClr val="tx1"/>
            </a:solidFill>
            <a:miter lim="800000"/>
            <a:headEnd/>
            <a:tailEnd/>
          </a:ln>
          <a:effectLst/>
        </p:spPr>
        <p:txBody>
          <a:bodyPr wrap="square" anchor="ctr">
            <a:spAutoFit/>
          </a:bodyPr>
          <a:lstStyle/>
          <a:p>
            <a:pPr eaLnBrk="0" hangingPunct="0">
              <a:buFontTx/>
              <a:buChar char="•"/>
            </a:pPr>
            <a:r>
              <a:rPr lang="es-ES" altLang="es-ES" sz="2400" dirty="0" smtClean="0">
                <a:latin typeface="Times New Roman" pitchFamily="18" charset="0"/>
                <a:cs typeface="Times New Roman" pitchFamily="18" charset="0"/>
              </a:rPr>
              <a:t>   </a:t>
            </a:r>
            <a:r>
              <a:rPr lang="es-ES" altLang="es-ES" b="1" dirty="0">
                <a:latin typeface="Times New Roman" pitchFamily="18" charset="0"/>
                <a:cs typeface="Times New Roman" pitchFamily="18" charset="0"/>
              </a:rPr>
              <a:t>Desconocimiento por parte del asegurado de las condiciones de </a:t>
            </a:r>
          </a:p>
          <a:p>
            <a:pPr eaLnBrk="0" hangingPunct="0"/>
            <a:r>
              <a:rPr lang="es-ES" altLang="es-ES" b="1" dirty="0">
                <a:latin typeface="Times New Roman" pitchFamily="18" charset="0"/>
                <a:cs typeface="Times New Roman" pitchFamily="18" charset="0"/>
              </a:rPr>
              <a:t>     contratación  y emisión de la póliza: </a:t>
            </a:r>
            <a:endParaRPr lang="es-ES" altLang="es-ES" sz="2400" b="1" dirty="0">
              <a:latin typeface="Times New Roman" pitchFamily="18" charset="0"/>
              <a:cs typeface="Times New Roman" pitchFamily="18" charset="0"/>
            </a:endParaRPr>
          </a:p>
          <a:p>
            <a:pPr eaLnBrk="0" hangingPunct="0">
              <a:buFont typeface="Arial" charset="0"/>
              <a:buChar char="•"/>
            </a:pPr>
            <a:r>
              <a:rPr lang="es-ES" altLang="es-ES" b="1" dirty="0">
                <a:latin typeface="Times New Roman" pitchFamily="18" charset="0"/>
                <a:cs typeface="Times New Roman" pitchFamily="18" charset="0"/>
              </a:rPr>
              <a:t>    Plena confianza a la actuación del productor asesor de seguros. En muchos </a:t>
            </a:r>
          </a:p>
          <a:p>
            <a:pPr eaLnBrk="0" hangingPunct="0"/>
            <a:r>
              <a:rPr lang="es-ES" altLang="es-ES" b="1" dirty="0">
                <a:latin typeface="Times New Roman" pitchFamily="18" charset="0"/>
                <a:cs typeface="Times New Roman" pitchFamily="18" charset="0"/>
              </a:rPr>
              <a:t>     casos ignorancia del nombre del asegurador.</a:t>
            </a:r>
          </a:p>
          <a:p>
            <a:pPr eaLnBrk="0" hangingPunct="0">
              <a:buFont typeface="Arial" charset="0"/>
              <a:buChar char="•"/>
            </a:pPr>
            <a:r>
              <a:rPr lang="es-ES" altLang="es-ES" b="1" dirty="0">
                <a:latin typeface="Times New Roman" pitchFamily="18" charset="0"/>
                <a:cs typeface="Times New Roman" pitchFamily="18" charset="0"/>
              </a:rPr>
              <a:t>    A veces, falta de entrega de la póliza.</a:t>
            </a:r>
          </a:p>
          <a:p>
            <a:pPr eaLnBrk="0" hangingPunct="0">
              <a:buFont typeface="Arial" charset="0"/>
              <a:buChar char="•"/>
            </a:pPr>
            <a:r>
              <a:rPr lang="es-ES" altLang="es-ES" b="1" dirty="0">
                <a:latin typeface="Times New Roman" pitchFamily="18" charset="0"/>
                <a:cs typeface="Times New Roman" pitchFamily="18" charset="0"/>
              </a:rPr>
              <a:t>    Ignorancia del alcance de la cobertura (asegurado contra terceros).</a:t>
            </a:r>
          </a:p>
          <a:p>
            <a:pPr eaLnBrk="0" hangingPunct="0">
              <a:buFont typeface="Arial" charset="0"/>
              <a:buChar char="•"/>
            </a:pPr>
            <a:r>
              <a:rPr lang="es-ES" altLang="es-ES" b="1" dirty="0">
                <a:latin typeface="Times New Roman" pitchFamily="18" charset="0"/>
                <a:cs typeface="Times New Roman" pitchFamily="18" charset="0"/>
              </a:rPr>
              <a:t>    No lectura de la póliza cuando se trata de seguros directos, donde cuando </a:t>
            </a:r>
          </a:p>
          <a:p>
            <a:pPr eaLnBrk="0" hangingPunct="0">
              <a:buFont typeface="Arial" charset="0"/>
              <a:buNone/>
            </a:pPr>
            <a:r>
              <a:rPr lang="es-ES" altLang="es-ES" b="1" dirty="0">
                <a:latin typeface="Times New Roman" pitchFamily="18" charset="0"/>
                <a:cs typeface="Times New Roman" pitchFamily="18" charset="0"/>
              </a:rPr>
              <a:t>     no se realiza inspección del riesgo, queda sujeta la cobertura a  </a:t>
            </a:r>
          </a:p>
          <a:p>
            <a:pPr eaLnBrk="0" hangingPunct="0">
              <a:buFont typeface="Arial" charset="0"/>
              <a:buNone/>
            </a:pPr>
            <a:r>
              <a:rPr lang="es-ES" altLang="es-ES" b="1" dirty="0">
                <a:latin typeface="Times New Roman" pitchFamily="18" charset="0"/>
                <a:cs typeface="Times New Roman" pitchFamily="18" charset="0"/>
              </a:rPr>
              <a:t>     determinadas condiciones.  </a:t>
            </a:r>
          </a:p>
          <a:p>
            <a:pPr eaLnBrk="0" hangingPunct="0">
              <a:buFont typeface="Arial" charset="0"/>
              <a:buChar char="•"/>
            </a:pPr>
            <a:r>
              <a:rPr lang="es-ES" altLang="es-ES" b="1" dirty="0">
                <a:latin typeface="Times New Roman" pitchFamily="18" charset="0"/>
                <a:cs typeface="Times New Roman" pitchFamily="18" charset="0"/>
              </a:rPr>
              <a:t>    Existencia de seguros contratados por un préstamo por exigencia del </a:t>
            </a:r>
          </a:p>
          <a:p>
            <a:pPr eaLnBrk="0" hangingPunct="0"/>
            <a:r>
              <a:rPr lang="es-ES" altLang="es-ES" b="1" dirty="0">
                <a:latin typeface="Times New Roman" pitchFamily="18" charset="0"/>
                <a:cs typeface="Times New Roman" pitchFamily="18" charset="0"/>
              </a:rPr>
              <a:t>     acreedor sin conocimiento del asegurado.</a:t>
            </a:r>
            <a:endParaRPr lang="es-ES" altLang="es-E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p:cNvSpPr>
            <a:spLocks noChangeArrowheads="1"/>
          </p:cNvSpPr>
          <p:nvPr/>
        </p:nvSpPr>
        <p:spPr bwMode="auto">
          <a:xfrm>
            <a:off x="457200" y="685800"/>
            <a:ext cx="8229600" cy="2225675"/>
          </a:xfrm>
          <a:prstGeom prst="rect">
            <a:avLst/>
          </a:prstGeom>
          <a:solidFill>
            <a:schemeClr val="tx2">
              <a:lumMod val="40000"/>
              <a:lumOff val="60000"/>
            </a:schemeClr>
          </a:solidFill>
          <a:ln w="28575">
            <a:solidFill>
              <a:schemeClr val="tx1"/>
            </a:solidFill>
            <a:miter lim="800000"/>
            <a:headEnd/>
            <a:tailEnd/>
          </a:ln>
          <a:effectLst/>
        </p:spPr>
        <p:txBody>
          <a:bodyPr wrap="square" anchor="ctr">
            <a:spAutoFit/>
          </a:bodyPr>
          <a:lstStyle/>
          <a:p>
            <a:r>
              <a:rPr lang="es-ES" altLang="es-ES" sz="2400" b="1">
                <a:latin typeface="Times New Roman" pitchFamily="18" charset="0"/>
                <a:cs typeface="Times New Roman" pitchFamily="18" charset="0"/>
              </a:rPr>
              <a:t>Débitos de cuenta de seguros no solicitados previamente:</a:t>
            </a:r>
            <a:r>
              <a:rPr lang="es-ES" altLang="es-ES" sz="1100">
                <a:latin typeface="Calibri" pitchFamily="34" charset="0"/>
                <a:cs typeface="Times New Roman" pitchFamily="18" charset="0"/>
              </a:rPr>
              <a:t>: </a:t>
            </a:r>
          </a:p>
          <a:p>
            <a:pPr eaLnBrk="0" hangingPunct="0">
              <a:buFontTx/>
              <a:buChar char="•"/>
            </a:pPr>
            <a:endParaRPr lang="es-ES" altLang="es-ES" sz="1100">
              <a:latin typeface="Calibri" pitchFamily="34" charset="0"/>
              <a:cs typeface="Times New Roman" pitchFamily="18" charset="0"/>
            </a:endParaRPr>
          </a:p>
          <a:p>
            <a:pPr eaLnBrk="0" hangingPunct="0">
              <a:buFontTx/>
              <a:buChar char="•"/>
            </a:pPr>
            <a:r>
              <a:rPr lang="es-ES" altLang="es-ES" sz="2000" b="1">
                <a:latin typeface="Times New Roman" pitchFamily="18" charset="0"/>
                <a:cs typeface="Times New Roman" pitchFamily="18" charset="0"/>
              </a:rPr>
              <a:t> Muchas veces las entidades bancarias debitan automáticamente de la  </a:t>
            </a:r>
          </a:p>
          <a:p>
            <a:pPr eaLnBrk="0" hangingPunct="0"/>
            <a:r>
              <a:rPr lang="es-ES" altLang="es-ES" sz="2000" b="1">
                <a:latin typeface="Times New Roman" pitchFamily="18" charset="0"/>
                <a:cs typeface="Times New Roman" pitchFamily="18" charset="0"/>
              </a:rPr>
              <a:t>   cuenta del cliente cargos en concepto de seguros (por ejemplo, de  </a:t>
            </a:r>
          </a:p>
          <a:p>
            <a:pPr eaLnBrk="0" hangingPunct="0"/>
            <a:r>
              <a:rPr lang="es-ES" altLang="es-ES" sz="2000" b="1">
                <a:latin typeface="Times New Roman" pitchFamily="18" charset="0"/>
                <a:cs typeface="Times New Roman" pitchFamily="18" charset="0"/>
              </a:rPr>
              <a:t>   vida) el cual no fuere querido previamente por el consumidor,  </a:t>
            </a:r>
          </a:p>
          <a:p>
            <a:pPr eaLnBrk="0" hangingPunct="0"/>
            <a:r>
              <a:rPr lang="es-ES" altLang="es-ES" sz="2000" b="1">
                <a:latin typeface="Times New Roman" pitchFamily="18" charset="0"/>
                <a:cs typeface="Times New Roman" pitchFamily="18" charset="0"/>
              </a:rPr>
              <a:t>   obligándolo a éste a solicitar al banco que se abstenga de seguir  </a:t>
            </a:r>
          </a:p>
          <a:p>
            <a:pPr eaLnBrk="0" hangingPunct="0"/>
            <a:r>
              <a:rPr lang="es-ES" altLang="es-ES" sz="2000" b="1">
                <a:latin typeface="Times New Roman" pitchFamily="18" charset="0"/>
                <a:cs typeface="Times New Roman" pitchFamily="18" charset="0"/>
              </a:rPr>
              <a:t>   efectuando dicho débito.</a:t>
            </a:r>
            <a:endParaRPr lang="es-ES" altLang="es-ES"/>
          </a:p>
        </p:txBody>
      </p:sp>
      <p:sp>
        <p:nvSpPr>
          <p:cNvPr id="4" name="Rectangle 1"/>
          <p:cNvSpPr>
            <a:spLocks noChangeArrowheads="1"/>
          </p:cNvSpPr>
          <p:nvPr/>
        </p:nvSpPr>
        <p:spPr bwMode="auto">
          <a:xfrm>
            <a:off x="457200" y="3357563"/>
            <a:ext cx="8229600" cy="2646362"/>
          </a:xfrm>
          <a:prstGeom prst="rect">
            <a:avLst/>
          </a:prstGeom>
          <a:solidFill>
            <a:schemeClr val="tx2">
              <a:lumMod val="40000"/>
              <a:lumOff val="60000"/>
            </a:schemeClr>
          </a:solidFill>
          <a:ln w="28575">
            <a:solidFill>
              <a:schemeClr val="tx1"/>
            </a:solidFill>
            <a:miter lim="800000"/>
            <a:headEnd/>
            <a:tailEnd/>
          </a:ln>
          <a:effectLst/>
        </p:spPr>
        <p:txBody>
          <a:bodyPr wrap="square" anchor="ct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auto">
              <a:spcBef>
                <a:spcPts val="0"/>
              </a:spcBef>
              <a:spcAft>
                <a:spcPts val="0"/>
              </a:spcAft>
              <a:defRPr/>
            </a:pPr>
            <a:endParaRPr lang="es-ES" altLang="es-ES" dirty="0">
              <a:latin typeface="Arial" charset="0"/>
            </a:endParaRPr>
          </a:p>
          <a:p>
            <a:pPr eaLnBrk="0" fontAlgn="auto" hangingPunct="0">
              <a:spcBef>
                <a:spcPts val="0"/>
              </a:spcBef>
              <a:spcAft>
                <a:spcPts val="0"/>
              </a:spcAft>
              <a:buFontTx/>
              <a:buChar char="•"/>
              <a:defRPr/>
            </a:pPr>
            <a:r>
              <a:rPr lang="es-ES" altLang="es-ES" sz="2400" b="1" dirty="0">
                <a:latin typeface="Times New Roman" pitchFamily="18" charset="0"/>
                <a:cs typeface="Times New Roman" pitchFamily="18" charset="0"/>
              </a:rPr>
              <a:t> Incumplimiento liso y llano por parte de la compañía en </a:t>
            </a:r>
          </a:p>
          <a:p>
            <a:pPr eaLnBrk="0" fontAlgn="auto" hangingPunct="0">
              <a:spcBef>
                <a:spcPts val="0"/>
              </a:spcBef>
              <a:spcAft>
                <a:spcPts val="0"/>
              </a:spcAft>
              <a:defRPr/>
            </a:pPr>
            <a:r>
              <a:rPr lang="es-ES" altLang="es-ES" sz="2400" b="1" dirty="0">
                <a:latin typeface="Times New Roman" pitchFamily="18" charset="0"/>
                <a:cs typeface="Times New Roman" pitchFamily="18" charset="0"/>
              </a:rPr>
              <a:t>  caso de siniestro: </a:t>
            </a:r>
            <a:endParaRPr lang="es-ES" altLang="es-ES" sz="2400" b="1" dirty="0" smtClean="0">
              <a:latin typeface="Times New Roman" pitchFamily="18" charset="0"/>
              <a:cs typeface="Times New Roman" pitchFamily="18" charset="0"/>
            </a:endParaRPr>
          </a:p>
          <a:p>
            <a:pPr eaLnBrk="0" fontAlgn="auto" hangingPunct="0">
              <a:spcBef>
                <a:spcPts val="0"/>
              </a:spcBef>
              <a:spcAft>
                <a:spcPts val="0"/>
              </a:spcAft>
              <a:defRPr/>
            </a:pPr>
            <a:endParaRPr lang="es-ES" altLang="es-ES" sz="2000" dirty="0">
              <a:latin typeface="Times New Roman" pitchFamily="18" charset="0"/>
              <a:cs typeface="Times New Roman" pitchFamily="18" charset="0"/>
            </a:endParaRPr>
          </a:p>
          <a:p>
            <a:pPr eaLnBrk="0" fontAlgn="auto" hangingPunct="0">
              <a:spcBef>
                <a:spcPts val="0"/>
              </a:spcBef>
              <a:spcAft>
                <a:spcPts val="0"/>
              </a:spcAft>
              <a:buFontTx/>
              <a:buChar char="•"/>
              <a:defRPr/>
            </a:pPr>
            <a:r>
              <a:rPr lang="es-ES" altLang="es-ES" sz="2000" dirty="0">
                <a:latin typeface="Times New Roman" pitchFamily="18" charset="0"/>
                <a:cs typeface="Times New Roman" pitchFamily="18" charset="0"/>
              </a:rPr>
              <a:t>  </a:t>
            </a:r>
            <a:r>
              <a:rPr lang="es-ES" altLang="es-ES" sz="2000" b="1" dirty="0">
                <a:latin typeface="Times New Roman" pitchFamily="18" charset="0"/>
                <a:cs typeface="Times New Roman" pitchFamily="18" charset="0"/>
              </a:rPr>
              <a:t>Inobservancia de los plazos previstos para el pago de la cobertura; </a:t>
            </a:r>
          </a:p>
          <a:p>
            <a:pPr eaLnBrk="0" fontAlgn="auto" hangingPunct="0">
              <a:spcBef>
                <a:spcPts val="0"/>
              </a:spcBef>
              <a:spcAft>
                <a:spcPts val="0"/>
              </a:spcAft>
              <a:buFontTx/>
              <a:buChar char="•"/>
              <a:defRPr/>
            </a:pPr>
            <a:r>
              <a:rPr lang="es-ES" altLang="es-ES" sz="2000" b="1" dirty="0">
                <a:latin typeface="Times New Roman" pitchFamily="18" charset="0"/>
                <a:cs typeface="Times New Roman" pitchFamily="18" charset="0"/>
              </a:rPr>
              <a:t>  Negativa de pago alegando falta de configuración del siniestro (</a:t>
            </a:r>
            <a:r>
              <a:rPr lang="es-ES" altLang="es-ES" sz="2000" b="1" dirty="0" err="1">
                <a:latin typeface="Times New Roman" pitchFamily="18" charset="0"/>
                <a:cs typeface="Times New Roman" pitchFamily="18" charset="0"/>
              </a:rPr>
              <a:t>vgr</a:t>
            </a:r>
            <a:r>
              <a:rPr lang="es-ES" altLang="es-ES" sz="2000" b="1" dirty="0">
                <a:latin typeface="Times New Roman" pitchFamily="18" charset="0"/>
                <a:cs typeface="Times New Roman" pitchFamily="18" charset="0"/>
              </a:rPr>
              <a:t>.  </a:t>
            </a:r>
          </a:p>
          <a:p>
            <a:pPr eaLnBrk="0" fontAlgn="auto" hangingPunct="0">
              <a:spcBef>
                <a:spcPts val="0"/>
              </a:spcBef>
              <a:spcAft>
                <a:spcPts val="0"/>
              </a:spcAft>
              <a:defRPr/>
            </a:pPr>
            <a:r>
              <a:rPr lang="es-ES" altLang="es-ES" sz="2000" b="1" dirty="0">
                <a:latin typeface="Times New Roman" pitchFamily="18" charset="0"/>
                <a:cs typeface="Times New Roman" pitchFamily="18" charset="0"/>
              </a:rPr>
              <a:t>   "destrucción total") o determinada interpretación de las cláusulas  </a:t>
            </a:r>
          </a:p>
          <a:p>
            <a:pPr eaLnBrk="0" fontAlgn="auto" hangingPunct="0">
              <a:spcBef>
                <a:spcPts val="0"/>
              </a:spcBef>
              <a:spcAft>
                <a:spcPts val="0"/>
              </a:spcAft>
              <a:defRPr/>
            </a:pPr>
            <a:r>
              <a:rPr lang="es-ES" altLang="es-ES" sz="2000" b="1" dirty="0">
                <a:latin typeface="Times New Roman" pitchFamily="18" charset="0"/>
                <a:cs typeface="Times New Roman" pitchFamily="18" charset="0"/>
              </a:rPr>
              <a:t>   contractuales que posibilitan el no pago, etc. </a:t>
            </a:r>
            <a:endParaRPr lang="es-ES" altLang="es-ES" b="1" dirty="0">
              <a:latin typeface="Arial"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457200" y="1507391"/>
            <a:ext cx="8229600" cy="3293209"/>
          </a:xfrm>
          <a:prstGeom prst="rect">
            <a:avLst/>
          </a:prstGeom>
          <a:solidFill>
            <a:schemeClr val="tx2">
              <a:lumMod val="40000"/>
              <a:lumOff val="60000"/>
            </a:schemeClr>
          </a:solidFill>
          <a:ln w="28575">
            <a:solidFill>
              <a:schemeClr val="tx1"/>
            </a:solidFill>
            <a:miter lim="800000"/>
            <a:headEnd/>
            <a:tailEnd/>
          </a:ln>
          <a:effectLst/>
        </p:spPr>
        <p:txBody>
          <a:bodyPr wrap="square" anchor="ct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eaLnBrk="0" fontAlgn="auto" hangingPunct="0">
              <a:spcBef>
                <a:spcPts val="0"/>
              </a:spcBef>
              <a:spcAft>
                <a:spcPts val="0"/>
              </a:spcAft>
              <a:buFontTx/>
              <a:buChar char="•"/>
              <a:defRPr/>
            </a:pPr>
            <a:r>
              <a:rPr lang="es-ES" altLang="es-ES" sz="2400" dirty="0" smtClean="0">
                <a:latin typeface="Times New Roman" pitchFamily="18" charset="0"/>
                <a:cs typeface="Times New Roman" pitchFamily="18" charset="0"/>
              </a:rPr>
              <a:t> </a:t>
            </a:r>
            <a:r>
              <a:rPr lang="es-ES" altLang="es-ES" sz="2400" b="1" dirty="0">
                <a:latin typeface="Times New Roman" pitchFamily="18" charset="0"/>
                <a:cs typeface="Times New Roman" pitchFamily="18" charset="0"/>
              </a:rPr>
              <a:t>Costos de emisión y renovación de la póliza: </a:t>
            </a:r>
          </a:p>
          <a:p>
            <a:pPr eaLnBrk="0" fontAlgn="auto" hangingPunct="0">
              <a:spcBef>
                <a:spcPts val="0"/>
              </a:spcBef>
              <a:spcAft>
                <a:spcPts val="0"/>
              </a:spcAft>
              <a:defRPr/>
            </a:pPr>
            <a:endParaRPr lang="es-ES" altLang="es-ES" sz="2400" dirty="0">
              <a:latin typeface="Times New Roman" pitchFamily="18" charset="0"/>
              <a:cs typeface="Times New Roman" pitchFamily="18" charset="0"/>
            </a:endParaRPr>
          </a:p>
          <a:p>
            <a:pPr eaLnBrk="0" fontAlgn="auto" hangingPunct="0">
              <a:spcBef>
                <a:spcPts val="0"/>
              </a:spcBef>
              <a:spcAft>
                <a:spcPts val="0"/>
              </a:spcAft>
              <a:buFontTx/>
              <a:buChar char="•"/>
              <a:defRPr/>
            </a:pPr>
            <a:r>
              <a:rPr lang="es-ES" altLang="es-ES" sz="2000" b="1" dirty="0">
                <a:latin typeface="Times New Roman" pitchFamily="18" charset="0"/>
                <a:cs typeface="Times New Roman" pitchFamily="18" charset="0"/>
              </a:rPr>
              <a:t>  Suele ser denunciado que las compañías aseguradoras o bancos  </a:t>
            </a:r>
          </a:p>
          <a:p>
            <a:pPr eaLnBrk="0" fontAlgn="auto" hangingPunct="0">
              <a:spcBef>
                <a:spcPts val="0"/>
              </a:spcBef>
              <a:spcAft>
                <a:spcPts val="0"/>
              </a:spcAft>
              <a:defRPr/>
            </a:pPr>
            <a:r>
              <a:rPr lang="es-ES" altLang="es-ES" sz="2000" b="1" dirty="0">
                <a:latin typeface="Times New Roman" pitchFamily="18" charset="0"/>
                <a:cs typeface="Times New Roman" pitchFamily="18" charset="0"/>
              </a:rPr>
              <a:t>    proceden a renovar sucesivamente las pólizas –durante el período de  </a:t>
            </a:r>
          </a:p>
          <a:p>
            <a:pPr eaLnBrk="0" fontAlgn="auto" hangingPunct="0">
              <a:spcBef>
                <a:spcPts val="0"/>
              </a:spcBef>
              <a:spcAft>
                <a:spcPts val="0"/>
              </a:spcAft>
              <a:defRPr/>
            </a:pPr>
            <a:r>
              <a:rPr lang="es-ES" altLang="es-ES" sz="2000" b="1" dirty="0">
                <a:latin typeface="Times New Roman" pitchFamily="18" charset="0"/>
                <a:cs typeface="Times New Roman" pitchFamily="18" charset="0"/>
              </a:rPr>
              <a:t>    vigencia del plan de ahorro o del préstamo -al mismo costo de la </a:t>
            </a:r>
          </a:p>
          <a:p>
            <a:pPr eaLnBrk="0" fontAlgn="auto" hangingPunct="0">
              <a:spcBef>
                <a:spcPts val="0"/>
              </a:spcBef>
              <a:spcAft>
                <a:spcPts val="0"/>
              </a:spcAft>
              <a:defRPr/>
            </a:pPr>
            <a:r>
              <a:rPr lang="es-ES" altLang="es-ES" sz="2000" b="1" dirty="0">
                <a:latin typeface="Times New Roman" pitchFamily="18" charset="0"/>
                <a:cs typeface="Times New Roman" pitchFamily="18" charset="0"/>
              </a:rPr>
              <a:t>    primera cobertura, sabiendo que el bien se va depreciando </a:t>
            </a:r>
          </a:p>
          <a:p>
            <a:pPr eaLnBrk="0" fontAlgn="auto" hangingPunct="0">
              <a:spcBef>
                <a:spcPts val="0"/>
              </a:spcBef>
              <a:spcAft>
                <a:spcPts val="0"/>
              </a:spcAft>
              <a:defRPr/>
            </a:pPr>
            <a:r>
              <a:rPr lang="es-ES" altLang="es-ES" sz="2000" b="1" dirty="0">
                <a:latin typeface="Times New Roman" pitchFamily="18" charset="0"/>
                <a:cs typeface="Times New Roman" pitchFamily="18" charset="0"/>
              </a:rPr>
              <a:t>    permanentemente en el mercado y que, en caso de siniestro, le será </a:t>
            </a:r>
          </a:p>
          <a:p>
            <a:pPr eaLnBrk="0" fontAlgn="auto" hangingPunct="0">
              <a:spcBef>
                <a:spcPts val="0"/>
              </a:spcBef>
              <a:spcAft>
                <a:spcPts val="0"/>
              </a:spcAft>
              <a:defRPr/>
            </a:pPr>
            <a:r>
              <a:rPr lang="es-ES" altLang="es-ES" sz="2000" b="1" dirty="0">
                <a:latin typeface="Times New Roman" pitchFamily="18" charset="0"/>
                <a:cs typeface="Times New Roman" pitchFamily="18" charset="0"/>
              </a:rPr>
              <a:t>    abonado el bien al consumidor al valor de mercado en el momento  </a:t>
            </a:r>
          </a:p>
          <a:p>
            <a:pPr eaLnBrk="0" fontAlgn="auto" hangingPunct="0">
              <a:spcBef>
                <a:spcPts val="0"/>
              </a:spcBef>
              <a:spcAft>
                <a:spcPts val="0"/>
              </a:spcAft>
              <a:defRPr/>
            </a:pPr>
            <a:r>
              <a:rPr lang="es-ES" altLang="es-ES" sz="2000" b="1" dirty="0">
                <a:latin typeface="Times New Roman" pitchFamily="18" charset="0"/>
                <a:cs typeface="Times New Roman" pitchFamily="18" charset="0"/>
              </a:rPr>
              <a:t>    del hecho, aunque se le haya cobrado un prima por un valor  </a:t>
            </a:r>
          </a:p>
          <a:p>
            <a:pPr eaLnBrk="0" fontAlgn="auto" hangingPunct="0">
              <a:spcBef>
                <a:spcPts val="0"/>
              </a:spcBef>
              <a:spcAft>
                <a:spcPts val="0"/>
              </a:spcAft>
              <a:defRPr/>
            </a:pPr>
            <a:r>
              <a:rPr lang="es-ES" altLang="es-ES" sz="2000" b="1" dirty="0">
                <a:latin typeface="Times New Roman" pitchFamily="18" charset="0"/>
                <a:cs typeface="Times New Roman" pitchFamily="18" charset="0"/>
              </a:rPr>
              <a:t>    asegurado sensiblemente superior</a:t>
            </a:r>
            <a:r>
              <a:rPr lang="es-ES" altLang="es-ES" sz="2000" b="1" dirty="0" smtClean="0">
                <a:latin typeface="Times New Roman" pitchFamily="18" charset="0"/>
                <a:cs typeface="Times New Roman" pitchFamily="18" charset="0"/>
              </a:rPr>
              <a:t>.</a:t>
            </a:r>
            <a:endParaRPr lang="es-ES" altLang="es-ES" dirty="0">
              <a:latin typeface="Arial"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p:nvPr/>
        </p:nvSpPr>
        <p:spPr>
          <a:xfrm>
            <a:off x="457200" y="1524000"/>
            <a:ext cx="8229600" cy="4832092"/>
          </a:xfrm>
          <a:prstGeom prst="rect">
            <a:avLst/>
          </a:prstGeom>
          <a:solidFill>
            <a:schemeClr val="tx2">
              <a:lumMod val="40000"/>
              <a:lumOff val="60000"/>
            </a:schemeClr>
          </a:solidFill>
          <a:ln w="28575">
            <a:solidFill>
              <a:schemeClr val="tx1"/>
            </a:solidFill>
          </a:ln>
        </p:spPr>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fontAlgn="auto">
              <a:spcBef>
                <a:spcPts val="0"/>
              </a:spcBef>
              <a:spcAft>
                <a:spcPts val="0"/>
              </a:spcAft>
              <a:defRPr/>
            </a:pPr>
            <a:endParaRPr lang="es-ES" altLang="es-ES" sz="2000" b="1" dirty="0">
              <a:latin typeface="Times New Roman" pitchFamily="18" charset="0"/>
              <a:cs typeface="Times New Roman" pitchFamily="18" charset="0"/>
            </a:endParaRPr>
          </a:p>
          <a:p>
            <a:pPr algn="ctr" fontAlgn="auto">
              <a:spcBef>
                <a:spcPts val="0"/>
              </a:spcBef>
              <a:spcAft>
                <a:spcPts val="0"/>
              </a:spcAft>
              <a:defRPr/>
            </a:pPr>
            <a:r>
              <a:rPr lang="es-ES" altLang="es-ES" b="1" dirty="0">
                <a:latin typeface="Times New Roman" pitchFamily="18" charset="0"/>
                <a:cs typeface="Times New Roman" pitchFamily="18" charset="0"/>
              </a:rPr>
              <a:t>Interpretar un contrato de seguro es clarificar el conjunto de documentos que constituyen la póliza en procura o búsqueda del sentido de sus cláusulas, muchas veces oscuras, incomprensibles o ambiguas. Y si deben interpretarse , es porque la aseguradora ha infringido su deber de exponer claramente el alcance para determinar la garantía debida y los efectos que dimanan de la misma.</a:t>
            </a:r>
          </a:p>
          <a:p>
            <a:pPr algn="ctr" fontAlgn="auto">
              <a:spcBef>
                <a:spcPts val="0"/>
              </a:spcBef>
              <a:spcAft>
                <a:spcPts val="0"/>
              </a:spcAft>
              <a:defRPr/>
            </a:pPr>
            <a:endParaRPr lang="es-ES" altLang="es-ES" b="1" dirty="0">
              <a:latin typeface="Times New Roman" pitchFamily="18" charset="0"/>
              <a:cs typeface="Times New Roman" pitchFamily="18" charset="0"/>
            </a:endParaRPr>
          </a:p>
          <a:p>
            <a:pPr algn="ctr" fontAlgn="auto">
              <a:spcBef>
                <a:spcPts val="0"/>
              </a:spcBef>
              <a:spcAft>
                <a:spcPts val="0"/>
              </a:spcAft>
              <a:defRPr/>
            </a:pPr>
            <a:r>
              <a:rPr lang="es-ES" altLang="es-ES" b="1" dirty="0">
                <a:latin typeface="Times New Roman" pitchFamily="18" charset="0"/>
                <a:cs typeface="Times New Roman" pitchFamily="18" charset="0"/>
              </a:rPr>
              <a:t>Si se debe interpretar es porque no se comprende y en este caso se veda y cercena toda posibilidad al conocimiento, además de estar abusando de la buena fe del asegurado, quien ignora y desconoce la técnica del seguro.</a:t>
            </a:r>
          </a:p>
          <a:p>
            <a:pPr algn="ctr" fontAlgn="auto">
              <a:spcBef>
                <a:spcPts val="0"/>
              </a:spcBef>
              <a:spcAft>
                <a:spcPts val="0"/>
              </a:spcAft>
              <a:defRPr/>
            </a:pPr>
            <a:endParaRPr lang="es-ES" altLang="es-ES" b="1" dirty="0">
              <a:latin typeface="Times New Roman" pitchFamily="18" charset="0"/>
              <a:cs typeface="Times New Roman" pitchFamily="18" charset="0"/>
            </a:endParaRPr>
          </a:p>
          <a:p>
            <a:pPr algn="ctr" fontAlgn="auto">
              <a:spcBef>
                <a:spcPts val="0"/>
              </a:spcBef>
              <a:spcAft>
                <a:spcPts val="0"/>
              </a:spcAft>
              <a:defRPr/>
            </a:pPr>
            <a:r>
              <a:rPr lang="es-ES" altLang="es-ES" b="1" dirty="0">
                <a:latin typeface="Times New Roman" pitchFamily="18" charset="0"/>
                <a:cs typeface="Times New Roman" pitchFamily="18" charset="0"/>
              </a:rPr>
              <a:t>La multiplicación de documentos contractuales, la dispersión de cláusulas, las excepciones de las excepciones, el tecnicismo de las aseguradoras y la ausencia de definiciones contractuales constituyen un excelente caldo de cultivo para procurar la interpretación de esas cláusulas</a:t>
            </a:r>
            <a:r>
              <a:rPr lang="es-ES" altLang="es-ES" b="1" dirty="0" smtClean="0">
                <a:latin typeface="Times New Roman" pitchFamily="18" charset="0"/>
                <a:cs typeface="Times New Roman" pitchFamily="18" charset="0"/>
              </a:rPr>
              <a:t>.</a:t>
            </a:r>
            <a:endParaRPr lang="es-ES" altLang="es-ES" b="1" dirty="0">
              <a:latin typeface="Times New Roman" pitchFamily="18" charset="0"/>
              <a:cs typeface="Times New Roman" pitchFamily="18" charset="0"/>
            </a:endParaRPr>
          </a:p>
          <a:p>
            <a:pPr algn="ctr" fontAlgn="auto">
              <a:spcBef>
                <a:spcPts val="0"/>
              </a:spcBef>
              <a:spcAft>
                <a:spcPts val="0"/>
              </a:spcAft>
              <a:defRPr/>
            </a:pPr>
            <a:r>
              <a:rPr lang="es-ES" altLang="es-ES" b="1" dirty="0">
                <a:latin typeface="Times New Roman" pitchFamily="18" charset="0"/>
                <a:cs typeface="Times New Roman" pitchFamily="18" charset="0"/>
              </a:rPr>
              <a:t>Cuando se produce el siniestro es cuando surgen las dudas, los rechazos, las lagunas, los equívocos, las ambigüedades, etc. </a:t>
            </a:r>
          </a:p>
        </p:txBody>
      </p:sp>
      <p:sp>
        <p:nvSpPr>
          <p:cNvPr id="4" name="3 Rectángulo"/>
          <p:cNvSpPr/>
          <p:nvPr/>
        </p:nvSpPr>
        <p:spPr>
          <a:xfrm>
            <a:off x="457200" y="390525"/>
            <a:ext cx="8229600" cy="954107"/>
          </a:xfrm>
          <a:prstGeom prst="rect">
            <a:avLst/>
          </a:prstGeom>
          <a:solidFill>
            <a:schemeClr val="tx2">
              <a:lumMod val="40000"/>
              <a:lumOff val="60000"/>
            </a:schemeClr>
          </a:solidFill>
          <a:ln w="28575">
            <a:solidFill>
              <a:schemeClr val="tx1"/>
            </a:solidFill>
          </a:ln>
        </p:spPr>
        <p:txBody>
          <a:bodyPr wrap="square">
            <a:spAutoFit/>
          </a:bodyPr>
          <a:lstStyle/>
          <a:p>
            <a:pPr algn="ctr" fontAlgn="auto">
              <a:spcBef>
                <a:spcPts val="0"/>
              </a:spcBef>
              <a:spcAft>
                <a:spcPts val="0"/>
              </a:spcAft>
              <a:defRPr/>
            </a:pPr>
            <a:r>
              <a:rPr lang="es-ES" sz="2800" b="1" dirty="0">
                <a:latin typeface="Times New Roman" pitchFamily="18" charset="0"/>
                <a:cs typeface="Times New Roman" pitchFamily="18" charset="0"/>
              </a:rPr>
              <a:t>LA INTERPRETACIÓN DEL CONTRATO DE SEGURO </a:t>
            </a:r>
            <a:endParaRPr lang="es-ES" sz="2800" b="1" dirty="0">
              <a:latin typeface="+mn-lt"/>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p:nvPr/>
        </p:nvSpPr>
        <p:spPr>
          <a:xfrm>
            <a:off x="457200" y="692150"/>
            <a:ext cx="8229599" cy="831850"/>
          </a:xfrm>
          <a:prstGeom prst="rect">
            <a:avLst/>
          </a:prstGeom>
          <a:solidFill>
            <a:schemeClr val="tx2">
              <a:lumMod val="40000"/>
              <a:lumOff val="60000"/>
            </a:schemeClr>
          </a:solidFill>
          <a:ln w="28575">
            <a:solidFill>
              <a:schemeClr val="tx1"/>
            </a:solidFill>
          </a:ln>
        </p:spPr>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fontAlgn="auto">
              <a:spcBef>
                <a:spcPts val="0"/>
              </a:spcBef>
              <a:spcAft>
                <a:spcPts val="0"/>
              </a:spcAft>
              <a:defRPr/>
            </a:pPr>
            <a:r>
              <a:rPr lang="es-ES" altLang="es-ES" sz="2400" b="1" dirty="0">
                <a:latin typeface="Times New Roman" pitchFamily="18" charset="0"/>
                <a:cs typeface="Times New Roman" pitchFamily="18" charset="0"/>
              </a:rPr>
              <a:t>RELACIÓN ENTRE LA LEY DE DEFENSA DEL CONSUMIDOR Y LA LEY DE SEGUROS</a:t>
            </a:r>
          </a:p>
        </p:txBody>
      </p:sp>
      <p:sp>
        <p:nvSpPr>
          <p:cNvPr id="4" name="3 Rectángulo"/>
          <p:cNvSpPr/>
          <p:nvPr/>
        </p:nvSpPr>
        <p:spPr>
          <a:xfrm>
            <a:off x="457200" y="2057400"/>
            <a:ext cx="8229600" cy="3785652"/>
          </a:xfrm>
          <a:prstGeom prst="rect">
            <a:avLst/>
          </a:prstGeom>
          <a:solidFill>
            <a:schemeClr val="tx2">
              <a:lumMod val="40000"/>
              <a:lumOff val="60000"/>
            </a:schemeClr>
          </a:solidFill>
          <a:ln w="28575">
            <a:solidFill>
              <a:schemeClr val="tx1"/>
            </a:solidFill>
          </a:ln>
        </p:spPr>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fontAlgn="auto">
              <a:spcBef>
                <a:spcPts val="0"/>
              </a:spcBef>
              <a:spcAft>
                <a:spcPts val="0"/>
              </a:spcAft>
              <a:defRPr/>
            </a:pPr>
            <a:r>
              <a:rPr lang="es-ES" altLang="es-ES" sz="2000" b="1" dirty="0">
                <a:latin typeface="Times New Roman" pitchFamily="18" charset="0"/>
                <a:cs typeface="Times New Roman" pitchFamily="18" charset="0"/>
              </a:rPr>
              <a:t>LA LEY DE SEGUROS Y LA 20.091 TIENEN PREEMINENCIA SOBRE LA LEY DE DEFENSA DEL CONSUMIDOR.</a:t>
            </a:r>
          </a:p>
          <a:p>
            <a:pPr algn="ctr" fontAlgn="auto">
              <a:spcBef>
                <a:spcPts val="0"/>
              </a:spcBef>
              <a:spcAft>
                <a:spcPts val="0"/>
              </a:spcAft>
              <a:defRPr/>
            </a:pPr>
            <a:endParaRPr lang="es-ES" altLang="es-ES" sz="2000" b="1" dirty="0">
              <a:latin typeface="Times New Roman" pitchFamily="18" charset="0"/>
              <a:cs typeface="Times New Roman" pitchFamily="18" charset="0"/>
            </a:endParaRPr>
          </a:p>
          <a:p>
            <a:pPr algn="ctr" fontAlgn="auto">
              <a:spcBef>
                <a:spcPts val="0"/>
              </a:spcBef>
              <a:spcAft>
                <a:spcPts val="0"/>
              </a:spcAft>
              <a:defRPr/>
            </a:pPr>
            <a:r>
              <a:rPr lang="es-ES" altLang="es-ES" sz="2000" b="1" dirty="0">
                <a:latin typeface="Times New Roman" pitchFamily="18" charset="0"/>
                <a:cs typeface="Times New Roman" pitchFamily="18" charset="0"/>
              </a:rPr>
              <a:t>ESTA ÚLTIMA TIENE POR OBJETO ACTUAR COMO EFECTIVO CONTROL DE CLÁUSULAS CONTRACTUALES PREDISPUESTAS EN LOS CONTRATOS  DE ADHESIÓN, CUANDO EL ESTADO NO INTERVIENE, QUE NO ES EL CASO DEL SEGURO.</a:t>
            </a:r>
          </a:p>
          <a:p>
            <a:pPr algn="ctr" fontAlgn="auto">
              <a:spcBef>
                <a:spcPts val="0"/>
              </a:spcBef>
              <a:spcAft>
                <a:spcPts val="0"/>
              </a:spcAft>
              <a:defRPr/>
            </a:pPr>
            <a:endParaRPr lang="es-ES" altLang="es-ES" sz="2000" b="1" dirty="0">
              <a:latin typeface="Times New Roman" pitchFamily="18" charset="0"/>
              <a:cs typeface="Times New Roman" pitchFamily="18" charset="0"/>
            </a:endParaRPr>
          </a:p>
          <a:p>
            <a:pPr algn="ctr" fontAlgn="auto">
              <a:spcBef>
                <a:spcPts val="0"/>
              </a:spcBef>
              <a:spcAft>
                <a:spcPts val="0"/>
              </a:spcAft>
              <a:defRPr/>
            </a:pPr>
            <a:r>
              <a:rPr lang="es-ES" altLang="es-ES" sz="2000" b="1" dirty="0">
                <a:latin typeface="Times New Roman" pitchFamily="18" charset="0"/>
                <a:cs typeface="Times New Roman" pitchFamily="18" charset="0"/>
              </a:rPr>
              <a:t>LA SUPERINTENDENCIA DE SEGUROS ES UNA AUTÉNTICA Y GENUINA AUTORIDAD SECTORIAL, CON EXCLUSIÓN DE CUALQUIER OTRA AUTORIDAD ADMINISTRATIVA, NACIONAL O PROVINCIAL</a:t>
            </a:r>
            <a:r>
              <a:rPr lang="es-ES" altLang="es-ES" sz="1600" b="1" dirty="0">
                <a:latin typeface="Times New Roman" pitchFamily="18" charset="0"/>
                <a:cs typeface="Times New Roman" pitchFamily="18" charset="0"/>
              </a:rPr>
              <a:t>.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p:nvPr/>
        </p:nvSpPr>
        <p:spPr>
          <a:xfrm>
            <a:off x="457200" y="914400"/>
            <a:ext cx="8229599" cy="954088"/>
          </a:xfrm>
          <a:prstGeom prst="rect">
            <a:avLst/>
          </a:prstGeom>
          <a:solidFill>
            <a:schemeClr val="tx2">
              <a:lumMod val="40000"/>
              <a:lumOff val="60000"/>
            </a:schemeClr>
          </a:solidFill>
          <a:ln w="28575">
            <a:solidFill>
              <a:schemeClr val="tx1"/>
            </a:solidFill>
          </a:ln>
        </p:spPr>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fontAlgn="auto">
              <a:spcBef>
                <a:spcPts val="0"/>
              </a:spcBef>
              <a:spcAft>
                <a:spcPts val="0"/>
              </a:spcAft>
              <a:defRPr/>
            </a:pPr>
            <a:r>
              <a:rPr lang="es-ES" altLang="es-ES" sz="2800" b="1" dirty="0">
                <a:latin typeface="Times New Roman" pitchFamily="18" charset="0"/>
                <a:cs typeface="Times New Roman" pitchFamily="18" charset="0"/>
              </a:rPr>
              <a:t>LA PRESCRIPCIÓN. </a:t>
            </a:r>
            <a:endParaRPr lang="es-ES" altLang="es-ES" sz="2800" b="1" dirty="0" smtClean="0">
              <a:latin typeface="Times New Roman" pitchFamily="18" charset="0"/>
              <a:cs typeface="Times New Roman" pitchFamily="18" charset="0"/>
            </a:endParaRPr>
          </a:p>
          <a:p>
            <a:pPr algn="ctr" fontAlgn="auto">
              <a:spcBef>
                <a:spcPts val="0"/>
              </a:spcBef>
              <a:spcAft>
                <a:spcPts val="0"/>
              </a:spcAft>
              <a:defRPr/>
            </a:pPr>
            <a:r>
              <a:rPr lang="es-ES" altLang="es-ES" sz="2800" b="1" dirty="0" smtClean="0">
                <a:latin typeface="Times New Roman" pitchFamily="18" charset="0"/>
                <a:cs typeface="Times New Roman" pitchFamily="18" charset="0"/>
              </a:rPr>
              <a:t>Ley </a:t>
            </a:r>
            <a:r>
              <a:rPr lang="es-ES" altLang="es-ES" sz="2800" b="1" dirty="0">
                <a:latin typeface="Times New Roman" pitchFamily="18" charset="0"/>
                <a:cs typeface="Times New Roman" pitchFamily="18" charset="0"/>
              </a:rPr>
              <a:t>de defensa del consumidor </a:t>
            </a:r>
          </a:p>
        </p:txBody>
      </p:sp>
      <p:sp>
        <p:nvSpPr>
          <p:cNvPr id="4" name="3 Rectángulo"/>
          <p:cNvSpPr/>
          <p:nvPr/>
        </p:nvSpPr>
        <p:spPr>
          <a:xfrm>
            <a:off x="457200" y="2857500"/>
            <a:ext cx="8229599" cy="2246769"/>
          </a:xfrm>
          <a:prstGeom prst="rect">
            <a:avLst/>
          </a:prstGeom>
          <a:solidFill>
            <a:schemeClr val="tx2">
              <a:lumMod val="40000"/>
              <a:lumOff val="60000"/>
            </a:schemeClr>
          </a:solidFill>
          <a:ln w="28575">
            <a:solidFill>
              <a:schemeClr val="tx1"/>
            </a:solidFill>
          </a:ln>
        </p:spPr>
        <p:txBody>
          <a:bodyPr wrap="square">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fontAlgn="auto">
              <a:spcBef>
                <a:spcPts val="0"/>
              </a:spcBef>
              <a:spcAft>
                <a:spcPts val="0"/>
              </a:spcAft>
              <a:defRPr/>
            </a:pPr>
            <a:r>
              <a:rPr lang="es-ES" altLang="es-ES" sz="2000" b="1" dirty="0">
                <a:latin typeface="Times New Roman" pitchFamily="18" charset="0"/>
                <a:cs typeface="Times New Roman" pitchFamily="18" charset="0"/>
              </a:rPr>
              <a:t>Las acciones judiciales, las administrativas y las sanciones emergentes de la presente ley prescribirán en el término de tres años. Cuando por otras leyes generales o especiales se fijen plazos de prescripción distintos del establecido precedentemente, se estará al más favorable al consumidor o usuario. La prescripción se interrumpirá por la comisión de nuevas infracciones o por el inicio de las actuaciones administrativas o judiciales.</a:t>
            </a:r>
          </a:p>
          <a:p>
            <a:pPr algn="ctr" fontAlgn="auto">
              <a:spcBef>
                <a:spcPts val="0"/>
              </a:spcBef>
              <a:spcAft>
                <a:spcPts val="0"/>
              </a:spcAft>
              <a:defRPr/>
            </a:pPr>
            <a:r>
              <a:rPr lang="es-ES" altLang="es-ES" sz="2000" b="1" dirty="0">
                <a:latin typeface="Times New Roman" pitchFamily="18" charset="0"/>
                <a:cs typeface="Times New Roman" pitchFamily="18" charset="0"/>
              </a:rPr>
              <a:t>(Articulo 50 Ley del Consumidor</a:t>
            </a:r>
            <a:r>
              <a:rPr lang="es-ES" altLang="es-ES" sz="2000" b="1" dirty="0" smtClean="0">
                <a:latin typeface="Times New Roman" pitchFamily="18" charset="0"/>
                <a:cs typeface="Times New Roman" pitchFamily="18" charset="0"/>
              </a:rPr>
              <a:t>)</a:t>
            </a:r>
            <a:endParaRPr lang="es-ES" altLang="es-ES" sz="2000" b="1" dirty="0">
              <a:latin typeface="Times New Roman" pitchFamily="18" charset="0"/>
              <a:cs typeface="Times New Roman"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5"/>
          <p:cNvSpPr txBox="1">
            <a:spLocks noChangeArrowheads="1"/>
          </p:cNvSpPr>
          <p:nvPr/>
        </p:nvSpPr>
        <p:spPr>
          <a:xfrm>
            <a:off x="457200" y="2514600"/>
            <a:ext cx="8229600" cy="3276600"/>
          </a:xfrm>
          <a:prstGeom prst="rect">
            <a:avLst/>
          </a:prstGeom>
          <a:solidFill>
            <a:schemeClr val="tx2">
              <a:lumMod val="40000"/>
              <a:lumOff val="60000"/>
            </a:schemeClr>
          </a:solidFill>
          <a:ln w="28575">
            <a:solidFill>
              <a:schemeClr val="tx1"/>
            </a:solidFill>
            <a:miter lim="800000"/>
            <a:headEnd/>
            <a:tailEnd/>
          </a:ln>
        </p:spPr>
        <p:txBody>
          <a:bodyPr/>
          <a:lstStyle>
            <a:lvl1pPr marL="0" marR="0" lvl="0" indent="0" algn="ctr" defTabSz="914400" rtl="0" fontAlgn="auto" hangingPunct="1">
              <a:lnSpc>
                <a:spcPct val="100000"/>
              </a:lnSpc>
              <a:spcBef>
                <a:spcPts val="0"/>
              </a:spcBef>
              <a:spcAft>
                <a:spcPts val="0"/>
              </a:spcAft>
              <a:buNone/>
              <a:tabLst/>
              <a:defRPr lang="es-ES" sz="4400" b="0" i="0" u="none" strike="noStrike" kern="1200" cap="none" spc="0" baseline="0">
                <a:solidFill>
                  <a:srgbClr val="FFFFFF"/>
                </a:solidFill>
                <a:uFillTx/>
                <a:latin typeface="Calibri"/>
                <a:ea typeface=""/>
                <a:cs typeface=""/>
              </a:defRPr>
            </a:lvl1pPr>
          </a:lstStyle>
          <a:p>
            <a:pPr>
              <a:defRPr/>
            </a:pPr>
            <a:r>
              <a:rPr lang="es-MX" altLang="es-ES" sz="2000" b="1" dirty="0" smtClean="0">
                <a:solidFill>
                  <a:schemeClr val="tx1"/>
                </a:solidFill>
                <a:latin typeface="Times New Roman" panose="02020603050405020304" pitchFamily="18" charset="0"/>
                <a:cs typeface="Times New Roman" panose="02020603050405020304" pitchFamily="18" charset="0"/>
              </a:rPr>
              <a:t>El defensor del asegurado es una figura de carácter </a:t>
            </a:r>
            <a:br>
              <a:rPr lang="es-MX" altLang="es-ES" sz="2000" b="1" dirty="0" smtClean="0">
                <a:solidFill>
                  <a:schemeClr val="tx1"/>
                </a:solidFill>
                <a:latin typeface="Times New Roman" panose="02020603050405020304" pitchFamily="18" charset="0"/>
                <a:cs typeface="Times New Roman" panose="02020603050405020304" pitchFamily="18" charset="0"/>
              </a:rPr>
            </a:br>
            <a:r>
              <a:rPr lang="es-MX" altLang="es-ES" sz="2000" b="1" dirty="0" smtClean="0">
                <a:solidFill>
                  <a:schemeClr val="tx1"/>
                </a:solidFill>
                <a:latin typeface="Times New Roman" panose="02020603050405020304" pitchFamily="18" charset="0"/>
                <a:cs typeface="Times New Roman" panose="02020603050405020304" pitchFamily="18" charset="0"/>
              </a:rPr>
              <a:t/>
            </a:r>
            <a:br>
              <a:rPr lang="es-MX" altLang="es-ES" sz="2000" b="1" dirty="0" smtClean="0">
                <a:solidFill>
                  <a:schemeClr val="tx1"/>
                </a:solidFill>
                <a:latin typeface="Times New Roman" panose="02020603050405020304" pitchFamily="18" charset="0"/>
                <a:cs typeface="Times New Roman" panose="02020603050405020304" pitchFamily="18" charset="0"/>
              </a:rPr>
            </a:br>
            <a:r>
              <a:rPr lang="es-MX" altLang="es-ES" sz="2000" b="1" dirty="0" smtClean="0">
                <a:solidFill>
                  <a:schemeClr val="tx1"/>
                </a:solidFill>
                <a:latin typeface="Times New Roman" panose="02020603050405020304" pitchFamily="18" charset="0"/>
                <a:cs typeface="Times New Roman" panose="02020603050405020304" pitchFamily="18" charset="0"/>
              </a:rPr>
              <a:t>privado creada en el ámbito de la Asociación Argentina de Compañía de Seguros.</a:t>
            </a:r>
            <a:br>
              <a:rPr lang="es-MX" altLang="es-ES" sz="2000" b="1" dirty="0" smtClean="0">
                <a:solidFill>
                  <a:schemeClr val="tx1"/>
                </a:solidFill>
                <a:latin typeface="Times New Roman" panose="02020603050405020304" pitchFamily="18" charset="0"/>
                <a:cs typeface="Times New Roman" panose="02020603050405020304" pitchFamily="18" charset="0"/>
              </a:rPr>
            </a:br>
            <a:r>
              <a:rPr lang="es-MX" altLang="es-ES" sz="2000" b="1" dirty="0" smtClean="0">
                <a:solidFill>
                  <a:schemeClr val="tx1"/>
                </a:solidFill>
                <a:latin typeface="Times New Roman" panose="02020603050405020304" pitchFamily="18" charset="0"/>
                <a:cs typeface="Times New Roman" panose="02020603050405020304" pitchFamily="18" charset="0"/>
              </a:rPr>
              <a:t>Está orientada a la</a:t>
            </a:r>
            <a:r>
              <a:rPr lang="es-MX" altLang="es-ES" b="1" dirty="0" smtClean="0">
                <a:solidFill>
                  <a:schemeClr val="tx1"/>
                </a:solidFill>
                <a:latin typeface="Times New Roman" panose="02020603050405020304" pitchFamily="18" charset="0"/>
                <a:cs typeface="Times New Roman" panose="02020603050405020304" pitchFamily="18" charset="0"/>
              </a:rPr>
              <a:t> </a:t>
            </a:r>
            <a:r>
              <a:rPr lang="es-MX" altLang="es-ES" sz="2000" b="1" dirty="0" smtClean="0">
                <a:solidFill>
                  <a:schemeClr val="tx1"/>
                </a:solidFill>
                <a:latin typeface="Times New Roman" panose="02020603050405020304" pitchFamily="18" charset="0"/>
                <a:cs typeface="Times New Roman" panose="02020603050405020304" pitchFamily="18" charset="0"/>
              </a:rPr>
              <a:t>protección de los derechos de los asegurados y/o beneficiarios, mediante la intervención en los conflictos que se suscitaren entre la persona física o jurídica que tuviera contratado un seguro y un asegurador debidamente autorizado para operar, que previamente hubiera adherido al sistema.</a:t>
            </a:r>
            <a:endParaRPr lang="es-MX" altLang="es-ES" sz="2000" b="1" dirty="0">
              <a:solidFill>
                <a:schemeClr val="tx1"/>
              </a:solidFill>
              <a:latin typeface="Times New Roman" panose="02020603050405020304" pitchFamily="18" charset="0"/>
              <a:cs typeface="Times New Roman" panose="02020603050405020304" pitchFamily="18" charset="0"/>
            </a:endParaRPr>
          </a:p>
        </p:txBody>
      </p:sp>
      <p:sp>
        <p:nvSpPr>
          <p:cNvPr id="4" name="Rectangle 6"/>
          <p:cNvSpPr>
            <a:spLocks noChangeArrowheads="1"/>
          </p:cNvSpPr>
          <p:nvPr/>
        </p:nvSpPr>
        <p:spPr bwMode="auto">
          <a:xfrm>
            <a:off x="457200" y="609600"/>
            <a:ext cx="8229600" cy="1450975"/>
          </a:xfrm>
          <a:prstGeom prst="rect">
            <a:avLst/>
          </a:prstGeom>
          <a:solidFill>
            <a:schemeClr val="tx2">
              <a:lumMod val="40000"/>
              <a:lumOff val="60000"/>
            </a:schemeClr>
          </a:solidFill>
          <a:ln w="28575">
            <a:solidFill>
              <a:schemeClr val="tx1"/>
            </a:solidFill>
            <a:miter lim="800000"/>
            <a:headEnd/>
            <a:tailEnd/>
          </a:ln>
          <a:effectLst/>
        </p:spPr>
        <p:txBody>
          <a:bodyPr anchor="ctr"/>
          <a:lstStyle>
            <a:lvl1pPr algn="ctr">
              <a:defRPr sz="4400">
                <a:solidFill>
                  <a:schemeClr val="tx2"/>
                </a:solidFill>
                <a:effectLst>
                  <a:outerShdw blurRad="38100" dist="38100" dir="2700000" algn="tl">
                    <a:srgbClr val="FFFFFF"/>
                  </a:outerShdw>
                </a:effectLst>
                <a:latin typeface="Tahoma" pitchFamily="34" charset="0"/>
                <a:cs typeface="Arial" charset="0"/>
              </a:defRPr>
            </a:lvl1pPr>
            <a:lvl2pPr algn="ctr">
              <a:defRPr sz="4400">
                <a:solidFill>
                  <a:schemeClr val="tx2"/>
                </a:solidFill>
                <a:effectLst>
                  <a:outerShdw blurRad="38100" dist="38100" dir="2700000" algn="tl">
                    <a:srgbClr val="FFFFFF"/>
                  </a:outerShdw>
                </a:effectLst>
                <a:latin typeface="Tahoma" pitchFamily="34" charset="0"/>
                <a:cs typeface="Arial" charset="0"/>
              </a:defRPr>
            </a:lvl2pPr>
            <a:lvl3pPr algn="ctr">
              <a:defRPr sz="4400">
                <a:solidFill>
                  <a:schemeClr val="tx2"/>
                </a:solidFill>
                <a:effectLst>
                  <a:outerShdw blurRad="38100" dist="38100" dir="2700000" algn="tl">
                    <a:srgbClr val="FFFFFF"/>
                  </a:outerShdw>
                </a:effectLst>
                <a:latin typeface="Tahoma" pitchFamily="34" charset="0"/>
                <a:cs typeface="Arial" charset="0"/>
              </a:defRPr>
            </a:lvl3pPr>
            <a:lvl4pPr algn="ctr">
              <a:defRPr sz="4400">
                <a:solidFill>
                  <a:schemeClr val="tx2"/>
                </a:solidFill>
                <a:effectLst>
                  <a:outerShdw blurRad="38100" dist="38100" dir="2700000" algn="tl">
                    <a:srgbClr val="FFFFFF"/>
                  </a:outerShdw>
                </a:effectLst>
                <a:latin typeface="Tahoma" pitchFamily="34" charset="0"/>
                <a:cs typeface="Arial" charset="0"/>
              </a:defRPr>
            </a:lvl4pPr>
            <a:lvl5pPr algn="ctr">
              <a:defRPr sz="4400">
                <a:solidFill>
                  <a:schemeClr val="tx2"/>
                </a:solidFill>
                <a:effectLst>
                  <a:outerShdw blurRad="38100" dist="38100" dir="2700000" algn="tl">
                    <a:srgbClr val="FFFFFF"/>
                  </a:outerShdw>
                </a:effectLst>
                <a:latin typeface="Tahoma" pitchFamily="34" charset="0"/>
                <a:cs typeface="Arial" charset="0"/>
              </a:defRPr>
            </a:lvl5pPr>
            <a:lvl6pPr marL="457200" algn="ctr" fontAlgn="base">
              <a:spcBef>
                <a:spcPct val="0"/>
              </a:spcBef>
              <a:spcAft>
                <a:spcPct val="0"/>
              </a:spcAft>
              <a:defRPr sz="4400">
                <a:solidFill>
                  <a:schemeClr val="tx2"/>
                </a:solidFill>
                <a:effectLst>
                  <a:outerShdw blurRad="38100" dist="38100" dir="2700000" algn="tl">
                    <a:srgbClr val="FFFFFF"/>
                  </a:outerShdw>
                </a:effectLst>
                <a:latin typeface="Tahoma" pitchFamily="34" charset="0"/>
                <a:cs typeface="Arial" charset="0"/>
              </a:defRPr>
            </a:lvl6pPr>
            <a:lvl7pPr marL="914400" algn="ctr" fontAlgn="base">
              <a:spcBef>
                <a:spcPct val="0"/>
              </a:spcBef>
              <a:spcAft>
                <a:spcPct val="0"/>
              </a:spcAft>
              <a:defRPr sz="4400">
                <a:solidFill>
                  <a:schemeClr val="tx2"/>
                </a:solidFill>
                <a:effectLst>
                  <a:outerShdw blurRad="38100" dist="38100" dir="2700000" algn="tl">
                    <a:srgbClr val="FFFFFF"/>
                  </a:outerShdw>
                </a:effectLst>
                <a:latin typeface="Tahoma" pitchFamily="34" charset="0"/>
                <a:cs typeface="Arial" charset="0"/>
              </a:defRPr>
            </a:lvl7pPr>
            <a:lvl8pPr marL="1371600" algn="ctr" fontAlgn="base">
              <a:spcBef>
                <a:spcPct val="0"/>
              </a:spcBef>
              <a:spcAft>
                <a:spcPct val="0"/>
              </a:spcAft>
              <a:defRPr sz="4400">
                <a:solidFill>
                  <a:schemeClr val="tx2"/>
                </a:solidFill>
                <a:effectLst>
                  <a:outerShdw blurRad="38100" dist="38100" dir="2700000" algn="tl">
                    <a:srgbClr val="FFFFFF"/>
                  </a:outerShdw>
                </a:effectLst>
                <a:latin typeface="Tahoma" pitchFamily="34" charset="0"/>
                <a:cs typeface="Arial" charset="0"/>
              </a:defRPr>
            </a:lvl8pPr>
            <a:lvl9pPr marL="1828800" algn="ctr" fontAlgn="base">
              <a:spcBef>
                <a:spcPct val="0"/>
              </a:spcBef>
              <a:spcAft>
                <a:spcPct val="0"/>
              </a:spcAft>
              <a:defRPr sz="4400">
                <a:solidFill>
                  <a:schemeClr val="tx2"/>
                </a:solidFill>
                <a:effectLst>
                  <a:outerShdw blurRad="38100" dist="38100" dir="2700000" algn="tl">
                    <a:srgbClr val="FFFFFF"/>
                  </a:outerShdw>
                </a:effectLst>
                <a:latin typeface="Tahoma" pitchFamily="34" charset="0"/>
                <a:cs typeface="Arial" charset="0"/>
              </a:defRPr>
            </a:lvl9pPr>
          </a:lstStyle>
          <a:p>
            <a:pPr fontAlgn="auto">
              <a:spcBef>
                <a:spcPts val="0"/>
              </a:spcBef>
              <a:spcAft>
                <a:spcPts val="0"/>
              </a:spcAft>
              <a:defRPr/>
            </a:pPr>
            <a:r>
              <a:rPr lang="es-MX" altLang="es-ES" sz="2800" b="1" dirty="0">
                <a:solidFill>
                  <a:schemeClr val="tx1"/>
                </a:solidFill>
                <a:effectLst/>
                <a:latin typeface="Times New Roman" panose="02020603050405020304" pitchFamily="18" charset="0"/>
                <a:cs typeface="Times New Roman" panose="02020603050405020304" pitchFamily="18" charset="0"/>
              </a:rPr>
              <a:t>DEFENSOR DEL ASEGURADO</a:t>
            </a:r>
            <a:br>
              <a:rPr lang="es-MX" altLang="es-ES" sz="2800" b="1" dirty="0">
                <a:solidFill>
                  <a:schemeClr val="tx1"/>
                </a:solidFill>
                <a:effectLst/>
                <a:latin typeface="Times New Roman" panose="02020603050405020304" pitchFamily="18" charset="0"/>
                <a:cs typeface="Times New Roman" panose="02020603050405020304" pitchFamily="18" charset="0"/>
              </a:rPr>
            </a:br>
            <a:r>
              <a:rPr lang="es-MX" altLang="es-ES" sz="2800" b="1" dirty="0">
                <a:solidFill>
                  <a:schemeClr val="tx1"/>
                </a:solidFill>
                <a:effectLst/>
                <a:latin typeface="Times New Roman" panose="02020603050405020304" pitchFamily="18" charset="0"/>
                <a:cs typeface="Times New Roman" panose="02020603050405020304" pitchFamily="18" charset="0"/>
              </a:rPr>
              <a:t>ASOCIACIÓN ARGENTINA DE COMPAÑÍAS DE SEGUROS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5"/>
          <p:cNvSpPr txBox="1">
            <a:spLocks noChangeArrowheads="1"/>
          </p:cNvSpPr>
          <p:nvPr/>
        </p:nvSpPr>
        <p:spPr>
          <a:xfrm>
            <a:off x="457200" y="2809875"/>
            <a:ext cx="8229600" cy="2676525"/>
          </a:xfrm>
          <a:prstGeom prst="rect">
            <a:avLst/>
          </a:prstGeom>
          <a:solidFill>
            <a:schemeClr val="tx2">
              <a:lumMod val="40000"/>
              <a:lumOff val="60000"/>
            </a:schemeClr>
          </a:solidFill>
          <a:ln w="28575">
            <a:solidFill>
              <a:schemeClr val="tx1"/>
            </a:solidFill>
            <a:miter lim="800000"/>
            <a:headEnd/>
            <a:tailEnd/>
          </a:ln>
        </p:spPr>
        <p:txBody>
          <a:bodyPr/>
          <a:lstStyle>
            <a:lvl1pPr marL="0" marR="0" lvl="0" indent="0" algn="ctr" defTabSz="914400" rtl="0" fontAlgn="auto" hangingPunct="1">
              <a:lnSpc>
                <a:spcPct val="100000"/>
              </a:lnSpc>
              <a:spcBef>
                <a:spcPts val="0"/>
              </a:spcBef>
              <a:spcAft>
                <a:spcPts val="0"/>
              </a:spcAft>
              <a:buNone/>
              <a:tabLst/>
              <a:defRPr lang="es-ES" sz="4400" b="0" i="0" u="none" strike="noStrike" kern="1200" cap="none" spc="0" baseline="0">
                <a:solidFill>
                  <a:srgbClr val="FFFFFF"/>
                </a:solidFill>
                <a:uFillTx/>
                <a:latin typeface="Calibri"/>
                <a:ea typeface=""/>
                <a:cs typeface=""/>
              </a:defRPr>
            </a:lvl1pPr>
          </a:lstStyle>
          <a:p>
            <a:pPr>
              <a:defRPr/>
            </a:pPr>
            <a:r>
              <a:rPr lang="es-MX" altLang="es-ES" sz="2000" b="1" dirty="0" smtClean="0">
                <a:solidFill>
                  <a:schemeClr val="tx1"/>
                </a:solidFill>
                <a:latin typeface="Times New Roman" pitchFamily="18" charset="0"/>
                <a:cs typeface="Times New Roman" pitchFamily="18" charset="0"/>
              </a:rPr>
              <a:t>La Superintendencia de Seguros había creado el Departamento de</a:t>
            </a:r>
            <a:br>
              <a:rPr lang="es-MX" altLang="es-ES" sz="2000" b="1" dirty="0" smtClean="0">
                <a:solidFill>
                  <a:schemeClr val="tx1"/>
                </a:solidFill>
                <a:latin typeface="Times New Roman" pitchFamily="18" charset="0"/>
                <a:cs typeface="Times New Roman" pitchFamily="18" charset="0"/>
              </a:rPr>
            </a:br>
            <a:r>
              <a:rPr lang="es-MX" altLang="es-ES" sz="2000" b="1" dirty="0" smtClean="0">
                <a:solidFill>
                  <a:schemeClr val="tx1"/>
                </a:solidFill>
                <a:latin typeface="Times New Roman" pitchFamily="18" charset="0"/>
                <a:cs typeface="Times New Roman" pitchFamily="18" charset="0"/>
              </a:rPr>
              <a:t>Orientación/Asistencia al Asegurado (DOAA) con el propósito de actuar como mediador y solucionar el conflicto entre los asegurados y las Compañías de Seguros  (junio de 2011) </a:t>
            </a:r>
          </a:p>
          <a:p>
            <a:pPr>
              <a:defRPr/>
            </a:pPr>
            <a:endParaRPr lang="es-MX" altLang="es-ES" sz="2000" b="1" dirty="0" smtClean="0">
              <a:solidFill>
                <a:schemeClr val="tx1"/>
              </a:solidFill>
              <a:latin typeface="Times New Roman" pitchFamily="18" charset="0"/>
              <a:cs typeface="Times New Roman" pitchFamily="18" charset="0"/>
            </a:endParaRPr>
          </a:p>
          <a:p>
            <a:pPr>
              <a:defRPr/>
            </a:pPr>
            <a:r>
              <a:rPr lang="es-MX" altLang="es-ES" sz="2000" b="1" dirty="0" smtClean="0">
                <a:solidFill>
                  <a:schemeClr val="tx1"/>
                </a:solidFill>
                <a:latin typeface="Times New Roman" pitchFamily="18" charset="0"/>
                <a:cs typeface="Times New Roman" pitchFamily="18" charset="0"/>
              </a:rPr>
              <a:t>A través de la resolución  464/2018 se deja sin efecto esa  creación y se presenta un Manual Operativo para la tramitación de consultas y denuncias.</a:t>
            </a:r>
            <a:endParaRPr lang="es-MX" altLang="es-ES" sz="2400" dirty="0">
              <a:solidFill>
                <a:schemeClr val="tx1"/>
              </a:solidFill>
              <a:latin typeface="Times New Roman" pitchFamily="18" charset="0"/>
              <a:cs typeface="Times New Roman" pitchFamily="18" charset="0"/>
            </a:endParaRPr>
          </a:p>
        </p:txBody>
      </p:sp>
      <p:sp>
        <p:nvSpPr>
          <p:cNvPr id="4" name="Rectangle 6"/>
          <p:cNvSpPr>
            <a:spLocks noChangeArrowheads="1"/>
          </p:cNvSpPr>
          <p:nvPr/>
        </p:nvSpPr>
        <p:spPr bwMode="auto">
          <a:xfrm>
            <a:off x="457200" y="928688"/>
            <a:ext cx="8229600" cy="1022350"/>
          </a:xfrm>
          <a:prstGeom prst="rect">
            <a:avLst/>
          </a:prstGeom>
          <a:solidFill>
            <a:schemeClr val="tx2">
              <a:lumMod val="40000"/>
              <a:lumOff val="60000"/>
            </a:schemeClr>
          </a:solidFill>
          <a:ln w="28575">
            <a:solidFill>
              <a:schemeClr val="tx1"/>
            </a:solidFill>
            <a:miter lim="800000"/>
            <a:headEnd/>
            <a:tailEnd/>
          </a:ln>
          <a:effectLst/>
        </p:spPr>
        <p:txBody>
          <a:bodyPr anchor="ctr"/>
          <a:lstStyle>
            <a:lvl1pPr algn="ctr">
              <a:defRPr sz="4400">
                <a:solidFill>
                  <a:schemeClr val="tx2"/>
                </a:solidFill>
                <a:effectLst>
                  <a:outerShdw blurRad="38100" dist="38100" dir="2700000" algn="tl">
                    <a:srgbClr val="FFFFFF"/>
                  </a:outerShdw>
                </a:effectLst>
                <a:latin typeface="Tahoma" pitchFamily="34" charset="0"/>
                <a:cs typeface="Arial" charset="0"/>
              </a:defRPr>
            </a:lvl1pPr>
            <a:lvl2pPr algn="ctr">
              <a:defRPr sz="4400">
                <a:solidFill>
                  <a:schemeClr val="tx2"/>
                </a:solidFill>
                <a:effectLst>
                  <a:outerShdw blurRad="38100" dist="38100" dir="2700000" algn="tl">
                    <a:srgbClr val="FFFFFF"/>
                  </a:outerShdw>
                </a:effectLst>
                <a:latin typeface="Tahoma" pitchFamily="34" charset="0"/>
                <a:cs typeface="Arial" charset="0"/>
              </a:defRPr>
            </a:lvl2pPr>
            <a:lvl3pPr algn="ctr">
              <a:defRPr sz="4400">
                <a:solidFill>
                  <a:schemeClr val="tx2"/>
                </a:solidFill>
                <a:effectLst>
                  <a:outerShdw blurRad="38100" dist="38100" dir="2700000" algn="tl">
                    <a:srgbClr val="FFFFFF"/>
                  </a:outerShdw>
                </a:effectLst>
                <a:latin typeface="Tahoma" pitchFamily="34" charset="0"/>
                <a:cs typeface="Arial" charset="0"/>
              </a:defRPr>
            </a:lvl3pPr>
            <a:lvl4pPr algn="ctr">
              <a:defRPr sz="4400">
                <a:solidFill>
                  <a:schemeClr val="tx2"/>
                </a:solidFill>
                <a:effectLst>
                  <a:outerShdw blurRad="38100" dist="38100" dir="2700000" algn="tl">
                    <a:srgbClr val="FFFFFF"/>
                  </a:outerShdw>
                </a:effectLst>
                <a:latin typeface="Tahoma" pitchFamily="34" charset="0"/>
                <a:cs typeface="Arial" charset="0"/>
              </a:defRPr>
            </a:lvl4pPr>
            <a:lvl5pPr algn="ctr">
              <a:defRPr sz="4400">
                <a:solidFill>
                  <a:schemeClr val="tx2"/>
                </a:solidFill>
                <a:effectLst>
                  <a:outerShdw blurRad="38100" dist="38100" dir="2700000" algn="tl">
                    <a:srgbClr val="FFFFFF"/>
                  </a:outerShdw>
                </a:effectLst>
                <a:latin typeface="Tahoma" pitchFamily="34" charset="0"/>
                <a:cs typeface="Arial" charset="0"/>
              </a:defRPr>
            </a:lvl5pPr>
            <a:lvl6pPr marL="457200" algn="ctr" fontAlgn="base">
              <a:spcBef>
                <a:spcPct val="0"/>
              </a:spcBef>
              <a:spcAft>
                <a:spcPct val="0"/>
              </a:spcAft>
              <a:defRPr sz="4400">
                <a:solidFill>
                  <a:schemeClr val="tx2"/>
                </a:solidFill>
                <a:effectLst>
                  <a:outerShdw blurRad="38100" dist="38100" dir="2700000" algn="tl">
                    <a:srgbClr val="FFFFFF"/>
                  </a:outerShdw>
                </a:effectLst>
                <a:latin typeface="Tahoma" pitchFamily="34" charset="0"/>
                <a:cs typeface="Arial" charset="0"/>
              </a:defRPr>
            </a:lvl6pPr>
            <a:lvl7pPr marL="914400" algn="ctr" fontAlgn="base">
              <a:spcBef>
                <a:spcPct val="0"/>
              </a:spcBef>
              <a:spcAft>
                <a:spcPct val="0"/>
              </a:spcAft>
              <a:defRPr sz="4400">
                <a:solidFill>
                  <a:schemeClr val="tx2"/>
                </a:solidFill>
                <a:effectLst>
                  <a:outerShdw blurRad="38100" dist="38100" dir="2700000" algn="tl">
                    <a:srgbClr val="FFFFFF"/>
                  </a:outerShdw>
                </a:effectLst>
                <a:latin typeface="Tahoma" pitchFamily="34" charset="0"/>
                <a:cs typeface="Arial" charset="0"/>
              </a:defRPr>
            </a:lvl7pPr>
            <a:lvl8pPr marL="1371600" algn="ctr" fontAlgn="base">
              <a:spcBef>
                <a:spcPct val="0"/>
              </a:spcBef>
              <a:spcAft>
                <a:spcPct val="0"/>
              </a:spcAft>
              <a:defRPr sz="4400">
                <a:solidFill>
                  <a:schemeClr val="tx2"/>
                </a:solidFill>
                <a:effectLst>
                  <a:outerShdw blurRad="38100" dist="38100" dir="2700000" algn="tl">
                    <a:srgbClr val="FFFFFF"/>
                  </a:outerShdw>
                </a:effectLst>
                <a:latin typeface="Tahoma" pitchFamily="34" charset="0"/>
                <a:cs typeface="Arial" charset="0"/>
              </a:defRPr>
            </a:lvl8pPr>
            <a:lvl9pPr marL="1828800" algn="ctr" fontAlgn="base">
              <a:spcBef>
                <a:spcPct val="0"/>
              </a:spcBef>
              <a:spcAft>
                <a:spcPct val="0"/>
              </a:spcAft>
              <a:defRPr sz="4400">
                <a:solidFill>
                  <a:schemeClr val="tx2"/>
                </a:solidFill>
                <a:effectLst>
                  <a:outerShdw blurRad="38100" dist="38100" dir="2700000" algn="tl">
                    <a:srgbClr val="FFFFFF"/>
                  </a:outerShdw>
                </a:effectLst>
                <a:latin typeface="Tahoma" pitchFamily="34" charset="0"/>
                <a:cs typeface="Arial" charset="0"/>
              </a:defRPr>
            </a:lvl9pPr>
          </a:lstStyle>
          <a:p>
            <a:pPr fontAlgn="auto">
              <a:spcBef>
                <a:spcPts val="0"/>
              </a:spcBef>
              <a:spcAft>
                <a:spcPts val="0"/>
              </a:spcAft>
              <a:defRPr/>
            </a:pPr>
            <a:r>
              <a:rPr lang="es-MX" altLang="es-ES" sz="2800" b="1" dirty="0" smtClean="0">
                <a:solidFill>
                  <a:schemeClr val="tx1"/>
                </a:solidFill>
                <a:effectLst/>
                <a:latin typeface="Times New Roman" panose="02020603050405020304" pitchFamily="18" charset="0"/>
                <a:cs typeface="Times New Roman" panose="02020603050405020304" pitchFamily="18" charset="0"/>
              </a:rPr>
              <a:t>COORDINACIÓN DE COMUNICACIÓN Y ATENCIÓN AL ASEGURADO</a:t>
            </a:r>
            <a:endParaRPr lang="es-MX" altLang="es-ES" sz="2800" b="1" dirty="0">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p:nvPr/>
        </p:nvSpPr>
        <p:spPr>
          <a:xfrm>
            <a:off x="457200" y="2163762"/>
            <a:ext cx="8229600" cy="3170238"/>
          </a:xfrm>
          <a:prstGeom prst="rect">
            <a:avLst/>
          </a:prstGeom>
          <a:solidFill>
            <a:schemeClr val="tx2">
              <a:lumMod val="40000"/>
              <a:lumOff val="60000"/>
            </a:schemeClr>
          </a:solidFill>
          <a:ln w="28575">
            <a:solidFill>
              <a:schemeClr val="tx1"/>
            </a:solidFill>
          </a:ln>
        </p:spPr>
        <p:txBody>
          <a:bodyPr wrap="square">
            <a:spAutoFit/>
          </a:bodyPr>
          <a:lstStyle/>
          <a:p>
            <a:pPr algn="ctr" fontAlgn="auto">
              <a:spcBef>
                <a:spcPts val="0"/>
              </a:spcBef>
              <a:spcAft>
                <a:spcPts val="0"/>
              </a:spcAft>
              <a:defRPr/>
            </a:pPr>
            <a:r>
              <a:rPr lang="es-ES" sz="2000" dirty="0">
                <a:latin typeface="Times New Roman" pitchFamily="18" charset="0"/>
                <a:cs typeface="Times New Roman" pitchFamily="18" charset="0"/>
              </a:rPr>
              <a:t/>
            </a:r>
            <a:br>
              <a:rPr lang="es-ES" sz="2000" dirty="0">
                <a:latin typeface="Times New Roman" pitchFamily="18" charset="0"/>
                <a:cs typeface="Times New Roman" pitchFamily="18" charset="0"/>
              </a:rPr>
            </a:br>
            <a:r>
              <a:rPr lang="es-ES" sz="2000" b="1" dirty="0">
                <a:latin typeface="Times New Roman" pitchFamily="18" charset="0"/>
                <a:cs typeface="Times New Roman" pitchFamily="18" charset="0"/>
              </a:rPr>
              <a:t>Será competencia de la Coordinación de Comunicación y Atención al Asegurado, de la Subgerencia de Asuntos Institucionales, de la Superintendencia de Seguros de la Nación, recibir consultas, e intervenir en las denuncias que se formulen por parte de tomadores de seguros, asegurados, beneficiarios y/o derechohabientes.</a:t>
            </a:r>
            <a:br>
              <a:rPr lang="es-ES" sz="2000" b="1" dirty="0">
                <a:latin typeface="Times New Roman" pitchFamily="18" charset="0"/>
                <a:cs typeface="Times New Roman" pitchFamily="18" charset="0"/>
              </a:rPr>
            </a:br>
            <a:r>
              <a:rPr lang="es-ES" sz="2000" b="1" dirty="0">
                <a:latin typeface="Times New Roman" pitchFamily="18" charset="0"/>
                <a:cs typeface="Times New Roman" pitchFamily="18" charset="0"/>
              </a:rPr>
              <a:t/>
            </a:r>
            <a:br>
              <a:rPr lang="es-ES" sz="2000" b="1" dirty="0">
                <a:latin typeface="Times New Roman" pitchFamily="18" charset="0"/>
                <a:cs typeface="Times New Roman" pitchFamily="18" charset="0"/>
              </a:rPr>
            </a:br>
            <a:r>
              <a:rPr lang="es-ES" sz="2000" b="1" dirty="0">
                <a:latin typeface="Times New Roman" pitchFamily="18" charset="0"/>
                <a:cs typeface="Times New Roman" pitchFamily="18" charset="0"/>
              </a:rPr>
              <a:t>Asimismo intervendrá respecto de las denuncias que tengan sustento en el cumplimiento de la Obligación Legal Autónoma prevista por el Artículo 68 de la Ley Nº 24.449.</a:t>
            </a:r>
            <a:endParaRPr lang="es-AR" sz="2000" b="1" dirty="0">
              <a:latin typeface="Times New Roman" pitchFamily="18" charset="0"/>
              <a:cs typeface="Times New Roman" pitchFamily="18" charset="0"/>
            </a:endParaRPr>
          </a:p>
        </p:txBody>
      </p:sp>
      <p:sp>
        <p:nvSpPr>
          <p:cNvPr id="4" name="3 Rectángulo"/>
          <p:cNvSpPr/>
          <p:nvPr/>
        </p:nvSpPr>
        <p:spPr>
          <a:xfrm>
            <a:off x="457200" y="1000125"/>
            <a:ext cx="8229600" cy="523875"/>
          </a:xfrm>
          <a:prstGeom prst="rect">
            <a:avLst/>
          </a:prstGeom>
          <a:solidFill>
            <a:schemeClr val="tx2">
              <a:lumMod val="40000"/>
              <a:lumOff val="60000"/>
            </a:schemeClr>
          </a:solidFill>
          <a:ln w="28575">
            <a:solidFill>
              <a:schemeClr val="tx1"/>
            </a:solidFill>
          </a:ln>
        </p:spPr>
        <p:txBody>
          <a:bodyPr wrap="square">
            <a:spAutoFit/>
          </a:bodyPr>
          <a:lstStyle/>
          <a:p>
            <a:pPr algn="ctr" fontAlgn="auto">
              <a:spcBef>
                <a:spcPts val="0"/>
              </a:spcBef>
              <a:spcAft>
                <a:spcPts val="0"/>
              </a:spcAft>
              <a:defRPr/>
            </a:pPr>
            <a:r>
              <a:rPr lang="es-ES" sz="2800" b="1">
                <a:latin typeface="Times New Roman" pitchFamily="18" charset="0"/>
                <a:cs typeface="Times New Roman" pitchFamily="18" charset="0"/>
              </a:rPr>
              <a:t>FUNCIONES </a:t>
            </a:r>
            <a:endParaRPr lang="es-AR" sz="2800">
              <a:latin typeface="Times New Roman" pitchFamily="18" charset="0"/>
              <a:cs typeface="Times New Roman"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533400" y="1447800"/>
            <a:ext cx="8153400" cy="3170238"/>
          </a:xfrm>
          <a:prstGeom prst="rect">
            <a:avLst/>
          </a:prstGeom>
          <a:solidFill>
            <a:schemeClr val="tx2">
              <a:lumMod val="40000"/>
              <a:lumOff val="60000"/>
            </a:schemeClr>
          </a:solidFill>
          <a:ln w="28575">
            <a:solidFill>
              <a:schemeClr val="tx1"/>
            </a:solidFill>
          </a:ln>
        </p:spPr>
        <p:txBody>
          <a:bodyPr wrap="square">
            <a:spAutoFit/>
          </a:bodyPr>
          <a:lstStyle/>
          <a:p>
            <a:pPr algn="ctr" fontAlgn="auto">
              <a:spcBef>
                <a:spcPts val="0"/>
              </a:spcBef>
              <a:spcAft>
                <a:spcPts val="0"/>
              </a:spcAft>
              <a:defRPr/>
            </a:pPr>
            <a:r>
              <a:rPr lang="es-ES" sz="2000" b="1" dirty="0">
                <a:latin typeface="Times New Roman" pitchFamily="18" charset="0"/>
                <a:cs typeface="Times New Roman" pitchFamily="18" charset="0"/>
              </a:rPr>
              <a:t>Actuará también, aún de oficio, cuando se observe un patrón de conducta y/o se verifiquen prácticas del mercado asegurador cuya operatoria importe una violación a la normativa vigente.</a:t>
            </a:r>
            <a:br>
              <a:rPr lang="es-ES" sz="2000" b="1" dirty="0">
                <a:latin typeface="Times New Roman" pitchFamily="18" charset="0"/>
                <a:cs typeface="Times New Roman" pitchFamily="18" charset="0"/>
              </a:rPr>
            </a:br>
            <a:r>
              <a:rPr lang="es-ES" sz="2000" b="1" dirty="0">
                <a:latin typeface="Times New Roman" pitchFamily="18" charset="0"/>
                <a:cs typeface="Times New Roman" pitchFamily="18" charset="0"/>
              </a:rPr>
              <a:t/>
            </a:r>
            <a:br>
              <a:rPr lang="es-ES" sz="2000" b="1" dirty="0">
                <a:latin typeface="Times New Roman" pitchFamily="18" charset="0"/>
                <a:cs typeface="Times New Roman" pitchFamily="18" charset="0"/>
              </a:rPr>
            </a:br>
            <a:r>
              <a:rPr lang="es-ES" sz="2000" b="1" dirty="0">
                <a:latin typeface="Times New Roman" pitchFamily="18" charset="0"/>
                <a:cs typeface="Times New Roman" pitchFamily="18" charset="0"/>
              </a:rPr>
              <a:t>No será competencia de la Coordinación de Comunicación y Atención al Asegurado dirimir conflictos entre denunciante y denunciado, como así tampoco fijar indemnizaciones o retribuciones y/o expedirse sobre reclamos por daños y perjuicios que eventualmente formulen los denunciantes, quedando circunscripta su actuación al análisis de las prácticas y conductas denunciadas en relación con la normativa vigente.</a:t>
            </a:r>
            <a:endParaRPr lang="es-AR" sz="2000" b="1"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0"/>
            <a:ext cx="9144000" cy="6858000"/>
          </a:xfrm>
          <a:prstGeom prst="rect">
            <a:avLst/>
          </a:prstGeom>
          <a:blipFill>
            <a:blip r:embed="rId2" cstate="print"/>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5"/>
          <p:cNvSpPr txBox="1">
            <a:spLocks noChangeArrowheads="1"/>
          </p:cNvSpPr>
          <p:nvPr/>
        </p:nvSpPr>
        <p:spPr bwMode="auto">
          <a:xfrm>
            <a:off x="457200" y="228600"/>
            <a:ext cx="8229600" cy="523220"/>
          </a:xfrm>
          <a:prstGeom prst="rect">
            <a:avLst/>
          </a:prstGeom>
          <a:solidFill>
            <a:schemeClr val="accent2">
              <a:lumMod val="60000"/>
              <a:lumOff val="40000"/>
            </a:schemeClr>
          </a:solidFill>
          <a:ln w="28575">
            <a:solidFill>
              <a:srgbClr val="C00000"/>
            </a:solidFill>
            <a:miter lim="800000"/>
            <a:headEnd/>
            <a:tailEnd/>
          </a:ln>
          <a:effectLst/>
        </p:spPr>
        <p:txBody>
          <a:bodyPr wrap="square">
            <a:spAutoFit/>
          </a:bodyPr>
          <a:lstStyle/>
          <a:p>
            <a:pPr algn="ctr" fontAlgn="auto">
              <a:spcBef>
                <a:spcPct val="50000"/>
              </a:spcBef>
              <a:spcAft>
                <a:spcPts val="0"/>
              </a:spcAft>
              <a:defRPr/>
            </a:pPr>
            <a:r>
              <a:rPr lang="es-MX" altLang="es-ES" sz="2800" b="1" dirty="0">
                <a:latin typeface="Times New Roman" panose="02020603050405020304" pitchFamily="18" charset="0"/>
                <a:cs typeface="Times New Roman" panose="02020603050405020304" pitchFamily="18" charset="0"/>
              </a:rPr>
              <a:t>CULTURA Y COSTUMBRE</a:t>
            </a:r>
          </a:p>
        </p:txBody>
      </p:sp>
      <p:sp>
        <p:nvSpPr>
          <p:cNvPr id="4" name="Oval 4"/>
          <p:cNvSpPr>
            <a:spLocks noChangeArrowheads="1"/>
          </p:cNvSpPr>
          <p:nvPr/>
        </p:nvSpPr>
        <p:spPr bwMode="auto">
          <a:xfrm>
            <a:off x="250825" y="1012825"/>
            <a:ext cx="4724400" cy="1371600"/>
          </a:xfrm>
          <a:prstGeom prst="ellipse">
            <a:avLst/>
          </a:prstGeom>
          <a:solidFill>
            <a:schemeClr val="accent2">
              <a:lumMod val="60000"/>
              <a:lumOff val="40000"/>
            </a:schemeClr>
          </a:solidFill>
          <a:ln w="28575">
            <a:solidFill>
              <a:srgbClr val="C00000"/>
            </a:solidFill>
            <a:round/>
            <a:headEnd/>
            <a:tailEnd/>
          </a:ln>
          <a:effectLst/>
        </p:spPr>
        <p:txBody>
          <a:bodyPr wrap="none" anchor="ctr"/>
          <a:lstStyle/>
          <a:p>
            <a:pPr algn="ctr" fontAlgn="auto">
              <a:spcBef>
                <a:spcPts val="0"/>
              </a:spcBef>
              <a:spcAft>
                <a:spcPts val="0"/>
              </a:spcAft>
              <a:defRPr/>
            </a:pPr>
            <a:r>
              <a:rPr lang="es-MX" altLang="es-ES" b="1" dirty="0">
                <a:latin typeface="Times New Roman" pitchFamily="18" charset="0"/>
                <a:cs typeface="Times New Roman" pitchFamily="18" charset="0"/>
              </a:rPr>
              <a:t>CULTURA</a:t>
            </a:r>
          </a:p>
        </p:txBody>
      </p:sp>
      <p:sp>
        <p:nvSpPr>
          <p:cNvPr id="5" name="Oval 5"/>
          <p:cNvSpPr>
            <a:spLocks noChangeArrowheads="1"/>
          </p:cNvSpPr>
          <p:nvPr/>
        </p:nvSpPr>
        <p:spPr bwMode="auto">
          <a:xfrm>
            <a:off x="179388" y="3752850"/>
            <a:ext cx="4953000" cy="1524000"/>
          </a:xfrm>
          <a:prstGeom prst="ellipse">
            <a:avLst/>
          </a:prstGeom>
          <a:solidFill>
            <a:schemeClr val="accent2">
              <a:lumMod val="60000"/>
              <a:lumOff val="40000"/>
            </a:schemeClr>
          </a:solidFill>
          <a:ln w="28575">
            <a:solidFill>
              <a:srgbClr val="C00000"/>
            </a:solidFill>
            <a:round/>
            <a:headEnd/>
            <a:tailEnd/>
          </a:ln>
          <a:effectLst/>
        </p:spPr>
        <p:txBody>
          <a:bodyPr wrap="none" anchor="ctr"/>
          <a:lstStyle/>
          <a:p>
            <a:pPr algn="ctr" fontAlgn="auto">
              <a:spcBef>
                <a:spcPts val="0"/>
              </a:spcBef>
              <a:spcAft>
                <a:spcPts val="0"/>
              </a:spcAft>
              <a:defRPr/>
            </a:pPr>
            <a:r>
              <a:rPr lang="es-MX" altLang="es-ES" b="1">
                <a:latin typeface="Times New Roman" pitchFamily="18" charset="0"/>
                <a:cs typeface="Times New Roman" pitchFamily="18" charset="0"/>
              </a:rPr>
              <a:t>COSTUMBRE</a:t>
            </a:r>
          </a:p>
        </p:txBody>
      </p:sp>
      <p:sp>
        <p:nvSpPr>
          <p:cNvPr id="6" name="Rectangle 6"/>
          <p:cNvSpPr>
            <a:spLocks noChangeArrowheads="1"/>
          </p:cNvSpPr>
          <p:nvPr/>
        </p:nvSpPr>
        <p:spPr bwMode="auto">
          <a:xfrm>
            <a:off x="3851275" y="2474913"/>
            <a:ext cx="5105400" cy="1277937"/>
          </a:xfrm>
          <a:prstGeom prst="rect">
            <a:avLst/>
          </a:prstGeom>
          <a:solidFill>
            <a:schemeClr val="accent2">
              <a:lumMod val="60000"/>
              <a:lumOff val="40000"/>
            </a:schemeClr>
          </a:solidFill>
          <a:ln w="28575">
            <a:solidFill>
              <a:srgbClr val="C00000"/>
            </a:solidFill>
            <a:miter lim="800000"/>
            <a:headEnd/>
            <a:tailEnd/>
          </a:ln>
          <a:effectLst/>
        </p:spPr>
        <p:txBody>
          <a:bodyPr wrap="none" anchor="ctr"/>
          <a:lstStyle/>
          <a:p>
            <a:pPr algn="ctr" fontAlgn="auto">
              <a:spcBef>
                <a:spcPct val="50000"/>
              </a:spcBef>
              <a:spcAft>
                <a:spcPts val="0"/>
              </a:spcAft>
              <a:defRPr/>
            </a:pPr>
            <a:r>
              <a:rPr lang="es-ES" altLang="es-ES" b="1">
                <a:latin typeface="Times New Roman" pitchFamily="18" charset="0"/>
              </a:rPr>
              <a:t>Es la forma de vivir y concebir la vida que </a:t>
            </a:r>
          </a:p>
          <a:p>
            <a:pPr algn="ctr" fontAlgn="auto">
              <a:spcBef>
                <a:spcPct val="50000"/>
              </a:spcBef>
              <a:spcAft>
                <a:spcPts val="0"/>
              </a:spcAft>
              <a:defRPr/>
            </a:pPr>
            <a:r>
              <a:rPr lang="es-ES" altLang="es-ES" b="1">
                <a:latin typeface="Times New Roman" pitchFamily="18" charset="0"/>
              </a:rPr>
              <a:t>tienen las personas que pertenecen a una </a:t>
            </a:r>
          </a:p>
          <a:p>
            <a:pPr algn="ctr" fontAlgn="auto">
              <a:spcBef>
                <a:spcPct val="50000"/>
              </a:spcBef>
              <a:spcAft>
                <a:spcPts val="0"/>
              </a:spcAft>
              <a:defRPr/>
            </a:pPr>
            <a:r>
              <a:rPr lang="es-ES" altLang="es-ES" b="1">
                <a:latin typeface="Times New Roman" pitchFamily="18" charset="0"/>
              </a:rPr>
              <a:t>misma sociedad.</a:t>
            </a:r>
          </a:p>
        </p:txBody>
      </p:sp>
      <p:sp>
        <p:nvSpPr>
          <p:cNvPr id="7" name="Rectangle 7"/>
          <p:cNvSpPr>
            <a:spLocks noChangeArrowheads="1"/>
          </p:cNvSpPr>
          <p:nvPr/>
        </p:nvSpPr>
        <p:spPr bwMode="auto">
          <a:xfrm>
            <a:off x="3708400" y="5246688"/>
            <a:ext cx="5257800" cy="1422400"/>
          </a:xfrm>
          <a:prstGeom prst="rect">
            <a:avLst/>
          </a:prstGeom>
          <a:solidFill>
            <a:schemeClr val="accent2">
              <a:lumMod val="60000"/>
              <a:lumOff val="40000"/>
            </a:schemeClr>
          </a:solidFill>
          <a:ln w="28575">
            <a:solidFill>
              <a:srgbClr val="C00000"/>
            </a:solidFill>
            <a:miter lim="800000"/>
            <a:headEnd/>
            <a:tailEnd/>
          </a:ln>
          <a:effectLst/>
        </p:spPr>
        <p:txBody>
          <a:bodyPr wrap="none" anchor="ctr"/>
          <a:lstStyle/>
          <a:p>
            <a:pPr algn="ctr" fontAlgn="auto">
              <a:spcBef>
                <a:spcPct val="50000"/>
              </a:spcBef>
              <a:spcAft>
                <a:spcPts val="0"/>
              </a:spcAft>
              <a:defRPr/>
            </a:pPr>
            <a:r>
              <a:rPr lang="es-MX" altLang="es-ES" b="1">
                <a:latin typeface="Times New Roman" pitchFamily="18" charset="0"/>
                <a:cs typeface="Times New Roman" pitchFamily="18" charset="0"/>
              </a:rPr>
              <a:t>Es el hábito, modo habitual de obrar o </a:t>
            </a:r>
          </a:p>
          <a:p>
            <a:pPr algn="ctr" fontAlgn="auto">
              <a:spcBef>
                <a:spcPct val="50000"/>
              </a:spcBef>
              <a:spcAft>
                <a:spcPts val="0"/>
              </a:spcAft>
              <a:defRPr/>
            </a:pPr>
            <a:r>
              <a:rPr lang="es-MX" altLang="es-ES" b="1">
                <a:latin typeface="Times New Roman" pitchFamily="18" charset="0"/>
                <a:cs typeface="Times New Roman" pitchFamily="18" charset="0"/>
              </a:rPr>
              <a:t>proceder establecido por tradición o </a:t>
            </a:r>
          </a:p>
          <a:p>
            <a:pPr algn="ctr" fontAlgn="auto">
              <a:spcBef>
                <a:spcPct val="50000"/>
              </a:spcBef>
              <a:spcAft>
                <a:spcPts val="0"/>
              </a:spcAft>
              <a:defRPr/>
            </a:pPr>
            <a:r>
              <a:rPr lang="es-MX" altLang="es-ES" b="1">
                <a:latin typeface="Times New Roman" pitchFamily="18" charset="0"/>
                <a:cs typeface="Times New Roman" pitchFamily="18" charset="0"/>
              </a:rPr>
              <a:t>por la repetición de esos mismos actos. </a:t>
            </a:r>
          </a:p>
          <a:p>
            <a:pPr algn="ctr" fontAlgn="auto">
              <a:spcBef>
                <a:spcPts val="0"/>
              </a:spcBef>
              <a:spcAft>
                <a:spcPts val="0"/>
              </a:spcAft>
              <a:buFontTx/>
              <a:buChar char="•"/>
              <a:defRPr/>
            </a:pPr>
            <a:endParaRPr lang="es-ES" altLang="es-ES" b="1">
              <a:latin typeface="Times New Roman" pitchFamily="18" charset="0"/>
              <a:cs typeface="Times New Roman" pitchFamily="18" charset="0"/>
            </a:endParaRPr>
          </a:p>
        </p:txBody>
      </p:sp>
      <p:sp>
        <p:nvSpPr>
          <p:cNvPr id="8" name="AutoShape 8"/>
          <p:cNvSpPr>
            <a:spLocks noChangeArrowheads="1"/>
          </p:cNvSpPr>
          <p:nvPr/>
        </p:nvSpPr>
        <p:spPr bwMode="auto">
          <a:xfrm rot="5400000">
            <a:off x="2157413" y="5613400"/>
            <a:ext cx="990600" cy="733425"/>
          </a:xfrm>
          <a:custGeom>
            <a:avLst/>
            <a:gdLst>
              <a:gd name="G0" fmla="+- 10699 0 0"/>
              <a:gd name="G1" fmla="+- 19227 0 0"/>
              <a:gd name="G2" fmla="+- 7621 0 0"/>
              <a:gd name="G3" fmla="*/ 10699 1 2"/>
              <a:gd name="G4" fmla="+- G3 10800 0"/>
              <a:gd name="G5" fmla="+- 21600 10699 19227"/>
              <a:gd name="G6" fmla="+- 19227 7621 0"/>
              <a:gd name="G7" fmla="*/ G6 1 2"/>
              <a:gd name="G8" fmla="*/ 19227 2 1"/>
              <a:gd name="G9" fmla="+- G8 0 21600"/>
              <a:gd name="G10" fmla="*/ 21600 G0 G1"/>
              <a:gd name="G11" fmla="*/ 21600 G4 G1"/>
              <a:gd name="G12" fmla="*/ 21600 G5 G1"/>
              <a:gd name="G13" fmla="*/ 21600 G7 G1"/>
              <a:gd name="G14" fmla="*/ 19227 1 2"/>
              <a:gd name="G15" fmla="+- G5 0 G4"/>
              <a:gd name="G16" fmla="+- G0 0 G4"/>
              <a:gd name="G17" fmla="*/ G2 G15 G16"/>
              <a:gd name="T0" fmla="*/ 16150 w 21600"/>
              <a:gd name="T1" fmla="*/ 0 h 21600"/>
              <a:gd name="T2" fmla="*/ 10699 w 21600"/>
              <a:gd name="T3" fmla="*/ 7621 h 21600"/>
              <a:gd name="T4" fmla="*/ 0 w 21600"/>
              <a:gd name="T5" fmla="*/ 18143 h 21600"/>
              <a:gd name="T6" fmla="*/ 9614 w 21600"/>
              <a:gd name="T7" fmla="*/ 21600 h 21600"/>
              <a:gd name="T8" fmla="*/ 19227 w 21600"/>
              <a:gd name="T9" fmla="*/ 15081 h 21600"/>
              <a:gd name="T10" fmla="*/ 21600 w 21600"/>
              <a:gd name="T11" fmla="*/ 7621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150" y="0"/>
                </a:moveTo>
                <a:lnTo>
                  <a:pt x="10699" y="7621"/>
                </a:lnTo>
                <a:lnTo>
                  <a:pt x="13072" y="7621"/>
                </a:lnTo>
                <a:lnTo>
                  <a:pt x="13072" y="14685"/>
                </a:lnTo>
                <a:lnTo>
                  <a:pt x="0" y="14685"/>
                </a:lnTo>
                <a:lnTo>
                  <a:pt x="0" y="21600"/>
                </a:lnTo>
                <a:lnTo>
                  <a:pt x="19227" y="21600"/>
                </a:lnTo>
                <a:lnTo>
                  <a:pt x="19227" y="7621"/>
                </a:lnTo>
                <a:lnTo>
                  <a:pt x="21600" y="7621"/>
                </a:lnTo>
                <a:close/>
              </a:path>
            </a:pathLst>
          </a:custGeom>
          <a:solidFill>
            <a:schemeClr val="accent2">
              <a:lumMod val="60000"/>
              <a:lumOff val="40000"/>
            </a:schemeClr>
          </a:solidFill>
          <a:ln w="28575">
            <a:solidFill>
              <a:srgbClr val="C00000"/>
            </a:solidFill>
            <a:miter lim="800000"/>
            <a:headEnd/>
            <a:tailEnd/>
          </a:ln>
          <a:effectLst/>
        </p:spPr>
        <p:txBody>
          <a:bodyPr wrap="none" anchor="ctr"/>
          <a:lstStyle/>
          <a:p>
            <a:pPr fontAlgn="auto">
              <a:spcBef>
                <a:spcPts val="0"/>
              </a:spcBef>
              <a:spcAft>
                <a:spcPts val="0"/>
              </a:spcAft>
              <a:defRPr/>
            </a:pPr>
            <a:endParaRPr lang="es-ES">
              <a:latin typeface="+mn-lt"/>
            </a:endParaRPr>
          </a:p>
        </p:txBody>
      </p:sp>
      <p:sp>
        <p:nvSpPr>
          <p:cNvPr id="9" name="AutoShape 9"/>
          <p:cNvSpPr>
            <a:spLocks noChangeArrowheads="1"/>
          </p:cNvSpPr>
          <p:nvPr/>
        </p:nvSpPr>
        <p:spPr bwMode="auto">
          <a:xfrm rot="5400000">
            <a:off x="2416176" y="2513012"/>
            <a:ext cx="990600" cy="733425"/>
          </a:xfrm>
          <a:custGeom>
            <a:avLst/>
            <a:gdLst>
              <a:gd name="G0" fmla="+- 10699 0 0"/>
              <a:gd name="G1" fmla="+- 19227 0 0"/>
              <a:gd name="G2" fmla="+- 7621 0 0"/>
              <a:gd name="G3" fmla="*/ 10699 1 2"/>
              <a:gd name="G4" fmla="+- G3 10800 0"/>
              <a:gd name="G5" fmla="+- 21600 10699 19227"/>
              <a:gd name="G6" fmla="+- 19227 7621 0"/>
              <a:gd name="G7" fmla="*/ G6 1 2"/>
              <a:gd name="G8" fmla="*/ 19227 2 1"/>
              <a:gd name="G9" fmla="+- G8 0 21600"/>
              <a:gd name="G10" fmla="*/ 21600 G0 G1"/>
              <a:gd name="G11" fmla="*/ 21600 G4 G1"/>
              <a:gd name="G12" fmla="*/ 21600 G5 G1"/>
              <a:gd name="G13" fmla="*/ 21600 G7 G1"/>
              <a:gd name="G14" fmla="*/ 19227 1 2"/>
              <a:gd name="G15" fmla="+- G5 0 G4"/>
              <a:gd name="G16" fmla="+- G0 0 G4"/>
              <a:gd name="G17" fmla="*/ G2 G15 G16"/>
              <a:gd name="T0" fmla="*/ 16150 w 21600"/>
              <a:gd name="T1" fmla="*/ 0 h 21600"/>
              <a:gd name="T2" fmla="*/ 10699 w 21600"/>
              <a:gd name="T3" fmla="*/ 7621 h 21600"/>
              <a:gd name="T4" fmla="*/ 0 w 21600"/>
              <a:gd name="T5" fmla="*/ 18143 h 21600"/>
              <a:gd name="T6" fmla="*/ 9614 w 21600"/>
              <a:gd name="T7" fmla="*/ 21600 h 21600"/>
              <a:gd name="T8" fmla="*/ 19227 w 21600"/>
              <a:gd name="T9" fmla="*/ 15081 h 21600"/>
              <a:gd name="T10" fmla="*/ 21600 w 21600"/>
              <a:gd name="T11" fmla="*/ 7621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150" y="0"/>
                </a:moveTo>
                <a:lnTo>
                  <a:pt x="10699" y="7621"/>
                </a:lnTo>
                <a:lnTo>
                  <a:pt x="13072" y="7621"/>
                </a:lnTo>
                <a:lnTo>
                  <a:pt x="13072" y="14685"/>
                </a:lnTo>
                <a:lnTo>
                  <a:pt x="0" y="14685"/>
                </a:lnTo>
                <a:lnTo>
                  <a:pt x="0" y="21600"/>
                </a:lnTo>
                <a:lnTo>
                  <a:pt x="19227" y="21600"/>
                </a:lnTo>
                <a:lnTo>
                  <a:pt x="19227" y="7621"/>
                </a:lnTo>
                <a:lnTo>
                  <a:pt x="21600" y="7621"/>
                </a:lnTo>
                <a:close/>
              </a:path>
            </a:pathLst>
          </a:custGeom>
          <a:solidFill>
            <a:schemeClr val="accent2">
              <a:lumMod val="60000"/>
              <a:lumOff val="40000"/>
            </a:schemeClr>
          </a:solidFill>
          <a:ln w="28575">
            <a:solidFill>
              <a:srgbClr val="C00000"/>
            </a:solidFill>
            <a:miter lim="800000"/>
            <a:headEnd/>
            <a:tailEnd/>
          </a:ln>
          <a:effectLst/>
        </p:spPr>
        <p:txBody>
          <a:bodyPr wrap="none" anchor="ctr"/>
          <a:lstStyle/>
          <a:p>
            <a:pPr fontAlgn="auto">
              <a:spcBef>
                <a:spcPts val="0"/>
              </a:spcBef>
              <a:spcAft>
                <a:spcPts val="0"/>
              </a:spcAft>
              <a:defRPr/>
            </a:pPr>
            <a:endParaRPr lang="es-ES">
              <a:latin typeface="+mn-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1219200"/>
            <a:ext cx="8229600" cy="4094162"/>
          </a:xfrm>
          <a:prstGeom prst="rect">
            <a:avLst/>
          </a:prstGeom>
          <a:solidFill>
            <a:schemeClr val="tx2">
              <a:lumMod val="40000"/>
              <a:lumOff val="60000"/>
            </a:schemeClr>
          </a:solidFill>
          <a:ln w="28575">
            <a:solidFill>
              <a:schemeClr val="tx1"/>
            </a:solidFill>
          </a:ln>
        </p:spPr>
        <p:txBody>
          <a:bodyPr wrap="square">
            <a:spAutoFit/>
          </a:bodyPr>
          <a:lstStyle/>
          <a:p>
            <a:pPr algn="ctr" fontAlgn="auto">
              <a:spcBef>
                <a:spcPts val="0"/>
              </a:spcBef>
              <a:spcAft>
                <a:spcPts val="0"/>
              </a:spcAft>
              <a:defRPr/>
            </a:pPr>
            <a:r>
              <a:rPr lang="es-ES" sz="2000" b="1" dirty="0">
                <a:latin typeface="Times New Roman" pitchFamily="18" charset="0"/>
                <a:cs typeface="Times New Roman" pitchFamily="18" charset="0"/>
              </a:rPr>
              <a:t>Las actuaciones promovidas en este ámbito no interrumpirán el plazo de prescripción establecido en el Artículo 58 de la Ley Nº 17.418 ni obstarán y/o afectarán los procedimientos administrativos, arbitrales y/o judiciales que pudieran iniciarse en virtud de los hechos que dieran origen a aquéllas.</a:t>
            </a:r>
            <a:br>
              <a:rPr lang="es-ES" sz="2000" b="1" dirty="0">
                <a:latin typeface="Times New Roman" pitchFamily="18" charset="0"/>
                <a:cs typeface="Times New Roman" pitchFamily="18" charset="0"/>
              </a:rPr>
            </a:br>
            <a:r>
              <a:rPr lang="es-ES" sz="2000" b="1" dirty="0">
                <a:latin typeface="Times New Roman" pitchFamily="18" charset="0"/>
                <a:cs typeface="Times New Roman" pitchFamily="18" charset="0"/>
              </a:rPr>
              <a:t/>
            </a:r>
            <a:br>
              <a:rPr lang="es-ES" sz="2000" b="1" dirty="0">
                <a:latin typeface="Times New Roman" pitchFamily="18" charset="0"/>
                <a:cs typeface="Times New Roman" pitchFamily="18" charset="0"/>
              </a:rPr>
            </a:br>
            <a:r>
              <a:rPr lang="es-ES" sz="2000" b="1" dirty="0">
                <a:latin typeface="Times New Roman" pitchFamily="18" charset="0"/>
                <a:cs typeface="Times New Roman" pitchFamily="18" charset="0"/>
              </a:rPr>
              <a:t>Lo resuelto con relación a las consultas y/o denuncias presentadas en ningún caso podrá ser objeto de recurso.</a:t>
            </a:r>
            <a:br>
              <a:rPr lang="es-ES" sz="2000" b="1" dirty="0">
                <a:latin typeface="Times New Roman" pitchFamily="18" charset="0"/>
                <a:cs typeface="Times New Roman" pitchFamily="18" charset="0"/>
              </a:rPr>
            </a:br>
            <a:r>
              <a:rPr lang="es-ES" sz="2000" b="1" dirty="0">
                <a:latin typeface="Times New Roman" pitchFamily="18" charset="0"/>
                <a:cs typeface="Times New Roman" pitchFamily="18" charset="0"/>
              </a:rPr>
              <a:t/>
            </a:r>
            <a:br>
              <a:rPr lang="es-ES" sz="2000" b="1" dirty="0">
                <a:latin typeface="Times New Roman" pitchFamily="18" charset="0"/>
                <a:cs typeface="Times New Roman" pitchFamily="18" charset="0"/>
              </a:rPr>
            </a:br>
            <a:r>
              <a:rPr lang="es-ES" sz="2000" b="1" dirty="0">
                <a:latin typeface="Times New Roman" pitchFamily="18" charset="0"/>
                <a:cs typeface="Times New Roman" pitchFamily="18" charset="0"/>
              </a:rPr>
              <a:t>De acuerdo a lo establecido por el Artículo 74 de la Ley Nº 20.091, las actuaciones, así como los datos e información que se suministren, serán confidenciales y de uso exclusivo de la Superintendencia de Seguros de la Nación.</a:t>
            </a:r>
            <a:endParaRPr lang="es-AR" sz="2000" b="1" dirty="0">
              <a:latin typeface="Times New Roman" pitchFamily="18" charset="0"/>
              <a:cs typeface="Times New Roman"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p:nvPr/>
        </p:nvSpPr>
        <p:spPr>
          <a:xfrm>
            <a:off x="457200" y="2438400"/>
            <a:ext cx="8229600" cy="2554545"/>
          </a:xfrm>
          <a:prstGeom prst="rect">
            <a:avLst/>
          </a:prstGeom>
          <a:solidFill>
            <a:schemeClr val="tx2">
              <a:lumMod val="40000"/>
              <a:lumOff val="60000"/>
            </a:schemeClr>
          </a:solidFill>
          <a:ln w="28575">
            <a:solidFill>
              <a:schemeClr val="tx1"/>
            </a:solidFill>
          </a:ln>
        </p:spPr>
        <p:txBody>
          <a:bodyPr wrap="square">
            <a:spAutoFit/>
          </a:bodyPr>
          <a:lstStyle/>
          <a:p>
            <a:pPr fontAlgn="auto">
              <a:spcBef>
                <a:spcPts val="0"/>
              </a:spcBef>
              <a:spcAft>
                <a:spcPts val="0"/>
              </a:spcAft>
              <a:defRPr/>
            </a:pPr>
            <a:r>
              <a:rPr lang="es-ES" sz="2000" b="1" dirty="0">
                <a:latin typeface="Times New Roman" pitchFamily="18" charset="0"/>
                <a:cs typeface="Times New Roman" pitchFamily="18" charset="0"/>
              </a:rPr>
              <a:t>a) Las consultas se recibirán por teléfono, correo electrónico y/o a través del formulario web de consultas, y su respuesta o resolución será notificada al solicitante en un plazo máximo de CINCO (5) días hábiles al correo electrónico denunciado, excepto cuando se requiera la previa intervención de otros sectores del Organismo. </a:t>
            </a:r>
          </a:p>
          <a:p>
            <a:pPr fontAlgn="auto">
              <a:spcBef>
                <a:spcPts val="0"/>
              </a:spcBef>
              <a:spcAft>
                <a:spcPts val="0"/>
              </a:spcAft>
              <a:defRPr/>
            </a:pPr>
            <a:endParaRPr lang="es-ES" sz="2000" b="1" dirty="0" smtClean="0">
              <a:latin typeface="Times New Roman" pitchFamily="18" charset="0"/>
              <a:cs typeface="Times New Roman" pitchFamily="18" charset="0"/>
            </a:endParaRPr>
          </a:p>
          <a:p>
            <a:pPr fontAlgn="auto">
              <a:spcBef>
                <a:spcPts val="0"/>
              </a:spcBef>
              <a:spcAft>
                <a:spcPts val="0"/>
              </a:spcAft>
              <a:defRPr/>
            </a:pPr>
            <a:r>
              <a:rPr lang="es-ES" sz="2000" b="1" dirty="0" smtClean="0">
                <a:latin typeface="Times New Roman" pitchFamily="18" charset="0"/>
                <a:cs typeface="Times New Roman" pitchFamily="18" charset="0"/>
              </a:rPr>
              <a:t>De </a:t>
            </a:r>
            <a:r>
              <a:rPr lang="es-ES" sz="2000" b="1" dirty="0">
                <a:latin typeface="Times New Roman" pitchFamily="18" charset="0"/>
                <a:cs typeface="Times New Roman" pitchFamily="18" charset="0"/>
              </a:rPr>
              <a:t>resultar necesario, la Coordinación de Comunicación y Atención al Asegurado evaluará la procedencia de la consulta en forma preliminar.</a:t>
            </a:r>
            <a:endParaRPr lang="es-AR" sz="2000" b="1" dirty="0">
              <a:latin typeface="Times New Roman" pitchFamily="18" charset="0"/>
              <a:cs typeface="Times New Roman" pitchFamily="18" charset="0"/>
            </a:endParaRPr>
          </a:p>
        </p:txBody>
      </p:sp>
      <p:sp>
        <p:nvSpPr>
          <p:cNvPr id="4" name="3 Rectángulo"/>
          <p:cNvSpPr/>
          <p:nvPr/>
        </p:nvSpPr>
        <p:spPr>
          <a:xfrm>
            <a:off x="457200" y="1066800"/>
            <a:ext cx="8229600" cy="523875"/>
          </a:xfrm>
          <a:prstGeom prst="rect">
            <a:avLst/>
          </a:prstGeom>
          <a:solidFill>
            <a:schemeClr val="tx2">
              <a:lumMod val="40000"/>
              <a:lumOff val="60000"/>
            </a:schemeClr>
          </a:solidFill>
          <a:ln w="28575">
            <a:solidFill>
              <a:schemeClr val="tx1"/>
            </a:solidFill>
          </a:ln>
        </p:spPr>
        <p:txBody>
          <a:bodyPr wrap="square">
            <a:spAutoFit/>
          </a:bodyPr>
          <a:lstStyle/>
          <a:p>
            <a:pPr algn="ctr" fontAlgn="auto">
              <a:spcBef>
                <a:spcPts val="0"/>
              </a:spcBef>
              <a:spcAft>
                <a:spcPts val="0"/>
              </a:spcAft>
              <a:defRPr/>
            </a:pPr>
            <a:r>
              <a:rPr lang="es-ES" sz="2800" b="1">
                <a:latin typeface="Times New Roman" pitchFamily="18" charset="0"/>
                <a:cs typeface="Times New Roman" pitchFamily="18" charset="0"/>
              </a:rPr>
              <a:t>INGRESO DE CONSULTAS </a:t>
            </a:r>
            <a:endParaRPr lang="es-AR" sz="2800">
              <a:latin typeface="Times New Roman" pitchFamily="18" charset="0"/>
              <a:cs typeface="Times New Roman"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p:nvPr/>
        </p:nvSpPr>
        <p:spPr>
          <a:xfrm>
            <a:off x="457200" y="1471613"/>
            <a:ext cx="8229600" cy="4708525"/>
          </a:xfrm>
          <a:prstGeom prst="rect">
            <a:avLst/>
          </a:prstGeom>
          <a:solidFill>
            <a:schemeClr val="tx2">
              <a:lumMod val="40000"/>
              <a:lumOff val="60000"/>
            </a:schemeClr>
          </a:solidFill>
          <a:ln w="28575">
            <a:solidFill>
              <a:schemeClr val="tx1"/>
            </a:solidFill>
          </a:ln>
        </p:spPr>
        <p:txBody>
          <a:bodyPr wrap="square">
            <a:spAutoFit/>
          </a:bodyPr>
          <a:lstStyle/>
          <a:p>
            <a:pPr fontAlgn="auto">
              <a:spcBef>
                <a:spcPts val="0"/>
              </a:spcBef>
              <a:spcAft>
                <a:spcPts val="0"/>
              </a:spcAft>
              <a:defRPr/>
            </a:pPr>
            <a:r>
              <a:rPr lang="es-ES" sz="2000" b="1" dirty="0">
                <a:latin typeface="Times New Roman" pitchFamily="18" charset="0"/>
                <a:cs typeface="Times New Roman" pitchFamily="18" charset="0"/>
              </a:rPr>
              <a:t>b) las denuncias podrán iniciarse y/o ingresar a la Coordinación de Comunicación y Atención al Asegurado por vía telefónica, o a través del Portal Web SSN (Formulario Electrónico) y/o mediante el sistema de Trámite a Distancia -TAD- (Formulario de Trámite a Distancia), ambos disponibles en la página web del Organismo.</a:t>
            </a:r>
            <a:br>
              <a:rPr lang="es-ES" sz="2000" b="1" dirty="0">
                <a:latin typeface="Times New Roman" pitchFamily="18" charset="0"/>
                <a:cs typeface="Times New Roman" pitchFamily="18" charset="0"/>
              </a:rPr>
            </a:br>
            <a:r>
              <a:rPr lang="es-ES" sz="2000" b="1" dirty="0">
                <a:latin typeface="Times New Roman" pitchFamily="18" charset="0"/>
                <a:cs typeface="Times New Roman" pitchFamily="18" charset="0"/>
              </a:rPr>
              <a:t/>
            </a:r>
            <a:br>
              <a:rPr lang="es-ES" sz="2000" b="1" dirty="0">
                <a:latin typeface="Times New Roman" pitchFamily="18" charset="0"/>
                <a:cs typeface="Times New Roman" pitchFamily="18" charset="0"/>
              </a:rPr>
            </a:br>
            <a:r>
              <a:rPr lang="es-ES" sz="2000" b="1" dirty="0">
                <a:latin typeface="Times New Roman" pitchFamily="18" charset="0"/>
                <a:cs typeface="Times New Roman" pitchFamily="18" charset="0"/>
              </a:rPr>
              <a:t>Las presentaciones deberán contener como mínimo:</a:t>
            </a:r>
            <a:br>
              <a:rPr lang="es-ES" sz="2000" b="1" dirty="0">
                <a:latin typeface="Times New Roman" pitchFamily="18" charset="0"/>
                <a:cs typeface="Times New Roman" pitchFamily="18" charset="0"/>
              </a:rPr>
            </a:br>
            <a:r>
              <a:rPr lang="es-ES" sz="2000" b="1" dirty="0">
                <a:latin typeface="Times New Roman" pitchFamily="18" charset="0"/>
                <a:cs typeface="Times New Roman" pitchFamily="18" charset="0"/>
              </a:rPr>
              <a:t/>
            </a:r>
            <a:br>
              <a:rPr lang="es-ES" sz="2000" b="1" dirty="0">
                <a:latin typeface="Times New Roman" pitchFamily="18" charset="0"/>
                <a:cs typeface="Times New Roman" pitchFamily="18" charset="0"/>
              </a:rPr>
            </a:br>
            <a:r>
              <a:rPr lang="es-ES" sz="2000" b="1" dirty="0">
                <a:latin typeface="Times New Roman" pitchFamily="18" charset="0"/>
                <a:cs typeface="Times New Roman" pitchFamily="18" charset="0"/>
              </a:rPr>
              <a:t>a. Nombre, apellido, domicilio y correo electrónico del denunciante;</a:t>
            </a:r>
            <a:br>
              <a:rPr lang="es-ES" sz="2000" b="1" dirty="0">
                <a:latin typeface="Times New Roman" pitchFamily="18" charset="0"/>
                <a:cs typeface="Times New Roman" pitchFamily="18" charset="0"/>
              </a:rPr>
            </a:br>
            <a:r>
              <a:rPr lang="es-ES" sz="2000" b="1" dirty="0">
                <a:latin typeface="Times New Roman" pitchFamily="18" charset="0"/>
                <a:cs typeface="Times New Roman" pitchFamily="18" charset="0"/>
              </a:rPr>
              <a:t/>
            </a:r>
            <a:br>
              <a:rPr lang="es-ES" sz="2000" b="1" dirty="0">
                <a:latin typeface="Times New Roman" pitchFamily="18" charset="0"/>
                <a:cs typeface="Times New Roman" pitchFamily="18" charset="0"/>
              </a:rPr>
            </a:br>
            <a:r>
              <a:rPr lang="es-ES" sz="2000" b="1" dirty="0">
                <a:latin typeface="Times New Roman" pitchFamily="18" charset="0"/>
                <a:cs typeface="Times New Roman" pitchFamily="18" charset="0"/>
              </a:rPr>
              <a:t>b. Nombre y apellido o razón social de la/s persona/s y/o entidad/es a las </a:t>
            </a:r>
            <a:endParaRPr lang="es-ES" sz="2000" b="1" dirty="0" smtClean="0">
              <a:latin typeface="Times New Roman" pitchFamily="18" charset="0"/>
              <a:cs typeface="Times New Roman" pitchFamily="18" charset="0"/>
            </a:endParaRPr>
          </a:p>
          <a:p>
            <a:pPr fontAlgn="auto">
              <a:spcBef>
                <a:spcPts val="0"/>
              </a:spcBef>
              <a:spcAft>
                <a:spcPts val="0"/>
              </a:spcAft>
              <a:defRPr/>
            </a:pPr>
            <a:r>
              <a:rPr lang="es-ES" sz="2000" b="1" dirty="0" smtClean="0">
                <a:latin typeface="Times New Roman" pitchFamily="18" charset="0"/>
                <a:cs typeface="Times New Roman" pitchFamily="18" charset="0"/>
              </a:rPr>
              <a:t>    que </a:t>
            </a:r>
            <a:r>
              <a:rPr lang="es-ES" sz="2000" b="1" dirty="0">
                <a:latin typeface="Times New Roman" pitchFamily="18" charset="0"/>
                <a:cs typeface="Times New Roman" pitchFamily="18" charset="0"/>
              </a:rPr>
              <a:t>refiera la cuestión planteada;</a:t>
            </a:r>
            <a:br>
              <a:rPr lang="es-ES" sz="2000" b="1" dirty="0">
                <a:latin typeface="Times New Roman" pitchFamily="18" charset="0"/>
                <a:cs typeface="Times New Roman" pitchFamily="18" charset="0"/>
              </a:rPr>
            </a:br>
            <a:r>
              <a:rPr lang="es-ES" sz="2000" b="1" dirty="0">
                <a:latin typeface="Times New Roman" pitchFamily="18" charset="0"/>
                <a:cs typeface="Times New Roman" pitchFamily="18" charset="0"/>
              </a:rPr>
              <a:t/>
            </a:r>
            <a:br>
              <a:rPr lang="es-ES" sz="2000" b="1" dirty="0">
                <a:latin typeface="Times New Roman" pitchFamily="18" charset="0"/>
                <a:cs typeface="Times New Roman" pitchFamily="18" charset="0"/>
              </a:rPr>
            </a:br>
            <a:r>
              <a:rPr lang="es-ES" sz="2000" b="1" dirty="0">
                <a:latin typeface="Times New Roman" pitchFamily="18" charset="0"/>
                <a:cs typeface="Times New Roman" pitchFamily="18" charset="0"/>
              </a:rPr>
              <a:t>c. Los antecedentes y las circunstancias del caso que motivan la </a:t>
            </a:r>
            <a:endParaRPr lang="es-ES" sz="2000" b="1" dirty="0" smtClean="0">
              <a:latin typeface="Times New Roman" pitchFamily="18" charset="0"/>
              <a:cs typeface="Times New Roman" pitchFamily="18" charset="0"/>
            </a:endParaRPr>
          </a:p>
          <a:p>
            <a:pPr fontAlgn="auto">
              <a:spcBef>
                <a:spcPts val="0"/>
              </a:spcBef>
              <a:spcAft>
                <a:spcPts val="0"/>
              </a:spcAft>
              <a:defRPr/>
            </a:pPr>
            <a:r>
              <a:rPr lang="es-ES" sz="2000" b="1" dirty="0" smtClean="0">
                <a:latin typeface="Times New Roman" pitchFamily="18" charset="0"/>
                <a:cs typeface="Times New Roman" pitchFamily="18" charset="0"/>
              </a:rPr>
              <a:t>    presentación</a:t>
            </a:r>
            <a:r>
              <a:rPr lang="es-ES" sz="2000" b="1" dirty="0">
                <a:latin typeface="Times New Roman" pitchFamily="18" charset="0"/>
                <a:cs typeface="Times New Roman" pitchFamily="18" charset="0"/>
              </a:rPr>
              <a:t>.</a:t>
            </a:r>
            <a:endParaRPr lang="es-AR" sz="2000" b="1" dirty="0">
              <a:latin typeface="Times New Roman" pitchFamily="18" charset="0"/>
              <a:cs typeface="Times New Roman" pitchFamily="18" charset="0"/>
            </a:endParaRPr>
          </a:p>
        </p:txBody>
      </p:sp>
      <p:sp>
        <p:nvSpPr>
          <p:cNvPr id="4" name="3 Rectángulo"/>
          <p:cNvSpPr/>
          <p:nvPr/>
        </p:nvSpPr>
        <p:spPr>
          <a:xfrm>
            <a:off x="457200" y="609600"/>
            <a:ext cx="8229600" cy="523875"/>
          </a:xfrm>
          <a:prstGeom prst="rect">
            <a:avLst/>
          </a:prstGeom>
          <a:solidFill>
            <a:schemeClr val="tx2">
              <a:lumMod val="40000"/>
              <a:lumOff val="60000"/>
            </a:schemeClr>
          </a:solidFill>
          <a:ln w="28575">
            <a:solidFill>
              <a:schemeClr val="tx1"/>
            </a:solidFill>
          </a:ln>
        </p:spPr>
        <p:txBody>
          <a:bodyPr wrap="square">
            <a:spAutoFit/>
          </a:bodyPr>
          <a:lstStyle/>
          <a:p>
            <a:pPr algn="ctr" fontAlgn="auto">
              <a:spcBef>
                <a:spcPts val="0"/>
              </a:spcBef>
              <a:spcAft>
                <a:spcPts val="0"/>
              </a:spcAft>
              <a:defRPr/>
            </a:pPr>
            <a:r>
              <a:rPr lang="es-ES" sz="2800" b="1">
                <a:latin typeface="Times New Roman" pitchFamily="18" charset="0"/>
                <a:cs typeface="Times New Roman" pitchFamily="18" charset="0"/>
              </a:rPr>
              <a:t>INGRESO DE DENUNCIAS</a:t>
            </a:r>
            <a:endParaRPr lang="es-AR" sz="2800" b="1">
              <a:latin typeface="Times New Roman" pitchFamily="18" charset="0"/>
              <a:cs typeface="Times New Roman"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p:nvPr/>
        </p:nvSpPr>
        <p:spPr>
          <a:xfrm>
            <a:off x="457200" y="2217738"/>
            <a:ext cx="8229600" cy="2831544"/>
          </a:xfrm>
          <a:prstGeom prst="rect">
            <a:avLst/>
          </a:prstGeom>
          <a:solidFill>
            <a:schemeClr val="tx2">
              <a:lumMod val="40000"/>
              <a:lumOff val="60000"/>
            </a:schemeClr>
          </a:solidFill>
          <a:ln w="28575">
            <a:solidFill>
              <a:schemeClr val="tx1"/>
            </a:solidFill>
          </a:ln>
        </p:spPr>
        <p:txBody>
          <a:bodyPr wrap="square">
            <a:spAutoFit/>
          </a:bodyPr>
          <a:lstStyle/>
          <a:p>
            <a:pPr fontAlgn="auto">
              <a:spcBef>
                <a:spcPts val="0"/>
              </a:spcBef>
              <a:spcAft>
                <a:spcPts val="0"/>
              </a:spcAft>
              <a:defRPr/>
            </a:pPr>
            <a:r>
              <a:rPr lang="es-ES" dirty="0">
                <a:latin typeface="+mn-lt"/>
              </a:rPr>
              <a:t/>
            </a:r>
            <a:br>
              <a:rPr lang="es-ES" dirty="0">
                <a:latin typeface="+mn-lt"/>
              </a:rPr>
            </a:br>
            <a:r>
              <a:rPr lang="es-ES" sz="2000" b="1" dirty="0">
                <a:latin typeface="Times New Roman" pitchFamily="18" charset="0"/>
                <a:cs typeface="Times New Roman" pitchFamily="18" charset="0"/>
              </a:rPr>
              <a:t>Acuse de recibo. Una vez que se proceda a la apertura de la respectiva actuación, en el plazo de CINCO (5) días hábiles, se remitirá al presentante vía correo electrónico, el respectivo acuse de recibo mediante el cual se pondrá en su conocimiento que:</a:t>
            </a:r>
            <a:br>
              <a:rPr lang="es-ES" sz="2000" b="1" dirty="0">
                <a:latin typeface="Times New Roman" pitchFamily="18" charset="0"/>
                <a:cs typeface="Times New Roman" pitchFamily="18" charset="0"/>
              </a:rPr>
            </a:br>
            <a:r>
              <a:rPr lang="es-ES" sz="2000" b="1" dirty="0">
                <a:latin typeface="Times New Roman" pitchFamily="18" charset="0"/>
                <a:cs typeface="Times New Roman" pitchFamily="18" charset="0"/>
              </a:rPr>
              <a:t/>
            </a:r>
            <a:br>
              <a:rPr lang="es-ES" sz="2000" b="1" dirty="0">
                <a:latin typeface="Times New Roman" pitchFamily="18" charset="0"/>
                <a:cs typeface="Times New Roman" pitchFamily="18" charset="0"/>
              </a:rPr>
            </a:br>
            <a:r>
              <a:rPr lang="es-ES" sz="2000" b="1" dirty="0">
                <a:latin typeface="Times New Roman" pitchFamily="18" charset="0"/>
                <a:cs typeface="Times New Roman" pitchFamily="18" charset="0"/>
              </a:rPr>
              <a:t>a. El trámite no suspenderá o interrumpirá los plazos de prescripción establecidos para el ejercicio de acciones o derechos que, de conformidad con la legislación vigente, puedan ejercitar los presentantes.</a:t>
            </a:r>
            <a:endParaRPr lang="es-AR" sz="2000" b="1" dirty="0">
              <a:latin typeface="Times New Roman" pitchFamily="18" charset="0"/>
              <a:cs typeface="Times New Roman" pitchFamily="18" charset="0"/>
            </a:endParaRPr>
          </a:p>
        </p:txBody>
      </p:sp>
      <p:sp>
        <p:nvSpPr>
          <p:cNvPr id="4" name="3 Rectángulo"/>
          <p:cNvSpPr/>
          <p:nvPr/>
        </p:nvSpPr>
        <p:spPr>
          <a:xfrm>
            <a:off x="457200" y="914400"/>
            <a:ext cx="8229600" cy="523875"/>
          </a:xfrm>
          <a:prstGeom prst="rect">
            <a:avLst/>
          </a:prstGeom>
          <a:solidFill>
            <a:schemeClr val="tx2">
              <a:lumMod val="40000"/>
              <a:lumOff val="60000"/>
            </a:schemeClr>
          </a:solidFill>
          <a:ln w="28575">
            <a:solidFill>
              <a:schemeClr val="tx1"/>
            </a:solidFill>
          </a:ln>
        </p:spPr>
        <p:txBody>
          <a:bodyPr wrap="square">
            <a:spAutoFit/>
          </a:bodyPr>
          <a:lstStyle/>
          <a:p>
            <a:pPr algn="ctr" fontAlgn="auto">
              <a:spcBef>
                <a:spcPts val="0"/>
              </a:spcBef>
              <a:spcAft>
                <a:spcPts val="0"/>
              </a:spcAft>
              <a:defRPr/>
            </a:pPr>
            <a:r>
              <a:rPr lang="es-ES" sz="2800" b="1">
                <a:latin typeface="Times New Roman" pitchFamily="18" charset="0"/>
                <a:cs typeface="Times New Roman" pitchFamily="18" charset="0"/>
              </a:rPr>
              <a:t>TRAMITACIÓN DE DENUNCIAS</a:t>
            </a:r>
            <a:endParaRPr lang="es-AR" sz="2800" b="1">
              <a:latin typeface="Times New Roman" pitchFamily="18" charset="0"/>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1371600"/>
            <a:ext cx="8229600" cy="3477875"/>
          </a:xfrm>
          <a:prstGeom prst="rect">
            <a:avLst/>
          </a:prstGeom>
          <a:solidFill>
            <a:schemeClr val="tx2">
              <a:lumMod val="40000"/>
              <a:lumOff val="60000"/>
            </a:schemeClr>
          </a:solidFill>
          <a:ln w="28575">
            <a:solidFill>
              <a:schemeClr val="tx1"/>
            </a:solidFill>
          </a:ln>
        </p:spPr>
        <p:txBody>
          <a:bodyPr wrap="square">
            <a:spAutoFit/>
          </a:bodyPr>
          <a:lstStyle/>
          <a:p>
            <a:pPr fontAlgn="auto">
              <a:spcBef>
                <a:spcPts val="0"/>
              </a:spcBef>
              <a:spcAft>
                <a:spcPts val="0"/>
              </a:spcAft>
              <a:defRPr/>
            </a:pPr>
            <a:r>
              <a:rPr lang="es-ES" sz="2000" b="1" dirty="0">
                <a:latin typeface="Times New Roman" pitchFamily="18" charset="0"/>
                <a:cs typeface="Times New Roman" pitchFamily="18" charset="0"/>
              </a:rPr>
              <a:t>b. Lo resuelto con relación a la denuncia presentada en ningún caso podrá ser objeto de recurso. </a:t>
            </a:r>
            <a:br>
              <a:rPr lang="es-ES" sz="2000" b="1" dirty="0">
                <a:latin typeface="Times New Roman" pitchFamily="18" charset="0"/>
                <a:cs typeface="Times New Roman" pitchFamily="18" charset="0"/>
              </a:rPr>
            </a:br>
            <a:r>
              <a:rPr lang="es-ES" sz="2000" b="1" dirty="0">
                <a:latin typeface="Times New Roman" pitchFamily="18" charset="0"/>
                <a:cs typeface="Times New Roman" pitchFamily="18" charset="0"/>
              </a:rPr>
              <a:t>Traslado. Admitida la denuncia de conformidad con lo previsto en el Punto III), se correrá traslado de la misma al denunciado por el plazo de QUINCE (15) días hábiles a fin de que formule su descargo, realice las alegaciones que considere pertinentes y acompañe la documentación </a:t>
            </a:r>
            <a:r>
              <a:rPr lang="es-ES" sz="2000" b="1" dirty="0" err="1">
                <a:latin typeface="Times New Roman" pitchFamily="18" charset="0"/>
                <a:cs typeface="Times New Roman" pitchFamily="18" charset="0"/>
              </a:rPr>
              <a:t>respaldatoria</a:t>
            </a:r>
            <a:r>
              <a:rPr lang="es-ES" sz="2000" b="1" dirty="0">
                <a:latin typeface="Times New Roman" pitchFamily="18" charset="0"/>
                <a:cs typeface="Times New Roman" pitchFamily="18" charset="0"/>
              </a:rPr>
              <a:t> correspondiente. </a:t>
            </a:r>
            <a:br>
              <a:rPr lang="es-ES" sz="2000" b="1" dirty="0">
                <a:latin typeface="Times New Roman" pitchFamily="18" charset="0"/>
                <a:cs typeface="Times New Roman" pitchFamily="18" charset="0"/>
              </a:rPr>
            </a:br>
            <a:r>
              <a:rPr lang="es-ES" sz="2000" b="1" dirty="0">
                <a:latin typeface="Times New Roman" pitchFamily="18" charset="0"/>
                <a:cs typeface="Times New Roman" pitchFamily="18" charset="0"/>
              </a:rPr>
              <a:t/>
            </a:r>
            <a:br>
              <a:rPr lang="es-ES" sz="2000" b="1" dirty="0">
                <a:latin typeface="Times New Roman" pitchFamily="18" charset="0"/>
                <a:cs typeface="Times New Roman" pitchFamily="18" charset="0"/>
              </a:rPr>
            </a:br>
            <a:r>
              <a:rPr lang="es-ES" sz="2000" b="1" dirty="0">
                <a:latin typeface="Times New Roman" pitchFamily="18" charset="0"/>
                <a:cs typeface="Times New Roman" pitchFamily="18" charset="0"/>
              </a:rPr>
              <a:t>En todos los casos las entidades aseguradoras deberán adjuntar copia del frente de póliza y, en caso de corresponder, copia del certificado individual de cobertura.</a:t>
            </a:r>
            <a:endParaRPr lang="es-AR" sz="2000" b="1" dirty="0">
              <a:latin typeface="Times New Roman" pitchFamily="18" charset="0"/>
              <a:cs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p:nvPr/>
        </p:nvSpPr>
        <p:spPr>
          <a:xfrm>
            <a:off x="457200" y="2311400"/>
            <a:ext cx="8229600" cy="2832100"/>
          </a:xfrm>
          <a:prstGeom prst="rect">
            <a:avLst/>
          </a:prstGeom>
          <a:solidFill>
            <a:schemeClr val="tx2">
              <a:lumMod val="40000"/>
              <a:lumOff val="60000"/>
            </a:schemeClr>
          </a:solidFill>
          <a:ln w="28575">
            <a:solidFill>
              <a:schemeClr val="tx1"/>
            </a:solidFill>
          </a:ln>
        </p:spPr>
        <p:txBody>
          <a:bodyPr wrap="square">
            <a:spAutoFit/>
          </a:bodyPr>
          <a:lstStyle/>
          <a:p>
            <a:pPr algn="ctr" fontAlgn="auto">
              <a:spcBef>
                <a:spcPts val="0"/>
              </a:spcBef>
              <a:spcAft>
                <a:spcPts val="0"/>
              </a:spcAft>
              <a:defRPr/>
            </a:pPr>
            <a:endParaRPr lang="es-ES" dirty="0">
              <a:latin typeface="+mn-lt"/>
            </a:endParaRPr>
          </a:p>
          <a:p>
            <a:pPr algn="ctr" fontAlgn="auto">
              <a:spcBef>
                <a:spcPts val="0"/>
              </a:spcBef>
              <a:spcAft>
                <a:spcPts val="0"/>
              </a:spcAft>
              <a:defRPr/>
            </a:pPr>
            <a:r>
              <a:rPr lang="es-ES" sz="2000" b="1" dirty="0">
                <a:latin typeface="Times New Roman" pitchFamily="18" charset="0"/>
                <a:cs typeface="Times New Roman" pitchFamily="18" charset="0"/>
              </a:rPr>
              <a:t>En el supuesto de que el denunciante y el denunciado arribaran a un acuerdo conciliatorio en orden a los hechos objeto de denuncia, la Superintendencia de Seguros de la Nación considerará que ha cesado íntegramente el conflicto entre las partes, dando por finalizado el trámite de denuncia.</a:t>
            </a:r>
            <a:br>
              <a:rPr lang="es-ES" sz="2000" b="1" dirty="0">
                <a:latin typeface="Times New Roman" pitchFamily="18" charset="0"/>
                <a:cs typeface="Times New Roman" pitchFamily="18" charset="0"/>
              </a:rPr>
            </a:br>
            <a:r>
              <a:rPr lang="es-ES" sz="2000" b="1" dirty="0">
                <a:latin typeface="Times New Roman" pitchFamily="18" charset="0"/>
                <a:cs typeface="Times New Roman" pitchFamily="18" charset="0"/>
              </a:rPr>
              <a:t/>
            </a:r>
            <a:br>
              <a:rPr lang="es-ES" sz="2000" b="1" dirty="0">
                <a:latin typeface="Times New Roman" pitchFamily="18" charset="0"/>
                <a:cs typeface="Times New Roman" pitchFamily="18" charset="0"/>
              </a:rPr>
            </a:br>
            <a:r>
              <a:rPr lang="es-ES" sz="2000" b="1" dirty="0">
                <a:latin typeface="Times New Roman" pitchFamily="18" charset="0"/>
                <a:cs typeface="Times New Roman" pitchFamily="18" charset="0"/>
              </a:rPr>
              <a:t>El tal caso, se procederá al archivo de las actuaciones y no quedará registrado antecedente sancionatorio alguno respecto del denunciado.</a:t>
            </a:r>
            <a:endParaRPr lang="es-AR" sz="2000" b="1" dirty="0">
              <a:latin typeface="Times New Roman" pitchFamily="18" charset="0"/>
              <a:cs typeface="Times New Roman" pitchFamily="18" charset="0"/>
            </a:endParaRPr>
          </a:p>
        </p:txBody>
      </p:sp>
      <p:sp>
        <p:nvSpPr>
          <p:cNvPr id="4" name="3 Rectángulo"/>
          <p:cNvSpPr/>
          <p:nvPr/>
        </p:nvSpPr>
        <p:spPr>
          <a:xfrm>
            <a:off x="457200" y="990600"/>
            <a:ext cx="8229600" cy="523875"/>
          </a:xfrm>
          <a:prstGeom prst="rect">
            <a:avLst/>
          </a:prstGeom>
          <a:solidFill>
            <a:schemeClr val="tx2">
              <a:lumMod val="40000"/>
              <a:lumOff val="60000"/>
            </a:schemeClr>
          </a:solidFill>
          <a:ln w="28575">
            <a:solidFill>
              <a:schemeClr val="tx1"/>
            </a:solidFill>
          </a:ln>
        </p:spPr>
        <p:txBody>
          <a:bodyPr wrap="square">
            <a:spAutoFit/>
          </a:bodyPr>
          <a:lstStyle/>
          <a:p>
            <a:pPr algn="ctr" fontAlgn="auto">
              <a:spcBef>
                <a:spcPts val="0"/>
              </a:spcBef>
              <a:spcAft>
                <a:spcPts val="0"/>
              </a:spcAft>
              <a:defRPr/>
            </a:pPr>
            <a:r>
              <a:rPr lang="es-ES" sz="2800" b="1" dirty="0">
                <a:latin typeface="Times New Roman" pitchFamily="18" charset="0"/>
                <a:cs typeface="Times New Roman" pitchFamily="18" charset="0"/>
              </a:rPr>
              <a:t>ACUERDO CONCILIATORIO</a:t>
            </a:r>
            <a:endParaRPr lang="es-AR" sz="2800" b="1" dirty="0">
              <a:latin typeface="Times New Roman" pitchFamily="18" charset="0"/>
              <a:cs typeface="Times New Roman"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p:nvPr/>
        </p:nvSpPr>
        <p:spPr>
          <a:xfrm>
            <a:off x="457200" y="2228850"/>
            <a:ext cx="8229600" cy="3200400"/>
          </a:xfrm>
          <a:prstGeom prst="rect">
            <a:avLst/>
          </a:prstGeom>
          <a:solidFill>
            <a:schemeClr val="tx2">
              <a:lumMod val="40000"/>
              <a:lumOff val="60000"/>
            </a:schemeClr>
          </a:solidFill>
          <a:ln w="28575">
            <a:solidFill>
              <a:schemeClr val="tx1"/>
            </a:solidFill>
          </a:ln>
        </p:spPr>
        <p:txBody>
          <a:bodyPr wrap="square">
            <a:spAutoFit/>
          </a:bodyPr>
          <a:lstStyle/>
          <a:p>
            <a:pPr algn="ctr" fontAlgn="auto">
              <a:spcBef>
                <a:spcPts val="0"/>
              </a:spcBef>
              <a:spcAft>
                <a:spcPts val="0"/>
              </a:spcAft>
              <a:defRPr/>
            </a:pPr>
            <a:endParaRPr lang="es-ES" sz="2000" dirty="0">
              <a:latin typeface="+mn-lt"/>
            </a:endParaRPr>
          </a:p>
          <a:p>
            <a:pPr algn="ctr" fontAlgn="auto">
              <a:spcBef>
                <a:spcPts val="0"/>
              </a:spcBef>
              <a:spcAft>
                <a:spcPts val="0"/>
              </a:spcAft>
              <a:defRPr/>
            </a:pPr>
            <a:r>
              <a:rPr lang="es-ES" sz="2000" b="1" dirty="0">
                <a:latin typeface="Times New Roman" pitchFamily="18" charset="0"/>
                <a:cs typeface="Times New Roman" pitchFamily="18" charset="0"/>
              </a:rPr>
              <a:t>Inicio de actuaciones sumariales. </a:t>
            </a:r>
          </a:p>
          <a:p>
            <a:pPr algn="ctr" fontAlgn="auto">
              <a:spcBef>
                <a:spcPts val="0"/>
              </a:spcBef>
              <a:spcAft>
                <a:spcPts val="0"/>
              </a:spcAft>
              <a:defRPr/>
            </a:pPr>
            <a:endParaRPr lang="es-ES" b="1" dirty="0">
              <a:latin typeface="Times New Roman" pitchFamily="18" charset="0"/>
              <a:cs typeface="Times New Roman" pitchFamily="18" charset="0"/>
            </a:endParaRPr>
          </a:p>
          <a:p>
            <a:pPr algn="ctr" fontAlgn="auto">
              <a:spcBef>
                <a:spcPts val="0"/>
              </a:spcBef>
              <a:spcAft>
                <a:spcPts val="0"/>
              </a:spcAft>
              <a:defRPr/>
            </a:pPr>
            <a:r>
              <a:rPr lang="es-ES" b="1" dirty="0">
                <a:latin typeface="Times New Roman" pitchFamily="18" charset="0"/>
                <a:cs typeface="Times New Roman" pitchFamily="18" charset="0"/>
              </a:rPr>
              <a:t>Ante la inexistencia de acuerdo conciliatorio y presunta comisión de infracción, la Coordinación de Comunicación y Atención al Asegurado remitirá las actuaciones a la Subgerencia de Sumarios de la Gerencia de Asuntos Jurídicos a los fines de que evalúe la eventual iniciación del procedimiento sumarial previsto en la Ley Nº 20.091. </a:t>
            </a:r>
          </a:p>
          <a:p>
            <a:pPr algn="ctr" fontAlgn="auto">
              <a:spcBef>
                <a:spcPts val="0"/>
              </a:spcBef>
              <a:spcAft>
                <a:spcPts val="0"/>
              </a:spcAft>
              <a:defRPr/>
            </a:pPr>
            <a:endParaRPr lang="es-ES" b="1" dirty="0">
              <a:latin typeface="Times New Roman" pitchFamily="18" charset="0"/>
              <a:cs typeface="Times New Roman" pitchFamily="18" charset="0"/>
            </a:endParaRPr>
          </a:p>
          <a:p>
            <a:pPr algn="ctr" fontAlgn="auto">
              <a:spcBef>
                <a:spcPts val="0"/>
              </a:spcBef>
              <a:spcAft>
                <a:spcPts val="0"/>
              </a:spcAft>
              <a:defRPr/>
            </a:pPr>
            <a:r>
              <a:rPr lang="es-ES" b="1" dirty="0">
                <a:latin typeface="Times New Roman" pitchFamily="18" charset="0"/>
                <a:cs typeface="Times New Roman" pitchFamily="18" charset="0"/>
              </a:rPr>
              <a:t>El inicio de las actuaciones sumariales importará para el denunciante el cese de su condición de parte.</a:t>
            </a:r>
            <a:endParaRPr lang="es-AR" b="1" dirty="0">
              <a:latin typeface="Times New Roman" pitchFamily="18" charset="0"/>
              <a:cs typeface="Times New Roman" pitchFamily="18" charset="0"/>
            </a:endParaRPr>
          </a:p>
        </p:txBody>
      </p:sp>
      <p:sp>
        <p:nvSpPr>
          <p:cNvPr id="4" name="3 Rectángulo"/>
          <p:cNvSpPr/>
          <p:nvPr/>
        </p:nvSpPr>
        <p:spPr>
          <a:xfrm>
            <a:off x="457200" y="838200"/>
            <a:ext cx="8229600" cy="523875"/>
          </a:xfrm>
          <a:prstGeom prst="rect">
            <a:avLst/>
          </a:prstGeom>
          <a:solidFill>
            <a:schemeClr val="tx2">
              <a:lumMod val="40000"/>
              <a:lumOff val="60000"/>
            </a:schemeClr>
          </a:solidFill>
          <a:ln w="28575">
            <a:solidFill>
              <a:schemeClr val="tx1"/>
            </a:solidFill>
          </a:ln>
        </p:spPr>
        <p:txBody>
          <a:bodyPr wrap="square">
            <a:spAutoFit/>
          </a:bodyPr>
          <a:lstStyle/>
          <a:p>
            <a:pPr algn="ctr" fontAlgn="auto">
              <a:spcBef>
                <a:spcPts val="0"/>
              </a:spcBef>
              <a:spcAft>
                <a:spcPts val="0"/>
              </a:spcAft>
              <a:defRPr/>
            </a:pPr>
            <a:r>
              <a:rPr lang="es-ES" sz="2800" b="1">
                <a:latin typeface="Times New Roman" pitchFamily="18" charset="0"/>
                <a:cs typeface="Times New Roman" pitchFamily="18" charset="0"/>
              </a:rPr>
              <a:t>FALTA DE ACUERDO CONCILIATORIO</a:t>
            </a:r>
            <a:endParaRPr lang="es-AR" sz="2800" b="1">
              <a:latin typeface="Times New Roman" pitchFamily="18" charset="0"/>
              <a:cs typeface="Times New Roman"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p:nvPr/>
        </p:nvSpPr>
        <p:spPr>
          <a:xfrm>
            <a:off x="457200" y="2514600"/>
            <a:ext cx="8229600" cy="2862263"/>
          </a:xfrm>
          <a:prstGeom prst="rect">
            <a:avLst/>
          </a:prstGeom>
          <a:solidFill>
            <a:schemeClr val="tx2">
              <a:lumMod val="40000"/>
              <a:lumOff val="60000"/>
            </a:schemeClr>
          </a:solidFill>
          <a:ln w="28575">
            <a:solidFill>
              <a:schemeClr val="tx1"/>
            </a:solidFill>
          </a:ln>
        </p:spPr>
        <p:txBody>
          <a:bodyPr wrap="square">
            <a:spAutoFit/>
          </a:bodyPr>
          <a:lstStyle/>
          <a:p>
            <a:pPr algn="ctr" fontAlgn="auto">
              <a:spcBef>
                <a:spcPts val="0"/>
              </a:spcBef>
              <a:spcAft>
                <a:spcPts val="0"/>
              </a:spcAft>
              <a:defRPr/>
            </a:pPr>
            <a:r>
              <a:rPr lang="es-ES" sz="2000" b="1" dirty="0">
                <a:latin typeface="Times New Roman" pitchFamily="18" charset="0"/>
                <a:cs typeface="Times New Roman" pitchFamily="18" charset="0"/>
              </a:rPr>
              <a:t>Cada entidad aseguradora deberá contar con un sector denominado “Servicio de Atención al Asegurado” (SAA), que estará integrado, como mínimo, por UN (1) Responsable Titular y UN (1) Suplente. Dicho cargo nunca podrá quedar vacante.</a:t>
            </a:r>
            <a:br>
              <a:rPr lang="es-ES" sz="2000" b="1" dirty="0">
                <a:latin typeface="Times New Roman" pitchFamily="18" charset="0"/>
                <a:cs typeface="Times New Roman" pitchFamily="18" charset="0"/>
              </a:rPr>
            </a:br>
            <a:r>
              <a:rPr lang="es-ES" sz="2000" b="1" dirty="0">
                <a:latin typeface="Times New Roman" pitchFamily="18" charset="0"/>
                <a:cs typeface="Times New Roman" pitchFamily="18" charset="0"/>
              </a:rPr>
              <a:t/>
            </a:r>
            <a:br>
              <a:rPr lang="es-ES" sz="2000" b="1" dirty="0">
                <a:latin typeface="Times New Roman" pitchFamily="18" charset="0"/>
                <a:cs typeface="Times New Roman" pitchFamily="18" charset="0"/>
              </a:rPr>
            </a:br>
            <a:r>
              <a:rPr lang="es-ES" sz="2000" b="1" dirty="0">
                <a:latin typeface="Times New Roman" pitchFamily="18" charset="0"/>
                <a:cs typeface="Times New Roman" pitchFamily="18" charset="0"/>
              </a:rPr>
              <a:t>Deberá contar con poder suficiente otorgado por la entidad para atender los reclamos de los tomadores, asegurados, beneficiarios y/o derechohabientes, brindar las explicaciones pertinentes y, en su caso, resolver las cuestiones planteadas.</a:t>
            </a:r>
            <a:endParaRPr lang="es-AR" sz="2000" b="1" dirty="0">
              <a:latin typeface="Times New Roman" pitchFamily="18" charset="0"/>
              <a:cs typeface="Times New Roman" pitchFamily="18" charset="0"/>
            </a:endParaRPr>
          </a:p>
        </p:txBody>
      </p:sp>
      <p:sp>
        <p:nvSpPr>
          <p:cNvPr id="4" name="3 Rectángulo"/>
          <p:cNvSpPr/>
          <p:nvPr/>
        </p:nvSpPr>
        <p:spPr>
          <a:xfrm>
            <a:off x="457200" y="762000"/>
            <a:ext cx="8229600" cy="954107"/>
          </a:xfrm>
          <a:prstGeom prst="rect">
            <a:avLst/>
          </a:prstGeom>
          <a:solidFill>
            <a:schemeClr val="tx2">
              <a:lumMod val="40000"/>
              <a:lumOff val="60000"/>
            </a:schemeClr>
          </a:solidFill>
          <a:ln w="28575">
            <a:solidFill>
              <a:schemeClr val="tx1"/>
            </a:solidFill>
          </a:ln>
        </p:spPr>
        <p:txBody>
          <a:bodyPr wrap="square">
            <a:spAutoFit/>
          </a:bodyPr>
          <a:lstStyle/>
          <a:p>
            <a:pPr algn="ctr" fontAlgn="auto">
              <a:spcBef>
                <a:spcPts val="0"/>
              </a:spcBef>
              <a:spcAft>
                <a:spcPts val="0"/>
              </a:spcAft>
              <a:defRPr/>
            </a:pPr>
            <a:r>
              <a:rPr lang="es-ES" sz="2800" b="1" dirty="0">
                <a:latin typeface="Times New Roman" pitchFamily="18" charset="0"/>
                <a:cs typeface="Times New Roman" pitchFamily="18" charset="0"/>
              </a:rPr>
              <a:t>SERVICIOS DE ATENCIÓN AL </a:t>
            </a:r>
            <a:r>
              <a:rPr lang="es-ES" sz="2800" b="1" dirty="0" smtClean="0">
                <a:latin typeface="Times New Roman" pitchFamily="18" charset="0"/>
                <a:cs typeface="Times New Roman" pitchFamily="18" charset="0"/>
              </a:rPr>
              <a:t>ASEGURADO</a:t>
            </a:r>
          </a:p>
          <a:p>
            <a:pPr algn="ctr" fontAlgn="auto">
              <a:spcBef>
                <a:spcPts val="0"/>
              </a:spcBef>
              <a:spcAft>
                <a:spcPts val="0"/>
              </a:spcAft>
              <a:defRPr/>
            </a:pPr>
            <a:r>
              <a:rPr lang="es-ES" sz="2800" b="1" dirty="0" smtClean="0">
                <a:latin typeface="Times New Roman" pitchFamily="18" charset="0"/>
                <a:cs typeface="Times New Roman" pitchFamily="18" charset="0"/>
              </a:rPr>
              <a:t>EN LAS ENTIDADES ASEGURADORAS</a:t>
            </a:r>
            <a:endParaRPr lang="es-AR" sz="2800" b="1" dirty="0">
              <a:latin typeface="Times New Roman" pitchFamily="18" charset="0"/>
              <a:cs typeface="Times New Roman"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Rectángulo"/>
          <p:cNvSpPr/>
          <p:nvPr/>
        </p:nvSpPr>
        <p:spPr>
          <a:xfrm>
            <a:off x="457200" y="1752600"/>
            <a:ext cx="8229600" cy="2554287"/>
          </a:xfrm>
          <a:prstGeom prst="rect">
            <a:avLst/>
          </a:prstGeom>
          <a:solidFill>
            <a:schemeClr val="tx2">
              <a:lumMod val="40000"/>
              <a:lumOff val="60000"/>
            </a:schemeClr>
          </a:solidFill>
          <a:ln w="28575">
            <a:solidFill>
              <a:schemeClr val="tx1"/>
            </a:solidFill>
          </a:ln>
        </p:spPr>
        <p:txBody>
          <a:bodyPr wrap="square">
            <a:spAutoFit/>
          </a:bodyPr>
          <a:lstStyle/>
          <a:p>
            <a:pPr algn="ctr" fontAlgn="auto">
              <a:spcBef>
                <a:spcPts val="0"/>
              </a:spcBef>
              <a:spcAft>
                <a:spcPts val="0"/>
              </a:spcAft>
              <a:defRPr/>
            </a:pPr>
            <a:r>
              <a:rPr lang="es-ES" sz="2000" b="1">
                <a:latin typeface="Times New Roman" pitchFamily="18" charset="0"/>
                <a:cs typeface="Times New Roman" pitchFamily="18" charset="0"/>
              </a:rPr>
              <a:t>Asimismo, el SAA servirá de nexo con la SUPERINTENDENCIA DE SEGUROS DE LA NACION en todo lo atinente a los reclamos y consultas que se realicen por ante este Organismo.</a:t>
            </a:r>
            <a:br>
              <a:rPr lang="es-ES" sz="2000" b="1">
                <a:latin typeface="Times New Roman" pitchFamily="18" charset="0"/>
                <a:cs typeface="Times New Roman" pitchFamily="18" charset="0"/>
              </a:rPr>
            </a:br>
            <a:r>
              <a:rPr lang="es-ES" sz="2000" b="1">
                <a:latin typeface="Times New Roman" pitchFamily="18" charset="0"/>
                <a:cs typeface="Times New Roman" pitchFamily="18" charset="0"/>
              </a:rPr>
              <a:t/>
            </a:r>
            <a:br>
              <a:rPr lang="es-ES" sz="2000" b="1">
                <a:latin typeface="Times New Roman" pitchFamily="18" charset="0"/>
                <a:cs typeface="Times New Roman" pitchFamily="18" charset="0"/>
              </a:rPr>
            </a:br>
            <a:r>
              <a:rPr lang="es-ES" sz="2000" b="1">
                <a:latin typeface="Times New Roman" pitchFamily="18" charset="0"/>
                <a:cs typeface="Times New Roman" pitchFamily="18" charset="0"/>
              </a:rPr>
              <a:t>El nombramiento o cambio del Responsable y/o Suplente deberá informado a esta SUPERINTENDENCIA DE SEGUROS DE LA NACION dentro de las CUARENTA Y OCHO (48) horas de haberse producido.</a:t>
            </a:r>
            <a:endParaRPr lang="es-AR" sz="2000" b="1">
              <a:latin typeface="Times New Roman" pitchFamily="18" charset="0"/>
              <a:cs typeface="Times New Roman"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 y="0"/>
            <a:ext cx="92202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Rectángulo"/>
          <p:cNvSpPr/>
          <p:nvPr/>
        </p:nvSpPr>
        <p:spPr>
          <a:xfrm>
            <a:off x="457200" y="1960563"/>
            <a:ext cx="8229600" cy="3447098"/>
          </a:xfrm>
          <a:prstGeom prst="rect">
            <a:avLst/>
          </a:prstGeom>
          <a:solidFill>
            <a:schemeClr val="tx2">
              <a:lumMod val="40000"/>
              <a:lumOff val="60000"/>
            </a:schemeClr>
          </a:solidFill>
          <a:ln w="28575">
            <a:solidFill>
              <a:schemeClr val="tx1"/>
            </a:solidFill>
          </a:ln>
        </p:spPr>
        <p:txBody>
          <a:bodyPr wrap="square">
            <a:spAutoFit/>
          </a:bodyPr>
          <a:lstStyle/>
          <a:p>
            <a:pPr fontAlgn="auto">
              <a:spcBef>
                <a:spcPts val="0"/>
              </a:spcBef>
              <a:spcAft>
                <a:spcPts val="0"/>
              </a:spcAft>
              <a:defRPr/>
            </a:pPr>
            <a:endParaRPr lang="es-ES" b="1" dirty="0">
              <a:latin typeface="+mn-lt"/>
            </a:endParaRPr>
          </a:p>
          <a:p>
            <a:pPr fontAlgn="auto">
              <a:spcBef>
                <a:spcPts val="0"/>
              </a:spcBef>
              <a:spcAft>
                <a:spcPts val="0"/>
              </a:spcAft>
              <a:defRPr/>
            </a:pPr>
            <a:r>
              <a:rPr lang="es-ES" b="1" dirty="0">
                <a:latin typeface="+mn-lt"/>
              </a:rPr>
              <a:t>a</a:t>
            </a:r>
            <a:r>
              <a:rPr lang="es-ES" sz="2000" b="1" dirty="0">
                <a:latin typeface="Times New Roman" pitchFamily="18" charset="0"/>
                <a:cs typeface="Times New Roman" pitchFamily="18" charset="0"/>
              </a:rPr>
              <a:t>) Deberá exhibirse en la casa matriz y en todas las sucursales y agencias de las entidades aseguradoras — con excepción de las Aseguradoras de Riesgos del Trabajo— un aviso en el ingreso principal del establecimiento, de manera visible y destacada, que contenga el siguiente texto:</a:t>
            </a:r>
            <a:br>
              <a:rPr lang="es-ES" sz="2000" b="1" dirty="0">
                <a:latin typeface="Times New Roman" pitchFamily="18" charset="0"/>
                <a:cs typeface="Times New Roman" pitchFamily="18" charset="0"/>
              </a:rPr>
            </a:br>
            <a:r>
              <a:rPr lang="es-ES" sz="2000" b="1" dirty="0">
                <a:latin typeface="Times New Roman" pitchFamily="18" charset="0"/>
                <a:cs typeface="Times New Roman" pitchFamily="18" charset="0"/>
              </a:rPr>
              <a:t/>
            </a:r>
            <a:br>
              <a:rPr lang="es-ES" sz="2000" b="1" dirty="0">
                <a:latin typeface="Times New Roman" pitchFamily="18" charset="0"/>
                <a:cs typeface="Times New Roman" pitchFamily="18" charset="0"/>
              </a:rPr>
            </a:br>
            <a:r>
              <a:rPr lang="es-ES" sz="2000" b="1" dirty="0" smtClean="0">
                <a:latin typeface="Times New Roman" pitchFamily="18" charset="0"/>
                <a:cs typeface="Times New Roman" pitchFamily="18" charset="0"/>
              </a:rPr>
              <a:t>“SERVICIO </a:t>
            </a:r>
            <a:r>
              <a:rPr lang="es-ES" sz="2000" b="1" dirty="0">
                <a:latin typeface="Times New Roman" pitchFamily="18" charset="0"/>
                <a:cs typeface="Times New Roman" pitchFamily="18" charset="0"/>
              </a:rPr>
              <a:t>DE ATENCIÓN AL </a:t>
            </a:r>
            <a:r>
              <a:rPr lang="es-ES" sz="2000" b="1" dirty="0" smtClean="0">
                <a:latin typeface="Times New Roman" pitchFamily="18" charset="0"/>
                <a:cs typeface="Times New Roman" pitchFamily="18" charset="0"/>
              </a:rPr>
              <a:t>ASEGURADO”</a:t>
            </a:r>
            <a:r>
              <a:rPr lang="es-ES" sz="2000" b="1" dirty="0">
                <a:latin typeface="Times New Roman" pitchFamily="18" charset="0"/>
                <a:cs typeface="Times New Roman" pitchFamily="18" charset="0"/>
              </a:rPr>
              <a:t/>
            </a:r>
            <a:br>
              <a:rPr lang="es-ES" sz="2000" b="1" dirty="0">
                <a:latin typeface="Times New Roman" pitchFamily="18" charset="0"/>
                <a:cs typeface="Times New Roman" pitchFamily="18" charset="0"/>
              </a:rPr>
            </a:br>
            <a:r>
              <a:rPr lang="es-ES" sz="2000" b="1" dirty="0">
                <a:latin typeface="Times New Roman" pitchFamily="18" charset="0"/>
                <a:cs typeface="Times New Roman" pitchFamily="18" charset="0"/>
              </a:rPr>
              <a:t/>
            </a:r>
            <a:br>
              <a:rPr lang="es-ES" sz="2000" b="1" dirty="0">
                <a:latin typeface="Times New Roman" pitchFamily="18" charset="0"/>
                <a:cs typeface="Times New Roman" pitchFamily="18" charset="0"/>
              </a:rPr>
            </a:br>
            <a:r>
              <a:rPr lang="es-ES" sz="2000" b="1" dirty="0">
                <a:latin typeface="Times New Roman" pitchFamily="18" charset="0"/>
                <a:cs typeface="Times New Roman" pitchFamily="18" charset="0"/>
              </a:rPr>
              <a:t>La compañía de seguros dispone de un Servicio de Atención al Asegurado que atenderá las consultas y reclamos que presenten los tomadores de seguros, asegurados, beneficiarios y/o derechohabi</a:t>
            </a:r>
            <a:r>
              <a:rPr lang="es-ES" b="1" dirty="0">
                <a:latin typeface="+mn-lt"/>
              </a:rPr>
              <a:t>entes. </a:t>
            </a:r>
            <a:endParaRPr lang="es-AR" b="1" dirty="0">
              <a:latin typeface="+mn-lt"/>
            </a:endParaRPr>
          </a:p>
        </p:txBody>
      </p:sp>
      <p:sp>
        <p:nvSpPr>
          <p:cNvPr id="4" name="3 Rectángulo"/>
          <p:cNvSpPr/>
          <p:nvPr/>
        </p:nvSpPr>
        <p:spPr>
          <a:xfrm>
            <a:off x="457200" y="838200"/>
            <a:ext cx="8229600" cy="523875"/>
          </a:xfrm>
          <a:prstGeom prst="rect">
            <a:avLst/>
          </a:prstGeom>
          <a:solidFill>
            <a:schemeClr val="tx2">
              <a:lumMod val="40000"/>
              <a:lumOff val="60000"/>
            </a:schemeClr>
          </a:solidFill>
          <a:ln w="28575">
            <a:solidFill>
              <a:schemeClr val="tx1"/>
            </a:solidFill>
          </a:ln>
        </p:spPr>
        <p:txBody>
          <a:bodyPr wrap="square">
            <a:spAutoFit/>
          </a:bodyPr>
          <a:lstStyle/>
          <a:p>
            <a:pPr algn="ctr" fontAlgn="auto">
              <a:spcBef>
                <a:spcPts val="0"/>
              </a:spcBef>
              <a:spcAft>
                <a:spcPts val="0"/>
              </a:spcAft>
              <a:defRPr/>
            </a:pPr>
            <a:r>
              <a:rPr lang="es-ES" sz="2800" b="1">
                <a:latin typeface="Times New Roman" pitchFamily="18" charset="0"/>
                <a:cs typeface="Times New Roman" pitchFamily="18" charset="0"/>
              </a:rPr>
              <a:t>PUBLICIDADES Y CARTELERÍA</a:t>
            </a:r>
            <a:endParaRPr lang="es-AR" sz="2800" b="1">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2646</TotalTime>
  <Words>26450</Words>
  <Application>Microsoft Office PowerPoint</Application>
  <PresentationFormat>Presentación en pantalla (4:3)</PresentationFormat>
  <Paragraphs>2046</Paragraphs>
  <Slides>413</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413</vt:i4>
      </vt:variant>
    </vt:vector>
  </HeadingPairs>
  <TitlesOfParts>
    <vt:vector size="415" baseType="lpstr">
      <vt:lpstr>Tema de Office</vt:lpstr>
      <vt:lpstr>Imagen Corel PHOTO-PAINT 9.0</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Diapositiva 112</vt:lpstr>
      <vt:lpstr>Diapositiva 113</vt:lpstr>
      <vt:lpstr>Diapositiva 114</vt:lpstr>
      <vt:lpstr>Diapositiva 115</vt:lpstr>
      <vt:lpstr>Diapositiva 116</vt:lpstr>
      <vt:lpstr>Diapositiva 117</vt:lpstr>
      <vt:lpstr>Diapositiva 118</vt:lpstr>
      <vt:lpstr>Diapositiva 119</vt:lpstr>
      <vt:lpstr>Diapositiva 120</vt:lpstr>
      <vt:lpstr>Diapositiva 121</vt:lpstr>
      <vt:lpstr>Diapositiva 122</vt:lpstr>
      <vt:lpstr>Diapositiva 123</vt:lpstr>
      <vt:lpstr>Diapositiva 124</vt:lpstr>
      <vt:lpstr>Diapositiva 125</vt:lpstr>
      <vt:lpstr>Diapositiva 126</vt:lpstr>
      <vt:lpstr>Diapositiva 127</vt:lpstr>
      <vt:lpstr>Diapositiva 128</vt:lpstr>
      <vt:lpstr>Diapositiva 129</vt:lpstr>
      <vt:lpstr>Diapositiva 130</vt:lpstr>
      <vt:lpstr>Diapositiva 131</vt:lpstr>
      <vt:lpstr>Diapositiva 132</vt:lpstr>
      <vt:lpstr>Diapositiva 133</vt:lpstr>
      <vt:lpstr>Diapositiva 134</vt:lpstr>
      <vt:lpstr>Diapositiva 135</vt:lpstr>
      <vt:lpstr>Diapositiva 136</vt:lpstr>
      <vt:lpstr>Diapositiva 137</vt:lpstr>
      <vt:lpstr>Diapositiva 138</vt:lpstr>
      <vt:lpstr>Diapositiva 139</vt:lpstr>
      <vt:lpstr>Diapositiva 140</vt:lpstr>
      <vt:lpstr>Diapositiva 141</vt:lpstr>
      <vt:lpstr>Diapositiva 142</vt:lpstr>
      <vt:lpstr>Diapositiva 143</vt:lpstr>
      <vt:lpstr>Diapositiva 144</vt:lpstr>
      <vt:lpstr>Diapositiva 145</vt:lpstr>
      <vt:lpstr>Diapositiva 146</vt:lpstr>
      <vt:lpstr>Diapositiva 147</vt:lpstr>
      <vt:lpstr>Diapositiva 148</vt:lpstr>
      <vt:lpstr>Diapositiva 149</vt:lpstr>
      <vt:lpstr>Diapositiva 150</vt:lpstr>
      <vt:lpstr>Diapositiva 151</vt:lpstr>
      <vt:lpstr>Diapositiva 152</vt:lpstr>
      <vt:lpstr>Diapositiva 153</vt:lpstr>
      <vt:lpstr>Diapositiva 154</vt:lpstr>
      <vt:lpstr>Diapositiva 155</vt:lpstr>
      <vt:lpstr>Diapositiva 156</vt:lpstr>
      <vt:lpstr>Diapositiva 157</vt:lpstr>
      <vt:lpstr>Diapositiva 158</vt:lpstr>
      <vt:lpstr>Diapositiva 159</vt:lpstr>
      <vt:lpstr>Diapositiva 160</vt:lpstr>
      <vt:lpstr>Diapositiva 161</vt:lpstr>
      <vt:lpstr>Diapositiva 162</vt:lpstr>
      <vt:lpstr>Diapositiva 163</vt:lpstr>
      <vt:lpstr>Diapositiva 164</vt:lpstr>
      <vt:lpstr>Diapositiva 165</vt:lpstr>
      <vt:lpstr>Diapositiva 166</vt:lpstr>
      <vt:lpstr>Diapositiva 167</vt:lpstr>
      <vt:lpstr>Diapositiva 168</vt:lpstr>
      <vt:lpstr>Diapositiva 169</vt:lpstr>
      <vt:lpstr>Diapositiva 170</vt:lpstr>
      <vt:lpstr>Diapositiva 171</vt:lpstr>
      <vt:lpstr>Diapositiva 172</vt:lpstr>
      <vt:lpstr>Diapositiva 173</vt:lpstr>
      <vt:lpstr>Diapositiva 174</vt:lpstr>
      <vt:lpstr>Diapositiva 175</vt:lpstr>
      <vt:lpstr>Diapositiva 176</vt:lpstr>
      <vt:lpstr>Diapositiva 177</vt:lpstr>
      <vt:lpstr>Diapositiva 178</vt:lpstr>
      <vt:lpstr>Diapositiva 179</vt:lpstr>
      <vt:lpstr>Diapositiva 180</vt:lpstr>
      <vt:lpstr>Diapositiva 181</vt:lpstr>
      <vt:lpstr>Diapositiva 182</vt:lpstr>
      <vt:lpstr>Diapositiva 183</vt:lpstr>
      <vt:lpstr>Diapositiva 184</vt:lpstr>
      <vt:lpstr>Diapositiva 185</vt:lpstr>
      <vt:lpstr>Diapositiva 186</vt:lpstr>
      <vt:lpstr>Diapositiva 187</vt:lpstr>
      <vt:lpstr>Diapositiva 188</vt:lpstr>
      <vt:lpstr>Diapositiva 189</vt:lpstr>
      <vt:lpstr>Diapositiva 190</vt:lpstr>
      <vt:lpstr>Diapositiva 191</vt:lpstr>
      <vt:lpstr>Diapositiva 192</vt:lpstr>
      <vt:lpstr>Diapositiva 193</vt:lpstr>
      <vt:lpstr>Diapositiva 194</vt:lpstr>
      <vt:lpstr>Diapositiva 195</vt:lpstr>
      <vt:lpstr>Diapositiva 196</vt:lpstr>
      <vt:lpstr>Diapositiva 197</vt:lpstr>
      <vt:lpstr>Diapositiva 198</vt:lpstr>
      <vt:lpstr>Diapositiva 199</vt:lpstr>
      <vt:lpstr>Diapositiva 200</vt:lpstr>
      <vt:lpstr>Diapositiva 201</vt:lpstr>
      <vt:lpstr>Diapositiva 202</vt:lpstr>
      <vt:lpstr>Diapositiva 203</vt:lpstr>
      <vt:lpstr>Diapositiva 204</vt:lpstr>
      <vt:lpstr>Diapositiva 205</vt:lpstr>
      <vt:lpstr>Diapositiva 206</vt:lpstr>
      <vt:lpstr>Diapositiva 207</vt:lpstr>
      <vt:lpstr>Diapositiva 208</vt:lpstr>
      <vt:lpstr>Diapositiva 209</vt:lpstr>
      <vt:lpstr>Diapositiva 210</vt:lpstr>
      <vt:lpstr>Diapositiva 211</vt:lpstr>
      <vt:lpstr>Diapositiva 212</vt:lpstr>
      <vt:lpstr>Diapositiva 213</vt:lpstr>
      <vt:lpstr>Diapositiva 214</vt:lpstr>
      <vt:lpstr>Diapositiva 215</vt:lpstr>
      <vt:lpstr>Diapositiva 216</vt:lpstr>
      <vt:lpstr>Diapositiva 217</vt:lpstr>
      <vt:lpstr>Diapositiva 218</vt:lpstr>
      <vt:lpstr>Diapositiva 219</vt:lpstr>
      <vt:lpstr>Diapositiva 220</vt:lpstr>
      <vt:lpstr>Diapositiva 221</vt:lpstr>
      <vt:lpstr>Diapositiva 222</vt:lpstr>
      <vt:lpstr>Diapositiva 223</vt:lpstr>
      <vt:lpstr>Diapositiva 224</vt:lpstr>
      <vt:lpstr>Diapositiva 225</vt:lpstr>
      <vt:lpstr>Diapositiva 226</vt:lpstr>
      <vt:lpstr>Diapositiva 227</vt:lpstr>
      <vt:lpstr>Diapositiva 228</vt:lpstr>
      <vt:lpstr>Diapositiva 229</vt:lpstr>
      <vt:lpstr>Diapositiva 230</vt:lpstr>
      <vt:lpstr>Diapositiva 231</vt:lpstr>
      <vt:lpstr>Diapositiva 232</vt:lpstr>
      <vt:lpstr>Diapositiva 233</vt:lpstr>
      <vt:lpstr>Diapositiva 234</vt:lpstr>
      <vt:lpstr>Diapositiva 235</vt:lpstr>
      <vt:lpstr>Diapositiva 236</vt:lpstr>
      <vt:lpstr>Diapositiva 237</vt:lpstr>
      <vt:lpstr>Diapositiva 238</vt:lpstr>
      <vt:lpstr>Diapositiva 239</vt:lpstr>
      <vt:lpstr>Diapositiva 240</vt:lpstr>
      <vt:lpstr>Diapositiva 241</vt:lpstr>
      <vt:lpstr>Diapositiva 242</vt:lpstr>
      <vt:lpstr>Diapositiva 243</vt:lpstr>
      <vt:lpstr>Diapositiva 244</vt:lpstr>
      <vt:lpstr>Diapositiva 245</vt:lpstr>
      <vt:lpstr>Diapositiva 246</vt:lpstr>
      <vt:lpstr>Diapositiva 247</vt:lpstr>
      <vt:lpstr>Diapositiva 248</vt:lpstr>
      <vt:lpstr>Diapositiva 249</vt:lpstr>
      <vt:lpstr>Diapositiva 250</vt:lpstr>
      <vt:lpstr>Diapositiva 251</vt:lpstr>
      <vt:lpstr>Diapositiva 252</vt:lpstr>
      <vt:lpstr>Diapositiva 253</vt:lpstr>
      <vt:lpstr>Diapositiva 254</vt:lpstr>
      <vt:lpstr>Diapositiva 255</vt:lpstr>
      <vt:lpstr>Diapositiva 256</vt:lpstr>
      <vt:lpstr>Diapositiva 257</vt:lpstr>
      <vt:lpstr>Diapositiva 258</vt:lpstr>
      <vt:lpstr>Diapositiva 259</vt:lpstr>
      <vt:lpstr>Diapositiva 260</vt:lpstr>
      <vt:lpstr>Diapositiva 261</vt:lpstr>
      <vt:lpstr>Diapositiva 262</vt:lpstr>
      <vt:lpstr>Diapositiva 263</vt:lpstr>
      <vt:lpstr>Diapositiva 264</vt:lpstr>
      <vt:lpstr>Diapositiva 265</vt:lpstr>
      <vt:lpstr>Diapositiva 266</vt:lpstr>
      <vt:lpstr>Diapositiva 267</vt:lpstr>
      <vt:lpstr>Diapositiva 268</vt:lpstr>
      <vt:lpstr>Diapositiva 269</vt:lpstr>
      <vt:lpstr>Diapositiva 270</vt:lpstr>
      <vt:lpstr>Diapositiva 271</vt:lpstr>
      <vt:lpstr>Diapositiva 272</vt:lpstr>
      <vt:lpstr>Diapositiva 273</vt:lpstr>
      <vt:lpstr>Diapositiva 274</vt:lpstr>
      <vt:lpstr>Diapositiva 275</vt:lpstr>
      <vt:lpstr>Diapositiva 276</vt:lpstr>
      <vt:lpstr>Diapositiva 277</vt:lpstr>
      <vt:lpstr>Diapositiva 278</vt:lpstr>
      <vt:lpstr>Diapositiva 279</vt:lpstr>
      <vt:lpstr>Diapositiva 280</vt:lpstr>
      <vt:lpstr>Diapositiva 281</vt:lpstr>
      <vt:lpstr>Diapositiva 282</vt:lpstr>
      <vt:lpstr>Diapositiva 283</vt:lpstr>
      <vt:lpstr>Diapositiva 284</vt:lpstr>
      <vt:lpstr>Diapositiva 285</vt:lpstr>
      <vt:lpstr>Diapositiva 286</vt:lpstr>
      <vt:lpstr>Diapositiva 287</vt:lpstr>
      <vt:lpstr>Diapositiva 288</vt:lpstr>
      <vt:lpstr>Diapositiva 289</vt:lpstr>
      <vt:lpstr>Diapositiva 290</vt:lpstr>
      <vt:lpstr>Diapositiva 291</vt:lpstr>
      <vt:lpstr>Diapositiva 292</vt:lpstr>
      <vt:lpstr>Diapositiva 293</vt:lpstr>
      <vt:lpstr>Diapositiva 294</vt:lpstr>
      <vt:lpstr>Diapositiva 295</vt:lpstr>
      <vt:lpstr>Diapositiva 296</vt:lpstr>
      <vt:lpstr>Diapositiva 297</vt:lpstr>
      <vt:lpstr>Diapositiva 298</vt:lpstr>
      <vt:lpstr>Diapositiva 299</vt:lpstr>
      <vt:lpstr>Diapositiva 300</vt:lpstr>
      <vt:lpstr>Diapositiva 301</vt:lpstr>
      <vt:lpstr>Diapositiva 302</vt:lpstr>
      <vt:lpstr>Diapositiva 303</vt:lpstr>
      <vt:lpstr>Diapositiva 304</vt:lpstr>
      <vt:lpstr>Diapositiva 305</vt:lpstr>
      <vt:lpstr>Diapositiva 306</vt:lpstr>
      <vt:lpstr>Diapositiva 307</vt:lpstr>
      <vt:lpstr>Diapositiva 308</vt:lpstr>
      <vt:lpstr>Diapositiva 309</vt:lpstr>
      <vt:lpstr>Diapositiva 310</vt:lpstr>
      <vt:lpstr>Diapositiva 311</vt:lpstr>
      <vt:lpstr>Diapositiva 312</vt:lpstr>
      <vt:lpstr>Diapositiva 313</vt:lpstr>
      <vt:lpstr>Diapositiva 314</vt:lpstr>
      <vt:lpstr>Diapositiva 315</vt:lpstr>
      <vt:lpstr>Diapositiva 316</vt:lpstr>
      <vt:lpstr>Diapositiva 317</vt:lpstr>
      <vt:lpstr>Diapositiva 318</vt:lpstr>
      <vt:lpstr>Diapositiva 319</vt:lpstr>
      <vt:lpstr>Diapositiva 320</vt:lpstr>
      <vt:lpstr>Diapositiva 321</vt:lpstr>
      <vt:lpstr>Diapositiva 322</vt:lpstr>
      <vt:lpstr>Diapositiva 323</vt:lpstr>
      <vt:lpstr>Diapositiva 324</vt:lpstr>
      <vt:lpstr>Diapositiva 325</vt:lpstr>
      <vt:lpstr>Diapositiva 326</vt:lpstr>
      <vt:lpstr>Diapositiva 327</vt:lpstr>
      <vt:lpstr>Diapositiva 328</vt:lpstr>
      <vt:lpstr>Diapositiva 329</vt:lpstr>
      <vt:lpstr>Diapositiva 330</vt:lpstr>
      <vt:lpstr>Diapositiva 331</vt:lpstr>
      <vt:lpstr>Diapositiva 332</vt:lpstr>
      <vt:lpstr>Diapositiva 333</vt:lpstr>
      <vt:lpstr>Diapositiva 334</vt:lpstr>
      <vt:lpstr>Diapositiva 335</vt:lpstr>
      <vt:lpstr>Diapositiva 336</vt:lpstr>
      <vt:lpstr>Diapositiva 337</vt:lpstr>
      <vt:lpstr>Diapositiva 338</vt:lpstr>
      <vt:lpstr>Diapositiva 339</vt:lpstr>
      <vt:lpstr>Diapositiva 340</vt:lpstr>
      <vt:lpstr>Diapositiva 341</vt:lpstr>
      <vt:lpstr>Diapositiva 342</vt:lpstr>
      <vt:lpstr>Diapositiva 343</vt:lpstr>
      <vt:lpstr>Diapositiva 344</vt:lpstr>
      <vt:lpstr>Diapositiva 345</vt:lpstr>
      <vt:lpstr>Diapositiva 346</vt:lpstr>
      <vt:lpstr>Diapositiva 347</vt:lpstr>
      <vt:lpstr>Diapositiva 348</vt:lpstr>
      <vt:lpstr>Diapositiva 349</vt:lpstr>
      <vt:lpstr>Diapositiva 350</vt:lpstr>
      <vt:lpstr>Diapositiva 351</vt:lpstr>
      <vt:lpstr>Diapositiva 352</vt:lpstr>
      <vt:lpstr>Diapositiva 353</vt:lpstr>
      <vt:lpstr>Diapositiva 354</vt:lpstr>
      <vt:lpstr>Diapositiva 355</vt:lpstr>
      <vt:lpstr>Diapositiva 356</vt:lpstr>
      <vt:lpstr>Diapositiva 357</vt:lpstr>
      <vt:lpstr>Diapositiva 358</vt:lpstr>
      <vt:lpstr>Diapositiva 359</vt:lpstr>
      <vt:lpstr>Diapositiva 360</vt:lpstr>
      <vt:lpstr>Diapositiva 361</vt:lpstr>
      <vt:lpstr>Diapositiva 362</vt:lpstr>
      <vt:lpstr>Diapositiva 363</vt:lpstr>
      <vt:lpstr>Diapositiva 364</vt:lpstr>
      <vt:lpstr>Diapositiva 365</vt:lpstr>
      <vt:lpstr>Diapositiva 366</vt:lpstr>
      <vt:lpstr>Diapositiva 367</vt:lpstr>
      <vt:lpstr>Diapositiva 368</vt:lpstr>
      <vt:lpstr>Diapositiva 369</vt:lpstr>
      <vt:lpstr>Diapositiva 370</vt:lpstr>
      <vt:lpstr>Diapositiva 371</vt:lpstr>
      <vt:lpstr>Diapositiva 372</vt:lpstr>
      <vt:lpstr>Diapositiva 373</vt:lpstr>
      <vt:lpstr>Diapositiva 374</vt:lpstr>
      <vt:lpstr>Diapositiva 375</vt:lpstr>
      <vt:lpstr>Diapositiva 376</vt:lpstr>
      <vt:lpstr>Diapositiva 377</vt:lpstr>
      <vt:lpstr>Diapositiva 378</vt:lpstr>
      <vt:lpstr>Diapositiva 379</vt:lpstr>
      <vt:lpstr>Diapositiva 380</vt:lpstr>
      <vt:lpstr>Diapositiva 381</vt:lpstr>
      <vt:lpstr>Diapositiva 382</vt:lpstr>
      <vt:lpstr>Diapositiva 383</vt:lpstr>
      <vt:lpstr>Diapositiva 384</vt:lpstr>
      <vt:lpstr>Diapositiva 385</vt:lpstr>
      <vt:lpstr>Diapositiva 386</vt:lpstr>
      <vt:lpstr>Diapositiva 387</vt:lpstr>
      <vt:lpstr>Diapositiva 388</vt:lpstr>
      <vt:lpstr>Diapositiva 389</vt:lpstr>
      <vt:lpstr>Diapositiva 390</vt:lpstr>
      <vt:lpstr>Diapositiva 391</vt:lpstr>
      <vt:lpstr>Diapositiva 392</vt:lpstr>
      <vt:lpstr>Diapositiva 393</vt:lpstr>
      <vt:lpstr>Diapositiva 394</vt:lpstr>
      <vt:lpstr>Diapositiva 395</vt:lpstr>
      <vt:lpstr>Diapositiva 396</vt:lpstr>
      <vt:lpstr>Diapositiva 397</vt:lpstr>
      <vt:lpstr>Diapositiva 398</vt:lpstr>
      <vt:lpstr>Diapositiva 399</vt:lpstr>
      <vt:lpstr>Diapositiva 400</vt:lpstr>
      <vt:lpstr>Diapositiva 401</vt:lpstr>
      <vt:lpstr>Diapositiva 402</vt:lpstr>
      <vt:lpstr>Diapositiva 403</vt:lpstr>
      <vt:lpstr>Diapositiva 404</vt:lpstr>
      <vt:lpstr>Diapositiva 405</vt:lpstr>
      <vt:lpstr>Diapositiva 406</vt:lpstr>
      <vt:lpstr>Diapositiva 407</vt:lpstr>
      <vt:lpstr>Diapositiva 408</vt:lpstr>
      <vt:lpstr>Diapositiva 409</vt:lpstr>
      <vt:lpstr>Diapositiva 410</vt:lpstr>
      <vt:lpstr>Diapositiva 411</vt:lpstr>
      <vt:lpstr>Diapositiva 412</vt:lpstr>
      <vt:lpstr>Diapositiva 413</vt:lpstr>
    </vt:vector>
  </TitlesOfParts>
  <Company>www.intercambiosvirtuales.org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 DE LA PREVENCIÓN</dc:title>
  <dc:creator>www.intercambiosvirtuales.org</dc:creator>
  <cp:lastModifiedBy>www.intercambiosvirtuales.org</cp:lastModifiedBy>
  <cp:revision>235</cp:revision>
  <dcterms:created xsi:type="dcterms:W3CDTF">2020-04-28T14:07:48Z</dcterms:created>
  <dcterms:modified xsi:type="dcterms:W3CDTF">2020-05-14T15:28:06Z</dcterms:modified>
</cp:coreProperties>
</file>