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1"/>
  </p:notesMasterIdLst>
  <p:sldIdLst>
    <p:sldId id="256" r:id="rId2"/>
    <p:sldId id="283" r:id="rId3"/>
    <p:sldId id="284" r:id="rId4"/>
    <p:sldId id="257" r:id="rId5"/>
    <p:sldId id="258" r:id="rId6"/>
    <p:sldId id="262" r:id="rId7"/>
    <p:sldId id="285" r:id="rId8"/>
    <p:sldId id="286" r:id="rId9"/>
    <p:sldId id="287" r:id="rId10"/>
    <p:sldId id="399" r:id="rId11"/>
    <p:sldId id="400" r:id="rId12"/>
    <p:sldId id="401" r:id="rId13"/>
    <p:sldId id="288" r:id="rId14"/>
    <p:sldId id="289" r:id="rId15"/>
    <p:sldId id="290" r:id="rId16"/>
    <p:sldId id="291" r:id="rId17"/>
    <p:sldId id="292" r:id="rId18"/>
    <p:sldId id="329"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8"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263"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59" r:id="rId73"/>
    <p:sldId id="260" r:id="rId74"/>
    <p:sldId id="261"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9" r:id="rId93"/>
    <p:sldId id="353" r:id="rId94"/>
    <p:sldId id="354" r:id="rId95"/>
    <p:sldId id="355" r:id="rId96"/>
    <p:sldId id="356" r:id="rId97"/>
    <p:sldId id="357" r:id="rId98"/>
    <p:sldId id="358" r:id="rId99"/>
    <p:sldId id="359" r:id="rId100"/>
    <p:sldId id="360" r:id="rId101"/>
    <p:sldId id="350" r:id="rId102"/>
    <p:sldId id="351" r:id="rId103"/>
    <p:sldId id="352" r:id="rId104"/>
    <p:sldId id="361" r:id="rId105"/>
    <p:sldId id="347" r:id="rId106"/>
    <p:sldId id="348" r:id="rId107"/>
    <p:sldId id="362" r:id="rId108"/>
    <p:sldId id="363" r:id="rId109"/>
    <p:sldId id="364" r:id="rId110"/>
    <p:sldId id="365" r:id="rId111"/>
    <p:sldId id="366" r:id="rId112"/>
    <p:sldId id="367" r:id="rId113"/>
    <p:sldId id="368" r:id="rId114"/>
    <p:sldId id="369" r:id="rId115"/>
    <p:sldId id="371" r:id="rId116"/>
    <p:sldId id="372" r:id="rId117"/>
    <p:sldId id="373" r:id="rId118"/>
    <p:sldId id="374" r:id="rId119"/>
    <p:sldId id="376" r:id="rId120"/>
    <p:sldId id="377" r:id="rId121"/>
    <p:sldId id="378" r:id="rId122"/>
    <p:sldId id="402" r:id="rId123"/>
    <p:sldId id="403" r:id="rId124"/>
    <p:sldId id="404" r:id="rId125"/>
    <p:sldId id="405" r:id="rId126"/>
    <p:sldId id="450"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444" r:id="rId143"/>
    <p:sldId id="445" r:id="rId144"/>
    <p:sldId id="446" r:id="rId145"/>
    <p:sldId id="447" r:id="rId146"/>
    <p:sldId id="448" r:id="rId147"/>
    <p:sldId id="449" r:id="rId148"/>
    <p:sldId id="394" r:id="rId149"/>
    <p:sldId id="395" r:id="rId150"/>
    <p:sldId id="396" r:id="rId151"/>
    <p:sldId id="408" r:id="rId152"/>
    <p:sldId id="397" r:id="rId153"/>
    <p:sldId id="443" r:id="rId154"/>
    <p:sldId id="398" r:id="rId155"/>
    <p:sldId id="411" r:id="rId156"/>
    <p:sldId id="412" r:id="rId157"/>
    <p:sldId id="413" r:id="rId158"/>
    <p:sldId id="414" r:id="rId159"/>
    <p:sldId id="415" r:id="rId160"/>
    <p:sldId id="416" r:id="rId161"/>
    <p:sldId id="417" r:id="rId162"/>
    <p:sldId id="418" r:id="rId163"/>
    <p:sldId id="419"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312E7-ECC2-45C2-B7FD-EB42F7926832}" type="datetimeFigureOut">
              <a:rPr lang="en-US" smtClean="0"/>
              <a:pPr/>
              <a:t>14-May-20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A020E-9B5D-486A-A12A-7D805BFAC1BC}"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50A020E-9B5D-486A-A12A-7D805BFAC1B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50A020E-9B5D-486A-A12A-7D805BFAC1BC}"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50A020E-9B5D-486A-A12A-7D805BFAC1BC}" type="slidenum">
              <a:rPr lang="en-US" smtClean="0"/>
              <a:pPr/>
              <a:t>78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CDC8C8-FC3B-4BB6-ABF7-31B1F9315C95}"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983FB85-DB6B-4672-851E-9E4C0F16F9E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DC8C8-FC3B-4BB6-ABF7-31B1F9315C95}" type="datetimeFigureOut">
              <a:rPr lang="en-US" smtClean="0"/>
              <a:pPr/>
              <a:t>14-May-20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3FB85-DB6B-4672-851E-9E4C0F16F9E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2400"/>
            <a:ext cx="9144000" cy="7010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57200" y="914400"/>
            <a:ext cx="8229600" cy="2133599"/>
          </a:xfrm>
          <a:solidFill>
            <a:schemeClr val="tx2">
              <a:lumMod val="40000"/>
              <a:lumOff val="60000"/>
            </a:schemeClr>
          </a:solidFill>
          <a:ln w="38100">
            <a:solidFill>
              <a:schemeClr val="tx1"/>
            </a:solidFill>
          </a:ln>
        </p:spPr>
        <p:txBody>
          <a:bodyPr>
            <a:normAutofit/>
          </a:bodyPr>
          <a:lstStyle/>
          <a:p>
            <a:r>
              <a:rPr lang="es-AR" sz="3200" b="1" dirty="0" smtClean="0">
                <a:latin typeface="Times New Roman" pitchFamily="18" charset="0"/>
                <a:cs typeface="Times New Roman" pitchFamily="18" charset="0"/>
              </a:rPr>
              <a:t>UNIDAD “C”</a:t>
            </a:r>
            <a:br>
              <a:rPr lang="es-AR" sz="3200" b="1" dirty="0" smtClean="0">
                <a:latin typeface="Times New Roman" pitchFamily="18" charset="0"/>
                <a:cs typeface="Times New Roman" pitchFamily="18" charset="0"/>
              </a:rPr>
            </a:br>
            <a:r>
              <a:rPr lang="es-AR" sz="3200" b="1" dirty="0" smtClean="0">
                <a:latin typeface="Times New Roman" pitchFamily="18" charset="0"/>
                <a:cs typeface="Times New Roman" pitchFamily="18" charset="0"/>
              </a:rPr>
              <a:t>COBERTURAS PATRIMONIALES</a:t>
            </a:r>
            <a:endParaRPr lang="en-US" sz="3200" b="1" dirty="0">
              <a:latin typeface="Times New Roman" pitchFamily="18" charset="0"/>
              <a:cs typeface="Times New Roman" pitchFamily="18" charset="0"/>
            </a:endParaRPr>
          </a:p>
        </p:txBody>
      </p:sp>
      <p:sp>
        <p:nvSpPr>
          <p:cNvPr id="6" name="1 Título"/>
          <p:cNvSpPr txBox="1">
            <a:spLocks/>
          </p:cNvSpPr>
          <p:nvPr/>
        </p:nvSpPr>
        <p:spPr>
          <a:xfrm>
            <a:off x="457200" y="3657600"/>
            <a:ext cx="8229600" cy="1371599"/>
          </a:xfrm>
          <a:prstGeom prst="rect">
            <a:avLst/>
          </a:prstGeom>
          <a:solidFill>
            <a:schemeClr val="tx2">
              <a:lumMod val="40000"/>
              <a:lumOff val="60000"/>
            </a:schemeClr>
          </a:solidFill>
          <a:ln w="381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PRIMERA PARTE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8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CORRESPONDEN AL APÉNDICE I DEL MANUAL DEL PROFESIONAL DEL SEGURO (EDICIÓN 17</a:t>
            </a: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457200" y="2667000"/>
            <a:ext cx="8229600" cy="553998"/>
          </a:xfrm>
          <a:prstGeom prst="rect">
            <a:avLst/>
          </a:prstGeom>
          <a:solidFill>
            <a:schemeClr val="tx2">
              <a:lumMod val="40000"/>
              <a:lumOff val="60000"/>
            </a:schemeClr>
          </a:solidFill>
          <a:ln w="28575">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133600"/>
            <a:ext cx="8261350" cy="3444875"/>
          </a:xfrm>
          <a:prstGeom prst="rect">
            <a:avLst/>
          </a:prstGeom>
          <a:solidFill>
            <a:schemeClr val="tx1"/>
          </a:solidFill>
          <a:ln w="28575">
            <a:solidFill>
              <a:srgbClr val="C00000"/>
            </a:solidFill>
            <a:miter lim="800000"/>
            <a:headEnd/>
            <a:tailEnd/>
          </a:ln>
        </p:spPr>
        <p:txBody>
          <a:bodyPr wrap="square">
            <a:spAutoFit/>
          </a:bodyPr>
          <a:lstStyle/>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Titularidad del dominio.</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Muerte e invalidez total y permanente del conductor y/o asegurado</a:t>
            </a:r>
          </a:p>
          <a:p>
            <a:pPr marL="342900" indent="-342900" fontAlgn="auto">
              <a:spcBef>
                <a:spcPts val="1100"/>
              </a:spcBef>
              <a:spcAft>
                <a:spcPts val="0"/>
              </a:spcAft>
              <a:buFontTx/>
              <a:buChar char="-"/>
              <a:defRPr/>
            </a:pPr>
            <a:r>
              <a:rPr lang="es-MX" sz="2000" b="1" dirty="0">
                <a:solidFill>
                  <a:schemeClr val="bg1"/>
                </a:solidFill>
                <a:latin typeface="Times New Roman" pitchFamily="18" charset="0"/>
                <a:cs typeface="Times New Roman" pitchFamily="18" charset="0"/>
              </a:rPr>
              <a:t>Muerte e invalidez total y Permanente cubriendo al cónyuge o conviviente en aparente matrimonio.</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Renovación automática.</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Contratos celebrados en moneda extranjera,</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Cláusula de Cobranza de premios.</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Prórroga automática.</a:t>
            </a:r>
          </a:p>
        </p:txBody>
      </p:sp>
      <p:sp>
        <p:nvSpPr>
          <p:cNvPr id="3" name="Rectangle 5"/>
          <p:cNvSpPr>
            <a:spLocks noChangeArrowheads="1"/>
          </p:cNvSpPr>
          <p:nvPr/>
        </p:nvSpPr>
        <p:spPr bwMode="auto">
          <a:xfrm>
            <a:off x="457200" y="762000"/>
            <a:ext cx="8229600" cy="8001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CLÁUSULAS ADICIONALES COMUNES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143000"/>
            <a:ext cx="8229600" cy="4298613"/>
          </a:xfrm>
          <a:prstGeom prst="rect">
            <a:avLst/>
          </a:prstGeom>
          <a:solidFill>
            <a:schemeClr val="tx1"/>
          </a:solidFill>
          <a:ln w="28575">
            <a:solidFill>
              <a:srgbClr val="C00000"/>
            </a:solidFill>
            <a:miter lim="800000"/>
            <a:headEnd/>
            <a:tailEnd/>
          </a:ln>
        </p:spPr>
        <p:txBody>
          <a:bodyPr wrap="square">
            <a:spAutoFit/>
          </a:bodyPr>
          <a:lstStyle/>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Sistema CLEAS.</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Cobertura limitada por baja del vehículo.</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Vehículo operando.</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Finalización de la cobertura por cancelación de deuda prendaria.</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Renuncia a la subrogación.</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Prevención de lavado de activos.</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Prevención de lavado de activos y financiamiento del terrorismo.</a:t>
            </a:r>
          </a:p>
          <a:p>
            <a:pPr fontAlgn="auto">
              <a:spcBef>
                <a:spcPts val="1100"/>
              </a:spcBef>
              <a:spcAft>
                <a:spcPts val="0"/>
              </a:spcAft>
              <a:defRPr/>
            </a:pPr>
            <a:r>
              <a:rPr lang="es-MX" sz="2000" b="1" dirty="0">
                <a:solidFill>
                  <a:schemeClr val="bg1"/>
                </a:solidFill>
                <a:latin typeface="Times New Roman" pitchFamily="18" charset="0"/>
                <a:cs typeface="Times New Roman" pitchFamily="18" charset="0"/>
              </a:rPr>
              <a:t>- Servicio de remolque.</a:t>
            </a:r>
          </a:p>
          <a:p>
            <a:pPr marL="88900" indent="-88900" fontAlgn="auto">
              <a:spcBef>
                <a:spcPts val="1100"/>
              </a:spcBef>
              <a:spcAft>
                <a:spcPts val="0"/>
              </a:spcAft>
              <a:buFontTx/>
              <a:buChar char="-"/>
              <a:tabLst>
                <a:tab pos="177800" algn="l"/>
              </a:tabLst>
              <a:defRPr/>
            </a:pPr>
            <a:r>
              <a:rPr lang="es-MX" sz="2000" b="1" dirty="0">
                <a:solidFill>
                  <a:schemeClr val="bg1"/>
                </a:solidFill>
                <a:latin typeface="Times New Roman" pitchFamily="18" charset="0"/>
                <a:cs typeface="Times New Roman" pitchFamily="18" charset="0"/>
              </a:rPr>
              <a:t> Cobertura de muerte cubriendo a los ocupantes autorizados en </a:t>
            </a:r>
            <a:r>
              <a:rPr lang="es-MX" sz="2000" b="1" dirty="0" smtClean="0">
                <a:solidFill>
                  <a:schemeClr val="bg1"/>
                </a:solidFill>
                <a:latin typeface="Times New Roman" pitchFamily="18" charset="0"/>
                <a:cs typeface="Times New Roman" pitchFamily="18" charset="0"/>
              </a:rPr>
              <a:t>accidente automovilístico </a:t>
            </a:r>
            <a:r>
              <a:rPr lang="es-MX" sz="2000" b="1" dirty="0">
                <a:solidFill>
                  <a:schemeClr val="bg1"/>
                </a:solidFill>
                <a:latin typeface="Times New Roman" pitchFamily="18" charset="0"/>
                <a:cs typeface="Times New Roman" pitchFamily="18" charset="0"/>
              </a:rPr>
              <a:t>en el vehículo asegurado.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642938"/>
            <a:ext cx="8229600" cy="5247590"/>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TITULARIDAD DEL DOMINIO</a:t>
            </a:r>
          </a:p>
          <a:p>
            <a:pPr algn="ctr" fontAlgn="auto" hangingPunct="0">
              <a:spcBef>
                <a:spcPts val="1200"/>
              </a:spcBef>
              <a:spcAft>
                <a:spcPts val="0"/>
              </a:spcAft>
              <a:defRPr/>
            </a:pPr>
            <a:r>
              <a:rPr lang="es-ES" sz="2400" b="1" dirty="0">
                <a:solidFill>
                  <a:schemeClr val="bg1"/>
                </a:solidFill>
                <a:latin typeface="Times New Roman" pitchFamily="18" charset="0"/>
              </a:rPr>
              <a:t>Queda establecido y convenido que en caso de pérdida total del vehículo asegurado a consecuencia de robo o hurto y/o por daños a consecuencia de accidente y/o incendio y cuando procediere abonar la indemnización, ésta no se hará efectiva si el vehículo no se encuentra registrado a nombre del asegurado, hasta tanto se acredite la transferencia registral a su favor o se obtenga expresa conformidad del titular del dominio del vehículo asegurado, manifestada ante escribano público, para que perciba la indemnización el asegurado.</a:t>
            </a:r>
          </a:p>
          <a:p>
            <a:pPr algn="ctr" fontAlgn="auto" hangingPunct="0">
              <a:spcBef>
                <a:spcPts val="1200"/>
              </a:spcBef>
              <a:spcAft>
                <a:spcPts val="0"/>
              </a:spcAft>
              <a:defRPr/>
            </a:pPr>
            <a:endParaRPr lang="es-ES" sz="500" b="1" dirty="0">
              <a:solidFill>
                <a:schemeClr val="bg1"/>
              </a:solidFill>
              <a:latin typeface="Times New Roman" pitchFamily="18" charset="0"/>
            </a:endParaRPr>
          </a:p>
          <a:p>
            <a:pPr algn="ctr" fontAlgn="auto" hangingPunct="0">
              <a:spcBef>
                <a:spcPts val="1200"/>
              </a:spcBef>
              <a:spcAft>
                <a:spcPts val="0"/>
              </a:spcAft>
              <a:defRPr/>
            </a:pPr>
            <a:r>
              <a:rPr lang="es-ES" sz="2000" b="1" dirty="0">
                <a:solidFill>
                  <a:schemeClr val="bg1"/>
                </a:solidFill>
                <a:latin typeface="Times New Roman" pitchFamily="18" charset="0"/>
              </a:rPr>
              <a:t>NOTA: DEBERÁ CONSIGNARSE EN EL FRENTE DE PÓLIZA, EN FORMA DESTACADA, UNA ADVERTENCIA AL ASEGURADO RELACIONADA CON LO ESTABLECIDO EN ESTA CLÁUSULA.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457200"/>
            <a:ext cx="8229600" cy="322262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ACCIDENTES PERSONALES</a:t>
            </a:r>
          </a:p>
          <a:p>
            <a:pPr algn="ctr" fontAlgn="auto" hangingPunct="0">
              <a:spcBef>
                <a:spcPts val="1400"/>
              </a:spcBef>
              <a:spcAft>
                <a:spcPts val="0"/>
              </a:spcAft>
              <a:defRPr/>
            </a:pPr>
            <a:endParaRPr lang="es-ES" sz="500" b="1">
              <a:solidFill>
                <a:schemeClr val="bg1"/>
              </a:solidFill>
              <a:latin typeface="Times New Roman" pitchFamily="18" charset="0"/>
            </a:endParaRPr>
          </a:p>
          <a:p>
            <a:pPr algn="ctr" fontAlgn="auto" hangingPunct="0">
              <a:spcBef>
                <a:spcPts val="1200"/>
              </a:spcBef>
              <a:spcAft>
                <a:spcPts val="0"/>
              </a:spcAft>
              <a:defRPr/>
            </a:pPr>
            <a:r>
              <a:rPr lang="es-ES" sz="2400" b="1">
                <a:solidFill>
                  <a:schemeClr val="bg1"/>
                </a:solidFill>
                <a:latin typeface="Times New Roman" pitchFamily="18" charset="0"/>
              </a:rPr>
              <a:t>Para personas de existencia visible.</a:t>
            </a:r>
          </a:p>
          <a:p>
            <a:pPr algn="ctr" fontAlgn="auto" hangingPunct="0">
              <a:spcBef>
                <a:spcPts val="1200"/>
              </a:spcBef>
              <a:spcAft>
                <a:spcPts val="0"/>
              </a:spcAft>
              <a:defRPr/>
            </a:pPr>
            <a:r>
              <a:rPr lang="es-ES" sz="2400" b="1">
                <a:solidFill>
                  <a:schemeClr val="bg1"/>
                </a:solidFill>
                <a:latin typeface="Times New Roman" pitchFamily="18" charset="0"/>
              </a:rPr>
              <a:t>Beneficiarios: herederos legales.</a:t>
            </a:r>
          </a:p>
          <a:p>
            <a:pPr algn="ctr" fontAlgn="auto" hangingPunct="0">
              <a:spcBef>
                <a:spcPts val="1200"/>
              </a:spcBef>
              <a:spcAft>
                <a:spcPts val="0"/>
              </a:spcAft>
              <a:defRPr/>
            </a:pPr>
            <a:r>
              <a:rPr lang="es-ES" sz="2400" b="1">
                <a:solidFill>
                  <a:schemeClr val="bg1"/>
                </a:solidFill>
                <a:latin typeface="Times New Roman" pitchFamily="18" charset="0"/>
              </a:rPr>
              <a:t>Si la póliza está emitida a nombre de dos o más personas, el capital asegurado se repartirá proporcionalmente.</a:t>
            </a:r>
          </a:p>
          <a:p>
            <a:pPr algn="ctr" fontAlgn="auto" hangingPunct="0">
              <a:spcBef>
                <a:spcPts val="1200"/>
              </a:spcBef>
              <a:spcAft>
                <a:spcPts val="0"/>
              </a:spcAft>
              <a:defRPr/>
            </a:pPr>
            <a:r>
              <a:rPr lang="es-ES" sz="2400" b="1">
                <a:solidFill>
                  <a:schemeClr val="bg1"/>
                </a:solidFill>
                <a:latin typeface="Times New Roman" pitchFamily="18" charset="0"/>
              </a:rPr>
              <a:t>Exclusiones: Similar a las de accidentes personales.</a:t>
            </a:r>
          </a:p>
        </p:txBody>
      </p:sp>
      <p:sp>
        <p:nvSpPr>
          <p:cNvPr id="3" name="Text Box 2"/>
          <p:cNvSpPr txBox="1">
            <a:spLocks noChangeArrowheads="1"/>
          </p:cNvSpPr>
          <p:nvPr/>
        </p:nvSpPr>
        <p:spPr bwMode="auto">
          <a:xfrm>
            <a:off x="457200" y="3875088"/>
            <a:ext cx="8229600" cy="2362200"/>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RENOVACIÓN AUTOMÁTICA</a:t>
            </a:r>
          </a:p>
          <a:p>
            <a:pPr algn="ctr" fontAlgn="auto" hangingPunct="0">
              <a:spcBef>
                <a:spcPts val="1200"/>
              </a:spcBef>
              <a:spcAft>
                <a:spcPts val="0"/>
              </a:spcAft>
              <a:defRPr/>
            </a:pPr>
            <a:r>
              <a:rPr lang="es-ES" sz="2000" b="1">
                <a:solidFill>
                  <a:schemeClr val="bg1"/>
                </a:solidFill>
                <a:latin typeface="Times New Roman" pitchFamily="18" charset="0"/>
              </a:rPr>
              <a:t>Mismos riesgos cubiertos y en las mismas condiciones, salvo aviso fehaciente de la decisión de no renovar con 15 días corridos de anticipación.</a:t>
            </a:r>
          </a:p>
          <a:p>
            <a:pPr algn="ctr" fontAlgn="auto" hangingPunct="0">
              <a:spcBef>
                <a:spcPts val="1200"/>
              </a:spcBef>
              <a:spcAft>
                <a:spcPts val="0"/>
              </a:spcAft>
              <a:defRPr/>
            </a:pPr>
            <a:r>
              <a:rPr lang="es-ES" sz="2000" b="1">
                <a:solidFill>
                  <a:schemeClr val="bg1"/>
                </a:solidFill>
                <a:latin typeface="Times New Roman" pitchFamily="18" charset="0"/>
              </a:rPr>
              <a:t>De existir acreedor el asegurador deberá comunicar su decisión de no renovar, en el mismo plazo y forma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139825"/>
            <a:ext cx="8229600" cy="5053013"/>
          </a:xfrm>
          <a:prstGeom prst="rect">
            <a:avLst/>
          </a:prstGeom>
          <a:solidFill>
            <a:schemeClr val="tx1"/>
          </a:solidFill>
          <a:ln w="28575">
            <a:solidFill>
              <a:srgbClr val="C00000"/>
            </a:solidFill>
            <a:miter lim="800000"/>
            <a:headEnd/>
            <a:tailEnd/>
          </a:ln>
        </p:spPr>
        <p:txBody>
          <a:bodyPr wrap="square">
            <a:spAutoFit/>
          </a:bodyPr>
          <a:lstStyle/>
          <a:p>
            <a:pPr>
              <a:spcBef>
                <a:spcPts val="1100"/>
              </a:spcBef>
              <a:buFontTx/>
              <a:buChar char="-"/>
              <a:defRPr/>
            </a:pPr>
            <a:r>
              <a:rPr lang="es-MX" b="1">
                <a:solidFill>
                  <a:schemeClr val="bg1"/>
                </a:solidFill>
                <a:latin typeface="Times New Roman" pitchFamily="18" charset="0"/>
                <a:cs typeface="Times New Roman" pitchFamily="18" charset="0"/>
              </a:rPr>
              <a:t>    </a:t>
            </a:r>
            <a:r>
              <a:rPr lang="es-MX" sz="1600" b="1">
                <a:solidFill>
                  <a:schemeClr val="bg1"/>
                </a:solidFill>
                <a:latin typeface="Times New Roman" pitchFamily="18" charset="0"/>
                <a:cs typeface="Times New Roman" pitchFamily="18" charset="0"/>
              </a:rPr>
              <a:t>Responsabilidad civil del transportador carretero países del Cono Sur.</a:t>
            </a:r>
          </a:p>
          <a:p>
            <a:pPr>
              <a:spcBef>
                <a:spcPts val="1100"/>
              </a:spcBef>
              <a:buFontTx/>
              <a:buChar char="-"/>
              <a:defRPr/>
            </a:pPr>
            <a:r>
              <a:rPr lang="es-MX" sz="1600" b="1">
                <a:solidFill>
                  <a:schemeClr val="bg1"/>
                </a:solidFill>
                <a:latin typeface="Times New Roman" pitchFamily="18" charset="0"/>
                <a:cs typeface="Times New Roman" pitchFamily="18" charset="0"/>
              </a:rPr>
              <a:t>    Responsabilidad civil del propietario y/o conductor de vehículos </a:t>
            </a:r>
          </a:p>
          <a:p>
            <a:pPr>
              <a:spcBef>
                <a:spcPts val="1100"/>
              </a:spcBef>
              <a:defRPr/>
            </a:pPr>
            <a:r>
              <a:rPr lang="es-MX" sz="1600" b="1">
                <a:solidFill>
                  <a:schemeClr val="bg1"/>
                </a:solidFill>
                <a:latin typeface="Times New Roman" pitchFamily="18" charset="0"/>
                <a:cs typeface="Times New Roman" pitchFamily="18" charset="0"/>
              </a:rPr>
              <a:t>      terrestres (auto de paseo particular o de alquiler)</a:t>
            </a:r>
          </a:p>
          <a:p>
            <a:pPr>
              <a:spcBef>
                <a:spcPts val="1100"/>
              </a:spcBef>
              <a:defRPr/>
            </a:pPr>
            <a:r>
              <a:rPr lang="es-MX" sz="1600" b="1">
                <a:solidFill>
                  <a:schemeClr val="bg1"/>
                </a:solidFill>
                <a:latin typeface="Times New Roman" pitchFamily="18" charset="0"/>
                <a:cs typeface="Times New Roman" pitchFamily="18" charset="0"/>
              </a:rPr>
              <a:t>-    Extensión de las coberturas de robo o hurto a países limítrofes.</a:t>
            </a:r>
          </a:p>
          <a:p>
            <a:pPr>
              <a:spcBef>
                <a:spcPts val="1100"/>
              </a:spcBef>
              <a:defRPr/>
            </a:pPr>
            <a:r>
              <a:rPr lang="es-MX" sz="1600" b="1">
                <a:solidFill>
                  <a:schemeClr val="bg1"/>
                </a:solidFill>
                <a:latin typeface="Times New Roman" pitchFamily="18" charset="0"/>
                <a:cs typeface="Times New Roman" pitchFamily="18" charset="0"/>
              </a:rPr>
              <a:t>-    Extensión de las coberturas de robo o hurto a países de Sudamérica.</a:t>
            </a:r>
          </a:p>
          <a:p>
            <a:pPr>
              <a:spcBef>
                <a:spcPts val="1100"/>
              </a:spcBef>
              <a:defRPr/>
            </a:pPr>
            <a:r>
              <a:rPr lang="es-MX" sz="1600" b="1">
                <a:solidFill>
                  <a:schemeClr val="bg1"/>
                </a:solidFill>
                <a:latin typeface="Times New Roman" pitchFamily="18" charset="0"/>
                <a:cs typeface="Times New Roman" pitchFamily="18" charset="0"/>
              </a:rPr>
              <a:t>-    Extensión de la cobertura de daños a países limítrofes.</a:t>
            </a:r>
          </a:p>
          <a:p>
            <a:pPr>
              <a:spcBef>
                <a:spcPts val="1100"/>
              </a:spcBef>
              <a:defRPr/>
            </a:pPr>
            <a:r>
              <a:rPr lang="es-MX" sz="1600" b="1">
                <a:solidFill>
                  <a:schemeClr val="bg1"/>
                </a:solidFill>
                <a:latin typeface="Times New Roman" pitchFamily="18" charset="0"/>
                <a:cs typeface="Times New Roman" pitchFamily="18" charset="0"/>
              </a:rPr>
              <a:t>-    Extensión de la cobertura de daños a países de Sudamérica.</a:t>
            </a:r>
          </a:p>
          <a:p>
            <a:pPr>
              <a:spcBef>
                <a:spcPts val="1100"/>
              </a:spcBef>
              <a:defRPr/>
            </a:pPr>
            <a:r>
              <a:rPr lang="es-MX" sz="1600" b="1">
                <a:solidFill>
                  <a:schemeClr val="bg1"/>
                </a:solidFill>
                <a:latin typeface="Times New Roman" pitchFamily="18" charset="0"/>
                <a:cs typeface="Times New Roman" pitchFamily="18" charset="0"/>
              </a:rPr>
              <a:t>-    Extensión de la cobertura de incendio a países limítrofes.</a:t>
            </a:r>
          </a:p>
          <a:p>
            <a:pPr>
              <a:spcBef>
                <a:spcPts val="1100"/>
              </a:spcBef>
              <a:defRPr/>
            </a:pPr>
            <a:r>
              <a:rPr lang="es-MX" sz="1600" b="1">
                <a:solidFill>
                  <a:schemeClr val="bg1"/>
                </a:solidFill>
                <a:latin typeface="Times New Roman" pitchFamily="18" charset="0"/>
                <a:cs typeface="Times New Roman" pitchFamily="18" charset="0"/>
              </a:rPr>
              <a:t>-    Extensión de la cobertura de incendio a países de Sudamérica.</a:t>
            </a:r>
          </a:p>
          <a:p>
            <a:pPr>
              <a:spcBef>
                <a:spcPts val="1100"/>
              </a:spcBef>
              <a:buFontTx/>
              <a:buChar char="-"/>
              <a:defRPr/>
            </a:pPr>
            <a:r>
              <a:rPr lang="es-MX" sz="1600" b="1">
                <a:solidFill>
                  <a:schemeClr val="bg1"/>
                </a:solidFill>
                <a:latin typeface="Times New Roman" pitchFamily="18" charset="0"/>
                <a:cs typeface="Times New Roman" pitchFamily="18" charset="0"/>
              </a:rPr>
              <a:t>    Extensión de la cobertura de responsabilidad civil a países de </a:t>
            </a:r>
          </a:p>
          <a:p>
            <a:pPr>
              <a:spcBef>
                <a:spcPts val="1100"/>
              </a:spcBef>
              <a:defRPr/>
            </a:pPr>
            <a:r>
              <a:rPr lang="es-MX" sz="1600" b="1">
                <a:solidFill>
                  <a:schemeClr val="bg1"/>
                </a:solidFill>
                <a:latin typeface="Times New Roman" pitchFamily="18" charset="0"/>
                <a:cs typeface="Times New Roman" pitchFamily="18" charset="0"/>
              </a:rPr>
              <a:t>      Sudamerica que no forman parte del Mercosur.</a:t>
            </a:r>
          </a:p>
          <a:p>
            <a:pPr>
              <a:spcBef>
                <a:spcPts val="1100"/>
              </a:spcBef>
              <a:buFontTx/>
              <a:buChar char="-"/>
              <a:defRPr/>
            </a:pPr>
            <a:r>
              <a:rPr lang="es-MX" sz="1600" b="1">
                <a:solidFill>
                  <a:schemeClr val="bg1"/>
                </a:solidFill>
                <a:latin typeface="Times New Roman" pitchFamily="18" charset="0"/>
                <a:cs typeface="Times New Roman" pitchFamily="18" charset="0"/>
              </a:rPr>
              <a:t>     Extensión de la cobertura de responsabilidad civil a países del  </a:t>
            </a:r>
          </a:p>
          <a:p>
            <a:pPr>
              <a:spcBef>
                <a:spcPts val="1100"/>
              </a:spcBef>
              <a:defRPr/>
            </a:pPr>
            <a:r>
              <a:rPr lang="es-MX" sz="1600" b="1">
                <a:solidFill>
                  <a:schemeClr val="bg1"/>
                </a:solidFill>
                <a:latin typeface="Times New Roman" pitchFamily="18" charset="0"/>
                <a:cs typeface="Times New Roman" pitchFamily="18" charset="0"/>
              </a:rPr>
              <a:t>      Mercosur.</a:t>
            </a:r>
          </a:p>
        </p:txBody>
      </p:sp>
      <p:sp>
        <p:nvSpPr>
          <p:cNvPr id="3" name="Rectangle 2"/>
          <p:cNvSpPr>
            <a:spLocks noChangeArrowheads="1"/>
          </p:cNvSpPr>
          <p:nvPr/>
        </p:nvSpPr>
        <p:spPr bwMode="auto">
          <a:xfrm>
            <a:off x="457200" y="500063"/>
            <a:ext cx="8229600" cy="5254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a:r>
            <a:br>
              <a:rPr lang="es-ES" sz="24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COBERTURAS AL EXTERIOR </a:t>
            </a:r>
            <a:br>
              <a:rPr lang="es-ES" sz="2800" b="1" dirty="0">
                <a:solidFill>
                  <a:schemeClr val="bg1"/>
                </a:solidFill>
                <a:latin typeface="Times New Roman" pitchFamily="18" charset="0"/>
                <a:cs typeface="Times New Roman" pitchFamily="18" charset="0"/>
              </a:rPr>
            </a:b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20713"/>
            <a:ext cx="8229600" cy="138271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MEDIDA DE LA PRESTACIÓN Y REPOSICIÓN DE SUMA EN EL SEGURO DE AUTOMOTORES</a:t>
            </a:r>
          </a:p>
        </p:txBody>
      </p:sp>
      <p:sp>
        <p:nvSpPr>
          <p:cNvPr id="3" name="Text Box 3"/>
          <p:cNvSpPr txBox="1">
            <a:spLocks noChangeArrowheads="1"/>
          </p:cNvSpPr>
          <p:nvPr/>
        </p:nvSpPr>
        <p:spPr bwMode="auto">
          <a:xfrm>
            <a:off x="488950" y="2714625"/>
            <a:ext cx="8229600" cy="92392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MEDIDA DE LA PRESTACIÓN</a:t>
            </a:r>
            <a:endParaRPr lang="es-ES" b="1">
              <a:solidFill>
                <a:schemeClr val="bg1"/>
              </a:solidFill>
              <a:latin typeface="Times New Roman" pitchFamily="18" charset="0"/>
            </a:endParaRPr>
          </a:p>
          <a:p>
            <a:pPr algn="ctr" fontAlgn="auto" hangingPunct="0">
              <a:spcBef>
                <a:spcPts val="1200"/>
              </a:spcBef>
              <a:spcAft>
                <a:spcPts val="0"/>
              </a:spcAft>
              <a:defRPr/>
            </a:pPr>
            <a:r>
              <a:rPr lang="es-ES" sz="2000" b="1">
                <a:solidFill>
                  <a:schemeClr val="bg1"/>
                </a:solidFill>
                <a:latin typeface="Times New Roman" pitchFamily="18" charset="0"/>
              </a:rPr>
              <a:t>A PRIMER RIESGO ABSOLUTO</a:t>
            </a:r>
            <a:endParaRPr lang="es-ES" b="1">
              <a:solidFill>
                <a:schemeClr val="bg1"/>
              </a:solidFill>
              <a:latin typeface="Times New Roman" pitchFamily="18" charset="0"/>
            </a:endParaRPr>
          </a:p>
        </p:txBody>
      </p:sp>
      <p:sp>
        <p:nvSpPr>
          <p:cNvPr id="4" name="Text Box 4"/>
          <p:cNvSpPr txBox="1">
            <a:spLocks noChangeArrowheads="1"/>
          </p:cNvSpPr>
          <p:nvPr/>
        </p:nvSpPr>
        <p:spPr bwMode="auto">
          <a:xfrm>
            <a:off x="488950" y="4429125"/>
            <a:ext cx="8229600" cy="1230313"/>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REPOSICIÓN DE SUMA</a:t>
            </a:r>
          </a:p>
          <a:p>
            <a:pPr algn="ctr" fontAlgn="auto" hangingPunct="0">
              <a:spcBef>
                <a:spcPts val="1200"/>
              </a:spcBef>
              <a:spcAft>
                <a:spcPts val="0"/>
              </a:spcAft>
              <a:defRPr/>
            </a:pPr>
            <a:r>
              <a:rPr lang="es-ES" sz="2000" b="1">
                <a:solidFill>
                  <a:schemeClr val="bg1"/>
                </a:solidFill>
                <a:latin typeface="Times New Roman" pitchFamily="18" charset="0"/>
              </a:rPr>
              <a:t>SOLO EN CASO DE DAÑO TOTAL (POR ACCIDENTE, INCENDIO O ROBO). DESAPARICION DEL RIESGO. </a:t>
            </a:r>
            <a:endParaRPr lang="es-ES"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143125"/>
            <a:ext cx="8229600" cy="37877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En caso de daño o robo o hurto, serán por cuenta del asegurador, aunque con la indemnización lleguen a exceder la suma asegurada: a) los gastos normales, necesarios y razonablemente incurridos por el traslado del vehículo hasta el lugar más próximo al del siniestro o al de su aparición en caso de robo o hurto, donde se pueda efectuar su inspección, reparación o puesta a disposición del asegurador y b) la estadía del vehículo en garage, taller, local o depósito, para su guarda a los efectos de su reparación o puesta a disposición del asegurador.</a:t>
            </a:r>
          </a:p>
        </p:txBody>
      </p:sp>
      <p:sp>
        <p:nvSpPr>
          <p:cNvPr id="3" name="Rectangle 3"/>
          <p:cNvSpPr>
            <a:spLocks noChangeArrowheads="1"/>
          </p:cNvSpPr>
          <p:nvPr/>
        </p:nvSpPr>
        <p:spPr bwMode="auto">
          <a:xfrm>
            <a:off x="457200" y="762000"/>
            <a:ext cx="8229600" cy="6651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GASTOS DE TRASLADO Y ESTADÍA</a:t>
            </a:r>
            <a:endParaRPr lang="es-E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str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a:spLocks noChangeArrowheads="1"/>
          </p:cNvSpPr>
          <p:nvPr/>
        </p:nvSpPr>
        <p:spPr bwMode="auto">
          <a:xfrm>
            <a:off x="457200" y="619125"/>
            <a:ext cx="8229600" cy="5953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FRANQUICIAS</a:t>
            </a:r>
          </a:p>
        </p:txBody>
      </p:sp>
      <p:sp>
        <p:nvSpPr>
          <p:cNvPr id="5" name="Text Box 5"/>
          <p:cNvSpPr txBox="1">
            <a:spLocks noChangeArrowheads="1"/>
          </p:cNvSpPr>
          <p:nvPr/>
        </p:nvSpPr>
        <p:spPr bwMode="auto">
          <a:xfrm>
            <a:off x="457200" y="1592117"/>
            <a:ext cx="8229600" cy="463842"/>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Obligatorias y optativa</a:t>
            </a:r>
          </a:p>
        </p:txBody>
      </p:sp>
      <p:sp>
        <p:nvSpPr>
          <p:cNvPr id="6" name="Text Box 6"/>
          <p:cNvSpPr txBox="1">
            <a:spLocks noChangeArrowheads="1"/>
          </p:cNvSpPr>
          <p:nvPr/>
        </p:nvSpPr>
        <p:spPr bwMode="auto">
          <a:xfrm>
            <a:off x="457200" y="2487708"/>
            <a:ext cx="8229600" cy="3608292"/>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OBLIGATORIAS</a:t>
            </a:r>
          </a:p>
          <a:p>
            <a:pPr algn="ctr" fontAlgn="auto" hangingPunct="0">
              <a:spcBef>
                <a:spcPts val="1100"/>
              </a:spcBef>
              <a:spcAft>
                <a:spcPts val="0"/>
              </a:spcAft>
              <a:defRPr/>
            </a:pPr>
            <a:r>
              <a:rPr lang="es-ES" b="1" dirty="0">
                <a:solidFill>
                  <a:schemeClr val="bg1"/>
                </a:solidFill>
                <a:latin typeface="Times New Roman" pitchFamily="18" charset="0"/>
              </a:rPr>
              <a:t>MINIMA E INVARIABLE: 10% del costo de la reparación y/o reposición de las partes afectadas, con un mínimo del 1%  del valor de un vehículo o </a:t>
            </a:r>
            <a:r>
              <a:rPr lang="es-ES" b="1" dirty="0" err="1">
                <a:solidFill>
                  <a:schemeClr val="bg1"/>
                </a:solidFill>
                <a:latin typeface="Times New Roman" pitchFamily="18" charset="0"/>
              </a:rPr>
              <a:t>chassis</a:t>
            </a:r>
            <a:r>
              <a:rPr lang="es-ES" b="1" dirty="0">
                <a:solidFill>
                  <a:schemeClr val="bg1"/>
                </a:solidFill>
                <a:latin typeface="Times New Roman" pitchFamily="18" charset="0"/>
              </a:rPr>
              <a:t>  0 km. de la misma marca y modelo o de la asimilación que corresponda. Para vehículos importados el mínimo será del 2%.</a:t>
            </a:r>
          </a:p>
          <a:p>
            <a:pPr algn="ctr" fontAlgn="auto" hangingPunct="0">
              <a:spcBef>
                <a:spcPts val="1100"/>
              </a:spcBef>
              <a:spcAft>
                <a:spcPts val="0"/>
              </a:spcAft>
              <a:defRPr/>
            </a:pPr>
            <a:endParaRPr lang="es-ES" b="1" dirty="0">
              <a:solidFill>
                <a:schemeClr val="bg1"/>
              </a:solidFill>
              <a:latin typeface="Times New Roman" pitchFamily="18" charset="0"/>
            </a:endParaRPr>
          </a:p>
          <a:p>
            <a:pPr algn="ctr" fontAlgn="auto" hangingPunct="0">
              <a:spcBef>
                <a:spcPts val="1200"/>
              </a:spcBef>
              <a:spcAft>
                <a:spcPts val="0"/>
              </a:spcAft>
              <a:defRPr/>
            </a:pPr>
            <a:r>
              <a:rPr lang="es-ES" b="1" dirty="0">
                <a:solidFill>
                  <a:schemeClr val="bg1"/>
                </a:solidFill>
                <a:latin typeface="Times New Roman" pitchFamily="18" charset="0"/>
              </a:rPr>
              <a:t>MINIMA Y MOVIL: 15% del costo de la reparación y/o reposición de las partes afectadas, con un mínimo del 1% y el máximo del 3% del valor de un vehículo o </a:t>
            </a:r>
            <a:r>
              <a:rPr lang="es-ES" b="1" dirty="0" err="1">
                <a:solidFill>
                  <a:schemeClr val="bg1"/>
                </a:solidFill>
                <a:latin typeface="Times New Roman" pitchFamily="18" charset="0"/>
              </a:rPr>
              <a:t>chassis</a:t>
            </a:r>
            <a:r>
              <a:rPr lang="es-ES" b="1" dirty="0">
                <a:solidFill>
                  <a:schemeClr val="bg1"/>
                </a:solidFill>
                <a:latin typeface="Times New Roman" pitchFamily="18" charset="0"/>
              </a:rPr>
              <a:t> 0 km. de la misma marca o modelo o de la asimilación que corresponda en el momento en que el asegurador autorice la reparación de los daños. Cuando se trate de vehículos importados el mínimo será del 2% y el máximo del 6%</a:t>
            </a:r>
            <a:endParaRPr lang="es-ES"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9509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EJEMPLO DE FRANQUICIA MINIMA E INVARIABLE</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3200400"/>
            <a:ext cx="8229600" cy="26066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10% del daño con el mínimo del 1% del O km. al momento de emisión de la póliza</a:t>
            </a:r>
          </a:p>
          <a:p>
            <a:pPr algn="ctr" fontAlgn="auto" hangingPunct="0">
              <a:spcBef>
                <a:spcPts val="1200"/>
              </a:spcBef>
              <a:spcAft>
                <a:spcPts val="0"/>
              </a:spcAft>
              <a:defRPr/>
            </a:pPr>
            <a:r>
              <a:rPr lang="es-ES" sz="2000" b="1">
                <a:solidFill>
                  <a:schemeClr val="bg1"/>
                </a:solidFill>
                <a:latin typeface="Times New Roman" pitchFamily="18" charset="0"/>
              </a:rPr>
              <a:t>Daño $ 3.000  10%  $ 300,00</a:t>
            </a:r>
          </a:p>
          <a:p>
            <a:pPr algn="ctr" fontAlgn="auto" hangingPunct="0">
              <a:spcBef>
                <a:spcPts val="1200"/>
              </a:spcBef>
              <a:spcAft>
                <a:spcPts val="0"/>
              </a:spcAft>
              <a:defRPr/>
            </a:pPr>
            <a:r>
              <a:rPr lang="es-ES" sz="2000" b="1">
                <a:solidFill>
                  <a:schemeClr val="bg1"/>
                </a:solidFill>
                <a:latin typeface="Times New Roman" pitchFamily="18" charset="0"/>
              </a:rPr>
              <a:t>O KM. $ 40.000</a:t>
            </a:r>
          </a:p>
          <a:p>
            <a:pPr algn="ctr" fontAlgn="auto" hangingPunct="0">
              <a:spcBef>
                <a:spcPts val="1200"/>
              </a:spcBef>
              <a:spcAft>
                <a:spcPts val="0"/>
              </a:spcAft>
              <a:defRPr/>
            </a:pPr>
            <a:r>
              <a:rPr lang="es-ES" sz="2000" b="1">
                <a:solidFill>
                  <a:schemeClr val="bg1"/>
                </a:solidFill>
                <a:latin typeface="Times New Roman" pitchFamily="18" charset="0"/>
              </a:rPr>
              <a:t>  1% del  0 KM  $ 400,00</a:t>
            </a:r>
          </a:p>
          <a:p>
            <a:pPr algn="ctr" fontAlgn="auto" hangingPunct="0">
              <a:spcBef>
                <a:spcPts val="1200"/>
              </a:spcBef>
              <a:spcAft>
                <a:spcPts val="0"/>
              </a:spcAft>
              <a:defRPr/>
            </a:pPr>
            <a:r>
              <a:rPr lang="es-ES" sz="2000" b="1">
                <a:solidFill>
                  <a:schemeClr val="bg1"/>
                </a:solidFill>
                <a:latin typeface="Times New Roman" pitchFamily="18" charset="0"/>
              </a:rPr>
              <a:t>Franquicia $ 400,00   Indemnización $ 2.600,00 </a:t>
            </a:r>
            <a:endParaRPr lang="es-ES" sz="2000">
              <a:solidFill>
                <a:schemeClr val="bg1"/>
              </a:solidFill>
              <a:latin typeface="Times New Roman" pitchFamily="18" charset="0"/>
            </a:endParaRPr>
          </a:p>
        </p:txBody>
      </p:sp>
      <p:sp>
        <p:nvSpPr>
          <p:cNvPr id="4" name="Text Box 4"/>
          <p:cNvSpPr txBox="1">
            <a:spLocks noChangeArrowheads="1"/>
          </p:cNvSpPr>
          <p:nvPr/>
        </p:nvSpPr>
        <p:spPr bwMode="auto">
          <a:xfrm>
            <a:off x="457200" y="2209800"/>
            <a:ext cx="8229600" cy="46355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Vehículo nacional</a:t>
            </a:r>
            <a:endParaRPr lang="es-ES" sz="2400">
              <a:solidFill>
                <a:schemeClr val="bg1"/>
              </a:solidFill>
              <a:latin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44500"/>
            <a:ext cx="8229600" cy="7366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600" b="1">
                <a:solidFill>
                  <a:schemeClr val="bg1"/>
                </a:solidFill>
                <a:latin typeface="Times New Roman" pitchFamily="18" charset="0"/>
                <a:cs typeface="Times New Roman" pitchFamily="18" charset="0"/>
              </a:rPr>
              <a:t>EJEMPLO DE FRANQUICIA MÍNIMA Y MÓVIL</a:t>
            </a:r>
            <a:endParaRPr lang="es-ES" sz="26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430338"/>
            <a:ext cx="8229600" cy="46355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Vehículo nacional</a:t>
            </a:r>
          </a:p>
        </p:txBody>
      </p:sp>
      <p:sp>
        <p:nvSpPr>
          <p:cNvPr id="4" name="Text Box 5"/>
          <p:cNvSpPr txBox="1">
            <a:spLocks noChangeArrowheads="1"/>
          </p:cNvSpPr>
          <p:nvPr/>
        </p:nvSpPr>
        <p:spPr bwMode="auto">
          <a:xfrm>
            <a:off x="488950" y="2133600"/>
            <a:ext cx="8229600" cy="3746500"/>
          </a:xfrm>
          <a:prstGeom prst="rect">
            <a:avLst/>
          </a:prstGeom>
          <a:solidFill>
            <a:schemeClr val="tx1"/>
          </a:solidFill>
          <a:ln w="28575">
            <a:solidFill>
              <a:srgbClr val="C00000"/>
            </a:solidFill>
            <a:miter lim="800000"/>
            <a:headEnd/>
            <a:tailEnd/>
          </a:ln>
        </p:spPr>
        <p:txBody>
          <a:bodyPr wrap="square" lIns="90004" tIns="46798" rIns="90004" bIns="46798" anchor="ctr">
            <a:spAutoFit/>
          </a:bodyPr>
          <a:lstStyle/>
          <a:p>
            <a:pPr algn="ctr" hangingPunct="0">
              <a:defRPr/>
            </a:pPr>
            <a:r>
              <a:rPr lang="es-ES" sz="1600" b="1">
                <a:solidFill>
                  <a:schemeClr val="bg1"/>
                </a:solidFill>
                <a:latin typeface="Times New Roman" pitchFamily="18" charset="0"/>
              </a:rPr>
              <a:t>15% del daño con el mínimo del 1 % y el máximo del 3% del valor de</a:t>
            </a:r>
          </a:p>
          <a:p>
            <a:pPr algn="ctr" hangingPunct="0">
              <a:defRPr/>
            </a:pPr>
            <a:r>
              <a:rPr lang="es-ES" sz="1600" b="1">
                <a:solidFill>
                  <a:schemeClr val="bg1"/>
                </a:solidFill>
                <a:latin typeface="Times New Roman" pitchFamily="18" charset="0"/>
              </a:rPr>
              <a:t>un 0 KM. al momento en que se autorice la reparación.</a:t>
            </a:r>
          </a:p>
          <a:p>
            <a:pPr algn="ctr" hangingPunct="0">
              <a:defRPr/>
            </a:pPr>
            <a:endParaRPr lang="es-ES" sz="1600" b="1">
              <a:solidFill>
                <a:schemeClr val="bg1"/>
              </a:solidFill>
              <a:latin typeface="Times New Roman" pitchFamily="18" charset="0"/>
            </a:endParaRPr>
          </a:p>
          <a:p>
            <a:pPr algn="ctr" hangingPunct="0">
              <a:defRPr/>
            </a:pPr>
            <a:r>
              <a:rPr lang="es-ES" sz="1600" b="1">
                <a:solidFill>
                  <a:schemeClr val="bg1"/>
                </a:solidFill>
                <a:latin typeface="Times New Roman" pitchFamily="18" charset="0"/>
              </a:rPr>
              <a:t>O KM. $ 25.000 - DAÑO $ 1500,00</a:t>
            </a:r>
          </a:p>
          <a:p>
            <a:pPr hangingPunct="0">
              <a:defRPr/>
            </a:pPr>
            <a:r>
              <a:rPr lang="es-ES" sz="1600" b="1">
                <a:solidFill>
                  <a:schemeClr val="bg1"/>
                </a:solidFill>
                <a:latin typeface="Times New Roman" pitchFamily="18" charset="0"/>
              </a:rPr>
              <a:t>Franquicia 15%  del daño.....................................................................     $   225</a:t>
            </a:r>
          </a:p>
          <a:p>
            <a:pPr hangingPunct="0">
              <a:spcBef>
                <a:spcPts val="1200"/>
              </a:spcBef>
              <a:defRPr/>
            </a:pPr>
            <a:r>
              <a:rPr lang="es-ES" sz="1600" b="1">
                <a:solidFill>
                  <a:schemeClr val="bg1"/>
                </a:solidFill>
                <a:latin typeface="Times New Roman" pitchFamily="18" charset="0"/>
              </a:rPr>
              <a:t>Mínimo 1%  del OKM............................................................................    $   250</a:t>
            </a:r>
          </a:p>
          <a:p>
            <a:pPr hangingPunct="0">
              <a:spcBef>
                <a:spcPts val="1100"/>
              </a:spcBef>
              <a:defRPr/>
            </a:pPr>
            <a:r>
              <a:rPr lang="es-ES" sz="1600" b="1">
                <a:solidFill>
                  <a:schemeClr val="bg1"/>
                </a:solidFill>
                <a:latin typeface="Times New Roman" pitchFamily="18" charset="0"/>
              </a:rPr>
              <a:t>Indemnización.........................................................................................    $ 1.250</a:t>
            </a:r>
          </a:p>
          <a:p>
            <a:pPr algn="ctr" hangingPunct="0">
              <a:spcBef>
                <a:spcPts val="1200"/>
              </a:spcBef>
              <a:defRPr/>
            </a:pPr>
            <a:r>
              <a:rPr lang="es-ES" sz="1600" b="1">
                <a:solidFill>
                  <a:schemeClr val="bg1"/>
                </a:solidFill>
                <a:latin typeface="Times New Roman" pitchFamily="18" charset="0"/>
              </a:rPr>
              <a:t>O KM. $ 25.000 - DAÑO $ 8.000</a:t>
            </a:r>
          </a:p>
          <a:p>
            <a:pPr hangingPunct="0">
              <a:spcBef>
                <a:spcPts val="1100"/>
              </a:spcBef>
              <a:defRPr/>
            </a:pPr>
            <a:r>
              <a:rPr lang="es-ES" sz="1600" b="1">
                <a:solidFill>
                  <a:schemeClr val="bg1"/>
                </a:solidFill>
                <a:latin typeface="Times New Roman" pitchFamily="18" charset="0"/>
              </a:rPr>
              <a:t>Franquicia  15% del daño................................................................... $1.200</a:t>
            </a:r>
          </a:p>
          <a:p>
            <a:pPr hangingPunct="0">
              <a:spcBef>
                <a:spcPts val="1200"/>
              </a:spcBef>
              <a:defRPr/>
            </a:pPr>
            <a:r>
              <a:rPr lang="es-ES" sz="1600" b="1">
                <a:solidFill>
                  <a:schemeClr val="bg1"/>
                </a:solidFill>
                <a:latin typeface="Times New Roman" pitchFamily="18" charset="0"/>
              </a:rPr>
              <a:t>Máximo 3%  del OKM........................................................................  $ 750</a:t>
            </a:r>
          </a:p>
          <a:p>
            <a:pPr hangingPunct="0">
              <a:spcBef>
                <a:spcPts val="1200"/>
              </a:spcBef>
              <a:defRPr/>
            </a:pPr>
            <a:r>
              <a:rPr lang="es-ES" sz="1600" b="1">
                <a:solidFill>
                  <a:schemeClr val="bg1"/>
                </a:solidFill>
                <a:latin typeface="Times New Roman" pitchFamily="18" charset="0"/>
              </a:rPr>
              <a:t>Indemnización..................................................................................... $ 7.250</a:t>
            </a:r>
            <a:endParaRPr lang="es-ES" sz="1600">
              <a:solidFill>
                <a:schemeClr val="bg1"/>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161163"/>
            <a:ext cx="8229600" cy="187743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476250"/>
            <a:ext cx="8153400" cy="6667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FRANQUICIA ELEVADA OPTATIVA</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533400" y="1484313"/>
            <a:ext cx="8153400" cy="199390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El asegurado participará con un descubierto a su cargo del 15% del valor en el momento en que el asegurador autorice la reparación de los daños de un vehículo 0 km. de la misma marca y modelo o de un vehículo de similares características asimilado</a:t>
            </a:r>
            <a:endParaRPr lang="es-ES" sz="2000">
              <a:solidFill>
                <a:schemeClr val="bg1"/>
              </a:solidFill>
              <a:latin typeface="Times New Roman" pitchFamily="18" charset="0"/>
            </a:endParaRPr>
          </a:p>
        </p:txBody>
      </p:sp>
      <p:sp>
        <p:nvSpPr>
          <p:cNvPr id="4" name="Rectangle 2"/>
          <p:cNvSpPr>
            <a:spLocks noChangeArrowheads="1"/>
          </p:cNvSpPr>
          <p:nvPr/>
        </p:nvSpPr>
        <p:spPr bwMode="auto">
          <a:xfrm>
            <a:off x="533400" y="3725863"/>
            <a:ext cx="8153400" cy="98901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FRANQUICIA INVARIABLE PARA DAÑOS PARCIALES</a:t>
            </a:r>
            <a:endParaRPr lang="es-ES" sz="2800" dirty="0">
              <a:solidFill>
                <a:schemeClr val="bg1"/>
              </a:solidFill>
              <a:latin typeface="Times New Roman" pitchFamily="18" charset="0"/>
              <a:cs typeface="Times New Roman" pitchFamily="18" charset="0"/>
            </a:endParaRPr>
          </a:p>
        </p:txBody>
      </p:sp>
      <p:sp>
        <p:nvSpPr>
          <p:cNvPr id="5" name="Text Box 3"/>
          <p:cNvSpPr txBox="1">
            <a:spLocks noChangeArrowheads="1"/>
          </p:cNvSpPr>
          <p:nvPr/>
        </p:nvSpPr>
        <p:spPr bwMode="auto">
          <a:xfrm>
            <a:off x="533400" y="4962525"/>
            <a:ext cx="8153400" cy="120332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En caso de daños parciales por un acontecimiento cubierto, el asegurado participará en cada siniestro con la franquicia o descubierto que consta en el frente de la póliza.</a:t>
            </a:r>
            <a:endParaRPr lang="es-ES" sz="2000">
              <a:solidFill>
                <a:schemeClr val="bg1"/>
              </a:solidFill>
              <a:latin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33400"/>
            <a:ext cx="8229600" cy="102076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FRANQUICIA POR ROBO Y SOBRE ACCESORIOS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916113"/>
            <a:ext cx="8229600" cy="21494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FRANQUICIA POR ROBO</a:t>
            </a:r>
          </a:p>
          <a:p>
            <a:pPr algn="ctr" fontAlgn="auto" hangingPunct="0">
              <a:spcBef>
                <a:spcPts val="1200"/>
              </a:spcBef>
              <a:spcAft>
                <a:spcPts val="0"/>
              </a:spcAft>
              <a:defRPr/>
            </a:pPr>
            <a:r>
              <a:rPr lang="es-ES" sz="2000" b="1">
                <a:solidFill>
                  <a:schemeClr val="bg1"/>
                </a:solidFill>
                <a:latin typeface="Times New Roman" pitchFamily="18" charset="0"/>
              </a:rPr>
              <a:t>En caso de robo o hurto total o parcial del vehículo el asegurado participará con una franquicia o descubierto a su cargo del 10% del siniestro, con un mínimo del 1% y un máximo del 3% del valor al momento del siniestro de un vehículo 0 Km. de la misma marca y modelo o de un vehículo de similares características asimilado.</a:t>
            </a:r>
            <a:endParaRPr lang="es-ES" sz="2000">
              <a:solidFill>
                <a:schemeClr val="bg1"/>
              </a:solidFill>
              <a:latin typeface="Times New Roman" pitchFamily="18" charset="0"/>
            </a:endParaRPr>
          </a:p>
        </p:txBody>
      </p:sp>
      <p:sp>
        <p:nvSpPr>
          <p:cNvPr id="4" name="Text Box 4"/>
          <p:cNvSpPr txBox="1">
            <a:spLocks noChangeArrowheads="1"/>
          </p:cNvSpPr>
          <p:nvPr/>
        </p:nvSpPr>
        <p:spPr bwMode="auto">
          <a:xfrm>
            <a:off x="457200" y="4395788"/>
            <a:ext cx="8229600" cy="147955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FRANQUICIA SOBRE ACCESORIOS</a:t>
            </a:r>
          </a:p>
          <a:p>
            <a:pPr algn="ctr" fontAlgn="auto" hangingPunct="0">
              <a:spcBef>
                <a:spcPts val="1200"/>
              </a:spcBef>
              <a:spcAft>
                <a:spcPts val="0"/>
              </a:spcAft>
              <a:defRPr/>
            </a:pPr>
            <a:r>
              <a:rPr lang="es-ES" sz="2000" b="1">
                <a:solidFill>
                  <a:schemeClr val="bg1"/>
                </a:solidFill>
                <a:latin typeface="Times New Roman" pitchFamily="18" charset="0"/>
              </a:rPr>
              <a:t>En todo siniestro que afecte a accesorios y/o elementos opcionales el asegurado participará con una franquicia o descubierto a su cargo del 30% del valor del accesorio.</a:t>
            </a:r>
            <a:endParaRPr lang="es-ES" sz="2000">
              <a:solidFill>
                <a:schemeClr val="bg1"/>
              </a:solidFill>
              <a:latin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66516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EJEMPLO DE FRANQUICIA POR ROBO</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857375"/>
            <a:ext cx="8229600" cy="4184650"/>
          </a:xfrm>
          <a:prstGeom prst="rect">
            <a:avLst/>
          </a:prstGeom>
          <a:solidFill>
            <a:schemeClr val="tx1"/>
          </a:solidFill>
          <a:ln w="28575">
            <a:solidFill>
              <a:srgbClr val="C00000"/>
            </a:solidFill>
            <a:miter lim="800000"/>
            <a:headEnd/>
            <a:tailEnd/>
          </a:ln>
        </p:spPr>
        <p:txBody>
          <a:bodyPr wrap="square" lIns="90004" tIns="46798" rIns="90004" bIns="46798" anchor="ctr">
            <a:spAutoFit/>
          </a:bodyPr>
          <a:lstStyle/>
          <a:p>
            <a:pPr algn="ctr" fontAlgn="auto" hangingPunct="0">
              <a:spcBef>
                <a:spcPts val="1400"/>
              </a:spcBef>
              <a:spcAft>
                <a:spcPts val="0"/>
              </a:spcAft>
              <a:defRPr/>
            </a:pPr>
            <a:r>
              <a:rPr lang="es-ES" sz="2400" b="1">
                <a:solidFill>
                  <a:schemeClr val="bg1"/>
                </a:solidFill>
                <a:latin typeface="Times New Roman" pitchFamily="18" charset="0"/>
              </a:rPr>
              <a:t>10% del siniestro con el mínimo del 1 y el máximo del 3% de un vehículo 0 km.</a:t>
            </a:r>
          </a:p>
          <a:p>
            <a:pPr fontAlgn="auto" hangingPunct="0">
              <a:spcBef>
                <a:spcPts val="1400"/>
              </a:spcBef>
              <a:spcAft>
                <a:spcPts val="0"/>
              </a:spcAft>
              <a:defRPr/>
            </a:pPr>
            <a:r>
              <a:rPr lang="es-ES" sz="2400" b="1">
                <a:solidFill>
                  <a:schemeClr val="bg1"/>
                </a:solidFill>
                <a:latin typeface="Times New Roman" pitchFamily="18" charset="0"/>
              </a:rPr>
              <a:t>Valor del 0K. $ 25.000                   Siniestro  $ 2.000</a:t>
            </a:r>
          </a:p>
          <a:p>
            <a:pPr fontAlgn="auto" hangingPunct="0">
              <a:spcBef>
                <a:spcPts val="1400"/>
              </a:spcBef>
              <a:spcAft>
                <a:spcPts val="0"/>
              </a:spcAft>
              <a:defRPr/>
            </a:pPr>
            <a:r>
              <a:rPr lang="es-ES" sz="2400" b="1">
                <a:solidFill>
                  <a:schemeClr val="bg1"/>
                </a:solidFill>
                <a:latin typeface="Times New Roman" pitchFamily="18" charset="0"/>
              </a:rPr>
              <a:t>10%  $ 200.00.                           1%  del OK. $ 250,00</a:t>
            </a:r>
          </a:p>
          <a:p>
            <a:pPr algn="ctr" fontAlgn="auto" hangingPunct="0">
              <a:spcBef>
                <a:spcPts val="1400"/>
              </a:spcBef>
              <a:spcAft>
                <a:spcPts val="0"/>
              </a:spcAft>
              <a:defRPr/>
            </a:pPr>
            <a:r>
              <a:rPr lang="es-ES" sz="2400" b="1">
                <a:solidFill>
                  <a:schemeClr val="bg1"/>
                </a:solidFill>
                <a:latin typeface="Times New Roman" pitchFamily="18" charset="0"/>
              </a:rPr>
              <a:t>Indemnización: $ 1750,00</a:t>
            </a:r>
          </a:p>
          <a:p>
            <a:pPr fontAlgn="auto" hangingPunct="0">
              <a:spcBef>
                <a:spcPts val="1400"/>
              </a:spcBef>
              <a:spcAft>
                <a:spcPts val="0"/>
              </a:spcAft>
              <a:defRPr/>
            </a:pPr>
            <a:r>
              <a:rPr lang="es-ES" sz="2400" b="1">
                <a:solidFill>
                  <a:schemeClr val="bg1"/>
                </a:solidFill>
                <a:latin typeface="Times New Roman" pitchFamily="18" charset="0"/>
              </a:rPr>
              <a:t>Valor del OK. $ 25.000                   Siniestro $ 8.000</a:t>
            </a:r>
          </a:p>
          <a:p>
            <a:pPr fontAlgn="auto" hangingPunct="0">
              <a:spcBef>
                <a:spcPts val="1400"/>
              </a:spcBef>
              <a:spcAft>
                <a:spcPts val="0"/>
              </a:spcAft>
              <a:defRPr/>
            </a:pPr>
            <a:r>
              <a:rPr lang="es-ES" sz="2400" b="1">
                <a:solidFill>
                  <a:schemeClr val="bg1"/>
                </a:solidFill>
                <a:latin typeface="Times New Roman" pitchFamily="18" charset="0"/>
              </a:rPr>
              <a:t>10% $ 800,00                       3%  DEL 0 KM. $750,00</a:t>
            </a:r>
          </a:p>
          <a:p>
            <a:pPr algn="ctr" fontAlgn="auto" hangingPunct="0">
              <a:spcBef>
                <a:spcPts val="1400"/>
              </a:spcBef>
              <a:spcAft>
                <a:spcPts val="0"/>
              </a:spcAft>
              <a:defRPr/>
            </a:pPr>
            <a:r>
              <a:rPr lang="es-ES" sz="2400" b="1">
                <a:solidFill>
                  <a:schemeClr val="bg1"/>
                </a:solidFill>
                <a:latin typeface="Times New Roman" pitchFamily="18" charset="0"/>
              </a:rPr>
              <a:t>Indemnización $ 7.250,00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484313"/>
            <a:ext cx="8229600" cy="19970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000" b="1" dirty="0">
                <a:solidFill>
                  <a:schemeClr val="bg1"/>
                </a:solidFill>
                <a:latin typeface="Times New Roman" pitchFamily="18" charset="0"/>
              </a:rPr>
              <a:t>La tarifa permite cubrir automóviles particulares, camionetas rurales (familiar, break), jeeps, pick ups, camiones, furgones, acoplados, </a:t>
            </a:r>
            <a:r>
              <a:rPr lang="es-ES" sz="2000" b="1" dirty="0" err="1">
                <a:solidFill>
                  <a:schemeClr val="bg1"/>
                </a:solidFill>
                <a:latin typeface="Times New Roman" pitchFamily="18" charset="0"/>
              </a:rPr>
              <a:t>semi</a:t>
            </a:r>
            <a:r>
              <a:rPr lang="es-ES" sz="2000" b="1" dirty="0">
                <a:solidFill>
                  <a:schemeClr val="bg1"/>
                </a:solidFill>
                <a:latin typeface="Times New Roman" pitchFamily="18" charset="0"/>
              </a:rPr>
              <a:t>-remolques, tractores, casas rodantes, </a:t>
            </a:r>
            <a:r>
              <a:rPr lang="es-ES" sz="2000" b="1" dirty="0" err="1">
                <a:solidFill>
                  <a:schemeClr val="bg1"/>
                </a:solidFill>
                <a:latin typeface="Times New Roman" pitchFamily="18" charset="0"/>
              </a:rPr>
              <a:t>bantams</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trailers</a:t>
            </a:r>
            <a:r>
              <a:rPr lang="es-ES" sz="2000" b="1" dirty="0">
                <a:solidFill>
                  <a:schemeClr val="bg1"/>
                </a:solidFill>
                <a:latin typeface="Times New Roman" pitchFamily="18" charset="0"/>
              </a:rPr>
              <a:t>, motocicletas con o sin </a:t>
            </a:r>
            <a:r>
              <a:rPr lang="es-ES" sz="2000" b="1" dirty="0" err="1">
                <a:solidFill>
                  <a:schemeClr val="bg1"/>
                </a:solidFill>
                <a:latin typeface="Times New Roman" pitchFamily="18" charset="0"/>
              </a:rPr>
              <a:t>side</a:t>
            </a:r>
            <a:r>
              <a:rPr lang="es-ES" sz="2000" b="1" dirty="0">
                <a:solidFill>
                  <a:schemeClr val="bg1"/>
                </a:solidFill>
                <a:latin typeface="Times New Roman" pitchFamily="18" charset="0"/>
              </a:rPr>
              <a:t>-car, triciclos y bicicletas a pedal con motor acoplado, ciclomotores, motonetas con o sin </a:t>
            </a:r>
            <a:r>
              <a:rPr lang="es-ES" sz="2000" b="1" dirty="0" err="1">
                <a:solidFill>
                  <a:schemeClr val="bg1"/>
                </a:solidFill>
                <a:latin typeface="Times New Roman" pitchFamily="18" charset="0"/>
              </a:rPr>
              <a:t>side</a:t>
            </a:r>
            <a:r>
              <a:rPr lang="es-ES" sz="2000" b="1" dirty="0">
                <a:solidFill>
                  <a:schemeClr val="bg1"/>
                </a:solidFill>
                <a:latin typeface="Times New Roman" pitchFamily="18" charset="0"/>
              </a:rPr>
              <a:t>-car, triciclos a motor, automóviles de alquiler, </a:t>
            </a:r>
            <a:r>
              <a:rPr lang="es-ES" sz="2000" b="1" dirty="0" err="1">
                <a:solidFill>
                  <a:schemeClr val="bg1"/>
                </a:solidFill>
                <a:latin typeface="Times New Roman" pitchFamily="18" charset="0"/>
              </a:rPr>
              <a:t>omnibus</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microomnibus</a:t>
            </a:r>
            <a:r>
              <a:rPr lang="es-ES" sz="2000" b="1" dirty="0">
                <a:solidFill>
                  <a:schemeClr val="bg1"/>
                </a:solidFill>
                <a:latin typeface="Times New Roman" pitchFamily="18" charset="0"/>
              </a:rPr>
              <a:t> y colectivos.</a:t>
            </a:r>
            <a:endParaRPr lang="es-ES" sz="2000" dirty="0">
              <a:solidFill>
                <a:schemeClr val="bg1"/>
              </a:solidFill>
              <a:latin typeface="Times New Roman" pitchFamily="18" charset="0"/>
            </a:endParaRPr>
          </a:p>
        </p:txBody>
      </p:sp>
      <p:sp>
        <p:nvSpPr>
          <p:cNvPr id="3" name="Text Box 3"/>
          <p:cNvSpPr txBox="1">
            <a:spLocks noChangeArrowheads="1"/>
          </p:cNvSpPr>
          <p:nvPr/>
        </p:nvSpPr>
        <p:spPr bwMode="auto">
          <a:xfrm>
            <a:off x="457200" y="3886200"/>
            <a:ext cx="8229600" cy="199390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hangingPunct="0">
              <a:spcBef>
                <a:spcPts val="1400"/>
              </a:spcBef>
              <a:defRPr/>
            </a:pPr>
            <a:r>
              <a:rPr lang="es-ES" b="1">
                <a:solidFill>
                  <a:schemeClr val="bg1"/>
                </a:solidFill>
                <a:latin typeface="Times New Roman" pitchFamily="18" charset="0"/>
              </a:rPr>
              <a:t>Los vehículos con implementos o máquinas especiales, tales como ambulancias, camiones-guinche, autobombas, etc., se cotizarán según el tipo de vehículo y carrocería, debiéndose sumar al valor asegurado de la unidad el valor de la maquinaria o de los accesorios complementarios.</a:t>
            </a:r>
          </a:p>
          <a:p>
            <a:pPr algn="ctr" hangingPunct="0">
              <a:spcBef>
                <a:spcPts val="1400"/>
              </a:spcBef>
              <a:defRPr/>
            </a:pPr>
            <a:r>
              <a:rPr lang="es-ES" b="1">
                <a:solidFill>
                  <a:schemeClr val="bg1"/>
                </a:solidFill>
                <a:latin typeface="Times New Roman" pitchFamily="18" charset="0"/>
              </a:rPr>
              <a:t>Esos equipos se excluyen de la cobertura, salvo los daños ocasionados por los mismos al vehículo objeto del seguro.</a:t>
            </a:r>
          </a:p>
        </p:txBody>
      </p:sp>
      <p:sp>
        <p:nvSpPr>
          <p:cNvPr id="4" name="Text Box 2"/>
          <p:cNvSpPr txBox="1">
            <a:spLocks noChangeArrowheads="1"/>
          </p:cNvSpPr>
          <p:nvPr/>
        </p:nvSpPr>
        <p:spPr bwMode="auto">
          <a:xfrm>
            <a:off x="457200" y="620713"/>
            <a:ext cx="8229600" cy="525462"/>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900"/>
              </a:spcBef>
              <a:spcAft>
                <a:spcPts val="0"/>
              </a:spcAft>
              <a:defRPr/>
            </a:pPr>
            <a:r>
              <a:rPr lang="es-ES" sz="2800" b="1">
                <a:solidFill>
                  <a:schemeClr val="bg1"/>
                </a:solidFill>
                <a:latin typeface="Times New Roman" pitchFamily="18" charset="0"/>
              </a:rPr>
              <a:t>TARIFA DE AUTOMOTORES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6651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ZONAS GEOGRÁFICAS</a:t>
            </a:r>
          </a:p>
        </p:txBody>
      </p:sp>
      <p:sp>
        <p:nvSpPr>
          <p:cNvPr id="3" name="Text Box 3"/>
          <p:cNvSpPr txBox="1">
            <a:spLocks noChangeArrowheads="1"/>
          </p:cNvSpPr>
          <p:nvPr/>
        </p:nvSpPr>
        <p:spPr bwMode="auto">
          <a:xfrm>
            <a:off x="457200" y="1828800"/>
            <a:ext cx="8229600" cy="4095605"/>
          </a:xfrm>
          <a:prstGeom prst="rect">
            <a:avLst/>
          </a:prstGeom>
          <a:solidFill>
            <a:schemeClr val="tx1"/>
          </a:solidFill>
          <a:ln w="28575">
            <a:solidFill>
              <a:srgbClr val="C00000"/>
            </a:solidFill>
            <a:miter lim="800000"/>
            <a:headEnd/>
            <a:tailEnd/>
          </a:ln>
        </p:spPr>
        <p:txBody>
          <a:bodyPr wrap="square" lIns="90004" tIns="46798" rIns="90004" bIns="46798" anchor="ctr">
            <a:spAutoFit/>
          </a:bodyPr>
          <a:lstStyle/>
          <a:p>
            <a:pPr fontAlgn="auto" hangingPunct="0">
              <a:spcBef>
                <a:spcPts val="1200"/>
              </a:spcBef>
              <a:spcAft>
                <a:spcPts val="0"/>
              </a:spcAft>
              <a:defRPr/>
            </a:pPr>
            <a:r>
              <a:rPr lang="es-ES" sz="2000" b="1" dirty="0">
                <a:solidFill>
                  <a:schemeClr val="bg1"/>
                </a:solidFill>
                <a:latin typeface="Times New Roman" pitchFamily="18" charset="0"/>
              </a:rPr>
              <a:t>ZONA DE ALTO RIESGO: </a:t>
            </a:r>
            <a:r>
              <a:rPr lang="es-ES" sz="2000" b="1" dirty="0" smtClean="0">
                <a:solidFill>
                  <a:schemeClr val="bg1"/>
                </a:solidFill>
                <a:latin typeface="Times New Roman" pitchFamily="18" charset="0"/>
              </a:rPr>
              <a:t>CABA, </a:t>
            </a:r>
            <a:r>
              <a:rPr lang="es-ES" sz="2000" b="1" dirty="0">
                <a:solidFill>
                  <a:schemeClr val="bg1"/>
                </a:solidFill>
                <a:latin typeface="Times New Roman" pitchFamily="18" charset="0"/>
              </a:rPr>
              <a:t>Gran Buenos Aires enumera partidos) y ciudad de Mar del Plata.</a:t>
            </a:r>
          </a:p>
          <a:p>
            <a:pPr fontAlgn="auto" hangingPunct="0">
              <a:spcBef>
                <a:spcPts val="1200"/>
              </a:spcBef>
              <a:spcAft>
                <a:spcPts val="0"/>
              </a:spcAft>
              <a:defRPr/>
            </a:pPr>
            <a:endParaRPr lang="es-ES" sz="2000" b="1" dirty="0">
              <a:solidFill>
                <a:schemeClr val="bg1"/>
              </a:solidFill>
              <a:latin typeface="Times New Roman" pitchFamily="18" charset="0"/>
            </a:endParaRPr>
          </a:p>
          <a:p>
            <a:pPr fontAlgn="auto" hangingPunct="0">
              <a:spcBef>
                <a:spcPts val="1200"/>
              </a:spcBef>
              <a:spcAft>
                <a:spcPts val="0"/>
              </a:spcAft>
              <a:defRPr/>
            </a:pPr>
            <a:r>
              <a:rPr lang="es-ES" sz="2000" b="1" dirty="0">
                <a:solidFill>
                  <a:schemeClr val="bg1"/>
                </a:solidFill>
                <a:latin typeface="Times New Roman" pitchFamily="18" charset="0"/>
              </a:rPr>
              <a:t>ZONA DE MEDIANO RIESGO:  Partidos de Escobar, Luján, Pilar. Ciudades de Berisso, Campana, Ensenada, La Plata, Zárate, Córdoba y los municipios de Arguello, </a:t>
            </a:r>
            <a:r>
              <a:rPr lang="es-ES" sz="2000" b="1" dirty="0" err="1">
                <a:solidFill>
                  <a:schemeClr val="bg1"/>
                </a:solidFill>
                <a:latin typeface="Times New Roman" pitchFamily="18" charset="0"/>
              </a:rPr>
              <a:t>Ferreyra</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Mediolaza</a:t>
            </a:r>
            <a:r>
              <a:rPr lang="es-ES" sz="2000" b="1" dirty="0">
                <a:solidFill>
                  <a:schemeClr val="bg1"/>
                </a:solidFill>
                <a:latin typeface="Times New Roman" pitchFamily="18" charset="0"/>
              </a:rPr>
              <a:t>, </a:t>
            </a:r>
            <a:r>
              <a:rPr lang="es-ES" sz="2000" b="1" dirty="0" err="1">
                <a:solidFill>
                  <a:schemeClr val="bg1"/>
                </a:solidFill>
                <a:latin typeface="Times New Roman" pitchFamily="18" charset="0"/>
              </a:rPr>
              <a:t>Saldán</a:t>
            </a:r>
            <a:r>
              <a:rPr lang="es-ES" sz="2000" b="1" dirty="0">
                <a:solidFill>
                  <a:schemeClr val="bg1"/>
                </a:solidFill>
                <a:latin typeface="Times New Roman" pitchFamily="18" charset="0"/>
              </a:rPr>
              <a:t> y Villa Allende, Rosario y los municipios de Capitán Bermúdez, Fray Luis Beltrán, </a:t>
            </a:r>
            <a:r>
              <a:rPr lang="es-ES" sz="2000" b="1" dirty="0" err="1">
                <a:solidFill>
                  <a:schemeClr val="bg1"/>
                </a:solidFill>
                <a:latin typeface="Times New Roman" pitchFamily="18" charset="0"/>
              </a:rPr>
              <a:t>Funes</a:t>
            </a:r>
            <a:r>
              <a:rPr lang="es-ES" sz="2000" b="1" dirty="0">
                <a:solidFill>
                  <a:schemeClr val="bg1"/>
                </a:solidFill>
                <a:latin typeface="Times New Roman" pitchFamily="18" charset="0"/>
              </a:rPr>
              <a:t>, Granadero </a:t>
            </a:r>
            <a:r>
              <a:rPr lang="es-ES" sz="2000" b="1" dirty="0" err="1">
                <a:solidFill>
                  <a:schemeClr val="bg1"/>
                </a:solidFill>
                <a:latin typeface="Times New Roman" pitchFamily="18" charset="0"/>
              </a:rPr>
              <a:t>Baigorria</a:t>
            </a:r>
            <a:r>
              <a:rPr lang="es-ES" sz="2000" b="1" dirty="0">
                <a:solidFill>
                  <a:schemeClr val="bg1"/>
                </a:solidFill>
                <a:latin typeface="Times New Roman" pitchFamily="18" charset="0"/>
              </a:rPr>
              <a:t>, Pérez, Villa Diego y Villa Gobernador Gálvez.</a:t>
            </a:r>
          </a:p>
          <a:p>
            <a:pPr fontAlgn="auto" hangingPunct="0">
              <a:spcBef>
                <a:spcPts val="1200"/>
              </a:spcBef>
              <a:spcAft>
                <a:spcPts val="0"/>
              </a:spcAft>
              <a:defRPr/>
            </a:pPr>
            <a:endParaRPr lang="es-ES" sz="2000" b="1" dirty="0">
              <a:solidFill>
                <a:schemeClr val="bg1"/>
              </a:solidFill>
              <a:latin typeface="Times New Roman" pitchFamily="18" charset="0"/>
            </a:endParaRPr>
          </a:p>
          <a:p>
            <a:pPr fontAlgn="auto" hangingPunct="0">
              <a:spcBef>
                <a:spcPts val="1200"/>
              </a:spcBef>
              <a:spcAft>
                <a:spcPts val="0"/>
              </a:spcAft>
              <a:defRPr/>
            </a:pPr>
            <a:r>
              <a:rPr lang="es-ES" sz="2000" b="1" dirty="0">
                <a:solidFill>
                  <a:schemeClr val="bg1"/>
                </a:solidFill>
                <a:latin typeface="Times New Roman" pitchFamily="18" charset="0"/>
              </a:rPr>
              <a:t>ZONA DE BAJO RIESGO: Resto del país no enunciado en las zonas precedentes.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35"/>
          <p:cNvGraphicFramePr>
            <a:graphicFrameLocks noChangeAspect="1"/>
          </p:cNvGraphicFramePr>
          <p:nvPr/>
        </p:nvGraphicFramePr>
        <p:xfrm>
          <a:off x="395288" y="2170113"/>
          <a:ext cx="8320087" cy="2830512"/>
        </p:xfrm>
        <a:graphic>
          <a:graphicData uri="http://schemas.openxmlformats.org/presentationml/2006/ole">
            <p:oleObj spid="_x0000_s1026" r:id="rId4" imgW="8837280" imgH="2826000" progId="Excel.Sheet.8">
              <p:embed/>
            </p:oleObj>
          </a:graphicData>
        </a:graphic>
      </p:graphicFrame>
      <p:sp>
        <p:nvSpPr>
          <p:cNvPr id="3" name="Text Box 7"/>
          <p:cNvSpPr txBox="1"/>
          <p:nvPr/>
        </p:nvSpPr>
        <p:spPr>
          <a:xfrm>
            <a:off x="457200" y="735013"/>
            <a:ext cx="8229600" cy="550862"/>
          </a:xfrm>
          <a:prstGeom prst="rect">
            <a:avLst/>
          </a:prstGeom>
          <a:solidFill>
            <a:schemeClr val="tx1"/>
          </a:solidFill>
          <a:ln w="28575">
            <a:solidFill>
              <a:srgbClr val="C00000"/>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COMBINACIÓN DE COBERTURAS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0"/>
                                          </p:val>
                                        </p:tav>
                                        <p:tav tm="100000">
                                          <p:val>
                                            <p:strVal val="#ppt_w"/>
                                          </p:val>
                                        </p:tav>
                                      </p:tavLst>
                                    </p:anim>
                                    <p:anim calcmode="lin" valueType="num">
                                      <p:cBhvr>
                                        <p:cTn id="12" dur="1000" fill="hold"/>
                                        <p:tgtEl>
                                          <p:spTgt spid="2"/>
                                        </p:tgtEl>
                                        <p:attrNameLst>
                                          <p:attrName>ppt_h</p:attrName>
                                        </p:attrNameLst>
                                      </p:cBhvr>
                                      <p:tavLst>
                                        <p:tav tm="0">
                                          <p:val>
                                            <p:str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14"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71500"/>
            <a:ext cx="8229600" cy="9509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MODO DE CÁLCULO DE LA PRIMA  DEL SEGURO</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093913"/>
            <a:ext cx="8229600" cy="3957637"/>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“A”: Importe fijo según el tipo de vehículo.</a:t>
            </a:r>
          </a:p>
          <a:p>
            <a:pPr algn="ctr" fontAlgn="auto" hangingPunct="0">
              <a:spcBef>
                <a:spcPts val="1400"/>
              </a:spcBef>
              <a:spcAft>
                <a:spcPts val="0"/>
              </a:spcAft>
              <a:defRPr/>
            </a:pPr>
            <a:r>
              <a:rPr lang="es-ES" sz="2400" b="1">
                <a:solidFill>
                  <a:schemeClr val="bg1"/>
                </a:solidFill>
                <a:latin typeface="Times New Roman" pitchFamily="18" charset="0"/>
              </a:rPr>
              <a:t>“B”, “B1”, “C”, “C1”: Resp. Civil más un %o sobre el valor del vehículo, dependiendo si es nacional o importado.</a:t>
            </a:r>
          </a:p>
          <a:p>
            <a:pPr algn="ctr" fontAlgn="auto" hangingPunct="0">
              <a:spcBef>
                <a:spcPts val="1400"/>
              </a:spcBef>
              <a:spcAft>
                <a:spcPts val="0"/>
              </a:spcAft>
              <a:defRPr/>
            </a:pPr>
            <a:r>
              <a:rPr lang="es-ES" sz="2400" b="1">
                <a:solidFill>
                  <a:schemeClr val="bg1"/>
                </a:solidFill>
                <a:latin typeface="Times New Roman" pitchFamily="18" charset="0"/>
              </a:rPr>
              <a:t>“D”: Tiene en cuenta además el año de fabricación del vehículo.</a:t>
            </a:r>
          </a:p>
          <a:p>
            <a:pPr algn="ctr" fontAlgn="auto" hangingPunct="0">
              <a:spcBef>
                <a:spcPts val="1400"/>
              </a:spcBef>
              <a:spcAft>
                <a:spcPts val="0"/>
              </a:spcAft>
              <a:defRPr/>
            </a:pPr>
            <a:r>
              <a:rPr lang="es-ES" sz="2400" b="1">
                <a:solidFill>
                  <a:schemeClr val="bg1"/>
                </a:solidFill>
                <a:latin typeface="Times New Roman" pitchFamily="18" charset="0"/>
              </a:rPr>
              <a:t>  “D1”:Se obtiene el costo de la “D” y luego se aplica un coeficiente sobre el valor de un vehículo de la misma marca y modelo del que se asegura o valor asimilado si no se fabricara más.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57250"/>
            <a:ext cx="8229600" cy="9509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SEGUROS EN MONEDA EXTRANJERA</a:t>
            </a:r>
          </a:p>
        </p:txBody>
      </p:sp>
      <p:sp>
        <p:nvSpPr>
          <p:cNvPr id="3" name="Text Box 3"/>
          <p:cNvSpPr txBox="1">
            <a:spLocks noChangeArrowheads="1"/>
          </p:cNvSpPr>
          <p:nvPr/>
        </p:nvSpPr>
        <p:spPr bwMode="auto">
          <a:xfrm>
            <a:off x="457200" y="2668005"/>
            <a:ext cx="8229600" cy="304916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Las   partes acuerdan que el pago de la prima debida por el tomador y/o asegurado, como así también el pago de las eventuales indemnizaciones  que puedan resultar a cargo de la entidad en caso de siniestro, asumidas en moneda extranjera serán abonadas en la moneda de curso legal, para lo cual se convertirán de acuerdo a la cotización del Banco de la Nación Argentina, al tipo de cambio vendedor de cierre del día hábil anterior a la fecha de pago de la prestación.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85800"/>
            <a:ext cx="8229600" cy="18002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SEGURO DE RESPONSABILIDAD CIVIL DEL TRANSPORTADOR CARRETERO DE VIAJE INTERNACIONAL POR LOS TERRITORIOS DE LOS PAÍSES MIEMBROS DEL MERCOSUR</a:t>
            </a:r>
          </a:p>
        </p:txBody>
      </p:sp>
      <p:sp>
        <p:nvSpPr>
          <p:cNvPr id="3" name="Text Box 3"/>
          <p:cNvSpPr txBox="1">
            <a:spLocks noChangeArrowheads="1"/>
          </p:cNvSpPr>
          <p:nvPr/>
        </p:nvSpPr>
        <p:spPr bwMode="auto">
          <a:xfrm>
            <a:off x="458221" y="3286125"/>
            <a:ext cx="8304779" cy="21621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Daños a terceros no transportados</a:t>
            </a:r>
          </a:p>
          <a:p>
            <a:pPr fontAlgn="auto" hangingPunct="0">
              <a:spcBef>
                <a:spcPts val="1400"/>
              </a:spcBef>
              <a:spcAft>
                <a:spcPts val="0"/>
              </a:spcAft>
              <a:defRPr/>
            </a:pPr>
            <a:r>
              <a:rPr lang="es-ES" sz="2400" b="1" dirty="0">
                <a:solidFill>
                  <a:schemeClr val="bg1"/>
                </a:solidFill>
                <a:latin typeface="Times New Roman" pitchFamily="18" charset="0"/>
              </a:rPr>
              <a:t>Muerte y daños personales </a:t>
            </a:r>
            <a:r>
              <a:rPr lang="es-ES" sz="2400" b="1" dirty="0" err="1">
                <a:solidFill>
                  <a:schemeClr val="bg1"/>
                </a:solidFill>
                <a:latin typeface="Times New Roman" pitchFamily="18" charset="0"/>
              </a:rPr>
              <a:t>u$s</a:t>
            </a:r>
            <a:r>
              <a:rPr lang="es-ES" sz="2400" b="1" dirty="0">
                <a:solidFill>
                  <a:schemeClr val="bg1"/>
                </a:solidFill>
                <a:latin typeface="Times New Roman" pitchFamily="18" charset="0"/>
              </a:rPr>
              <a:t>. 50.000 por persona.</a:t>
            </a:r>
          </a:p>
          <a:p>
            <a:pPr fontAlgn="auto" hangingPunct="0">
              <a:spcBef>
                <a:spcPts val="1400"/>
              </a:spcBef>
              <a:spcAft>
                <a:spcPts val="0"/>
              </a:spcAft>
              <a:defRPr/>
            </a:pPr>
            <a:r>
              <a:rPr lang="es-ES" sz="2400" b="1" dirty="0">
                <a:solidFill>
                  <a:schemeClr val="bg1"/>
                </a:solidFill>
                <a:latin typeface="Times New Roman" pitchFamily="18" charset="0"/>
              </a:rPr>
              <a:t>Daños materiales </a:t>
            </a:r>
            <a:r>
              <a:rPr lang="es-ES" sz="2400" b="1" dirty="0" err="1">
                <a:solidFill>
                  <a:schemeClr val="bg1"/>
                </a:solidFill>
                <a:latin typeface="Times New Roman" pitchFamily="18" charset="0"/>
              </a:rPr>
              <a:t>u$s</a:t>
            </a:r>
            <a:r>
              <a:rPr lang="es-ES" sz="2400" b="1" dirty="0">
                <a:solidFill>
                  <a:schemeClr val="bg1"/>
                </a:solidFill>
                <a:latin typeface="Times New Roman" pitchFamily="18" charset="0"/>
              </a:rPr>
              <a:t>. 30.000 por bien. </a:t>
            </a:r>
          </a:p>
          <a:p>
            <a:pPr fontAlgn="auto" hangingPunct="0">
              <a:spcBef>
                <a:spcPts val="1400"/>
              </a:spcBef>
              <a:spcAft>
                <a:spcPts val="0"/>
              </a:spcAft>
              <a:defRPr/>
            </a:pPr>
            <a:r>
              <a:rPr lang="es-ES" sz="2400" b="1" dirty="0">
                <a:solidFill>
                  <a:schemeClr val="bg1"/>
                </a:solidFill>
                <a:latin typeface="Times New Roman" pitchFamily="18" charset="0"/>
              </a:rPr>
              <a:t>Varias reclamaciones límite </a:t>
            </a:r>
            <a:r>
              <a:rPr lang="es-ES" sz="2400" b="1" dirty="0" err="1">
                <a:solidFill>
                  <a:schemeClr val="bg1"/>
                </a:solidFill>
                <a:latin typeface="Times New Roman" pitchFamily="18" charset="0"/>
              </a:rPr>
              <a:t>u$s</a:t>
            </a:r>
            <a:r>
              <a:rPr lang="es-ES" sz="2400" b="1" dirty="0">
                <a:solidFill>
                  <a:schemeClr val="bg1"/>
                </a:solidFill>
                <a:latin typeface="Times New Roman" pitchFamily="18" charset="0"/>
              </a:rPr>
              <a:t>. 200.000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29600" cy="10207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MECÁNICA DE LA  LIQUIDACIÓN DE SINIESTROS</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981325"/>
            <a:ext cx="8229600" cy="2176463"/>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RESPONSABILIDAD CIVIL</a:t>
            </a:r>
          </a:p>
          <a:p>
            <a:pPr algn="ctr" fontAlgn="auto" hangingPunct="0">
              <a:spcBef>
                <a:spcPts val="1400"/>
              </a:spcBef>
              <a:spcAft>
                <a:spcPts val="0"/>
              </a:spcAft>
              <a:defRPr/>
            </a:pPr>
            <a:r>
              <a:rPr lang="es-ES" sz="2400" b="1">
                <a:solidFill>
                  <a:schemeClr val="bg1"/>
                </a:solidFill>
                <a:latin typeface="Times New Roman" pitchFamily="18" charset="0"/>
              </a:rPr>
              <a:t>ROBO O HURTO TOTAL</a:t>
            </a:r>
          </a:p>
          <a:p>
            <a:pPr algn="ctr" fontAlgn="auto" hangingPunct="0">
              <a:spcBef>
                <a:spcPts val="1400"/>
              </a:spcBef>
              <a:spcAft>
                <a:spcPts val="0"/>
              </a:spcAft>
              <a:defRPr/>
            </a:pPr>
            <a:r>
              <a:rPr lang="es-ES" sz="2400" b="1">
                <a:solidFill>
                  <a:schemeClr val="bg1"/>
                </a:solidFill>
                <a:latin typeface="Times New Roman" pitchFamily="18" charset="0"/>
              </a:rPr>
              <a:t>ROBO O HURTO PARCIAL</a:t>
            </a:r>
          </a:p>
          <a:p>
            <a:pPr algn="ctr" fontAlgn="auto" hangingPunct="0">
              <a:spcBef>
                <a:spcPts val="1400"/>
              </a:spcBef>
              <a:spcAft>
                <a:spcPts val="0"/>
              </a:spcAft>
              <a:defRPr/>
            </a:pPr>
            <a:r>
              <a:rPr lang="es-ES" sz="2400" b="1">
                <a:solidFill>
                  <a:schemeClr val="bg1"/>
                </a:solidFill>
                <a:latin typeface="Times New Roman" pitchFamily="18" charset="0"/>
              </a:rPr>
              <a:t>ACCIDENTES</a:t>
            </a:r>
            <a:endParaRPr lang="es-ES" sz="2000"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457200" y="1295400"/>
            <a:ext cx="8229600" cy="1569660"/>
          </a:xfrm>
          <a:prstGeom prst="rect">
            <a:avLst/>
          </a:prstGeom>
          <a:solidFill>
            <a:schemeClr val="tx2">
              <a:lumMod val="40000"/>
              <a:lumOff val="6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¿Cuáles son las principales exclusiones de esta cobertura?</a:t>
            </a:r>
          </a:p>
          <a:p>
            <a:pPr algn="ctr"/>
            <a:r>
              <a:rPr lang="es-AR" sz="2400" b="1" dirty="0" smtClean="0">
                <a:latin typeface="Times New Roman" pitchFamily="18" charset="0"/>
                <a:cs typeface="Times New Roman" pitchFamily="18" charset="0"/>
              </a:rPr>
              <a:t>¿En qué código figuran las disposiciones sobre responsabilidad civil?</a:t>
            </a:r>
          </a:p>
          <a:p>
            <a:pPr algn="ctr"/>
            <a:r>
              <a:rPr lang="es-AR" sz="2400" b="1" dirty="0" smtClean="0">
                <a:latin typeface="Times New Roman" pitchFamily="18" charset="0"/>
                <a:cs typeface="Times New Roman" pitchFamily="18" charset="0"/>
              </a:rPr>
              <a:t>¿En qué moneda se fijan los límites?</a:t>
            </a:r>
            <a:endParaRPr lang="en-US" sz="2400" b="1" dirty="0">
              <a:latin typeface="Times New Roman" pitchFamily="18" charset="0"/>
              <a:cs typeface="Times New Roman" pitchFamily="18" charset="0"/>
            </a:endParaRPr>
          </a:p>
        </p:txBody>
      </p:sp>
      <p:sp>
        <p:nvSpPr>
          <p:cNvPr id="4" name="Rectangle 2"/>
          <p:cNvSpPr txBox="1">
            <a:spLocks/>
          </p:cNvSpPr>
          <p:nvPr/>
        </p:nvSpPr>
        <p:spPr>
          <a:xfrm>
            <a:off x="457200" y="3657600"/>
            <a:ext cx="8229600" cy="561975"/>
          </a:xfrm>
          <a:prstGeom prst="rect">
            <a:avLst/>
          </a:prstGeom>
          <a:solidFill>
            <a:schemeClr val="bg1"/>
          </a:solidFill>
          <a:ln w="76196">
            <a:solidFill>
              <a:srgbClr val="C00000"/>
            </a:solidFill>
          </a:ln>
        </p:spPr>
        <p:txBody>
          <a:bodyP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GRACIAS</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758825"/>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PÓLIZA DIGITAL</a:t>
            </a:r>
          </a:p>
        </p:txBody>
      </p:sp>
      <p:sp>
        <p:nvSpPr>
          <p:cNvPr id="3" name="Rectangle 5"/>
          <p:cNvSpPr>
            <a:spLocks noChangeArrowheads="1"/>
          </p:cNvSpPr>
          <p:nvPr/>
        </p:nvSpPr>
        <p:spPr bwMode="auto">
          <a:xfrm>
            <a:off x="457200" y="1989138"/>
            <a:ext cx="8229600" cy="37147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Es un sistema único e integral que permite un mayor flujo de información entre la Superintendencia de Seguros y las aseguradoras.</a:t>
            </a:r>
          </a:p>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a:r>
            <a:br>
              <a:rPr lang="es-ES" sz="2400" b="1" dirty="0">
                <a:solidFill>
                  <a:schemeClr val="bg1"/>
                </a:solidFill>
                <a:latin typeface="Times New Roman" pitchFamily="18" charset="0"/>
                <a:cs typeface="Times New Roman" pitchFamily="18" charset="0"/>
              </a:rPr>
            </a:br>
            <a:r>
              <a:rPr lang="es-ES" sz="2400" b="1" dirty="0">
                <a:solidFill>
                  <a:schemeClr val="bg1"/>
                </a:solidFill>
                <a:latin typeface="Times New Roman" pitchFamily="18" charset="0"/>
                <a:cs typeface="Times New Roman" pitchFamily="18" charset="0"/>
              </a:rPr>
              <a:t>Posibilita cargar pólizas en forma manual o en lotes. Se emite un código de seguimiento, que conforma el número único de póliza, mediante el cual se las identificará y se brindará información </a:t>
            </a:r>
            <a:r>
              <a:rPr lang="es-ES" sz="2400" b="1" dirty="0" err="1">
                <a:solidFill>
                  <a:schemeClr val="bg1"/>
                </a:solidFill>
                <a:latin typeface="Times New Roman" pitchFamily="18" charset="0"/>
                <a:cs typeface="Times New Roman" pitchFamily="18" charset="0"/>
              </a:rPr>
              <a:t>on</a:t>
            </a:r>
            <a:r>
              <a:rPr lang="es-ES" sz="2400" b="1" dirty="0">
                <a:solidFill>
                  <a:schemeClr val="bg1"/>
                </a:solidFill>
                <a:latin typeface="Times New Roman" pitchFamily="18" charset="0"/>
                <a:cs typeface="Times New Roman" pitchFamily="18" charset="0"/>
              </a:rPr>
              <a:t> line tanto al organismo de control como a las Compañías, los usuarios y a la Justicia, en caso de requerirla.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29600" cy="7477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VENTAJAS DE LA PÓLIZA DIGITAL</a:t>
            </a:r>
          </a:p>
        </p:txBody>
      </p:sp>
      <p:sp>
        <p:nvSpPr>
          <p:cNvPr id="3" name="Rectangle 3"/>
          <p:cNvSpPr>
            <a:spLocks noChangeArrowheads="1"/>
          </p:cNvSpPr>
          <p:nvPr/>
        </p:nvSpPr>
        <p:spPr bwMode="auto">
          <a:xfrm>
            <a:off x="457200" y="2857500"/>
            <a:ext cx="8229600" cy="237807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Control en tiempo real de lo que sucede en el mercado.</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Mayor información del contenido de las pólizas y mejor análisis estadístico.</a:t>
            </a:r>
          </a:p>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Convenio con la Corte Suprema de Justicia y la Agencia Nacional de Seguridad Vial.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681287"/>
            <a:ext cx="8229600" cy="7477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EVALUACIÓN</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57200" y="2161163"/>
            <a:ext cx="8229600" cy="1877437"/>
          </a:xfrm>
          <a:prstGeom prst="rect">
            <a:avLst/>
          </a:prstGeom>
          <a:solidFill>
            <a:schemeClr val="tx1"/>
          </a:solidFill>
          <a:ln w="28575">
            <a:solidFill>
              <a:srgbClr val="C00000"/>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85" name="Rectangle 1"/>
          <p:cNvSpPr>
            <a:spLocks noChangeArrowheads="1"/>
          </p:cNvSpPr>
          <p:nvPr/>
        </p:nvSpPr>
        <p:spPr bwMode="auto">
          <a:xfrm>
            <a:off x="457200" y="695265"/>
            <a:ext cx="8305800" cy="5324535"/>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se indica en el rubro responsabilidad civil respecto a daños provocados por la carga transportada en condiciones reglamentarias?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qué difieren las figuras de asegurado y a su vez conductor del vehículo y asegurado con un conductor distinto autorizado?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tipo de transporte está excluido en la definición de “daños”?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¿Cuándo se considera daño total?</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derecho tiene el asegurado en caso de daño total?</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indican las disposiciones contractuales respecto a un vehículo hallado dentro de los 180 días de haber sido abonado el siniestro?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indican las disposiciones contractuales respecto a un vehículo que se encuentra antes de haber sido abonado el siniestro  pero para el que ya existía fecha de pago de acuerdo a los plazos legales previstos en la ley de seguros?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disposiciones existen respecto a fijar el valor de un 0 Km. según la fecha de sustracción de la unidad?</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 todas las coberturas posibles, cuál es la que no exige responsabilidad civil?</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1" name="Rectangle 1"/>
          <p:cNvSpPr>
            <a:spLocks noChangeArrowheads="1"/>
          </p:cNvSpPr>
          <p:nvPr/>
        </p:nvSpPr>
        <p:spPr bwMode="auto">
          <a:xfrm>
            <a:off x="533400" y="1219200"/>
            <a:ext cx="8229600" cy="4093428"/>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dato se requiere para cotizar un seguro que ampara solo responsabilidad civil y en base a qué circunstancia puede variar ese importe?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datos se requieren para cotizar un  vehículo amparado bajo cobertura “C”?</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datos se requieren para cotizar un vehículo amparado bajo la cobertura de todo riesgo?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 de la póliza de automotores?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¿Ampara la póliza de automotores el lucro cesante o derivados de la privación de uso?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qué caso la póliza de automotores permite el pago del lucro cesante?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indican las disposiciones del contrato cuando desaparece el riesgo respecto a la continuidad de la vigencia? </a:t>
            </a: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de la póliza?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Rectángulo"/>
          <p:cNvSpPr/>
          <p:nvPr/>
        </p:nvSpPr>
        <p:spPr>
          <a:xfrm>
            <a:off x="457200" y="1219200"/>
            <a:ext cx="8229600" cy="2862322"/>
          </a:xfrm>
          <a:prstGeom prst="rect">
            <a:avLst/>
          </a:prstGeom>
          <a:solidFill>
            <a:schemeClr val="tx1"/>
          </a:solidFill>
        </p:spPr>
        <p:txBody>
          <a:bodyPr wrap="square">
            <a:spAutoFit/>
          </a:bodyPr>
          <a:lstStyle/>
          <a:p>
            <a:pPr lvl="0" algn="ctr" eaLnBrk="0" fontAlgn="base" hangingPunct="0">
              <a:spcBef>
                <a:spcPct val="0"/>
              </a:spcBef>
              <a:spcAft>
                <a:spcPct val="0"/>
              </a:spcAft>
            </a:pPr>
            <a:r>
              <a:rPr lang="es-ES_tradnl" sz="2000" b="1" dirty="0" smtClean="0">
                <a:solidFill>
                  <a:schemeClr val="bg1"/>
                </a:solidFill>
                <a:latin typeface="Times New Roman" pitchFamily="18" charset="0"/>
                <a:ea typeface="Calibri" pitchFamily="34" charset="0"/>
                <a:cs typeface="Times New Roman" pitchFamily="18" charset="0"/>
              </a:rPr>
              <a:t>¿Qué plazo tiene el asegurado para indicar su disconformidad sobre el ofrecimiento del asegurador en caso de robo o hurto del vehículo  y que si no lo hace significa que acepta el importe?</a:t>
            </a:r>
            <a:endParaRPr lang="en-US" sz="2000" b="1" dirty="0" smtClean="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es-ES_tradnl" sz="2000" b="1" dirty="0" smtClean="0">
                <a:solidFill>
                  <a:schemeClr val="bg1"/>
                </a:solidFill>
                <a:latin typeface="Times New Roman" pitchFamily="18" charset="0"/>
                <a:ea typeface="Calibri" pitchFamily="34" charset="0"/>
                <a:cs typeface="Times New Roman" pitchFamily="18" charset="0"/>
              </a:rPr>
              <a:t>¿Qué disposiciones existen como procedimiento tanto para el asegurado como para el asegurador en caso de disconformidad sobre  el importe ofrecido en caso de robo o hurto? </a:t>
            </a:r>
            <a:endParaRPr lang="en-US" sz="2000" b="1" dirty="0" smtClean="0">
              <a:solidFill>
                <a:schemeClr val="bg1"/>
              </a:solidFill>
              <a:latin typeface="Times New Roman" pitchFamily="18" charset="0"/>
              <a:cs typeface="Times New Roman" pitchFamily="18" charset="0"/>
            </a:endParaRPr>
          </a:p>
          <a:p>
            <a:pPr lvl="0" algn="ctr" eaLnBrk="0" fontAlgn="base" hangingPunct="0">
              <a:spcBef>
                <a:spcPct val="0"/>
              </a:spcBef>
              <a:spcAft>
                <a:spcPct val="0"/>
              </a:spcAft>
            </a:pPr>
            <a:r>
              <a:rPr lang="es-ES_tradnl" sz="2000" b="1" dirty="0" smtClean="0">
                <a:solidFill>
                  <a:schemeClr val="bg1"/>
                </a:solidFill>
                <a:latin typeface="Times New Roman" pitchFamily="18" charset="0"/>
                <a:ea typeface="Calibri" pitchFamily="34" charset="0"/>
                <a:cs typeface="Times New Roman" pitchFamily="18" charset="0"/>
              </a:rPr>
              <a:t>¿Qué disposiciones existen respecto a vehículos ingresados con franquicias aduaneras?</a:t>
            </a:r>
            <a:endParaRPr lang="es-AR" sz="2000" b="1" dirty="0" smtClean="0">
              <a:solidFill>
                <a:schemeClr val="bg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s-AR" sz="2000" b="1" dirty="0" smtClean="0">
                <a:solidFill>
                  <a:schemeClr val="bg1"/>
                </a:solidFill>
                <a:latin typeface="Times New Roman" pitchFamily="18" charset="0"/>
                <a:ea typeface="Calibri" pitchFamily="34" charset="0"/>
                <a:cs typeface="Times New Roman" pitchFamily="18" charset="0"/>
              </a:rPr>
              <a:t>¿Qué es un seguro de registro</a:t>
            </a:r>
            <a:r>
              <a:rPr lang="en-US" sz="2000" b="1" dirty="0" smtClean="0">
                <a:solidFill>
                  <a:schemeClr val="bg1"/>
                </a:solidFill>
                <a:latin typeface="Times New Roman" pitchFamily="18" charset="0"/>
                <a:cs typeface="Times New Roman" pitchFamily="18" charset="0"/>
              </a:rPr>
              <a:t>?</a:t>
            </a:r>
            <a:endParaRPr lang="en-US" sz="2000" b="1" dirty="0" smtClean="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457200" y="4587875"/>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533400" y="2728912"/>
            <a:ext cx="8153400" cy="928688"/>
          </a:xfrm>
          <a:prstGeom prst="rect">
            <a:avLst/>
          </a:prstGeom>
          <a:solidFill>
            <a:srgbClr val="002060"/>
          </a:solidFill>
          <a:ln w="57150">
            <a:solidFill>
              <a:schemeClr val="accent5">
                <a:lumMod val="50000"/>
              </a:schemeClr>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SEGURO DE CAUCIÓN</a:t>
            </a:r>
            <a:endParaRPr kumimoji="0" lang="en-US" sz="2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857250"/>
            <a:ext cx="8229600" cy="798513"/>
          </a:xfrm>
          <a:prstGeom prst="rect">
            <a:avLst/>
          </a:prstGeom>
          <a:solidFill>
            <a:srgbClr val="002060"/>
          </a:solidFill>
          <a:ln w="57150">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NATURALEZA JURÍDICA</a:t>
            </a:r>
            <a:endParaRPr lang="es-ES" sz="2800" dirty="0">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2209800"/>
            <a:ext cx="8229600" cy="3622675"/>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b="1">
                <a:solidFill>
                  <a:schemeClr val="bg1"/>
                </a:solidFill>
                <a:latin typeface="Times New Roman" pitchFamily="18" charset="0"/>
              </a:rPr>
              <a:t>Pertenece a la familia de los seguros de garantía.</a:t>
            </a:r>
          </a:p>
          <a:p>
            <a:pPr fontAlgn="auto" hangingPunct="0">
              <a:spcBef>
                <a:spcPts val="1400"/>
              </a:spcBef>
              <a:spcAft>
                <a:spcPts val="0"/>
              </a:spcAft>
              <a:defRPr/>
            </a:pPr>
            <a:r>
              <a:rPr lang="es-ES" sz="2400" b="1">
                <a:solidFill>
                  <a:schemeClr val="bg1"/>
                </a:solidFill>
                <a:latin typeface="Times New Roman" pitchFamily="18" charset="0"/>
              </a:rPr>
              <a:t>Es accesoria y subsidiaria de la obligación principal.</a:t>
            </a:r>
          </a:p>
          <a:p>
            <a:pPr fontAlgn="auto" hangingPunct="0">
              <a:spcBef>
                <a:spcPts val="1400"/>
              </a:spcBef>
              <a:spcAft>
                <a:spcPts val="0"/>
              </a:spcAft>
              <a:defRPr/>
            </a:pPr>
            <a:r>
              <a:rPr lang="es-ES" sz="2400" b="1">
                <a:solidFill>
                  <a:schemeClr val="bg1"/>
                </a:solidFill>
                <a:latin typeface="Times New Roman" pitchFamily="18" charset="0"/>
              </a:rPr>
              <a:t>Es condicional (funciona en caso de ejecución de quien se ampare el incumplimiento).</a:t>
            </a:r>
          </a:p>
          <a:p>
            <a:pPr fontAlgn="auto" hangingPunct="0">
              <a:spcBef>
                <a:spcPts val="1400"/>
              </a:spcBef>
              <a:spcAft>
                <a:spcPts val="0"/>
              </a:spcAft>
              <a:defRPr/>
            </a:pPr>
            <a:r>
              <a:rPr lang="es-ES" sz="2400" b="1">
                <a:solidFill>
                  <a:schemeClr val="bg1"/>
                </a:solidFill>
                <a:latin typeface="Times New Roman" pitchFamily="18" charset="0"/>
              </a:rPr>
              <a:t>Nunca el asegurador se obliga a hacer una obra o entregar una cosa o prestar el servicio sino que solo se obliga a pagar la suma sustituida exigida para satisfacer los daños e intereses por la inejecución de la obligación contractual.</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96950"/>
            <a:ext cx="8229600" cy="1003300"/>
          </a:xfrm>
          <a:prstGeom prst="rect">
            <a:avLst/>
          </a:prstGeom>
          <a:solidFill>
            <a:srgbClr val="002060"/>
          </a:solidFill>
          <a:ln w="57150">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DEFINICIÓN DEL CONTRATO DE SEGURO DE CAUCIÓN</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6724" y="3157538"/>
            <a:ext cx="8149590" cy="2359025"/>
          </a:xfrm>
          <a:prstGeom prst="rect">
            <a:avLst/>
          </a:prstGeom>
          <a:solidFill>
            <a:srgbClr val="002060"/>
          </a:solidFill>
          <a:ln w="57150">
            <a:solidFill>
              <a:schemeClr val="accent5">
                <a:lumMod val="50000"/>
              </a:schemeClr>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EXISTE SEGURO DE CAUCIÓN CUANDO EL ASEGURADOR SE OBLIGUE, A PEDIDO DEL TOMADOR Y POR UNA PRIMA, ANTE UN TERCERO (ASEGURADO) EL PAGO DE UNA SUMA DE DINERO SI OCURRE EL INCUMPLIMIENTO CONTRACTUAL PREVISTO.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571750"/>
            <a:ext cx="8229600" cy="928688"/>
          </a:xfrm>
          <a:prstGeom prst="rect">
            <a:avLst/>
          </a:prstGeom>
          <a:solidFill>
            <a:schemeClr val="tx1"/>
          </a:solidFill>
          <a:ln w="28575">
            <a:solidFill>
              <a:srgbClr val="FF0000"/>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SEGURO DE AUTOMOTORES</a:t>
            </a:r>
            <a:endParaRPr kumimoji="0" lang="en-US" sz="2800" b="0"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484188"/>
            <a:ext cx="8153400" cy="928687"/>
          </a:xfrm>
          <a:prstGeom prst="rect">
            <a:avLst/>
          </a:prstGeom>
          <a:solidFill>
            <a:srgbClr val="002060"/>
          </a:solidFill>
          <a:ln w="57150">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PARTES INTERVINIENTES, VIGENCIA Y SINIESTRO EN SEGUROS DE CAUCIÓN</a:t>
            </a:r>
          </a:p>
        </p:txBody>
      </p:sp>
      <p:sp>
        <p:nvSpPr>
          <p:cNvPr id="3" name="Text Box 3"/>
          <p:cNvSpPr txBox="1">
            <a:spLocks noChangeArrowheads="1"/>
          </p:cNvSpPr>
          <p:nvPr/>
        </p:nvSpPr>
        <p:spPr bwMode="auto">
          <a:xfrm>
            <a:off x="533400" y="1657350"/>
            <a:ext cx="8153400" cy="2076450"/>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rPr>
              <a:t>PARTES INTERVINIENTES:</a:t>
            </a:r>
          </a:p>
          <a:p>
            <a:pPr algn="ctr" fontAlgn="auto" hangingPunct="0">
              <a:spcBef>
                <a:spcPts val="1000"/>
              </a:spcBef>
              <a:spcAft>
                <a:spcPts val="0"/>
              </a:spcAft>
              <a:defRPr/>
            </a:pPr>
            <a:r>
              <a:rPr lang="es-ES" sz="1600" b="1">
                <a:solidFill>
                  <a:schemeClr val="bg1"/>
                </a:solidFill>
                <a:latin typeface="Times New Roman" pitchFamily="18" charset="0"/>
              </a:rPr>
              <a:t>ASEGURADOR:  ES  EL QUE OTORGA COBERTURA;</a:t>
            </a:r>
          </a:p>
          <a:p>
            <a:pPr algn="ctr" fontAlgn="auto" hangingPunct="0">
              <a:spcBef>
                <a:spcPts val="1000"/>
              </a:spcBef>
              <a:spcAft>
                <a:spcPts val="0"/>
              </a:spcAft>
              <a:defRPr/>
            </a:pPr>
            <a:r>
              <a:rPr lang="es-ES" sz="1600" b="1">
                <a:solidFill>
                  <a:schemeClr val="bg1"/>
                </a:solidFill>
                <a:latin typeface="Times New Roman" pitchFamily="18" charset="0"/>
              </a:rPr>
              <a:t>ASEGURADO: ES EL QUE OTORGA LA EJECUCIÓN DE LA OBRA O ENTREGA DEL SUMINISTRO:</a:t>
            </a:r>
          </a:p>
          <a:p>
            <a:pPr algn="ctr" fontAlgn="auto" hangingPunct="0">
              <a:spcBef>
                <a:spcPts val="1000"/>
              </a:spcBef>
              <a:spcAft>
                <a:spcPts val="0"/>
              </a:spcAft>
              <a:defRPr/>
            </a:pPr>
            <a:r>
              <a:rPr lang="es-ES" sz="1600" b="1">
                <a:solidFill>
                  <a:schemeClr val="bg1"/>
                </a:solidFill>
                <a:latin typeface="Times New Roman" pitchFamily="18" charset="0"/>
              </a:rPr>
              <a:t>TOMADOR O CONTRATISTA: ES  EL QUE VA A EJECUTAR LA OBRA O ENTREGA DEL SUMINISTRO.</a:t>
            </a:r>
          </a:p>
        </p:txBody>
      </p:sp>
      <p:sp>
        <p:nvSpPr>
          <p:cNvPr id="4" name="Text Box 4"/>
          <p:cNvSpPr txBox="1">
            <a:spLocks noChangeArrowheads="1"/>
          </p:cNvSpPr>
          <p:nvPr/>
        </p:nvSpPr>
        <p:spPr bwMode="auto">
          <a:xfrm>
            <a:off x="501650" y="4008408"/>
            <a:ext cx="8153400" cy="1020792"/>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rPr>
              <a:t>VIGENCIA:</a:t>
            </a:r>
          </a:p>
          <a:p>
            <a:pPr algn="ctr" fontAlgn="auto" hangingPunct="0">
              <a:spcBef>
                <a:spcPts val="1000"/>
              </a:spcBef>
              <a:spcAft>
                <a:spcPts val="0"/>
              </a:spcAft>
              <a:defRPr/>
            </a:pPr>
            <a:r>
              <a:rPr lang="es-ES" sz="1600" b="1">
                <a:solidFill>
                  <a:schemeClr val="bg1"/>
                </a:solidFill>
                <a:latin typeface="Times New Roman" pitchFamily="18" charset="0"/>
              </a:rPr>
              <a:t>LA VIGENCIA DE LA PÓLIZA CONTINÚA HASTA QUE EL ASEGURADO DEVUELVE AL CONTRATISTA LA PÓLIZA Y ÉSTE A SU VEZ AL ASEGURADOR.</a:t>
            </a:r>
            <a:endParaRPr lang="es-ES" sz="1600">
              <a:solidFill>
                <a:schemeClr val="bg1"/>
              </a:solidFill>
              <a:latin typeface="Times New Roman" pitchFamily="18" charset="0"/>
            </a:endParaRPr>
          </a:p>
        </p:txBody>
      </p:sp>
      <p:sp>
        <p:nvSpPr>
          <p:cNvPr id="5" name="Text Box 5"/>
          <p:cNvSpPr txBox="1">
            <a:spLocks noChangeArrowheads="1"/>
          </p:cNvSpPr>
          <p:nvPr/>
        </p:nvSpPr>
        <p:spPr bwMode="auto">
          <a:xfrm>
            <a:off x="533400" y="5329237"/>
            <a:ext cx="8153400" cy="1071563"/>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rPr>
              <a:t>CONFIGURACIÓN DEL SINIESTRO:</a:t>
            </a:r>
          </a:p>
          <a:p>
            <a:pPr algn="ctr" fontAlgn="auto" hangingPunct="0">
              <a:spcBef>
                <a:spcPts val="1400"/>
              </a:spcBef>
              <a:spcAft>
                <a:spcPts val="0"/>
              </a:spcAft>
              <a:defRPr/>
            </a:pPr>
            <a:r>
              <a:rPr lang="es-ES" sz="1600" b="1">
                <a:solidFill>
                  <a:schemeClr val="bg1"/>
                </a:solidFill>
                <a:latin typeface="Times New Roman" pitchFamily="18" charset="0"/>
              </a:rPr>
              <a:t>ANTE EL INCUMPLIMIENTO CONTRACTUAL. EL ASEGURADOR ABONA AL ASEGURADO Y LUEGO REPITE CONTRA EL TOMADOR.</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66738"/>
            <a:ext cx="8229600" cy="727075"/>
          </a:xfrm>
          <a:prstGeom prst="rect">
            <a:avLst/>
          </a:prstGeom>
          <a:solidFill>
            <a:srgbClr val="002060"/>
          </a:solidFill>
          <a:ln w="57150">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OBRAS PÚBLICAS Y PRIVADAS</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589088"/>
            <a:ext cx="8229600" cy="2162175"/>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b="1">
                <a:solidFill>
                  <a:schemeClr val="bg1"/>
                </a:solidFill>
                <a:latin typeface="Times New Roman" pitchFamily="18" charset="0"/>
              </a:rPr>
              <a:t>- MANTENIMIENTO DE OFERTA;</a:t>
            </a:r>
          </a:p>
          <a:p>
            <a:pPr fontAlgn="auto" hangingPunct="0">
              <a:spcBef>
                <a:spcPts val="1400"/>
              </a:spcBef>
              <a:spcAft>
                <a:spcPts val="0"/>
              </a:spcAft>
              <a:defRPr/>
            </a:pPr>
            <a:r>
              <a:rPr lang="es-ES" sz="2400" b="1">
                <a:solidFill>
                  <a:schemeClr val="bg1"/>
                </a:solidFill>
                <a:latin typeface="Times New Roman" pitchFamily="18" charset="0"/>
              </a:rPr>
              <a:t>- EJECUCIÓN DE CONTRATO;</a:t>
            </a:r>
          </a:p>
          <a:p>
            <a:pPr fontAlgn="auto" hangingPunct="0">
              <a:spcBef>
                <a:spcPts val="1400"/>
              </a:spcBef>
              <a:spcAft>
                <a:spcPts val="0"/>
              </a:spcAft>
              <a:defRPr/>
            </a:pPr>
            <a:r>
              <a:rPr lang="es-ES" sz="2400" b="1">
                <a:solidFill>
                  <a:schemeClr val="bg1"/>
                </a:solidFill>
                <a:latin typeface="Times New Roman" pitchFamily="18" charset="0"/>
              </a:rPr>
              <a:t>- SUSTITUCIÓN DE FONDOS DE REPARO;</a:t>
            </a:r>
          </a:p>
          <a:p>
            <a:pPr fontAlgn="auto" hangingPunct="0">
              <a:spcBef>
                <a:spcPts val="1400"/>
              </a:spcBef>
              <a:spcAft>
                <a:spcPts val="0"/>
              </a:spcAft>
              <a:defRPr/>
            </a:pPr>
            <a:r>
              <a:rPr lang="es-ES" sz="2400" b="1">
                <a:solidFill>
                  <a:schemeClr val="bg1"/>
                </a:solidFill>
                <a:latin typeface="Times New Roman" pitchFamily="18" charset="0"/>
              </a:rPr>
              <a:t>- GARANTÍA DE ANTICIPOS Y ACOPIOS.</a:t>
            </a:r>
            <a:endParaRPr lang="es-ES" sz="2400">
              <a:solidFill>
                <a:schemeClr val="bg1"/>
              </a:solidFill>
              <a:latin typeface="Times New Roman" pitchFamily="18" charset="0"/>
            </a:endParaRPr>
          </a:p>
        </p:txBody>
      </p:sp>
      <p:sp>
        <p:nvSpPr>
          <p:cNvPr id="4" name="Text Box 4"/>
          <p:cNvSpPr txBox="1">
            <a:spLocks noChangeArrowheads="1"/>
          </p:cNvSpPr>
          <p:nvPr/>
        </p:nvSpPr>
        <p:spPr bwMode="auto">
          <a:xfrm>
            <a:off x="457200" y="4017963"/>
            <a:ext cx="8229600" cy="830262"/>
          </a:xfrm>
          <a:prstGeom prst="rect">
            <a:avLst/>
          </a:prstGeom>
          <a:solidFill>
            <a:srgbClr val="002060"/>
          </a:solidFill>
          <a:ln w="57150">
            <a:solidFill>
              <a:schemeClr val="accent5">
                <a:lumMod val="50000"/>
              </a:schemeClr>
            </a:solidFill>
            <a:miter lim="800000"/>
            <a:headEnd/>
            <a:tailEnd/>
          </a:ln>
        </p:spPr>
        <p:txBody>
          <a:bodyPr wrap="square" anchorCtr="1">
            <a:spAutoFit/>
          </a:bodyPr>
          <a:lstStyle/>
          <a:p>
            <a:pPr algn="ctr" fontAlgn="auto" hangingPunct="0">
              <a:spcBef>
                <a:spcPts val="1900"/>
              </a:spcBef>
              <a:spcAft>
                <a:spcPts val="0"/>
              </a:spcAft>
              <a:defRPr/>
            </a:pPr>
            <a:r>
              <a:rPr lang="es-ES" sz="2400" b="1">
                <a:solidFill>
                  <a:schemeClr val="bg1"/>
                </a:solidFill>
                <a:latin typeface="Times New Roman" pitchFamily="18" charset="0"/>
              </a:rPr>
              <a:t>SUMINISTRO DE BIENES Y/O SERVICIOS PUBLICOS Y PRIVADOS</a:t>
            </a:r>
          </a:p>
        </p:txBody>
      </p:sp>
      <p:sp>
        <p:nvSpPr>
          <p:cNvPr id="5" name="Text Box 5"/>
          <p:cNvSpPr txBox="1">
            <a:spLocks noChangeArrowheads="1"/>
          </p:cNvSpPr>
          <p:nvPr/>
        </p:nvSpPr>
        <p:spPr bwMode="auto">
          <a:xfrm>
            <a:off x="457200" y="5143500"/>
            <a:ext cx="8229600" cy="1011238"/>
          </a:xfrm>
          <a:prstGeom prst="rect">
            <a:avLst/>
          </a:prstGeom>
          <a:solidFill>
            <a:srgbClr val="002060"/>
          </a:solidFill>
          <a:ln w="57150">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a:solidFill>
                  <a:schemeClr val="bg1"/>
                </a:solidFill>
                <a:latin typeface="Times New Roman" pitchFamily="18" charset="0"/>
              </a:rPr>
              <a:t>- </a:t>
            </a:r>
            <a:r>
              <a:rPr lang="es-ES" sz="2400" b="1">
                <a:solidFill>
                  <a:schemeClr val="bg1"/>
                </a:solidFill>
                <a:latin typeface="Times New Roman" pitchFamily="18" charset="0"/>
              </a:rPr>
              <a:t>GARANTÍA DE OFERTA;</a:t>
            </a:r>
          </a:p>
          <a:p>
            <a:pPr fontAlgn="auto" hangingPunct="0">
              <a:spcBef>
                <a:spcPts val="1400"/>
              </a:spcBef>
              <a:spcAft>
                <a:spcPts val="0"/>
              </a:spcAft>
              <a:defRPr/>
            </a:pPr>
            <a:r>
              <a:rPr lang="es-ES" sz="2400" b="1">
                <a:solidFill>
                  <a:schemeClr val="bg1"/>
                </a:solidFill>
                <a:latin typeface="Times New Roman" pitchFamily="18" charset="0"/>
              </a:rPr>
              <a:t>- GARANTÍA DE ADJUDICACIÓN.</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0-#ppt_w/2"/>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63613"/>
            <a:ext cx="8229600" cy="608012"/>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GARANTÍAS ADUANERAS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428875"/>
            <a:ext cx="8229600" cy="3248025"/>
          </a:xfrm>
          <a:prstGeom prst="rect">
            <a:avLst/>
          </a:prstGeom>
          <a:solidFill>
            <a:srgbClr val="002060"/>
          </a:solidFill>
          <a:ln w="76196">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b="1">
                <a:solidFill>
                  <a:schemeClr val="bg1"/>
                </a:solidFill>
                <a:latin typeface="Times New Roman" pitchFamily="18" charset="0"/>
              </a:rPr>
              <a:t>- TRÁNSITO TERRESTRE.</a:t>
            </a:r>
          </a:p>
          <a:p>
            <a:pPr fontAlgn="auto" hangingPunct="0">
              <a:spcBef>
                <a:spcPts val="1400"/>
              </a:spcBef>
              <a:spcAft>
                <a:spcPts val="0"/>
              </a:spcAft>
              <a:defRPr/>
            </a:pPr>
            <a:r>
              <a:rPr lang="es-ES" sz="2400" b="1">
                <a:solidFill>
                  <a:schemeClr val="bg1"/>
                </a:solidFill>
                <a:latin typeface="Times New Roman" pitchFamily="18" charset="0"/>
              </a:rPr>
              <a:t>- IMPORTACIÓN TEMPORARIA.</a:t>
            </a:r>
          </a:p>
          <a:p>
            <a:pPr fontAlgn="auto" hangingPunct="0">
              <a:spcBef>
                <a:spcPts val="1400"/>
              </a:spcBef>
              <a:spcAft>
                <a:spcPts val="0"/>
              </a:spcAft>
              <a:defRPr/>
            </a:pPr>
            <a:r>
              <a:rPr lang="es-ES" sz="2400" b="1">
                <a:solidFill>
                  <a:schemeClr val="bg1"/>
                </a:solidFill>
                <a:latin typeface="Times New Roman" pitchFamily="18" charset="0"/>
              </a:rPr>
              <a:t>- DIFERENCIA DE DERECHOS DE IMPORTACIÓN.</a:t>
            </a:r>
          </a:p>
          <a:p>
            <a:pPr fontAlgn="auto" hangingPunct="0">
              <a:spcBef>
                <a:spcPts val="1400"/>
              </a:spcBef>
              <a:spcAft>
                <a:spcPts val="0"/>
              </a:spcAft>
              <a:defRPr/>
            </a:pPr>
            <a:r>
              <a:rPr lang="es-ES" sz="2400" b="1">
                <a:solidFill>
                  <a:schemeClr val="bg1"/>
                </a:solidFill>
                <a:latin typeface="Times New Roman" pitchFamily="18" charset="0"/>
              </a:rPr>
              <a:t>- FALTA DE DOCUMENTACIÓN.</a:t>
            </a:r>
          </a:p>
          <a:p>
            <a:pPr fontAlgn="auto" hangingPunct="0">
              <a:spcBef>
                <a:spcPts val="1400"/>
              </a:spcBef>
              <a:spcAft>
                <a:spcPts val="0"/>
              </a:spcAft>
              <a:defRPr/>
            </a:pPr>
            <a:r>
              <a:rPr lang="es-ES" sz="2400" b="1">
                <a:solidFill>
                  <a:schemeClr val="bg1"/>
                </a:solidFill>
                <a:latin typeface="Times New Roman" pitchFamily="18" charset="0"/>
              </a:rPr>
              <a:t>- DEPÓSITO ADUANERO.</a:t>
            </a:r>
          </a:p>
          <a:p>
            <a:pPr fontAlgn="auto" hangingPunct="0">
              <a:spcBef>
                <a:spcPts val="1400"/>
              </a:spcBef>
              <a:spcAft>
                <a:spcPts val="0"/>
              </a:spcAft>
              <a:defRPr/>
            </a:pPr>
            <a:r>
              <a:rPr lang="es-ES" sz="2400" b="1">
                <a:solidFill>
                  <a:schemeClr val="bg1"/>
                </a:solidFill>
                <a:latin typeface="Times New Roman" pitchFamily="18" charset="0"/>
              </a:rPr>
              <a:t>- DRAW-BACK.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28688"/>
            <a:ext cx="8229600" cy="677862"/>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SUMINISTRO Y/O SERVICIO</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500313"/>
            <a:ext cx="8229600" cy="3248025"/>
          </a:xfrm>
          <a:prstGeom prst="rect">
            <a:avLst/>
          </a:prstGeom>
          <a:solidFill>
            <a:srgbClr val="002060"/>
          </a:solidFill>
          <a:ln w="76196">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a:solidFill>
                  <a:schemeClr val="bg1"/>
                </a:solidFill>
                <a:latin typeface="Times New Roman" pitchFamily="18" charset="0"/>
              </a:rPr>
              <a:t>- </a:t>
            </a:r>
            <a:r>
              <a:rPr lang="es-ES" sz="2400" b="1">
                <a:solidFill>
                  <a:schemeClr val="bg1"/>
                </a:solidFill>
                <a:latin typeface="Times New Roman" pitchFamily="18" charset="0"/>
              </a:rPr>
              <a:t>GARANTÍA DE TENENCIA DE MATERIALES PARA</a:t>
            </a:r>
          </a:p>
          <a:p>
            <a:pPr fontAlgn="auto" hangingPunct="0">
              <a:spcBef>
                <a:spcPts val="1400"/>
              </a:spcBef>
              <a:spcAft>
                <a:spcPts val="0"/>
              </a:spcAft>
              <a:defRPr/>
            </a:pPr>
            <a:r>
              <a:rPr lang="es-ES" sz="2400" b="1">
                <a:solidFill>
                  <a:schemeClr val="bg1"/>
                </a:solidFill>
                <a:latin typeface="Times New Roman" pitchFamily="18" charset="0"/>
              </a:rPr>
              <a:t>  FABRICACIÓN Y MONTAJE.</a:t>
            </a:r>
          </a:p>
          <a:p>
            <a:pPr fontAlgn="auto" hangingPunct="0">
              <a:spcBef>
                <a:spcPts val="1400"/>
              </a:spcBef>
              <a:spcAft>
                <a:spcPts val="0"/>
              </a:spcAft>
              <a:defRPr/>
            </a:pPr>
            <a:r>
              <a:rPr lang="es-ES" sz="2400" b="1">
                <a:solidFill>
                  <a:schemeClr val="bg1"/>
                </a:solidFill>
                <a:latin typeface="Times New Roman" pitchFamily="18" charset="0"/>
              </a:rPr>
              <a:t>- GARANTÍA DE TENENCIA DE MANUNTENCIÓN O</a:t>
            </a:r>
          </a:p>
          <a:p>
            <a:pPr fontAlgn="auto" hangingPunct="0">
              <a:spcBef>
                <a:spcPts val="1400"/>
              </a:spcBef>
              <a:spcAft>
                <a:spcPts val="0"/>
              </a:spcAft>
              <a:defRPr/>
            </a:pPr>
            <a:r>
              <a:rPr lang="es-ES" sz="2400" b="1">
                <a:solidFill>
                  <a:schemeClr val="bg1"/>
                </a:solidFill>
                <a:latin typeface="Times New Roman" pitchFamily="18" charset="0"/>
              </a:rPr>
              <a:t>   REACONDICIONAMIENTO.</a:t>
            </a:r>
          </a:p>
          <a:p>
            <a:pPr fontAlgn="auto" hangingPunct="0">
              <a:spcBef>
                <a:spcPts val="1400"/>
              </a:spcBef>
              <a:spcAft>
                <a:spcPts val="0"/>
              </a:spcAft>
              <a:defRPr/>
            </a:pPr>
            <a:r>
              <a:rPr lang="es-ES" sz="2400" b="1">
                <a:solidFill>
                  <a:schemeClr val="bg1"/>
                </a:solidFill>
                <a:latin typeface="Times New Roman" pitchFamily="18" charset="0"/>
              </a:rPr>
              <a:t>- GARANTÍA DE CERTIFICACIÓN DE AVANCE DE</a:t>
            </a:r>
          </a:p>
          <a:p>
            <a:pPr fontAlgn="auto" hangingPunct="0">
              <a:spcBef>
                <a:spcPts val="1400"/>
              </a:spcBef>
              <a:spcAft>
                <a:spcPts val="0"/>
              </a:spcAft>
              <a:defRPr/>
            </a:pPr>
            <a:r>
              <a:rPr lang="es-ES" sz="2400" b="1">
                <a:solidFill>
                  <a:schemeClr val="bg1"/>
                </a:solidFill>
                <a:latin typeface="Times New Roman" pitchFamily="18" charset="0"/>
              </a:rPr>
              <a:t>   FABRICACIÓN EN TALLER.</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71500"/>
            <a:ext cx="8229600" cy="633413"/>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CONCESIONES Y GARANTÍAS IMPOSITIVAS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539875"/>
            <a:ext cx="8229600" cy="1620838"/>
          </a:xfrm>
          <a:prstGeom prst="rect">
            <a:avLst/>
          </a:prstGeom>
          <a:solidFill>
            <a:srgbClr val="002060"/>
          </a:solidFill>
          <a:ln w="76196">
            <a:solidFill>
              <a:schemeClr val="accent5">
                <a:lumMod val="50000"/>
              </a:schemeClr>
            </a:solidFill>
            <a:miter lim="800000"/>
            <a:headEnd/>
            <a:tailEnd/>
          </a:ln>
        </p:spPr>
        <p:txBody>
          <a:bodyPr wrap="square">
            <a:spAutoFit/>
          </a:bodyPr>
          <a:lstStyle/>
          <a:p>
            <a:pPr algn="ctr" fontAlgn="auto" hangingPunct="0">
              <a:spcBef>
                <a:spcPts val="1900"/>
              </a:spcBef>
              <a:spcAft>
                <a:spcPts val="0"/>
              </a:spcAft>
              <a:defRPr/>
            </a:pPr>
            <a:r>
              <a:rPr lang="es-ES" sz="2400" b="1">
                <a:solidFill>
                  <a:schemeClr val="bg1"/>
                </a:solidFill>
                <a:latin typeface="Times New Roman" pitchFamily="18" charset="0"/>
              </a:rPr>
              <a:t>CONCESIONES</a:t>
            </a:r>
          </a:p>
          <a:p>
            <a:pPr fontAlgn="auto" hangingPunct="0">
              <a:spcBef>
                <a:spcPts val="1400"/>
              </a:spcBef>
              <a:spcAft>
                <a:spcPts val="0"/>
              </a:spcAft>
              <a:defRPr/>
            </a:pPr>
            <a:r>
              <a:rPr lang="es-ES" sz="2400" b="1">
                <a:solidFill>
                  <a:schemeClr val="bg1"/>
                </a:solidFill>
                <a:latin typeface="Times New Roman" pitchFamily="18" charset="0"/>
              </a:rPr>
              <a:t>- GARANTÍA DE OFERTA.</a:t>
            </a:r>
          </a:p>
          <a:p>
            <a:pPr fontAlgn="auto" hangingPunct="0">
              <a:spcBef>
                <a:spcPts val="1400"/>
              </a:spcBef>
              <a:spcAft>
                <a:spcPts val="0"/>
              </a:spcAft>
              <a:defRPr/>
            </a:pPr>
            <a:r>
              <a:rPr lang="es-ES" sz="2400" b="1">
                <a:solidFill>
                  <a:schemeClr val="bg1"/>
                </a:solidFill>
                <a:latin typeface="Times New Roman" pitchFamily="18" charset="0"/>
              </a:rPr>
              <a:t>- GARANTÍA DE ADJUDICACIÓN.</a:t>
            </a:r>
            <a:endParaRPr lang="es-ES" sz="2400">
              <a:solidFill>
                <a:schemeClr val="bg1"/>
              </a:solidFill>
              <a:latin typeface="Times New Roman" pitchFamily="18" charset="0"/>
            </a:endParaRPr>
          </a:p>
        </p:txBody>
      </p:sp>
      <p:sp>
        <p:nvSpPr>
          <p:cNvPr id="4" name="Text Box 4"/>
          <p:cNvSpPr txBox="1">
            <a:spLocks noChangeArrowheads="1"/>
          </p:cNvSpPr>
          <p:nvPr/>
        </p:nvSpPr>
        <p:spPr bwMode="auto">
          <a:xfrm>
            <a:off x="457200" y="3540125"/>
            <a:ext cx="8229600" cy="2705100"/>
          </a:xfrm>
          <a:prstGeom prst="rect">
            <a:avLst/>
          </a:prstGeom>
          <a:solidFill>
            <a:srgbClr val="002060"/>
          </a:solidFill>
          <a:ln w="76196">
            <a:solidFill>
              <a:schemeClr val="accent5">
                <a:lumMod val="50000"/>
              </a:schemeClr>
            </a:solidFill>
            <a:miter lim="800000"/>
            <a:headEnd/>
            <a:tailEnd/>
          </a:ln>
        </p:spPr>
        <p:txBody>
          <a:bodyPr wrap="square">
            <a:spAutoFit/>
          </a:bodyPr>
          <a:lstStyle/>
          <a:p>
            <a:pPr algn="ctr" fontAlgn="auto" hangingPunct="0">
              <a:spcBef>
                <a:spcPts val="1900"/>
              </a:spcBef>
              <a:spcAft>
                <a:spcPts val="0"/>
              </a:spcAft>
              <a:defRPr/>
            </a:pPr>
            <a:r>
              <a:rPr lang="es-ES" sz="2400" b="1">
                <a:solidFill>
                  <a:schemeClr val="bg1"/>
                </a:solidFill>
                <a:latin typeface="Times New Roman" pitchFamily="18" charset="0"/>
              </a:rPr>
              <a:t>GARANTÍAS IMPOSITIVAS</a:t>
            </a:r>
          </a:p>
          <a:p>
            <a:pPr fontAlgn="auto" hangingPunct="0">
              <a:spcBef>
                <a:spcPts val="1400"/>
              </a:spcBef>
              <a:spcAft>
                <a:spcPts val="0"/>
              </a:spcAft>
              <a:defRPr/>
            </a:pPr>
            <a:r>
              <a:rPr lang="es-ES" sz="2400" b="1">
                <a:solidFill>
                  <a:schemeClr val="bg1"/>
                </a:solidFill>
                <a:latin typeface="Times New Roman" pitchFamily="18" charset="0"/>
              </a:rPr>
              <a:t>- DIFERIMIENTO DE IMPUESTOS.</a:t>
            </a:r>
          </a:p>
          <a:p>
            <a:pPr fontAlgn="auto" hangingPunct="0">
              <a:spcBef>
                <a:spcPts val="1400"/>
              </a:spcBef>
              <a:spcAft>
                <a:spcPts val="0"/>
              </a:spcAft>
              <a:defRPr/>
            </a:pPr>
            <a:r>
              <a:rPr lang="es-ES" sz="2400" b="1">
                <a:solidFill>
                  <a:schemeClr val="bg1"/>
                </a:solidFill>
                <a:latin typeface="Times New Roman" pitchFamily="18" charset="0"/>
              </a:rPr>
              <a:t>- GARANTÍA DE VERACIDAD.</a:t>
            </a:r>
          </a:p>
          <a:p>
            <a:pPr fontAlgn="auto" hangingPunct="0">
              <a:spcBef>
                <a:spcPts val="1400"/>
              </a:spcBef>
              <a:spcAft>
                <a:spcPts val="0"/>
              </a:spcAft>
              <a:defRPr/>
            </a:pPr>
            <a:r>
              <a:rPr lang="es-ES" sz="2400" b="1">
                <a:solidFill>
                  <a:schemeClr val="bg1"/>
                </a:solidFill>
                <a:latin typeface="Times New Roman" pitchFamily="18" charset="0"/>
              </a:rPr>
              <a:t>- REINTEGRO POR VENTA DE BIENES DE</a:t>
            </a:r>
          </a:p>
          <a:p>
            <a:pPr fontAlgn="auto" hangingPunct="0">
              <a:spcBef>
                <a:spcPts val="1400"/>
              </a:spcBef>
              <a:spcAft>
                <a:spcPts val="0"/>
              </a:spcAft>
              <a:defRPr/>
            </a:pPr>
            <a:r>
              <a:rPr lang="es-ES" sz="2400" b="1">
                <a:solidFill>
                  <a:schemeClr val="bg1"/>
                </a:solidFill>
                <a:latin typeface="Times New Roman" pitchFamily="18" charset="0"/>
              </a:rPr>
              <a:t>  CAPITAL.</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571500"/>
            <a:ext cx="8153400" cy="690563"/>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GARANTÍA DE ALQUILERES Y JUDICIALES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533400" y="1500188"/>
            <a:ext cx="8153400" cy="2768600"/>
          </a:xfrm>
          <a:prstGeom prst="rect">
            <a:avLst/>
          </a:prstGeom>
          <a:solidFill>
            <a:srgbClr val="002060"/>
          </a:solidFill>
          <a:ln w="76196">
            <a:solidFill>
              <a:schemeClr val="accent5">
                <a:lumMod val="50000"/>
              </a:schemeClr>
            </a:solidFill>
            <a:miter lim="800000"/>
            <a:headEnd/>
            <a:tailEnd/>
          </a:ln>
        </p:spPr>
        <p:txBody>
          <a:bodyPr wrap="square">
            <a:spAutoFit/>
          </a:bodyPr>
          <a:lstStyle/>
          <a:p>
            <a:pPr algn="ctr" fontAlgn="auto" hangingPunct="0">
              <a:spcBef>
                <a:spcPts val="1900"/>
              </a:spcBef>
              <a:spcAft>
                <a:spcPts val="0"/>
              </a:spcAft>
              <a:defRPr/>
            </a:pPr>
            <a:r>
              <a:rPr lang="es-ES" sz="2400" b="1">
                <a:solidFill>
                  <a:schemeClr val="bg1"/>
                </a:solidFill>
                <a:latin typeface="Times New Roman" pitchFamily="18" charset="0"/>
              </a:rPr>
              <a:t>ALQUILERES</a:t>
            </a:r>
          </a:p>
          <a:p>
            <a:pPr fontAlgn="auto" hangingPunct="0">
              <a:spcBef>
                <a:spcPts val="1400"/>
              </a:spcBef>
              <a:spcAft>
                <a:spcPts val="0"/>
              </a:spcAft>
              <a:defRPr/>
            </a:pPr>
            <a:r>
              <a:rPr lang="es-ES" sz="2400" b="1">
                <a:solidFill>
                  <a:schemeClr val="bg1"/>
                </a:solidFill>
                <a:latin typeface="Times New Roman" pitchFamily="18" charset="0"/>
              </a:rPr>
              <a:t>- BIENES INMUEBLES.</a:t>
            </a:r>
          </a:p>
          <a:p>
            <a:pPr fontAlgn="auto" hangingPunct="0">
              <a:spcBef>
                <a:spcPts val="1400"/>
              </a:spcBef>
              <a:spcAft>
                <a:spcPts val="0"/>
              </a:spcAft>
              <a:defRPr/>
            </a:pPr>
            <a:r>
              <a:rPr lang="es-ES" sz="2400" b="1">
                <a:solidFill>
                  <a:schemeClr val="bg1"/>
                </a:solidFill>
                <a:latin typeface="Times New Roman" pitchFamily="18" charset="0"/>
              </a:rPr>
              <a:t>- BIENES COMERCIALES.</a:t>
            </a:r>
          </a:p>
          <a:p>
            <a:pPr fontAlgn="auto" hangingPunct="0">
              <a:spcBef>
                <a:spcPts val="1400"/>
              </a:spcBef>
              <a:spcAft>
                <a:spcPts val="0"/>
              </a:spcAft>
              <a:defRPr/>
            </a:pPr>
            <a:r>
              <a:rPr lang="es-ES" sz="2400" b="1">
                <a:solidFill>
                  <a:schemeClr val="bg1"/>
                </a:solidFill>
                <a:latin typeface="Times New Roman" pitchFamily="18" charset="0"/>
              </a:rPr>
              <a:t>- BIENES FAMILIARES.</a:t>
            </a:r>
          </a:p>
          <a:p>
            <a:pPr fontAlgn="auto" hangingPunct="0">
              <a:spcBef>
                <a:spcPts val="1900"/>
              </a:spcBef>
              <a:spcAft>
                <a:spcPts val="0"/>
              </a:spcAft>
              <a:defRPr/>
            </a:pPr>
            <a:r>
              <a:rPr lang="es-ES" sz="2400" b="1">
                <a:solidFill>
                  <a:schemeClr val="bg1"/>
                </a:solidFill>
                <a:latin typeface="Times New Roman" pitchFamily="18" charset="0"/>
              </a:rPr>
              <a:t>- BIENES MUEBLES.</a:t>
            </a:r>
          </a:p>
        </p:txBody>
      </p:sp>
      <p:sp>
        <p:nvSpPr>
          <p:cNvPr id="4" name="Text Box 4"/>
          <p:cNvSpPr txBox="1">
            <a:spLocks noChangeArrowheads="1"/>
          </p:cNvSpPr>
          <p:nvPr/>
        </p:nvSpPr>
        <p:spPr bwMode="auto">
          <a:xfrm>
            <a:off x="565150" y="4508500"/>
            <a:ext cx="8153400" cy="1619250"/>
          </a:xfrm>
          <a:prstGeom prst="rect">
            <a:avLst/>
          </a:prstGeom>
          <a:solidFill>
            <a:srgbClr val="002060"/>
          </a:solidFill>
          <a:ln w="76196">
            <a:solidFill>
              <a:schemeClr val="accent5">
                <a:lumMod val="50000"/>
              </a:schemeClr>
            </a:solidFill>
            <a:miter lim="800000"/>
            <a:headEnd/>
            <a:tailEnd/>
          </a:ln>
        </p:spPr>
        <p:txBody>
          <a:bodyPr wrap="square">
            <a:spAutoFit/>
          </a:bodyPr>
          <a:lstStyle/>
          <a:p>
            <a:pPr algn="ctr" fontAlgn="auto" hangingPunct="0">
              <a:spcBef>
                <a:spcPts val="1900"/>
              </a:spcBef>
              <a:spcAft>
                <a:spcPts val="0"/>
              </a:spcAft>
              <a:defRPr/>
            </a:pPr>
            <a:r>
              <a:rPr lang="es-ES" sz="2400" b="1">
                <a:solidFill>
                  <a:schemeClr val="bg1"/>
                </a:solidFill>
                <a:latin typeface="Times New Roman" pitchFamily="18" charset="0"/>
              </a:rPr>
              <a:t>JUDICIALES</a:t>
            </a:r>
          </a:p>
          <a:p>
            <a:pPr fontAlgn="auto" hangingPunct="0">
              <a:spcBef>
                <a:spcPts val="1400"/>
              </a:spcBef>
              <a:spcAft>
                <a:spcPts val="0"/>
              </a:spcAft>
              <a:defRPr/>
            </a:pPr>
            <a:r>
              <a:rPr lang="es-ES" sz="2400">
                <a:solidFill>
                  <a:schemeClr val="bg1"/>
                </a:solidFill>
                <a:latin typeface="Times New Roman" pitchFamily="18" charset="0"/>
              </a:rPr>
              <a:t>- </a:t>
            </a:r>
            <a:r>
              <a:rPr lang="es-ES" sz="2400" b="1">
                <a:solidFill>
                  <a:schemeClr val="bg1"/>
                </a:solidFill>
                <a:latin typeface="Times New Roman" pitchFamily="18" charset="0"/>
              </a:rPr>
              <a:t>CONTRA CAUTELAS CIVILES.</a:t>
            </a:r>
          </a:p>
          <a:p>
            <a:pPr fontAlgn="auto" hangingPunct="0">
              <a:spcBef>
                <a:spcPts val="1400"/>
              </a:spcBef>
              <a:spcAft>
                <a:spcPts val="0"/>
              </a:spcAft>
              <a:defRPr/>
            </a:pPr>
            <a:r>
              <a:rPr lang="es-ES" sz="2400" b="1">
                <a:solidFill>
                  <a:schemeClr val="bg1"/>
                </a:solidFill>
                <a:latin typeface="Times New Roman" pitchFamily="18" charset="0"/>
              </a:rPr>
              <a:t>- CONTRA CAUTELAS COMERCIALES.</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092200"/>
            <a:ext cx="8229600" cy="736600"/>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GARANTÍA DE ACTIVIDAD O PROFESIÓN</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3095625"/>
            <a:ext cx="8229600" cy="2162175"/>
          </a:xfrm>
          <a:prstGeom prst="rect">
            <a:avLst/>
          </a:prstGeom>
          <a:solidFill>
            <a:srgbClr val="002060"/>
          </a:solidFill>
          <a:ln w="76196">
            <a:solidFill>
              <a:schemeClr val="accent5">
                <a:lumMod val="50000"/>
              </a:schemeClr>
            </a:solidFill>
            <a:miter lim="800000"/>
            <a:headEnd/>
            <a:tailEnd/>
          </a:ln>
        </p:spPr>
        <p:txBody>
          <a:bodyPr wrap="square">
            <a:spAutoFit/>
          </a:bodyPr>
          <a:lstStyle/>
          <a:p>
            <a:pPr fontAlgn="auto" hangingPunct="0">
              <a:spcBef>
                <a:spcPts val="1400"/>
              </a:spcBef>
              <a:spcAft>
                <a:spcPts val="0"/>
              </a:spcAft>
              <a:defRPr/>
            </a:pPr>
            <a:r>
              <a:rPr lang="es-ES" sz="2400">
                <a:solidFill>
                  <a:schemeClr val="bg1"/>
                </a:solidFill>
                <a:latin typeface="Times New Roman" pitchFamily="18" charset="0"/>
              </a:rPr>
              <a:t>- </a:t>
            </a:r>
            <a:r>
              <a:rPr lang="es-ES" sz="2400" b="1">
                <a:solidFill>
                  <a:schemeClr val="bg1"/>
                </a:solidFill>
                <a:latin typeface="Times New Roman" pitchFamily="18" charset="0"/>
              </a:rPr>
              <a:t>AGENCIAS DE TURISMO.</a:t>
            </a:r>
          </a:p>
          <a:p>
            <a:pPr fontAlgn="auto" hangingPunct="0">
              <a:spcBef>
                <a:spcPts val="1400"/>
              </a:spcBef>
              <a:spcAft>
                <a:spcPts val="0"/>
              </a:spcAft>
              <a:defRPr/>
            </a:pPr>
            <a:r>
              <a:rPr lang="es-ES" sz="2400" b="1">
                <a:solidFill>
                  <a:schemeClr val="bg1"/>
                </a:solidFill>
                <a:latin typeface="Times New Roman" pitchFamily="18" charset="0"/>
              </a:rPr>
              <a:t>- EMPRESAS DE PERSONAL EVENTUAL.</a:t>
            </a:r>
          </a:p>
          <a:p>
            <a:pPr fontAlgn="auto" hangingPunct="0">
              <a:spcBef>
                <a:spcPts val="1400"/>
              </a:spcBef>
              <a:spcAft>
                <a:spcPts val="0"/>
              </a:spcAft>
              <a:defRPr/>
            </a:pPr>
            <a:r>
              <a:rPr lang="es-ES" sz="2400" b="1">
                <a:solidFill>
                  <a:schemeClr val="bg1"/>
                </a:solidFill>
                <a:latin typeface="Times New Roman" pitchFamily="18" charset="0"/>
              </a:rPr>
              <a:t>- AUDITORES, MARTILLEROS, MATARIFES.</a:t>
            </a:r>
          </a:p>
          <a:p>
            <a:pPr fontAlgn="auto" hangingPunct="0">
              <a:spcBef>
                <a:spcPts val="1400"/>
              </a:spcBef>
              <a:spcAft>
                <a:spcPts val="0"/>
              </a:spcAft>
              <a:defRPr/>
            </a:pPr>
            <a:r>
              <a:rPr lang="es-ES" sz="2400" b="1">
                <a:solidFill>
                  <a:schemeClr val="bg1"/>
                </a:solidFill>
                <a:latin typeface="Times New Roman" pitchFamily="18" charset="0"/>
              </a:rPr>
              <a:t>- PUBLICIDAD.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42938"/>
            <a:ext cx="8229600" cy="898525"/>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TIPOS DE COBERTURAS DE OBRAS PÚBLICAS</a:t>
            </a:r>
            <a:endParaRPr lang="es-ES" sz="44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855788"/>
            <a:ext cx="8229600" cy="4216400"/>
          </a:xfrm>
          <a:prstGeom prst="rect">
            <a:avLst/>
          </a:prstGeom>
          <a:solidFill>
            <a:srgbClr val="002060"/>
          </a:solidFill>
          <a:ln w="76196">
            <a:solidFill>
              <a:schemeClr val="accent5">
                <a:lumMod val="50000"/>
              </a:schemeClr>
            </a:solidFill>
            <a:miter lim="800000"/>
            <a:headEnd/>
            <a:tailEnd/>
          </a:ln>
        </p:spPr>
        <p:txBody>
          <a:bodyPr wrap="square">
            <a:spAutoFit/>
          </a:bodyPr>
          <a:lstStyle/>
          <a:p>
            <a:pPr fontAlgn="auto" hangingPunct="0">
              <a:spcBef>
                <a:spcPts val="1200"/>
              </a:spcBef>
              <a:spcAft>
                <a:spcPts val="0"/>
              </a:spcAft>
              <a:defRPr/>
            </a:pPr>
            <a:r>
              <a:rPr lang="es-ES" sz="1900" b="1">
                <a:solidFill>
                  <a:schemeClr val="bg1"/>
                </a:solidFill>
                <a:latin typeface="Times New Roman" pitchFamily="18" charset="0"/>
              </a:rPr>
              <a:t>MANTENIMIENTO DE OFERTA:</a:t>
            </a:r>
            <a:r>
              <a:rPr lang="es-ES" sz="1900">
                <a:solidFill>
                  <a:schemeClr val="bg1"/>
                </a:solidFill>
                <a:latin typeface="Times New Roman" pitchFamily="18" charset="0"/>
              </a:rPr>
              <a:t> Garantiza que el oferente mantendrá la propuesta como la presentó y de salir adjudicado firmará el contrato reemplazandola por una de ejecución de contrato.</a:t>
            </a:r>
          </a:p>
          <a:p>
            <a:pPr fontAlgn="auto" hangingPunct="0">
              <a:spcBef>
                <a:spcPts val="1200"/>
              </a:spcBef>
              <a:spcAft>
                <a:spcPts val="0"/>
              </a:spcAft>
              <a:defRPr/>
            </a:pPr>
            <a:r>
              <a:rPr lang="es-ES" sz="1900" b="1">
                <a:solidFill>
                  <a:schemeClr val="bg1"/>
                </a:solidFill>
                <a:latin typeface="Times New Roman" pitchFamily="18" charset="0"/>
              </a:rPr>
              <a:t>EJECUCIÓN DE CONTRATO:</a:t>
            </a:r>
            <a:r>
              <a:rPr lang="es-ES" sz="1900">
                <a:solidFill>
                  <a:schemeClr val="bg1"/>
                </a:solidFill>
                <a:latin typeface="Times New Roman" pitchFamily="18" charset="0"/>
              </a:rPr>
              <a:t> Garantiza el fiel cumplimiento de las obligaciones que el contrato impone al adjudicatario. </a:t>
            </a:r>
          </a:p>
          <a:p>
            <a:pPr fontAlgn="auto" hangingPunct="0">
              <a:spcBef>
                <a:spcPts val="1200"/>
              </a:spcBef>
              <a:spcAft>
                <a:spcPts val="0"/>
              </a:spcAft>
              <a:defRPr/>
            </a:pPr>
            <a:r>
              <a:rPr lang="es-ES" sz="1900" b="1">
                <a:solidFill>
                  <a:schemeClr val="bg1"/>
                </a:solidFill>
                <a:latin typeface="Times New Roman" pitchFamily="18" charset="0"/>
              </a:rPr>
              <a:t>SUSTITUCIÓN DE FONDO DE REPARO:</a:t>
            </a:r>
            <a:r>
              <a:rPr lang="es-ES" sz="1900">
                <a:solidFill>
                  <a:schemeClr val="bg1"/>
                </a:solidFill>
                <a:latin typeface="Times New Roman" pitchFamily="18" charset="0"/>
              </a:rPr>
              <a:t> Sustituye las retenciones efectuadas por el comitente para atender reparaciones, defectos de obra o mala calidad de los materiales empleados.</a:t>
            </a:r>
          </a:p>
          <a:p>
            <a:pPr fontAlgn="auto" hangingPunct="0">
              <a:spcBef>
                <a:spcPts val="1200"/>
              </a:spcBef>
              <a:spcAft>
                <a:spcPts val="0"/>
              </a:spcAft>
              <a:defRPr/>
            </a:pPr>
            <a:r>
              <a:rPr lang="es-ES" sz="1900" b="1">
                <a:solidFill>
                  <a:schemeClr val="bg1"/>
                </a:solidFill>
                <a:latin typeface="Times New Roman" pitchFamily="18" charset="0"/>
              </a:rPr>
              <a:t>ANTICIPO:</a:t>
            </a:r>
            <a:r>
              <a:rPr lang="es-ES" sz="1900">
                <a:solidFill>
                  <a:schemeClr val="bg1"/>
                </a:solidFill>
                <a:latin typeface="Times New Roman" pitchFamily="18" charset="0"/>
              </a:rPr>
              <a:t> Garantiza la suma anticipada por el comitente al adjudicatario para un fin específico. </a:t>
            </a:r>
          </a:p>
          <a:p>
            <a:pPr fontAlgn="auto" hangingPunct="0">
              <a:spcBef>
                <a:spcPts val="1200"/>
              </a:spcBef>
              <a:spcAft>
                <a:spcPts val="0"/>
              </a:spcAft>
              <a:defRPr/>
            </a:pPr>
            <a:r>
              <a:rPr lang="es-ES" sz="1900" b="1">
                <a:solidFill>
                  <a:schemeClr val="bg1"/>
                </a:solidFill>
                <a:latin typeface="Times New Roman" pitchFamily="18" charset="0"/>
              </a:rPr>
              <a:t>ACOPIOS:</a:t>
            </a:r>
            <a:r>
              <a:rPr lang="es-ES" sz="1900">
                <a:solidFill>
                  <a:schemeClr val="bg1"/>
                </a:solidFill>
                <a:latin typeface="Times New Roman" pitchFamily="18" charset="0"/>
              </a:rPr>
              <a:t> Garantiza que el anticipo recibido del comitente tendrá como fin la compra de materiales para incorporarlo a la obra.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57250"/>
            <a:ext cx="8229600" cy="1000125"/>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TIPOS DE COBERTURAS</a:t>
            </a:r>
            <a:br>
              <a:rPr lang="es-ES" sz="28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SUMINISTROS Y SERVICIOS AL ESTADO</a:t>
            </a:r>
            <a:endParaRPr lang="es-ES" sz="44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95300" y="2590800"/>
            <a:ext cx="8229600" cy="2913063"/>
          </a:xfrm>
          <a:prstGeom prst="rect">
            <a:avLst/>
          </a:prstGeom>
          <a:solidFill>
            <a:srgbClr val="002060"/>
          </a:solidFill>
          <a:ln w="76196">
            <a:solidFill>
              <a:schemeClr val="accent5">
                <a:lumMod val="50000"/>
              </a:schemeClr>
            </a:solidFill>
            <a:miter lim="800000"/>
            <a:headEnd/>
            <a:tailEnd/>
          </a:ln>
        </p:spPr>
        <p:txBody>
          <a:bodyPr wrap="square">
            <a:spAutoFit/>
          </a:bodyPr>
          <a:lstStyle/>
          <a:p>
            <a:pPr algn="ctr" fontAlgn="auto" hangingPunct="0">
              <a:spcBef>
                <a:spcPts val="1400"/>
              </a:spcBef>
              <a:spcAft>
                <a:spcPts val="0"/>
              </a:spcAft>
              <a:defRPr/>
            </a:pPr>
            <a:r>
              <a:rPr lang="es-ES" sz="2000" b="1">
                <a:solidFill>
                  <a:schemeClr val="bg1"/>
                </a:solidFill>
                <a:latin typeface="Times New Roman" pitchFamily="18" charset="0"/>
              </a:rPr>
              <a:t>MANTENIMIENTO DE OFERTA, ANTICIPOS, ACOPIOS Y FONDO DE REPARO: IDEM A LOS DE OBRAS PUBLICAS.</a:t>
            </a:r>
          </a:p>
          <a:p>
            <a:pPr algn="ctr" fontAlgn="auto" hangingPunct="0">
              <a:spcBef>
                <a:spcPts val="1400"/>
              </a:spcBef>
              <a:spcAft>
                <a:spcPts val="0"/>
              </a:spcAft>
              <a:defRPr/>
            </a:pPr>
            <a:endParaRPr lang="es-ES" sz="2000" b="1">
              <a:solidFill>
                <a:schemeClr val="bg1"/>
              </a:solidFill>
              <a:latin typeface="Times New Roman" pitchFamily="18" charset="0"/>
            </a:endParaRPr>
          </a:p>
          <a:p>
            <a:pPr algn="ctr" fontAlgn="auto" hangingPunct="0">
              <a:spcBef>
                <a:spcPts val="1400"/>
              </a:spcBef>
              <a:spcAft>
                <a:spcPts val="0"/>
              </a:spcAft>
              <a:defRPr/>
            </a:pPr>
            <a:r>
              <a:rPr lang="es-ES" sz="2000" b="1">
                <a:solidFill>
                  <a:schemeClr val="bg1"/>
                </a:solidFill>
                <a:latin typeface="Times New Roman" pitchFamily="18" charset="0"/>
              </a:rPr>
              <a:t>ADJUDICACION: SIMILAR AL DE EJECUCIÓN DE CONTRATO, CON LA DIFERENCIA QUE EN LUGAR DE SER UNA OBLIGACIÓN DE “HACER”, ES UNA OBLIGACION DE “DAR”. POR LO GENERAL VARIA ENTRE EL 10 Y EL 30% DEL MONTO DEL CONTRATO.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9588"/>
            <a:ext cx="8229600" cy="919162"/>
          </a:xfrm>
          <a:prstGeom prst="rect">
            <a:avLst/>
          </a:prstGeom>
          <a:solidFill>
            <a:srgbClr val="002060"/>
          </a:solidFill>
          <a:ln w="76196">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TIPOS DE COBERTURAS DE</a:t>
            </a:r>
          </a:p>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GARANTÍAS ADUANERAS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847939"/>
            <a:ext cx="8229600" cy="4324261"/>
          </a:xfrm>
          <a:prstGeom prst="rect">
            <a:avLst/>
          </a:prstGeom>
          <a:solidFill>
            <a:srgbClr val="002060"/>
          </a:solidFill>
          <a:ln w="76196">
            <a:solidFill>
              <a:schemeClr val="accent5">
                <a:lumMod val="50000"/>
              </a:schemeClr>
            </a:solidFill>
            <a:miter lim="800000"/>
            <a:headEnd/>
            <a:tailEnd/>
          </a:ln>
        </p:spPr>
        <p:txBody>
          <a:bodyPr wrap="square">
            <a:spAutoFit/>
          </a:bodyPr>
          <a:lstStyle/>
          <a:p>
            <a:pPr fontAlgn="auto" hangingPunct="0">
              <a:spcBef>
                <a:spcPts val="1200"/>
              </a:spcBef>
              <a:spcAft>
                <a:spcPts val="0"/>
              </a:spcAft>
              <a:defRPr/>
            </a:pPr>
            <a:r>
              <a:rPr lang="es-ES" sz="2000" b="1" dirty="0">
                <a:solidFill>
                  <a:schemeClr val="bg1"/>
                </a:solidFill>
                <a:latin typeface="Times New Roman" pitchFamily="18" charset="0"/>
              </a:rPr>
              <a:t>IMPORTACIÓN TEMPORARIA:</a:t>
            </a:r>
            <a:r>
              <a:rPr lang="es-ES" sz="2000" dirty="0">
                <a:solidFill>
                  <a:schemeClr val="bg1"/>
                </a:solidFill>
                <a:latin typeface="Times New Roman" pitchFamily="18" charset="0"/>
              </a:rPr>
              <a:t> </a:t>
            </a:r>
            <a:r>
              <a:rPr lang="es-ES" sz="2000" b="1" dirty="0">
                <a:solidFill>
                  <a:schemeClr val="bg1"/>
                </a:solidFill>
                <a:latin typeface="Times New Roman" pitchFamily="18" charset="0"/>
              </a:rPr>
              <a:t>La garantía asegura el importe de los eventuales tributos que grava la importación cuando se comercializa en Argentina esa mercadería.</a:t>
            </a:r>
          </a:p>
          <a:p>
            <a:pPr fontAlgn="auto" hangingPunct="0">
              <a:spcBef>
                <a:spcPts val="1200"/>
              </a:spcBef>
              <a:spcAft>
                <a:spcPts val="0"/>
              </a:spcAft>
              <a:defRPr/>
            </a:pPr>
            <a:endParaRPr lang="es-ES" sz="500" b="1" dirty="0">
              <a:solidFill>
                <a:schemeClr val="bg1"/>
              </a:solidFill>
              <a:latin typeface="Times New Roman" pitchFamily="18" charset="0"/>
            </a:endParaRPr>
          </a:p>
          <a:p>
            <a:pPr fontAlgn="auto" hangingPunct="0">
              <a:spcBef>
                <a:spcPts val="1200"/>
              </a:spcBef>
              <a:spcAft>
                <a:spcPts val="0"/>
              </a:spcAft>
              <a:defRPr/>
            </a:pPr>
            <a:r>
              <a:rPr lang="es-ES" sz="2000" b="1" dirty="0">
                <a:solidFill>
                  <a:schemeClr val="bg1"/>
                </a:solidFill>
                <a:latin typeface="Times New Roman" pitchFamily="18" charset="0"/>
              </a:rPr>
              <a:t>EXPORTACIÓN TEMPORARIA: </a:t>
            </a:r>
            <a:r>
              <a:rPr lang="es-ES" sz="2000" b="1" dirty="0" err="1">
                <a:solidFill>
                  <a:schemeClr val="bg1"/>
                </a:solidFill>
                <a:latin typeface="Times New Roman" pitchFamily="18" charset="0"/>
              </a:rPr>
              <a:t>Idem</a:t>
            </a:r>
            <a:r>
              <a:rPr lang="es-ES" sz="2000" b="1" dirty="0">
                <a:solidFill>
                  <a:schemeClr val="bg1"/>
                </a:solidFill>
                <a:latin typeface="Times New Roman" pitchFamily="18" charset="0"/>
              </a:rPr>
              <a:t> anterior, para casos de eventuales tributos que gravaren la exportación.</a:t>
            </a:r>
          </a:p>
          <a:p>
            <a:pPr fontAlgn="auto" hangingPunct="0">
              <a:spcBef>
                <a:spcPts val="1200"/>
              </a:spcBef>
              <a:spcAft>
                <a:spcPts val="0"/>
              </a:spcAft>
              <a:defRPr/>
            </a:pPr>
            <a:endParaRPr lang="es-ES" sz="500" b="1" dirty="0">
              <a:solidFill>
                <a:schemeClr val="bg1"/>
              </a:solidFill>
              <a:latin typeface="Times New Roman" pitchFamily="18" charset="0"/>
            </a:endParaRPr>
          </a:p>
          <a:p>
            <a:pPr fontAlgn="auto" hangingPunct="0">
              <a:spcBef>
                <a:spcPts val="1200"/>
              </a:spcBef>
              <a:spcAft>
                <a:spcPts val="0"/>
              </a:spcAft>
              <a:defRPr/>
            </a:pPr>
            <a:r>
              <a:rPr lang="es-ES" sz="2000" b="1" dirty="0">
                <a:solidFill>
                  <a:schemeClr val="bg1"/>
                </a:solidFill>
                <a:latin typeface="Times New Roman" pitchFamily="18" charset="0"/>
              </a:rPr>
              <a:t>DIFERENCIAS DE DERECHOS Y TASAS: Por diferencias tributarias, garantizándose la diferencia entre lo estimado y pagado y el máximo previsto por la Aduana.</a:t>
            </a:r>
          </a:p>
          <a:p>
            <a:pPr fontAlgn="auto" hangingPunct="0">
              <a:spcBef>
                <a:spcPts val="1200"/>
              </a:spcBef>
              <a:spcAft>
                <a:spcPts val="0"/>
              </a:spcAft>
              <a:defRPr/>
            </a:pPr>
            <a:endParaRPr lang="es-ES" sz="500" b="1" dirty="0">
              <a:solidFill>
                <a:schemeClr val="bg1"/>
              </a:solidFill>
              <a:latin typeface="Times New Roman" pitchFamily="18" charset="0"/>
            </a:endParaRPr>
          </a:p>
          <a:p>
            <a:pPr fontAlgn="auto" hangingPunct="0">
              <a:spcBef>
                <a:spcPts val="1200"/>
              </a:spcBef>
              <a:spcAft>
                <a:spcPts val="0"/>
              </a:spcAft>
              <a:defRPr/>
            </a:pPr>
            <a:r>
              <a:rPr lang="es-ES" sz="2000" b="1" dirty="0">
                <a:solidFill>
                  <a:schemeClr val="bg1"/>
                </a:solidFill>
                <a:latin typeface="Times New Roman" pitchFamily="18" charset="0"/>
              </a:rPr>
              <a:t>FALTA DE DOCUMENTACIÓN: Libramiento de la mercadería ante la falta de toda o parte de la documentación (multa, diferencias de tributos)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7031" t="29167" r="39497" b="11665"/>
          <a:stretch>
            <a:fillRect/>
          </a:stretch>
        </p:blipFill>
        <p:spPr bwMode="auto">
          <a:xfrm>
            <a:off x="0" y="0"/>
            <a:ext cx="8915400" cy="6858000"/>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533400" y="1524000"/>
            <a:ext cx="8153400" cy="3552825"/>
          </a:xfrm>
          <a:prstGeom prst="rect">
            <a:avLst/>
          </a:prstGeom>
          <a:solidFill>
            <a:srgbClr val="002060"/>
          </a:solidFill>
          <a:ln w="76196">
            <a:solidFill>
              <a:schemeClr val="accent5">
                <a:lumMod val="50000"/>
              </a:schemeClr>
            </a:solidFill>
            <a:miter lim="800000"/>
            <a:headEnd/>
            <a:tailEnd/>
          </a:ln>
        </p:spPr>
        <p:txBody>
          <a:bodyPr wrap="square" lIns="90004" tIns="46798" rIns="90004" bIns="46798" anchor="ctr">
            <a:spAutoFit/>
          </a:bodyPr>
          <a:lstStyle/>
          <a:p>
            <a:pPr fontAlgn="auto" hangingPunct="0">
              <a:spcBef>
                <a:spcPts val="1400"/>
              </a:spcBef>
              <a:spcAft>
                <a:spcPts val="0"/>
              </a:spcAft>
              <a:defRPr/>
            </a:pPr>
            <a:r>
              <a:rPr lang="es-ES" sz="2400" b="1" dirty="0">
                <a:solidFill>
                  <a:schemeClr val="bg1"/>
                </a:solidFill>
                <a:latin typeface="Times New Roman" pitchFamily="18" charset="0"/>
              </a:rPr>
              <a:t>TRÁNSITO TERRESTRE:</a:t>
            </a:r>
            <a:r>
              <a:rPr lang="es-ES" sz="2400" dirty="0">
                <a:solidFill>
                  <a:schemeClr val="bg1"/>
                </a:solidFill>
                <a:latin typeface="Times New Roman" pitchFamily="18" charset="0"/>
              </a:rPr>
              <a:t> Garantiza el importe de eventuales tributos que gravaren la importación.</a:t>
            </a:r>
          </a:p>
          <a:p>
            <a:pPr fontAlgn="auto" hangingPunct="0">
              <a:spcBef>
                <a:spcPts val="1400"/>
              </a:spcBef>
              <a:spcAft>
                <a:spcPts val="0"/>
              </a:spcAft>
              <a:defRPr/>
            </a:pPr>
            <a:endParaRPr lang="es-ES" sz="500" dirty="0">
              <a:solidFill>
                <a:schemeClr val="bg1"/>
              </a:solidFill>
              <a:latin typeface="Times New Roman" pitchFamily="18" charset="0"/>
            </a:endParaRPr>
          </a:p>
          <a:p>
            <a:pPr fontAlgn="auto" hangingPunct="0">
              <a:spcBef>
                <a:spcPts val="1400"/>
              </a:spcBef>
              <a:spcAft>
                <a:spcPts val="0"/>
              </a:spcAft>
              <a:defRPr/>
            </a:pPr>
            <a:r>
              <a:rPr lang="es-ES" sz="2400" b="1" dirty="0">
                <a:solidFill>
                  <a:schemeClr val="bg1"/>
                </a:solidFill>
                <a:latin typeface="Times New Roman" pitchFamily="18" charset="0"/>
              </a:rPr>
              <a:t>DRAW-BACK:</a:t>
            </a:r>
            <a:r>
              <a:rPr lang="es-ES" sz="2400" dirty="0">
                <a:solidFill>
                  <a:schemeClr val="bg1"/>
                </a:solidFill>
                <a:latin typeface="Times New Roman" pitchFamily="18" charset="0"/>
              </a:rPr>
              <a:t> Para bienes de exportación que tuvieron en su constitución productos que fueron importados, habiendo pagado los tributos correspondientes.</a:t>
            </a:r>
          </a:p>
          <a:p>
            <a:pPr fontAlgn="auto" hangingPunct="0">
              <a:spcBef>
                <a:spcPts val="1400"/>
              </a:spcBef>
              <a:spcAft>
                <a:spcPts val="0"/>
              </a:spcAft>
              <a:defRPr/>
            </a:pPr>
            <a:endParaRPr lang="es-ES" sz="500" dirty="0">
              <a:solidFill>
                <a:schemeClr val="bg1"/>
              </a:solidFill>
              <a:latin typeface="Times New Roman" pitchFamily="18" charset="0"/>
            </a:endParaRPr>
          </a:p>
          <a:p>
            <a:pPr fontAlgn="auto" hangingPunct="0">
              <a:spcBef>
                <a:spcPts val="1400"/>
              </a:spcBef>
              <a:spcAft>
                <a:spcPts val="0"/>
              </a:spcAft>
              <a:defRPr/>
            </a:pPr>
            <a:r>
              <a:rPr lang="es-ES" sz="2400" b="1" dirty="0">
                <a:solidFill>
                  <a:schemeClr val="bg1"/>
                </a:solidFill>
                <a:latin typeface="Times New Roman" pitchFamily="18" charset="0"/>
              </a:rPr>
              <a:t>DEPÓSITO ADUANERO:</a:t>
            </a:r>
            <a:r>
              <a:rPr lang="es-ES" sz="2400" dirty="0">
                <a:solidFill>
                  <a:schemeClr val="bg1"/>
                </a:solidFill>
                <a:latin typeface="Times New Roman" pitchFamily="18" charset="0"/>
              </a:rPr>
              <a:t> Para mercaderías ingresadas a depósito (falta de pago de tributos de mercaderías faltantes).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571500"/>
            <a:ext cx="8229600" cy="681038"/>
          </a:xfrm>
          <a:prstGeom prst="rect">
            <a:avLst/>
          </a:prstGeom>
          <a:solidFill>
            <a:srgbClr val="002060"/>
          </a:solidFill>
          <a:ln w="57150">
            <a:solidFill>
              <a:schemeClr val="accent5">
                <a:lumMod val="50000"/>
              </a:schemeClr>
            </a:solidFill>
          </a:ln>
        </p:spPr>
        <p:txBody>
          <a:bodyPr rtlCol="0" anchorCtr="1">
            <a:normAutofit/>
          </a:bodyPr>
          <a:lstStyle/>
          <a:p>
            <a:pPr marL="484632"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Times New Roman" pitchFamily="18"/>
                <a:ea typeface="+mj-ea"/>
                <a:cs typeface="Times New Roman" pitchFamily="18"/>
              </a:rPr>
              <a:t>OTRAS COBERTURAS DE CAUCIÓN</a:t>
            </a:r>
            <a:endParaRPr kumimoji="0" lang="en-US" sz="2800" b="0" i="0" u="none" strike="noStrike" kern="1200" cap="none" spc="0" normalizeH="0" baseline="0" noProof="0" dirty="0" smtClean="0">
              <a:ln>
                <a:noFill/>
              </a:ln>
              <a:solidFill>
                <a:schemeClr val="bg1"/>
              </a:solidFill>
              <a:effectLst/>
              <a:uLnTx/>
              <a:uFillTx/>
              <a:latin typeface="Times New Roman" pitchFamily="18"/>
              <a:ea typeface="+mj-ea"/>
              <a:cs typeface="Times New Roman" pitchFamily="18"/>
            </a:endParaRPr>
          </a:p>
        </p:txBody>
      </p:sp>
      <p:sp>
        <p:nvSpPr>
          <p:cNvPr id="3" name="Text Box 3"/>
          <p:cNvSpPr txBox="1">
            <a:spLocks noChangeArrowheads="1"/>
          </p:cNvSpPr>
          <p:nvPr/>
        </p:nvSpPr>
        <p:spPr bwMode="auto">
          <a:xfrm>
            <a:off x="457200" y="1484313"/>
            <a:ext cx="8229600" cy="4718050"/>
          </a:xfrm>
          <a:prstGeom prst="rect">
            <a:avLst/>
          </a:prstGeom>
          <a:solidFill>
            <a:srgbClr val="002060"/>
          </a:solidFill>
          <a:ln w="57150">
            <a:solidFill>
              <a:schemeClr val="accent5">
                <a:lumMod val="50000"/>
              </a:schemeClr>
            </a:solidFill>
            <a:miter lim="800000"/>
            <a:headEnd/>
            <a:tailEnd/>
          </a:ln>
        </p:spPr>
        <p:txBody>
          <a:bodyPr wrap="square" lIns="90004" tIns="46798" rIns="90004" bIns="46798" anchor="ctr">
            <a:spAutoFit/>
          </a:bodyPr>
          <a:lstStyle/>
          <a:p>
            <a:pPr fontAlgn="auto" hangingPunct="0">
              <a:spcBef>
                <a:spcPts val="1400"/>
              </a:spcBef>
              <a:spcAft>
                <a:spcPts val="0"/>
              </a:spcAft>
              <a:defRPr/>
            </a:pPr>
            <a:r>
              <a:rPr lang="es-ES" sz="2400" b="1" dirty="0">
                <a:solidFill>
                  <a:schemeClr val="bg1"/>
                </a:solidFill>
                <a:latin typeface="Times New Roman" pitchFamily="18" charset="0"/>
              </a:rPr>
              <a:t>ACTIVIDAD O PROFESIÓN:</a:t>
            </a:r>
            <a:r>
              <a:rPr lang="es-ES" sz="2400" dirty="0">
                <a:solidFill>
                  <a:schemeClr val="bg1"/>
                </a:solidFill>
                <a:latin typeface="Times New Roman" pitchFamily="18" charset="0"/>
              </a:rPr>
              <a:t> Para el desempeño de una actividad o profesión de acuerdo a normas legales o reglamentarias vigentes (Prode, Lotería, corredores de cambio, etc.</a:t>
            </a:r>
          </a:p>
          <a:p>
            <a:pPr fontAlgn="auto" hangingPunct="0">
              <a:spcBef>
                <a:spcPts val="1400"/>
              </a:spcBef>
              <a:spcAft>
                <a:spcPts val="0"/>
              </a:spcAft>
              <a:defRPr/>
            </a:pPr>
            <a:r>
              <a:rPr lang="es-ES" sz="2400" b="1" dirty="0">
                <a:solidFill>
                  <a:schemeClr val="bg1"/>
                </a:solidFill>
                <a:latin typeface="Times New Roman" pitchFamily="18" charset="0"/>
              </a:rPr>
              <a:t>CONTRACAUTELA (GARANTÍA JUDICIAL)</a:t>
            </a:r>
            <a:r>
              <a:rPr lang="es-ES" sz="2400" dirty="0">
                <a:solidFill>
                  <a:schemeClr val="bg1"/>
                </a:solidFill>
                <a:latin typeface="Times New Roman" pitchFamily="18" charset="0"/>
              </a:rPr>
              <a:t> Cubre la caución exigida por el artículo 199 del Código Procesal como consecuencia de un embargo preventivo.</a:t>
            </a:r>
          </a:p>
          <a:p>
            <a:pPr fontAlgn="auto" hangingPunct="0">
              <a:spcBef>
                <a:spcPts val="1400"/>
              </a:spcBef>
              <a:spcAft>
                <a:spcPts val="0"/>
              </a:spcAft>
              <a:defRPr/>
            </a:pPr>
            <a:r>
              <a:rPr lang="es-ES" sz="2400" b="1" dirty="0">
                <a:solidFill>
                  <a:schemeClr val="bg1"/>
                </a:solidFill>
                <a:latin typeface="Times New Roman" pitchFamily="18" charset="0"/>
              </a:rPr>
              <a:t>ALQUILERES:</a:t>
            </a:r>
            <a:r>
              <a:rPr lang="es-ES" sz="2400" dirty="0">
                <a:solidFill>
                  <a:schemeClr val="bg1"/>
                </a:solidFill>
                <a:latin typeface="Times New Roman" pitchFamily="18" charset="0"/>
              </a:rPr>
              <a:t> por pago de alquileres o depósito en garantía por reparación o sustitución del bien alquilado.</a:t>
            </a:r>
          </a:p>
          <a:p>
            <a:pPr fontAlgn="auto" hangingPunct="0">
              <a:spcBef>
                <a:spcPts val="1400"/>
              </a:spcBef>
              <a:spcAft>
                <a:spcPts val="0"/>
              </a:spcAft>
              <a:defRPr/>
            </a:pPr>
            <a:r>
              <a:rPr lang="es-ES" sz="2400" b="1" dirty="0">
                <a:solidFill>
                  <a:schemeClr val="bg1"/>
                </a:solidFill>
                <a:latin typeface="Times New Roman" pitchFamily="18" charset="0"/>
              </a:rPr>
              <a:t>CONCESIONES:</a:t>
            </a:r>
            <a:r>
              <a:rPr lang="es-ES" sz="2400" dirty="0">
                <a:solidFill>
                  <a:schemeClr val="bg1"/>
                </a:solidFill>
                <a:latin typeface="Times New Roman" pitchFamily="18" charset="0"/>
              </a:rPr>
              <a:t> Garantiza el incumplimiento contractual del concesionario.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3048000"/>
            <a:ext cx="8229600" cy="2451100"/>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SEGURO AMBIENTAL OBLIGATORIO (</a:t>
            </a:r>
            <a:r>
              <a:rPr lang="es-MX" sz="2400" b="1" dirty="0" err="1">
                <a:solidFill>
                  <a:schemeClr val="bg1"/>
                </a:solidFill>
                <a:latin typeface="Times New Roman" pitchFamily="18" charset="0"/>
                <a:cs typeface="Times New Roman" pitchFamily="18" charset="0"/>
              </a:rPr>
              <a:t>S.A.O</a:t>
            </a:r>
            <a:r>
              <a:rPr lang="es-MX" sz="2400" b="1" dirty="0">
                <a:solidFill>
                  <a:schemeClr val="bg1"/>
                </a:solidFill>
                <a:latin typeface="Times New Roman" pitchFamily="18" charset="0"/>
                <a:cs typeface="Times New Roman" pitchFamily="18" charset="0"/>
              </a:rPr>
              <a:t>)</a:t>
            </a:r>
          </a:p>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Aprobado por la Superintendencia de Seguros de la Nación mediante</a:t>
            </a:r>
          </a:p>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Proveído Nro. 108.126 de agosto de 2008.</a:t>
            </a:r>
          </a:p>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SURGE DEL ARTÍCULO 22 DE LA LEY 25.675</a:t>
            </a:r>
          </a:p>
        </p:txBody>
      </p:sp>
      <p:sp>
        <p:nvSpPr>
          <p:cNvPr id="3" name="Rectangle 3"/>
          <p:cNvSpPr>
            <a:spLocks noChangeArrowheads="1"/>
          </p:cNvSpPr>
          <p:nvPr/>
        </p:nvSpPr>
        <p:spPr bwMode="auto">
          <a:xfrm>
            <a:off x="457200" y="990600"/>
            <a:ext cx="8229600" cy="954087"/>
          </a:xfrm>
          <a:prstGeom prst="rect">
            <a:avLst/>
          </a:prstGeom>
          <a:solidFill>
            <a:srgbClr val="002060"/>
          </a:solidFill>
          <a:ln w="76196">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800" b="1">
                <a:solidFill>
                  <a:schemeClr val="bg1"/>
                </a:solidFill>
                <a:latin typeface="Times New Roman" pitchFamily="18" charset="0"/>
                <a:cs typeface="Times New Roman" pitchFamily="18" charset="0"/>
              </a:rPr>
              <a:t>LOS SEGUROS DE CAUCIÓN POR DAÑO AMBIENTAL DE INCIDENCIA COLECTIVA</a:t>
            </a:r>
            <a:r>
              <a:rPr lang="es-MX" sz="2800">
                <a:solidFill>
                  <a:schemeClr val="bg1"/>
                </a:solidFill>
                <a:latin typeface="Calibri" pitchFamily="34" charset="0"/>
              </a:rPr>
              <a: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714375"/>
            <a:ext cx="8229600" cy="954088"/>
          </a:xfrm>
          <a:prstGeom prst="rect">
            <a:avLst/>
          </a:prstGeom>
          <a:solidFill>
            <a:srgbClr val="002060"/>
          </a:solidFill>
          <a:ln w="57150">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800" b="1" dirty="0">
                <a:solidFill>
                  <a:schemeClr val="bg1"/>
                </a:solidFill>
                <a:latin typeface="Times New Roman" pitchFamily="18" charset="0"/>
                <a:cs typeface="Times New Roman" pitchFamily="18" charset="0"/>
              </a:rPr>
              <a:t>SEGURO AMBIENTAL Y FONDO DE RESTAURACIÓN</a:t>
            </a:r>
          </a:p>
        </p:txBody>
      </p:sp>
      <p:sp>
        <p:nvSpPr>
          <p:cNvPr id="3" name="Rectangle 3"/>
          <p:cNvSpPr>
            <a:spLocks noChangeArrowheads="1"/>
          </p:cNvSpPr>
          <p:nvPr/>
        </p:nvSpPr>
        <p:spPr bwMode="auto">
          <a:xfrm>
            <a:off x="457200" y="2151063"/>
            <a:ext cx="8229600" cy="4154487"/>
          </a:xfrm>
          <a:prstGeom prst="rect">
            <a:avLst/>
          </a:prstGeom>
          <a:solidFill>
            <a:srgbClr val="002060"/>
          </a:solidFill>
          <a:ln w="57150">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Toda persona física o jurídica, pública o privada, que realice actividades riesgosas para el ambiente, los ecosistemas y sus elementos constitutivos, DEBERÁ CONTRATAR UN SEGURO DE COBERTURA CON ENTIDAD SUFICIENTE PARA GARANTIZAR EL FINANCIAMIENTO DE LA RECOMPOSICIÓN DEL DAÑO QUE EN SU TIPO PUDIERE PRODUCIR; asimismo, según el caso y las posibilidades, podrá integrar un fondo de restauración ambiental que posibilite la instrumentación de acciones de reparación.</a:t>
            </a:r>
          </a:p>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(artículo 22)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528888"/>
            <a:ext cx="8229599" cy="2678112"/>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0"/>
              </a:spcBef>
              <a:spcAft>
                <a:spcPts val="0"/>
              </a:spcAft>
              <a:defRPr/>
            </a:pPr>
            <a:r>
              <a:rPr lang="es-MX" sz="2400" b="1">
                <a:solidFill>
                  <a:schemeClr val="bg1"/>
                </a:solidFill>
                <a:latin typeface="Times New Roman" pitchFamily="18" charset="0"/>
                <a:cs typeface="Times New Roman" pitchFamily="18" charset="0"/>
              </a:rPr>
              <a:t>El contrato obliga a remediar los daños ambientales de incidencia colectiva provocados por incidentes previstos en la cobertura, que son aquellos que produzcan una alteración relevante y negativa del ambiente o sus recursos y que impliquen un daño inaceptable para la salud humana o el deterioro de un recurso natural que limite su capacidad de regeneración.</a:t>
            </a:r>
          </a:p>
        </p:txBody>
      </p:sp>
      <p:sp>
        <p:nvSpPr>
          <p:cNvPr id="3" name="Rectangle 3"/>
          <p:cNvSpPr>
            <a:spLocks noChangeArrowheads="1"/>
          </p:cNvSpPr>
          <p:nvPr/>
        </p:nvSpPr>
        <p:spPr bwMode="auto">
          <a:xfrm>
            <a:off x="457200" y="990600"/>
            <a:ext cx="8229599" cy="523875"/>
          </a:xfrm>
          <a:prstGeom prst="rect">
            <a:avLst/>
          </a:prstGeom>
          <a:solidFill>
            <a:srgbClr val="002060"/>
          </a:solidFill>
          <a:ln w="76196">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800" b="1">
                <a:solidFill>
                  <a:schemeClr val="bg1"/>
                </a:solidFill>
                <a:latin typeface="Times New Roman" pitchFamily="18" charset="0"/>
                <a:cs typeface="Times New Roman" pitchFamily="18" charset="0"/>
              </a:rPr>
              <a:t>OBJETO DEL CONTRATO</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895600"/>
            <a:ext cx="8229600" cy="1993900"/>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El asegurador garantiza no solo la recaudación de los fondos necesarios hasta la suma asegurada para remediar a la brevedad los daños de incidencia colectiva, sino también la ejecución de las tareas de remediación. (obligaciones de hacer).</a:t>
            </a:r>
          </a:p>
        </p:txBody>
      </p:sp>
      <p:sp>
        <p:nvSpPr>
          <p:cNvPr id="3" name="Rectangle 3"/>
          <p:cNvSpPr>
            <a:spLocks noChangeArrowheads="1"/>
          </p:cNvSpPr>
          <p:nvPr/>
        </p:nvSpPr>
        <p:spPr bwMode="auto">
          <a:xfrm>
            <a:off x="457200" y="1143000"/>
            <a:ext cx="8229600" cy="523875"/>
          </a:xfrm>
          <a:prstGeom prst="rect">
            <a:avLst/>
          </a:prstGeom>
          <a:solidFill>
            <a:srgbClr val="002060"/>
          </a:solidFill>
          <a:ln w="76196">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800" b="1">
                <a:solidFill>
                  <a:schemeClr val="bg1"/>
                </a:solidFill>
                <a:latin typeface="Times New Roman" pitchFamily="18" charset="0"/>
                <a:cs typeface="Times New Roman" pitchFamily="18" charset="0"/>
              </a:rPr>
              <a:t>GARANTÍA DE REMEDIACIÓN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5450" y="1844675"/>
            <a:ext cx="8229600" cy="3028950"/>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Las tareas quedan a cargo de operadores de residuos peligrosos y patogénicos, que disponen de la mejor tecnología y están altamente capacitados.</a:t>
            </a:r>
          </a:p>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La mayoría de esas empresas están asociadas en la</a:t>
            </a:r>
          </a:p>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CÁMARA ARGENTINA DE INDUSTRIAS DE TRATAMIENTO PARA LA PROTECCIÓN AMBIENTAL (CAITPA)</a:t>
            </a:r>
          </a:p>
        </p:txBody>
      </p:sp>
      <p:sp>
        <p:nvSpPr>
          <p:cNvPr id="3" name="Rectangle 3"/>
          <p:cNvSpPr>
            <a:spLocks noChangeArrowheads="1"/>
          </p:cNvSpPr>
          <p:nvPr/>
        </p:nvSpPr>
        <p:spPr bwMode="auto">
          <a:xfrm>
            <a:off x="457200" y="500063"/>
            <a:ext cx="8229600" cy="1200150"/>
          </a:xfrm>
          <a:prstGeom prst="rect">
            <a:avLst/>
          </a:prstGeom>
          <a:solidFill>
            <a:srgbClr val="002060"/>
          </a:solidFill>
          <a:ln w="76196">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400" b="1">
                <a:solidFill>
                  <a:schemeClr val="bg1"/>
                </a:solidFill>
                <a:latin typeface="Times New Roman" pitchFamily="18" charset="0"/>
                <a:cs typeface="Times New Roman" pitchFamily="18" charset="0"/>
              </a:rPr>
              <a:t>CALIFICACIÓN ECONÓMICA PATRIMONIAL DEL ASEGURADO Y SITUACIÓN INICIAL AMBIENTAL (S.I.A.)</a:t>
            </a:r>
          </a:p>
        </p:txBody>
      </p:sp>
      <p:sp>
        <p:nvSpPr>
          <p:cNvPr id="4" name="Text Box 4"/>
          <p:cNvSpPr txBox="1">
            <a:spLocks noChangeArrowheads="1"/>
          </p:cNvSpPr>
          <p:nvPr/>
        </p:nvSpPr>
        <p:spPr bwMode="auto">
          <a:xfrm>
            <a:off x="425450" y="5013325"/>
            <a:ext cx="8229600" cy="1169551"/>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1200"/>
              </a:spcBef>
              <a:spcAft>
                <a:spcPts val="0"/>
              </a:spcAft>
              <a:defRPr/>
            </a:pPr>
            <a:r>
              <a:rPr lang="es-MX" sz="2000" b="1">
                <a:solidFill>
                  <a:schemeClr val="bg1"/>
                </a:solidFill>
                <a:latin typeface="Times New Roman" pitchFamily="18" charset="0"/>
                <a:cs typeface="Times New Roman" pitchFamily="18" charset="0"/>
              </a:rPr>
              <a:t>SI  SE CONCRETA EL SEGURO EL COSTO DE LA INSPECCIÓN ESTÁ INCLUIDO EN LA PRIMA.</a:t>
            </a:r>
          </a:p>
          <a:p>
            <a:pPr algn="ctr" fontAlgn="auto">
              <a:spcBef>
                <a:spcPts val="1200"/>
              </a:spcBef>
              <a:spcAft>
                <a:spcPts val="0"/>
              </a:spcAft>
              <a:defRPr/>
            </a:pPr>
            <a:r>
              <a:rPr lang="es-MX" sz="2000" b="1">
                <a:solidFill>
                  <a:schemeClr val="bg1"/>
                </a:solidFill>
                <a:latin typeface="Times New Roman" pitchFamily="18" charset="0"/>
                <a:cs typeface="Times New Roman" pitchFamily="18" charset="0"/>
              </a:rPr>
              <a:t>SI NO SE CONCRETA DEBE PAGARLO EL TOMADOR</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95300" y="2786063"/>
            <a:ext cx="8229600" cy="3089275"/>
          </a:xfrm>
          <a:prstGeom prst="rect">
            <a:avLst/>
          </a:prstGeom>
          <a:solidFill>
            <a:srgbClr val="002060"/>
          </a:solidFill>
          <a:ln w="76196">
            <a:solidFill>
              <a:schemeClr val="accent5">
                <a:lumMod val="50000"/>
              </a:schemeClr>
            </a:solidFill>
            <a:miter lim="800000"/>
            <a:headEnd/>
            <a:tailEnd/>
          </a:ln>
        </p:spPr>
        <p:txBody>
          <a:bodyPr wrap="square" anchorCtr="1">
            <a:spAutoFit/>
          </a:bodyPr>
          <a:lstStyle/>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El propósito de la Cámara es reunir a todas aquellas sociedades comerciales, empresarios individuales, empresas productoras de seguros y brokers que estén habilitados o sean titulares o exploten o comercialicen seguros de riesgo ambiental de incidencia colectiva a fin de unificar las representaciones ante organismos públicos y prestar el asesoramiento adecuado por vía de quienes tienen jerarquía suficiente en la especialidad para hacerlo.</a:t>
            </a:r>
          </a:p>
        </p:txBody>
      </p:sp>
      <p:sp>
        <p:nvSpPr>
          <p:cNvPr id="3" name="Rectangle 3"/>
          <p:cNvSpPr>
            <a:spLocks noChangeArrowheads="1"/>
          </p:cNvSpPr>
          <p:nvPr/>
        </p:nvSpPr>
        <p:spPr bwMode="auto">
          <a:xfrm>
            <a:off x="457200" y="928688"/>
            <a:ext cx="8229600" cy="1200150"/>
          </a:xfrm>
          <a:prstGeom prst="rect">
            <a:avLst/>
          </a:prstGeom>
          <a:solidFill>
            <a:srgbClr val="002060"/>
          </a:solidFill>
          <a:ln w="76196">
            <a:solidFill>
              <a:schemeClr val="accent5">
                <a:lumMod val="50000"/>
              </a:schemeClr>
            </a:solidFill>
            <a:miter lim="800000"/>
            <a:headEnd/>
            <a:tailEnd/>
          </a:ln>
        </p:spPr>
        <p:txBody>
          <a:bodyPr wrap="square" anchor="ctr" anchorCtr="1">
            <a:spAutoFit/>
          </a:bodyPr>
          <a:lstStyle/>
          <a:p>
            <a:pPr algn="ctr" fontAlgn="auto">
              <a:spcBef>
                <a:spcPts val="0"/>
              </a:spcBef>
              <a:spcAft>
                <a:spcPts val="0"/>
              </a:spcAft>
              <a:defRPr/>
            </a:pPr>
            <a:r>
              <a:rPr lang="es-MX" sz="2400" b="1">
                <a:solidFill>
                  <a:schemeClr val="bg1"/>
                </a:solidFill>
                <a:latin typeface="Times New Roman" pitchFamily="18" charset="0"/>
                <a:cs typeface="Times New Roman" pitchFamily="18" charset="0"/>
              </a:rPr>
              <a:t>CÁMARA ARGENTINA DE INDUSTRIAS DE TRATAMIENTO PARA LA PROTECCIÓN AMBIENTAL (CAITPA)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514600"/>
            <a:ext cx="8229600" cy="747713"/>
          </a:xfrm>
          <a:prstGeom prst="rect">
            <a:avLst/>
          </a:prstGeom>
          <a:solidFill>
            <a:srgbClr val="002060"/>
          </a:solidFill>
          <a:ln w="57150">
            <a:solidFill>
              <a:schemeClr val="accent5">
                <a:lumMod val="50000"/>
              </a:schemeClr>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EVALUACIÓN</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 y="2161163"/>
            <a:ext cx="8229600" cy="1877437"/>
          </a:xfrm>
          <a:prstGeom prst="rect">
            <a:avLst/>
          </a:prstGeom>
          <a:solidFill>
            <a:srgbClr val="002060"/>
          </a:solidFill>
          <a:ln w="57150">
            <a:solidFill>
              <a:schemeClr val="accent5">
                <a:lumMod val="50000"/>
              </a:schemeClr>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6250" t="50833" r="55937" b="32684"/>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 y="914400"/>
            <a:ext cx="8229600" cy="4524315"/>
          </a:xfrm>
          <a:prstGeom prst="rect">
            <a:avLst/>
          </a:prstGeom>
          <a:solidFill>
            <a:srgbClr val="002060"/>
          </a:solidFill>
          <a:ln w="57150">
            <a:solidFill>
              <a:schemeClr val="accent5">
                <a:lumMod val="50000"/>
              </a:schemeClr>
            </a:solidFill>
          </a:ln>
        </p:spPr>
        <p:txBody>
          <a:bodyPr wrap="square" rtlCol="0">
            <a:spAutoFit/>
          </a:bodyPr>
          <a:lstStyle/>
          <a:p>
            <a:pPr algn="ctr"/>
            <a:r>
              <a:rPr lang="es-AR" sz="2400" b="1" dirty="0" smtClean="0">
                <a:solidFill>
                  <a:schemeClr val="bg1"/>
                </a:solidFill>
                <a:latin typeface="Times New Roman" pitchFamily="18" charset="0"/>
                <a:cs typeface="Times New Roman" pitchFamily="18" charset="0"/>
              </a:rPr>
              <a:t>¿Cuáles son las partes intervinientes en el seguro de caución?</a:t>
            </a:r>
          </a:p>
          <a:p>
            <a:pPr algn="ctr"/>
            <a:r>
              <a:rPr lang="es-AR" sz="2400" b="1" dirty="0" smtClean="0">
                <a:solidFill>
                  <a:schemeClr val="bg1"/>
                </a:solidFill>
                <a:latin typeface="Times New Roman" pitchFamily="18" charset="0"/>
                <a:cs typeface="Times New Roman" pitchFamily="18" charset="0"/>
              </a:rPr>
              <a:t>¿Quién es el asegurado en un seguro de caución?</a:t>
            </a:r>
          </a:p>
          <a:p>
            <a:pPr algn="ctr"/>
            <a:r>
              <a:rPr lang="es-AR" sz="2400" b="1" dirty="0" smtClean="0">
                <a:solidFill>
                  <a:schemeClr val="bg1"/>
                </a:solidFill>
                <a:latin typeface="Times New Roman" pitchFamily="18" charset="0"/>
                <a:cs typeface="Times New Roman" pitchFamily="18" charset="0"/>
              </a:rPr>
              <a:t>¿Quién es el tomador y paga el costo del seguro?</a:t>
            </a:r>
          </a:p>
          <a:p>
            <a:pPr algn="ctr"/>
            <a:r>
              <a:rPr lang="es-AR" sz="2400" b="1" dirty="0" smtClean="0">
                <a:solidFill>
                  <a:schemeClr val="bg1"/>
                </a:solidFill>
                <a:latin typeface="Times New Roman" pitchFamily="18" charset="0"/>
                <a:cs typeface="Times New Roman" pitchFamily="18" charset="0"/>
              </a:rPr>
              <a:t>¿Cuándo termina la vigencia del seguro de caución?</a:t>
            </a:r>
          </a:p>
          <a:p>
            <a:pPr algn="ctr"/>
            <a:r>
              <a:rPr lang="es-AR" sz="2400" b="1" dirty="0" smtClean="0">
                <a:solidFill>
                  <a:schemeClr val="bg1"/>
                </a:solidFill>
                <a:latin typeface="Times New Roman" pitchFamily="18" charset="0"/>
                <a:cs typeface="Times New Roman" pitchFamily="18" charset="0"/>
              </a:rPr>
              <a:t>¿Cuál es la característica respecto a la posibilidad de subrogación?</a:t>
            </a:r>
          </a:p>
          <a:p>
            <a:pPr algn="ctr"/>
            <a:r>
              <a:rPr lang="es-AR" sz="2400" b="1" dirty="0" smtClean="0">
                <a:solidFill>
                  <a:schemeClr val="bg1"/>
                </a:solidFill>
                <a:latin typeface="Times New Roman" pitchFamily="18" charset="0"/>
                <a:cs typeface="Times New Roman" pitchFamily="18" charset="0"/>
              </a:rPr>
              <a:t>¿Puede el asegurador declinar el pago por deuda del tomador relacionada con la póliza contratada?</a:t>
            </a:r>
          </a:p>
          <a:p>
            <a:pPr algn="ctr"/>
            <a:r>
              <a:rPr lang="es-AR" sz="2400" b="1" dirty="0" smtClean="0">
                <a:solidFill>
                  <a:schemeClr val="bg1"/>
                </a:solidFill>
                <a:latin typeface="Times New Roman" pitchFamily="18" charset="0"/>
                <a:cs typeface="Times New Roman" pitchFamily="18" charset="0"/>
              </a:rPr>
              <a:t>¿Cuándo se configura un siniestro en el seguro de caución?</a:t>
            </a:r>
          </a:p>
          <a:p>
            <a:pPr algn="ctr"/>
            <a:r>
              <a:rPr lang="es-AR" sz="2400" b="1" dirty="0" smtClean="0">
                <a:solidFill>
                  <a:schemeClr val="bg1"/>
                </a:solidFill>
                <a:latin typeface="Times New Roman" pitchFamily="18" charset="0"/>
                <a:cs typeface="Times New Roman" pitchFamily="18" charset="0"/>
              </a:rPr>
              <a:t>¿Cuáles son las etapas habituales de obras públicas y privadas?</a:t>
            </a:r>
          </a:p>
          <a:p>
            <a:pPr algn="ctr"/>
            <a:r>
              <a:rPr lang="es-AR" sz="2400" b="1" dirty="0" smtClean="0">
                <a:solidFill>
                  <a:schemeClr val="bg1"/>
                </a:solidFill>
                <a:latin typeface="Times New Roman" pitchFamily="18" charset="0"/>
                <a:cs typeface="Times New Roman" pitchFamily="18" charset="0"/>
              </a:rPr>
              <a:t>Indique el concepto de cada una de ellas.</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 y="838200"/>
            <a:ext cx="8229600" cy="3416320"/>
          </a:xfrm>
          <a:prstGeom prst="rect">
            <a:avLst/>
          </a:prstGeom>
          <a:solidFill>
            <a:srgbClr val="002060"/>
          </a:solidFill>
          <a:ln w="57150">
            <a:solidFill>
              <a:schemeClr val="accent5">
                <a:lumMod val="50000"/>
              </a:schemeClr>
            </a:solidFill>
          </a:ln>
        </p:spPr>
        <p:txBody>
          <a:bodyPr wrap="square" rtlCol="0">
            <a:spAutoFit/>
          </a:bodyPr>
          <a:lstStyle/>
          <a:p>
            <a:pPr algn="ctr"/>
            <a:r>
              <a:rPr lang="es-AR" sz="2400" b="1" dirty="0" smtClean="0">
                <a:solidFill>
                  <a:schemeClr val="bg1"/>
                </a:solidFill>
                <a:latin typeface="Times New Roman" pitchFamily="18" charset="0"/>
                <a:cs typeface="Times New Roman" pitchFamily="18" charset="0"/>
              </a:rPr>
              <a:t>¿Cuáles son los rubros comprendidos en las garantías aduaneras?</a:t>
            </a:r>
          </a:p>
          <a:p>
            <a:pPr algn="ctr"/>
            <a:r>
              <a:rPr lang="es-AR" sz="2400" b="1" dirty="0" smtClean="0">
                <a:solidFill>
                  <a:schemeClr val="bg1"/>
                </a:solidFill>
                <a:latin typeface="Times New Roman" pitchFamily="18" charset="0"/>
                <a:cs typeface="Times New Roman" pitchFamily="18" charset="0"/>
              </a:rPr>
              <a:t>Indique el concepto de cada una de ellas y quién es el asegurado?</a:t>
            </a:r>
          </a:p>
          <a:p>
            <a:pPr algn="ctr"/>
            <a:r>
              <a:rPr lang="es-AR" sz="2400" b="1" dirty="0" smtClean="0">
                <a:solidFill>
                  <a:schemeClr val="bg1"/>
                </a:solidFill>
                <a:latin typeface="Times New Roman" pitchFamily="18" charset="0"/>
                <a:cs typeface="Times New Roman" pitchFamily="18" charset="0"/>
              </a:rPr>
              <a:t>¿Qué son las garantías judiciales y contragarantías?</a:t>
            </a:r>
          </a:p>
          <a:p>
            <a:pPr algn="ctr"/>
            <a:r>
              <a:rPr lang="es-AR" sz="2400" b="1" dirty="0" smtClean="0">
                <a:solidFill>
                  <a:schemeClr val="bg1"/>
                </a:solidFill>
                <a:latin typeface="Times New Roman" pitchFamily="18" charset="0"/>
                <a:cs typeface="Times New Roman" pitchFamily="18" charset="0"/>
              </a:rPr>
              <a:t>¿Qué otro tipo de seguros de caución conoce?</a:t>
            </a:r>
          </a:p>
          <a:p>
            <a:pPr algn="ctr"/>
            <a:r>
              <a:rPr lang="es-AR" sz="2400" b="1" dirty="0" smtClean="0">
                <a:solidFill>
                  <a:schemeClr val="bg1"/>
                </a:solidFill>
                <a:latin typeface="Times New Roman" pitchFamily="18" charset="0"/>
                <a:cs typeface="Times New Roman" pitchFamily="18" charset="0"/>
              </a:rPr>
              <a:t>Indique el concepto de cada uno de ellos.</a:t>
            </a:r>
          </a:p>
          <a:p>
            <a:pPr algn="ctr"/>
            <a:r>
              <a:rPr lang="es-AR" sz="2400" b="1" dirty="0" smtClean="0">
                <a:solidFill>
                  <a:schemeClr val="bg1"/>
                </a:solidFill>
                <a:latin typeface="Times New Roman" pitchFamily="18" charset="0"/>
                <a:cs typeface="Times New Roman" pitchFamily="18" charset="0"/>
              </a:rPr>
              <a:t>¿Qué característica tienen los seguros de  caución de riesgo ambiental?</a:t>
            </a:r>
            <a:endParaRPr lang="en-US" sz="2400" b="1"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4648200"/>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576512"/>
            <a:ext cx="8229600" cy="928688"/>
          </a:xfrm>
          <a:prstGeom prst="rect">
            <a:avLst/>
          </a:prstGeom>
          <a:solidFill>
            <a:schemeClr val="bg2">
              <a:lumMod val="75000"/>
            </a:schemeClr>
          </a:solidFill>
          <a:ln w="28575">
            <a:solidFill>
              <a:srgbClr val="00B050"/>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Times New Roman" pitchFamily="18" charset="0"/>
                <a:ea typeface="+mj-ea"/>
                <a:cs typeface="Times New Roman" pitchFamily="18" charset="0"/>
              </a:rPr>
              <a:t>PÓLIZAS COMBINADAS E INTEGRALES</a:t>
            </a:r>
            <a:endParaRPr kumimoji="0" lang="en-US" sz="2800" b="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838200"/>
            <a:ext cx="8229600" cy="928688"/>
          </a:xfrm>
          <a:prstGeom prst="rect">
            <a:avLst/>
          </a:prstGeom>
          <a:solidFill>
            <a:schemeClr val="bg2">
              <a:lumMod val="75000"/>
            </a:schemeClr>
          </a:solidFill>
          <a:ln w="28575">
            <a:solidFill>
              <a:srgbClr val="00B050"/>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effectLst/>
                <a:uLnTx/>
                <a:uFillTx/>
                <a:latin typeface="Times New Roman" pitchFamily="18" charset="0"/>
                <a:ea typeface="+mj-ea"/>
                <a:cs typeface="Times New Roman" pitchFamily="18" charset="0"/>
              </a:rPr>
              <a:t>PRINCIPALES CARACTERÍSTICAS</a:t>
            </a:r>
            <a:endParaRPr kumimoji="0" lang="en-US" sz="28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
        <p:nvSpPr>
          <p:cNvPr id="4" name="Rectangle 2"/>
          <p:cNvSpPr txBox="1">
            <a:spLocks/>
          </p:cNvSpPr>
          <p:nvPr/>
        </p:nvSpPr>
        <p:spPr>
          <a:xfrm>
            <a:off x="533400" y="2514600"/>
            <a:ext cx="8229600" cy="3352800"/>
          </a:xfrm>
          <a:prstGeom prst="rect">
            <a:avLst/>
          </a:prstGeom>
          <a:solidFill>
            <a:schemeClr val="bg2">
              <a:lumMod val="75000"/>
            </a:schemeClr>
          </a:solidFill>
          <a:ln w="28575">
            <a:solidFill>
              <a:srgbClr val="00B050"/>
            </a:solidFill>
          </a:ln>
        </p:spPr>
        <p:txBody>
          <a:bodyPr vert="horz" lIns="91440" tIns="45720" rIns="91440" bIns="45720" rtlCol="0" anchor="ctr" anchorCtr="1">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effectLst/>
                <a:uLnTx/>
                <a:uFillTx/>
                <a:latin typeface="Times New Roman" pitchFamily="18" charset="0"/>
                <a:ea typeface="+mj-ea"/>
                <a:cs typeface="Times New Roman" pitchFamily="18" charset="0"/>
              </a:rPr>
              <a:t>Permiten agrupar en un solo contrato distintos amparos.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4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Las condiciones son las mismas que en las pólizas individuales.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4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Posibilitan  incluir coberturas que habitualmente  los clientes no contratan por separado. Por ejemplo accidentes personales o responsabilidad civil privada.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AR" sz="24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effectLst/>
                <a:uLnTx/>
                <a:uFillTx/>
                <a:latin typeface="Times New Roman" pitchFamily="18" charset="0"/>
                <a:ea typeface="+mj-ea"/>
                <a:cs typeface="Times New Roman" pitchFamily="18" charset="0"/>
              </a:rPr>
              <a:t>No hace falta pedir autorización especial de la S.S.N. para utilizarlas.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9843" t="31667" r="41875" b="16666"/>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457200"/>
            <a:ext cx="8229600" cy="649287"/>
          </a:xfrm>
          <a:prstGeom prst="rect">
            <a:avLst/>
          </a:prstGeom>
          <a:solidFill>
            <a:schemeClr val="bg2">
              <a:lumMod val="75000"/>
            </a:schemeClr>
          </a:solidFill>
          <a:ln w="28575">
            <a:solidFill>
              <a:srgbClr val="00B050"/>
            </a:solidFill>
          </a:ln>
        </p:spPr>
        <p:txBody>
          <a:bodyPr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INTEGRAL DE COMERCIO E INDUSTRIA</a:t>
            </a:r>
          </a:p>
        </p:txBody>
      </p:sp>
      <p:sp>
        <p:nvSpPr>
          <p:cNvPr id="4" name="Text Box 3"/>
          <p:cNvSpPr txBox="1">
            <a:spLocks noChangeArrowheads="1"/>
          </p:cNvSpPr>
          <p:nvPr/>
        </p:nvSpPr>
        <p:spPr bwMode="auto">
          <a:xfrm>
            <a:off x="457200" y="1463675"/>
            <a:ext cx="8229600" cy="4918075"/>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100"/>
              </a:spcBef>
            </a:pPr>
            <a:r>
              <a:rPr lang="es-ES" sz="2000" b="1">
                <a:latin typeface="Times New Roman" pitchFamily="18" charset="0"/>
              </a:rPr>
              <a:t>Los planes más comunes contienen los siguientes amparos:</a:t>
            </a:r>
          </a:p>
          <a:p>
            <a:pPr hangingPunct="0">
              <a:spcBef>
                <a:spcPts val="1100"/>
              </a:spcBef>
            </a:pPr>
            <a:r>
              <a:rPr lang="es-ES" sz="2000" b="1">
                <a:latin typeface="Times New Roman" pitchFamily="18" charset="0"/>
              </a:rPr>
              <a:t>- Incendio del edificio y contenido;</a:t>
            </a:r>
          </a:p>
          <a:p>
            <a:pPr hangingPunct="0">
              <a:spcBef>
                <a:spcPts val="1100"/>
              </a:spcBef>
            </a:pPr>
            <a:r>
              <a:rPr lang="es-ES" sz="2000" b="1">
                <a:latin typeface="Times New Roman" pitchFamily="18" charset="0"/>
              </a:rPr>
              <a:t>- Robo de actividades comerciales, industriales y civiles;</a:t>
            </a:r>
          </a:p>
          <a:p>
            <a:pPr hangingPunct="0">
              <a:spcBef>
                <a:spcPts val="1100"/>
              </a:spcBef>
            </a:pPr>
            <a:r>
              <a:rPr lang="es-ES" sz="2000" b="1">
                <a:latin typeface="Times New Roman" pitchFamily="18" charset="0"/>
              </a:rPr>
              <a:t>- Robo de valores;</a:t>
            </a:r>
          </a:p>
          <a:p>
            <a:pPr hangingPunct="0">
              <a:spcBef>
                <a:spcPts val="1100"/>
              </a:spcBef>
            </a:pPr>
            <a:r>
              <a:rPr lang="es-ES" sz="2000" b="1">
                <a:latin typeface="Times New Roman" pitchFamily="18" charset="0"/>
              </a:rPr>
              <a:t>- Robo de valores en tránsito;</a:t>
            </a:r>
          </a:p>
          <a:p>
            <a:pPr hangingPunct="0">
              <a:spcBef>
                <a:spcPts val="1100"/>
              </a:spcBef>
            </a:pPr>
            <a:r>
              <a:rPr lang="es-ES" sz="2000" b="1">
                <a:latin typeface="Times New Roman" pitchFamily="18" charset="0"/>
              </a:rPr>
              <a:t>- Fidelidad de empleados;</a:t>
            </a:r>
          </a:p>
          <a:p>
            <a:pPr hangingPunct="0">
              <a:spcBef>
                <a:spcPts val="1100"/>
              </a:spcBef>
            </a:pPr>
            <a:r>
              <a:rPr lang="es-ES" sz="2000" b="1">
                <a:latin typeface="Times New Roman" pitchFamily="18" charset="0"/>
              </a:rPr>
              <a:t>- Accidentes personales;</a:t>
            </a:r>
          </a:p>
          <a:p>
            <a:pPr hangingPunct="0">
              <a:spcBef>
                <a:spcPts val="1100"/>
              </a:spcBef>
            </a:pPr>
            <a:r>
              <a:rPr lang="es-ES" sz="2000" b="1">
                <a:latin typeface="Times New Roman" pitchFamily="18" charset="0"/>
              </a:rPr>
              <a:t>- Cristales;</a:t>
            </a:r>
          </a:p>
          <a:p>
            <a:pPr hangingPunct="0">
              <a:spcBef>
                <a:spcPts val="1100"/>
              </a:spcBef>
            </a:pPr>
            <a:r>
              <a:rPr lang="es-ES" sz="2000" b="1">
                <a:latin typeface="Times New Roman" pitchFamily="18" charset="0"/>
              </a:rPr>
              <a:t>- Joyas, alhajas, pieles y objetos diversos (este último rubro);</a:t>
            </a:r>
          </a:p>
          <a:p>
            <a:pPr hangingPunct="0">
              <a:spcBef>
                <a:spcPts val="1100"/>
              </a:spcBef>
            </a:pPr>
            <a:r>
              <a:rPr lang="es-ES" sz="2000" b="1">
                <a:latin typeface="Times New Roman" pitchFamily="18" charset="0"/>
              </a:rPr>
              <a:t>- Daños por agua y</a:t>
            </a:r>
          </a:p>
          <a:p>
            <a:pPr hangingPunct="0">
              <a:spcBef>
                <a:spcPts val="1100"/>
              </a:spcBef>
            </a:pPr>
            <a:r>
              <a:rPr lang="es-ES" sz="2000" b="1">
                <a:latin typeface="Times New Roman" pitchFamily="18" charset="0"/>
              </a:rPr>
              <a:t>- Responsabilidad Civil.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0"/>
                                          </p:val>
                                        </p:tav>
                                        <p:tav tm="100000">
                                          <p:val>
                                            <p:strVal val="#ppt_w"/>
                                          </p:val>
                                        </p:tav>
                                      </p:tavLst>
                                    </p:anim>
                                    <p:anim calcmode="lin" valueType="num">
                                      <p:cBhvr>
                                        <p:cTn id="12" dur="500" fill="hold"/>
                                        <p:tgtEl>
                                          <p:spTgt spid="4"/>
                                        </p:tgtEl>
                                        <p:attrNameLst>
                                          <p:attrName>ppt_h</p:attrName>
                                        </p:attrNameLst>
                                      </p:cBhvr>
                                      <p:tavLst>
                                        <p:tav tm="0">
                                          <p:val>
                                            <p:strVal val="0"/>
                                          </p:val>
                                        </p:tav>
                                        <p:tav tm="100000">
                                          <p:val>
                                            <p:strVal val="#ppt_h"/>
                                          </p:val>
                                        </p:tav>
                                      </p:tavLst>
                                    </p:anim>
                                    <p:anim calcmode="lin" valueType="num">
                                      <p:cBhvr>
                                        <p:cTn id="13" dur="500" fill="hold"/>
                                        <p:tgtEl>
                                          <p:spTgt spid="4"/>
                                        </p:tgtEl>
                                        <p:attrNameLst>
                                          <p:attrName>ppt_x</p:attrName>
                                        </p:attrNameLst>
                                      </p:cBhvr>
                                      <p:tavLst>
                                        <p:tav tm="0">
                                          <p:val>
                                            <p:strVal val="0,5"/>
                                          </p:val>
                                        </p:tav>
                                        <p:tav tm="100000">
                                          <p:val>
                                            <p:strVal val="#ppt_x"/>
                                          </p:val>
                                        </p:tav>
                                      </p:tavLst>
                                    </p:anim>
                                    <p:anim calcmode="lin" valueType="num">
                                      <p:cBhvr>
                                        <p:cTn id="14"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685800"/>
            <a:ext cx="8229600" cy="684213"/>
          </a:xfrm>
          <a:prstGeom prst="rect">
            <a:avLst/>
          </a:prstGeom>
          <a:solidFill>
            <a:schemeClr val="bg2">
              <a:lumMod val="75000"/>
            </a:schemeClr>
          </a:solidFill>
          <a:ln w="28575">
            <a:solidFill>
              <a:srgbClr val="00B050"/>
            </a:solidFill>
          </a:ln>
        </p:spPr>
        <p:txBody>
          <a:bodyPr anchorCtr="1"/>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INTEGRAL DE CONSORCIOS</a:t>
            </a:r>
          </a:p>
        </p:txBody>
      </p:sp>
      <p:sp>
        <p:nvSpPr>
          <p:cNvPr id="4" name="Text Box 3"/>
          <p:cNvSpPr txBox="1">
            <a:spLocks noChangeArrowheads="1"/>
          </p:cNvSpPr>
          <p:nvPr/>
        </p:nvSpPr>
        <p:spPr bwMode="auto">
          <a:xfrm>
            <a:off x="457200" y="2071688"/>
            <a:ext cx="8229600" cy="3733800"/>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400"/>
              </a:spcBef>
            </a:pPr>
            <a:r>
              <a:rPr lang="es-ES" sz="2400" b="1">
                <a:latin typeface="Times New Roman" pitchFamily="18" charset="0"/>
              </a:rPr>
              <a:t>Los planes más comunes contienen los siguientes amparos:</a:t>
            </a:r>
          </a:p>
          <a:p>
            <a:pPr hangingPunct="0">
              <a:spcBef>
                <a:spcPts val="1200"/>
              </a:spcBef>
            </a:pPr>
            <a:r>
              <a:rPr lang="es-ES" sz="2000" b="1">
                <a:latin typeface="Times New Roman" pitchFamily="18" charset="0"/>
              </a:rPr>
              <a:t>- incendio del edificio;</a:t>
            </a:r>
          </a:p>
          <a:p>
            <a:pPr hangingPunct="0">
              <a:spcBef>
                <a:spcPts val="1200"/>
              </a:spcBef>
            </a:pPr>
            <a:r>
              <a:rPr lang="es-ES" sz="2000" b="1">
                <a:latin typeface="Times New Roman" pitchFamily="18" charset="0"/>
              </a:rPr>
              <a:t>- incendio del contenido de partes comunes;</a:t>
            </a:r>
          </a:p>
          <a:p>
            <a:pPr hangingPunct="0">
              <a:spcBef>
                <a:spcPts val="1200"/>
              </a:spcBef>
            </a:pPr>
            <a:r>
              <a:rPr lang="es-ES" sz="2000" b="1">
                <a:latin typeface="Times New Roman" pitchFamily="18" charset="0"/>
              </a:rPr>
              <a:t>- robo y/o hurto de bienes de propiedad común. Suelen excluirse los</a:t>
            </a:r>
          </a:p>
          <a:p>
            <a:pPr hangingPunct="0">
              <a:spcBef>
                <a:spcPts val="1200"/>
              </a:spcBef>
            </a:pPr>
            <a:r>
              <a:rPr lang="es-ES" sz="2000" b="1">
                <a:latin typeface="Times New Roman" pitchFamily="18" charset="0"/>
              </a:rPr>
              <a:t>  matafuegos;</a:t>
            </a:r>
          </a:p>
          <a:p>
            <a:pPr hangingPunct="0">
              <a:spcBef>
                <a:spcPts val="1200"/>
              </a:spcBef>
            </a:pPr>
            <a:r>
              <a:rPr lang="es-ES" sz="2000" b="1">
                <a:latin typeface="Times New Roman" pitchFamily="18" charset="0"/>
              </a:rPr>
              <a:t>- responsabilidad civil comprensiva (con los distintos adicionales);</a:t>
            </a:r>
          </a:p>
          <a:p>
            <a:pPr hangingPunct="0">
              <a:spcBef>
                <a:spcPts val="1200"/>
              </a:spcBef>
            </a:pPr>
            <a:r>
              <a:rPr lang="es-ES" sz="2000" b="1">
                <a:latin typeface="Times New Roman" pitchFamily="18" charset="0"/>
              </a:rPr>
              <a:t>- daños por la acción del agua;</a:t>
            </a:r>
          </a:p>
          <a:p>
            <a:pPr hangingPunct="0">
              <a:spcBef>
                <a:spcPts val="1200"/>
              </a:spcBef>
            </a:pPr>
            <a:r>
              <a:rPr lang="es-ES" sz="2000" b="1">
                <a:latin typeface="Times New Roman" pitchFamily="18" charset="0"/>
              </a:rPr>
              <a:t>- cristales.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ppt_h/2"/>
                                          </p:val>
                                        </p:tav>
                                        <p:tav tm="100000">
                                          <p:val>
                                            <p:strVal val="#ppt_y"/>
                                          </p:val>
                                        </p:tav>
                                      </p:tavLst>
                                    </p:anim>
                                    <p:anim calcmode="lin" valueType="num">
                                      <p:cBhvr>
                                        <p:cTn id="16" dur="500" fill="hold"/>
                                        <p:tgtEl>
                                          <p:spTgt spid="4"/>
                                        </p:tgtEl>
                                        <p:attrNameLst>
                                          <p:attrName>ppt_w</p:attrName>
                                        </p:attrNameLst>
                                      </p:cBhvr>
                                      <p:tavLst>
                                        <p:tav tm="0">
                                          <p:val>
                                            <p:strVal val="#ppt_w"/>
                                          </p:val>
                                        </p:tav>
                                        <p:tav tm="100000">
                                          <p:val>
                                            <p:strVal val="#ppt_w"/>
                                          </p:val>
                                        </p:tav>
                                      </p:tavLst>
                                    </p:anim>
                                    <p:anim calcmode="lin" valueType="num">
                                      <p:cBhvr>
                                        <p:cTn id="17"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642938"/>
            <a:ext cx="8229600" cy="714375"/>
          </a:xfrm>
          <a:prstGeom prst="rect">
            <a:avLst/>
          </a:prstGeom>
          <a:solidFill>
            <a:schemeClr val="bg2">
              <a:lumMod val="75000"/>
            </a:schemeClr>
          </a:solidFill>
          <a:ln w="28575">
            <a:solidFill>
              <a:srgbClr val="00B050"/>
            </a:solidFill>
          </a:ln>
        </p:spPr>
        <p:txBody>
          <a:bodyPr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INTEGRAL DE COUNTRIES</a:t>
            </a:r>
          </a:p>
        </p:txBody>
      </p:sp>
      <p:sp>
        <p:nvSpPr>
          <p:cNvPr id="4" name="Text Box 3"/>
          <p:cNvSpPr txBox="1">
            <a:spLocks noChangeArrowheads="1"/>
          </p:cNvSpPr>
          <p:nvPr/>
        </p:nvSpPr>
        <p:spPr bwMode="auto">
          <a:xfrm>
            <a:off x="423862" y="1785938"/>
            <a:ext cx="8229600" cy="4156075"/>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200"/>
              </a:spcBef>
            </a:pPr>
            <a:r>
              <a:rPr lang="es-ES" sz="2400" b="1">
                <a:latin typeface="Times New Roman" pitchFamily="18" charset="0"/>
              </a:rPr>
              <a:t>Comprende habitualmente:</a:t>
            </a:r>
          </a:p>
          <a:p>
            <a:pPr hangingPunct="0">
              <a:spcBef>
                <a:spcPts val="1200"/>
              </a:spcBef>
            </a:pPr>
            <a:r>
              <a:rPr lang="es-ES" sz="2400" b="1">
                <a:latin typeface="Times New Roman" pitchFamily="18" charset="0"/>
              </a:rPr>
              <a:t>- Incendio de edificio y contenido;</a:t>
            </a:r>
          </a:p>
          <a:p>
            <a:pPr hangingPunct="0">
              <a:spcBef>
                <a:spcPts val="1200"/>
              </a:spcBef>
            </a:pPr>
            <a:r>
              <a:rPr lang="es-ES" sz="2400" b="1">
                <a:latin typeface="Times New Roman" pitchFamily="18" charset="0"/>
              </a:rPr>
              <a:t>- Robo y riesgos similares de partes comunes;</a:t>
            </a:r>
          </a:p>
          <a:p>
            <a:pPr hangingPunct="0">
              <a:spcBef>
                <a:spcPts val="1200"/>
              </a:spcBef>
            </a:pPr>
            <a:r>
              <a:rPr lang="es-ES" sz="2400" b="1">
                <a:latin typeface="Times New Roman" pitchFamily="18" charset="0"/>
              </a:rPr>
              <a:t>- Cristales, vidrios y espejos;</a:t>
            </a:r>
          </a:p>
          <a:p>
            <a:pPr hangingPunct="0">
              <a:spcBef>
                <a:spcPts val="1200"/>
              </a:spcBef>
            </a:pPr>
            <a:r>
              <a:rPr lang="es-ES" sz="2400" b="1">
                <a:latin typeface="Times New Roman" pitchFamily="18" charset="0"/>
              </a:rPr>
              <a:t>- Embarcaciones de placer;</a:t>
            </a:r>
          </a:p>
          <a:p>
            <a:pPr hangingPunct="0">
              <a:spcBef>
                <a:spcPts val="1200"/>
              </a:spcBef>
            </a:pPr>
            <a:r>
              <a:rPr lang="es-ES" sz="2400" b="1">
                <a:latin typeface="Times New Roman" pitchFamily="18" charset="0"/>
              </a:rPr>
              <a:t>- Daños por agua;</a:t>
            </a:r>
          </a:p>
          <a:p>
            <a:pPr hangingPunct="0">
              <a:spcBef>
                <a:spcPts val="1200"/>
              </a:spcBef>
            </a:pPr>
            <a:r>
              <a:rPr lang="es-ES" sz="2400" b="1">
                <a:latin typeface="Times New Roman" pitchFamily="18" charset="0"/>
              </a:rPr>
              <a:t>- Responsabilidad civil;</a:t>
            </a:r>
          </a:p>
          <a:p>
            <a:pPr hangingPunct="0">
              <a:spcBef>
                <a:spcPts val="1200"/>
              </a:spcBef>
            </a:pPr>
            <a:r>
              <a:rPr lang="es-ES" sz="2400" b="1">
                <a:latin typeface="Times New Roman" pitchFamily="18" charset="0"/>
              </a:rPr>
              <a:t>- Ganado (por lo general equino (trote, polo,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762000"/>
            <a:ext cx="8229600" cy="714375"/>
          </a:xfrm>
          <a:prstGeom prst="rect">
            <a:avLst/>
          </a:prstGeom>
          <a:solidFill>
            <a:schemeClr val="bg2">
              <a:lumMod val="75000"/>
            </a:schemeClr>
          </a:solidFill>
          <a:ln w="28575">
            <a:solidFill>
              <a:srgbClr val="00B050"/>
            </a:solidFill>
          </a:ln>
        </p:spPr>
        <p:txBody>
          <a:bodyPr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INTEGRAL DE HOTELES</a:t>
            </a:r>
            <a:endParaRPr kumimoji="0" lang="en-US" sz="2800" b="0" i="0" u="none" strike="noStrike" kern="1200" cap="none" spc="0" normalizeH="0" baseline="0" noProof="0" smtClean="0">
              <a:ln>
                <a:noFill/>
              </a:ln>
              <a:effectLst/>
              <a:uLnTx/>
              <a:uFillTx/>
              <a:latin typeface="Times New Roman" pitchFamily="18" charset="0"/>
              <a:ea typeface="+mj-ea"/>
              <a:cs typeface="Times New Roman" pitchFamily="18" charset="0"/>
            </a:endParaRPr>
          </a:p>
        </p:txBody>
      </p:sp>
      <p:sp>
        <p:nvSpPr>
          <p:cNvPr id="4" name="Text Box 3"/>
          <p:cNvSpPr txBox="1">
            <a:spLocks noChangeArrowheads="1"/>
          </p:cNvSpPr>
          <p:nvPr/>
        </p:nvSpPr>
        <p:spPr bwMode="auto">
          <a:xfrm>
            <a:off x="457200" y="2159000"/>
            <a:ext cx="8229600" cy="3790950"/>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400"/>
              </a:spcBef>
            </a:pPr>
            <a:r>
              <a:rPr lang="es-ES" sz="2400" b="1">
                <a:latin typeface="Times New Roman" pitchFamily="18" charset="0"/>
              </a:rPr>
              <a:t>Contiene las siguientes coberturas:</a:t>
            </a:r>
          </a:p>
          <a:p>
            <a:pPr hangingPunct="0">
              <a:spcBef>
                <a:spcPts val="1400"/>
              </a:spcBef>
            </a:pPr>
            <a:r>
              <a:rPr lang="es-ES" sz="2400" b="1">
                <a:latin typeface="Times New Roman" pitchFamily="18" charset="0"/>
              </a:rPr>
              <a:t>- Incendio (edificio y contenido);</a:t>
            </a:r>
          </a:p>
          <a:p>
            <a:pPr hangingPunct="0">
              <a:spcBef>
                <a:spcPts val="1400"/>
              </a:spcBef>
            </a:pPr>
            <a:r>
              <a:rPr lang="es-ES" sz="2400" b="1">
                <a:latin typeface="Times New Roman" pitchFamily="18" charset="0"/>
              </a:rPr>
              <a:t>- Responsabilidad comprensiva (ascensores y</a:t>
            </a:r>
          </a:p>
          <a:p>
            <a:pPr hangingPunct="0">
              <a:spcBef>
                <a:spcPts val="1400"/>
              </a:spcBef>
            </a:pPr>
            <a:r>
              <a:rPr lang="es-ES" sz="2400" b="1">
                <a:latin typeface="Times New Roman" pitchFamily="18" charset="0"/>
              </a:rPr>
              <a:t>   montacargas, calderas, carteles o letreros, etc.);</a:t>
            </a:r>
          </a:p>
          <a:p>
            <a:pPr hangingPunct="0">
              <a:spcBef>
                <a:spcPts val="1400"/>
              </a:spcBef>
            </a:pPr>
            <a:r>
              <a:rPr lang="es-ES" sz="2400" b="1">
                <a:latin typeface="Times New Roman" pitchFamily="18" charset="0"/>
              </a:rPr>
              <a:t>- Robo y/o hurto de contenido general;</a:t>
            </a:r>
          </a:p>
          <a:p>
            <a:pPr hangingPunct="0">
              <a:spcBef>
                <a:spcPts val="1400"/>
              </a:spcBef>
            </a:pPr>
            <a:r>
              <a:rPr lang="es-ES" sz="2400" b="1">
                <a:latin typeface="Times New Roman" pitchFamily="18" charset="0"/>
              </a:rPr>
              <a:t>- Cristales, vidrios y espejos;</a:t>
            </a:r>
          </a:p>
          <a:p>
            <a:pPr hangingPunct="0">
              <a:spcBef>
                <a:spcPts val="1400"/>
              </a:spcBef>
            </a:pPr>
            <a:r>
              <a:rPr lang="es-ES" sz="2400" b="1">
                <a:latin typeface="Times New Roman" pitchFamily="18" charset="0"/>
              </a:rPr>
              <a:t>- Daños por 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0"/>
                                          </p:val>
                                        </p:tav>
                                        <p:tav tm="100000">
                                          <p:val>
                                            <p:strVal val="#ppt_w"/>
                                          </p:val>
                                        </p:tav>
                                      </p:tavLst>
                                    </p:anim>
                                    <p:anim calcmode="lin" valueType="num">
                                      <p:cBhvr>
                                        <p:cTn id="13" dur="1000" fill="hold"/>
                                        <p:tgtEl>
                                          <p:spTgt spid="4"/>
                                        </p:tgtEl>
                                        <p:attrNameLst>
                                          <p:attrName>ppt_h</p:attrName>
                                        </p:attrNameLst>
                                      </p:cBhvr>
                                      <p:tavLst>
                                        <p:tav tm="0">
                                          <p:val>
                                            <p:str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strVal val="0"/>
                                          </p:val>
                                        </p:tav>
                                        <p:tav tm="100000">
                                          <p:val>
                                            <p:strVal val="1"/>
                                          </p:val>
                                        </p:tav>
                                      </p:tavLst>
                                    </p:anim>
                                    <p:anim calcmode="lin" valueType="num">
                                      <p:cBhvr>
                                        <p:cTn id="15" dur="1000" fill="hold"/>
                                        <p:tgtEl>
                                          <p:spTgt spid="4"/>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609600"/>
            <a:ext cx="8229600" cy="666750"/>
          </a:xfrm>
          <a:prstGeom prst="rect">
            <a:avLst/>
          </a:prstGeom>
          <a:solidFill>
            <a:schemeClr val="bg2">
              <a:lumMod val="75000"/>
            </a:schemeClr>
          </a:solidFill>
          <a:ln w="28575">
            <a:solidFill>
              <a:srgbClr val="00B050"/>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Times New Roman" pitchFamily="18" charset="0"/>
                <a:ea typeface="+mj-ea"/>
                <a:cs typeface="Times New Roman" pitchFamily="18" charset="0"/>
              </a:rPr>
              <a:t>INTEGRAL DE ESCUELAS</a:t>
            </a:r>
          </a:p>
        </p:txBody>
      </p:sp>
      <p:sp>
        <p:nvSpPr>
          <p:cNvPr id="4" name="Text Box 3"/>
          <p:cNvSpPr txBox="1">
            <a:spLocks noChangeArrowheads="1"/>
          </p:cNvSpPr>
          <p:nvPr/>
        </p:nvSpPr>
        <p:spPr bwMode="auto">
          <a:xfrm>
            <a:off x="457200" y="1700213"/>
            <a:ext cx="8229600" cy="4508927"/>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200"/>
              </a:spcBef>
            </a:pPr>
            <a:r>
              <a:rPr lang="es-ES" sz="2300" b="1" dirty="0">
                <a:latin typeface="Times New Roman" pitchFamily="18" charset="0"/>
              </a:rPr>
              <a:t>Permite amparar:</a:t>
            </a:r>
          </a:p>
          <a:p>
            <a:pPr hangingPunct="0">
              <a:spcBef>
                <a:spcPts val="1200"/>
              </a:spcBef>
            </a:pPr>
            <a:r>
              <a:rPr lang="es-ES" sz="2300" b="1" dirty="0">
                <a:latin typeface="Times New Roman" pitchFamily="18" charset="0"/>
              </a:rPr>
              <a:t>- Incendio de edificio y contenido</a:t>
            </a:r>
          </a:p>
          <a:p>
            <a:pPr hangingPunct="0">
              <a:spcBef>
                <a:spcPts val="1200"/>
              </a:spcBef>
            </a:pPr>
            <a:r>
              <a:rPr lang="es-ES" sz="2300" b="1" dirty="0">
                <a:latin typeface="Times New Roman" pitchFamily="18" charset="0"/>
              </a:rPr>
              <a:t>- Robo</a:t>
            </a:r>
          </a:p>
          <a:p>
            <a:pPr hangingPunct="0">
              <a:spcBef>
                <a:spcPts val="1200"/>
              </a:spcBef>
            </a:pPr>
            <a:r>
              <a:rPr lang="es-ES" sz="2300" b="1" dirty="0">
                <a:latin typeface="Times New Roman" pitchFamily="18" charset="0"/>
              </a:rPr>
              <a:t>- Cristales</a:t>
            </a:r>
          </a:p>
          <a:p>
            <a:pPr hangingPunct="0">
              <a:spcBef>
                <a:spcPts val="1200"/>
              </a:spcBef>
              <a:buFontTx/>
              <a:buChar char="-"/>
            </a:pPr>
            <a:r>
              <a:rPr lang="es-ES" sz="2300" b="1" dirty="0">
                <a:latin typeface="Times New Roman" pitchFamily="18" charset="0"/>
              </a:rPr>
              <a:t> Responsabilidad Civil Comprensiva (adicionales de letreros   </a:t>
            </a:r>
          </a:p>
          <a:p>
            <a:pPr hangingPunct="0">
              <a:spcBef>
                <a:spcPts val="1200"/>
              </a:spcBef>
            </a:pPr>
            <a:r>
              <a:rPr lang="es-ES" sz="2300" b="1" dirty="0">
                <a:latin typeface="Times New Roman" pitchFamily="18" charset="0"/>
              </a:rPr>
              <a:t>   o  carteles, suministro de alimentos, calderas, excursiones, </a:t>
            </a:r>
          </a:p>
          <a:p>
            <a:pPr hangingPunct="0">
              <a:spcBef>
                <a:spcPts val="1200"/>
              </a:spcBef>
            </a:pPr>
            <a:r>
              <a:rPr lang="es-ES" sz="2300" b="1" dirty="0">
                <a:latin typeface="Times New Roman" pitchFamily="18" charset="0"/>
              </a:rPr>
              <a:t>  </a:t>
            </a:r>
            <a:r>
              <a:rPr lang="es-ES" sz="2300" b="1" dirty="0" smtClean="0">
                <a:latin typeface="Times New Roman" pitchFamily="18" charset="0"/>
              </a:rPr>
              <a:t> armas de fuego, vendedores ambulantes, etc</a:t>
            </a:r>
            <a:r>
              <a:rPr lang="es-ES" sz="2300" b="1" dirty="0">
                <a:latin typeface="Times New Roman" pitchFamily="18" charset="0"/>
              </a:rPr>
              <a:t>.;</a:t>
            </a:r>
          </a:p>
          <a:p>
            <a:pPr hangingPunct="0">
              <a:spcBef>
                <a:spcPts val="1200"/>
              </a:spcBef>
            </a:pPr>
            <a:r>
              <a:rPr lang="es-ES" sz="2300" b="1" dirty="0">
                <a:latin typeface="Times New Roman" pitchFamily="18" charset="0"/>
              </a:rPr>
              <a:t>- Daños por agua;</a:t>
            </a:r>
          </a:p>
          <a:p>
            <a:pPr hangingPunct="0">
              <a:spcBef>
                <a:spcPts val="1200"/>
              </a:spcBef>
            </a:pPr>
            <a:r>
              <a:rPr lang="es-ES" sz="2300" b="1" dirty="0">
                <a:latin typeface="Times New Roman" pitchFamily="18" charset="0"/>
              </a:rPr>
              <a:t>- Seguro de becas.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282" t="39166" r="51250" b="24165"/>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a:xfrm>
            <a:off x="457200" y="685800"/>
            <a:ext cx="8229600" cy="714375"/>
          </a:xfrm>
          <a:prstGeom prst="rect">
            <a:avLst/>
          </a:prstGeom>
          <a:solidFill>
            <a:schemeClr val="bg2">
              <a:lumMod val="75000"/>
            </a:schemeClr>
          </a:solidFill>
          <a:ln w="28575">
            <a:solidFill>
              <a:srgbClr val="00B050"/>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INTEGRAL  AGROPECUARIO</a:t>
            </a:r>
          </a:p>
        </p:txBody>
      </p:sp>
      <p:sp>
        <p:nvSpPr>
          <p:cNvPr id="4" name="Text Box 3"/>
          <p:cNvSpPr txBox="1">
            <a:spLocks noChangeArrowheads="1"/>
          </p:cNvSpPr>
          <p:nvPr/>
        </p:nvSpPr>
        <p:spPr bwMode="auto">
          <a:xfrm>
            <a:off x="457200" y="2028825"/>
            <a:ext cx="8229600" cy="3914775"/>
          </a:xfrm>
          <a:prstGeom prst="rect">
            <a:avLst/>
          </a:prstGeom>
          <a:solidFill>
            <a:schemeClr val="bg2">
              <a:lumMod val="75000"/>
            </a:schemeClr>
          </a:solidFill>
          <a:ln w="28575">
            <a:solidFill>
              <a:srgbClr val="00B050"/>
            </a:solidFill>
            <a:miter lim="800000"/>
            <a:headEnd/>
            <a:tailEnd/>
          </a:ln>
        </p:spPr>
        <p:txBody>
          <a:bodyPr wrap="square">
            <a:spAutoFit/>
          </a:bodyPr>
          <a:lstStyle/>
          <a:p>
            <a:pPr hangingPunct="0">
              <a:spcBef>
                <a:spcPts val="1200"/>
              </a:spcBef>
            </a:pPr>
            <a:r>
              <a:rPr lang="es-ES" sz="2200" b="1">
                <a:latin typeface="Times New Roman" pitchFamily="18" charset="0"/>
              </a:rPr>
              <a:t>Permite amparar:</a:t>
            </a:r>
          </a:p>
          <a:p>
            <a:pPr hangingPunct="0">
              <a:spcBef>
                <a:spcPts val="1200"/>
              </a:spcBef>
            </a:pPr>
            <a:r>
              <a:rPr lang="es-ES" sz="2200" b="1">
                <a:latin typeface="Times New Roman" pitchFamily="18" charset="0"/>
              </a:rPr>
              <a:t>- incendio de edificio de la casa principal;</a:t>
            </a:r>
          </a:p>
          <a:p>
            <a:pPr hangingPunct="0">
              <a:spcBef>
                <a:spcPts val="1200"/>
              </a:spcBef>
            </a:pPr>
            <a:r>
              <a:rPr lang="es-ES" sz="2200" b="1">
                <a:latin typeface="Times New Roman" pitchFamily="18" charset="0"/>
              </a:rPr>
              <a:t>- incendio del contenido;</a:t>
            </a:r>
          </a:p>
          <a:p>
            <a:pPr hangingPunct="0">
              <a:spcBef>
                <a:spcPts val="1200"/>
              </a:spcBef>
            </a:pPr>
            <a:r>
              <a:rPr lang="es-ES" sz="2200" b="1">
                <a:latin typeface="Times New Roman" pitchFamily="18" charset="0"/>
              </a:rPr>
              <a:t>- incendio de maquinaria agrícola;</a:t>
            </a:r>
          </a:p>
          <a:p>
            <a:pPr hangingPunct="0">
              <a:spcBef>
                <a:spcPts val="1200"/>
              </a:spcBef>
            </a:pPr>
            <a:r>
              <a:rPr lang="es-ES" sz="2200" b="1">
                <a:latin typeface="Times New Roman" pitchFamily="18" charset="0"/>
              </a:rPr>
              <a:t>- incendio de sementeras y alambrados;</a:t>
            </a:r>
          </a:p>
          <a:p>
            <a:pPr hangingPunct="0">
              <a:spcBef>
                <a:spcPts val="1200"/>
              </a:spcBef>
            </a:pPr>
            <a:r>
              <a:rPr lang="es-ES" sz="2200" b="1">
                <a:latin typeface="Times New Roman" pitchFamily="18" charset="0"/>
              </a:rPr>
              <a:t>- robo del contenido de la casa principal y sus electrodomésticos;</a:t>
            </a:r>
          </a:p>
          <a:p>
            <a:pPr hangingPunct="0">
              <a:spcBef>
                <a:spcPts val="1200"/>
              </a:spcBef>
            </a:pPr>
            <a:r>
              <a:rPr lang="es-ES" sz="2200" b="1">
                <a:latin typeface="Times New Roman" pitchFamily="18" charset="0"/>
              </a:rPr>
              <a:t>- responsabilidad civil por el uso de maquinarias y por escape de</a:t>
            </a:r>
          </a:p>
          <a:p>
            <a:pPr hangingPunct="0">
              <a:spcBef>
                <a:spcPts val="1200"/>
              </a:spcBef>
            </a:pPr>
            <a:r>
              <a:rPr lang="es-ES" sz="2200" b="1">
                <a:latin typeface="Times New Roman" pitchFamily="18" charset="0"/>
              </a:rPr>
              <a:t>  hacienda.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0-#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14600"/>
            <a:ext cx="8229600" cy="747713"/>
          </a:xfrm>
          <a:prstGeom prst="rect">
            <a:avLst/>
          </a:prstGeom>
          <a:solidFill>
            <a:schemeClr val="bg2">
              <a:lumMod val="75000"/>
            </a:schemeClr>
          </a:solidFill>
          <a:ln w="28575">
            <a:solidFill>
              <a:srgbClr val="00B050"/>
            </a:solidFill>
            <a:miter lim="800000"/>
            <a:headEnd/>
            <a:tailEnd/>
          </a:ln>
        </p:spPr>
        <p:txBody>
          <a:bodyPr anchor="ctr" anchorCtr="1"/>
          <a:lstStyle/>
          <a:p>
            <a:pPr algn="ctr" fontAlgn="auto">
              <a:spcBef>
                <a:spcPts val="0"/>
              </a:spcBef>
              <a:spcAft>
                <a:spcPts val="0"/>
              </a:spcAft>
              <a:defRPr/>
            </a:pPr>
            <a:r>
              <a:rPr lang="es-ES" sz="2800" b="1" dirty="0" smtClean="0">
                <a:latin typeface="Times New Roman" pitchFamily="18" charset="0"/>
                <a:cs typeface="Times New Roman" pitchFamily="18" charset="0"/>
              </a:rPr>
              <a:t>EVALUACIÓN</a:t>
            </a:r>
            <a:endParaRPr lang="es-E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bg2">
              <a:lumMod val="75000"/>
            </a:schemeClr>
          </a:solidFill>
          <a:ln w="28575">
            <a:solidFill>
              <a:srgbClr val="00B050"/>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tria</a:t>
            </a:r>
            <a:endParaRPr lang="en-US" dirty="0"/>
          </a:p>
        </p:txBody>
      </p:sp>
      <p:sp>
        <p:nvSpPr>
          <p:cNvPr id="2" name="1 CuadroTexto"/>
          <p:cNvSpPr txBox="1"/>
          <p:nvPr/>
        </p:nvSpPr>
        <p:spPr>
          <a:xfrm>
            <a:off x="457200" y="1828800"/>
            <a:ext cx="8229600" cy="2308324"/>
          </a:xfrm>
          <a:prstGeom prst="rect">
            <a:avLst/>
          </a:prstGeom>
          <a:solidFill>
            <a:schemeClr val="bg2">
              <a:lumMod val="75000"/>
            </a:schemeClr>
          </a:solidFill>
          <a:ln w="28575">
            <a:solidFill>
              <a:srgbClr val="00B050"/>
            </a:solidFill>
          </a:ln>
        </p:spPr>
        <p:txBody>
          <a:bodyPr wrap="square" rtlCol="0">
            <a:spAutoFit/>
          </a:bodyPr>
          <a:lstStyle/>
          <a:p>
            <a:pPr algn="ctr"/>
            <a:r>
              <a:rPr lang="es-AR" sz="2400" b="1" dirty="0" smtClean="0">
                <a:latin typeface="Times New Roman" pitchFamily="18" charset="0"/>
                <a:cs typeface="Times New Roman" pitchFamily="18" charset="0"/>
              </a:rPr>
              <a:t>¿Qué características tienen las pólizas combinadas e integrales comparadas con las de ramas individuales?</a:t>
            </a:r>
          </a:p>
          <a:p>
            <a:pPr algn="ctr"/>
            <a:r>
              <a:rPr lang="es-AR" sz="2400" b="1" dirty="0" smtClean="0">
                <a:latin typeface="Times New Roman" pitchFamily="18" charset="0"/>
                <a:cs typeface="Times New Roman" pitchFamily="18" charset="0"/>
              </a:rPr>
              <a:t>¿Cuáles son los rubros que habitualmente componen los seguros de combinado familiar, integral de comercio o industria, de consorcios, de </a:t>
            </a:r>
            <a:r>
              <a:rPr lang="es-AR" sz="2400" b="1" dirty="0" err="1" smtClean="0">
                <a:latin typeface="Times New Roman" pitchFamily="18" charset="0"/>
                <a:cs typeface="Times New Roman" pitchFamily="18" charset="0"/>
              </a:rPr>
              <a:t>countries</a:t>
            </a:r>
            <a:r>
              <a:rPr lang="es-AR" sz="2400" b="1" dirty="0" smtClean="0">
                <a:latin typeface="Times New Roman" pitchFamily="18" charset="0"/>
                <a:cs typeface="Times New Roman" pitchFamily="18" charset="0"/>
              </a:rPr>
              <a:t>, de hoteles, de escuelas y agropecuario. </a:t>
            </a:r>
            <a:endParaRPr lang="en-U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4511675"/>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482850"/>
            <a:ext cx="8229600" cy="1022350"/>
          </a:xfrm>
          <a:prstGeom prst="rect">
            <a:avLst/>
          </a:prstGeom>
          <a:solidFill>
            <a:schemeClr val="accent5">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CRÉDITO INTERNO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205038"/>
            <a:ext cx="8229600" cy="1938337"/>
          </a:xfrm>
          <a:prstGeom prst="rect">
            <a:avLst/>
          </a:prstGeom>
          <a:solidFill>
            <a:schemeClr val="accent5">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400" b="1" dirty="0">
                <a:solidFill>
                  <a:srgbClr val="000000"/>
                </a:solidFill>
                <a:latin typeface="Times New Roman" pitchFamily="18" charset="0"/>
              </a:rPr>
              <a:t>PERMITE GARANTIZAR A TRAVÉS DE UNA PÓLIZA DE SEGURO UNA CARTERA  DE DEUDORES EXCLUSIVAMENTE POR LA INSOLVENCIA DE LOS MISMOS Y NO POR SU MOROSIDAD. PUEDE SER GLOBAL O INDIVIDUAL.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482850"/>
            <a:ext cx="8229600" cy="1022350"/>
          </a:xfrm>
          <a:prstGeom prst="rect">
            <a:avLst/>
          </a:prstGeom>
          <a:solidFill>
            <a:schemeClr val="accent5">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CRÉDITO A LA EXPORTACIÓN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000250"/>
            <a:ext cx="8229600" cy="2678113"/>
          </a:xfrm>
          <a:prstGeom prst="rect">
            <a:avLst/>
          </a:prstGeom>
          <a:solidFill>
            <a:schemeClr val="accent5">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rgbClr val="000000"/>
                </a:solidFill>
                <a:latin typeface="Times New Roman" pitchFamily="18" charset="0"/>
              </a:rPr>
              <a:t>SURGE COMO UNA NECESIDAD DE BRINDAR PROTECCIÓN A LOS EXPORTADORES ARGENTINOS ANTE RIESGOS DEL COMERCIO INTERNACIONAL. SE AMPARA EL RIESGO COMERCIAL POR INSOLVENCIA DEL IMPORTADOR, PUDIENDO ADEMÁS ADICIONARSE RIESGOS CATASTRÓFICOS Y POLÍTICOS</a:t>
            </a:r>
            <a:r>
              <a:rPr lang="es-ES" sz="2000" b="1" dirty="0">
                <a:solidFill>
                  <a:srgbClr val="000000"/>
                </a:solidFill>
                <a:latin typeface="Times New Roman" pitchFamily="18" charset="0"/>
              </a:rPr>
              <a:t>.</a:t>
            </a:r>
            <a:endParaRPr lang="es-ES" sz="24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14600"/>
            <a:ext cx="8229600" cy="747713"/>
          </a:xfrm>
          <a:prstGeom prst="rect">
            <a:avLst/>
          </a:prstGeom>
          <a:solidFill>
            <a:schemeClr val="accent5">
              <a:lumMod val="20000"/>
              <a:lumOff val="80000"/>
            </a:schemeClr>
          </a:solidFill>
          <a:ln w="57150">
            <a:solidFill>
              <a:schemeClr val="accent1"/>
            </a:solidFill>
            <a:miter lim="800000"/>
            <a:headEnd/>
            <a:tailEnd/>
          </a:ln>
        </p:spPr>
        <p:txBody>
          <a:bodyPr anchor="ctr" anchorCtr="1"/>
          <a:lstStyle/>
          <a:p>
            <a:pPr algn="ctr" fontAlgn="auto">
              <a:spcBef>
                <a:spcPts val="0"/>
              </a:spcBef>
              <a:spcAft>
                <a:spcPts val="0"/>
              </a:spcAft>
              <a:defRPr/>
            </a:pPr>
            <a:r>
              <a:rPr lang="es-ES" sz="2800" b="1" dirty="0" smtClean="0">
                <a:latin typeface="Times New Roman" pitchFamily="18" charset="0"/>
                <a:cs typeface="Times New Roman" pitchFamily="18" charset="0"/>
              </a:rPr>
              <a:t>EVALUACIÓN</a:t>
            </a:r>
            <a:endParaRPr lang="es-E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accent5">
              <a:lumMod val="20000"/>
              <a:lumOff val="80000"/>
            </a:schemeClr>
          </a:solidFill>
          <a:ln w="57150">
            <a:solidFill>
              <a:schemeClr val="accent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476250"/>
            <a:ext cx="8229600" cy="95091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COBERTURA DE RESPONSABILIDAD CIVIL EN LA POLIZA DE AUTOMOTORES</a:t>
            </a:r>
          </a:p>
        </p:txBody>
      </p:sp>
      <p:sp>
        <p:nvSpPr>
          <p:cNvPr id="3" name="Text Box 5"/>
          <p:cNvSpPr txBox="1">
            <a:spLocks noChangeArrowheads="1"/>
          </p:cNvSpPr>
          <p:nvPr/>
        </p:nvSpPr>
        <p:spPr bwMode="auto">
          <a:xfrm>
            <a:off x="457200" y="1998663"/>
            <a:ext cx="8229600" cy="1200150"/>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100"/>
              </a:spcBef>
              <a:spcAft>
                <a:spcPts val="0"/>
              </a:spcAft>
              <a:defRPr/>
            </a:pPr>
            <a:r>
              <a:rPr lang="es-ES" b="1">
                <a:solidFill>
                  <a:schemeClr val="bg1"/>
                </a:solidFill>
                <a:latin typeface="Times New Roman" pitchFamily="18" charset="0"/>
                <a:cs typeface="Times New Roman" pitchFamily="18" charset="0"/>
              </a:rPr>
              <a:t>SE MANTIENE INDEMNE AL ASEGURADO O CONDUCTOR POR CUANTO DEBAN A UN TERCERO COMO CONSECUENCIA DE LOS DAÑOS CAUSADOS POR EL VEHÍCULO O POR LA CARGA TRANSPORTADA EN CONDICIONES REGLAMENTARIAS.</a:t>
            </a:r>
          </a:p>
        </p:txBody>
      </p:sp>
      <p:sp>
        <p:nvSpPr>
          <p:cNvPr id="4" name="Text Box 6"/>
          <p:cNvSpPr txBox="1">
            <a:spLocks noChangeArrowheads="1"/>
          </p:cNvSpPr>
          <p:nvPr/>
        </p:nvSpPr>
        <p:spPr bwMode="auto">
          <a:xfrm>
            <a:off x="422706" y="3724275"/>
            <a:ext cx="3740876" cy="830263"/>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cs typeface="Times New Roman" pitchFamily="18" charset="0"/>
              </a:rPr>
              <a:t>RESPONSABILIDAD CIVIL</a:t>
            </a:r>
          </a:p>
        </p:txBody>
      </p:sp>
      <p:sp>
        <p:nvSpPr>
          <p:cNvPr id="5" name="Text Box 7"/>
          <p:cNvSpPr txBox="1">
            <a:spLocks noChangeArrowheads="1"/>
          </p:cNvSpPr>
          <p:nvPr/>
        </p:nvSpPr>
        <p:spPr bwMode="auto">
          <a:xfrm>
            <a:off x="5056075" y="3724275"/>
            <a:ext cx="3665763" cy="1011238"/>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cs typeface="Times New Roman" pitchFamily="18" charset="0"/>
              </a:rPr>
              <a:t>RESPONSABILIDAD</a:t>
            </a:r>
          </a:p>
          <a:p>
            <a:pPr algn="ctr" fontAlgn="auto" hangingPunct="0">
              <a:spcBef>
                <a:spcPts val="1400"/>
              </a:spcBef>
              <a:spcAft>
                <a:spcPts val="0"/>
              </a:spcAft>
              <a:defRPr/>
            </a:pPr>
            <a:r>
              <a:rPr lang="es-ES" sz="2400" b="1" dirty="0">
                <a:solidFill>
                  <a:schemeClr val="bg1"/>
                </a:solidFill>
                <a:latin typeface="Times New Roman" pitchFamily="18" charset="0"/>
                <a:cs typeface="Times New Roman" pitchFamily="18" charset="0"/>
              </a:rPr>
              <a:t>PENAL</a:t>
            </a:r>
            <a:endParaRPr lang="es-ES" sz="2400" dirty="0">
              <a:solidFill>
                <a:schemeClr val="bg1"/>
              </a:solidFill>
              <a:latin typeface="Times New Roman" pitchFamily="18" charset="0"/>
              <a:cs typeface="Times New Roman" pitchFamily="18" charset="0"/>
            </a:endParaRPr>
          </a:p>
        </p:txBody>
      </p:sp>
      <p:sp>
        <p:nvSpPr>
          <p:cNvPr id="6" name="Text Box 8"/>
          <p:cNvSpPr txBox="1">
            <a:spLocks noChangeArrowheads="1"/>
          </p:cNvSpPr>
          <p:nvPr/>
        </p:nvSpPr>
        <p:spPr bwMode="auto">
          <a:xfrm>
            <a:off x="457200" y="5172075"/>
            <a:ext cx="8229600" cy="830263"/>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cs typeface="Times New Roman" pitchFamily="18" charset="0"/>
              </a:rPr>
              <a:t>LAS FIGURAS DE ASEGURADO - CONDUCTOR Y DE CONDUCTOR DISTINTO AL ASEGURADO.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0-#ppt_w/2"/>
                                          </p:val>
                                        </p:tav>
                                        <p:tav tm="100000">
                                          <p:val>
                                            <p:strVal val="#ppt_x"/>
                                          </p:val>
                                        </p:tav>
                                      </p:tavLst>
                                    </p:anim>
                                    <p:anim calcmode="lin" valueType="num">
                                      <p:cBhvr>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0-#ppt_w/2"/>
                                          </p:val>
                                        </p:tav>
                                        <p:tav tm="100000">
                                          <p:val>
                                            <p:strVal val="#ppt_x"/>
                                          </p:val>
                                        </p:tav>
                                      </p:tavLst>
                                    </p:anim>
                                    <p:anim calcmode="lin" valueType="num">
                                      <p:cBhvr>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752600"/>
            <a:ext cx="8229600" cy="1569660"/>
          </a:xfrm>
          <a:prstGeom prst="rect">
            <a:avLst/>
          </a:prstGeom>
          <a:solidFill>
            <a:schemeClr val="accent5">
              <a:lumMod val="20000"/>
              <a:lumOff val="80000"/>
            </a:schemeClr>
          </a:solidFill>
          <a:ln w="57150">
            <a:solidFill>
              <a:schemeClr val="accent1"/>
            </a:solidFill>
          </a:ln>
        </p:spPr>
        <p:txBody>
          <a:bodyPr wrap="square" rtlCol="0">
            <a:spAutoFit/>
          </a:bodyPr>
          <a:lstStyle/>
          <a:p>
            <a:pPr algn="ctr"/>
            <a:r>
              <a:rPr lang="es-AR" sz="2400" b="1" dirty="0" smtClean="0">
                <a:latin typeface="Times New Roman" pitchFamily="18" charset="0"/>
                <a:cs typeface="Times New Roman" pitchFamily="18" charset="0"/>
              </a:rPr>
              <a:t>¿Qué ampara el seguro de crédito interno?</a:t>
            </a:r>
          </a:p>
          <a:p>
            <a:pPr algn="ctr"/>
            <a:r>
              <a:rPr lang="es-AR" sz="2400" b="1" dirty="0" smtClean="0">
                <a:latin typeface="Times New Roman" pitchFamily="18" charset="0"/>
                <a:cs typeface="Times New Roman" pitchFamily="18" charset="0"/>
              </a:rPr>
              <a:t>¿Qué ampara el seguro de crédito a la exportación?</a:t>
            </a:r>
          </a:p>
          <a:p>
            <a:pPr algn="ctr"/>
            <a:r>
              <a:rPr lang="es-AR" sz="2400" b="1" dirty="0" smtClean="0">
                <a:latin typeface="Times New Roman" pitchFamily="18" charset="0"/>
                <a:cs typeface="Times New Roman" pitchFamily="18" charset="0"/>
              </a:rPr>
              <a:t>¿Cuáles son los adicionales al seguro de crédito a la exportación y el concepto de cada uno?</a:t>
            </a:r>
            <a:endParaRPr lang="en-U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4191000"/>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71500" y="2620963"/>
            <a:ext cx="8001000" cy="1022350"/>
          </a:xfrm>
          <a:prstGeom prst="rect">
            <a:avLst/>
          </a:prstGeom>
          <a:solidFill>
            <a:srgbClr val="EEFAA8"/>
          </a:solidFill>
          <a:ln w="76196">
            <a:solidFill>
              <a:schemeClr val="bg1">
                <a:lumMod val="50000"/>
              </a:schemeClr>
            </a:solidFill>
            <a:miter lim="800000"/>
            <a:headEnd/>
            <a:tailEnd/>
          </a:ln>
        </p:spPr>
        <p:txBody>
          <a:bodyPr anchor="ctr" anchorCtr="1"/>
          <a:lstStyle/>
          <a:p>
            <a:pPr algn="ctr" fontAlgn="auto">
              <a:spcBef>
                <a:spcPts val="0"/>
              </a:spcBef>
              <a:spcAft>
                <a:spcPts val="0"/>
              </a:spcAft>
              <a:defRPr/>
            </a:pPr>
            <a:r>
              <a:rPr lang="es-ES" sz="2800" b="1" dirty="0" smtClean="0">
                <a:solidFill>
                  <a:srgbClr val="000000"/>
                </a:solidFill>
                <a:latin typeface="Times New Roman" pitchFamily="18" charset="0"/>
                <a:cs typeface="Times New Roman" pitchFamily="18" charset="0"/>
              </a:rPr>
              <a:t>CRISTALES, VIDRIOS Y ESPEJOS</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6720" t="45834" r="59877" b="30542"/>
          <a:stretch>
            <a:fillRect/>
          </a:stretch>
        </p:blipFill>
        <p:spPr bwMode="auto">
          <a:xfrm>
            <a:off x="228600" y="0"/>
            <a:ext cx="8915400" cy="621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0931" t="32500" r="43750" b="16666"/>
          <a:stretch>
            <a:fillRect/>
          </a:stretch>
        </p:blipFill>
        <p:spPr bwMode="auto">
          <a:xfrm>
            <a:off x="0" y="0"/>
            <a:ext cx="9144000" cy="6958013"/>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71500" y="1411268"/>
            <a:ext cx="8001000" cy="1538288"/>
          </a:xfrm>
          <a:prstGeom prst="rect">
            <a:avLst/>
          </a:prstGeom>
          <a:solidFill>
            <a:srgbClr val="EEFAA8"/>
          </a:solidFill>
          <a:ln w="76196">
            <a:solidFill>
              <a:schemeClr val="bg1">
                <a:lumMod val="50000"/>
              </a:schemeClr>
            </a:solidFill>
            <a:miter lim="800000"/>
            <a:headEnd/>
            <a:tailEnd/>
          </a:ln>
        </p:spPr>
        <p:txBody>
          <a:bodyPr lIns="90004" tIns="46798" rIns="90004" bIns="46798" anchor="ctr" anchorCtr="1">
            <a:spAutoFit/>
          </a:bodyPr>
          <a:lstStyle/>
          <a:p>
            <a:pPr algn="ctr" fontAlgn="auto" hangingPunct="0">
              <a:spcBef>
                <a:spcPts val="1200"/>
              </a:spcBef>
              <a:spcAft>
                <a:spcPts val="0"/>
              </a:spcAft>
              <a:defRPr/>
            </a:pPr>
            <a:r>
              <a:rPr lang="es-ES" b="1">
                <a:solidFill>
                  <a:srgbClr val="000000"/>
                </a:solidFill>
                <a:latin typeface="Times New Roman" pitchFamily="18" charset="0"/>
              </a:rPr>
              <a:t>Se indemnizan los daños sufridos por los cristales, vidrios, espejos y demás piezas vítreas o similares, únicamente como consecuencia de su rotura o rajadura, comprendidos los gastos normales de colocación hasta el límite de la suma asegurada. El asegurador tiene opción de indemnizar el daño mediante el pago o la reposición y colocación de las cosas dañadas.</a:t>
            </a:r>
          </a:p>
        </p:txBody>
      </p:sp>
      <p:sp>
        <p:nvSpPr>
          <p:cNvPr id="3" name="Text Box 4"/>
          <p:cNvSpPr txBox="1">
            <a:spLocks noChangeArrowheads="1"/>
          </p:cNvSpPr>
          <p:nvPr/>
        </p:nvSpPr>
        <p:spPr bwMode="auto">
          <a:xfrm>
            <a:off x="571500" y="3208318"/>
            <a:ext cx="8001000" cy="1697038"/>
          </a:xfrm>
          <a:prstGeom prst="rect">
            <a:avLst/>
          </a:prstGeom>
          <a:solidFill>
            <a:srgbClr val="EEFAA8"/>
          </a:solidFill>
          <a:ln w="76196">
            <a:solidFill>
              <a:schemeClr val="bg1">
                <a:lumMod val="50000"/>
              </a:schemeClr>
            </a:solidFill>
            <a:miter lim="800000"/>
            <a:headEnd/>
            <a:tailEnd/>
          </a:ln>
        </p:spPr>
        <p:txBody>
          <a:bodyPr lIns="90004" tIns="46798" rIns="90004" bIns="46798" anchor="ctr" anchorCtr="1">
            <a:spAutoFit/>
          </a:bodyPr>
          <a:lstStyle/>
          <a:p>
            <a:pPr algn="ctr" fontAlgn="auto" hangingPunct="0">
              <a:spcBef>
                <a:spcPts val="1200"/>
              </a:spcBef>
              <a:spcAft>
                <a:spcPts val="0"/>
              </a:spcAft>
              <a:defRPr/>
            </a:pPr>
            <a:r>
              <a:rPr lang="es-ES" b="1">
                <a:solidFill>
                  <a:srgbClr val="000000"/>
                </a:solidFill>
                <a:latin typeface="Times New Roman" pitchFamily="18" charset="0"/>
              </a:rPr>
              <a:t>La cobertura no comprende:</a:t>
            </a:r>
          </a:p>
          <a:p>
            <a:pPr algn="ctr" fontAlgn="auto" hangingPunct="0">
              <a:spcBef>
                <a:spcPts val="1200"/>
              </a:spcBef>
              <a:spcAft>
                <a:spcPts val="0"/>
              </a:spcAft>
              <a:defRPr/>
            </a:pPr>
            <a:r>
              <a:rPr lang="es-ES" b="1">
                <a:solidFill>
                  <a:srgbClr val="000000"/>
                </a:solidFill>
                <a:latin typeface="Times New Roman" pitchFamily="18" charset="0"/>
              </a:rPr>
              <a:t>rayaduras, incisiones, hendiduras u otros daños que no sean los establecidos en riesgo cubierto, marcos, cuadros, armazones, piezas total o parcialmente pintadas y el valor de la pintura, grabados, inscripciones, letras, dibujos u otras aplicaciones</a:t>
            </a:r>
            <a:r>
              <a:rPr lang="es-ES">
                <a:solidFill>
                  <a:srgbClr val="000000"/>
                </a:solidFill>
                <a:latin typeface="Times New Roman" pitchFamily="18" charset="0"/>
              </a:rPr>
              <a:t>.  </a:t>
            </a:r>
          </a:p>
        </p:txBody>
      </p:sp>
      <p:sp>
        <p:nvSpPr>
          <p:cNvPr id="4" name="Text Box 5"/>
          <p:cNvSpPr txBox="1">
            <a:spLocks noChangeArrowheads="1"/>
          </p:cNvSpPr>
          <p:nvPr/>
        </p:nvSpPr>
        <p:spPr bwMode="auto">
          <a:xfrm>
            <a:off x="642938" y="5206981"/>
            <a:ext cx="7929562" cy="769937"/>
          </a:xfrm>
          <a:prstGeom prst="rect">
            <a:avLst/>
          </a:prstGeom>
          <a:solidFill>
            <a:srgbClr val="EEFAA8"/>
          </a:solidFill>
          <a:ln w="76196">
            <a:solidFill>
              <a:schemeClr val="bg1">
                <a:lumMod val="50000"/>
              </a:schemeClr>
            </a:solidFill>
            <a:miter lim="800000"/>
            <a:headEnd/>
            <a:tailEnd/>
          </a:ln>
        </p:spPr>
        <p:txBody>
          <a:bodyPr lIns="90004" tIns="46798" rIns="90004" bIns="46798" anchor="ctr" anchorCtr="1">
            <a:spAutoFit/>
          </a:bodyPr>
          <a:lstStyle/>
          <a:p>
            <a:pPr algn="ctr" fontAlgn="auto" hangingPunct="0">
              <a:spcBef>
                <a:spcPts val="1100"/>
              </a:spcBef>
              <a:spcAft>
                <a:spcPts val="0"/>
              </a:spcAft>
              <a:defRPr/>
            </a:pPr>
            <a:r>
              <a:rPr lang="es-ES" sz="1600" b="1">
                <a:solidFill>
                  <a:srgbClr val="000000"/>
                </a:solidFill>
                <a:latin typeface="Times New Roman" pitchFamily="18" charset="0"/>
              </a:rPr>
              <a:t>MEDIDA DE LA PRESTACION</a:t>
            </a:r>
          </a:p>
          <a:p>
            <a:pPr algn="ctr" fontAlgn="auto" hangingPunct="0">
              <a:spcBef>
                <a:spcPts val="1200"/>
              </a:spcBef>
              <a:spcAft>
                <a:spcPts val="0"/>
              </a:spcAft>
              <a:defRPr/>
            </a:pPr>
            <a:r>
              <a:rPr lang="es-ES" sz="1600" b="1">
                <a:solidFill>
                  <a:srgbClr val="000000"/>
                </a:solidFill>
                <a:latin typeface="Times New Roman" pitchFamily="18" charset="0"/>
              </a:rPr>
              <a:t>A primer riesgo absoluto</a:t>
            </a:r>
            <a:endParaRPr lang="es-ES" sz="1600">
              <a:solidFill>
                <a:srgbClr val="000000"/>
              </a:solidFill>
              <a:latin typeface="Times New Roman" pitchFamily="18" charset="0"/>
            </a:endParaRPr>
          </a:p>
        </p:txBody>
      </p:sp>
      <p:sp>
        <p:nvSpPr>
          <p:cNvPr id="5" name="4 CuadroTexto"/>
          <p:cNvSpPr txBox="1"/>
          <p:nvPr/>
        </p:nvSpPr>
        <p:spPr>
          <a:xfrm>
            <a:off x="571500" y="642918"/>
            <a:ext cx="8001000" cy="544513"/>
          </a:xfrm>
          <a:prstGeom prst="rect">
            <a:avLst/>
          </a:prstGeom>
          <a:solidFill>
            <a:srgbClr val="EEFAA8"/>
          </a:solidFill>
          <a:ln w="76200">
            <a:solidFill>
              <a:schemeClr val="bg1">
                <a:lumMod val="50000"/>
              </a:schemeClr>
            </a:solidFill>
          </a:ln>
        </p:spPr>
        <p:txBody>
          <a:bodyPr>
            <a:spAutoFit/>
          </a:bodyPr>
          <a:lstStyle/>
          <a:p>
            <a:pPr algn="ctr" fontAlgn="auto">
              <a:spcBef>
                <a:spcPts val="0"/>
              </a:spcBef>
              <a:spcAft>
                <a:spcPts val="0"/>
              </a:spcAft>
              <a:defRPr/>
            </a:pPr>
            <a:r>
              <a:rPr lang="es-AR" sz="2800" b="1">
                <a:latin typeface="Times New Roman" pitchFamily="18" charset="0"/>
                <a:cs typeface="Times New Roman" pitchFamily="18" charset="0"/>
              </a:rPr>
              <a:t>RIESGO CUBIERTO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39750" y="1628775"/>
            <a:ext cx="8001000" cy="4549775"/>
          </a:xfrm>
          <a:prstGeom prst="rect">
            <a:avLst/>
          </a:prstGeom>
          <a:solidFill>
            <a:srgbClr val="EEFAA8"/>
          </a:solidFill>
          <a:ln w="76196">
            <a:solidFill>
              <a:schemeClr val="bg1">
                <a:lumMod val="50000"/>
              </a:schemeClr>
            </a:solidFill>
            <a:miter lim="800000"/>
            <a:headEnd/>
            <a:tailEnd/>
          </a:ln>
        </p:spPr>
        <p:txBody>
          <a:bodyPr lIns="90004" tIns="46798" rIns="90004" bIns="46798" anchor="ctr" anchorCtr="1">
            <a:spAutoFit/>
          </a:bodyPr>
          <a:lstStyle/>
          <a:p>
            <a:pPr algn="ctr" fontAlgn="auto" hangingPunct="0">
              <a:spcBef>
                <a:spcPts val="1200"/>
              </a:spcBef>
              <a:spcAft>
                <a:spcPts val="0"/>
              </a:spcAft>
              <a:defRPr/>
            </a:pPr>
            <a:r>
              <a:rPr lang="es-ES" sz="2400" b="1">
                <a:solidFill>
                  <a:srgbClr val="000000"/>
                </a:solidFill>
                <a:latin typeface="Times New Roman" pitchFamily="18" charset="0"/>
              </a:rPr>
              <a:t>Meteorito, terremoto, maremoto y erupción volcánica, tornado, huracán, ciclón, granizo, inundación, transmutaciones nucleares, hechos de guerra civil o internacional o por motín o tumulto popular, hechos de guerrilla, rebelión, guerra o lock out, incendio, rayo y/o explosión, vicio propio de la cosa objeto del seguro, vicio de construcción del edificio y defectos de colocación cuando ésta no haya estado a cargo del asegurador, movimiento o traslado de la pieza objeto del seguro por cualquier razón, fuera del lugar en que se encuentra instalada, salvo que no se trate de una instalación fija y vibraciones u otros fenómenos producidos por aeronaves.</a:t>
            </a:r>
            <a:endParaRPr lang="es-ES" sz="2400">
              <a:solidFill>
                <a:srgbClr val="000000"/>
              </a:solidFill>
              <a:latin typeface="Times New Roman" pitchFamily="18" charset="0"/>
            </a:endParaRPr>
          </a:p>
        </p:txBody>
      </p:sp>
      <p:sp>
        <p:nvSpPr>
          <p:cNvPr id="3" name="5 Título"/>
          <p:cNvSpPr txBox="1">
            <a:spLocks/>
          </p:cNvSpPr>
          <p:nvPr/>
        </p:nvSpPr>
        <p:spPr>
          <a:xfrm>
            <a:off x="571500" y="762000"/>
            <a:ext cx="8001000" cy="523875"/>
          </a:xfrm>
          <a:prstGeom prst="rect">
            <a:avLst/>
          </a:prstGeom>
          <a:solidFill>
            <a:srgbClr val="EEFAA8"/>
          </a:solidFill>
          <a:ln w="76200">
            <a:solidFill>
              <a:schemeClr val="bg1">
                <a:lumMod val="50000"/>
              </a:schemeClr>
            </a:solidFill>
          </a:ln>
        </p:spPr>
        <p:txBody>
          <a:bodyPr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RIESGOS EXCLUIDOS</a:t>
            </a:r>
            <a:endParaRPr kumimoji="0" lang="es-AR" sz="2800" b="1" i="0" u="none" strike="noStrike" kern="1200" cap="none" spc="0" normalizeH="0" baseline="0" noProof="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395288" y="1844675"/>
            <a:ext cx="8353425" cy="4130675"/>
          </a:xfrm>
          <a:prstGeom prst="rect">
            <a:avLst/>
          </a:prstGeom>
          <a:solidFill>
            <a:srgbClr val="EEFAA8"/>
          </a:solidFill>
          <a:ln w="76196">
            <a:solidFill>
              <a:schemeClr val="bg1">
                <a:lumMod val="50000"/>
              </a:schemeClr>
            </a:solidFill>
            <a:miter lim="800000"/>
            <a:headEnd/>
            <a:tailEnd/>
          </a:ln>
        </p:spPr>
        <p:txBody>
          <a:bodyPr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SIN RECARGO DE PRIMA: TUMULTO POPULAR,  HUELGA O LOCK OUT;</a:t>
            </a:r>
          </a:p>
          <a:p>
            <a:pPr algn="ctr" fontAlgn="auto" hangingPunct="0">
              <a:spcBef>
                <a:spcPts val="1200"/>
              </a:spcBef>
              <a:spcAft>
                <a:spcPts val="0"/>
              </a:spcAft>
              <a:defRPr/>
            </a:pPr>
            <a:r>
              <a:rPr lang="es-ES" sz="2000" b="1">
                <a:solidFill>
                  <a:srgbClr val="000000"/>
                </a:solidFill>
                <a:latin typeface="Times New Roman" pitchFamily="18" charset="0"/>
              </a:rPr>
              <a:t>CON RECARGO DE PRIMA: INCENDIO, RAYO O EXPLOSIÓN, GRANIZO, HURACÁN, CICLÓN O TORNADO Y TERREMOTO.</a:t>
            </a:r>
          </a:p>
          <a:p>
            <a:pPr algn="ctr" fontAlgn="auto" hangingPunct="0">
              <a:spcBef>
                <a:spcPts val="1200"/>
              </a:spcBef>
              <a:spcAft>
                <a:spcPts val="0"/>
              </a:spcAft>
              <a:defRPr/>
            </a:pPr>
            <a:r>
              <a:rPr lang="es-ES" sz="2000" b="1">
                <a:solidFill>
                  <a:srgbClr val="000000"/>
                </a:solidFill>
                <a:latin typeface="Times New Roman" pitchFamily="18" charset="0"/>
              </a:rPr>
              <a:t>LA COBERTURA DE INCENDIO, RAYO O EXPLOSIÓN SE OTORGA SI NO TIENE COBERTURA ESPECÍFICA DE INCENDIO.</a:t>
            </a:r>
          </a:p>
          <a:p>
            <a:pPr algn="ctr" fontAlgn="auto" hangingPunct="0">
              <a:spcBef>
                <a:spcPts val="1200"/>
              </a:spcBef>
              <a:spcAft>
                <a:spcPts val="0"/>
              </a:spcAft>
              <a:defRPr/>
            </a:pPr>
            <a:r>
              <a:rPr lang="es-ES" sz="2000" b="1">
                <a:solidFill>
                  <a:srgbClr val="000000"/>
                </a:solidFill>
                <a:latin typeface="Times New Roman" pitchFamily="18" charset="0"/>
              </a:rPr>
              <a:t>TORNADO, HURACÁN O CICLÓN, CUANDO LA VELOCIDAD DEL VIENTO SUPERE 105 KM. POR HORA.</a:t>
            </a:r>
          </a:p>
          <a:p>
            <a:pPr algn="ctr" fontAlgn="auto" hangingPunct="0">
              <a:spcBef>
                <a:spcPts val="1200"/>
              </a:spcBef>
              <a:spcAft>
                <a:spcPts val="0"/>
              </a:spcAft>
              <a:defRPr/>
            </a:pPr>
            <a:r>
              <a:rPr lang="es-ES" sz="2000" b="1">
                <a:solidFill>
                  <a:srgbClr val="000000"/>
                </a:solidFill>
                <a:latin typeface="Times New Roman" pitchFamily="18" charset="0"/>
              </a:rPr>
              <a:t>EXISTE REPOSICIÓN AUTOMÁTICA DE LA SUMA ASEGURADA EN CASO DE SINIESTRO Y SE COBRA EL COSTO CORRESPONDIENTE.</a:t>
            </a:r>
          </a:p>
        </p:txBody>
      </p:sp>
      <p:sp>
        <p:nvSpPr>
          <p:cNvPr id="3" name="Text Box 3"/>
          <p:cNvSpPr txBox="1">
            <a:spLocks noChangeArrowheads="1"/>
          </p:cNvSpPr>
          <p:nvPr/>
        </p:nvSpPr>
        <p:spPr bwMode="auto">
          <a:xfrm>
            <a:off x="395288" y="714375"/>
            <a:ext cx="8353425" cy="523875"/>
          </a:xfrm>
          <a:prstGeom prst="rect">
            <a:avLst/>
          </a:prstGeom>
          <a:solidFill>
            <a:srgbClr val="EEFAA8"/>
          </a:solidFill>
          <a:ln w="76196">
            <a:solidFill>
              <a:schemeClr val="bg1">
                <a:lumMod val="50000"/>
              </a:schemeClr>
            </a:solidFill>
            <a:miter lim="800000"/>
            <a:headEnd/>
            <a:tailEnd/>
          </a:ln>
        </p:spPr>
        <p:txBody>
          <a:bodyPr anchorCtr="1">
            <a:spAutoFit/>
          </a:bodyPr>
          <a:lstStyle/>
          <a:p>
            <a:pPr algn="ctr" fontAlgn="auto" hangingPunct="0">
              <a:spcBef>
                <a:spcPts val="1700"/>
              </a:spcBef>
              <a:spcAft>
                <a:spcPts val="0"/>
              </a:spcAft>
              <a:tabLst>
                <a:tab pos="1524000" algn="l"/>
              </a:tabLst>
              <a:defRPr/>
            </a:pPr>
            <a:r>
              <a:rPr lang="es-ES" sz="2800" b="1" dirty="0">
                <a:solidFill>
                  <a:srgbClr val="000000"/>
                </a:solidFill>
                <a:latin typeface="Times New Roman" pitchFamily="18" charset="0"/>
              </a:rPr>
              <a:t>COBERTURAS ADICIONALES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5288" y="2590800"/>
            <a:ext cx="8353425" cy="523875"/>
          </a:xfrm>
          <a:prstGeom prst="rect">
            <a:avLst/>
          </a:prstGeom>
          <a:solidFill>
            <a:srgbClr val="EEFAA8"/>
          </a:solidFill>
          <a:ln w="76196">
            <a:solidFill>
              <a:schemeClr val="bg1">
                <a:lumMod val="50000"/>
              </a:schemeClr>
            </a:solidFill>
            <a:miter lim="800000"/>
            <a:headEnd/>
            <a:tailEnd/>
          </a:ln>
        </p:spPr>
        <p:txBody>
          <a:bodyPr anchorCtr="1">
            <a:spAutoFit/>
          </a:bodyPr>
          <a:lstStyle/>
          <a:p>
            <a:pPr algn="ctr" fontAlgn="auto" hangingPunct="0">
              <a:spcBef>
                <a:spcPts val="1700"/>
              </a:spcBef>
              <a:spcAft>
                <a:spcPts val="0"/>
              </a:spcAft>
              <a:tabLst>
                <a:tab pos="1524000" algn="l"/>
              </a:tabLst>
              <a:defRPr/>
            </a:pPr>
            <a:r>
              <a:rPr lang="es-ES" sz="2800" b="1" dirty="0" smtClean="0">
                <a:solidFill>
                  <a:srgbClr val="000000"/>
                </a:solidFill>
                <a:latin typeface="Times New Roman" pitchFamily="18" charset="0"/>
              </a:rPr>
              <a:t>EVALUACIÓN</a:t>
            </a:r>
            <a:endParaRPr lang="es-ES"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95288" y="2298918"/>
            <a:ext cx="8353425" cy="1815882"/>
          </a:xfrm>
          <a:prstGeom prst="rect">
            <a:avLst/>
          </a:prstGeom>
          <a:solidFill>
            <a:srgbClr val="EEFAA8"/>
          </a:solidFill>
          <a:ln w="76196">
            <a:solidFill>
              <a:schemeClr val="bg1">
                <a:lumMod val="50000"/>
              </a:schemeClr>
            </a:solidFill>
            <a:miter lim="800000"/>
            <a:headEnd/>
            <a:tailEnd/>
          </a:ln>
        </p:spPr>
        <p:txBody>
          <a:bodyPr anchorCtr="1">
            <a:spAutoFit/>
          </a:bodyPr>
          <a:lstStyle/>
          <a:p>
            <a:pPr algn="ctr" fontAlgn="auto" hangingPunct="0">
              <a:spcBef>
                <a:spcPts val="1700"/>
              </a:spcBef>
              <a:spcAft>
                <a:spcPts val="0"/>
              </a:spcAft>
              <a:tabLst>
                <a:tab pos="1524000" algn="l"/>
              </a:tabLst>
              <a:defRPr/>
            </a:pPr>
            <a:r>
              <a:rPr lang="es-ES" sz="2800" b="1" dirty="0" smtClean="0">
                <a:solidFill>
                  <a:srgbClr val="000000"/>
                </a:solidFill>
                <a:latin typeface="Times New Roman" pitchFamily="18" charset="0"/>
              </a:rPr>
              <a:t>En base a lo estudiado en el apéndice I del Manual del Profesional del seguro edición 17, Ud. debería estar en condiciones de responder las siguientes preguntas:</a:t>
            </a:r>
            <a:endParaRPr lang="es-ES"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57201" y="685800"/>
            <a:ext cx="8229600" cy="3919022"/>
          </a:xfrm>
          <a:prstGeom prst="rect">
            <a:avLst/>
          </a:prstGeom>
          <a:solidFill>
            <a:srgbClr val="EEFAA8"/>
          </a:solidFill>
          <a:ln w="76196">
            <a:solidFill>
              <a:schemeClr val="bg1">
                <a:lumMod val="50000"/>
              </a:schemeClr>
            </a:solidFill>
            <a:miter lim="800000"/>
            <a:headEnd/>
            <a:tailEnd/>
          </a:ln>
        </p:spPr>
        <p:txBody>
          <a:bodyPr wrap="square" anchorCtr="1">
            <a:spAutoFit/>
          </a:bodyPr>
          <a:lstStyle/>
          <a:p>
            <a:pPr algn="ctr" fontAlgn="auto" hangingPunct="0">
              <a:spcBef>
                <a:spcPts val="1700"/>
              </a:spcBef>
              <a:spcAft>
                <a:spcPts val="0"/>
              </a:spcAft>
              <a:tabLst>
                <a:tab pos="1524000" algn="l"/>
              </a:tabLst>
              <a:defRPr/>
            </a:pPr>
            <a:r>
              <a:rPr lang="es-ES" sz="2400" b="1" dirty="0" smtClean="0">
                <a:solidFill>
                  <a:srgbClr val="000000"/>
                </a:solidFill>
                <a:latin typeface="Times New Roman" pitchFamily="18" charset="0"/>
              </a:rPr>
              <a:t>¿Debe el asegurador reponer siempre lo dañado o tiene derecho a la indemnización?</a:t>
            </a:r>
          </a:p>
          <a:p>
            <a:pPr algn="ctr" fontAlgn="auto" hangingPunct="0">
              <a:spcBef>
                <a:spcPts val="1700"/>
              </a:spcBef>
              <a:spcAft>
                <a:spcPts val="0"/>
              </a:spcAft>
              <a:tabLst>
                <a:tab pos="1524000" algn="l"/>
              </a:tabLst>
              <a:defRPr/>
            </a:pPr>
            <a:r>
              <a:rPr lang="es-ES" sz="2400" b="1" dirty="0" smtClean="0">
                <a:solidFill>
                  <a:srgbClr val="000000"/>
                </a:solidFill>
                <a:latin typeface="Times New Roman" pitchFamily="18" charset="0"/>
              </a:rPr>
              <a:t>¿Cuál es la medida de la prestación?</a:t>
            </a:r>
          </a:p>
          <a:p>
            <a:pPr algn="ctr" fontAlgn="auto" hangingPunct="0">
              <a:spcBef>
                <a:spcPts val="1700"/>
              </a:spcBef>
              <a:spcAft>
                <a:spcPts val="0"/>
              </a:spcAft>
              <a:tabLst>
                <a:tab pos="1524000" algn="l"/>
              </a:tabLst>
              <a:defRPr/>
            </a:pPr>
            <a:r>
              <a:rPr lang="es-ES" sz="2400" b="1" dirty="0" smtClean="0">
                <a:solidFill>
                  <a:srgbClr val="000000"/>
                </a:solidFill>
                <a:latin typeface="Times New Roman" pitchFamily="18" charset="0"/>
              </a:rPr>
              <a:t>¿Qué significa seguro global de piezas vítreas?</a:t>
            </a:r>
          </a:p>
          <a:p>
            <a:pPr algn="ctr" fontAlgn="auto" hangingPunct="0">
              <a:spcBef>
                <a:spcPts val="1700"/>
              </a:spcBef>
              <a:spcAft>
                <a:spcPts val="0"/>
              </a:spcAft>
              <a:tabLst>
                <a:tab pos="1524000" algn="l"/>
              </a:tabLst>
              <a:defRPr/>
            </a:pPr>
            <a:r>
              <a:rPr lang="es-ES" sz="2400" b="1" dirty="0" smtClean="0">
                <a:solidFill>
                  <a:srgbClr val="000000"/>
                </a:solidFill>
                <a:latin typeface="Times New Roman" pitchFamily="18" charset="0"/>
              </a:rPr>
              <a:t>¿Cuáles son las coberturas adicionales que se pueden contratar?</a:t>
            </a:r>
          </a:p>
          <a:p>
            <a:pPr algn="ctr" fontAlgn="auto" hangingPunct="0">
              <a:spcBef>
                <a:spcPts val="1700"/>
              </a:spcBef>
              <a:spcAft>
                <a:spcPts val="0"/>
              </a:spcAft>
              <a:tabLst>
                <a:tab pos="1524000" algn="l"/>
              </a:tabLst>
              <a:defRPr/>
            </a:pPr>
            <a:r>
              <a:rPr lang="es-ES" sz="2400" b="1" dirty="0" smtClean="0">
                <a:solidFill>
                  <a:srgbClr val="000000"/>
                </a:solidFill>
                <a:latin typeface="Times New Roman" pitchFamily="18" charset="0"/>
              </a:rPr>
              <a:t>¿Está amparado el valor de las pinturas, grabados o inscripciones o tiene que ser contratado específicamente? </a:t>
            </a:r>
            <a:endParaRPr lang="es-ES" sz="2400" b="1" dirty="0">
              <a:solidFill>
                <a:srgbClr val="000000"/>
              </a:solidFill>
              <a:latin typeface="Times New Roman" pitchFamily="18" charset="0"/>
            </a:endParaRPr>
          </a:p>
        </p:txBody>
      </p:sp>
      <p:sp>
        <p:nvSpPr>
          <p:cNvPr id="4" name="Rectangle 4"/>
          <p:cNvSpPr>
            <a:spLocks noChangeArrowheads="1"/>
          </p:cNvSpPr>
          <p:nvPr/>
        </p:nvSpPr>
        <p:spPr bwMode="auto">
          <a:xfrm>
            <a:off x="457200" y="4953000"/>
            <a:ext cx="8229600" cy="6699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7"/>
          <p:cNvSpPr txBox="1">
            <a:spLocks noChangeArrowheads="1"/>
          </p:cNvSpPr>
          <p:nvPr/>
        </p:nvSpPr>
        <p:spPr bwMode="auto">
          <a:xfrm>
            <a:off x="457200" y="2206625"/>
            <a:ext cx="8229600" cy="1984375"/>
          </a:xfrm>
          <a:prstGeom prst="rect">
            <a:avLst/>
          </a:prstGeom>
          <a:solidFill>
            <a:schemeClr val="tx1"/>
          </a:solidFill>
          <a:ln w="28575">
            <a:solidFill>
              <a:srgbClr val="FF0000"/>
            </a:solidFill>
            <a:miter lim="800000"/>
            <a:headEnd/>
            <a:tailEnd/>
          </a:ln>
        </p:spPr>
        <p:txBody>
          <a:bodyPr wrap="square" anchorCtr="1">
            <a:spAutoFit/>
          </a:bodyPr>
          <a:lstStyle/>
          <a:p>
            <a:pPr algn="ctr" fontAlgn="auto">
              <a:spcBef>
                <a:spcPts val="1400"/>
              </a:spcBef>
              <a:spcAft>
                <a:spcPts val="0"/>
              </a:spcAft>
              <a:defRPr/>
            </a:pPr>
            <a:r>
              <a:rPr lang="es-ES" sz="2400" b="1" dirty="0">
                <a:solidFill>
                  <a:schemeClr val="bg1"/>
                </a:solidFill>
                <a:latin typeface="Times New Roman" pitchFamily="18" charset="0"/>
                <a:cs typeface="Times New Roman" pitchFamily="18" charset="0"/>
              </a:rPr>
              <a:t>SO-PÓLIZA BÁSICA DEL SEGURO OBLIGATORIO DE RESPONSABILIDAD CIVIL.</a:t>
            </a:r>
          </a:p>
          <a:p>
            <a:pPr algn="ctr" fontAlgn="auto">
              <a:spcBef>
                <a:spcPts val="1400"/>
              </a:spcBef>
              <a:spcAft>
                <a:spcPts val="0"/>
              </a:spcAft>
              <a:defRPr/>
            </a:pPr>
            <a:r>
              <a:rPr lang="es-ES" sz="2400" b="1" dirty="0">
                <a:solidFill>
                  <a:schemeClr val="bg1"/>
                </a:solidFill>
                <a:latin typeface="Times New Roman" pitchFamily="18" charset="0"/>
                <a:cs typeface="Times New Roman" pitchFamily="18" charset="0"/>
              </a:rPr>
              <a:t>ARTÍCULO 68 DE LA LEY 24.449.</a:t>
            </a:r>
          </a:p>
          <a:p>
            <a:pPr algn="ctr" fontAlgn="auto">
              <a:spcBef>
                <a:spcPts val="1400"/>
              </a:spcBef>
              <a:spcAft>
                <a:spcPts val="0"/>
              </a:spcAft>
              <a:defRPr/>
            </a:pPr>
            <a:r>
              <a:rPr lang="es-ES" sz="2400" b="1" dirty="0">
                <a:solidFill>
                  <a:schemeClr val="bg1"/>
                </a:solidFill>
                <a:latin typeface="Times New Roman" pitchFamily="18" charset="0"/>
                <a:cs typeface="Times New Roman" pitchFamily="18" charset="0"/>
              </a:rPr>
              <a:t>(Muerte, incapacidad, lesiones y obligación legal autónoma)</a:t>
            </a:r>
            <a:endParaRPr lang="es-MX" sz="2400"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286000"/>
            <a:ext cx="8229600" cy="3416320"/>
          </a:xfrm>
          <a:prstGeom prst="rect">
            <a:avLst/>
          </a:prstGeom>
          <a:solidFill>
            <a:schemeClr val="tx1"/>
          </a:solidFill>
          <a:ln w="28575">
            <a:solidFill>
              <a:srgbClr val="FF0000"/>
            </a:solidFill>
            <a:miter lim="800000"/>
            <a:headEnd/>
            <a:tailEnd/>
          </a:ln>
        </p:spPr>
        <p:txBody>
          <a:bodyPr wrap="square" anchorCtr="1">
            <a:spAutoFit/>
          </a:bodyPr>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El Asegurador se obliga a mantener indemne al asegurado y/o a la persona que con su autorización conduzca el vehículo objeto del seguro (en adelante el conductor) por cuanto deban a un tercero solo por los conceptos e importes previstos en la cláusula siguiente, por los daños personales causados por ese vehículo o por la carga que transporte en condiciones reglamentarias, por hechos acaecidos en el plazo convenido en razón de la responsabilidad civil que pueda resultar a cargo de ellos.</a:t>
            </a:r>
            <a:endParaRPr lang="es-MX" sz="2400" b="1"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762000"/>
            <a:ext cx="8229600" cy="80486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RIESGO CUBIERTO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6"/>
          <p:cNvSpPr txBox="1">
            <a:spLocks noChangeArrowheads="1"/>
          </p:cNvSpPr>
          <p:nvPr/>
        </p:nvSpPr>
        <p:spPr bwMode="auto">
          <a:xfrm>
            <a:off x="457200" y="966788"/>
            <a:ext cx="8229600" cy="954087"/>
          </a:xfrm>
          <a:prstGeom prst="rect">
            <a:avLst/>
          </a:prstGeom>
          <a:solidFill>
            <a:schemeClr val="tx2">
              <a:lumMod val="40000"/>
              <a:lumOff val="60000"/>
            </a:schemeClr>
          </a:solidFill>
          <a:ln w="38100">
            <a:solidFill>
              <a:schemeClr val="tx1"/>
            </a:solidFill>
            <a:miter lim="800000"/>
            <a:headEnd/>
            <a:tailEnd/>
          </a:ln>
        </p:spPr>
        <p:txBody>
          <a:bodyPr wrap="square" anchorCtr="1">
            <a:spAutoFit/>
          </a:bodyPr>
          <a:lstStyle/>
          <a:p>
            <a:pPr algn="ctr" fontAlgn="auto" hangingPunct="0">
              <a:spcBef>
                <a:spcPts val="1700"/>
              </a:spcBef>
              <a:spcAft>
                <a:spcPts val="0"/>
              </a:spcAft>
              <a:defRPr/>
            </a:pPr>
            <a:r>
              <a:rPr lang="es-ES" sz="2800" b="1">
                <a:solidFill>
                  <a:srgbClr val="000000"/>
                </a:solidFill>
                <a:latin typeface="Times New Roman" pitchFamily="18" charset="0"/>
              </a:rPr>
              <a:t>DAÑO PATRIMONIAL Y DE CONTINUIDAD DE INGRESO</a:t>
            </a:r>
            <a:endParaRPr lang="es-ES" sz="2800">
              <a:solidFill>
                <a:srgbClr val="000000"/>
              </a:solidFill>
              <a:latin typeface="Times New Roman" pitchFamily="18" charset="0"/>
            </a:endParaRPr>
          </a:p>
        </p:txBody>
      </p:sp>
      <p:sp>
        <p:nvSpPr>
          <p:cNvPr id="3" name="Text Box 7"/>
          <p:cNvSpPr txBox="1">
            <a:spLocks noChangeArrowheads="1"/>
          </p:cNvSpPr>
          <p:nvPr/>
        </p:nvSpPr>
        <p:spPr bwMode="auto">
          <a:xfrm>
            <a:off x="457200" y="2349500"/>
            <a:ext cx="8229600" cy="3267075"/>
          </a:xfrm>
          <a:prstGeom prst="rect">
            <a:avLst/>
          </a:prstGeom>
          <a:solidFill>
            <a:schemeClr val="tx2">
              <a:lumMod val="40000"/>
              <a:lumOff val="60000"/>
            </a:schemeClr>
          </a:solidFill>
          <a:ln w="38100">
            <a:solidFill>
              <a:schemeClr val="tx1"/>
            </a:solidFill>
            <a:miter lim="800000"/>
            <a:headEnd/>
            <a:tailEnd/>
          </a:ln>
        </p:spPr>
        <p:txBody>
          <a:bodyPr wrap="square">
            <a:spAutoFit/>
          </a:bodyPr>
          <a:lstStyle/>
          <a:p>
            <a:pPr marL="457200" indent="-457200" fontAlgn="auto" hangingPunct="0">
              <a:spcBef>
                <a:spcPts val="1700"/>
              </a:spcBef>
              <a:spcAft>
                <a:spcPts val="0"/>
              </a:spcAft>
              <a:buSzPct val="100000"/>
              <a:buFont typeface="Wingdings" panose="05000000000000000000" pitchFamily="2" charset="2"/>
              <a:buChar char="§"/>
              <a:defRPr/>
            </a:pPr>
            <a:r>
              <a:rPr lang="es-ES" sz="2800" dirty="0">
                <a:solidFill>
                  <a:srgbClr val="000000"/>
                </a:solidFill>
                <a:latin typeface="Times New Roman" pitchFamily="18" charset="0"/>
              </a:rPr>
              <a:t> </a:t>
            </a:r>
            <a:r>
              <a:rPr lang="es-ES" sz="2400" b="1" dirty="0">
                <a:solidFill>
                  <a:srgbClr val="000000"/>
                </a:solidFill>
                <a:latin typeface="Times New Roman" pitchFamily="18" charset="0"/>
              </a:rPr>
              <a:t>disminución del activo (pérdida total o parcial de un  </a:t>
            </a:r>
          </a:p>
          <a:p>
            <a:pPr fontAlgn="auto" hangingPunct="0">
              <a:spcBef>
                <a:spcPts val="1400"/>
              </a:spcBef>
              <a:spcAft>
                <a:spcPts val="0"/>
              </a:spcAft>
              <a:defRPr/>
            </a:pPr>
            <a:r>
              <a:rPr lang="es-ES" sz="2400" b="1" dirty="0">
                <a:solidFill>
                  <a:srgbClr val="000000"/>
                </a:solidFill>
                <a:latin typeface="Times New Roman" pitchFamily="18" charset="0"/>
              </a:rPr>
              <a:t>       bien);</a:t>
            </a:r>
          </a:p>
          <a:p>
            <a:pPr marL="342900" indent="-342900" fontAlgn="auto" hangingPunct="0">
              <a:spcBef>
                <a:spcPts val="1400"/>
              </a:spcBef>
              <a:spcAft>
                <a:spcPts val="0"/>
              </a:spcAft>
              <a:buSzPct val="100000"/>
              <a:buFont typeface="Wingdings" panose="05000000000000000000" pitchFamily="2" charset="2"/>
              <a:buChar char="§"/>
              <a:defRPr/>
            </a:pPr>
            <a:r>
              <a:rPr lang="es-ES" sz="2400" b="1" dirty="0">
                <a:solidFill>
                  <a:srgbClr val="000000"/>
                </a:solidFill>
                <a:latin typeface="Times New Roman" pitchFamily="18" charset="0"/>
              </a:rPr>
              <a:t>  aumento del pasivo (hechos involuntarios </a:t>
            </a:r>
            <a:r>
              <a:rPr lang="es-ES" sz="2400" b="1">
                <a:solidFill>
                  <a:srgbClr val="000000"/>
                </a:solidFill>
                <a:latin typeface="Times New Roman" pitchFamily="18" charset="0"/>
              </a:rPr>
              <a:t>generadores  </a:t>
            </a:r>
          </a:p>
          <a:p>
            <a:pPr marL="342900" indent="-342900" fontAlgn="auto" hangingPunct="0">
              <a:spcBef>
                <a:spcPts val="1400"/>
              </a:spcBef>
              <a:spcAft>
                <a:spcPts val="0"/>
              </a:spcAft>
              <a:buSzPct val="100000"/>
              <a:defRPr/>
            </a:pPr>
            <a:r>
              <a:rPr lang="es-ES" sz="2400" b="1">
                <a:solidFill>
                  <a:srgbClr val="000000"/>
                </a:solidFill>
                <a:latin typeface="Times New Roman" pitchFamily="18" charset="0"/>
              </a:rPr>
              <a:t>       del mismo  </a:t>
            </a:r>
            <a:r>
              <a:rPr lang="es-ES" sz="2400" b="1" dirty="0">
                <a:solidFill>
                  <a:srgbClr val="000000"/>
                </a:solidFill>
                <a:latin typeface="Times New Roman" pitchFamily="18" charset="0"/>
              </a:rPr>
              <a:t>como responsabilidad civil, obligaciones    </a:t>
            </a:r>
          </a:p>
          <a:p>
            <a:pPr fontAlgn="auto" hangingPunct="0">
              <a:spcBef>
                <a:spcPts val="1400"/>
              </a:spcBef>
              <a:spcAft>
                <a:spcPts val="0"/>
              </a:spcAft>
              <a:defRPr/>
            </a:pPr>
            <a:r>
              <a:rPr lang="es-ES" sz="2400" b="1" dirty="0">
                <a:solidFill>
                  <a:srgbClr val="000000"/>
                </a:solidFill>
                <a:latin typeface="Times New Roman" pitchFamily="18" charset="0"/>
              </a:rPr>
              <a:t>       patronales, etc.</a:t>
            </a:r>
          </a:p>
          <a:p>
            <a:pPr marL="342900" indent="-342900" fontAlgn="auto" hangingPunct="0">
              <a:spcBef>
                <a:spcPts val="1400"/>
              </a:spcBef>
              <a:spcAft>
                <a:spcPts val="0"/>
              </a:spcAft>
              <a:buSzPct val="100000"/>
              <a:buFont typeface="Wingdings" panose="05000000000000000000" pitchFamily="2" charset="2"/>
              <a:buChar char="§"/>
              <a:defRPr/>
            </a:pPr>
            <a:r>
              <a:rPr lang="es-ES" sz="2400" b="1" dirty="0">
                <a:solidFill>
                  <a:srgbClr val="000000"/>
                </a:solidFill>
                <a:latin typeface="Times New Roman" pitchFamily="18" charset="0"/>
              </a:rPr>
              <a:t>   pérdida de ingresos (accidentes, enfermedad,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838200"/>
            <a:ext cx="8229600" cy="4893647"/>
          </a:xfrm>
          <a:prstGeom prst="rect">
            <a:avLst/>
          </a:prstGeom>
          <a:solidFill>
            <a:schemeClr val="tx1"/>
          </a:solidFill>
          <a:ln w="28575">
            <a:solidFill>
              <a:srgbClr val="FF0000"/>
            </a:solidFill>
            <a:miter lim="800000"/>
            <a:headEnd/>
            <a:tailEnd/>
          </a:ln>
        </p:spPr>
        <p:txBody>
          <a:bodyPr wrap="square" anchorCtr="1">
            <a:spAutoFit/>
          </a:bodyPr>
          <a:lstStyle/>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El asegurador asume esta obligación únicamente a favor del asegurado y del conductor por los conceptos y límites previstos en la cláusula siguiente, por cada acontecimiento ocurrido durante la vigencia del seguro.</a:t>
            </a:r>
          </a:p>
          <a:p>
            <a:pPr algn="ctr" fontAlgn="auto">
              <a:spcBef>
                <a:spcPts val="0"/>
              </a:spcBef>
              <a:spcAft>
                <a:spcPts val="0"/>
              </a:spcAft>
              <a:defRPr/>
            </a:pPr>
            <a:endParaRPr lang="es-MX"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La presente cobertura ampara a las personas transportadas mientras asciendan o desciendan del habitáculo.</a:t>
            </a:r>
          </a:p>
          <a:p>
            <a:pPr algn="ctr" fontAlgn="auto">
              <a:spcBef>
                <a:spcPts val="0"/>
              </a:spcBef>
              <a:spcAft>
                <a:spcPts val="0"/>
              </a:spcAft>
              <a:defRPr/>
            </a:pPr>
            <a:endParaRPr lang="es-MX"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La extensión de la cobertura al conductor queda condicionada a que éste cumpla las cargas y se someta a las cláusulas de la presente póliza y de la ley como el mismo asegurado al cual se lo asimila. En adelante, la mención de asegurado, comprende en su caso al conductor</a:t>
            </a:r>
            <a:r>
              <a:rPr lang="es-MX" sz="2000" b="1" dirty="0">
                <a:solidFill>
                  <a:schemeClr val="bg1"/>
                </a:solidFill>
                <a:latin typeface="Times New Roman" pitchFamily="18" charset="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609600"/>
            <a:ext cx="8229600" cy="4130675"/>
          </a:xfrm>
          <a:prstGeom prst="rect">
            <a:avLst/>
          </a:prstGeom>
          <a:solidFill>
            <a:schemeClr val="tx1"/>
          </a:solidFill>
          <a:ln w="28575">
            <a:solidFill>
              <a:srgbClr val="FF0000"/>
            </a:solidFill>
            <a:miter lim="800000"/>
            <a:headEnd/>
            <a:tailEnd/>
          </a:ln>
        </p:spPr>
        <p:txBody>
          <a:bodyPr wrap="square" anchorCtr="1">
            <a:spAutoFit/>
          </a:bodyPr>
          <a:lstStyle/>
          <a:p>
            <a:pPr algn="ctr" fontAlgn="auto">
              <a:spcBef>
                <a:spcPts val="0"/>
              </a:spcBef>
              <a:spcAft>
                <a:spcPts val="0"/>
              </a:spcAft>
              <a:defRPr/>
            </a:pPr>
            <a:r>
              <a:rPr lang="es-MX" sz="2400" b="1" dirty="0">
                <a:solidFill>
                  <a:schemeClr val="bg1"/>
                </a:solidFill>
                <a:latin typeface="Times New Roman" pitchFamily="18" charset="0"/>
                <a:cs typeface="Times New Roman" pitchFamily="18" charset="0"/>
              </a:rPr>
              <a:t>OBLIGACIÓN LEGAL AUTÓNOMA </a:t>
            </a:r>
          </a:p>
          <a:p>
            <a:pPr algn="ctr" fontAlgn="auto">
              <a:spcBef>
                <a:spcPts val="0"/>
              </a:spcBef>
              <a:spcAft>
                <a:spcPts val="0"/>
              </a:spcAft>
              <a:defRPr/>
            </a:pPr>
            <a:endParaRPr lang="es-MX" sz="20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MX" sz="2000" b="1" dirty="0">
                <a:solidFill>
                  <a:schemeClr val="bg1"/>
                </a:solidFill>
                <a:latin typeface="Times New Roman" pitchFamily="18" charset="0"/>
                <a:cs typeface="Times New Roman" pitchFamily="18" charset="0"/>
              </a:rPr>
              <a:t>Gastos sanatoriales por persona hasta </a:t>
            </a:r>
            <a:r>
              <a:rPr lang="es-MX" sz="2000" b="1" dirty="0" smtClean="0">
                <a:solidFill>
                  <a:schemeClr val="bg1"/>
                </a:solidFill>
                <a:latin typeface="Times New Roman" pitchFamily="18" charset="0"/>
                <a:cs typeface="Times New Roman" pitchFamily="18" charset="0"/>
              </a:rPr>
              <a:t>$</a:t>
            </a:r>
            <a:endParaRPr lang="es-MX" sz="20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MX" sz="2000" b="1" dirty="0">
                <a:solidFill>
                  <a:schemeClr val="bg1"/>
                </a:solidFill>
                <a:latin typeface="Times New Roman" pitchFamily="18" charset="0"/>
                <a:cs typeface="Times New Roman" pitchFamily="18" charset="0"/>
              </a:rPr>
              <a:t>Gastos de sepelio por persona hasta </a:t>
            </a:r>
            <a:r>
              <a:rPr lang="es-MX" sz="2000" b="1" dirty="0" smtClean="0">
                <a:solidFill>
                  <a:schemeClr val="bg1"/>
                </a:solidFill>
                <a:latin typeface="Times New Roman" pitchFamily="18" charset="0"/>
                <a:cs typeface="Times New Roman" pitchFamily="18" charset="0"/>
              </a:rPr>
              <a:t>$</a:t>
            </a:r>
            <a:endParaRPr lang="es-MX" sz="2000" b="1" dirty="0">
              <a:solidFill>
                <a:schemeClr val="bg1"/>
              </a:solidFill>
              <a:latin typeface="Times New Roman" pitchFamily="18" charset="0"/>
              <a:cs typeface="Times New Roman" pitchFamily="18" charset="0"/>
            </a:endParaRPr>
          </a:p>
          <a:p>
            <a:pPr algn="ctr" fontAlgn="auto">
              <a:spcBef>
                <a:spcPts val="0"/>
              </a:spcBef>
              <a:spcAft>
                <a:spcPts val="0"/>
              </a:spcAft>
              <a:defRPr/>
            </a:pPr>
            <a:endParaRPr lang="es-MX" sz="20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MX" sz="2000" b="1" dirty="0">
                <a:solidFill>
                  <a:schemeClr val="bg1"/>
                </a:solidFill>
                <a:latin typeface="Times New Roman" pitchFamily="18" charset="0"/>
                <a:cs typeface="Times New Roman" pitchFamily="18" charset="0"/>
              </a:rPr>
              <a:t>Los gastos sanatoriales y de sepelio serán abonados por la aseguradora al tercero damnificado, a sus derecho habientes o al acreedor subrogante dentro del plazo máximo de 5 días contados a partir de la acreditación del derecho al  reclamo respectivo al que no podrá oponérsele ninguna defensa sustentada en la falta de responsabilidad del asegurado respecto del daño.</a:t>
            </a:r>
          </a:p>
          <a:p>
            <a:pPr algn="ctr" fontAlgn="auto">
              <a:spcBef>
                <a:spcPts val="0"/>
              </a:spcBef>
              <a:spcAft>
                <a:spcPts val="0"/>
              </a:spcAft>
              <a:defRPr/>
            </a:pPr>
            <a:r>
              <a:rPr lang="es-MX" sz="2000" b="1" dirty="0">
                <a:solidFill>
                  <a:schemeClr val="bg1"/>
                </a:solidFill>
                <a:latin typeface="Times New Roman" pitchFamily="18" charset="0"/>
                <a:cs typeface="Times New Roman" pitchFamily="18" charset="0"/>
              </a:rPr>
              <a:t>La cobertura comprende la totalidad de los reclamos que se efectúen ante la aseguradora hasta el límite de </a:t>
            </a:r>
            <a:r>
              <a:rPr lang="es-MX" sz="2000" b="1" dirty="0" smtClean="0">
                <a:solidFill>
                  <a:schemeClr val="bg1"/>
                </a:solidFill>
                <a:latin typeface="Times New Roman" pitchFamily="18" charset="0"/>
                <a:cs typeface="Times New Roman" pitchFamily="18" charset="0"/>
              </a:rPr>
              <a:t>$</a:t>
            </a:r>
            <a:endParaRPr lang="es-MX" sz="2000" b="1"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4953000"/>
            <a:ext cx="8229600" cy="80486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400" b="1" dirty="0" smtClean="0">
                <a:solidFill>
                  <a:schemeClr val="bg1"/>
                </a:solidFill>
                <a:latin typeface="Times New Roman" pitchFamily="18" charset="0"/>
                <a:cs typeface="Times New Roman" pitchFamily="18" charset="0"/>
              </a:rPr>
              <a:t>No se indican intencionadamente los importes dado su continua modificación por actualización.</a:t>
            </a:r>
            <a:endParaRPr lang="es-E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p:nvPr/>
        </p:nvSpPr>
        <p:spPr>
          <a:xfrm>
            <a:off x="457200" y="1682294"/>
            <a:ext cx="8229600" cy="4493538"/>
          </a:xfrm>
          <a:prstGeom prst="rect">
            <a:avLst/>
          </a:prstGeom>
          <a:solidFill>
            <a:schemeClr val="tx1"/>
          </a:solidFill>
          <a:ln w="28575">
            <a:solidFill>
              <a:srgbClr val="FF0000"/>
            </a:solidFill>
            <a:prstDash val="solid"/>
            <a:miter/>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Se cubre la responsabilidad en que se  incurra por  el vehículo automotor objeto del seguro por los daños y con los límites que se indican a continuación:</a:t>
            </a: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MX" sz="2200" b="1" dirty="0">
              <a:solidFill>
                <a:schemeClr val="bg1"/>
              </a:solidFill>
              <a:latin typeface="Times New Roman" pitchFamily="18" charset="0"/>
              <a:cs typeface="Times New Roman" pitchFamily="18" charset="0"/>
            </a:endParaRPr>
          </a:p>
          <a:p>
            <a:pPr lvl="1"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Muerte e incapacidad total y permanente por persona</a:t>
            </a:r>
          </a:p>
          <a:p>
            <a:pPr lvl="1"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smtClean="0">
                <a:solidFill>
                  <a:schemeClr val="bg1"/>
                </a:solidFill>
                <a:latin typeface="Times New Roman" pitchFamily="18" charset="0"/>
                <a:cs typeface="Times New Roman" pitchFamily="18" charset="0"/>
              </a:rPr>
              <a:t>$</a:t>
            </a:r>
            <a:endParaRPr lang="es-ES" sz="2200" b="1" dirty="0">
              <a:solidFill>
                <a:schemeClr val="bg1"/>
              </a:solidFill>
              <a:latin typeface="Times New Roman" pitchFamily="18" charset="0"/>
              <a:cs typeface="Times New Roman" pitchFamily="18" charset="0"/>
            </a:endParaRPr>
          </a:p>
          <a:p>
            <a:pPr lvl="1"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Incapacidad parcial y permanente: por la suma que resulte de aplicar el porcentaje de incapacidad padecida sobre el monto previsto para el caso de muerte o incapacidad total y permanente.</a:t>
            </a:r>
          </a:p>
          <a:p>
            <a:pPr lvl="1"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sz="2200" dirty="0">
              <a:solidFill>
                <a:schemeClr val="bg1"/>
              </a:solidFill>
              <a:latin typeface="Calibri" pitchFamily="34" charset="0"/>
            </a:endParaRPr>
          </a:p>
          <a:p>
            <a:pPr lvl="1"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Dicha incapacidad parcial y permanente se sujetará al baremo que figura en el cuadro de la cláusula nueve.</a:t>
            </a:r>
            <a:endParaRPr lang="es-MX" sz="2200" b="1" dirty="0">
              <a:solidFill>
                <a:schemeClr val="bg1"/>
              </a:solidFill>
              <a:latin typeface="Times New Roman" pitchFamily="18" charset="0"/>
              <a:cs typeface="Times New Roman" pitchFamily="18" charset="0"/>
            </a:endParaRPr>
          </a:p>
        </p:txBody>
      </p:sp>
      <p:sp>
        <p:nvSpPr>
          <p:cNvPr id="3" name="Rectangle 3"/>
          <p:cNvSpPr>
            <a:spLocks noChangeArrowheads="1"/>
          </p:cNvSpPr>
          <p:nvPr/>
        </p:nvSpPr>
        <p:spPr bwMode="auto">
          <a:xfrm>
            <a:off x="457200" y="500063"/>
            <a:ext cx="8229600" cy="808037"/>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LÍMITE DE RESPONSABILIDAD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676400"/>
            <a:ext cx="8229600" cy="1200150"/>
          </a:xfrm>
          <a:prstGeom prst="rect">
            <a:avLst/>
          </a:prstGeom>
          <a:solidFill>
            <a:schemeClr val="tx1"/>
          </a:solidFill>
          <a:ln w="28575">
            <a:solidFill>
              <a:srgbClr val="FF0000"/>
            </a:solidFill>
            <a:miter lim="800000"/>
            <a:headEnd/>
            <a:tailEnd/>
          </a:ln>
        </p:spPr>
        <p:txBody>
          <a:bodyPr wrap="square" anchorCtr="1">
            <a:spAutoFit/>
          </a:bodyPr>
          <a:lstStyle/>
          <a:p>
            <a:pPr lvl="1" algn="ctr" fontAlgn="auto">
              <a:spcBef>
                <a:spcPts val="0"/>
              </a:spcBef>
              <a:spcAft>
                <a:spcPts val="0"/>
              </a:spcAft>
              <a:defRPr/>
            </a:pPr>
            <a:r>
              <a:rPr lang="es-ES" sz="2400" b="1" dirty="0">
                <a:solidFill>
                  <a:schemeClr val="bg1"/>
                </a:solidFill>
                <a:latin typeface="Times New Roman" pitchFamily="18" charset="0"/>
                <a:cs typeface="Times New Roman" pitchFamily="18" charset="0"/>
              </a:rPr>
              <a:t>Un límite por acontecimiento en caso de producirse pluralidad de reclamos igual al doble previsto para el caso de muerte o incapacidad total y permanente.  </a:t>
            </a:r>
            <a:endParaRPr lang="es-MX" sz="2400" b="1"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3733800"/>
            <a:ext cx="8229600" cy="80486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400" b="1" dirty="0" smtClean="0">
                <a:solidFill>
                  <a:schemeClr val="bg1"/>
                </a:solidFill>
                <a:latin typeface="Times New Roman" pitchFamily="18" charset="0"/>
                <a:cs typeface="Times New Roman" pitchFamily="18" charset="0"/>
              </a:rPr>
              <a:t>No se indican intencionadamente los importes dado su continua modificación por actualización.</a:t>
            </a:r>
            <a:endParaRPr lang="es-E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p:cNvSpPr>
            <a:spLocks noChangeArrowheads="1"/>
          </p:cNvSpPr>
          <p:nvPr/>
        </p:nvSpPr>
        <p:spPr bwMode="auto">
          <a:xfrm>
            <a:off x="457200" y="381000"/>
            <a:ext cx="8229600" cy="66516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DEFENSA EN JUÍCIO CIVIL</a:t>
            </a:r>
            <a:endParaRPr lang="es-ES" sz="2800">
              <a:solidFill>
                <a:schemeClr val="bg1"/>
              </a:solidFill>
              <a:latin typeface="Times New Roman" pitchFamily="18" charset="0"/>
              <a:cs typeface="Times New Roman" pitchFamily="18" charset="0"/>
            </a:endParaRPr>
          </a:p>
        </p:txBody>
      </p:sp>
      <p:sp>
        <p:nvSpPr>
          <p:cNvPr id="3" name="Text Box 6"/>
          <p:cNvSpPr txBox="1">
            <a:spLocks noChangeArrowheads="1"/>
          </p:cNvSpPr>
          <p:nvPr/>
        </p:nvSpPr>
        <p:spPr bwMode="auto">
          <a:xfrm>
            <a:off x="457200" y="1206500"/>
            <a:ext cx="8229600" cy="4238625"/>
          </a:xfrm>
          <a:prstGeom prst="rect">
            <a:avLst/>
          </a:prstGeom>
          <a:solidFill>
            <a:schemeClr val="tx1"/>
          </a:solidFill>
          <a:ln w="28575">
            <a:solidFill>
              <a:srgbClr val="FF0000"/>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rPr>
              <a:t>PASOS A SEGUIR:</a:t>
            </a:r>
          </a:p>
          <a:p>
            <a:pPr fontAlgn="auto" hangingPunct="0">
              <a:spcBef>
                <a:spcPts val="1100"/>
              </a:spcBef>
              <a:spcAft>
                <a:spcPts val="0"/>
              </a:spcAft>
              <a:defRPr/>
            </a:pPr>
            <a:r>
              <a:rPr lang="es-ES" b="1">
                <a:solidFill>
                  <a:schemeClr val="bg1"/>
                </a:solidFill>
                <a:latin typeface="Times New Roman" pitchFamily="18" charset="0"/>
              </a:rPr>
              <a:t>- RECEPCIÓN DE CÉDULA Y DEMANDA;</a:t>
            </a:r>
          </a:p>
          <a:p>
            <a:pPr fontAlgn="auto" hangingPunct="0">
              <a:spcBef>
                <a:spcPts val="1100"/>
              </a:spcBef>
              <a:spcAft>
                <a:spcPts val="0"/>
              </a:spcAft>
              <a:defRPr/>
            </a:pPr>
            <a:r>
              <a:rPr lang="es-ES" b="1">
                <a:solidFill>
                  <a:schemeClr val="bg1"/>
                </a:solidFill>
                <a:latin typeface="Times New Roman" pitchFamily="18" charset="0"/>
              </a:rPr>
              <a:t>- LLEVARLA AL ASEGURADOR A MÁS TARDAR AL DÍA SIGUIENTE</a:t>
            </a:r>
          </a:p>
          <a:p>
            <a:pPr fontAlgn="auto" hangingPunct="0">
              <a:spcBef>
                <a:spcPts val="1100"/>
              </a:spcBef>
              <a:spcAft>
                <a:spcPts val="0"/>
              </a:spcAft>
              <a:defRPr/>
            </a:pPr>
            <a:r>
              <a:rPr lang="es-ES" b="1">
                <a:solidFill>
                  <a:schemeClr val="bg1"/>
                </a:solidFill>
                <a:latin typeface="Times New Roman" pitchFamily="18" charset="0"/>
              </a:rPr>
              <a:t>   HÁBIL;</a:t>
            </a:r>
          </a:p>
          <a:p>
            <a:pPr fontAlgn="auto" hangingPunct="0">
              <a:spcBef>
                <a:spcPts val="1100"/>
              </a:spcBef>
              <a:spcAft>
                <a:spcPts val="0"/>
              </a:spcAft>
              <a:defRPr/>
            </a:pPr>
            <a:r>
              <a:rPr lang="es-ES" b="1">
                <a:solidFill>
                  <a:schemeClr val="bg1"/>
                </a:solidFill>
                <a:latin typeface="Times New Roman" pitchFamily="18" charset="0"/>
              </a:rPr>
              <a:t>- SI EL ASEGURADOR NO LA DECLINA EN DOS DÍAS HÁBILES,</a:t>
            </a:r>
          </a:p>
          <a:p>
            <a:pPr fontAlgn="auto" hangingPunct="0">
              <a:spcBef>
                <a:spcPts val="1100"/>
              </a:spcBef>
              <a:spcAft>
                <a:spcPts val="0"/>
              </a:spcAft>
              <a:defRPr/>
            </a:pPr>
            <a:r>
              <a:rPr lang="es-ES" b="1">
                <a:solidFill>
                  <a:schemeClr val="bg1"/>
                </a:solidFill>
                <a:latin typeface="Times New Roman" pitchFamily="18" charset="0"/>
              </a:rPr>
              <a:t>   ACEPTA LA DEFENSA EN JUÍCIO;</a:t>
            </a:r>
          </a:p>
          <a:p>
            <a:pPr fontAlgn="auto" hangingPunct="0">
              <a:spcBef>
                <a:spcPts val="1100"/>
              </a:spcBef>
              <a:spcAft>
                <a:spcPts val="0"/>
              </a:spcAft>
              <a:defRPr/>
            </a:pPr>
            <a:r>
              <a:rPr lang="es-ES" b="1">
                <a:solidFill>
                  <a:schemeClr val="bg1"/>
                </a:solidFill>
                <a:latin typeface="Times New Roman" pitchFamily="18" charset="0"/>
              </a:rPr>
              <a:t>- SI LA DECLINA EL ASEGURADO DEBE ASUMIRLA;</a:t>
            </a:r>
          </a:p>
          <a:p>
            <a:pPr fontAlgn="auto" hangingPunct="0">
              <a:spcBef>
                <a:spcPts val="1100"/>
              </a:spcBef>
              <a:spcAft>
                <a:spcPts val="0"/>
              </a:spcAft>
              <a:defRPr/>
            </a:pPr>
            <a:r>
              <a:rPr lang="es-ES" b="1">
                <a:solidFill>
                  <a:schemeClr val="bg1"/>
                </a:solidFill>
                <a:latin typeface="Times New Roman" pitchFamily="18" charset="0"/>
              </a:rPr>
              <a:t>- SI LA ASUME, EL ASEGURADO DEBE FIRMA EL PODER;</a:t>
            </a:r>
          </a:p>
          <a:p>
            <a:pPr fontAlgn="auto" hangingPunct="0">
              <a:spcBef>
                <a:spcPts val="1100"/>
              </a:spcBef>
              <a:spcAft>
                <a:spcPts val="0"/>
              </a:spcAft>
              <a:defRPr/>
            </a:pPr>
            <a:r>
              <a:rPr lang="es-ES" b="1">
                <a:solidFill>
                  <a:schemeClr val="bg1"/>
                </a:solidFill>
                <a:latin typeface="Times New Roman" pitchFamily="18" charset="0"/>
              </a:rPr>
              <a:t>- EL ASEGURADOR PUEDE DECLINAR LA DEFENSA EN CUALQUIER</a:t>
            </a:r>
          </a:p>
          <a:p>
            <a:pPr fontAlgn="auto" hangingPunct="0">
              <a:spcBef>
                <a:spcPts val="1400"/>
              </a:spcBef>
              <a:spcAft>
                <a:spcPts val="0"/>
              </a:spcAft>
              <a:defRPr/>
            </a:pPr>
            <a:r>
              <a:rPr lang="es-ES" b="1">
                <a:solidFill>
                  <a:schemeClr val="bg1"/>
                </a:solidFill>
                <a:latin typeface="Times New Roman" pitchFamily="18" charset="0"/>
              </a:rPr>
              <a:t>   MOMENTO.</a:t>
            </a:r>
            <a:endParaRPr lang="es-ES" sz="2400">
              <a:solidFill>
                <a:schemeClr val="bg1"/>
              </a:solidFill>
              <a:latin typeface="Times New Roman" pitchFamily="18" charset="0"/>
            </a:endParaRPr>
          </a:p>
        </p:txBody>
      </p:sp>
      <p:sp>
        <p:nvSpPr>
          <p:cNvPr id="4" name="Text Box 7"/>
          <p:cNvSpPr txBox="1">
            <a:spLocks noChangeArrowheads="1"/>
          </p:cNvSpPr>
          <p:nvPr/>
        </p:nvSpPr>
        <p:spPr bwMode="auto">
          <a:xfrm>
            <a:off x="457109" y="5389563"/>
            <a:ext cx="8236132" cy="923925"/>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400"/>
              </a:spcBef>
              <a:spcAft>
                <a:spcPts val="0"/>
              </a:spcAft>
              <a:defRPr/>
            </a:pPr>
            <a:r>
              <a:rPr lang="es-ES" b="1">
                <a:solidFill>
                  <a:schemeClr val="bg1"/>
                </a:solidFill>
                <a:latin typeface="Times New Roman" pitchFamily="18" charset="0"/>
              </a:rPr>
              <a:t>SI EN EL JUICIO SE DISPUSIEREN MEDIDAS PRECAUTORIAS CONTRA EL ASEGURADO (EMBARGOS), EL ASEGURADO NO PUEDE EXIGIR QUE EL ASEGURADOR LAS SUSTITUYA.</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59531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DEFENSA EN EL PROCESO PENAL</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600200"/>
            <a:ext cx="8229600" cy="4119076"/>
          </a:xfrm>
          <a:prstGeom prst="rect">
            <a:avLst/>
          </a:prstGeom>
          <a:solidFill>
            <a:schemeClr val="tx1"/>
          </a:solidFill>
          <a:ln w="28575">
            <a:solidFill>
              <a:srgbClr val="FF0000"/>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SI SE PROMOVIERA PROCESO PENAL O CORRECCIONAL, EL ASEGURADO DEBE DAR INMEDIATO AVISO AL ASEGURADOR, QUIEN DENTRO DE LOS DOS DIAS DE LA COMUNICACIÓN, DEBE EXPEDIRSE SOBRE SI ASUME O NO LA DEFENSA. SI EL ASEGURADOR NO LA ASUME EL ASEGURADO DEBE DESIGNAR AL PROFESIONAL QUE LO DEFIENDA E INFORMARLE AL ASEGURADOR LAS ACTUACIONES PRODUCIDAS EN EL JUICIO Y LAS SENTENCIAS QUE SE DICTASEN.</a:t>
            </a:r>
          </a:p>
          <a:p>
            <a:pPr algn="ctr" fontAlgn="auto" hangingPunct="0">
              <a:spcBef>
                <a:spcPts val="1200"/>
              </a:spcBef>
              <a:spcAft>
                <a:spcPts val="0"/>
              </a:spcAft>
              <a:defRPr/>
            </a:pPr>
            <a:r>
              <a:rPr lang="es-ES" sz="2000" b="1" dirty="0">
                <a:solidFill>
                  <a:schemeClr val="bg1"/>
                </a:solidFill>
                <a:latin typeface="Times New Roman" pitchFamily="18" charset="0"/>
              </a:rPr>
              <a:t>SI EL ASEGURADOR ASUME LA DEFENSA EN EL PROCESO PENAL SOLO PAGARA LOS HONORARIOS Y GASTOS DEL ABOGADO DESIGNADO.</a:t>
            </a:r>
          </a:p>
          <a:p>
            <a:pPr algn="ctr" fontAlgn="auto" hangingPunct="0">
              <a:spcBef>
                <a:spcPts val="1400"/>
              </a:spcBef>
              <a:spcAft>
                <a:spcPts val="0"/>
              </a:spcAft>
              <a:defRPr/>
            </a:pPr>
            <a:r>
              <a:rPr lang="es-ES" sz="2000" b="1" dirty="0">
                <a:solidFill>
                  <a:schemeClr val="bg1"/>
                </a:solidFill>
                <a:latin typeface="Times New Roman" pitchFamily="18" charset="0"/>
              </a:rPr>
              <a:t>PRINCIPIO DE DEFENSA DE LA LIBERTAD INDIVIDUAL.</a:t>
            </a:r>
            <a:endParaRPr lang="es-ES" sz="2400" dirty="0">
              <a:solidFill>
                <a:schemeClr val="bg1"/>
              </a:solidFill>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60425"/>
            <a:ext cx="8229600" cy="663575"/>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DOLO O CULPA GRAVE</a:t>
            </a:r>
            <a:endParaRPr lang="es-ES" sz="2800" dirty="0">
              <a:solidFill>
                <a:schemeClr val="bg1"/>
              </a:solidFill>
              <a:latin typeface="Times New Roman" pitchFamily="18" charset="0"/>
              <a:cs typeface="Times New Roman" pitchFamily="18" charset="0"/>
            </a:endParaRPr>
          </a:p>
        </p:txBody>
      </p:sp>
      <p:sp>
        <p:nvSpPr>
          <p:cNvPr id="3" name="Rectangle 3"/>
          <p:cNvSpPr>
            <a:spLocks noChangeArrowheads="1"/>
          </p:cNvSpPr>
          <p:nvPr/>
        </p:nvSpPr>
        <p:spPr bwMode="auto">
          <a:xfrm>
            <a:off x="457200" y="2209800"/>
            <a:ext cx="8229600" cy="3357562"/>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El asegurador queda liberado si el asegurado o el conductor y/o la víctima provocan, por acción u omisión, el siniestro dolosamente o con culpa grave. No obstante, el asegurador cubre al asegurado por la culpa grave del conductor cuando éste se halle en relación de dependencia laboral a su respecto y siempre que el siniestro ocurra con motivo o en ocasión de esa relación, sin perjuicio de subrogarse en sus derechos contra el conductor.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828800"/>
            <a:ext cx="8229600" cy="3825875"/>
          </a:xfrm>
          <a:prstGeom prst="rect">
            <a:avLst/>
          </a:prstGeom>
          <a:solidFill>
            <a:schemeClr val="tx1"/>
          </a:solidFill>
          <a:ln w="28575">
            <a:solidFill>
              <a:srgbClr val="C00000"/>
            </a:solidFill>
            <a:miter lim="800000"/>
            <a:headEnd/>
            <a:tailEnd/>
          </a:ln>
        </p:spPr>
        <p:txBody>
          <a:bodyPr wrap="square" anchor="ctr">
            <a:spAutoFit/>
          </a:bodyPr>
          <a:lstStyle/>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endParaRPr lang="es-ES" sz="2000" b="1">
              <a:solidFill>
                <a:schemeClr val="bg1"/>
              </a:solidFill>
              <a:latin typeface="Times New Roman" pitchFamily="18" charset="0"/>
              <a:cs typeface="Times New Roman" pitchFamily="18" charset="0"/>
            </a:endParaRP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r>
              <a:rPr lang="es-ES" sz="2000" b="1">
                <a:solidFill>
                  <a:schemeClr val="bg1"/>
                </a:solidFill>
                <a:latin typeface="Times New Roman" pitchFamily="18" charset="0"/>
                <a:cs typeface="Times New Roman" pitchFamily="18" charset="0"/>
              </a:rPr>
              <a:t>Por hechos de lock-out o tumulto popular, cuando el asegurado sea partícipe deliberado en ellos.</a:t>
            </a: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endParaRPr lang="es-ES" sz="2000" b="1">
              <a:solidFill>
                <a:schemeClr val="bg1"/>
              </a:solidFill>
              <a:latin typeface="Times New Roman" pitchFamily="18" charset="0"/>
              <a:cs typeface="Times New Roman" pitchFamily="18" charset="0"/>
            </a:endParaRP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r>
              <a:rPr lang="es-ES" sz="2000" b="1">
                <a:solidFill>
                  <a:schemeClr val="bg1"/>
                </a:solidFill>
                <a:latin typeface="Times New Roman" pitchFamily="18" charset="0"/>
                <a:cs typeface="Times New Roman" pitchFamily="18" charset="0"/>
              </a:rPr>
              <a:t>Mientras sea conducido por personas que no estén habilitadas para el manejo de esa categoría de vehículo por autoridad competente.</a:t>
            </a: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endParaRPr lang="es-ES" sz="2000" b="1">
              <a:solidFill>
                <a:schemeClr val="bg1"/>
              </a:solidFill>
              <a:latin typeface="Times New Roman" pitchFamily="18" charset="0"/>
              <a:cs typeface="Times New Roman" pitchFamily="18" charset="0"/>
            </a:endParaRP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r>
              <a:rPr lang="es-ES" sz="2000" b="1">
                <a:solidFill>
                  <a:schemeClr val="bg1"/>
                </a:solidFill>
                <a:latin typeface="Times New Roman" pitchFamily="18" charset="0"/>
                <a:cs typeface="Times New Roman" pitchFamily="18" charset="0"/>
              </a:rPr>
              <a:t>Por exceso de carga transportada, mal estibaje o acondicionamiento de envase.</a:t>
            </a: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endParaRPr lang="es-ES" sz="2000" b="1">
              <a:solidFill>
                <a:schemeClr val="bg1"/>
              </a:solidFill>
              <a:latin typeface="Times New Roman" pitchFamily="18" charset="0"/>
              <a:cs typeface="Times New Roman" pitchFamily="18" charset="0"/>
            </a:endParaRPr>
          </a:p>
          <a:p>
            <a:pPr fontAlgn="auto">
              <a:spcBef>
                <a:spcPts val="0"/>
              </a:spcBef>
              <a:spcAft>
                <a:spcPts val="0"/>
              </a:spcAft>
              <a:buSzPct val="100000"/>
              <a:buFontTx/>
              <a:buChar char="•"/>
              <a:tabLst>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 pos="14835188" algn="l"/>
                <a:tab pos="15284450" algn="l"/>
              </a:tabLst>
              <a:defRPr/>
            </a:pPr>
            <a:r>
              <a:rPr lang="es-MX" sz="2000" b="1">
                <a:solidFill>
                  <a:schemeClr val="bg1"/>
                </a:solidFill>
                <a:latin typeface="Times New Roman" pitchFamily="18" charset="0"/>
                <a:cs typeface="Times New Roman" pitchFamily="18" charset="0"/>
              </a:rPr>
              <a:t> Mientras esté remolcado a otro vehículo autopropulsado, salvo el caso de ayuda ocasional y de emergencia.</a:t>
            </a:r>
          </a:p>
        </p:txBody>
      </p:sp>
      <p:sp>
        <p:nvSpPr>
          <p:cNvPr id="3" name="Rectangle 3"/>
          <p:cNvSpPr>
            <a:spLocks noChangeArrowheads="1"/>
          </p:cNvSpPr>
          <p:nvPr/>
        </p:nvSpPr>
        <p:spPr bwMode="auto">
          <a:xfrm>
            <a:off x="457200" y="685800"/>
            <a:ext cx="8229600" cy="642937"/>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Calibri" pitchFamily="34" charset="0"/>
              </a:rPr>
              <a:t/>
            </a:r>
            <a:br>
              <a:rPr lang="es-ES" sz="2800" b="1">
                <a:solidFill>
                  <a:schemeClr val="bg1"/>
                </a:solidFill>
                <a:latin typeface="Calibri" pitchFamily="34" charset="0"/>
              </a:rPr>
            </a:br>
            <a:r>
              <a:rPr lang="es-ES" sz="2800" b="1">
                <a:solidFill>
                  <a:schemeClr val="bg1"/>
                </a:solidFill>
                <a:latin typeface="Calibri" pitchFamily="34" charset="0"/>
              </a:rPr>
              <a:t/>
            </a:r>
            <a:br>
              <a:rPr lang="es-ES" sz="2800" b="1">
                <a:solidFill>
                  <a:schemeClr val="bg1"/>
                </a:solidFill>
                <a:latin typeface="Calibri" pitchFamily="34" charset="0"/>
              </a:rPr>
            </a:br>
            <a:r>
              <a:rPr lang="es-ES" sz="2800" b="1">
                <a:solidFill>
                  <a:schemeClr val="bg1"/>
                </a:solidFill>
                <a:latin typeface="Times New Roman" pitchFamily="18" charset="0"/>
                <a:cs typeface="Times New Roman" pitchFamily="18" charset="0"/>
              </a:rPr>
              <a:t>EXCLUSIONES A LA COBERTURA</a:t>
            </a:r>
            <a:br>
              <a:rPr lang="es-ES" sz="2800" b="1">
                <a:solidFill>
                  <a:schemeClr val="bg1"/>
                </a:solidFill>
                <a:latin typeface="Times New Roman" pitchFamily="18" charset="0"/>
                <a:cs typeface="Times New Roman" pitchFamily="18" charset="0"/>
              </a:rPr>
            </a:br>
            <a:r>
              <a:rPr lang="es-MX" sz="2800">
                <a:solidFill>
                  <a:schemeClr val="bg1"/>
                </a:solidFill>
                <a:latin typeface="Times New Roman" pitchFamily="18" charset="0"/>
                <a:cs typeface="Times New Roman" pitchFamily="18" charset="0"/>
              </a:rPr>
              <a:t/>
            </a:r>
            <a:br>
              <a:rPr lang="es-MX" sz="2800">
                <a:solidFill>
                  <a:schemeClr val="bg1"/>
                </a:solidFill>
                <a:latin typeface="Times New Roman" pitchFamily="18" charset="0"/>
                <a:cs typeface="Times New Roman" pitchFamily="18" charset="0"/>
              </a:rPr>
            </a:br>
            <a:endParaRPr lang="es-ES" sz="2800">
              <a:solidFill>
                <a:schemeClr val="bg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066086"/>
            <a:ext cx="8229600" cy="4801314"/>
          </a:xfrm>
          <a:prstGeom prst="rect">
            <a:avLst/>
          </a:prstGeom>
          <a:solidFill>
            <a:schemeClr val="tx1"/>
          </a:solidFill>
          <a:ln w="28575">
            <a:solidFill>
              <a:srgbClr val="C00000"/>
            </a:solidFill>
            <a:miter lim="800000"/>
            <a:headEnd/>
            <a:tailEnd/>
          </a:ln>
        </p:spPr>
        <p:txBody>
          <a:bodyPr wrap="square">
            <a:spAutoFit/>
          </a:bodyPr>
          <a:lstStyle/>
          <a:p>
            <a:pPr marL="173038" lvl="1" indent="-173038">
              <a:buSzPct val="100000"/>
              <a:buFontTx/>
              <a:buChar char="•"/>
              <a:defRPr/>
            </a:pPr>
            <a:r>
              <a:rPr lang="es-ES" b="1" dirty="0">
                <a:solidFill>
                  <a:schemeClr val="bg1"/>
                </a:solidFill>
                <a:latin typeface="Times New Roman" pitchFamily="18" charset="0"/>
                <a:cs typeface="Times New Roman" pitchFamily="18" charset="0"/>
              </a:rPr>
              <a:t>Mientras tome parte en certámenes o entrenamientos de velocidad.</a:t>
            </a:r>
          </a:p>
          <a:p>
            <a:pPr marL="173038" lvl="1" indent="-173038">
              <a:defRPr/>
            </a:pPr>
            <a:endParaRPr lang="es-MX" b="1" dirty="0">
              <a:solidFill>
                <a:schemeClr val="bg1"/>
              </a:solidFill>
              <a:latin typeface="Times New Roman" pitchFamily="18" charset="0"/>
              <a:cs typeface="Times New Roman" pitchFamily="18" charset="0"/>
            </a:endParaRPr>
          </a:p>
          <a:p>
            <a:pPr marL="173038" lvl="1" indent="-173038">
              <a:buSzPct val="100000"/>
              <a:buFontTx/>
              <a:buChar char="•"/>
              <a:defRPr/>
            </a:pPr>
            <a:r>
              <a:rPr lang="es-ES" b="1" dirty="0">
                <a:solidFill>
                  <a:schemeClr val="bg1"/>
                </a:solidFill>
                <a:latin typeface="Times New Roman" pitchFamily="18" charset="0"/>
                <a:cs typeface="Times New Roman" pitchFamily="18" charset="0"/>
              </a:rPr>
              <a:t>El asegurador no indemnizará los daños sufridos por:</a:t>
            </a:r>
          </a:p>
          <a:p>
            <a:pPr marL="173038" lvl="1" indent="-173038">
              <a:buSzPct val="100000"/>
              <a:buFontTx/>
              <a:buChar char="•"/>
              <a:defRPr/>
            </a:pPr>
            <a:endParaRPr lang="es-ES" b="1" dirty="0">
              <a:solidFill>
                <a:schemeClr val="bg1"/>
              </a:solidFill>
              <a:latin typeface="Times New Roman" pitchFamily="18" charset="0"/>
              <a:cs typeface="Times New Roman" pitchFamily="18" charset="0"/>
            </a:endParaRPr>
          </a:p>
          <a:p>
            <a:pPr marL="173038" lvl="1" indent="-173038">
              <a:buSzPct val="100000"/>
              <a:buFontTx/>
              <a:buChar char="•"/>
              <a:defRPr/>
            </a:pPr>
            <a:r>
              <a:rPr lang="es-ES" b="1" dirty="0">
                <a:solidFill>
                  <a:schemeClr val="bg1"/>
                </a:solidFill>
                <a:latin typeface="Times New Roman" pitchFamily="18" charset="0"/>
                <a:cs typeface="Times New Roman" pitchFamily="18" charset="0"/>
              </a:rPr>
              <a:t>el cónyuge o integrante de la unión </a:t>
            </a:r>
            <a:r>
              <a:rPr lang="es-ES" b="1" dirty="0" err="1">
                <a:solidFill>
                  <a:schemeClr val="bg1"/>
                </a:solidFill>
                <a:latin typeface="Times New Roman" pitchFamily="18" charset="0"/>
                <a:cs typeface="Times New Roman" pitchFamily="18" charset="0"/>
              </a:rPr>
              <a:t>convivencial</a:t>
            </a:r>
            <a:r>
              <a:rPr lang="es-ES" b="1" dirty="0">
                <a:solidFill>
                  <a:schemeClr val="bg1"/>
                </a:solidFill>
                <a:latin typeface="Times New Roman" pitchFamily="18" charset="0"/>
                <a:cs typeface="Times New Roman" pitchFamily="18" charset="0"/>
              </a:rPr>
              <a:t> en los términos del artículo 509 del Código Civil y Comercial de la Nación y los parientes del asegurado o del conductor hasta el tercer grado de consanguinidad o afinidad (en caso de sociedades los de los directivos);</a:t>
            </a:r>
          </a:p>
          <a:p>
            <a:pPr marL="173038" lvl="1" indent="-173038">
              <a:defRPr/>
            </a:pPr>
            <a:endParaRPr lang="es-ES" b="1" dirty="0">
              <a:solidFill>
                <a:schemeClr val="bg1"/>
              </a:solidFill>
              <a:latin typeface="Times New Roman" pitchFamily="18" charset="0"/>
              <a:cs typeface="Times New Roman" pitchFamily="18" charset="0"/>
            </a:endParaRPr>
          </a:p>
          <a:p>
            <a:pPr marL="173038" lvl="1" indent="-173038">
              <a:buSzPct val="100000"/>
              <a:buFontTx/>
              <a:buChar char="•"/>
              <a:defRPr/>
            </a:pPr>
            <a:r>
              <a:rPr lang="es-ES" b="1" dirty="0">
                <a:solidFill>
                  <a:schemeClr val="bg1"/>
                </a:solidFill>
                <a:latin typeface="Times New Roman" pitchFamily="18" charset="0"/>
                <a:cs typeface="Times New Roman" pitchFamily="18" charset="0"/>
              </a:rPr>
              <a:t>las personas en relación de dependencia laboral con el asegurado o el conductor en tanto el evento se produzca en oportunidad o con motivo del trabajo;</a:t>
            </a:r>
          </a:p>
          <a:p>
            <a:pPr marL="173038" lvl="1" indent="-173038">
              <a:defRPr/>
            </a:pPr>
            <a:endParaRPr lang="es-ES" b="1" dirty="0">
              <a:solidFill>
                <a:schemeClr val="bg1"/>
              </a:solidFill>
              <a:latin typeface="Times New Roman" pitchFamily="18" charset="0"/>
              <a:cs typeface="Times New Roman" pitchFamily="18" charset="0"/>
            </a:endParaRPr>
          </a:p>
          <a:p>
            <a:pPr marL="173038" lvl="1" indent="-173038">
              <a:buSzPct val="100000"/>
              <a:buFontTx/>
              <a:buChar char="•"/>
              <a:defRPr/>
            </a:pPr>
            <a:r>
              <a:rPr lang="es-ES" b="1" dirty="0">
                <a:solidFill>
                  <a:schemeClr val="bg1"/>
                </a:solidFill>
                <a:latin typeface="Times New Roman" pitchFamily="18" charset="0"/>
                <a:cs typeface="Times New Roman" pitchFamily="18" charset="0"/>
              </a:rPr>
              <a:t>los terceros transportados en exceso de la capacidad indicada en las especificaciones de fábrica o admitida como máximo para el uso normal del rodado , o en lugares no aptos para tal fin.</a:t>
            </a:r>
          </a:p>
          <a:p>
            <a:pPr marL="173038" lvl="1" indent="-173038">
              <a:buSzPct val="100000"/>
              <a:buFontTx/>
              <a:buChar char="•"/>
              <a:defRPr/>
            </a:pPr>
            <a:endParaRPr lang="es-ES" b="1" dirty="0">
              <a:solidFill>
                <a:schemeClr val="bg1"/>
              </a:solidFill>
              <a:latin typeface="Times New Roman" pitchFamily="18" charset="0"/>
              <a:cs typeface="Times New Roman" pitchFamily="18" charset="0"/>
            </a:endParaRPr>
          </a:p>
          <a:p>
            <a:pPr marL="173038" lvl="1" indent="-173038">
              <a:buSzPct val="100000"/>
              <a:buFontTx/>
              <a:buChar char="•"/>
              <a:defRPr/>
            </a:pPr>
            <a:r>
              <a:rPr lang="es-ES" b="1" dirty="0">
                <a:solidFill>
                  <a:schemeClr val="bg1"/>
                </a:solidFill>
                <a:latin typeface="Times New Roman" pitchFamily="18" charset="0"/>
                <a:cs typeface="Times New Roman" pitchFamily="18" charset="0"/>
              </a:rPr>
              <a:t>Las personas transportadas en ambulancias en calidad de pacientes.</a:t>
            </a:r>
            <a:endParaRPr lang="es-MX" b="1" dirty="0">
              <a:solidFill>
                <a:schemeClr val="bg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71750"/>
            <a:ext cx="8229600" cy="2800350"/>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a:solidFill>
                  <a:schemeClr val="bg1"/>
                </a:solidFill>
                <a:latin typeface="Times New Roman" pitchFamily="18" charset="0"/>
                <a:cs typeface="Times New Roman" pitchFamily="18" charset="0"/>
              </a:rPr>
              <a:t>Con el fin de posibilitar la determinación del porcentaje indicado para la incapacidad parcial permanente, en las condiciones contractuales se inserta un baremo en el que se aprecia la división del cuerpo humano en tres partes, (cabeza, miembros superiores y miembros inferiores), asignándose un valor para cada pérdida anatómica o funcional.</a:t>
            </a:r>
            <a:endParaRPr lang="es-MX" sz="2200"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a:solidFill>
                  <a:schemeClr val="bg1"/>
                </a:solidFill>
                <a:latin typeface="Times New Roman" pitchFamily="18" charset="0"/>
                <a:cs typeface="Times New Roman" pitchFamily="18" charset="0"/>
              </a:rPr>
              <a:t>La tabla es similar a la que se establece en el seguro de accidentes personales.  </a:t>
            </a:r>
          </a:p>
        </p:txBody>
      </p:sp>
      <p:sp>
        <p:nvSpPr>
          <p:cNvPr id="3" name="Rectangle 3"/>
          <p:cNvSpPr>
            <a:spLocks noChangeArrowheads="1"/>
          </p:cNvSpPr>
          <p:nvPr/>
        </p:nvSpPr>
        <p:spPr bwMode="auto">
          <a:xfrm>
            <a:off x="457200" y="979488"/>
            <a:ext cx="8229600" cy="66357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Calibri" pitchFamily="34" charset="0"/>
              </a:rPr>
              <a:t/>
            </a:r>
            <a:br>
              <a:rPr lang="es-ES" sz="2800" b="1" dirty="0">
                <a:solidFill>
                  <a:schemeClr val="bg1"/>
                </a:solidFill>
                <a:latin typeface="Calibri" pitchFamily="34" charset="0"/>
              </a:rPr>
            </a:br>
            <a:r>
              <a:rPr lang="es-ES" sz="2800" b="1" dirty="0">
                <a:solidFill>
                  <a:schemeClr val="bg1"/>
                </a:solidFill>
                <a:latin typeface="Calibri" pitchFamily="34" charset="0"/>
              </a:rPr>
              <a:t/>
            </a:r>
            <a:br>
              <a:rPr lang="es-ES" sz="2800" b="1" dirty="0">
                <a:solidFill>
                  <a:schemeClr val="bg1"/>
                </a:solidFill>
                <a:latin typeface="Calibri" pitchFamily="34" charset="0"/>
              </a:rPr>
            </a:br>
            <a:r>
              <a:rPr lang="es-ES" sz="2800" b="1" dirty="0">
                <a:solidFill>
                  <a:schemeClr val="bg1"/>
                </a:solidFill>
                <a:latin typeface="Times New Roman" pitchFamily="18" charset="0"/>
                <a:cs typeface="Times New Roman" pitchFamily="18" charset="0"/>
              </a:rPr>
              <a:t>BAREMO</a:t>
            </a:r>
            <a:br>
              <a:rPr lang="es-ES" sz="2800" b="1" dirty="0">
                <a:solidFill>
                  <a:schemeClr val="bg1"/>
                </a:solidFill>
                <a:latin typeface="Times New Roman" pitchFamily="18" charset="0"/>
                <a:cs typeface="Times New Roman" pitchFamily="18" charset="0"/>
              </a:rPr>
            </a:br>
            <a:r>
              <a:rPr lang="es-MX" sz="2800" dirty="0">
                <a:solidFill>
                  <a:schemeClr val="bg1"/>
                </a:solidFill>
                <a:latin typeface="Times New Roman" pitchFamily="18" charset="0"/>
                <a:cs typeface="Times New Roman" pitchFamily="18" charset="0"/>
              </a:rPr>
              <a:t/>
            </a:r>
            <a:br>
              <a:rPr lang="es-MX" sz="2800" dirty="0">
                <a:solidFill>
                  <a:schemeClr val="bg1"/>
                </a:solidFill>
                <a:latin typeface="Times New Roman" pitchFamily="18" charset="0"/>
                <a:cs typeface="Times New Roman" pitchFamily="18" charset="0"/>
              </a:rPr>
            </a:br>
            <a:endParaRPr lang="es-ES" sz="28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2"/>
          <p:cNvSpPr>
            <a:spLocks noChangeArrowheads="1"/>
          </p:cNvSpPr>
          <p:nvPr/>
        </p:nvSpPr>
        <p:spPr bwMode="auto">
          <a:xfrm>
            <a:off x="457200" y="914400"/>
            <a:ext cx="8229600" cy="808037"/>
          </a:xfrm>
          <a:prstGeom prst="rect">
            <a:avLst/>
          </a:prstGeom>
          <a:solidFill>
            <a:schemeClr val="tx2">
              <a:lumMod val="40000"/>
              <a:lumOff val="60000"/>
            </a:schemeClr>
          </a:solidFill>
          <a:ln w="38100">
            <a:solidFill>
              <a:schemeClr val="tx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SEGUROS DE CONTINUIDAD DE INGRESOS</a:t>
            </a:r>
          </a:p>
        </p:txBody>
      </p:sp>
      <p:sp>
        <p:nvSpPr>
          <p:cNvPr id="3" name="Text Box 13"/>
          <p:cNvSpPr txBox="1">
            <a:spLocks noChangeArrowheads="1"/>
          </p:cNvSpPr>
          <p:nvPr/>
        </p:nvSpPr>
        <p:spPr bwMode="auto">
          <a:xfrm>
            <a:off x="457200" y="2271712"/>
            <a:ext cx="8229600" cy="3206750"/>
          </a:xfrm>
          <a:prstGeom prst="rect">
            <a:avLst/>
          </a:prstGeom>
          <a:solidFill>
            <a:schemeClr val="tx2">
              <a:lumMod val="40000"/>
              <a:lumOff val="60000"/>
            </a:schemeClr>
          </a:solidFill>
          <a:ln w="38100">
            <a:solidFill>
              <a:schemeClr val="tx1"/>
            </a:solidFill>
            <a:miter lim="800000"/>
            <a:headEnd/>
            <a:tailEnd/>
          </a:ln>
        </p:spPr>
        <p:txBody>
          <a:bodyPr wrap="square" anchorCtr="1">
            <a:spAutoFit/>
          </a:bodyPr>
          <a:lstStyle/>
          <a:p>
            <a:pPr algn="ctr" fontAlgn="auto">
              <a:spcBef>
                <a:spcPts val="1400"/>
              </a:spcBef>
              <a:spcAft>
                <a:spcPts val="0"/>
              </a:spcAft>
              <a:defRPr/>
            </a:pPr>
            <a:endParaRPr lang="es-MX" sz="2400" b="1" dirty="0">
              <a:solidFill>
                <a:srgbClr val="000000"/>
              </a:solidFill>
              <a:latin typeface="Times New Roman" pitchFamily="18" charset="0"/>
              <a:cs typeface="Times New Roman" pitchFamily="18" charset="0"/>
            </a:endParaRPr>
          </a:p>
          <a:p>
            <a:pPr algn="ctr" fontAlgn="auto">
              <a:spcBef>
                <a:spcPts val="1400"/>
              </a:spcBef>
              <a:spcAft>
                <a:spcPts val="0"/>
              </a:spcAft>
              <a:defRPr/>
            </a:pPr>
            <a:r>
              <a:rPr lang="es-MX" sz="2400" b="1" dirty="0">
                <a:solidFill>
                  <a:srgbClr val="000000"/>
                </a:solidFill>
                <a:latin typeface="Times New Roman" pitchFamily="18" charset="0"/>
                <a:cs typeface="Times New Roman" pitchFamily="18" charset="0"/>
              </a:rPr>
              <a:t>SEGUROS SOBRE LAS PERSONAS</a:t>
            </a:r>
            <a:r>
              <a:rPr lang="es-MX" sz="2400" dirty="0">
                <a:solidFill>
                  <a:srgbClr val="000000"/>
                </a:solidFill>
                <a:latin typeface="Times New Roman" pitchFamily="18" charset="0"/>
                <a:cs typeface="Times New Roman" pitchFamily="18" charset="0"/>
              </a:rPr>
              <a:t> </a:t>
            </a:r>
          </a:p>
          <a:p>
            <a:pPr algn="ctr" fontAlgn="auto">
              <a:spcBef>
                <a:spcPts val="1400"/>
              </a:spcBef>
              <a:spcAft>
                <a:spcPts val="0"/>
              </a:spcAft>
              <a:defRPr/>
            </a:pPr>
            <a:r>
              <a:rPr lang="es-MX" sz="2400" b="1" dirty="0">
                <a:solidFill>
                  <a:srgbClr val="000000"/>
                </a:solidFill>
                <a:latin typeface="Times New Roman" pitchFamily="18" charset="0"/>
                <a:cs typeface="Times New Roman" pitchFamily="18" charset="0"/>
              </a:rPr>
              <a:t>(vida, accidentes personales, desempleo y retiro)</a:t>
            </a:r>
          </a:p>
          <a:p>
            <a:pPr algn="ctr" fontAlgn="auto">
              <a:spcBef>
                <a:spcPts val="1400"/>
              </a:spcBef>
              <a:spcAft>
                <a:spcPts val="0"/>
              </a:spcAft>
              <a:defRPr/>
            </a:pPr>
            <a:endParaRPr lang="es-MX" sz="2400" b="1" dirty="0">
              <a:solidFill>
                <a:srgbClr val="000000"/>
              </a:solidFill>
              <a:latin typeface="Times New Roman" pitchFamily="18" charset="0"/>
              <a:cs typeface="Times New Roman" pitchFamily="18" charset="0"/>
            </a:endParaRPr>
          </a:p>
          <a:p>
            <a:pPr algn="ctr" fontAlgn="auto">
              <a:spcBef>
                <a:spcPts val="1400"/>
              </a:spcBef>
              <a:spcAft>
                <a:spcPts val="0"/>
              </a:spcAft>
              <a:defRPr/>
            </a:pPr>
            <a:r>
              <a:rPr lang="es-MX" sz="2400" b="1" dirty="0">
                <a:solidFill>
                  <a:srgbClr val="000000"/>
                </a:solidFill>
                <a:latin typeface="Times New Roman" pitchFamily="18" charset="0"/>
                <a:cs typeface="Times New Roman" pitchFamily="18" charset="0"/>
              </a:rPr>
              <a:t>SEGUROS PATRIMONIALES</a:t>
            </a:r>
          </a:p>
          <a:p>
            <a:pPr algn="ctr" fontAlgn="auto">
              <a:spcBef>
                <a:spcPts val="1400"/>
              </a:spcBef>
              <a:spcAft>
                <a:spcPts val="0"/>
              </a:spcAft>
              <a:defRPr/>
            </a:pPr>
            <a:r>
              <a:rPr lang="es-MX" sz="2400" b="1" dirty="0">
                <a:solidFill>
                  <a:srgbClr val="000000"/>
                </a:solidFill>
                <a:latin typeface="Times New Roman" pitchFamily="18" charset="0"/>
                <a:cs typeface="Times New Roman" pitchFamily="18" charset="0"/>
              </a:rPr>
              <a:t> (lucro cesante por incendio, rotura de maquinarias, etc.)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2667000"/>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a:solidFill>
                  <a:schemeClr val="bg1"/>
                </a:solidFill>
                <a:latin typeface="Times New Roman" pitchFamily="18" charset="0"/>
                <a:cs typeface="Times New Roman" pitchFamily="18" charset="0"/>
              </a:rPr>
              <a:t>SEGURO VOLUNTARIO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2905125"/>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smtClean="0">
                <a:solidFill>
                  <a:schemeClr val="bg1"/>
                </a:solidFill>
                <a:latin typeface="Times New Roman" pitchFamily="18" charset="0"/>
                <a:cs typeface="Times New Roman" pitchFamily="18" charset="0"/>
              </a:rPr>
              <a:t>CON RELACIÓN A RESPONSABILIDAD CIVL</a:t>
            </a:r>
            <a:endParaRPr lang="es-MX" sz="2800" b="1" dirty="0">
              <a:solidFill>
                <a:schemeClr val="bg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25450" y="1533532"/>
            <a:ext cx="8229600" cy="46166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400" b="1">
                <a:solidFill>
                  <a:schemeClr val="bg1"/>
                </a:solidFill>
                <a:latin typeface="Times New Roman" pitchFamily="18" charset="0"/>
                <a:cs typeface="Times New Roman" pitchFamily="18" charset="0"/>
              </a:rPr>
              <a:t>RIESGO CUBIERTO</a:t>
            </a:r>
          </a:p>
        </p:txBody>
      </p:sp>
      <p:sp>
        <p:nvSpPr>
          <p:cNvPr id="3" name="Text Box 3"/>
          <p:cNvSpPr txBox="1">
            <a:spLocks noChangeArrowheads="1"/>
          </p:cNvSpPr>
          <p:nvPr/>
        </p:nvSpPr>
        <p:spPr bwMode="auto">
          <a:xfrm>
            <a:off x="425450" y="2509837"/>
            <a:ext cx="8229600" cy="3738563"/>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b="1">
                <a:solidFill>
                  <a:schemeClr val="bg1"/>
                </a:solidFill>
                <a:latin typeface="Times New Roman" pitchFamily="18" charset="0"/>
                <a:cs typeface="Times New Roman" pitchFamily="18" charset="0"/>
              </a:rPr>
              <a:t>El Asegurador se obliga a mantener indemne al Asegurado y/o a la persona que con su autorización conduzca el vehículo objeto del seguro (en adelante el Conductor), por cuanto deban a un tercero como consecuencia de daños causados por ese vehículo o por la carga que transporte en condiciones reglamentarias, por hechos acaecidos en el plazo convenido, en razón de la responsabilidad civil que pueda resultar a cargo de ellos.</a:t>
            </a:r>
          </a:p>
          <a:p>
            <a:pPr algn="ctr" fontAlgn="auto">
              <a:spcBef>
                <a:spcPts val="0"/>
              </a:spcBef>
              <a:spcAft>
                <a:spcPts val="0"/>
              </a:spcAft>
              <a:defRPr/>
            </a:pPr>
            <a:endParaRPr lang="es-ES" b="1">
              <a:solidFill>
                <a:schemeClr val="bg1"/>
              </a:solidFill>
              <a:latin typeface="Times New Roman" pitchFamily="18" charset="0"/>
              <a:cs typeface="Times New Roman" pitchFamily="18" charset="0"/>
            </a:endParaRPr>
          </a:p>
          <a:p>
            <a:pPr algn="ctr" fontAlgn="auto">
              <a:spcBef>
                <a:spcPts val="0"/>
              </a:spcBef>
              <a:spcAft>
                <a:spcPts val="0"/>
              </a:spcAft>
              <a:defRPr/>
            </a:pPr>
            <a:r>
              <a:rPr lang="es-ES" b="1">
                <a:solidFill>
                  <a:schemeClr val="bg1"/>
                </a:solidFill>
                <a:latin typeface="Times New Roman" pitchFamily="18" charset="0"/>
                <a:cs typeface="Times New Roman" pitchFamily="18" charset="0"/>
              </a:rPr>
              <a:t>El Asegurador asume esta obligación únicamente en favor del Asegurado y del Conductor, hasta la suma máxima por acontecimiento, establecida en el Frente de Póliza por daños corporales a personas, sean estas transportadas o no transportadas y por daños materiales, hasta el monto máximo allí establecido para cada acontecimiento sin que los mismos puedan ser excedidos por el conjunto de indemnizaciones que provengan de un mismo hecho generador.</a:t>
            </a:r>
          </a:p>
        </p:txBody>
      </p:sp>
      <p:sp>
        <p:nvSpPr>
          <p:cNvPr id="4" name="Text Box 4"/>
          <p:cNvSpPr txBox="1">
            <a:spLocks noChangeArrowheads="1"/>
          </p:cNvSpPr>
          <p:nvPr/>
        </p:nvSpPr>
        <p:spPr bwMode="auto">
          <a:xfrm>
            <a:off x="457200" y="533400"/>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a:solidFill>
                  <a:schemeClr val="bg1"/>
                </a:solidFill>
                <a:latin typeface="Times New Roman" pitchFamily="18" charset="0"/>
                <a:cs typeface="Times New Roman" pitchFamily="18" charset="0"/>
              </a:rPr>
              <a:t>OPCIÓN SIN FRANQUICIA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676400"/>
            <a:ext cx="8229600" cy="280035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200" b="1">
                <a:solidFill>
                  <a:schemeClr val="bg1"/>
                </a:solidFill>
                <a:latin typeface="Times New Roman" pitchFamily="18" charset="0"/>
                <a:cs typeface="Times New Roman" pitchFamily="18" charset="0"/>
              </a:rPr>
              <a:t>Se entiende por acontecimiento todo evento que pueda ocasionar uno o más reclamos producto de un mismo hecho generador. Se ampara a las personas transportadas mientras asciendan o desciendan del habitáculo.</a:t>
            </a:r>
          </a:p>
          <a:p>
            <a:pPr algn="ctr" fontAlgn="auto">
              <a:spcBef>
                <a:spcPts val="0"/>
              </a:spcBef>
              <a:spcAft>
                <a:spcPts val="0"/>
              </a:spcAft>
              <a:defRPr/>
            </a:pPr>
            <a:endParaRPr lang="es-ES" sz="2200" b="1">
              <a:solidFill>
                <a:schemeClr val="bg1"/>
              </a:solidFill>
              <a:latin typeface="Times New Roman" pitchFamily="18" charset="0"/>
              <a:cs typeface="Times New Roman" pitchFamily="18" charset="0"/>
            </a:endParaRPr>
          </a:p>
          <a:p>
            <a:pPr algn="ctr" fontAlgn="auto">
              <a:spcBef>
                <a:spcPts val="0"/>
              </a:spcBef>
              <a:spcAft>
                <a:spcPts val="0"/>
              </a:spcAft>
              <a:defRPr/>
            </a:pPr>
            <a:r>
              <a:rPr lang="es-ES" sz="2200" b="1">
                <a:solidFill>
                  <a:schemeClr val="bg1"/>
                </a:solidFill>
                <a:latin typeface="Times New Roman" pitchFamily="18" charset="0"/>
                <a:cs typeface="Times New Roman" pitchFamily="18" charset="0"/>
              </a:rPr>
              <a:t>Si existe pluralidad de damnificados la indemnización se distribuirá a prorrata, cuando las causas se sustancian ante el mismo Juez.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33400" y="692150"/>
            <a:ext cx="8153400" cy="53340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a:solidFill>
                  <a:schemeClr val="bg1"/>
                </a:solidFill>
                <a:latin typeface="Times New Roman" pitchFamily="18" charset="0"/>
                <a:cs typeface="Times New Roman" pitchFamily="18" charset="0"/>
              </a:rPr>
              <a:t>OPCIÓN CON FRANQUICIA</a:t>
            </a:r>
          </a:p>
        </p:txBody>
      </p:sp>
      <p:sp>
        <p:nvSpPr>
          <p:cNvPr id="3" name="Rectangle 3"/>
          <p:cNvSpPr>
            <a:spLocks noChangeArrowheads="1"/>
          </p:cNvSpPr>
          <p:nvPr/>
        </p:nvSpPr>
        <p:spPr bwMode="auto">
          <a:xfrm>
            <a:off x="533400" y="3157538"/>
            <a:ext cx="8153400" cy="2800350"/>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a:solidFill>
                  <a:schemeClr val="bg1"/>
                </a:solidFill>
                <a:latin typeface="Times New Roman" pitchFamily="18" charset="0"/>
                <a:cs typeface="Times New Roman" pitchFamily="18" charset="0"/>
              </a:rPr>
              <a:t>El Asegurador se obliga a mantener indemne al Asegurado y/o a la persona que con su autorización conduzca el vehículo objeto del seguro (en adelante el Conductor), por cuanto deban a un tercero como consecuencia de daños causados por ese vehículo o por la carga que transporte en condiciones reglamentarias, por hechos acaecidos en el plazo convenido, en razón de la responsabilidad civil que pueda resultar a cargo de ellos, y siempre dentro de los límites y sumas aseguradas en esta póliza.</a:t>
            </a:r>
            <a:endParaRPr lang="es-MX" sz="2200" b="1">
              <a:solidFill>
                <a:schemeClr val="bg1"/>
              </a:solidFill>
              <a:latin typeface="Times New Roman" pitchFamily="18" charset="0"/>
              <a:cs typeface="Times New Roman" pitchFamily="18" charset="0"/>
            </a:endParaRPr>
          </a:p>
        </p:txBody>
      </p:sp>
      <p:sp>
        <p:nvSpPr>
          <p:cNvPr id="4" name="Text Box 4"/>
          <p:cNvSpPr txBox="1">
            <a:spLocks noChangeArrowheads="1"/>
          </p:cNvSpPr>
          <p:nvPr/>
        </p:nvSpPr>
        <p:spPr bwMode="auto">
          <a:xfrm>
            <a:off x="533400" y="1989138"/>
            <a:ext cx="8153400" cy="461962"/>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400" b="1">
                <a:solidFill>
                  <a:schemeClr val="bg1"/>
                </a:solidFill>
                <a:latin typeface="Times New Roman" pitchFamily="18" charset="0"/>
                <a:cs typeface="Times New Roman" pitchFamily="18" charset="0"/>
              </a:rPr>
              <a:t>RIESGO CUBIERTO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76250"/>
            <a:ext cx="8229600" cy="5781675"/>
          </a:xfrm>
          <a:prstGeom prst="rect">
            <a:avLst/>
          </a:prstGeom>
          <a:solidFill>
            <a:schemeClr val="tx1"/>
          </a:solidFill>
          <a:ln w="28575">
            <a:solidFill>
              <a:srgbClr val="C00000"/>
            </a:solidFill>
            <a:miter lim="800000"/>
            <a:headEnd/>
            <a:tailEnd/>
          </a:ln>
        </p:spPr>
        <p:txBody>
          <a:bodyPr wrap="square" anchorCtr="1">
            <a:spAutoFit/>
          </a:bodyPr>
          <a:lstStyle/>
          <a:p>
            <a:pPr marL="342900" indent="-342900" algn="ctr" fontAlgn="auto">
              <a:spcBef>
                <a:spcPts val="0"/>
              </a:spcBef>
              <a:spcAft>
                <a:spcPts val="0"/>
              </a:spcAft>
              <a:defRPr/>
            </a:pPr>
            <a:r>
              <a:rPr lang="es-ES" sz="2300" b="1" dirty="0">
                <a:solidFill>
                  <a:schemeClr val="bg1"/>
                </a:solidFill>
                <a:latin typeface="Times New Roman" pitchFamily="18" charset="0"/>
                <a:cs typeface="Times New Roman" pitchFamily="18" charset="0"/>
              </a:rPr>
              <a:t>El Asegurador asume esta obligación únicamente en favor del Asegurado y del Conductor, hasta las sumas máximas por persona (en los casos en que exista) y por acontecimiento establecidas en el Frente de Póliza  correspondientes a los siguientes conceptos detallados a continuación sin que las mismas, individualmente, puedan ser excedidas por el conjunto de indemnizaciones que provengan de un mismo hecho generador:</a:t>
            </a:r>
          </a:p>
          <a:p>
            <a:pPr marL="342900" indent="-342900" algn="ctr" fontAlgn="auto">
              <a:spcBef>
                <a:spcPts val="0"/>
              </a:spcBef>
              <a:spcAft>
                <a:spcPts val="0"/>
              </a:spcAft>
              <a:defRPr/>
            </a:pPr>
            <a:endParaRPr lang="es-MX" sz="2300" b="1" dirty="0">
              <a:solidFill>
                <a:schemeClr val="bg1"/>
              </a:solidFill>
              <a:latin typeface="Times New Roman" pitchFamily="18" charset="0"/>
              <a:cs typeface="Times New Roman" pitchFamily="18" charset="0"/>
            </a:endParaRPr>
          </a:p>
          <a:p>
            <a:pPr marL="342900" indent="-342900" fontAlgn="auto">
              <a:spcBef>
                <a:spcPts val="0"/>
              </a:spcBef>
              <a:spcAft>
                <a:spcPts val="0"/>
              </a:spcAft>
              <a:buSzPct val="100000"/>
              <a:buFontTx/>
              <a:buAutoNum type="alphaLcParenR"/>
              <a:defRPr/>
            </a:pPr>
            <a:r>
              <a:rPr lang="es-ES" sz="2300" b="1" dirty="0">
                <a:solidFill>
                  <a:schemeClr val="bg1"/>
                </a:solidFill>
                <a:latin typeface="Times New Roman" pitchFamily="18" charset="0"/>
                <a:cs typeface="Times New Roman" pitchFamily="18" charset="0"/>
              </a:rPr>
              <a:t>Lesiones y/o Muerte a Terceros Transportados;</a:t>
            </a:r>
          </a:p>
          <a:p>
            <a:pPr marL="342900" indent="-342900" fontAlgn="auto">
              <a:spcBef>
                <a:spcPts val="0"/>
              </a:spcBef>
              <a:spcAft>
                <a:spcPts val="0"/>
              </a:spcAft>
              <a:buSzPct val="100000"/>
              <a:buFontTx/>
              <a:buAutoNum type="alphaLcParenR"/>
              <a:defRPr/>
            </a:pPr>
            <a:endParaRPr lang="es-MX" sz="2300" b="1" dirty="0">
              <a:solidFill>
                <a:schemeClr val="bg1"/>
              </a:solidFill>
              <a:latin typeface="Times New Roman" pitchFamily="18" charset="0"/>
              <a:cs typeface="Times New Roman" pitchFamily="18" charset="0"/>
            </a:endParaRPr>
          </a:p>
          <a:p>
            <a:pPr marL="342900" indent="-342900" fontAlgn="auto">
              <a:spcBef>
                <a:spcPts val="0"/>
              </a:spcBef>
              <a:spcAft>
                <a:spcPts val="0"/>
              </a:spcAft>
              <a:buSzPct val="100000"/>
              <a:buFontTx/>
              <a:buAutoNum type="alphaLcParenR" startAt="2"/>
              <a:defRPr/>
            </a:pPr>
            <a:r>
              <a:rPr lang="es-ES" sz="2300" b="1" dirty="0">
                <a:solidFill>
                  <a:schemeClr val="bg1"/>
                </a:solidFill>
                <a:latin typeface="Times New Roman" pitchFamily="18" charset="0"/>
                <a:cs typeface="Times New Roman" pitchFamily="18" charset="0"/>
              </a:rPr>
              <a:t>Lesiones y/o Muerte a Terceros no Transportados;</a:t>
            </a:r>
          </a:p>
          <a:p>
            <a:pPr marL="342900" indent="-342900" fontAlgn="auto">
              <a:spcBef>
                <a:spcPts val="0"/>
              </a:spcBef>
              <a:spcAft>
                <a:spcPts val="0"/>
              </a:spcAft>
              <a:buSzPct val="100000"/>
              <a:buFontTx/>
              <a:buAutoNum type="alphaLcParenR" startAt="2"/>
              <a:defRPr/>
            </a:pPr>
            <a:endParaRPr lang="es-MX" sz="2300" b="1" dirty="0">
              <a:solidFill>
                <a:schemeClr val="bg1"/>
              </a:solidFill>
              <a:latin typeface="Times New Roman" pitchFamily="18" charset="0"/>
              <a:cs typeface="Times New Roman" pitchFamily="18" charset="0"/>
            </a:endParaRPr>
          </a:p>
          <a:p>
            <a:pPr marL="342900" indent="-342900" fontAlgn="auto">
              <a:spcBef>
                <a:spcPts val="0"/>
              </a:spcBef>
              <a:spcAft>
                <a:spcPts val="0"/>
              </a:spcAft>
              <a:defRPr/>
            </a:pPr>
            <a:r>
              <a:rPr lang="es-ES" sz="2300" b="1" dirty="0">
                <a:solidFill>
                  <a:schemeClr val="bg1"/>
                </a:solidFill>
                <a:latin typeface="Times New Roman" pitchFamily="18" charset="0"/>
                <a:cs typeface="Times New Roman" pitchFamily="18" charset="0"/>
              </a:rPr>
              <a:t>c)  Daños Materiales a cosas de terceros (en exceso de la franquicia establecida más adelante, en caso de existir la misma); </a:t>
            </a:r>
            <a:endParaRPr lang="es-MX" sz="2300" b="1" dirty="0">
              <a:solidFill>
                <a:schemeClr val="bg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36665"/>
            <a:ext cx="8229600" cy="4435475"/>
          </a:xfrm>
          <a:prstGeom prst="rect">
            <a:avLst/>
          </a:prstGeom>
          <a:solidFill>
            <a:schemeClr val="tx1"/>
          </a:solidFill>
          <a:ln w="28575">
            <a:solidFill>
              <a:srgbClr val="C00000"/>
            </a:solidFill>
            <a:miter lim="800000"/>
            <a:headEnd/>
            <a:tailEnd/>
          </a:ln>
        </p:spPr>
        <p:txBody>
          <a:bodyPr wrap="square" anchorCtr="1">
            <a:spAutoFit/>
          </a:bodyPr>
          <a:lstStyle/>
          <a:p>
            <a:pPr algn="ctr">
              <a:defRPr/>
            </a:pPr>
            <a:r>
              <a:rPr lang="es-ES" sz="2000" b="1" dirty="0">
                <a:solidFill>
                  <a:schemeClr val="bg1"/>
                </a:solidFill>
                <a:latin typeface="Times New Roman" pitchFamily="18" charset="0"/>
                <a:cs typeface="Times New Roman" pitchFamily="18" charset="0"/>
              </a:rPr>
              <a:t>Se entiende por acontecimiento todo evento que pueda ocasionar uno o más reclamos producto de un mismo hecho generador.</a:t>
            </a:r>
            <a:endParaRPr lang="es-MX" sz="2000" b="1" dirty="0">
              <a:solidFill>
                <a:schemeClr val="bg1"/>
              </a:solidFill>
              <a:latin typeface="Times New Roman" pitchFamily="18" charset="0"/>
              <a:cs typeface="Times New Roman" pitchFamily="18" charset="0"/>
            </a:endParaRPr>
          </a:p>
          <a:p>
            <a:pPr algn="ctr">
              <a:defRPr/>
            </a:pPr>
            <a:r>
              <a:rPr lang="es-ES" sz="2000" b="1" dirty="0">
                <a:solidFill>
                  <a:schemeClr val="bg1"/>
                </a:solidFill>
                <a:latin typeface="Times New Roman" pitchFamily="18" charset="0"/>
                <a:cs typeface="Times New Roman" pitchFamily="18" charset="0"/>
              </a:rPr>
              <a:t>En relación a los alcances de la cobertura hacia personas transportadas, la responsabilidad asumida por el Asegurador se extiende a cubrir dentro del límite indemnizatorio -establecido en el inciso c) por acontecimiento y por persona, señalado precedentemente, los daños corporales únicamente sufridos por terceras personas transportadas en el habitáculo destinado a tal fin en el vehículo asegurado, siempre que su número no exceda la capacidad indicada en las especificaciones de fábrica o admitida como máximo para el uso normal del rodado o mientras asciendan o desciendan del habitáculo, con excepción de los daños sufridos por el cónyuge y los parientes del Asegurado o del Conductor hasta el tercer grado de consanguinidad o afinidad (en el caso de las sociedades, los de los directivos).</a:t>
            </a:r>
            <a:endParaRPr lang="es-MX" sz="2000" b="1" dirty="0">
              <a:solidFill>
                <a:schemeClr val="bg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19169"/>
            <a:ext cx="8229600" cy="53244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Tampoco indemnizará los daños sufridos por las personas en relación de dependencia laboral con el Asegurado o Conductor, en tanto el evento se produzca en oportunidad o con motivo del trabajo. Asimismo, quedan excluidas de esta cobertura las personas transportadas en ambulancias en calidad de pacientes.</a:t>
            </a:r>
          </a:p>
          <a:p>
            <a:pPr algn="ctr" fontAlgn="auto">
              <a:spcBef>
                <a:spcPts val="0"/>
              </a:spcBef>
              <a:spcAft>
                <a:spcPts val="0"/>
              </a:spcAft>
              <a:defRPr/>
            </a:pPr>
            <a:endParaRPr lang="es-ES" sz="20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Si existe pluralidad de damnificados, la indemnización se distribuirá a prorrata. Cuando se promuevan dos o más acciones, se acumularán los diversos procesos para ser resueltos por el juez que previno (artículo 119 de la Ley de Seguros). Para la aplicación de la prorrata siempre se tendrán en consideración los límites individuales de cada uno de los incisos detallados precedentemente.</a:t>
            </a:r>
            <a:endParaRPr lang="es-MX" sz="2000" b="1" dirty="0">
              <a:solidFill>
                <a:schemeClr val="bg1"/>
              </a:solidFill>
              <a:latin typeface="Times New Roman" pitchFamily="18" charset="0"/>
              <a:cs typeface="Times New Roman" pitchFamily="18" charset="0"/>
            </a:endParaRPr>
          </a:p>
          <a:p>
            <a:pPr algn="ctr" fontAlgn="auto">
              <a:spcBef>
                <a:spcPts val="0"/>
              </a:spcBef>
              <a:spcAft>
                <a:spcPts val="0"/>
              </a:spcAft>
              <a:defRPr/>
            </a:pPr>
            <a:endParaRPr lang="es-ES" sz="20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La extensión de la cobertura al Conductor, queda condicionada a que éste cumpla las cargas y se someta a las cláusulas de la presente póliza y de la Ley, como el mismo Asegurado al cual se lo asimila. En adelante la mención del Asegurado comprende en su caso al Conductor.</a:t>
            </a:r>
            <a:endParaRPr lang="es-MX" sz="2000" b="1" dirty="0">
              <a:solidFill>
                <a:schemeClr val="bg1"/>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133600"/>
            <a:ext cx="8229600" cy="199390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FRANQUICIA</a:t>
            </a:r>
          </a:p>
          <a:p>
            <a:pPr algn="ctr" fontAlgn="auto">
              <a:spcBef>
                <a:spcPts val="0"/>
              </a:spcBef>
              <a:spcAft>
                <a:spcPts val="0"/>
              </a:spcAft>
              <a:defRPr/>
            </a:pPr>
            <a:endParaRPr lang="es-ES" sz="2400" dirty="0">
              <a:solidFill>
                <a:schemeClr val="bg1"/>
              </a:solidFill>
              <a:latin typeface="Calibri" pitchFamily="34" charset="0"/>
            </a:endParaRPr>
          </a:p>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El Asegurado tiene a su cargo un deducible obligatorio por el importe establecido en el Frente de póliza, para la cobertura de Daños Materiales a Cosas de Terceros.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528" y="476250"/>
            <a:ext cx="8229272" cy="52322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a:solidFill>
                  <a:schemeClr val="bg1"/>
                </a:solidFill>
                <a:latin typeface="Times New Roman" pitchFamily="18" charset="0"/>
                <a:cs typeface="Times New Roman" pitchFamily="18" charset="0"/>
              </a:rPr>
              <a:t>COSTAS Y GASTOS</a:t>
            </a:r>
          </a:p>
        </p:txBody>
      </p:sp>
      <p:sp>
        <p:nvSpPr>
          <p:cNvPr id="3" name="Text Box 3"/>
          <p:cNvSpPr txBox="1">
            <a:spLocks noChangeArrowheads="1"/>
          </p:cNvSpPr>
          <p:nvPr/>
        </p:nvSpPr>
        <p:spPr bwMode="auto">
          <a:xfrm>
            <a:off x="457200" y="1431946"/>
            <a:ext cx="8229600" cy="499745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200" b="1" dirty="0">
                <a:solidFill>
                  <a:schemeClr val="bg1"/>
                </a:solidFill>
                <a:latin typeface="Times New Roman" pitchFamily="18" charset="0"/>
                <a:cs typeface="Times New Roman" pitchFamily="18" charset="0"/>
              </a:rPr>
              <a:t>El Asegurador toma a su cargo como único accesorio de su obligación, según la cobertura contratada, el pago de las costas judiciales en causa civil y de los gastos extrajudiciales en que se incurra para resistir la pretensión del tercero. (artículo 110 de la Ley de Seguros)</a:t>
            </a:r>
          </a:p>
          <a:p>
            <a:pPr algn="ctr" fontAlgn="auto">
              <a:spcBef>
                <a:spcPts val="1100"/>
              </a:spcBef>
              <a:spcAft>
                <a:spcPts val="0"/>
              </a:spcAft>
              <a:defRPr/>
            </a:pPr>
            <a:r>
              <a:rPr lang="es-MX" sz="2200" b="1" dirty="0">
                <a:solidFill>
                  <a:schemeClr val="bg1"/>
                </a:solidFill>
                <a:latin typeface="Times New Roman" pitchFamily="18" charset="0"/>
                <a:cs typeface="Times New Roman" pitchFamily="18" charset="0"/>
              </a:rPr>
              <a:t>Cuando el Asegurador no asuma o decline la defensa del juicio dejando al Asegurado la dirección exclusiva de la causa, el pago de los gastos y costas lo debe en la medida de que fueron necesarios y se liberará de la parte proporcional de gastos y costas que en definitiva le hubieran correspondido, conforme a las reglas anteriores, si deposita la suma asegurada o la demanda, la que sea menor, y la parte proporcional de costas devengadas hasta ese momento (artículos 111 y 110 inciso a) última parte de la Ley de Seguros.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838200"/>
            <a:ext cx="8229600" cy="1371599"/>
          </a:xfrm>
          <a:prstGeom prst="rect">
            <a:avLst/>
          </a:prstGeom>
          <a:solidFill>
            <a:schemeClr val="tx2">
              <a:lumMod val="40000"/>
              <a:lumOff val="60000"/>
            </a:schemeClr>
          </a:solidFill>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CONSIDERA LAS SIGUIENTES COBERTURAS</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1 Título"/>
          <p:cNvSpPr txBox="1">
            <a:spLocks/>
          </p:cNvSpPr>
          <p:nvPr/>
        </p:nvSpPr>
        <p:spPr>
          <a:xfrm>
            <a:off x="457200" y="2819401"/>
            <a:ext cx="8229600" cy="2362199"/>
          </a:xfrm>
          <a:prstGeom prst="rect">
            <a:avLst/>
          </a:prstGeom>
          <a:solidFill>
            <a:schemeClr val="tx2">
              <a:lumMod val="40000"/>
              <a:lumOff val="60000"/>
            </a:schemeClr>
          </a:solidFill>
          <a:ln w="381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AERONAVEGACIÓN</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AUTOMOTORES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CAUCIÓN</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COMBINADAS E INTEGRALES</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CRÉDITO INTERNO Y A LA EXPORTACIÓN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CRISTALES,VIDRIOS Y ESPEJOS</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457200" y="533400"/>
            <a:ext cx="8229600" cy="11858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LIMITES INDEMNIZATORIOS </a:t>
            </a:r>
            <a:r>
              <a:rPr lang="es-ES" sz="2400" b="1" dirty="0" smtClean="0">
                <a:solidFill>
                  <a:schemeClr val="bg1"/>
                </a:solidFill>
                <a:latin typeface="Times New Roman" pitchFamily="18" charset="0"/>
                <a:cs typeface="Times New Roman" pitchFamily="18" charset="0"/>
              </a:rPr>
              <a:t>DEL </a:t>
            </a:r>
            <a:r>
              <a:rPr lang="es-ES" sz="2400" b="1" dirty="0">
                <a:solidFill>
                  <a:schemeClr val="bg1"/>
                </a:solidFill>
                <a:latin typeface="Times New Roman" pitchFamily="18" charset="0"/>
                <a:cs typeface="Times New Roman" pitchFamily="18" charset="0"/>
              </a:rPr>
              <a:t>RUBRO RESPONSABILIDAD CIVIL EN </a:t>
            </a:r>
            <a:r>
              <a:rPr lang="es-ES" sz="2400" b="1" dirty="0" smtClean="0">
                <a:solidFill>
                  <a:schemeClr val="bg1"/>
                </a:solidFill>
                <a:latin typeface="Times New Roman" pitchFamily="18" charset="0"/>
                <a:cs typeface="Times New Roman" pitchFamily="18" charset="0"/>
              </a:rPr>
              <a:t>AUTOMOTORES</a:t>
            </a:r>
            <a:endParaRPr lang="es-ES" sz="2400" b="1" dirty="0">
              <a:solidFill>
                <a:schemeClr val="bg1"/>
              </a:solidFill>
              <a:latin typeface="Times New Roman" pitchFamily="18" charset="0"/>
              <a:cs typeface="Times New Roman" pitchFamily="18" charset="0"/>
            </a:endParaRPr>
          </a:p>
        </p:txBody>
      </p:sp>
      <p:sp>
        <p:nvSpPr>
          <p:cNvPr id="3" name="Text Box 7"/>
          <p:cNvSpPr txBox="1">
            <a:spLocks noChangeArrowheads="1"/>
          </p:cNvSpPr>
          <p:nvPr/>
        </p:nvSpPr>
        <p:spPr bwMode="auto">
          <a:xfrm>
            <a:off x="457200" y="2057400"/>
            <a:ext cx="8229600" cy="2746906"/>
          </a:xfrm>
          <a:prstGeom prst="rect">
            <a:avLst/>
          </a:prstGeom>
          <a:solidFill>
            <a:schemeClr val="tx1"/>
          </a:solidFill>
          <a:ln w="28575">
            <a:solidFill>
              <a:srgbClr val="C00000"/>
            </a:solidFill>
            <a:miter lim="800000"/>
            <a:headEnd/>
            <a:tailEnd/>
          </a:ln>
        </p:spPr>
        <p:txBody>
          <a:bodyPr wrap="square">
            <a:spAutoFit/>
          </a:bodyPr>
          <a:lstStyle/>
          <a:p>
            <a:pPr algn="ctr" fontAlgn="auto" hangingPunct="0">
              <a:spcBef>
                <a:spcPts val="1100"/>
              </a:spcBef>
              <a:spcAft>
                <a:spcPts val="0"/>
              </a:spcAft>
              <a:defRPr/>
            </a:pPr>
            <a:r>
              <a:rPr lang="es-ES" sz="2000" b="1" dirty="0">
                <a:solidFill>
                  <a:schemeClr val="bg1"/>
                </a:solidFill>
                <a:latin typeface="Times New Roman" pitchFamily="18" charset="0"/>
              </a:rPr>
              <a:t>Para automóviles particulares, vehículos remolcados, autos de alquiler sin chofer, </a:t>
            </a:r>
            <a:r>
              <a:rPr lang="es-ES" sz="2000" b="1" dirty="0" err="1">
                <a:solidFill>
                  <a:schemeClr val="bg1"/>
                </a:solidFill>
                <a:latin typeface="Times New Roman" pitchFamily="18" charset="0"/>
              </a:rPr>
              <a:t>motovehículos</a:t>
            </a:r>
            <a:r>
              <a:rPr lang="es-ES" sz="2000" b="1" dirty="0">
                <a:solidFill>
                  <a:schemeClr val="bg1"/>
                </a:solidFill>
                <a:latin typeface="Times New Roman" pitchFamily="18" charset="0"/>
              </a:rPr>
              <a:t> , bicicletas con motor y casas </a:t>
            </a:r>
            <a:r>
              <a:rPr lang="es-ES" sz="2000" b="1" dirty="0" smtClean="0">
                <a:solidFill>
                  <a:schemeClr val="bg1"/>
                </a:solidFill>
                <a:latin typeface="Times New Roman" pitchFamily="18" charset="0"/>
              </a:rPr>
              <a:t>rodantes</a:t>
            </a:r>
          </a:p>
          <a:p>
            <a:pPr algn="ctr" fontAlgn="auto" hangingPunct="0">
              <a:spcBef>
                <a:spcPts val="1100"/>
              </a:spcBef>
              <a:spcAft>
                <a:spcPts val="0"/>
              </a:spcAft>
              <a:defRPr/>
            </a:pPr>
            <a:r>
              <a:rPr lang="es-ES" sz="2000" b="1" dirty="0" smtClean="0">
                <a:solidFill>
                  <a:schemeClr val="bg1"/>
                </a:solidFill>
                <a:latin typeface="Times New Roman" pitchFamily="18" charset="0"/>
              </a:rPr>
              <a:t>$</a:t>
            </a:r>
            <a:endParaRPr lang="es-ES" sz="2000" b="1" dirty="0">
              <a:solidFill>
                <a:schemeClr val="bg1"/>
              </a:solidFill>
              <a:latin typeface="Times New Roman" pitchFamily="18" charset="0"/>
            </a:endParaRPr>
          </a:p>
          <a:p>
            <a:pPr algn="ctr" fontAlgn="auto" hangingPunct="0">
              <a:spcBef>
                <a:spcPts val="1400"/>
              </a:spcBef>
              <a:spcAft>
                <a:spcPts val="0"/>
              </a:spcAft>
              <a:defRPr/>
            </a:pPr>
            <a:r>
              <a:rPr lang="es-ES" sz="2000" b="1" dirty="0" smtClean="0">
                <a:solidFill>
                  <a:schemeClr val="bg1"/>
                </a:solidFill>
                <a:latin typeface="Times New Roman" pitchFamily="18" charset="0"/>
              </a:rPr>
              <a:t>Para </a:t>
            </a:r>
            <a:r>
              <a:rPr lang="es-ES" sz="2000" b="1" dirty="0">
                <a:solidFill>
                  <a:schemeClr val="bg1"/>
                </a:solidFill>
                <a:latin typeface="Times New Roman" pitchFamily="18" charset="0"/>
              </a:rPr>
              <a:t>taxímetros, </a:t>
            </a:r>
            <a:r>
              <a:rPr lang="es-ES" sz="2000" b="1" dirty="0" err="1">
                <a:solidFill>
                  <a:schemeClr val="bg1"/>
                </a:solidFill>
                <a:latin typeface="Times New Roman" pitchFamily="18" charset="0"/>
              </a:rPr>
              <a:t>remises</a:t>
            </a:r>
            <a:r>
              <a:rPr lang="es-ES" sz="2000" b="1" dirty="0">
                <a:solidFill>
                  <a:schemeClr val="bg1"/>
                </a:solidFill>
                <a:latin typeface="Times New Roman" pitchFamily="18" charset="0"/>
              </a:rPr>
              <a:t>, maquinarias rurales y viales, camiones y </a:t>
            </a:r>
            <a:r>
              <a:rPr lang="es-ES" sz="2000" b="1" dirty="0" err="1">
                <a:solidFill>
                  <a:schemeClr val="bg1"/>
                </a:solidFill>
                <a:latin typeface="Times New Roman" pitchFamily="18" charset="0"/>
              </a:rPr>
              <a:t>semitracciones</a:t>
            </a:r>
            <a:r>
              <a:rPr lang="es-ES" sz="2000" b="1" dirty="0">
                <a:solidFill>
                  <a:schemeClr val="bg1"/>
                </a:solidFill>
                <a:latin typeface="Times New Roman" pitchFamily="18" charset="0"/>
              </a:rPr>
              <a:t>, acoplados y </a:t>
            </a:r>
            <a:r>
              <a:rPr lang="es-ES" sz="2000" b="1" dirty="0" err="1">
                <a:solidFill>
                  <a:schemeClr val="bg1"/>
                </a:solidFill>
                <a:latin typeface="Times New Roman" pitchFamily="18" charset="0"/>
              </a:rPr>
              <a:t>semirremolaques</a:t>
            </a:r>
            <a:r>
              <a:rPr lang="es-ES" sz="2000" b="1" dirty="0">
                <a:solidFill>
                  <a:schemeClr val="bg1"/>
                </a:solidFill>
                <a:latin typeface="Times New Roman" pitchFamily="18" charset="0"/>
              </a:rPr>
              <a:t>, servicios de urgencia y fuerzas de seguridad</a:t>
            </a:r>
          </a:p>
          <a:p>
            <a:pPr algn="ctr" fontAlgn="auto" hangingPunct="0">
              <a:spcBef>
                <a:spcPts val="1400"/>
              </a:spcBef>
              <a:spcAft>
                <a:spcPts val="0"/>
              </a:spcAft>
              <a:defRPr/>
            </a:pPr>
            <a:r>
              <a:rPr lang="es-ES" sz="2000" b="1" dirty="0" smtClean="0">
                <a:solidFill>
                  <a:schemeClr val="bg1"/>
                </a:solidFill>
                <a:latin typeface="Times New Roman" pitchFamily="18" charset="0"/>
              </a:rPr>
              <a:t>$</a:t>
            </a:r>
            <a:endParaRPr lang="es-ES" sz="2000" b="1" dirty="0">
              <a:solidFill>
                <a:schemeClr val="bg1"/>
              </a:solidFill>
              <a:latin typeface="Times New Roman" pitchFamily="18" charset="0"/>
            </a:endParaRPr>
          </a:p>
        </p:txBody>
      </p:sp>
      <p:sp>
        <p:nvSpPr>
          <p:cNvPr id="4" name="Rectangle 4"/>
          <p:cNvSpPr>
            <a:spLocks noChangeArrowheads="1"/>
          </p:cNvSpPr>
          <p:nvPr/>
        </p:nvSpPr>
        <p:spPr bwMode="auto">
          <a:xfrm>
            <a:off x="457200" y="5105400"/>
            <a:ext cx="8229600" cy="804863"/>
          </a:xfrm>
          <a:prstGeom prst="rect">
            <a:avLst/>
          </a:prstGeom>
          <a:solidFill>
            <a:schemeClr val="tx1"/>
          </a:solidFill>
          <a:ln w="28575">
            <a:solidFill>
              <a:srgbClr val="FF0000"/>
            </a:solidFill>
            <a:miter lim="800000"/>
            <a:headEnd/>
            <a:tailEnd/>
          </a:ln>
        </p:spPr>
        <p:txBody>
          <a:bodyPr anchor="ctr" anchorCtr="1"/>
          <a:lstStyle/>
          <a:p>
            <a:pPr algn="ctr" fontAlgn="auto">
              <a:spcBef>
                <a:spcPts val="0"/>
              </a:spcBef>
              <a:spcAft>
                <a:spcPts val="0"/>
              </a:spcAft>
              <a:defRPr/>
            </a:pPr>
            <a:r>
              <a:rPr lang="es-ES" sz="2400" b="1" dirty="0" smtClean="0">
                <a:solidFill>
                  <a:schemeClr val="bg1"/>
                </a:solidFill>
                <a:latin typeface="Times New Roman" pitchFamily="18" charset="0"/>
                <a:cs typeface="Times New Roman" pitchFamily="18" charset="0"/>
              </a:rPr>
              <a:t>No se indican intencionadamente los importes dado su continua modificación por actualización.</a:t>
            </a:r>
            <a:endParaRPr lang="es-E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1+#ppt_w/2"/>
                                          </p:val>
                                        </p:tav>
                                        <p:tav tm="100000">
                                          <p:val>
                                            <p:strVal val="#ppt_x"/>
                                          </p:val>
                                        </p:tav>
                                      </p:tavLst>
                                    </p:anim>
                                    <p:anim calcmode="lin" valueType="num">
                                      <p:cBhvr>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1050925"/>
            <a:ext cx="8229600" cy="592138"/>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ASUNCIÓN DE RESPONSABILIDAD</a:t>
            </a:r>
            <a:endParaRPr lang="es-ES" sz="2800" dirty="0">
              <a:solidFill>
                <a:schemeClr val="bg1"/>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96888" y="2781300"/>
            <a:ext cx="8229600" cy="255454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000" b="1">
                <a:solidFill>
                  <a:schemeClr val="bg1"/>
                </a:solidFill>
                <a:latin typeface="Times New Roman" pitchFamily="18" charset="0"/>
              </a:rPr>
              <a:t>SI EL ASEGURADOR ASUME LA DEFENSA CIVIL ESTA RECONOCIENDO RESPONSABILIDAD FRENTE AL ASEGURADO (RENUNCIA TÁCITA A ALEGAR CADUCIDAD, SUSPENSIÓN DE COBERTURA, ETC.), SALVO QUE POSTERIORMENTE CONOZCA HECHOS EXIMENTES DE RESPONSABILIDAD, DEBIENDO NOTIFICARLE AL ASEGURADO EN FORMA FEHACIENTE DENTRO DE LOS CINCO DÍAS DE HABER TOMADO CONOCIMIENTO DE ESOS HECHOS.</a:t>
            </a:r>
            <a:endParaRPr lang="es-ES" sz="2400">
              <a:solidFill>
                <a:schemeClr val="bg1"/>
              </a:solidFill>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599" cy="7366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DEFENSA EN EL PROCESO PENAL</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8809" y="1785938"/>
            <a:ext cx="8227967" cy="4119076"/>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SI SE PROMOVIERA PROCESO PENAL O CORRECCIONAL, EL ASEGURADO DEBE DAR INMEDIATO AVISO AL ASEGURADOR, QUIEN DENTRO DE LOS DOS DÍAS DE LA COMUNICACIÓN, DEBE EXPEDIRSE SOBRE SI ASUME O NO LA DEFENSA. SI EL ASEGURADOR NO LA ASUME EL ASEGURADO DEBE DESIGNAR AL PROFESIONAL QUE LO DEFIENDA E INFORMARLE AL ASEGURADOR LAS ACTUACIONES PRODUCIDAS EN EL JUICIO Y LAS SENTENCIAS QUE SE DICTASEN.</a:t>
            </a:r>
          </a:p>
          <a:p>
            <a:pPr algn="ctr" fontAlgn="auto" hangingPunct="0">
              <a:spcBef>
                <a:spcPts val="1200"/>
              </a:spcBef>
              <a:spcAft>
                <a:spcPts val="0"/>
              </a:spcAft>
              <a:defRPr/>
            </a:pPr>
            <a:r>
              <a:rPr lang="es-ES" sz="2000" b="1">
                <a:solidFill>
                  <a:schemeClr val="bg1"/>
                </a:solidFill>
                <a:latin typeface="Times New Roman" pitchFamily="18" charset="0"/>
              </a:rPr>
              <a:t>SI EL ASEGURADOR ASUME LA DEFENSA EN EL PROCESO PENAL SOLO PAGARÁ LOS HONORARIOS Y GASTOS DEL ABOGADO DESIGNADO.</a:t>
            </a:r>
          </a:p>
          <a:p>
            <a:pPr algn="ctr" fontAlgn="auto" hangingPunct="0">
              <a:spcBef>
                <a:spcPts val="1400"/>
              </a:spcBef>
              <a:spcAft>
                <a:spcPts val="0"/>
              </a:spcAft>
              <a:defRPr/>
            </a:pPr>
            <a:r>
              <a:rPr lang="es-ES" sz="2000" b="1">
                <a:solidFill>
                  <a:schemeClr val="bg1"/>
                </a:solidFill>
                <a:latin typeface="Times New Roman" pitchFamily="18" charset="0"/>
              </a:rPr>
              <a:t>PRINCIPIO DE DEFENSA DE LA LIBERTAD INDIVIDUAL</a:t>
            </a:r>
            <a:endParaRPr lang="es-ES" sz="2400">
              <a:solidFill>
                <a:schemeClr val="bg1"/>
              </a:solidFill>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84200"/>
            <a:ext cx="8229600" cy="630238"/>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RECONOCIMIENTO DE RESPONSABILIDAD</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600200"/>
            <a:ext cx="8229600" cy="230187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000" b="1">
                <a:solidFill>
                  <a:schemeClr val="bg1"/>
                </a:solidFill>
                <a:latin typeface="Times New Roman" pitchFamily="18" charset="0"/>
              </a:rPr>
              <a:t>EL ASEGURADO NO PUEDE RECONOCER SU RESPONSABILIDAD NI CELEBRAR TRANSACIÓN SIN ANUENCIA DEL ASEGURADOR. CUANDO ESOS ACTOS SE CELEBREN CON INTERVENCIÓN DEL ASEGURADOR, ÉSTE ENTREGARÁ LOS FONDOS QUE CORRESPONDAN SEGÚN EL CONTRATO, EN TERMINO ÚTIL PARA EL CUMPLIMIENTO DILIGENTE DE LAS OBLIGACIONES ASUMIDAS.</a:t>
            </a:r>
            <a:endParaRPr lang="es-ES" sz="2400">
              <a:solidFill>
                <a:schemeClr val="bg1"/>
              </a:solidFill>
              <a:latin typeface="Times New Roman" pitchFamily="18" charset="0"/>
            </a:endParaRPr>
          </a:p>
        </p:txBody>
      </p:sp>
      <p:sp>
        <p:nvSpPr>
          <p:cNvPr id="4" name="Text Box 4"/>
          <p:cNvSpPr txBox="1">
            <a:spLocks noChangeArrowheads="1"/>
          </p:cNvSpPr>
          <p:nvPr/>
        </p:nvSpPr>
        <p:spPr bwMode="auto">
          <a:xfrm>
            <a:off x="457200" y="4267200"/>
            <a:ext cx="8229600" cy="184467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HAY QUE DIFERENCIAR RECONOCIMIENTO DE RESPONSABILIDAD Y RECONOCIMIENTO DE HECHOS</a:t>
            </a:r>
          </a:p>
          <a:p>
            <a:pPr algn="ctr" fontAlgn="auto" hangingPunct="0">
              <a:spcBef>
                <a:spcPts val="1200"/>
              </a:spcBef>
              <a:spcAft>
                <a:spcPts val="0"/>
              </a:spcAft>
              <a:defRPr/>
            </a:pPr>
            <a:r>
              <a:rPr lang="es-ES" sz="2000" b="1">
                <a:solidFill>
                  <a:schemeClr val="bg1"/>
                </a:solidFill>
                <a:latin typeface="Times New Roman" pitchFamily="18" charset="0"/>
              </a:rPr>
              <a:t>LO QUE LA LEY EXIGE ES QUE EL ASEGURADO NO HAGA UNA VALORACIÓN SOBRE SU RESPONSABILIDAD, DEBIENDO SOLO EXPONER LOS HECHOS SIN EXTRAER CONCLUSIONES.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00034" y="857250"/>
            <a:ext cx="8186766" cy="928688"/>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PLAZO Y FORMA DE DENUNCIA DEL SINIESTRO</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553008"/>
            <a:ext cx="8229600" cy="2857192"/>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PLAZO PARA EL ASEGURADO</a:t>
            </a:r>
          </a:p>
          <a:p>
            <a:pPr algn="ctr" fontAlgn="auto" hangingPunct="0">
              <a:spcBef>
                <a:spcPts val="1400"/>
              </a:spcBef>
              <a:spcAft>
                <a:spcPts val="0"/>
              </a:spcAft>
              <a:defRPr/>
            </a:pPr>
            <a:r>
              <a:rPr lang="es-ES" sz="2400" b="1" dirty="0">
                <a:solidFill>
                  <a:schemeClr val="bg1"/>
                </a:solidFill>
                <a:latin typeface="Times New Roman" pitchFamily="18" charset="0"/>
              </a:rPr>
              <a:t>DEBE COMUNICAR AL ASEGURADOR POR ESCRITO EL ACAECIMIENTO DEL SINIESTRO DENTRO DE LOS TRES DÍAS DE CONOCERLO O AVISO INMEDIATO EN CASO DE RECLAMO JUDICIAL, SALVO CASO FORTUITO, FUERZA MAYOR O IMPOSIBILIDAD DE HECHO SIN CULPA O NEGLIGENCIA.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25513"/>
            <a:ext cx="8229600" cy="10033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PRESENTACION DE LA DEMANDA CITACIÓN EN GARANTÍA</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25473" y="2819400"/>
            <a:ext cx="8227967" cy="255454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 </a:t>
            </a:r>
            <a:r>
              <a:rPr lang="es-ES" sz="2000" b="1" i="1">
                <a:solidFill>
                  <a:schemeClr val="bg1"/>
                </a:solidFill>
                <a:latin typeface="Times New Roman" pitchFamily="18" charset="0"/>
              </a:rPr>
              <a:t>EL DAMNIFICADO PUEDE CITAR EN GARANTÍA AL ASEGURADOR HASTA QUE SE RECIBE LA CAUSA A PRUEBA...”</a:t>
            </a:r>
          </a:p>
          <a:p>
            <a:pPr algn="ctr" fontAlgn="auto" hangingPunct="0">
              <a:spcBef>
                <a:spcPts val="1200"/>
              </a:spcBef>
              <a:spcAft>
                <a:spcPts val="0"/>
              </a:spcAft>
              <a:defRPr/>
            </a:pPr>
            <a:r>
              <a:rPr lang="es-ES" sz="2000" b="1">
                <a:solidFill>
                  <a:schemeClr val="bg1"/>
                </a:solidFill>
                <a:latin typeface="Times New Roman" pitchFamily="18" charset="0"/>
              </a:rPr>
              <a:t>EL ASEGURADO PUEDE TAMBIEN CITAR EN GARANTÍA AL ASEGURADOR EN EL MISMO PLAZO Y CON IDÉNTICOS FINES.</a:t>
            </a:r>
          </a:p>
          <a:p>
            <a:pPr algn="ctr" fontAlgn="auto" hangingPunct="0">
              <a:spcBef>
                <a:spcPts val="1200"/>
              </a:spcBef>
              <a:spcAft>
                <a:spcPts val="0"/>
              </a:spcAft>
              <a:defRPr/>
            </a:pPr>
            <a:r>
              <a:rPr lang="es-ES" sz="2000" b="1">
                <a:solidFill>
                  <a:schemeClr val="bg1"/>
                </a:solidFill>
                <a:latin typeface="Times New Roman" pitchFamily="18" charset="0"/>
              </a:rPr>
              <a:t>SI EL RECLAMANTE NO TRAE A JUICIO AL ASEGURADO, NO TIENE LA POSIBILIDAD DE HACER LO MISMO CON EL ASEGURADOR</a:t>
            </a:r>
            <a:endParaRPr lang="es-ES" sz="2000">
              <a:solidFill>
                <a:schemeClr val="bg1"/>
              </a:solidFill>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692150"/>
            <a:ext cx="8153400" cy="66516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OPOSICIÓN AL TERCERO</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533400" y="1773238"/>
            <a:ext cx="8153400" cy="4435475"/>
          </a:xfrm>
          <a:prstGeom prst="rect">
            <a:avLst/>
          </a:prstGeom>
          <a:solidFill>
            <a:schemeClr val="tx1"/>
          </a:solidFill>
          <a:ln w="28575">
            <a:solidFill>
              <a:srgbClr val="C00000"/>
            </a:solidFill>
            <a:miter lim="800000"/>
            <a:headEnd/>
            <a:tailEnd/>
          </a:ln>
        </p:spPr>
        <p:txBody>
          <a:bodyPr wrap="square">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Según la ley de seguros no pueden oponerse al tercero las defensas nacidas después del siniestro. Si resultan oponibles las nacidas con anterioridad al siniestro.</a:t>
            </a:r>
          </a:p>
          <a:p>
            <a:pPr algn="ctr" fontAlgn="auto" hangingPunct="0">
              <a:spcBef>
                <a:spcPts val="1200"/>
              </a:spcBef>
              <a:spcAft>
                <a:spcPts val="0"/>
              </a:spcAft>
              <a:defRPr/>
            </a:pPr>
            <a:r>
              <a:rPr lang="es-ES" sz="2000" b="1" dirty="0">
                <a:solidFill>
                  <a:schemeClr val="bg1"/>
                </a:solidFill>
                <a:latin typeface="Times New Roman" pitchFamily="18" charset="0"/>
              </a:rPr>
              <a:t>Son defensas oponibles (el asegurador no asume responsabilidad): ausencia del seguro, insuficiencia del seguro, exclusión de riesgos; suspensión de la cobertura, rescisión del contrato o nulidad por causas anteriores al hecho.</a:t>
            </a:r>
          </a:p>
          <a:p>
            <a:pPr algn="ctr" fontAlgn="auto" hangingPunct="0">
              <a:spcBef>
                <a:spcPts val="1200"/>
              </a:spcBef>
              <a:spcAft>
                <a:spcPts val="0"/>
              </a:spcAft>
              <a:defRPr/>
            </a:pPr>
            <a:r>
              <a:rPr lang="es-ES" sz="2000" b="1" dirty="0">
                <a:solidFill>
                  <a:schemeClr val="bg1"/>
                </a:solidFill>
                <a:latin typeface="Times New Roman" pitchFamily="18" charset="0"/>
              </a:rPr>
              <a:t>Son defensas no oponibles al tercero (el asegurador debe asumir la responsabilidad e iniciar acción de recupero sobre su asegurado): omisión de denunciar el siniestro, mora en la denuncia del siniestro, omisión y mora en la denuncia del proceso, reconocimiento de responsabilidad sin la anuencia del asegurador y omisión de encomendar la dirección del proceso al asegurador.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2743200"/>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smtClean="0">
                <a:solidFill>
                  <a:schemeClr val="bg1"/>
                </a:solidFill>
                <a:latin typeface="Times New Roman" pitchFamily="18" charset="0"/>
                <a:cs typeface="Times New Roman" pitchFamily="18" charset="0"/>
              </a:rPr>
              <a:t>CON RELACIÓN A DAÑOS  POR ACCIDENTES</a:t>
            </a:r>
            <a:endParaRPr lang="es-MX" sz="2800" b="1" dirty="0">
              <a:solidFill>
                <a:schemeClr val="bg1"/>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0" y="685800"/>
            <a:ext cx="8229600" cy="52322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a:solidFill>
                  <a:schemeClr val="bg1"/>
                </a:solidFill>
                <a:latin typeface="Times New Roman" pitchFamily="18" charset="0"/>
                <a:cs typeface="Times New Roman" pitchFamily="18" charset="0"/>
              </a:rPr>
              <a:t>RIESGO CUBIERTO</a:t>
            </a:r>
          </a:p>
        </p:txBody>
      </p:sp>
      <p:sp>
        <p:nvSpPr>
          <p:cNvPr id="4" name="Rectangle 3"/>
          <p:cNvSpPr>
            <a:spLocks noChangeArrowheads="1"/>
          </p:cNvSpPr>
          <p:nvPr/>
        </p:nvSpPr>
        <p:spPr bwMode="auto">
          <a:xfrm>
            <a:off x="457200" y="1600200"/>
            <a:ext cx="8229600" cy="4287837"/>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El Asegurador indemnizará al Asegurado los daños materiales que sufra el vehículo objeto del seguro por despeñamiento o inmersión; roce o choque de o con otros vehículos, personas, animales, o cualquier otro agente externo y ajeno al mismo vehículo, ya sea que esté circulando, fuere remolcado, se hallare estacionado al aire libre o bajo techo, o durante su transporte terrestre, fluvial o lacustre. Los daños enunciados precedentemente incluyen los ocasionados por terceros. </a:t>
            </a:r>
            <a:endParaRPr lang="es-MX"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Quedan comprendidos además los daños sufridos por el vehículo como consecuencia de meteorito, terremoto, maremoto o erupción volcánica; tornado, huracán o ciclón; granizo; inundación; y los daños producidos y/o sufridos por el vehículo por hechos de huelga o lock-out o tumulto popular, siempre que éstos se produzcan con motivo y en ocasión de los referidos acontecimientos, en la medida que tales daños estén comprendidos dentro de la cobertura contratada de daños totales o parciales por accidente.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1438275"/>
            <a:ext cx="8229600" cy="3819525"/>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400" b="1" dirty="0">
                <a:solidFill>
                  <a:schemeClr val="bg1"/>
                </a:solidFill>
                <a:latin typeface="Times New Roman" pitchFamily="18" charset="0"/>
                <a:cs typeface="Times New Roman" pitchFamily="18" charset="0"/>
              </a:rPr>
              <a:t>El Asegurador responde por las piezas y partes fijas de que esté equipado el vehículo en su modelo original de fábrica, a excepción de los equipos reproductores de sonido y/o similares. </a:t>
            </a:r>
            <a:endParaRPr lang="es-MX" sz="24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sz="24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400" b="1" dirty="0">
                <a:solidFill>
                  <a:schemeClr val="bg1"/>
                </a:solidFill>
                <a:latin typeface="Times New Roman" pitchFamily="18" charset="0"/>
                <a:cs typeface="Times New Roman" pitchFamily="18" charset="0"/>
              </a:rPr>
              <a:t>Los accesorios y elementos opcionales incorporados al vehículo que no sean provistos de fábrica, en su versión original, sólo estarán cubiertos cuando hayan sido especificados expresamente en la póliza y declarados sus respectivos valores.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571500" y="2805113"/>
            <a:ext cx="8001000" cy="547687"/>
          </a:xfrm>
          <a:prstGeom prst="rect">
            <a:avLst/>
          </a:prstGeom>
          <a:solidFill>
            <a:schemeClr val="tx2">
              <a:lumMod val="40000"/>
              <a:lumOff val="60000"/>
            </a:schemeClr>
          </a:solidFill>
          <a:ln w="38100">
            <a:solidFill>
              <a:schemeClr val="accent1"/>
            </a:solidFill>
          </a:ln>
        </p:spPr>
        <p:txBody>
          <a:bodyPr rtlCol="0" anchorCtr="1">
            <a:normAutofit lnSpcReduction="10000"/>
          </a:bodyPr>
          <a:lstStyle/>
          <a:p>
            <a:pPr marL="484632"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smtClean="0">
                <a:ln>
                  <a:noFill/>
                </a:ln>
                <a:solidFill>
                  <a:srgbClr val="000000"/>
                </a:solidFill>
                <a:effectLst/>
                <a:uLnTx/>
                <a:uFillTx/>
                <a:latin typeface="Times New Roman" pitchFamily="18"/>
                <a:ea typeface="+mj-ea"/>
                <a:cs typeface="Times New Roman" pitchFamily="18"/>
              </a:rPr>
              <a:t>SEGURO DE AERONAVEGACION</a:t>
            </a:r>
            <a:endParaRPr kumimoji="0" lang="en-US" sz="3000" b="0" i="0" u="none" strike="noStrike" kern="1200" cap="none" spc="0" normalizeH="0" baseline="0" noProof="0" dirty="0" smtClean="0">
              <a:ln>
                <a:noFill/>
              </a:ln>
              <a:solidFill>
                <a:srgbClr val="000000"/>
              </a:solidFill>
              <a:effectLst/>
              <a:uLnTx/>
              <a:uFillTx/>
              <a:latin typeface="Times New Roman" pitchFamily="18"/>
              <a:ea typeface="+mj-ea"/>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752600"/>
            <a:ext cx="8229600" cy="3816429"/>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Cuando la cobertura comprenda el riesgo de daño parcial por accidente y/o incendio y el costo de la reparación o reemplazo de las partes afectadas al momento del siniestro, sea inferior  al 80% del valor de venta al público al contado en plaza de un vehículo de la misma marca y características del asegurado, el Asegurador tomará a su cargo el costo de reparación o del reemplazo de las partes afectadas con elementos de industria nacional o extranjera a su opción, de características y estado similares a los dañados hasta la suma asegurada que consta en el Frente de Póliza. </a:t>
            </a:r>
            <a:endParaRPr lang="es-MX" sz="22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sz="22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200" b="1" dirty="0">
                <a:solidFill>
                  <a:schemeClr val="bg1"/>
                </a:solidFill>
                <a:latin typeface="Times New Roman" pitchFamily="18" charset="0"/>
                <a:cs typeface="Times New Roman" pitchFamily="18" charset="0"/>
              </a:rPr>
              <a:t>Si superara ese 80% se considerará daño total</a:t>
            </a:r>
            <a:r>
              <a:rPr lang="es-ES" sz="2200" b="1" dirty="0" smtClean="0">
                <a:solidFill>
                  <a:schemeClr val="bg1"/>
                </a:solidFill>
                <a:latin typeface="Times New Roman" pitchFamily="18" charset="0"/>
                <a:cs typeface="Times New Roman" pitchFamily="18" charset="0"/>
              </a:rPr>
              <a:t>.</a:t>
            </a:r>
            <a:endParaRPr lang="es-ES" sz="22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744538"/>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a:solidFill>
                  <a:schemeClr val="bg1"/>
                </a:solidFill>
                <a:latin typeface="Times New Roman" pitchFamily="18" charset="0"/>
                <a:cs typeface="Times New Roman" pitchFamily="18" charset="0"/>
              </a:rPr>
              <a:t>DAÑO PARCIAL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219200"/>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a:solidFill>
                  <a:schemeClr val="bg1"/>
                </a:solidFill>
                <a:latin typeface="Times New Roman" pitchFamily="18" charset="0"/>
                <a:cs typeface="Times New Roman" pitchFamily="18" charset="0"/>
              </a:rPr>
              <a:t>DAÑO TOTAL  </a:t>
            </a:r>
          </a:p>
        </p:txBody>
      </p:sp>
      <p:sp>
        <p:nvSpPr>
          <p:cNvPr id="3" name="Rectangle 3"/>
          <p:cNvSpPr>
            <a:spLocks noChangeArrowheads="1"/>
          </p:cNvSpPr>
          <p:nvPr/>
        </p:nvSpPr>
        <p:spPr bwMode="auto">
          <a:xfrm>
            <a:off x="457200" y="2806700"/>
            <a:ext cx="8229600" cy="199390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Habrá Daño Total cuando el costo de la reparación o reemplazo de las partes afectadas al momento del siniestro, sea igual o superior al 80% del valor de venta al público al contado en plaza de un vehículo de la misma marca y características del asegurado.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143000"/>
            <a:ext cx="8229600" cy="52387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a:solidFill>
                  <a:schemeClr val="bg1"/>
                </a:solidFill>
                <a:latin typeface="Times New Roman" pitchFamily="18" charset="0"/>
                <a:cs typeface="Times New Roman" pitchFamily="18" charset="0"/>
              </a:rPr>
              <a:t>OPCIÓN DEL ASEGURADO</a:t>
            </a:r>
          </a:p>
        </p:txBody>
      </p:sp>
      <p:sp>
        <p:nvSpPr>
          <p:cNvPr id="3" name="Rectangle 3"/>
          <p:cNvSpPr>
            <a:spLocks noChangeArrowheads="1"/>
          </p:cNvSpPr>
          <p:nvPr/>
        </p:nvSpPr>
        <p:spPr bwMode="auto">
          <a:xfrm>
            <a:off x="457200" y="2670175"/>
            <a:ext cx="8229600" cy="2359025"/>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Determinada la existencia de daño total el asegurado tendrá la opción de recibir el 80% de la indemnización que pudiere corresponder reteniendo en su poder los restos del vehículo, en cuyo caso debe dar la correspondiente  baja o recibir el 100% de la indemnización transfiriendo los restos al asegurador.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33400"/>
            <a:ext cx="8229600" cy="954088"/>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ES" sz="2800" b="1" dirty="0">
                <a:solidFill>
                  <a:schemeClr val="bg1"/>
                </a:solidFill>
                <a:latin typeface="Times New Roman" pitchFamily="18" charset="0"/>
                <a:cs typeface="Times New Roman" pitchFamily="18" charset="0"/>
              </a:rPr>
              <a:t>DETERMINACIÓN DEL VALOR DE VENTA AL PÚBLICO AL CONTADO EN PLAZA</a:t>
            </a:r>
          </a:p>
        </p:txBody>
      </p:sp>
      <p:sp>
        <p:nvSpPr>
          <p:cNvPr id="3" name="Text Box 3"/>
          <p:cNvSpPr txBox="1">
            <a:spLocks noChangeArrowheads="1"/>
          </p:cNvSpPr>
          <p:nvPr/>
        </p:nvSpPr>
        <p:spPr bwMode="auto">
          <a:xfrm>
            <a:off x="425450" y="1828800"/>
            <a:ext cx="8229600" cy="4121253"/>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400" b="1">
                <a:solidFill>
                  <a:schemeClr val="bg1"/>
                </a:solidFill>
                <a:latin typeface="Times New Roman" pitchFamily="18" charset="0"/>
              </a:rPr>
              <a:t>Se basa en cotizaciones efectuadas por concesionarios oficiales o empresas revendedoras habituales.</a:t>
            </a:r>
          </a:p>
          <a:p>
            <a:pPr algn="ctr" fontAlgn="auto" hangingPunct="0">
              <a:spcBef>
                <a:spcPts val="1200"/>
              </a:spcBef>
              <a:spcAft>
                <a:spcPts val="0"/>
              </a:spcAft>
              <a:defRPr/>
            </a:pPr>
            <a:r>
              <a:rPr lang="es-ES" sz="2400" b="1">
                <a:solidFill>
                  <a:schemeClr val="bg1"/>
                </a:solidFill>
                <a:latin typeface="Times New Roman" pitchFamily="18" charset="0"/>
              </a:rPr>
              <a:t>El importe ofrecido al asegurado queda en firme si éste no lo  objeta dentro de los cinco días de haber sido notificado.</a:t>
            </a:r>
          </a:p>
          <a:p>
            <a:pPr algn="ctr" fontAlgn="auto" hangingPunct="0">
              <a:spcBef>
                <a:spcPts val="1400"/>
              </a:spcBef>
              <a:spcAft>
                <a:spcPts val="0"/>
              </a:spcAft>
              <a:defRPr/>
            </a:pPr>
            <a:r>
              <a:rPr lang="es-ES" sz="2400" b="1">
                <a:solidFill>
                  <a:schemeClr val="bg1"/>
                </a:solidFill>
                <a:latin typeface="Times New Roman" pitchFamily="18" charset="0"/>
              </a:rPr>
              <a:t>En caso de discordancia se requerirá al asegurado un nuevo presupuesto, pudiendo el asegurador aceptarlo o promediarlo  con otras dos cotizaciones obtenidas por su intermedio. A efectos del promedio la cotización obtenida por el asegurado quedará limitada a un 20% por encima de la mayor  o a un 20% por debajo de la menor  obtenida por el asegurador.</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762000"/>
            <a:ext cx="8115300" cy="101917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VEHÍCULOS ENTRADOS AL PAÍS CON FRANQUICIA ADUANERA</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533400" y="2473325"/>
            <a:ext cx="8115300" cy="30892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Se requiere que el asegurado haya pagado en su totalidad los derechos de importación correspondientes para poder transferir al asegurador el dominio. Caso contrario, el asegurador abonará dentro de la suma asegurada el importe equivalente al valor CIF de un vehículo de igual marca, modelo y características. La diferencia se pagará solo cuando el asegurado demuestre haber pagado los derechos de importación.</a:t>
            </a:r>
            <a:r>
              <a:rPr lang="es-ES" sz="2400">
                <a:solidFill>
                  <a:schemeClr val="bg1"/>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762000"/>
            <a:ext cx="8229600" cy="52322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a:solidFill>
                  <a:schemeClr val="bg1"/>
                </a:solidFill>
                <a:latin typeface="Times New Roman" pitchFamily="18" charset="0"/>
                <a:cs typeface="Times New Roman" pitchFamily="18" charset="0"/>
              </a:rPr>
              <a:t>RIESGO CUBIERTO</a:t>
            </a:r>
          </a:p>
        </p:txBody>
      </p:sp>
      <p:sp>
        <p:nvSpPr>
          <p:cNvPr id="3" name="Rectangle 3"/>
          <p:cNvSpPr>
            <a:spLocks noChangeArrowheads="1"/>
          </p:cNvSpPr>
          <p:nvPr/>
        </p:nvSpPr>
        <p:spPr bwMode="auto">
          <a:xfrm>
            <a:off x="457200" y="1930400"/>
            <a:ext cx="8229600" cy="4013200"/>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El Asegurador indemnizará al Asegurado los daños materiales que sufra el vehículo objeto del seguro por la acción directa o indirecta del fuego; explosión o rayo, aún de cualquier otro agente externo y ajeno al mismo vehículo, ya sea que esté circulando, fuere remolcado, se hallare estacionado al aire libre o bajo techo, o durante su transporte terrestre, fluvial o lacustre. Los daños por incendio enunciados precedentemente incluyen los ocasionados por terceros.</a:t>
            </a: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MX"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Quedan comprendidos además los daños de incendio sufridos por el vehículo como consecuencia de meteorito, terremoto, maremoto o erupción volcánica; tornado, huracán o ciclón; granizo; inundación; y los daños producidos y/o sufridos por el vehículo por hechos de huelga o lock-out o tumulto popular, siempre que éstos se produzcan con motivo y en ocasión de los referidos acontecimientos, en la medida que tal incendio esté comprendido dentro de la cobertura contratada de incendio total o parcial. </a:t>
            </a:r>
            <a:endParaRPr lang="es-MX" b="1">
              <a:solidFill>
                <a:schemeClr val="bg1"/>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447800"/>
            <a:ext cx="8229600" cy="3786187"/>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El Asegurador responde por las piezas y partes fijas de que esté equipado el vehículo en su modelo original de fábrica, a excepción de los equipos reproductores de sonido y/o similares.</a:t>
            </a:r>
          </a:p>
          <a:p>
            <a:pPr algn="ctr" fontAlgn="auto">
              <a:spcBef>
                <a:spcPts val="0"/>
              </a:spcBef>
              <a:spcAft>
                <a:spcPts val="0"/>
              </a:spcAft>
              <a:defRPr/>
            </a:pPr>
            <a:endParaRPr lang="es-MX"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Los accesorios y elementos opcionales incorporados al vehículo que no sean provistos de fábrica, en su versión original, sólo estarán cubiertos cuando hayan sido especificados expresamente en la póliza y declarados sus respectivos valores.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p:nvPr/>
        </p:nvSpPr>
        <p:spPr>
          <a:xfrm>
            <a:off x="457200" y="3048000"/>
            <a:ext cx="8229600" cy="1385888"/>
          </a:xfrm>
          <a:prstGeom prst="rect">
            <a:avLst/>
          </a:prstGeom>
          <a:solidFill>
            <a:schemeClr val="tx1"/>
          </a:solidFill>
          <a:ln w="28575">
            <a:solidFill>
              <a:srgbClr val="C00000"/>
            </a:solidFill>
            <a:prstDash val="solid"/>
            <a:miter/>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a:solidFill>
                  <a:schemeClr val="bg1"/>
                </a:solidFill>
                <a:latin typeface="Times New Roman" pitchFamily="18" charset="0"/>
                <a:cs typeface="Times New Roman" pitchFamily="18" charset="0"/>
              </a:rPr>
              <a:t>Son las mismas disposiciones comentadas para daños por </a:t>
            </a:r>
            <a:r>
              <a:rPr lang="es-ES" sz="2800" b="1" dirty="0" smtClean="0">
                <a:solidFill>
                  <a:schemeClr val="bg1"/>
                </a:solidFill>
                <a:latin typeface="Times New Roman" pitchFamily="18" charset="0"/>
                <a:cs typeface="Times New Roman" pitchFamily="18" charset="0"/>
              </a:rPr>
              <a:t>accidente. </a:t>
            </a:r>
            <a:endParaRPr lang="es-ES" sz="28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a:solidFill>
                  <a:schemeClr val="bg1"/>
                </a:solidFill>
                <a:latin typeface="Times New Roman" pitchFamily="18" charset="0"/>
                <a:cs typeface="Times New Roman" pitchFamily="18" charset="0"/>
              </a:rPr>
              <a:t>(cuando los daños superen o no el 80%.</a:t>
            </a:r>
            <a:endParaRPr lang="es-ES" sz="2800" dirty="0">
              <a:solidFill>
                <a:schemeClr val="bg1"/>
              </a:solidFill>
              <a:latin typeface="Calibri" pitchFamily="34" charset="0"/>
            </a:endParaRPr>
          </a:p>
        </p:txBody>
      </p:sp>
      <p:sp>
        <p:nvSpPr>
          <p:cNvPr id="6" name="Rectangle 3"/>
          <p:cNvSpPr>
            <a:spLocks noChangeArrowheads="1"/>
          </p:cNvSpPr>
          <p:nvPr/>
        </p:nvSpPr>
        <p:spPr bwMode="auto">
          <a:xfrm>
            <a:off x="457200" y="1295400"/>
            <a:ext cx="8229600" cy="523220"/>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smtClean="0">
                <a:solidFill>
                  <a:schemeClr val="bg1"/>
                </a:solidFill>
                <a:latin typeface="Times New Roman" pitchFamily="18" charset="0"/>
                <a:cs typeface="Times New Roman" pitchFamily="18" charset="0"/>
              </a:rPr>
              <a:t>DAÑOS PARCIALES Y TOTALES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457200" y="2743200"/>
            <a:ext cx="8229600" cy="523220"/>
          </a:xfrm>
          <a:prstGeom prst="rect">
            <a:avLst/>
          </a:prstGeom>
          <a:solidFill>
            <a:schemeClr val="tx1"/>
          </a:solidFill>
          <a:ln w="28575">
            <a:solidFill>
              <a:srgbClr val="C00000"/>
            </a:solidFill>
            <a:miter lim="800000"/>
            <a:headEnd/>
            <a:tailEnd/>
          </a:ln>
        </p:spPr>
        <p:txBody>
          <a:bodyPr wrap="square" anchorCtr="1">
            <a:spAutoFit/>
          </a:bodyPr>
          <a:lstStyle/>
          <a:p>
            <a:pPr algn="ctr" fontAlgn="auto">
              <a:spcBef>
                <a:spcPts val="1400"/>
              </a:spcBef>
              <a:spcAft>
                <a:spcPts val="0"/>
              </a:spcAft>
              <a:defRPr/>
            </a:pPr>
            <a:r>
              <a:rPr lang="es-MX" sz="2800" b="1" dirty="0" smtClean="0">
                <a:solidFill>
                  <a:schemeClr val="bg1"/>
                </a:solidFill>
                <a:latin typeface="Times New Roman" pitchFamily="18" charset="0"/>
                <a:cs typeface="Times New Roman" pitchFamily="18" charset="0"/>
              </a:rPr>
              <a:t>CON RELACIÓN A ROBO Y/O HURTO</a:t>
            </a:r>
            <a:endParaRPr lang="es-MX" sz="2800" b="1" dirty="0">
              <a:solidFill>
                <a:schemeClr val="bg1"/>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891516"/>
            <a:ext cx="8229600" cy="3970318"/>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El Asegurador indemnizará al Asegurado por el robo o hurto del vehículo objeto del seguro o de sus partes. Para determinar la existencia de robo o hurto, se estará a lo establecido en el Código Penal. No se indemnizará la apropiación o no restitución del vehículo realizada en forma dolosa por quien haya estado autorizado para su manejo o uso, o encargado de su custodia, salvo que el hecho lo cometiera un tercero ajeno a estos. </a:t>
            </a:r>
            <a:endParaRPr lang="es-MX"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El Asegurador responde por las piezas y partes fijas de que esté equipado el vehículo en su modelo original de fábrica, a excepción de los equipos reproductores de sonido y/o similares. </a:t>
            </a:r>
            <a:endParaRPr lang="es-MX"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b="1">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Los accesorios y elementos opcionales incorporados al vehículo que no sean provistos de fábrica, en su versión original, sólo estarán cubiertos cuando hayan sido especificados expresamente en la póliza y declarados sus respectivos valores.</a:t>
            </a:r>
          </a:p>
        </p:txBody>
      </p:sp>
      <p:sp>
        <p:nvSpPr>
          <p:cNvPr id="3" name="Rectangle 3"/>
          <p:cNvSpPr>
            <a:spLocks noChangeArrowheads="1"/>
          </p:cNvSpPr>
          <p:nvPr/>
        </p:nvSpPr>
        <p:spPr bwMode="auto">
          <a:xfrm>
            <a:off x="457200" y="685800"/>
            <a:ext cx="8229600" cy="523875"/>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a:solidFill>
                  <a:schemeClr val="bg1"/>
                </a:solidFill>
                <a:latin typeface="Times New Roman" pitchFamily="18" charset="0"/>
                <a:cs typeface="Times New Roman" pitchFamily="18" charset="0"/>
              </a:rPr>
              <a:t>RIESGO CUBIERTO </a:t>
            </a:r>
            <a:endParaRPr lang="es-ES" sz="28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0155" t="44167" r="53293" b="29271"/>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p:nvPr/>
        </p:nvSpPr>
        <p:spPr>
          <a:xfrm>
            <a:off x="457200" y="3200400"/>
            <a:ext cx="8229600" cy="1385888"/>
          </a:xfrm>
          <a:prstGeom prst="rect">
            <a:avLst/>
          </a:prstGeom>
          <a:solidFill>
            <a:schemeClr val="tx1"/>
          </a:solidFill>
          <a:ln w="28575">
            <a:solidFill>
              <a:srgbClr val="C00000"/>
            </a:solidFill>
            <a:prstDash val="solid"/>
            <a:miter/>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a:solidFill>
                  <a:schemeClr val="bg1"/>
                </a:solidFill>
                <a:latin typeface="Times New Roman" pitchFamily="18" charset="0"/>
                <a:cs typeface="Times New Roman" pitchFamily="18" charset="0"/>
              </a:rPr>
              <a:t>Son las mismas disposiciones comentadas para daños por </a:t>
            </a:r>
            <a:r>
              <a:rPr lang="es-ES" sz="2800" b="1" dirty="0" smtClean="0">
                <a:solidFill>
                  <a:schemeClr val="bg1"/>
                </a:solidFill>
                <a:latin typeface="Times New Roman" pitchFamily="18" charset="0"/>
                <a:cs typeface="Times New Roman" pitchFamily="18" charset="0"/>
              </a:rPr>
              <a:t>accidente o incendio. </a:t>
            </a:r>
            <a:endParaRPr lang="es-ES" sz="2800" b="1" dirty="0">
              <a:solidFill>
                <a:schemeClr val="bg1"/>
              </a:solidFill>
              <a:latin typeface="Times New Roman" pitchFamily="18" charset="0"/>
              <a:cs typeface="Times New Roman" pitchFamily="18" charset="0"/>
            </a:endParaRPr>
          </a:p>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a:solidFill>
                  <a:schemeClr val="bg1"/>
                </a:solidFill>
                <a:latin typeface="Times New Roman" pitchFamily="18" charset="0"/>
                <a:cs typeface="Times New Roman" pitchFamily="18" charset="0"/>
              </a:rPr>
              <a:t>(cuando los daños superen o no el 80%.</a:t>
            </a:r>
            <a:endParaRPr lang="es-ES" sz="2800" dirty="0">
              <a:solidFill>
                <a:schemeClr val="bg1"/>
              </a:solidFill>
              <a:latin typeface="Calibri" pitchFamily="34" charset="0"/>
            </a:endParaRPr>
          </a:p>
        </p:txBody>
      </p:sp>
      <p:sp>
        <p:nvSpPr>
          <p:cNvPr id="7" name="Rectangle 3"/>
          <p:cNvSpPr>
            <a:spLocks noChangeArrowheads="1"/>
          </p:cNvSpPr>
          <p:nvPr/>
        </p:nvSpPr>
        <p:spPr bwMode="auto">
          <a:xfrm>
            <a:off x="457200" y="1219200"/>
            <a:ext cx="8229600" cy="523220"/>
          </a:xfrm>
          <a:prstGeom prst="rect">
            <a:avLst/>
          </a:prstGeom>
          <a:solidFill>
            <a:schemeClr val="tx1"/>
          </a:solidFill>
          <a:ln w="28575">
            <a:solidFill>
              <a:srgbClr val="C00000"/>
            </a:solidFill>
            <a:miter lim="800000"/>
            <a:headEnd/>
            <a:tailEnd/>
          </a:ln>
        </p:spPr>
        <p:txBody>
          <a:bodyPr wrap="square" anchor="ctr" anchorCtr="1">
            <a:spAutoFit/>
          </a:bodyPr>
          <a:lstStyle/>
          <a:p>
            <a:pPr algn="ctr" fontAlgn="auto">
              <a:spcBef>
                <a:spcPts val="0"/>
              </a:spcBef>
              <a:spcAft>
                <a:spcPts val="0"/>
              </a:spcAft>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2800" b="1" dirty="0" smtClean="0">
                <a:solidFill>
                  <a:schemeClr val="bg1"/>
                </a:solidFill>
                <a:latin typeface="Times New Roman" pitchFamily="18" charset="0"/>
                <a:cs typeface="Times New Roman" pitchFamily="18" charset="0"/>
              </a:rPr>
              <a:t>DAÑOS PARCIALES Y TOTALES</a:t>
            </a: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595438"/>
            <a:ext cx="8229600" cy="4633912"/>
          </a:xfrm>
          <a:prstGeom prst="rect">
            <a:avLst/>
          </a:prstGeom>
          <a:solidFill>
            <a:schemeClr val="tx1"/>
          </a:solidFill>
          <a:ln w="28575">
            <a:solidFill>
              <a:srgbClr val="C00000"/>
            </a:solidFill>
            <a:miter lim="800000"/>
            <a:headEnd/>
            <a:tailEnd/>
          </a:ln>
        </p:spPr>
        <p:txBody>
          <a:bodyPr wrap="square" anchor="ctr" anchorCtr="1">
            <a:spAutoFit/>
          </a:bodyPr>
          <a:lstStyle/>
          <a:p>
            <a:pPr algn="ctr">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1900" b="1">
                <a:solidFill>
                  <a:schemeClr val="bg1"/>
                </a:solidFill>
                <a:latin typeface="Times New Roman" pitchFamily="18" charset="0"/>
                <a:cs typeface="Times New Roman" pitchFamily="18" charset="0"/>
              </a:rPr>
              <a:t>Si el vehículo indemnizado por robo o hurto aparece dentro de los 180 días, es obligación del asegurador ofrecérselo al asegurado quien, si lo acepta, deberá  reintegrar el importe recibido.</a:t>
            </a:r>
            <a:endParaRPr lang="es-MX" sz="1900" b="1">
              <a:solidFill>
                <a:schemeClr val="bg1"/>
              </a:solidFill>
              <a:latin typeface="Times New Roman" pitchFamily="18" charset="0"/>
              <a:cs typeface="Times New Roman" pitchFamily="18" charset="0"/>
            </a:endParaRPr>
          </a:p>
          <a:p>
            <a:pPr algn="ctr">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endParaRPr lang="es-ES" sz="1900" b="1">
              <a:solidFill>
                <a:schemeClr val="bg1"/>
              </a:solidFill>
              <a:latin typeface="Times New Roman" pitchFamily="18" charset="0"/>
              <a:cs typeface="Times New Roman" pitchFamily="18" charset="0"/>
            </a:endParaRPr>
          </a:p>
          <a:p>
            <a:pPr algn="ctr">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sz="1900" b="1">
                <a:solidFill>
                  <a:schemeClr val="bg1"/>
                </a:solidFill>
                <a:latin typeface="Times New Roman" pitchFamily="18" charset="0"/>
                <a:cs typeface="Times New Roman" pitchFamily="18" charset="0"/>
              </a:rPr>
              <a:t>Textualmente se indica: </a:t>
            </a:r>
            <a:endParaRPr lang="es-MX" sz="1900" b="1">
              <a:solidFill>
                <a:schemeClr val="bg1"/>
              </a:solidFill>
              <a:latin typeface="Times New Roman" pitchFamily="18" charset="0"/>
              <a:cs typeface="Times New Roman" pitchFamily="18" charset="0"/>
            </a:endParaRPr>
          </a:p>
          <a:p>
            <a:pPr algn="ctr">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Si el vehículo fuere hallado en un plazo que no exceda de ciento ochenta (180) días de abonada la indemnización, el Asegurador tendrá la obligación de ofrecerlo al Asegurado y si éste lo aceptara le será devuelto en el estado en que se halle a condición de que el Asegurado reintegre dentro de los quince días de la oferta, la indemnización recibida ajustada por el porcentaje de variación que registre el Índice de Precios Mayoristas Nacional No Agropecuario (INDEC) entre el mes anterior de abonada la indemnización y el mes anterior del ofrecimiento que efectúe el Asegurador, sin que esta operación implique rehabilitar la vigencia del seguro.  </a:t>
            </a:r>
            <a:endParaRPr lang="es-MX" b="1">
              <a:solidFill>
                <a:schemeClr val="bg1"/>
              </a:solidFill>
              <a:latin typeface="Times New Roman" pitchFamily="18" charset="0"/>
              <a:cs typeface="Times New Roman" pitchFamily="18" charset="0"/>
            </a:endParaRPr>
          </a:p>
          <a:p>
            <a:pPr algn="ctr">
              <a:tabLst>
                <a:tab pos="449263" algn="l"/>
                <a:tab pos="898525" algn="l"/>
                <a:tab pos="1347788" algn="l"/>
                <a:tab pos="1797050" algn="l"/>
                <a:tab pos="2246313" algn="l"/>
                <a:tab pos="2695575" algn="l"/>
                <a:tab pos="3144838" algn="l"/>
                <a:tab pos="3597275" algn="l"/>
                <a:tab pos="4046538" algn="l"/>
                <a:tab pos="4495800" algn="l"/>
                <a:tab pos="4945063" algn="l"/>
                <a:tab pos="5394325" algn="l"/>
                <a:tab pos="5843588" algn="l"/>
                <a:tab pos="6292850" algn="l"/>
                <a:tab pos="6743700" algn="l"/>
                <a:tab pos="7192963" algn="l"/>
                <a:tab pos="7642225" algn="l"/>
                <a:tab pos="8091488" algn="l"/>
                <a:tab pos="8540750" algn="l"/>
                <a:tab pos="8990013" algn="l"/>
                <a:tab pos="9439275" algn="l"/>
                <a:tab pos="9888538" algn="l"/>
                <a:tab pos="10340975" algn="l"/>
                <a:tab pos="10790238" algn="l"/>
                <a:tab pos="11239500" algn="l"/>
                <a:tab pos="11688763" algn="l"/>
                <a:tab pos="12138025" algn="l"/>
                <a:tab pos="12587288" algn="l"/>
                <a:tab pos="13036550" algn="l"/>
                <a:tab pos="13487400" algn="l"/>
                <a:tab pos="13936663" algn="l"/>
                <a:tab pos="14385925" algn="l"/>
              </a:tabLst>
              <a:defRPr/>
            </a:pPr>
            <a:r>
              <a:rPr lang="es-ES" b="1">
                <a:solidFill>
                  <a:schemeClr val="bg1"/>
                </a:solidFill>
                <a:latin typeface="Times New Roman" pitchFamily="18" charset="0"/>
                <a:cs typeface="Times New Roman" pitchFamily="18" charset="0"/>
              </a:rPr>
              <a:t>Cuando se trate de vehículos entrados al país con franquicias aduaneras, se estará a lo dispuesto específicamente para esta situación.</a:t>
            </a:r>
            <a:endParaRPr lang="es-MX" b="1">
              <a:solidFill>
                <a:schemeClr val="bg1"/>
              </a:solidFill>
              <a:latin typeface="Times New Roman" pitchFamily="18" charset="0"/>
              <a:cs typeface="Times New Roman" pitchFamily="18" charset="0"/>
            </a:endParaRPr>
          </a:p>
        </p:txBody>
      </p:sp>
      <p:sp>
        <p:nvSpPr>
          <p:cNvPr id="3" name="Rectangle 3"/>
          <p:cNvSpPr>
            <a:spLocks noChangeArrowheads="1"/>
          </p:cNvSpPr>
          <p:nvPr/>
        </p:nvSpPr>
        <p:spPr bwMode="auto">
          <a:xfrm>
            <a:off x="457200" y="555625"/>
            <a:ext cx="8229600" cy="8572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APARICIÓN DEL VEHÍCULO ROBADO O HURTADO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571500" y="1357313"/>
            <a:ext cx="8001000" cy="7366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APARICIÓN ANTES DE LA INDEMNIZACIÓN</a:t>
            </a:r>
          </a:p>
        </p:txBody>
      </p:sp>
      <p:sp>
        <p:nvSpPr>
          <p:cNvPr id="3" name="Rectangle 4"/>
          <p:cNvSpPr>
            <a:spLocks noChangeArrowheads="1"/>
          </p:cNvSpPr>
          <p:nvPr/>
        </p:nvSpPr>
        <p:spPr bwMode="auto">
          <a:xfrm>
            <a:off x="571500" y="3357563"/>
            <a:ext cx="8001000" cy="1200150"/>
          </a:xfrm>
          <a:prstGeom prst="rect">
            <a:avLst/>
          </a:prstGeom>
          <a:solidFill>
            <a:schemeClr val="tx1"/>
          </a:solidFill>
          <a:ln w="28575">
            <a:solidFill>
              <a:srgbClr val="C00000"/>
            </a:solidFill>
            <a:miter lim="800000"/>
            <a:headEnd/>
            <a:tailEnd/>
          </a:ln>
        </p:spPr>
        <p:txBody>
          <a:bodyPr anchorCtr="1">
            <a:spAutoFit/>
          </a:bodyPr>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Si el vehículo robado aparece antes de pagarlo, no corresponde indemnización alguna, salvo los faltantes o daños si tiene la cobertura contratada.</a:t>
            </a:r>
            <a:endParaRPr lang="es-MX" sz="24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57200" y="1143000"/>
            <a:ext cx="8229600" cy="4154984"/>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INDEMNIZACIÓN DE VEHÍCULO 0 KM.</a:t>
            </a:r>
          </a:p>
          <a:p>
            <a:pPr algn="ctr" fontAlgn="auto" hangingPunct="0">
              <a:spcBef>
                <a:spcPts val="1200"/>
              </a:spcBef>
              <a:spcAft>
                <a:spcPts val="0"/>
              </a:spcAft>
              <a:defRPr/>
            </a:pPr>
            <a:r>
              <a:rPr lang="es-ES" sz="2000" b="1">
                <a:solidFill>
                  <a:schemeClr val="bg1"/>
                </a:solidFill>
                <a:latin typeface="Times New Roman" pitchFamily="18" charset="0"/>
              </a:rPr>
              <a:t>En virtud de haberse asegurado el vehículo desde cero kilómetro, por cuanto el asegurado ha presentado copia del certificado de no rodamiento o en su defecto la factura de compra, con sus respectivos  originales, en caso de siniestro por pérdida total del vehículo por un riesgo cubierto por la póliza, que haya ocurrido durante el primer año de vigencia del seguro, el asegurador entregará al asegurado en concepto de indemnización un vehículo cero kilómetro de la misma marca y modelo que el asegurado.</a:t>
            </a:r>
          </a:p>
          <a:p>
            <a:pPr algn="ctr" fontAlgn="auto" hangingPunct="0">
              <a:spcBef>
                <a:spcPts val="1200"/>
              </a:spcBef>
              <a:spcAft>
                <a:spcPts val="0"/>
              </a:spcAft>
              <a:defRPr/>
            </a:pPr>
            <a:r>
              <a:rPr lang="es-ES" sz="2000" b="1">
                <a:solidFill>
                  <a:schemeClr val="bg1"/>
                </a:solidFill>
                <a:latin typeface="Times New Roman" pitchFamily="18" charset="0"/>
              </a:rPr>
              <a:t>En caso de discontinuarse la fabricación de vehículos de la misma marca y modelo que el asegurado, el asegurador indemnizará con un vehículo de similares características hasta un valor máximo igual a la suma asegurada especificada en las condiciones particulares.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txBox="1">
            <a:spLocks/>
          </p:cNvSpPr>
          <p:nvPr/>
        </p:nvSpPr>
        <p:spPr>
          <a:xfrm>
            <a:off x="642938" y="2890838"/>
            <a:ext cx="7772400" cy="538162"/>
          </a:xfrm>
          <a:prstGeom prst="rect">
            <a:avLst/>
          </a:prstGeom>
          <a:solidFill>
            <a:schemeClr val="tx1"/>
          </a:solidFill>
          <a:ln w="28575">
            <a:solidFill>
              <a:srgbClr val="C00000"/>
            </a:solidFill>
          </a:ln>
        </p:spPr>
        <p:txBody>
          <a:bodyPr>
            <a:normAutofit/>
          </a:bodyPr>
          <a:lstStyle/>
          <a:p>
            <a:pPr marL="484188" indent="-484188" algn="ctr" eaLnBrk="0" fontAlgn="auto" hangingPunct="0">
              <a:spcBef>
                <a:spcPts val="0"/>
              </a:spcBef>
              <a:spcAft>
                <a:spcPts val="0"/>
              </a:spcAft>
              <a:defRPr/>
            </a:pPr>
            <a:r>
              <a:rPr lang="es-AR" sz="2800" b="1" dirty="0">
                <a:solidFill>
                  <a:schemeClr val="bg1"/>
                </a:solidFill>
                <a:latin typeface="Times New Roman" pitchFamily="18" charset="0"/>
                <a:cs typeface="Times New Roman" pitchFamily="18" charset="0"/>
              </a:rPr>
              <a:t>EXCLUSIONES A LAS </a:t>
            </a:r>
            <a:r>
              <a:rPr lang="es-AR" sz="2800" b="1" dirty="0" smtClean="0">
                <a:solidFill>
                  <a:schemeClr val="bg1"/>
                </a:solidFill>
                <a:latin typeface="Times New Roman" pitchFamily="18" charset="0"/>
                <a:cs typeface="Times New Roman" pitchFamily="18" charset="0"/>
              </a:rPr>
              <a:t>COBERTURAS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33400" y="1447800"/>
            <a:ext cx="8229600" cy="3260725"/>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comunes a todos los amparos</a:t>
            </a:r>
          </a:p>
          <a:p>
            <a:pPr algn="ctr"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dirty="0">
              <a:solidFill>
                <a:schemeClr val="bg1"/>
              </a:solidFill>
              <a:latin typeface="Times New Roman" pitchFamily="18" charset="0"/>
              <a:ea typeface="Calibri" pitchFamily="34" charset="0"/>
              <a:cs typeface="Times New Roman" pitchFamily="18" charset="0"/>
            </a:endParaRPr>
          </a:p>
          <a:p>
            <a:pPr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dirty="0">
                <a:solidFill>
                  <a:schemeClr val="bg1"/>
                </a:solidFill>
                <a:latin typeface="Times New Roman" pitchFamily="18" charset="0"/>
                <a:ea typeface="Calibri" pitchFamily="34" charset="0"/>
                <a:cs typeface="Times New Roman" pitchFamily="18" charset="0"/>
              </a:rPr>
              <a:t> </a:t>
            </a:r>
            <a:r>
              <a:rPr lang="es-ES_tradnl" b="1" dirty="0">
                <a:solidFill>
                  <a:schemeClr val="bg1"/>
                </a:solidFill>
                <a:latin typeface="Times New Roman" pitchFamily="18" charset="0"/>
                <a:ea typeface="Calibri" pitchFamily="34" charset="0"/>
                <a:cs typeface="Times New Roman" pitchFamily="18" charset="0"/>
              </a:rPr>
              <a:t>Cuando el vehículo estuviere secuestrado, confiscado, requisado o incautado;</a:t>
            </a:r>
            <a:endParaRPr lang="es-ES" b="1" dirty="0">
              <a:solidFill>
                <a:schemeClr val="bg1"/>
              </a:solidFill>
              <a:latin typeface="Times New Roman" pitchFamily="18" charset="0"/>
              <a:ea typeface="Calibri" pitchFamily="34" charset="0"/>
              <a:cs typeface="Times New Roman" pitchFamily="18" charset="0"/>
            </a:endParaRPr>
          </a:p>
          <a:p>
            <a:pPr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Por hechos de guerra civil o internacional, guerrilla, rebelión, sedición o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motín y terrorismo;</a:t>
            </a:r>
            <a:endParaRPr lang="es-ES" b="1" dirty="0">
              <a:solidFill>
                <a:schemeClr val="bg1"/>
              </a:solidFill>
              <a:latin typeface="Times New Roman" pitchFamily="18" charset="0"/>
              <a:ea typeface="Calibri" pitchFamily="34" charset="0"/>
              <a:cs typeface="Times New Roman" pitchFamily="18" charset="0"/>
            </a:endParaRPr>
          </a:p>
          <a:p>
            <a:pPr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Por hechos de </a:t>
            </a:r>
            <a:r>
              <a:rPr lang="es-ES_tradnl" b="1" dirty="0" err="1">
                <a:solidFill>
                  <a:schemeClr val="bg1"/>
                </a:solidFill>
                <a:latin typeface="Times New Roman" pitchFamily="18" charset="0"/>
                <a:ea typeface="Calibri" pitchFamily="34" charset="0"/>
                <a:cs typeface="Times New Roman" pitchFamily="18" charset="0"/>
              </a:rPr>
              <a:t>lock</a:t>
            </a:r>
            <a:r>
              <a:rPr lang="es-ES_tradnl" b="1" dirty="0">
                <a:solidFill>
                  <a:schemeClr val="bg1"/>
                </a:solidFill>
                <a:latin typeface="Times New Roman" pitchFamily="18" charset="0"/>
                <a:ea typeface="Calibri" pitchFamily="34" charset="0"/>
                <a:cs typeface="Times New Roman" pitchFamily="18" charset="0"/>
              </a:rPr>
              <a:t> </a:t>
            </a:r>
            <a:r>
              <a:rPr lang="es-ES_tradnl" b="1" dirty="0" err="1">
                <a:solidFill>
                  <a:schemeClr val="bg1"/>
                </a:solidFill>
                <a:latin typeface="Times New Roman" pitchFamily="18" charset="0"/>
                <a:ea typeface="Calibri" pitchFamily="34" charset="0"/>
                <a:cs typeface="Times New Roman" pitchFamily="18" charset="0"/>
              </a:rPr>
              <a:t>out</a:t>
            </a:r>
            <a:r>
              <a:rPr lang="es-ES_tradnl" b="1" dirty="0">
                <a:solidFill>
                  <a:schemeClr val="bg1"/>
                </a:solidFill>
                <a:latin typeface="Times New Roman" pitchFamily="18" charset="0"/>
                <a:ea typeface="Calibri" pitchFamily="34" charset="0"/>
                <a:cs typeface="Times New Roman" pitchFamily="18" charset="0"/>
              </a:rPr>
              <a:t> o túmulo popular, cuando el asegurado sea partícipe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deliberado en ellos;</a:t>
            </a:r>
            <a:endParaRPr lang="es-ES" b="1" dirty="0">
              <a:solidFill>
                <a:schemeClr val="bg1"/>
              </a:solidFill>
              <a:latin typeface="Times New Roman" pitchFamily="18" charset="0"/>
              <a:ea typeface="Calibri" pitchFamily="34" charset="0"/>
              <a:cs typeface="Times New Roman" pitchFamily="18" charset="0"/>
            </a:endParaRPr>
          </a:p>
          <a:p>
            <a:pPr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vehículo haya sido adaptado para ser propulsado por gas natural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comprimido (GNC);</a:t>
            </a:r>
            <a:endParaRPr lang="es-ES" b="1" dirty="0">
              <a:solidFill>
                <a:schemeClr val="bg1"/>
              </a:solidFill>
              <a:latin typeface="Times New Roman" pitchFamily="18" charset="0"/>
              <a:ea typeface="Calibri" pitchFamily="34" charset="0"/>
              <a:cs typeface="Times New Roman" pitchFamily="18" charset="0"/>
            </a:endParaRPr>
          </a:p>
          <a:p>
            <a:pPr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vehículo haya sido adaptado para ser propulsado por gas licuado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 petróleo (propano butano). </a:t>
            </a:r>
            <a:endParaRPr lang="es-ES" b="1" dirty="0">
              <a:solidFill>
                <a:schemeClr val="bg1"/>
              </a:solidFill>
              <a:latin typeface="Times New Roman" pitchFamily="18" charset="0"/>
              <a:ea typeface="Calibri" pitchFamily="34"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612775"/>
            <a:ext cx="8229600" cy="5602288"/>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comunes a los amparos de responsabilidad civil, daños e incendio</a:t>
            </a:r>
          </a:p>
          <a:p>
            <a:pPr algn="just"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dirty="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En el mar territorial o fuera del territorio de la República  Argentina;</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 typeface="Arial" pitchFamily="34" charset="0"/>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Como consecuencia de accidentes o daños de todas clases originados o derivados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de la energía nuclear;</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Mientras sea conducido por personas que no estén habilitadas para el manejo de esa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categoría de vehículo por autoridad competente;</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A los animales o cosas transportadas o durante su carga o descarga y los gastos que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estas operaciones originan;</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Por exceso de carga transportada, mal </a:t>
            </a:r>
            <a:r>
              <a:rPr lang="es-ES_tradnl" sz="1600" b="1" dirty="0" err="1">
                <a:solidFill>
                  <a:schemeClr val="bg1"/>
                </a:solidFill>
                <a:latin typeface="Times New Roman" pitchFamily="18" charset="0"/>
                <a:ea typeface="Calibri" pitchFamily="34" charset="0"/>
                <a:cs typeface="Times New Roman" pitchFamily="18" charset="0"/>
              </a:rPr>
              <a:t>estibaje</a:t>
            </a:r>
            <a:r>
              <a:rPr lang="es-ES_tradnl" sz="1600" b="1" dirty="0">
                <a:solidFill>
                  <a:schemeClr val="bg1"/>
                </a:solidFill>
                <a:latin typeface="Times New Roman" pitchFamily="18" charset="0"/>
                <a:ea typeface="Calibri" pitchFamily="34" charset="0"/>
                <a:cs typeface="Times New Roman" pitchFamily="18" charset="0"/>
              </a:rPr>
              <a:t> o acondicionamiento y deficiencia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de envase;</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Por la carga, cuando ésta sea notoriamente muy inflamable, explosiva y/o corrosiva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y/o tóxica, ni en la medida en que por acción de esa carga resultaren agravados los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siniestros cubiertos;</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Mientras esté remolcando a otro vehículo, salvo el caso de ayuda ocasional y de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emergencia; </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Mientras tome parte en certámenes o entrenamientos de velocidad;</a:t>
            </a:r>
            <a:endParaRPr lang="es-ES" sz="1600"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 typeface="Arial" pitchFamily="34" charset="0"/>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Por o a los equipos industriales, científicos o similares montados o transportados, 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raíz de su funcionamiento específico, salvo los daños ocasionados por aquellos al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vehículo objeto del seguro.  </a:t>
            </a:r>
            <a:endParaRPr lang="es-ES_tradnl" sz="1600" b="1" dirty="0">
              <a:solidFill>
                <a:schemeClr val="bg1"/>
              </a:solidFill>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5167312"/>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comunes a los amparos de responsabilidad civil y daños</a:t>
            </a:r>
          </a:p>
          <a:p>
            <a:pP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1100" dirty="0">
              <a:solidFill>
                <a:schemeClr val="bg1"/>
              </a:solidFill>
              <a:latin typeface="Times New Roman" pitchFamily="18" charset="0"/>
              <a:ea typeface="Calibri" pitchFamily="34"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vehículo sea destinado a uso distinto al indicado en el frente de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póliza y/o certificado de cobertura sin que medie comunicación fehaciente al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asegurador en contrario, o cuando sufrieran daños terceros transportados en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el vehículo asegurado en oportunidad de ser traslados en virtud de un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contrato oneroso de transporte, sin haberse consignado tal uso o destino en el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frente de póliza o certificado de cobertura;</a:t>
            </a:r>
            <a:endParaRPr lang="es-ES" b="1" dirty="0">
              <a:solidFill>
                <a:schemeClr val="bg1"/>
              </a:solidFill>
              <a:latin typeface="Times New Roman" pitchFamily="18" charset="0"/>
              <a:ea typeface="Calibri" pitchFamily="34"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vehículo asegurado sea conducido por una persona bajo la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influencia de cualquier droga </a:t>
            </a:r>
            <a:r>
              <a:rPr lang="es-ES_tradnl" b="1" dirty="0" err="1">
                <a:solidFill>
                  <a:schemeClr val="bg1"/>
                </a:solidFill>
                <a:latin typeface="Times New Roman" pitchFamily="18" charset="0"/>
                <a:ea typeface="Calibri" pitchFamily="34" charset="0"/>
                <a:cs typeface="Times New Roman" pitchFamily="18" charset="0"/>
              </a:rPr>
              <a:t>desinhibidora</a:t>
            </a:r>
            <a:r>
              <a:rPr lang="es-ES_tradnl" b="1" dirty="0">
                <a:solidFill>
                  <a:schemeClr val="bg1"/>
                </a:solidFill>
                <a:latin typeface="Times New Roman" pitchFamily="18" charset="0"/>
                <a:ea typeface="Calibri" pitchFamily="34" charset="0"/>
                <a:cs typeface="Times New Roman" pitchFamily="18" charset="0"/>
              </a:rPr>
              <a:t>, alucinógena o somnífera, o en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estado de ebriedad. Se entiende que una persona se encuentra  en estado de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ebriedad si se niega a practicarse el examen de alcoholemia (u otro que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corresponda) o cuando, habiéndose practicado éste, arroje un resultado igual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o superior a un gramo de alcohol por mil gramos de sangre al momento del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accidente. A los fines de su comprobación queda establecido que la cantidad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 alcohol en la sangre de una persona, desciende a razón de 0,11 gramos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por mil por hora.</a:t>
            </a:r>
            <a:endParaRPr lang="es-ES" dirty="0">
              <a:solidFill>
                <a:schemeClr val="bg1"/>
              </a:solidFill>
              <a:latin typeface="Times New Roman" pitchFamily="18" charset="0"/>
              <a:ea typeface="Calibri" pitchFamily="34"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685800"/>
            <a:ext cx="8229600" cy="4893647"/>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comunes a los amparos de daños e incendio</a:t>
            </a:r>
          </a:p>
          <a:p>
            <a:pPr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_tradnl" sz="1600" b="1" dirty="0" smtClean="0">
              <a:solidFill>
                <a:schemeClr val="bg1"/>
              </a:solidFill>
              <a:latin typeface="Times New Roman" pitchFamily="18" charset="0"/>
              <a:ea typeface="Calibri" pitchFamily="34" charset="0"/>
              <a:cs typeface="Times New Roman" pitchFamily="18" charset="0"/>
            </a:endParaRPr>
          </a:p>
          <a:p>
            <a:pPr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Queda </a:t>
            </a:r>
            <a:r>
              <a:rPr lang="es-ES_tradnl" sz="1600" b="1" dirty="0">
                <a:solidFill>
                  <a:schemeClr val="bg1"/>
                </a:solidFill>
                <a:latin typeface="Times New Roman" pitchFamily="18" charset="0"/>
                <a:ea typeface="Calibri" pitchFamily="34" charset="0"/>
                <a:cs typeface="Times New Roman" pitchFamily="18" charset="0"/>
              </a:rPr>
              <a:t>expresamente excluida de la cobertura asumida por el asegurador la </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responsabilidad derivada del riesgo de da</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o ambiental, contaminaci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o </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poluci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ambiental s</a:t>
            </a:r>
            <a:r>
              <a:rPr lang="es-ES_tradnl" sz="1600" b="1" dirty="0">
                <a:solidFill>
                  <a:schemeClr val="bg1"/>
                </a:solidFill>
                <a:latin typeface="Calibri" pitchFamily="34" charset="0"/>
                <a:ea typeface="Calibri" pitchFamily="34" charset="0"/>
                <a:cs typeface="Times New Roman" pitchFamily="18" charset="0"/>
              </a:rPr>
              <a:t>ú</a:t>
            </a:r>
            <a:r>
              <a:rPr lang="es-ES_tradnl" sz="1600" b="1" dirty="0">
                <a:solidFill>
                  <a:schemeClr val="bg1"/>
                </a:solidFill>
                <a:latin typeface="Times New Roman" pitchFamily="18" charset="0"/>
                <a:ea typeface="Calibri" pitchFamily="34" charset="0"/>
                <a:cs typeface="Times New Roman" pitchFamily="18" charset="0"/>
              </a:rPr>
              <a:t>bita o accidental, imprevista, gradual, continua o </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progresiva que como consecuencia de un choque, vuelco, </a:t>
            </a:r>
            <a:r>
              <a:rPr lang="es-ES_tradnl" sz="1600" b="1" dirty="0" err="1">
                <a:solidFill>
                  <a:schemeClr val="bg1"/>
                </a:solidFill>
                <a:latin typeface="Times New Roman" pitchFamily="18" charset="0"/>
                <a:ea typeface="Calibri" pitchFamily="34" charset="0"/>
                <a:cs typeface="Times New Roman" pitchFamily="18" charset="0"/>
              </a:rPr>
              <a:t>desbarrancamiento</a:t>
            </a:r>
            <a:r>
              <a:rPr lang="es-ES_tradnl" sz="1600" b="1" dirty="0">
                <a:solidFill>
                  <a:schemeClr val="bg1"/>
                </a:solidFill>
                <a:latin typeface="Times New Roman" pitchFamily="18" charset="0"/>
                <a:ea typeface="Calibri" pitchFamily="34" charset="0"/>
                <a:cs typeface="Times New Roman" pitchFamily="18" charset="0"/>
              </a:rPr>
              <a:t>, </a:t>
            </a:r>
            <a:r>
              <a:rPr lang="es-ES_tradnl" sz="1600" b="1" dirty="0" smtClean="0">
                <a:solidFill>
                  <a:schemeClr val="bg1"/>
                </a:solidFill>
                <a:latin typeface="Times New Roman" pitchFamily="18" charset="0"/>
                <a:ea typeface="Calibri" pitchFamily="34" charset="0"/>
                <a:cs typeface="Times New Roman" pitchFamily="18" charset="0"/>
              </a:rPr>
              <a:t> incendio </a:t>
            </a:r>
            <a:r>
              <a:rPr lang="es-ES_tradnl" sz="1600" b="1" dirty="0">
                <a:solidFill>
                  <a:schemeClr val="bg1"/>
                </a:solidFill>
                <a:latin typeface="Times New Roman" pitchFamily="18" charset="0"/>
                <a:ea typeface="Calibri" pitchFamily="34" charset="0"/>
                <a:cs typeface="Times New Roman" pitchFamily="18" charset="0"/>
              </a:rPr>
              <a:t>y/o cualquier otro evento en el que participara 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transportador, genere la carga transportada. Se entiende por contaminaci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o </a:t>
            </a:r>
            <a:r>
              <a:rPr lang="es-ES_tradnl" sz="1600" b="1" dirty="0" smtClean="0">
                <a:solidFill>
                  <a:schemeClr val="bg1"/>
                </a:solidFill>
                <a:latin typeface="Times New Roman" pitchFamily="18" charset="0"/>
                <a:ea typeface="Calibri" pitchFamily="34" charset="0"/>
                <a:cs typeface="Times New Roman" pitchFamily="18" charset="0"/>
              </a:rPr>
              <a:t>poluci</a:t>
            </a:r>
            <a:r>
              <a:rPr lang="es-ES_tradnl" sz="1600" b="1" dirty="0" smtClean="0">
                <a:solidFill>
                  <a:schemeClr val="bg1"/>
                </a:solidFill>
                <a:latin typeface="Calibri" pitchFamily="34" charset="0"/>
                <a:ea typeface="Calibri" pitchFamily="34" charset="0"/>
                <a:cs typeface="Times New Roman" pitchFamily="18" charset="0"/>
              </a:rPr>
              <a:t>ó</a:t>
            </a:r>
            <a:r>
              <a:rPr lang="es-ES_tradnl" sz="1600" b="1" dirty="0" smtClean="0">
                <a:solidFill>
                  <a:schemeClr val="bg1"/>
                </a:solidFill>
                <a:latin typeface="Times New Roman" pitchFamily="18" charset="0"/>
                <a:ea typeface="Calibri" pitchFamily="34" charset="0"/>
                <a:cs typeface="Times New Roman" pitchFamily="18" charset="0"/>
              </a:rPr>
              <a:t>n </a:t>
            </a:r>
            <a:r>
              <a:rPr lang="es-ES_tradnl" sz="1600" b="1" dirty="0">
                <a:solidFill>
                  <a:schemeClr val="bg1"/>
                </a:solidFill>
                <a:latin typeface="Times New Roman" pitchFamily="18" charset="0"/>
                <a:ea typeface="Calibri" pitchFamily="34" charset="0"/>
                <a:cs typeface="Times New Roman" pitchFamily="18" charset="0"/>
              </a:rPr>
              <a:t>ambiental, el da</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o producido al ecosistema mediante la generaci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a:t>
            </a:r>
            <a:r>
              <a:rPr lang="es-ES_tradnl" sz="1600" b="1" dirty="0" smtClean="0">
                <a:solidFill>
                  <a:schemeClr val="bg1"/>
                </a:solidFill>
                <a:latin typeface="Times New Roman" pitchFamily="18" charset="0"/>
                <a:ea typeface="Calibri" pitchFamily="34" charset="0"/>
                <a:cs typeface="Times New Roman" pitchFamily="18" charset="0"/>
              </a:rPr>
              <a:t>emisi</a:t>
            </a:r>
            <a:r>
              <a:rPr lang="es-ES_tradnl" sz="1600" b="1" dirty="0" smtClean="0">
                <a:solidFill>
                  <a:schemeClr val="bg1"/>
                </a:solidFill>
                <a:latin typeface="Calibri" pitchFamily="34" charset="0"/>
                <a:ea typeface="Calibri" pitchFamily="34" charset="0"/>
                <a:cs typeface="Times New Roman" pitchFamily="18" charset="0"/>
              </a:rPr>
              <a:t>ó</a:t>
            </a:r>
            <a:r>
              <a:rPr lang="es-ES_tradnl" sz="1600" b="1" dirty="0" smtClean="0">
                <a:solidFill>
                  <a:schemeClr val="bg1"/>
                </a:solidFill>
                <a:latin typeface="Times New Roman" pitchFamily="18" charset="0"/>
                <a:ea typeface="Calibri" pitchFamily="34" charset="0"/>
                <a:cs typeface="Times New Roman" pitchFamily="18" charset="0"/>
              </a:rPr>
              <a:t>n</a:t>
            </a:r>
            <a:r>
              <a:rPr lang="es-ES_tradnl" sz="1600" b="1" dirty="0">
                <a:solidFill>
                  <a:schemeClr val="bg1"/>
                </a:solidFill>
                <a:latin typeface="Times New Roman" pitchFamily="18" charset="0"/>
                <a:ea typeface="Calibri" pitchFamily="34" charset="0"/>
                <a:cs typeface="Times New Roman" pitchFamily="18" charset="0"/>
              </a:rPr>
              <a:t>, dispersi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o dep</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sito de sustancias o productos que afecten o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perjudiquen </a:t>
            </a:r>
            <a:r>
              <a:rPr lang="es-ES_tradnl" sz="1600" b="1" dirty="0">
                <a:solidFill>
                  <a:schemeClr val="bg1"/>
                </a:solidFill>
                <a:latin typeface="Times New Roman" pitchFamily="18" charset="0"/>
                <a:ea typeface="Calibri" pitchFamily="34" charset="0"/>
                <a:cs typeface="Times New Roman" pitchFamily="18" charset="0"/>
              </a:rPr>
              <a:t>las condiciones normales existentes en la atm</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sfera, en las aguas </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o en el suelo, o la producci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de olores, ruidos, vibraciones, ondas, radiaciones </a:t>
            </a:r>
            <a:r>
              <a:rPr lang="es-ES_tradnl" sz="1600" b="1" dirty="0" smtClean="0">
                <a:solidFill>
                  <a:schemeClr val="bg1"/>
                </a:solidFill>
                <a:latin typeface="Times New Roman" pitchFamily="18" charset="0"/>
                <a:ea typeface="Calibri" pitchFamily="34" charset="0"/>
                <a:cs typeface="Times New Roman" pitchFamily="18" charset="0"/>
              </a:rPr>
              <a:t>o </a:t>
            </a:r>
            <a:r>
              <a:rPr lang="es-ES_tradnl" sz="1600" b="1" dirty="0">
                <a:solidFill>
                  <a:schemeClr val="bg1"/>
                </a:solidFill>
                <a:latin typeface="Times New Roman" pitchFamily="18" charset="0"/>
                <a:ea typeface="Calibri" pitchFamily="34" charset="0"/>
                <a:cs typeface="Times New Roman" pitchFamily="18" charset="0"/>
              </a:rPr>
              <a:t>variaciones de temperaturas que excedan los l</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mites legales o cient</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ficamente </a:t>
            </a:r>
            <a:r>
              <a:rPr lang="es-ES_tradnl" sz="1600" b="1" dirty="0" smtClean="0">
                <a:solidFill>
                  <a:schemeClr val="bg1"/>
                </a:solidFill>
                <a:latin typeface="Times New Roman" pitchFamily="18" charset="0"/>
                <a:ea typeface="Calibri" pitchFamily="34" charset="0"/>
                <a:cs typeface="Times New Roman" pitchFamily="18" charset="0"/>
              </a:rPr>
              <a:t>permitidos</a:t>
            </a:r>
            <a:r>
              <a:rPr lang="es-ES_tradnl" sz="1600" b="1" dirty="0">
                <a:solidFill>
                  <a:schemeClr val="bg1"/>
                </a:solidFill>
                <a:latin typeface="Times New Roman" pitchFamily="18" charset="0"/>
                <a:ea typeface="Calibri" pitchFamily="34" charset="0"/>
                <a:cs typeface="Times New Roman" pitchFamily="18" charset="0"/>
              </a:rPr>
              <a:t>. Tambi</a:t>
            </a:r>
            <a:r>
              <a:rPr lang="es-ES_tradnl" sz="1600" b="1" dirty="0">
                <a:solidFill>
                  <a:schemeClr val="bg1"/>
                </a:solidFill>
                <a:latin typeface="Calibri" pitchFamily="34" charset="0"/>
                <a:ea typeface="Calibri" pitchFamily="34" charset="0"/>
                <a:cs typeface="Times New Roman" pitchFamily="18" charset="0"/>
              </a:rPr>
              <a:t>é</a:t>
            </a:r>
            <a:r>
              <a:rPr lang="es-ES_tradnl" sz="1600" b="1" dirty="0">
                <a:solidFill>
                  <a:schemeClr val="bg1"/>
                </a:solidFill>
                <a:latin typeface="Times New Roman" pitchFamily="18" charset="0"/>
                <a:ea typeface="Calibri" pitchFamily="34" charset="0"/>
                <a:cs typeface="Times New Roman" pitchFamily="18" charset="0"/>
              </a:rPr>
              <a:t>n quedan expresamente excluidos de la cobertura asumida </a:t>
            </a:r>
            <a:r>
              <a:rPr lang="es-ES_tradnl" sz="1600" b="1" dirty="0" smtClean="0">
                <a:solidFill>
                  <a:schemeClr val="bg1"/>
                </a:solidFill>
                <a:latin typeface="Times New Roman" pitchFamily="18" charset="0"/>
                <a:ea typeface="Calibri" pitchFamily="34" charset="0"/>
                <a:cs typeface="Times New Roman" pitchFamily="18" charset="0"/>
              </a:rPr>
              <a:t>por </a:t>
            </a:r>
            <a:r>
              <a:rPr lang="es-ES_tradnl" sz="1600" b="1" dirty="0">
                <a:solidFill>
                  <a:schemeClr val="bg1"/>
                </a:solidFill>
                <a:latin typeface="Times New Roman" pitchFamily="18" charset="0"/>
                <a:ea typeface="Calibri" pitchFamily="34" charset="0"/>
                <a:cs typeface="Times New Roman" pitchFamily="18" charset="0"/>
              </a:rPr>
              <a:t>el asegurador todos los gastos, costos o pagos que , por cualquier  </a:t>
            </a:r>
            <a:r>
              <a:rPr lang="es-ES_tradnl" sz="1600" b="1" dirty="0" smtClean="0">
                <a:solidFill>
                  <a:schemeClr val="bg1"/>
                </a:solidFill>
                <a:latin typeface="Times New Roman" pitchFamily="18" charset="0"/>
                <a:ea typeface="Calibri" pitchFamily="34" charset="0"/>
                <a:cs typeface="Times New Roman" pitchFamily="18" charset="0"/>
              </a:rPr>
              <a:t>concepto</a:t>
            </a:r>
            <a:r>
              <a:rPr lang="es-ES_tradnl" sz="1600" b="1" dirty="0">
                <a:solidFill>
                  <a:schemeClr val="bg1"/>
                </a:solidFill>
                <a:latin typeface="Times New Roman" pitchFamily="18" charset="0"/>
                <a:ea typeface="Calibri" pitchFamily="34" charset="0"/>
                <a:cs typeface="Times New Roman" pitchFamily="18" charset="0"/>
              </a:rPr>
              <a:t>, se hubieran realizado en las tareas de contenci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del da</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o o </a:t>
            </a:r>
            <a:r>
              <a:rPr lang="es-ES_tradnl" sz="1600" b="1" dirty="0" smtClean="0">
                <a:solidFill>
                  <a:schemeClr val="bg1"/>
                </a:solidFill>
                <a:latin typeface="Times New Roman" pitchFamily="18" charset="0"/>
                <a:ea typeface="Calibri" pitchFamily="34" charset="0"/>
                <a:cs typeface="Times New Roman" pitchFamily="18" charset="0"/>
              </a:rPr>
              <a:t>disminuci</a:t>
            </a:r>
            <a:r>
              <a:rPr lang="es-ES_tradnl" sz="1600" b="1" dirty="0" smtClean="0">
                <a:solidFill>
                  <a:schemeClr val="bg1"/>
                </a:solidFill>
                <a:latin typeface="Calibri" pitchFamily="34" charset="0"/>
                <a:ea typeface="Calibri" pitchFamily="34" charset="0"/>
                <a:cs typeface="Times New Roman" pitchFamily="18" charset="0"/>
              </a:rPr>
              <a:t>ó</a:t>
            </a:r>
            <a:r>
              <a:rPr lang="es-ES_tradnl" sz="1600" b="1" dirty="0" smtClean="0">
                <a:solidFill>
                  <a:schemeClr val="bg1"/>
                </a:solidFill>
                <a:latin typeface="Times New Roman" pitchFamily="18" charset="0"/>
                <a:ea typeface="Calibri" pitchFamily="34" charset="0"/>
                <a:cs typeface="Times New Roman" pitchFamily="18" charset="0"/>
              </a:rPr>
              <a:t>n </a:t>
            </a:r>
            <a:r>
              <a:rPr lang="es-ES_tradnl" sz="1600" b="1" dirty="0">
                <a:solidFill>
                  <a:schemeClr val="bg1"/>
                </a:solidFill>
                <a:latin typeface="Times New Roman" pitchFamily="18" charset="0"/>
                <a:ea typeface="Calibri" pitchFamily="34" charset="0"/>
                <a:cs typeface="Times New Roman" pitchFamily="18" charset="0"/>
              </a:rPr>
              <a:t>del impacto ambiental, remediaci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ambiental, recolecci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y </a:t>
            </a:r>
          </a:p>
          <a:p>
            <a:pPr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err="1" smtClean="0">
                <a:solidFill>
                  <a:schemeClr val="bg1"/>
                </a:solidFill>
                <a:latin typeface="Times New Roman" pitchFamily="18" charset="0"/>
                <a:ea typeface="Calibri" pitchFamily="34" charset="0"/>
                <a:cs typeface="Times New Roman" pitchFamily="18" charset="0"/>
              </a:rPr>
              <a:t>trasvasamiento</a:t>
            </a:r>
            <a:r>
              <a:rPr lang="es-ES_tradnl" sz="1600" b="1" dirty="0" smtClean="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de las sustancias derramadas, estudios de aguas, suelos o </a:t>
            </a:r>
            <a:r>
              <a:rPr lang="es-ES_tradnl" sz="1600" b="1" dirty="0" smtClean="0">
                <a:solidFill>
                  <a:schemeClr val="bg1"/>
                </a:solidFill>
                <a:latin typeface="Times New Roman" pitchFamily="18" charset="0"/>
                <a:ea typeface="Calibri" pitchFamily="34" charset="0"/>
                <a:cs typeface="Times New Roman" pitchFamily="18" charset="0"/>
              </a:rPr>
              <a:t>atm</a:t>
            </a:r>
            <a:r>
              <a:rPr lang="es-ES_tradnl" sz="1600" b="1" dirty="0" smtClean="0">
                <a:solidFill>
                  <a:schemeClr val="bg1"/>
                </a:solidFill>
                <a:latin typeface="Calibri" pitchFamily="34" charset="0"/>
                <a:ea typeface="Calibri" pitchFamily="34" charset="0"/>
                <a:cs typeface="Times New Roman" pitchFamily="18" charset="0"/>
              </a:rPr>
              <a:t>ó</a:t>
            </a:r>
            <a:r>
              <a:rPr lang="es-ES_tradnl" sz="1600" b="1" dirty="0" smtClean="0">
                <a:solidFill>
                  <a:schemeClr val="bg1"/>
                </a:solidFill>
                <a:latin typeface="Times New Roman" pitchFamily="18" charset="0"/>
                <a:ea typeface="Calibri" pitchFamily="34" charset="0"/>
                <a:cs typeface="Times New Roman" pitchFamily="18" charset="0"/>
              </a:rPr>
              <a:t>sferas destinados a conocer el impacto ambiental, como as</a:t>
            </a:r>
            <a:r>
              <a:rPr lang="es-ES_tradnl" sz="1600" b="1" dirty="0" smtClean="0">
                <a:solidFill>
                  <a:schemeClr val="bg1"/>
                </a:solidFill>
                <a:latin typeface="Calibri" pitchFamily="34" charset="0"/>
                <a:ea typeface="Calibri" pitchFamily="34" charset="0"/>
                <a:cs typeface="Times New Roman" pitchFamily="18" charset="0"/>
              </a:rPr>
              <a:t>í</a:t>
            </a:r>
            <a:r>
              <a:rPr lang="es-ES_tradnl" sz="1600" b="1" dirty="0" smtClean="0">
                <a:solidFill>
                  <a:schemeClr val="bg1"/>
                </a:solidFill>
                <a:latin typeface="Times New Roman" pitchFamily="18" charset="0"/>
                <a:ea typeface="Calibri" pitchFamily="34" charset="0"/>
                <a:cs typeface="Times New Roman" pitchFamily="18" charset="0"/>
              </a:rPr>
              <a:t> tambi</a:t>
            </a:r>
            <a:r>
              <a:rPr lang="es-ES_tradnl" sz="1600" b="1" dirty="0" smtClean="0">
                <a:solidFill>
                  <a:schemeClr val="bg1"/>
                </a:solidFill>
                <a:latin typeface="Calibri" pitchFamily="34" charset="0"/>
                <a:ea typeface="Calibri" pitchFamily="34" charset="0"/>
                <a:cs typeface="Times New Roman" pitchFamily="18" charset="0"/>
              </a:rPr>
              <a:t>é</a:t>
            </a:r>
            <a:r>
              <a:rPr lang="es-ES_tradnl" sz="1600" b="1" dirty="0" smtClean="0">
                <a:solidFill>
                  <a:schemeClr val="bg1"/>
                </a:solidFill>
                <a:latin typeface="Times New Roman" pitchFamily="18" charset="0"/>
                <a:ea typeface="Calibri" pitchFamily="34" charset="0"/>
                <a:cs typeface="Times New Roman" pitchFamily="18" charset="0"/>
              </a:rPr>
              <a:t>n toda otra </a:t>
            </a:r>
            <a:r>
              <a:rPr lang="es-ES_tradnl" sz="1600" b="1" dirty="0">
                <a:solidFill>
                  <a:schemeClr val="bg1"/>
                </a:solidFill>
                <a:latin typeface="Times New Roman" pitchFamily="18" charset="0"/>
                <a:ea typeface="Calibri" pitchFamily="34" charset="0"/>
                <a:cs typeface="Times New Roman" pitchFamily="18" charset="0"/>
              </a:rPr>
              <a:t>tarea que tenga por objeto la recomposici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o remediaci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del da</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o </a:t>
            </a:r>
            <a:r>
              <a:rPr lang="es-ES_tradnl" sz="1600" b="1" dirty="0" smtClean="0">
                <a:solidFill>
                  <a:schemeClr val="bg1"/>
                </a:solidFill>
                <a:latin typeface="Times New Roman" pitchFamily="18" charset="0"/>
                <a:ea typeface="Calibri" pitchFamily="34" charset="0"/>
                <a:cs typeface="Times New Roman" pitchFamily="18" charset="0"/>
              </a:rPr>
              <a:t>ambiental </a:t>
            </a:r>
            <a:r>
              <a:rPr lang="es-ES_tradnl" sz="1600" b="1" dirty="0">
                <a:solidFill>
                  <a:schemeClr val="bg1"/>
                </a:solidFill>
                <a:latin typeface="Times New Roman" pitchFamily="18" charset="0"/>
                <a:ea typeface="Calibri" pitchFamily="34" charset="0"/>
                <a:cs typeface="Times New Roman" pitchFamily="18" charset="0"/>
              </a:rPr>
              <a:t>causado, disposici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final o eliminaci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de residuos ambientales </a:t>
            </a:r>
            <a:r>
              <a:rPr lang="es-ES_tradnl" sz="1600" b="1" dirty="0" smtClean="0">
                <a:solidFill>
                  <a:schemeClr val="bg1"/>
                </a:solidFill>
                <a:latin typeface="Times New Roman" pitchFamily="18" charset="0"/>
                <a:ea typeface="Calibri" pitchFamily="34" charset="0"/>
                <a:cs typeface="Times New Roman" pitchFamily="18" charset="0"/>
              </a:rPr>
              <a:t>generados</a:t>
            </a:r>
            <a:r>
              <a:rPr lang="es-ES_tradnl" sz="1600" b="1" dirty="0">
                <a:solidFill>
                  <a:schemeClr val="bg1"/>
                </a:solidFill>
                <a:latin typeface="Times New Roman" pitchFamily="18" charset="0"/>
                <a:ea typeface="Calibri" pitchFamily="34" charset="0"/>
                <a:cs typeface="Times New Roman" pitchFamily="18" charset="0"/>
              </a:rPr>
              <a:t>;</a:t>
            </a:r>
            <a:endParaRPr lang="es-ES_tradnl" sz="1600" b="1" dirty="0">
              <a:solidFill>
                <a:schemeClr val="bg1"/>
              </a:solidFill>
              <a:latin typeface="Calibri" pitchFamily="34" charset="0"/>
              <a:ea typeface="Calibri" pitchFamily="34"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90600"/>
            <a:ext cx="8229600" cy="4543425"/>
          </a:xfrm>
          <a:prstGeom prst="rect">
            <a:avLst/>
          </a:prstGeom>
          <a:solidFill>
            <a:schemeClr val="tx1"/>
          </a:solidFill>
          <a:ln w="28575">
            <a:solidFill>
              <a:srgbClr val="C00000"/>
            </a:solidFill>
            <a:miter lim="800000"/>
            <a:headEnd/>
            <a:tailEnd/>
          </a:ln>
          <a:effectLst/>
        </p:spPr>
        <p:txBody>
          <a:bodyPr wrap="square" anchor="ctr">
            <a:spAutoFit/>
          </a:bodyPr>
          <a:lstStyle/>
          <a:p>
            <a:pPr algn="just" fontAlgn="ctr">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Equipos reproductores de sonidos y/o similares;</a:t>
            </a:r>
            <a:endParaRPr lang="es-ES" b="1" dirty="0">
              <a:solidFill>
                <a:schemeClr val="bg1"/>
              </a:solidFill>
              <a:latin typeface="Times New Roman" pitchFamily="18" charset="0"/>
              <a:ea typeface="Calibri" pitchFamily="34"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En la medida en que el costo de la reparación o del reemplazo de las partes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del vehículo se deba a vicio propio, mal estado de conservación, desgaste,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oxidación o corrosión. Si los vicios mencionados hubieran agravado el daño, el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asegurador indemnizará sin incluir el daño causado por el vicio.</a:t>
            </a:r>
            <a:endParaRPr lang="es-ES" b="1" dirty="0">
              <a:solidFill>
                <a:schemeClr val="bg1"/>
              </a:solidFill>
              <a:latin typeface="Times New Roman" pitchFamily="18" charset="0"/>
              <a:ea typeface="Calibri" pitchFamily="34"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 orden mecánico o eléctrico que o sean consecuencia de un acontecimiento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cubierto;</a:t>
            </a:r>
            <a:endParaRPr lang="es-ES" b="1" dirty="0">
              <a:solidFill>
                <a:schemeClr val="bg1"/>
              </a:solidFill>
              <a:latin typeface="Times New Roman" pitchFamily="18" charset="0"/>
              <a:ea typeface="Calibri" pitchFamily="34"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Que consistan en el daño a las cámaras y/o cubiertas  como consecuencia de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pinchaduras, cortaduras y/o reventones, salvo que sea el resultado directo de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un acontecimiento cubierto que haya afectado también  otras partes del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vehículo;</a:t>
            </a:r>
            <a:endParaRPr lang="es-ES" b="1" dirty="0">
              <a:solidFill>
                <a:schemeClr val="bg1"/>
              </a:solidFill>
              <a:latin typeface="Times New Roman" pitchFamily="18" charset="0"/>
              <a:ea typeface="Calibri" pitchFamily="34"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Por la corriente, descarga u otros fenómenos eléctricos que afecten la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instalación eléctrica, sus aparatos y circuitos, aunque se manifiesten en forma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 fuego, fusión y/o explosión. No obstante, será indemnizable el mayor daño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que de la propagación del incendio o principio de incendio resultare para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dichos bienes o para el resto del vehículo;</a:t>
            </a:r>
            <a:endParaRPr lang="es-ES" b="1" dirty="0">
              <a:solidFill>
                <a:schemeClr val="bg1"/>
              </a:solidFill>
              <a:latin typeface="Times New Roman" pitchFamily="18" charset="0"/>
              <a:ea typeface="Calibri"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7812" t="36667" r="50781" b="2000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685800"/>
            <a:ext cx="8229600" cy="5293757"/>
          </a:xfrm>
          <a:prstGeom prst="rect">
            <a:avLst/>
          </a:prstGeom>
          <a:solidFill>
            <a:schemeClr val="tx1"/>
          </a:solidFill>
          <a:ln w="28575">
            <a:solidFill>
              <a:srgbClr val="C00000"/>
            </a:solidFill>
            <a:miter lim="800000"/>
            <a:headEnd/>
            <a:tailEnd/>
          </a:ln>
          <a:effectLst/>
        </p:spPr>
        <p:txBody>
          <a:bodyPr wrap="square" anchor="ctr">
            <a:spAutoFit/>
          </a:bodyPr>
          <a:lstStyle/>
          <a:p>
            <a:pPr algn="just" fontAlgn="ctr">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t>
            </a:r>
            <a:r>
              <a:rPr lang="es-ES_tradnl" sz="1600" b="1" dirty="0">
                <a:solidFill>
                  <a:schemeClr val="bg1"/>
                </a:solidFill>
                <a:latin typeface="Times New Roman" pitchFamily="18" charset="0"/>
                <a:ea typeface="Calibri" pitchFamily="34" charset="0"/>
                <a:cs typeface="Times New Roman" pitchFamily="18" charset="0"/>
              </a:rPr>
              <a:t>Producidos por quemadura, chamuscado, humo o cualquier  deterioro que </a:t>
            </a:r>
            <a:r>
              <a:rPr lang="es-ES_tradnl" sz="1600" b="1" dirty="0" smtClean="0">
                <a:solidFill>
                  <a:schemeClr val="bg1"/>
                </a:solidFill>
                <a:latin typeface="Times New Roman" pitchFamily="18" charset="0"/>
                <a:ea typeface="Calibri" pitchFamily="34" charset="0"/>
                <a:cs typeface="Times New Roman" pitchFamily="18" charset="0"/>
              </a:rPr>
              <a:t>provenga </a:t>
            </a:r>
            <a:r>
              <a:rPr lang="es-ES_tradnl" sz="1600" b="1" dirty="0">
                <a:solidFill>
                  <a:schemeClr val="bg1"/>
                </a:solidFill>
                <a:latin typeface="Times New Roman" pitchFamily="18" charset="0"/>
                <a:ea typeface="Calibri" pitchFamily="34" charset="0"/>
                <a:cs typeface="Times New Roman" pitchFamily="18" charset="0"/>
              </a:rPr>
              <a:t>de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contacto  </a:t>
            </a:r>
            <a:r>
              <a:rPr lang="es-ES_tradnl" sz="1600" b="1" dirty="0">
                <a:solidFill>
                  <a:schemeClr val="bg1"/>
                </a:solidFill>
                <a:latin typeface="Times New Roman" pitchFamily="18" charset="0"/>
                <a:ea typeface="Calibri" pitchFamily="34" charset="0"/>
                <a:cs typeface="Times New Roman" pitchFamily="18" charset="0"/>
              </a:rPr>
              <a:t>aproximaci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a fuentes de calor extra</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as al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t>
            </a:r>
            <a:r>
              <a:rPr lang="es-ES_tradnl" sz="1600" b="1" dirty="0" smtClean="0">
                <a:solidFill>
                  <a:schemeClr val="bg1"/>
                </a:solidFill>
                <a:latin typeface="Times New Roman" pitchFamily="18" charset="0"/>
                <a:ea typeface="Calibri" pitchFamily="34" charset="0"/>
                <a:cs typeface="Times New Roman" pitchFamily="18" charset="0"/>
              </a:rPr>
              <a:t> Pero </a:t>
            </a:r>
            <a:r>
              <a:rPr lang="es-ES_tradnl" sz="1600" b="1" dirty="0">
                <a:solidFill>
                  <a:schemeClr val="bg1"/>
                </a:solidFill>
                <a:latin typeface="Times New Roman" pitchFamily="18" charset="0"/>
                <a:ea typeface="Calibri" pitchFamily="34" charset="0"/>
                <a:cs typeface="Times New Roman" pitchFamily="18" charset="0"/>
              </a:rPr>
              <a:t>s</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 responder</a:t>
            </a:r>
            <a:r>
              <a:rPr lang="es-ES_tradnl" sz="1600" b="1" dirty="0">
                <a:solidFill>
                  <a:schemeClr val="bg1"/>
                </a:solidFill>
                <a:latin typeface="Calibri" pitchFamily="34" charset="0"/>
                <a:ea typeface="Calibri" pitchFamily="34" charset="0"/>
                <a:cs typeface="Times New Roman" pitchFamily="18" charset="0"/>
              </a:rPr>
              <a:t>á</a:t>
            </a:r>
            <a:r>
              <a:rPr lang="es-ES_tradnl" sz="1600" b="1" dirty="0">
                <a:solidFill>
                  <a:schemeClr val="bg1"/>
                </a:solidFill>
                <a:latin typeface="Times New Roman" pitchFamily="18" charset="0"/>
                <a:ea typeface="Calibri" pitchFamily="34" charset="0"/>
                <a:cs typeface="Times New Roman" pitchFamily="18" charset="0"/>
              </a:rPr>
              <a:t> por  los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da</a:t>
            </a:r>
            <a:r>
              <a:rPr lang="es-ES_tradnl" sz="1600" b="1" dirty="0" smtClean="0">
                <a:solidFill>
                  <a:schemeClr val="bg1"/>
                </a:solidFill>
                <a:latin typeface="Calibri" pitchFamily="34" charset="0"/>
                <a:ea typeface="Calibri" pitchFamily="34" charset="0"/>
                <a:cs typeface="Times New Roman" pitchFamily="18" charset="0"/>
              </a:rPr>
              <a:t>ñ</a:t>
            </a:r>
            <a:r>
              <a:rPr lang="es-ES_tradnl" sz="1600" b="1" dirty="0" smtClean="0">
                <a:solidFill>
                  <a:schemeClr val="bg1"/>
                </a:solidFill>
                <a:latin typeface="Times New Roman" pitchFamily="18" charset="0"/>
                <a:ea typeface="Calibri" pitchFamily="34" charset="0"/>
                <a:cs typeface="Times New Roman" pitchFamily="18" charset="0"/>
              </a:rPr>
              <a:t>os </a:t>
            </a:r>
            <a:r>
              <a:rPr lang="es-ES_tradnl" sz="1600" b="1" dirty="0">
                <a:solidFill>
                  <a:schemeClr val="bg1"/>
                </a:solidFill>
                <a:latin typeface="Times New Roman" pitchFamily="18" charset="0"/>
                <a:ea typeface="Calibri" pitchFamily="34" charset="0"/>
                <a:cs typeface="Times New Roman" pitchFamily="18" charset="0"/>
              </a:rPr>
              <a:t>de incendio o principio de incendio que sean </a:t>
            </a:r>
            <a:r>
              <a:rPr lang="es-ES_tradnl" sz="1600" b="1" dirty="0" smtClean="0">
                <a:solidFill>
                  <a:schemeClr val="bg1"/>
                </a:solidFill>
                <a:latin typeface="Times New Roman" pitchFamily="18" charset="0"/>
                <a:ea typeface="Calibri" pitchFamily="34" charset="0"/>
                <a:cs typeface="Times New Roman" pitchFamily="18" charset="0"/>
              </a:rPr>
              <a:t>a </a:t>
            </a:r>
            <a:r>
              <a:rPr lang="es-ES_tradnl" sz="1600" b="1" dirty="0">
                <a:solidFill>
                  <a:schemeClr val="bg1"/>
                </a:solidFill>
                <a:latin typeface="Times New Roman" pitchFamily="18" charset="0"/>
                <a:ea typeface="Calibri" pitchFamily="34" charset="0"/>
                <a:cs typeface="Times New Roman" pitchFamily="18" charset="0"/>
              </a:rPr>
              <a:t>consecuencias de algunos de esos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hechos</a:t>
            </a:r>
            <a:r>
              <a:rPr lang="es-ES_tradnl" sz="1600" b="1" dirty="0">
                <a:solidFill>
                  <a:schemeClr val="bg1"/>
                </a:solidFill>
                <a:latin typeface="Times New Roman" pitchFamily="18" charset="0"/>
                <a:ea typeface="Calibri" pitchFamily="34" charset="0"/>
                <a:cs typeface="Times New Roman" pitchFamily="18" charset="0"/>
              </a:rPr>
              <a:t>. Los casos de hechos de guerra civil </a:t>
            </a:r>
            <a:r>
              <a:rPr lang="es-ES_tradnl" sz="1600" b="1" dirty="0" smtClean="0">
                <a:solidFill>
                  <a:schemeClr val="bg1"/>
                </a:solidFill>
                <a:latin typeface="Times New Roman" pitchFamily="18" charset="0"/>
                <a:ea typeface="Calibri" pitchFamily="34" charset="0"/>
                <a:cs typeface="Times New Roman" pitchFamily="18" charset="0"/>
              </a:rPr>
              <a:t>o </a:t>
            </a:r>
            <a:r>
              <a:rPr lang="es-ES_tradnl" sz="1600" b="1" dirty="0">
                <a:solidFill>
                  <a:schemeClr val="bg1"/>
                </a:solidFill>
                <a:latin typeface="Times New Roman" pitchFamily="18" charset="0"/>
                <a:ea typeface="Calibri" pitchFamily="34" charset="0"/>
                <a:cs typeface="Times New Roman" pitchFamily="18" charset="0"/>
              </a:rPr>
              <a:t>internacional, guerrilla, rebeli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sedici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o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mot</a:t>
            </a:r>
            <a:r>
              <a:rPr lang="es-ES_tradnl" sz="1600" b="1" dirty="0" smtClean="0">
                <a:solidFill>
                  <a:schemeClr val="bg1"/>
                </a:solidFill>
                <a:latin typeface="Calibri" pitchFamily="34" charset="0"/>
                <a:ea typeface="Calibri" pitchFamily="34" charset="0"/>
                <a:cs typeface="Times New Roman" pitchFamily="18" charset="0"/>
              </a:rPr>
              <a:t>í</a:t>
            </a:r>
            <a:r>
              <a:rPr lang="es-ES_tradnl" sz="1600" b="1" dirty="0" smtClean="0">
                <a:solidFill>
                  <a:schemeClr val="bg1"/>
                </a:solidFill>
                <a:latin typeface="Times New Roman" pitchFamily="18" charset="0"/>
                <a:ea typeface="Calibri" pitchFamily="34" charset="0"/>
                <a:cs typeface="Times New Roman" pitchFamily="18" charset="0"/>
              </a:rPr>
              <a:t>n </a:t>
            </a:r>
            <a:r>
              <a:rPr lang="es-ES_tradnl" sz="1600" b="1" dirty="0">
                <a:solidFill>
                  <a:schemeClr val="bg1"/>
                </a:solidFill>
                <a:latin typeface="Times New Roman" pitchFamily="18" charset="0"/>
                <a:ea typeface="Calibri" pitchFamily="34" charset="0"/>
                <a:cs typeface="Times New Roman" pitchFamily="18" charset="0"/>
              </a:rPr>
              <a:t>y terrorismo y los hechos </a:t>
            </a:r>
            <a:r>
              <a:rPr lang="es-ES_tradnl" sz="1600" b="1" dirty="0" smtClean="0">
                <a:solidFill>
                  <a:schemeClr val="bg1"/>
                </a:solidFill>
                <a:latin typeface="Times New Roman" pitchFamily="18" charset="0"/>
                <a:ea typeface="Calibri" pitchFamily="34" charset="0"/>
                <a:cs typeface="Times New Roman" pitchFamily="18" charset="0"/>
              </a:rPr>
              <a:t>de </a:t>
            </a:r>
            <a:r>
              <a:rPr lang="es-ES_tradnl" sz="1600" b="1" dirty="0" err="1">
                <a:solidFill>
                  <a:schemeClr val="bg1"/>
                </a:solidFill>
                <a:latin typeface="Times New Roman" pitchFamily="18" charset="0"/>
                <a:ea typeface="Calibri" pitchFamily="34" charset="0"/>
                <a:cs typeface="Times New Roman" pitchFamily="18" charset="0"/>
              </a:rPr>
              <a:t>lock</a:t>
            </a:r>
            <a:r>
              <a:rPr lang="es-ES_tradnl" sz="1600" b="1" dirty="0">
                <a:solidFill>
                  <a:schemeClr val="bg1"/>
                </a:solidFill>
                <a:latin typeface="Times New Roman" pitchFamily="18" charset="0"/>
                <a:ea typeface="Calibri" pitchFamily="34" charset="0"/>
                <a:cs typeface="Times New Roman" pitchFamily="18" charset="0"/>
              </a:rPr>
              <a:t> </a:t>
            </a:r>
            <a:r>
              <a:rPr lang="es-ES_tradnl" sz="1600" b="1" dirty="0" err="1">
                <a:solidFill>
                  <a:schemeClr val="bg1"/>
                </a:solidFill>
                <a:latin typeface="Times New Roman" pitchFamily="18" charset="0"/>
                <a:ea typeface="Calibri" pitchFamily="34" charset="0"/>
                <a:cs typeface="Times New Roman" pitchFamily="18" charset="0"/>
              </a:rPr>
              <a:t>out</a:t>
            </a:r>
            <a:r>
              <a:rPr lang="es-ES_tradnl" sz="1600" b="1" dirty="0">
                <a:solidFill>
                  <a:schemeClr val="bg1"/>
                </a:solidFill>
                <a:latin typeface="Times New Roman" pitchFamily="18" charset="0"/>
                <a:ea typeface="Calibri" pitchFamily="34" charset="0"/>
                <a:cs typeface="Times New Roman" pitchFamily="18" charset="0"/>
              </a:rPr>
              <a:t> o tumulto popular, cuando el asegurado sea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part</a:t>
            </a:r>
            <a:r>
              <a:rPr lang="es-ES_tradnl" sz="1600" b="1" dirty="0" smtClean="0">
                <a:solidFill>
                  <a:schemeClr val="bg1"/>
                </a:solidFill>
                <a:latin typeface="Calibri" pitchFamily="34" charset="0"/>
                <a:ea typeface="Calibri" pitchFamily="34" charset="0"/>
                <a:cs typeface="Times New Roman" pitchFamily="18" charset="0"/>
              </a:rPr>
              <a:t>í</a:t>
            </a:r>
            <a:r>
              <a:rPr lang="es-ES_tradnl" sz="1600" b="1" dirty="0" smtClean="0">
                <a:solidFill>
                  <a:schemeClr val="bg1"/>
                </a:solidFill>
                <a:latin typeface="Times New Roman" pitchFamily="18" charset="0"/>
                <a:ea typeface="Calibri" pitchFamily="34" charset="0"/>
                <a:cs typeface="Times New Roman" pitchFamily="18" charset="0"/>
              </a:rPr>
              <a:t>cipe </a:t>
            </a:r>
            <a:r>
              <a:rPr lang="es-ES_tradnl" sz="1600" b="1" dirty="0">
                <a:solidFill>
                  <a:schemeClr val="bg1"/>
                </a:solidFill>
                <a:latin typeface="Times New Roman" pitchFamily="18" charset="0"/>
                <a:ea typeface="Calibri" pitchFamily="34" charset="0"/>
                <a:cs typeface="Times New Roman" pitchFamily="18" charset="0"/>
              </a:rPr>
              <a:t>deliberado </a:t>
            </a:r>
            <a:r>
              <a:rPr lang="es-ES_tradnl" sz="1600" b="1" dirty="0" smtClean="0">
                <a:solidFill>
                  <a:schemeClr val="bg1"/>
                </a:solidFill>
                <a:latin typeface="Times New Roman" pitchFamily="18" charset="0"/>
                <a:ea typeface="Calibri" pitchFamily="34" charset="0"/>
                <a:cs typeface="Times New Roman" pitchFamily="18" charset="0"/>
              </a:rPr>
              <a:t>de </a:t>
            </a:r>
            <a:r>
              <a:rPr lang="es-ES_tradnl" sz="1600" b="1" dirty="0">
                <a:solidFill>
                  <a:schemeClr val="bg1"/>
                </a:solidFill>
                <a:latin typeface="Times New Roman" pitchFamily="18" charset="0"/>
                <a:ea typeface="Calibri" pitchFamily="34" charset="0"/>
                <a:cs typeface="Times New Roman" pitchFamily="18" charset="0"/>
              </a:rPr>
              <a:t>ellos, se presume que son consecuencia de los mismos, salvo prueba </a:t>
            </a:r>
            <a:endParaRPr lang="es-ES_tradnl" sz="1600" b="1" dirty="0" smtClean="0">
              <a:solidFill>
                <a:schemeClr val="bg1"/>
              </a:solidFill>
              <a:latin typeface="Times New Roman" pitchFamily="18" charset="0"/>
              <a:ea typeface="Calibri" pitchFamily="34" charset="0"/>
              <a:cs typeface="Times New Roman" pitchFamily="18" charset="0"/>
            </a:endParaRPr>
          </a:p>
          <a:p>
            <a:pPr algn="just" font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smtClean="0">
                <a:solidFill>
                  <a:schemeClr val="bg1"/>
                </a:solidFill>
                <a:latin typeface="Times New Roman" pitchFamily="18" charset="0"/>
                <a:ea typeface="Calibri" pitchFamily="34" charset="0"/>
                <a:cs typeface="Times New Roman" pitchFamily="18" charset="0"/>
              </a:rPr>
              <a:t>  en contrario </a:t>
            </a:r>
            <a:r>
              <a:rPr lang="es-ES_tradnl" sz="1600" b="1" dirty="0">
                <a:solidFill>
                  <a:schemeClr val="bg1"/>
                </a:solidFill>
                <a:latin typeface="Times New Roman" pitchFamily="18" charset="0"/>
                <a:ea typeface="Calibri" pitchFamily="34" charset="0"/>
                <a:cs typeface="Times New Roman" pitchFamily="18" charset="0"/>
              </a:rPr>
              <a:t>del asegurado;</a:t>
            </a:r>
            <a:endParaRPr lang="es-ES" sz="1600" b="1" dirty="0">
              <a:solidFill>
                <a:schemeClr val="bg1"/>
              </a:solidFill>
              <a:latin typeface="Calibri" pitchFamily="34" charset="0"/>
              <a:ea typeface="Calibri" pitchFamily="34" charset="0"/>
              <a:cs typeface="Times New Roman" pitchFamily="18" charset="0"/>
            </a:endParaRPr>
          </a:p>
          <a:p>
            <a:pPr algn="just" eaLnBrk="0" fontAlgn="ctr" hangingPunct="0">
              <a:buFont typeface="Arial" charset="0"/>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Cuando 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no se encuentre habilitado para circular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conforme a las disposiciones vigentes;</a:t>
            </a:r>
            <a:endParaRPr lang="es-ES" sz="1600" b="1" dirty="0">
              <a:solidFill>
                <a:schemeClr val="bg1"/>
              </a:solidFill>
              <a:latin typeface="Calibri" pitchFamily="34" charset="0"/>
              <a:ea typeface="Calibri" pitchFamily="34" charset="0"/>
              <a:cs typeface="Times New Roman" pitchFamily="18" charset="0"/>
            </a:endParaRPr>
          </a:p>
          <a:p>
            <a:pPr algn="just" eaLnBrk="0" fontAlgn="ctr" hangingPunct="0">
              <a:buFont typeface="Arial" charset="0"/>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Cuando el conductor del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cruce v</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as de ferrocarril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encontr</a:t>
            </a:r>
            <a:r>
              <a:rPr lang="es-ES_tradnl" sz="1600" b="1" dirty="0">
                <a:solidFill>
                  <a:schemeClr val="bg1"/>
                </a:solidFill>
                <a:latin typeface="Calibri" pitchFamily="34" charset="0"/>
                <a:ea typeface="Calibri" pitchFamily="34" charset="0"/>
                <a:cs typeface="Times New Roman" pitchFamily="18" charset="0"/>
              </a:rPr>
              <a:t>á</a:t>
            </a:r>
            <a:r>
              <a:rPr lang="es-ES_tradnl" sz="1600" b="1" dirty="0">
                <a:solidFill>
                  <a:schemeClr val="bg1"/>
                </a:solidFill>
                <a:latin typeface="Times New Roman" pitchFamily="18" charset="0"/>
                <a:ea typeface="Calibri" pitchFamily="34" charset="0"/>
                <a:cs typeface="Times New Roman" pitchFamily="18" charset="0"/>
              </a:rPr>
              <a:t>ndose las barreras bajas y/o cuando las se</a:t>
            </a:r>
            <a:r>
              <a:rPr lang="es-ES_tradnl" sz="1600" b="1" dirty="0">
                <a:solidFill>
                  <a:schemeClr val="bg1"/>
                </a:solidFill>
                <a:latin typeface="Calibri" pitchFamily="34" charset="0"/>
                <a:ea typeface="Calibri" pitchFamily="34" charset="0"/>
                <a:cs typeface="Times New Roman" pitchFamily="18" charset="0"/>
              </a:rPr>
              <a:t>ñ</a:t>
            </a:r>
            <a:r>
              <a:rPr lang="es-ES_tradnl" sz="1600" b="1" dirty="0">
                <a:solidFill>
                  <a:schemeClr val="bg1"/>
                </a:solidFill>
                <a:latin typeface="Times New Roman" pitchFamily="18" charset="0"/>
                <a:ea typeface="Calibri" pitchFamily="34" charset="0"/>
                <a:cs typeface="Times New Roman" pitchFamily="18" charset="0"/>
              </a:rPr>
              <a:t>ales sonoras o lum</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nicas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no habiliten su paso;</a:t>
            </a:r>
            <a:endParaRPr lang="es-ES" sz="1600" b="1" dirty="0">
              <a:solidFill>
                <a:schemeClr val="bg1"/>
              </a:solidFill>
              <a:latin typeface="Calibri" pitchFamily="34" charset="0"/>
              <a:ea typeface="Calibri" pitchFamily="34" charset="0"/>
              <a:cs typeface="Times New Roman" pitchFamily="18" charset="0"/>
            </a:endParaRPr>
          </a:p>
          <a:p>
            <a:pPr algn="just"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Cuando 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sea conducido  a exceso de velocidad (a los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efectos de la presente exclusi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de la cobertura, se deja establecido que la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velocidad del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en ning</a:t>
            </a:r>
            <a:r>
              <a:rPr lang="es-ES_tradnl" sz="1600" b="1" dirty="0">
                <a:solidFill>
                  <a:schemeClr val="bg1"/>
                </a:solidFill>
                <a:latin typeface="Calibri" pitchFamily="34" charset="0"/>
                <a:ea typeface="Calibri" pitchFamily="34" charset="0"/>
                <a:cs typeface="Times New Roman" pitchFamily="18" charset="0"/>
              </a:rPr>
              <a:t>ú</a:t>
            </a:r>
            <a:r>
              <a:rPr lang="es-ES_tradnl" sz="1600" b="1" dirty="0">
                <a:solidFill>
                  <a:schemeClr val="bg1"/>
                </a:solidFill>
                <a:latin typeface="Times New Roman" pitchFamily="18" charset="0"/>
                <a:ea typeface="Calibri" pitchFamily="34" charset="0"/>
                <a:cs typeface="Times New Roman" pitchFamily="18" charset="0"/>
              </a:rPr>
              <a:t>n caso podr</a:t>
            </a:r>
            <a:r>
              <a:rPr lang="es-ES_tradnl" sz="1600" b="1" dirty="0">
                <a:solidFill>
                  <a:schemeClr val="bg1"/>
                </a:solidFill>
                <a:latin typeface="Calibri" pitchFamily="34" charset="0"/>
                <a:ea typeface="Calibri" pitchFamily="34" charset="0"/>
                <a:cs typeface="Times New Roman" pitchFamily="18" charset="0"/>
              </a:rPr>
              <a:t>á</a:t>
            </a:r>
            <a:r>
              <a:rPr lang="es-ES_tradnl" sz="1600" b="1" dirty="0">
                <a:solidFill>
                  <a:schemeClr val="bg1"/>
                </a:solidFill>
                <a:latin typeface="Times New Roman" pitchFamily="18" charset="0"/>
                <a:ea typeface="Calibri" pitchFamily="34" charset="0"/>
                <a:cs typeface="Times New Roman" pitchFamily="18" charset="0"/>
              </a:rPr>
              <a:t> superar el 40% de los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l</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mites m</a:t>
            </a:r>
            <a:r>
              <a:rPr lang="es-ES_tradnl" sz="1600" b="1" dirty="0">
                <a:solidFill>
                  <a:schemeClr val="bg1"/>
                </a:solidFill>
                <a:latin typeface="Calibri" pitchFamily="34" charset="0"/>
                <a:ea typeface="Calibri" pitchFamily="34" charset="0"/>
                <a:cs typeface="Times New Roman" pitchFamily="18" charset="0"/>
              </a:rPr>
              <a:t>á</a:t>
            </a:r>
            <a:r>
              <a:rPr lang="es-ES_tradnl" sz="1600" b="1" dirty="0">
                <a:solidFill>
                  <a:schemeClr val="bg1"/>
                </a:solidFill>
                <a:latin typeface="Times New Roman" pitchFamily="18" charset="0"/>
                <a:ea typeface="Calibri" pitchFamily="34" charset="0"/>
                <a:cs typeface="Times New Roman" pitchFamily="18" charset="0"/>
              </a:rPr>
              <a:t>ximos establecidos por la normativa legal vigente);</a:t>
            </a:r>
            <a:endParaRPr lang="es-ES" sz="1600" b="1" dirty="0">
              <a:solidFill>
                <a:schemeClr val="bg1"/>
              </a:solidFill>
              <a:latin typeface="Calibri" pitchFamily="34" charset="0"/>
              <a:ea typeface="Calibri" pitchFamily="34" charset="0"/>
              <a:cs typeface="Times New Roman" pitchFamily="18" charset="0"/>
            </a:endParaRPr>
          </a:p>
          <a:p>
            <a:pPr algn="just"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Cuando 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se encuentre superando a otros en lugares no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habilitados;</a:t>
            </a:r>
            <a:endParaRPr lang="es-ES" sz="1600" b="1" dirty="0">
              <a:solidFill>
                <a:schemeClr val="bg1"/>
              </a:solidFill>
              <a:latin typeface="Calibri" pitchFamily="34" charset="0"/>
              <a:ea typeface="Calibri" pitchFamily="34" charset="0"/>
              <a:cs typeface="Times New Roman" pitchFamily="18" charset="0"/>
            </a:endParaRPr>
          </a:p>
          <a:p>
            <a:pPr algn="just" eaLnBrk="0" fontAlgn="ctr" hangingPunct="0">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Cuando el veh</a:t>
            </a:r>
            <a:r>
              <a:rPr lang="es-ES_tradnl" sz="1600" b="1" dirty="0">
                <a:solidFill>
                  <a:schemeClr val="bg1"/>
                </a:solidFill>
                <a:latin typeface="Calibri" pitchFamily="34" charset="0"/>
                <a:ea typeface="Calibri" pitchFamily="34" charset="0"/>
                <a:cs typeface="Times New Roman" pitchFamily="18" charset="0"/>
              </a:rPr>
              <a:t>í</a:t>
            </a:r>
            <a:r>
              <a:rPr lang="es-ES_tradnl" sz="1600" b="1" dirty="0">
                <a:solidFill>
                  <a:schemeClr val="bg1"/>
                </a:solidFill>
                <a:latin typeface="Times New Roman" pitchFamily="18" charset="0"/>
                <a:ea typeface="Calibri" pitchFamily="34" charset="0"/>
                <a:cs typeface="Times New Roman" pitchFamily="18" charset="0"/>
              </a:rPr>
              <a:t>culo asegurado circule sin luces reglamentarias encendidas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exigidas para la circulaci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 en horario nocturno ante la  existencia de </a:t>
            </a:r>
          </a:p>
          <a:p>
            <a:pPr algn="just" eaLnBrk="0" fontAlgn="ctr"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1600" b="1" dirty="0">
                <a:solidFill>
                  <a:schemeClr val="bg1"/>
                </a:solidFill>
                <a:latin typeface="Times New Roman" pitchFamily="18" charset="0"/>
                <a:ea typeface="Calibri" pitchFamily="34" charset="0"/>
                <a:cs typeface="Times New Roman" pitchFamily="18" charset="0"/>
              </a:rPr>
              <a:t>  condiciones climatol</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gicas o humo que dificulten su visi</a:t>
            </a:r>
            <a:r>
              <a:rPr lang="es-ES_tradnl" sz="1600" b="1" dirty="0">
                <a:solidFill>
                  <a:schemeClr val="bg1"/>
                </a:solidFill>
                <a:latin typeface="Calibri" pitchFamily="34" charset="0"/>
                <a:ea typeface="Calibri" pitchFamily="34" charset="0"/>
                <a:cs typeface="Times New Roman" pitchFamily="18" charset="0"/>
              </a:rPr>
              <a:t>ó</a:t>
            </a:r>
            <a:r>
              <a:rPr lang="es-ES_tradnl" sz="1600" b="1" dirty="0">
                <a:solidFill>
                  <a:schemeClr val="bg1"/>
                </a:solidFill>
                <a:latin typeface="Times New Roman" pitchFamily="18" charset="0"/>
                <a:ea typeface="Calibri" pitchFamily="34" charset="0"/>
                <a:cs typeface="Times New Roman" pitchFamily="18" charset="0"/>
              </a:rPr>
              <a:t>n;</a:t>
            </a:r>
            <a:endParaRPr lang="es-ES_tradnl" sz="1600" b="1" dirty="0">
              <a:solidFill>
                <a:schemeClr val="bg1"/>
              </a:solidFill>
              <a:latin typeface="Calibri" pitchFamily="34" charset="0"/>
              <a:ea typeface="Calibri" pitchFamily="34"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84300"/>
            <a:ext cx="8229600" cy="3416300"/>
          </a:xfrm>
          <a:prstGeom prst="rect">
            <a:avLst/>
          </a:prstGeom>
          <a:solidFill>
            <a:schemeClr val="tx1"/>
          </a:solidFill>
          <a:ln w="12700">
            <a:solidFill>
              <a:srgbClr val="C00000"/>
            </a:solidFill>
            <a:miter lim="800000"/>
            <a:headEnd/>
            <a:tailEnd/>
          </a:ln>
          <a:effectLst/>
        </p:spPr>
        <p:txBody>
          <a:bodyPr wrap="square" anchor="ctr">
            <a:spAutoFit/>
          </a:bodyPr>
          <a:lstStyle/>
          <a:p>
            <a:pPr fontAlgn="ctr">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En ocasión de transitar el veh</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culo asegurado a contramano, existiendo </a:t>
            </a:r>
            <a:r>
              <a:rPr lang="es-ES_tradnl" b="1" dirty="0" smtClean="0">
                <a:solidFill>
                  <a:schemeClr val="bg1"/>
                </a:solidFill>
                <a:latin typeface="Times New Roman" pitchFamily="18" charset="0"/>
                <a:ea typeface="Calibri" pitchFamily="34" charset="0"/>
                <a:cs typeface="Times New Roman" pitchFamily="18" charset="0"/>
              </a:rPr>
              <a:t>    </a:t>
            </a:r>
          </a:p>
          <a:p>
            <a:pP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smtClean="0">
                <a:solidFill>
                  <a:schemeClr val="bg1"/>
                </a:solidFill>
                <a:latin typeface="Times New Roman" pitchFamily="18" charset="0"/>
                <a:ea typeface="Calibri" pitchFamily="34" charset="0"/>
                <a:cs typeface="Times New Roman" pitchFamily="18" charset="0"/>
              </a:rPr>
              <a:t>  se</a:t>
            </a:r>
            <a:r>
              <a:rPr lang="es-ES_tradnl" b="1" dirty="0" smtClean="0">
                <a:solidFill>
                  <a:schemeClr val="bg1"/>
                </a:solidFill>
                <a:latin typeface="Calibri"/>
                <a:ea typeface="Calibri" pitchFamily="34" charset="0"/>
                <a:cs typeface="Times New Roman" pitchFamily="18" charset="0"/>
              </a:rPr>
              <a:t>ñ</a:t>
            </a:r>
            <a:r>
              <a:rPr lang="es-ES_tradnl" b="1" dirty="0" smtClean="0">
                <a:solidFill>
                  <a:schemeClr val="bg1"/>
                </a:solidFill>
                <a:latin typeface="Times New Roman" pitchFamily="18" charset="0"/>
                <a:ea typeface="Calibri" pitchFamily="34" charset="0"/>
                <a:cs typeface="Times New Roman" pitchFamily="18" charset="0"/>
              </a:rPr>
              <a:t>alizaci</a:t>
            </a:r>
            <a:r>
              <a:rPr lang="es-ES_tradnl" b="1" dirty="0" smtClean="0">
                <a:solidFill>
                  <a:schemeClr val="bg1"/>
                </a:solidFill>
                <a:latin typeface="Calibri"/>
                <a:ea typeface="Calibri" pitchFamily="34" charset="0"/>
                <a:cs typeface="Times New Roman" pitchFamily="18" charset="0"/>
              </a:rPr>
              <a:t>ó</a:t>
            </a:r>
            <a:r>
              <a:rPr lang="es-ES_tradnl" b="1" dirty="0" smtClean="0">
                <a:solidFill>
                  <a:schemeClr val="bg1"/>
                </a:solidFill>
                <a:latin typeface="Times New Roman" pitchFamily="18" charset="0"/>
                <a:ea typeface="Calibri" pitchFamily="34" charset="0"/>
                <a:cs typeface="Times New Roman" pitchFamily="18" charset="0"/>
              </a:rPr>
              <a:t>n </a:t>
            </a:r>
            <a:r>
              <a:rPr lang="es-ES_tradnl" b="1" dirty="0">
                <a:solidFill>
                  <a:schemeClr val="bg1"/>
                </a:solidFill>
                <a:latin typeface="Times New Roman" pitchFamily="18" charset="0"/>
                <a:ea typeface="Calibri" pitchFamily="34" charset="0"/>
                <a:cs typeface="Times New Roman" pitchFamily="18" charset="0"/>
              </a:rPr>
              <a:t>inequ</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voca en el lugar del hecho de la direcci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de circulaci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a:t>
            </a:r>
            <a:endParaRPr lang="es-ES" b="1" dirty="0">
              <a:solidFill>
                <a:schemeClr val="bg1"/>
              </a:solidFill>
              <a:latin typeface="Arial" pitchFamily="34"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veh</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culo asegurado sea conducido por persona con trastornos de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t>
            </a:r>
            <a:r>
              <a:rPr lang="es-ES_tradnl" b="1" dirty="0" smtClean="0">
                <a:solidFill>
                  <a:schemeClr val="bg1"/>
                </a:solidFill>
                <a:latin typeface="Times New Roman" pitchFamily="18" charset="0"/>
                <a:ea typeface="Calibri" pitchFamily="34" charset="0"/>
                <a:cs typeface="Times New Roman" pitchFamily="18" charset="0"/>
              </a:rPr>
              <a:t>  </a:t>
            </a:r>
            <a:r>
              <a:rPr lang="es-ES_tradnl" b="1" dirty="0">
                <a:solidFill>
                  <a:schemeClr val="bg1"/>
                </a:solidFill>
                <a:latin typeface="Times New Roman" pitchFamily="18" charset="0"/>
                <a:ea typeface="Calibri" pitchFamily="34" charset="0"/>
                <a:cs typeface="Times New Roman" pitchFamily="18" charset="0"/>
              </a:rPr>
              <a:t>coordinaci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motora que impidan la conducci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normal del veh</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culo y </a:t>
            </a:r>
            <a:r>
              <a:rPr lang="es-ES_tradnl" b="1" dirty="0">
                <a:solidFill>
                  <a:schemeClr val="bg1"/>
                </a:solidFill>
                <a:latin typeface="Calibri"/>
                <a:ea typeface="Calibri" pitchFamily="34" charset="0"/>
                <a:cs typeface="Times New Roman" pitchFamily="18" charset="0"/>
              </a:rPr>
              <a:t>é</a:t>
            </a:r>
            <a:r>
              <a:rPr lang="es-ES_tradnl" b="1" dirty="0">
                <a:solidFill>
                  <a:schemeClr val="bg1"/>
                </a:solidFill>
                <a:latin typeface="Times New Roman" pitchFamily="18" charset="0"/>
                <a:ea typeface="Calibri" pitchFamily="34" charset="0"/>
                <a:cs typeface="Times New Roman" pitchFamily="18" charset="0"/>
              </a:rPr>
              <a:t>ste </a:t>
            </a:r>
            <a:r>
              <a:rPr lang="es-ES_tradnl" b="1" dirty="0" smtClean="0">
                <a:solidFill>
                  <a:schemeClr val="bg1"/>
                </a:solidFill>
                <a:latin typeface="Times New Roman" pitchFamily="18" charset="0"/>
                <a:ea typeface="Calibri" pitchFamily="34" charset="0"/>
                <a:cs typeface="Times New Roman" pitchFamily="18" charset="0"/>
              </a:rPr>
              <a:t>no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smtClean="0">
                <a:solidFill>
                  <a:schemeClr val="bg1"/>
                </a:solidFill>
                <a:latin typeface="Times New Roman" pitchFamily="18" charset="0"/>
                <a:ea typeface="Calibri" pitchFamily="34" charset="0"/>
                <a:cs typeface="Times New Roman" pitchFamily="18" charset="0"/>
              </a:rPr>
              <a:t>   se </a:t>
            </a:r>
            <a:r>
              <a:rPr lang="es-ES_tradnl" b="1" dirty="0">
                <a:solidFill>
                  <a:schemeClr val="bg1"/>
                </a:solidFill>
                <a:latin typeface="Times New Roman" pitchFamily="18" charset="0"/>
                <a:ea typeface="Calibri" pitchFamily="34" charset="0"/>
                <a:cs typeface="Times New Roman" pitchFamily="18" charset="0"/>
              </a:rPr>
              <a:t>encuentre dotado de la adaptaci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necesaria parar este tipo de conducci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Los acontecimientos referidos a situaciones cuando el veh</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culo asegurado est</a:t>
            </a:r>
            <a:r>
              <a:rPr lang="es-ES_tradnl" b="1" dirty="0">
                <a:solidFill>
                  <a:schemeClr val="bg1"/>
                </a:solidFill>
                <a:latin typeface="Calibri"/>
                <a:ea typeface="Calibri" pitchFamily="34" charset="0"/>
                <a:cs typeface="Times New Roman" pitchFamily="18" charset="0"/>
              </a:rPr>
              <a:t>é</a:t>
            </a:r>
            <a:r>
              <a:rPr lang="es-ES_tradnl" b="1" dirty="0">
                <a:solidFill>
                  <a:schemeClr val="bg1"/>
                </a:solidFill>
                <a:latin typeface="Times New Roman" pitchFamily="18" charset="0"/>
                <a:ea typeface="Calibri" pitchFamily="34" charset="0"/>
                <a:cs typeface="Times New Roman" pitchFamily="18" charset="0"/>
              </a:rPr>
              <a:t>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circulando o se hubiera dejado estacionado sobre playas de mares, r</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os , lagos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o lagunas y el siniestro sea consecuencia de una creciente normal o natural de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los mismos, los hechos de guerra civil o internacional, guerrilla, rebeli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sedici</a:t>
            </a:r>
            <a:r>
              <a:rPr lang="es-ES_tradnl" b="1" dirty="0">
                <a:solidFill>
                  <a:schemeClr val="bg1"/>
                </a:solidFill>
                <a:latin typeface="Calibri"/>
                <a:ea typeface="Calibri" pitchFamily="34" charset="0"/>
                <a:cs typeface="Times New Roman" pitchFamily="18" charset="0"/>
              </a:rPr>
              <a:t>ó</a:t>
            </a:r>
            <a:r>
              <a:rPr lang="es-ES_tradnl" b="1" dirty="0">
                <a:solidFill>
                  <a:schemeClr val="bg1"/>
                </a:solidFill>
                <a:latin typeface="Times New Roman" pitchFamily="18" charset="0"/>
                <a:ea typeface="Calibri" pitchFamily="34" charset="0"/>
                <a:cs typeface="Times New Roman" pitchFamily="18" charset="0"/>
              </a:rPr>
              <a:t>n o mot</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n y terrorismo y los  hechos de </a:t>
            </a:r>
            <a:r>
              <a:rPr lang="es-ES_tradnl" b="1" dirty="0" err="1">
                <a:solidFill>
                  <a:schemeClr val="bg1"/>
                </a:solidFill>
                <a:latin typeface="Times New Roman" pitchFamily="18" charset="0"/>
                <a:ea typeface="Calibri" pitchFamily="34" charset="0"/>
                <a:cs typeface="Times New Roman" pitchFamily="18" charset="0"/>
              </a:rPr>
              <a:t>lock</a:t>
            </a:r>
            <a:r>
              <a:rPr lang="es-ES_tradnl" b="1" dirty="0">
                <a:solidFill>
                  <a:schemeClr val="bg1"/>
                </a:solidFill>
                <a:latin typeface="Times New Roman" pitchFamily="18" charset="0"/>
                <a:ea typeface="Calibri" pitchFamily="34" charset="0"/>
                <a:cs typeface="Times New Roman" pitchFamily="18" charset="0"/>
              </a:rPr>
              <a:t> </a:t>
            </a:r>
            <a:r>
              <a:rPr lang="es-ES_tradnl" b="1" dirty="0" err="1">
                <a:solidFill>
                  <a:schemeClr val="bg1"/>
                </a:solidFill>
                <a:latin typeface="Times New Roman" pitchFamily="18" charset="0"/>
                <a:ea typeface="Calibri" pitchFamily="34" charset="0"/>
                <a:cs typeface="Times New Roman" pitchFamily="18" charset="0"/>
              </a:rPr>
              <a:t>out</a:t>
            </a:r>
            <a:r>
              <a:rPr lang="es-ES_tradnl" b="1" dirty="0">
                <a:solidFill>
                  <a:schemeClr val="bg1"/>
                </a:solidFill>
                <a:latin typeface="Times New Roman" pitchFamily="18" charset="0"/>
                <a:ea typeface="Calibri" pitchFamily="34" charset="0"/>
                <a:cs typeface="Times New Roman" pitchFamily="18" charset="0"/>
              </a:rPr>
              <a:t> o tumulto popular,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cuando el asegurado sea part</a:t>
            </a:r>
            <a:r>
              <a:rPr lang="es-ES_tradnl" b="1" dirty="0">
                <a:solidFill>
                  <a:schemeClr val="bg1"/>
                </a:solidFill>
                <a:latin typeface="Calibri"/>
                <a:ea typeface="Calibri" pitchFamily="34" charset="0"/>
                <a:cs typeface="Times New Roman" pitchFamily="18" charset="0"/>
              </a:rPr>
              <a:t>í</a:t>
            </a:r>
            <a:r>
              <a:rPr lang="es-ES_tradnl" b="1" dirty="0">
                <a:solidFill>
                  <a:schemeClr val="bg1"/>
                </a:solidFill>
                <a:latin typeface="Times New Roman" pitchFamily="18" charset="0"/>
                <a:ea typeface="Calibri" pitchFamily="34" charset="0"/>
                <a:cs typeface="Times New Roman" pitchFamily="18" charset="0"/>
              </a:rPr>
              <a:t>cipe deliberado en ellos, se presume que son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consecuencia de los mismos, salvo prueba en contrario del asegurado. </a:t>
            </a:r>
            <a:endParaRPr lang="es-ES" b="1" dirty="0">
              <a:solidFill>
                <a:schemeClr val="bg1"/>
              </a:solidFill>
              <a:latin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730375"/>
            <a:ext cx="8229600" cy="2308225"/>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comunes a los amparos de daños </a:t>
            </a:r>
            <a:endParaRPr lang="es-ES_tradnl" sz="2400" b="1" dirty="0" smtClean="0">
              <a:solidFill>
                <a:schemeClr val="bg1"/>
              </a:solidFill>
              <a:latin typeface="Times New Roman" pitchFamily="18" charset="0"/>
              <a:ea typeface="Calibri" pitchFamily="34" charset="0"/>
              <a:cs typeface="Times New Roman" pitchFamily="18" charset="0"/>
            </a:endParaRPr>
          </a:p>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smtClean="0">
                <a:solidFill>
                  <a:schemeClr val="bg1"/>
                </a:solidFill>
                <a:latin typeface="Times New Roman" pitchFamily="18" charset="0"/>
                <a:ea typeface="Calibri" pitchFamily="34" charset="0"/>
                <a:cs typeface="Times New Roman" pitchFamily="18" charset="0"/>
              </a:rPr>
              <a:t>y </a:t>
            </a:r>
            <a:r>
              <a:rPr lang="es-ES_tradnl" sz="2400" b="1" dirty="0">
                <a:solidFill>
                  <a:schemeClr val="bg1"/>
                </a:solidFill>
                <a:latin typeface="Times New Roman" pitchFamily="18" charset="0"/>
                <a:ea typeface="Calibri" pitchFamily="34" charset="0"/>
                <a:cs typeface="Times New Roman" pitchFamily="18" charset="0"/>
              </a:rPr>
              <a:t>robo y/o </a:t>
            </a:r>
            <a:r>
              <a:rPr lang="es-ES_tradnl" sz="2400" b="1" dirty="0" smtClean="0">
                <a:solidFill>
                  <a:schemeClr val="bg1"/>
                </a:solidFill>
                <a:latin typeface="Times New Roman" pitchFamily="18" charset="0"/>
                <a:ea typeface="Calibri" pitchFamily="34" charset="0"/>
                <a:cs typeface="Times New Roman" pitchFamily="18" charset="0"/>
              </a:rPr>
              <a:t>hurto.</a:t>
            </a:r>
            <a:endParaRPr lang="es-ES_tradnl" sz="2400" b="1" dirty="0">
              <a:solidFill>
                <a:schemeClr val="bg1"/>
              </a:solidFill>
              <a:latin typeface="Times New Roman" pitchFamily="18" charset="0"/>
              <a:ea typeface="Calibri" pitchFamily="34" charset="0"/>
              <a:cs typeface="Times New Roman" pitchFamily="18" charset="0"/>
            </a:endParaRPr>
          </a:p>
          <a:p>
            <a:pPr algn="just"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400"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Vicio propio;</a:t>
            </a:r>
            <a:endParaRPr lang="es-ES"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Mal estado de conservación, desgaste, oxidación o corrosión. Si los vicios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mencionados hubieran agravado el daño, el asegurador indemnizará  sin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incluir el daño causado por el vicio.</a:t>
            </a:r>
            <a:endParaRPr lang="es-ES_tradnl" b="1" dirty="0">
              <a:solidFill>
                <a:schemeClr val="bg1"/>
              </a:solidFill>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025525"/>
            <a:ext cx="8305800" cy="4232275"/>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específicas de responsabilidad civil</a:t>
            </a:r>
            <a:endParaRPr lang="es-ES" sz="2400" dirty="0">
              <a:solidFill>
                <a:schemeClr val="bg1"/>
              </a:solidFill>
              <a:latin typeface="Times New Roman" pitchFamily="18" charset="0"/>
              <a:cs typeface="Times New Roman" pitchFamily="18" charset="0"/>
            </a:endParaRP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_tradnl" sz="1100" dirty="0">
              <a:solidFill>
                <a:schemeClr val="bg1"/>
              </a:solidFill>
              <a:latin typeface="Times New Roman" pitchFamily="18" charset="0"/>
              <a:ea typeface="Calibri" pitchFamily="34" charset="0"/>
              <a:cs typeface="Times New Roman" pitchFamily="18" charset="0"/>
            </a:endParaRP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No se indemnizarán los daños sufridos por:</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b="1" dirty="0">
              <a:solidFill>
                <a:schemeClr val="bg1"/>
              </a:solidFill>
              <a:latin typeface="Times New Roman" pitchFamily="18"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El cónyuge </a:t>
            </a:r>
            <a:r>
              <a:rPr lang="es-ES" b="1" dirty="0">
                <a:solidFill>
                  <a:schemeClr val="bg1"/>
                </a:solidFill>
                <a:latin typeface="Times New Roman" pitchFamily="18" charset="0"/>
                <a:ea typeface="Calibri" pitchFamily="34" charset="0"/>
                <a:cs typeface="Times New Roman" pitchFamily="18" charset="0"/>
              </a:rPr>
              <a:t>o integrante de la unión </a:t>
            </a:r>
            <a:r>
              <a:rPr lang="es-ES" b="1" dirty="0" err="1">
                <a:solidFill>
                  <a:schemeClr val="bg1"/>
                </a:solidFill>
                <a:latin typeface="Times New Roman" pitchFamily="18" charset="0"/>
                <a:ea typeface="Calibri" pitchFamily="34" charset="0"/>
                <a:cs typeface="Times New Roman" pitchFamily="18" charset="0"/>
              </a:rPr>
              <a:t>convivencial</a:t>
            </a:r>
            <a:r>
              <a:rPr lang="es-ES" b="1" dirty="0">
                <a:solidFill>
                  <a:schemeClr val="bg1"/>
                </a:solidFill>
                <a:latin typeface="Times New Roman" pitchFamily="18" charset="0"/>
                <a:ea typeface="Calibri" pitchFamily="34" charset="0"/>
                <a:cs typeface="Times New Roman" pitchFamily="18" charset="0"/>
              </a:rPr>
              <a:t> en los términos del artículo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509 del Código Civil y Comercial de la Nación y los parientes del asegurado o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del conductor hasta el tercer grado de consanguinidad o afinidad (en caso de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sociedades los de los directivos);</a:t>
            </a:r>
            <a:endParaRPr lang="es-ES" b="1" dirty="0">
              <a:solidFill>
                <a:schemeClr val="bg1"/>
              </a:solidFill>
              <a:latin typeface="Times New Roman" pitchFamily="18"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Las personas en relación de dependencia laboral con el asegurado o el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conductor en tanto el evento se produzca en oportunidad o con motivo del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trabajo;</a:t>
            </a:r>
            <a:endParaRPr lang="es-ES" b="1" dirty="0">
              <a:solidFill>
                <a:schemeClr val="bg1"/>
              </a:solidFill>
              <a:latin typeface="Times New Roman" pitchFamily="18"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Los terceros transportados en exceso de la capacidad indicada en las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especificaciones de fábrica o admitida como máximo para el uso normal del   </a:t>
            </a:r>
          </a:p>
          <a:p>
            <a:pPr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rodado, o en lugares no aptos para tal fin.</a:t>
            </a:r>
            <a:endParaRPr lang="es-ES" b="1" dirty="0">
              <a:solidFill>
                <a:schemeClr val="bg1"/>
              </a:solidFill>
              <a:latin typeface="Times New Roman" pitchFamily="18" charset="0"/>
              <a:cs typeface="Times New Roman" pitchFamily="18" charset="0"/>
            </a:endParaRPr>
          </a:p>
          <a:p>
            <a:pPr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b="1" dirty="0">
                <a:solidFill>
                  <a:schemeClr val="bg1"/>
                </a:solidFill>
                <a:latin typeface="Times New Roman" pitchFamily="18" charset="0"/>
                <a:ea typeface="Calibri" pitchFamily="34" charset="0"/>
                <a:cs typeface="Times New Roman" pitchFamily="18" charset="0"/>
              </a:rPr>
              <a:t> Las personas transportadas en ambulancias en calidad de pacientes.</a:t>
            </a:r>
            <a:endParaRPr lang="es-ES" dirty="0">
              <a:solidFill>
                <a:schemeClr val="bg1"/>
              </a:solidFill>
              <a:latin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457200" y="1371600"/>
            <a:ext cx="8229600" cy="3324225"/>
          </a:xfrm>
          <a:prstGeom prst="rect">
            <a:avLst/>
          </a:prstGeom>
          <a:solidFill>
            <a:schemeClr val="tx1"/>
          </a:solidFill>
          <a:ln w="28575">
            <a:solidFill>
              <a:srgbClr val="C00000"/>
            </a:solidFill>
            <a:miter lim="800000"/>
            <a:headEnd/>
            <a:tailEnd/>
          </a:ln>
          <a:effectLst/>
        </p:spPr>
        <p:txBody>
          <a:bodyPr wrap="square" anchor="ctr">
            <a:spAutoFit/>
          </a:bodyPr>
          <a:lstStyle/>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sz="2400" b="1" dirty="0">
                <a:solidFill>
                  <a:schemeClr val="bg1"/>
                </a:solidFill>
                <a:latin typeface="Times New Roman" pitchFamily="18" charset="0"/>
                <a:ea typeface="Calibri" pitchFamily="34" charset="0"/>
                <a:cs typeface="Times New Roman" pitchFamily="18" charset="0"/>
              </a:rPr>
              <a:t>Exclusiones específicas de robo y/o hurto</a:t>
            </a:r>
          </a:p>
          <a:p>
            <a:pPr algn="ctr" fontAlgn="ctr">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400"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Fuera del territorio de la República Argentina;</a:t>
            </a:r>
          </a:p>
          <a:p>
            <a:pPr algn="just" eaLnBrk="0" fontAlgn="ctr" hangingPunct="0">
              <a:spcBef>
                <a:spcPts val="0"/>
              </a:spcBef>
              <a:spcAft>
                <a:spcPts val="0"/>
              </a:spcAft>
              <a:buFont typeface="Arial" pitchFamily="34" charset="0"/>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Que consistan en el robo o hurto de las tazas de ruedas, tapas del radiador,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del tanque de combustible, escobillas y brazos limpiaparabrisas, espejos 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insignias exteriores y herramientas, formen o no parte del equipo original de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fábrica. No obstante, el asegurador responderá cuando  la perdida se hubiera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producido con motivo del robo o hurto total de vehículo en la medida en que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esté comprendido el riesgo de robo o hurto parcial como secuela de un </a:t>
            </a:r>
          </a:p>
          <a:p>
            <a:pPr algn="just" eaLnBrk="0" fontAlgn="ctr"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acontecimiento cubierto;</a:t>
            </a:r>
            <a:endParaRPr lang="es-ES" b="1" dirty="0">
              <a:solidFill>
                <a:schemeClr val="bg1"/>
              </a:solidFill>
              <a:latin typeface="Times New Roman" pitchFamily="18" charset="0"/>
              <a:cs typeface="Times New Roman" pitchFamily="18" charset="0"/>
            </a:endParaRPr>
          </a:p>
          <a:p>
            <a:pPr algn="just" eaLnBrk="0" fontAlgn="ctr" hangingPunct="0">
              <a:spcBef>
                <a:spcPts val="0"/>
              </a:spcBef>
              <a:spcAft>
                <a:spcPts val="0"/>
              </a:spcAft>
              <a:buFontTx/>
              <a:buChar cha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_tradnl" b="1" dirty="0">
                <a:solidFill>
                  <a:schemeClr val="bg1"/>
                </a:solidFill>
                <a:latin typeface="Times New Roman" pitchFamily="18" charset="0"/>
                <a:ea typeface="Calibri" pitchFamily="34" charset="0"/>
                <a:cs typeface="Times New Roman" pitchFamily="18" charset="0"/>
              </a:rPr>
              <a:t> Equipos reproductores de sonidos y similares.</a:t>
            </a:r>
            <a:endParaRPr lang="es-ES_tradnl"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381000"/>
            <a:ext cx="8229600" cy="11430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CONDICIONES GENERALES COMUNES A RESPONSABILIDAD CIVIL, DAÑOS, INCENDIO Y ROBO O HURTO</a:t>
            </a:r>
            <a:endParaRPr lang="es-ES" sz="240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1828800"/>
            <a:ext cx="8229600" cy="4298950"/>
          </a:xfrm>
          <a:prstGeom prst="rect">
            <a:avLst/>
          </a:prstGeom>
          <a:solidFill>
            <a:schemeClr val="tx1"/>
          </a:solidFill>
          <a:ln w="28575">
            <a:solidFill>
              <a:srgbClr val="C00000"/>
            </a:solidFill>
            <a:miter lim="800000"/>
            <a:headEnd/>
            <a:tailEnd/>
          </a:ln>
        </p:spPr>
        <p:txBody>
          <a:bodyPr anchor="ctr"/>
          <a:lstStyle/>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      Siniestro total por concurrencia de daño y/o incendio y/o robo o </a:t>
            </a:r>
          </a:p>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hurto, en sus dos modalidades.</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Vehículos entrados al país con franquicias aduaneras.</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Prueba instrumental y pago de la indemnización (detalle de la       </a:t>
            </a:r>
          </a:p>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documentación).</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Gastos de traslado y estadía. </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Cargas especiales del asegurado (aviso de hallazgo del vehículo y  </a:t>
            </a:r>
          </a:p>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pedido de autorización antes de iniciar los arreglos).</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Medida de la prestación.</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Dolo o culpa grave.</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Privación de uso.</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Rescisión unilateral.</a:t>
            </a:r>
            <a:br>
              <a:rPr lang="es-ES" sz="2000" b="1">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Pago de la prima.</a:t>
            </a:r>
            <a:endParaRPr lang="es-ES" sz="2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381000"/>
            <a:ext cx="8229600" cy="5808662"/>
          </a:xfrm>
          <a:prstGeom prst="rect">
            <a:avLst/>
          </a:prstGeom>
          <a:solidFill>
            <a:schemeClr val="tx1"/>
          </a:solidFill>
          <a:ln w="28575">
            <a:solidFill>
              <a:srgbClr val="C00000"/>
            </a:solidFill>
            <a:miter lim="800000"/>
            <a:headEnd/>
            <a:tailEnd/>
          </a:ln>
        </p:spPr>
        <p:txBody>
          <a:bodyPr anchor="ctr"/>
          <a:lstStyle/>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Caducidad por incumplimiento de obligaciones y cargas.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Verificación del siniestro.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Domicilio para denuncias y declaraciones.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Cómputo de los plazos.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Prórroga de jurisdicción.</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Advertencias al asegurado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Uso de los derechos por el tomador o asegurado. Reticencia, Mora automática. Domicilio. Agravación del riesgo. Exageración fraudulenta o prueba falsa del siniestro. Pago a cuenta. Pluralidad de seguros. </a:t>
            </a:r>
            <a:r>
              <a:rPr lang="es-ES" sz="2000" b="1" dirty="0" err="1">
                <a:solidFill>
                  <a:schemeClr val="bg1"/>
                </a:solidFill>
                <a:latin typeface="Times New Roman" pitchFamily="18" charset="0"/>
                <a:cs typeface="Times New Roman" pitchFamily="18" charset="0"/>
              </a:rPr>
              <a:t>Sobreseguro</a:t>
            </a:r>
            <a:r>
              <a:rPr lang="es-ES" sz="2000" b="1" dirty="0">
                <a:solidFill>
                  <a:schemeClr val="bg1"/>
                </a:solidFill>
                <a:latin typeface="Times New Roman" pitchFamily="18" charset="0"/>
                <a:cs typeface="Times New Roman" pitchFamily="18" charset="0"/>
              </a:rPr>
              <a:t>. Obligación de salvamento. Abandono. Cambio en las cosas dañadas. Cambio de titular del interés. Denuncia del siniestro. Cargas del Asegurado. Facultades del productor o agente. Reconocimiento del derecho del asegurado.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Cláusula de interpretación de las exclusiones a la cobertura.</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Preminencia normativa (particulares sobre generales)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628775"/>
            <a:ext cx="8229600" cy="4619625"/>
          </a:xfrm>
          <a:prstGeom prst="rect">
            <a:avLst/>
          </a:prstGeom>
          <a:solidFill>
            <a:schemeClr val="tx1"/>
          </a:solidFill>
          <a:ln w="28575">
            <a:solidFill>
              <a:srgbClr val="C00000"/>
            </a:solidFill>
            <a:miter lim="800000"/>
            <a:headEnd/>
            <a:tailEnd/>
          </a:ln>
        </p:spPr>
        <p:txBody>
          <a:bodyPr anchor="ctr"/>
          <a:lstStyle/>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Vehículos locales de servicios públicos.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Servicios especiales menos de 100 km.</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Unidades tractoras y/o remolcadas (excluidos los vehículos de auxilio).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Limitación a aeródromos y campos petrolíferos.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Carga notoriamente muy inflamable y/o corrosiva.</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Seguro de responsabilidad civil para conductores sobre la base de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licencia de conductor.</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Vehículos propulsados por gas natural comprimido (GNC).</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Vehículos propulsados por gas licuado de petróleo.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Unidades tractoras y/o remolcadas Caña de azúcar Tucumán-</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Vehículos de auxilio. Extensión de la responsabilidad civil.</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Equipajes.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Cobertura de daño ambiental</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Cobertura de remediación ambiental</a:t>
            </a:r>
            <a:endParaRPr lang="es-ES" sz="2400" b="1" dirty="0">
              <a:solidFill>
                <a:schemeClr val="bg1"/>
              </a:solidFill>
              <a:latin typeface="Times New Roman" pitchFamily="18" charset="0"/>
              <a:cs typeface="Times New Roman" pitchFamily="18" charset="0"/>
            </a:endParaRPr>
          </a:p>
        </p:txBody>
      </p:sp>
      <p:sp>
        <p:nvSpPr>
          <p:cNvPr id="3" name="Rectangle 4"/>
          <p:cNvSpPr>
            <a:spLocks noChangeArrowheads="1"/>
          </p:cNvSpPr>
          <p:nvPr/>
        </p:nvSpPr>
        <p:spPr bwMode="auto">
          <a:xfrm>
            <a:off x="457200" y="381000"/>
            <a:ext cx="8229600" cy="10144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CLÁUSULAS ADICIONALES A </a:t>
            </a:r>
            <a:br>
              <a:rPr lang="es-ES" sz="28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RESPONSABILIDAD CIVIL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1428750"/>
            <a:ext cx="8229599" cy="3676650"/>
          </a:xfrm>
          <a:prstGeom prst="rect">
            <a:avLst/>
          </a:prstGeom>
          <a:solidFill>
            <a:schemeClr val="tx1"/>
          </a:solidFill>
          <a:ln w="28575">
            <a:solidFill>
              <a:srgbClr val="C00000"/>
            </a:solidFill>
            <a:miter lim="800000"/>
            <a:headEnd/>
            <a:tailEnd/>
          </a:ln>
        </p:spPr>
        <p:txBody>
          <a:bodyPr anchor="ctr"/>
          <a:lstStyle/>
          <a:p>
            <a:pPr marL="342900" indent="-342900" fontAlgn="auto">
              <a:spcBef>
                <a:spcPts val="0"/>
              </a:spcBef>
              <a:spcAft>
                <a:spcPts val="0"/>
              </a:spcAft>
              <a:defRPr/>
            </a:pPr>
            <a:r>
              <a:rPr lang="es-ES" b="1" dirty="0">
                <a:solidFill>
                  <a:schemeClr val="bg1"/>
                </a:solidFill>
                <a:latin typeface="Times New Roman" pitchFamily="18" charset="0"/>
                <a:cs typeface="Times New Roman" pitchFamily="18" charset="0"/>
              </a:rPr>
              <a:t>      -    </a:t>
            </a:r>
            <a:r>
              <a:rPr lang="es-ES" sz="2000" b="1" dirty="0">
                <a:solidFill>
                  <a:schemeClr val="bg1"/>
                </a:solidFill>
                <a:latin typeface="Times New Roman" pitchFamily="18" charset="0"/>
                <a:cs typeface="Times New Roman" pitchFamily="18" charset="0"/>
              </a:rPr>
              <a:t>Uso de ambulancias que no constituya actividad principal del </a:t>
            </a:r>
          </a:p>
          <a:p>
            <a:pPr marL="342900" indent="-342900" fontAlgn="auto">
              <a:spcBef>
                <a:spcPts val="0"/>
              </a:spcBef>
              <a:spcAft>
                <a:spcPts val="0"/>
              </a:spcAft>
              <a:defRPr/>
            </a:pPr>
            <a:r>
              <a:rPr lang="es-ES" sz="2000" b="1" dirty="0">
                <a:solidFill>
                  <a:schemeClr val="bg1"/>
                </a:solidFill>
                <a:latin typeface="Times New Roman" pitchFamily="18" charset="0"/>
                <a:cs typeface="Times New Roman" pitchFamily="18" charset="0"/>
              </a:rPr>
              <a:t>           asegurado.</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Personas transportadas en ambulancias en calidad de pacientes.</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Uso de autobombas que no constituya la actividad  principal del </a:t>
            </a:r>
          </a:p>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asegurado</a:t>
            </a:r>
            <a:r>
              <a:rPr lang="es-ES" sz="2000" b="1" dirty="0">
                <a:solidFill>
                  <a:schemeClr val="bg1"/>
                </a:solidFill>
                <a:latin typeface="Times New Roman" pitchFamily="18" charset="0"/>
                <a:cs typeface="Times New Roman" pitchFamily="18" charset="0"/>
              </a:rPr>
              <a:t>.</a:t>
            </a:r>
            <a:br>
              <a:rPr lang="es-ES" sz="2000" b="1" dirty="0">
                <a:solidFill>
                  <a:schemeClr val="bg1"/>
                </a:solidFill>
                <a:latin typeface="Times New Roman" pitchFamily="18" charset="0"/>
                <a:cs typeface="Times New Roman" pitchFamily="18" charset="0"/>
              </a:rPr>
            </a:br>
            <a:r>
              <a:rPr lang="es-ES" sz="2000" b="1" dirty="0">
                <a:solidFill>
                  <a:schemeClr val="bg1"/>
                </a:solidFill>
                <a:latin typeface="Times New Roman" pitchFamily="18" charset="0"/>
                <a:cs typeface="Times New Roman" pitchFamily="18" charset="0"/>
              </a:rPr>
              <a:t>-    Transporte de combustible.</a:t>
            </a:r>
          </a:p>
          <a:p>
            <a:pPr marL="342900" indent="-342900" fontAlgn="auto">
              <a:spcBef>
                <a:spcPts val="0"/>
              </a:spcBef>
              <a:spcAft>
                <a:spcPts val="0"/>
              </a:spcAft>
              <a:defRPr/>
            </a:pPr>
            <a:r>
              <a:rPr lang="es-ES" sz="2000" b="1" dirty="0">
                <a:solidFill>
                  <a:schemeClr val="bg1"/>
                </a:solidFill>
                <a:latin typeface="Times New Roman" pitchFamily="18" charset="0"/>
                <a:cs typeface="Times New Roman" pitchFamily="18" charset="0"/>
              </a:rPr>
              <a:t>      </a:t>
            </a:r>
            <a:r>
              <a:rPr lang="es-ES" sz="2000" b="1">
                <a:solidFill>
                  <a:schemeClr val="bg1"/>
                </a:solidFill>
                <a:latin typeface="Times New Roman" pitchFamily="18" charset="0"/>
                <a:cs typeface="Times New Roman" pitchFamily="18" charset="0"/>
              </a:rPr>
              <a:t>-    Camiones </a:t>
            </a:r>
            <a:r>
              <a:rPr lang="es-ES" sz="2000" b="1" dirty="0">
                <a:solidFill>
                  <a:schemeClr val="bg1"/>
                </a:solidFill>
                <a:latin typeface="Times New Roman" pitchFamily="18" charset="0"/>
                <a:cs typeface="Times New Roman" pitchFamily="18" charset="0"/>
              </a:rPr>
              <a:t>limitación a un radio de no más de 250 </a:t>
            </a:r>
            <a:r>
              <a:rPr lang="es-ES" sz="2000" b="1" dirty="0" err="1">
                <a:solidFill>
                  <a:schemeClr val="bg1"/>
                </a:solidFill>
                <a:latin typeface="Times New Roman" pitchFamily="18" charset="0"/>
                <a:cs typeface="Times New Roman" pitchFamily="18" charset="0"/>
              </a:rPr>
              <a:t>kms</a:t>
            </a:r>
            <a:r>
              <a:rPr lang="es-ES" sz="2000" b="1" dirty="0">
                <a:solidFill>
                  <a:schemeClr val="bg1"/>
                </a:solidFill>
                <a:latin typeface="Times New Roman" pitchFamily="18" charset="0"/>
                <a:cs typeface="Times New Roman" pitchFamily="18" charset="0"/>
              </a:rPr>
              <a:t>. y que no </a:t>
            </a:r>
          </a:p>
          <a:p>
            <a:pPr marL="342900" indent="-342900" fontAlgn="auto">
              <a:spcBef>
                <a:spcPts val="0"/>
              </a:spcBef>
              <a:spcAft>
                <a:spcPts val="0"/>
              </a:spcAft>
              <a:defRPr/>
            </a:pPr>
            <a:r>
              <a:rPr lang="es-ES" sz="2000" b="1" dirty="0">
                <a:solidFill>
                  <a:schemeClr val="bg1"/>
                </a:solidFill>
                <a:latin typeface="Times New Roman" pitchFamily="18" charset="0"/>
                <a:cs typeface="Times New Roman" pitchFamily="18" charset="0"/>
              </a:rPr>
              <a:t>            operen en centros urbanos.</a:t>
            </a:r>
            <a:br>
              <a:rPr lang="es-ES" sz="2000" b="1" dirty="0">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Tractores </a:t>
            </a:r>
            <a:r>
              <a:rPr lang="es-ES" sz="2000" b="1" dirty="0">
                <a:solidFill>
                  <a:schemeClr val="bg1"/>
                </a:solidFill>
                <a:latin typeface="Times New Roman" pitchFamily="18" charset="0"/>
                <a:cs typeface="Times New Roman" pitchFamily="18" charset="0"/>
              </a:rPr>
              <a:t>e implementos rurales.</a:t>
            </a:r>
            <a:br>
              <a:rPr lang="es-ES" sz="2000" b="1" dirty="0">
                <a:solidFill>
                  <a:schemeClr val="bg1"/>
                </a:solidFill>
                <a:latin typeface="Times New Roman" pitchFamily="18" charset="0"/>
                <a:cs typeface="Times New Roman" pitchFamily="18" charset="0"/>
              </a:rPr>
            </a:br>
            <a:r>
              <a:rPr lang="es-ES" sz="2000" b="1">
                <a:solidFill>
                  <a:schemeClr val="bg1"/>
                </a:solidFill>
                <a:latin typeface="Times New Roman" pitchFamily="18" charset="0"/>
                <a:cs typeface="Times New Roman" pitchFamily="18" charset="0"/>
              </a:rPr>
              <a:t>-     </a:t>
            </a:r>
            <a:r>
              <a:rPr lang="es-ES" sz="2000" b="1" dirty="0">
                <a:solidFill>
                  <a:schemeClr val="bg1"/>
                </a:solidFill>
                <a:latin typeface="Times New Roman" pitchFamily="18" charset="0"/>
                <a:cs typeface="Times New Roman" pitchFamily="18" charset="0"/>
              </a:rPr>
              <a:t>Responsabilidad civil hacia personas transportadas. Transporte </a:t>
            </a:r>
          </a:p>
          <a:p>
            <a:pPr marL="342900" indent="-342900" fontAlgn="auto">
              <a:spcBef>
                <a:spcPts val="0"/>
              </a:spcBef>
              <a:spcAft>
                <a:spcPts val="0"/>
              </a:spcAft>
              <a:defRPr/>
            </a:pPr>
            <a:r>
              <a:rPr lang="es-ES" sz="2000" b="1">
                <a:solidFill>
                  <a:schemeClr val="bg1"/>
                </a:solidFill>
                <a:latin typeface="Times New Roman" pitchFamily="18" charset="0"/>
                <a:cs typeface="Times New Roman" pitchFamily="18" charset="0"/>
              </a:rPr>
              <a:t>            escolar</a:t>
            </a:r>
            <a:r>
              <a:rPr lang="es-ES" sz="2000" b="1" dirty="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533400"/>
            <a:ext cx="8229600" cy="5969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SEGURO DE LICENCIA DE CONDUCTOR</a:t>
            </a:r>
            <a:endParaRPr lang="es-ES" sz="2800" dirty="0">
              <a:solidFill>
                <a:schemeClr val="bg1"/>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00" y="1554163"/>
            <a:ext cx="8229600" cy="46355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COBERTURA</a:t>
            </a:r>
          </a:p>
        </p:txBody>
      </p:sp>
      <p:sp>
        <p:nvSpPr>
          <p:cNvPr id="4" name="Text Box 5"/>
          <p:cNvSpPr txBox="1">
            <a:spLocks noChangeArrowheads="1"/>
          </p:cNvSpPr>
          <p:nvPr/>
        </p:nvSpPr>
        <p:spPr bwMode="auto">
          <a:xfrm>
            <a:off x="457200" y="2339975"/>
            <a:ext cx="8197850" cy="375602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hangingPunct="0">
              <a:spcBef>
                <a:spcPts val="1100"/>
              </a:spcBef>
              <a:defRPr/>
            </a:pPr>
            <a:r>
              <a:rPr lang="es-ES" b="1" dirty="0">
                <a:solidFill>
                  <a:schemeClr val="bg1"/>
                </a:solidFill>
                <a:latin typeface="Times New Roman" pitchFamily="18" charset="0"/>
              </a:rPr>
              <a:t>Se ampara la responsabilidad civil que deriva del uso de vehículos que no sean propiedad del asegurado ni de los conductores y/o utilizados por cualesquiera de ellos en forma habitual.</a:t>
            </a:r>
          </a:p>
          <a:p>
            <a:pPr algn="ctr" hangingPunct="0">
              <a:spcBef>
                <a:spcPts val="1100"/>
              </a:spcBef>
              <a:defRPr/>
            </a:pPr>
            <a:r>
              <a:rPr lang="es-ES" b="1" dirty="0">
                <a:solidFill>
                  <a:schemeClr val="bg1"/>
                </a:solidFill>
                <a:latin typeface="Times New Roman" pitchFamily="18" charset="0"/>
              </a:rPr>
              <a:t>No se amparan  los daños sufridos por el vehículo conducido o por las cosas transportadas en él, ni tampoco por los ocasionados a otros vehículos o cosas que se encuentren en el lugar indicado en las condiciones particulares o frente al mismo, en tenencia o bajo custodia del asegurado.</a:t>
            </a:r>
          </a:p>
          <a:p>
            <a:pPr algn="ctr" hangingPunct="0">
              <a:spcBef>
                <a:spcPts val="1200"/>
              </a:spcBef>
              <a:defRPr/>
            </a:pPr>
            <a:r>
              <a:rPr lang="es-ES" b="1" dirty="0">
                <a:solidFill>
                  <a:schemeClr val="bg1"/>
                </a:solidFill>
                <a:latin typeface="Times New Roman" pitchFamily="18" charset="0"/>
              </a:rPr>
              <a:t>Si el vehículo que origina el daño se hallare cubierto en el riesgo de responsabilidad civil mediante póliza específica del ramo automotor,  la obligación del asegurador se reduce a reconocer el cincuenta por ciento del monto real de la indemnización. A tal efecto, el asegurado toma a su cargo la notificación perentoria al asegurador sobre la existencia de otros seguros.</a:t>
            </a:r>
            <a:r>
              <a:rPr lang="es-ES" dirty="0">
                <a:solidFill>
                  <a:schemeClr val="bg1"/>
                </a:solidFill>
                <a:latin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20713"/>
            <a:ext cx="8116888" cy="808037"/>
          </a:xfrm>
          <a:prstGeom prst="rect">
            <a:avLst/>
          </a:prstGeom>
          <a:solidFill>
            <a:schemeClr val="tx2">
              <a:lumMod val="40000"/>
              <a:lumOff val="60000"/>
            </a:schemeClr>
          </a:solidFill>
          <a:ln w="38100">
            <a:solidFill>
              <a:schemeClr val="tx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DAÑOS A AERONAVES</a:t>
            </a:r>
          </a:p>
        </p:txBody>
      </p:sp>
      <p:sp>
        <p:nvSpPr>
          <p:cNvPr id="3" name="Text Box 3"/>
          <p:cNvSpPr txBox="1">
            <a:spLocks noChangeArrowheads="1"/>
          </p:cNvSpPr>
          <p:nvPr/>
        </p:nvSpPr>
        <p:spPr bwMode="auto">
          <a:xfrm>
            <a:off x="457223" y="1700213"/>
            <a:ext cx="8115277" cy="4518025"/>
          </a:xfrm>
          <a:prstGeom prst="rect">
            <a:avLst/>
          </a:prstGeom>
          <a:solidFill>
            <a:schemeClr val="tx2">
              <a:lumMod val="40000"/>
              <a:lumOff val="60000"/>
            </a:schemeClr>
          </a:solidFill>
          <a:ln w="38100">
            <a:solidFill>
              <a:schemeClr val="tx1"/>
            </a:solidFill>
            <a:miter lim="800000"/>
            <a:headEnd/>
            <a:tailEnd/>
          </a:ln>
        </p:spPr>
        <p:txBody>
          <a:bodyPr wrap="square" anchorCtr="1">
            <a:spAutoFit/>
          </a:bodyPr>
          <a:lstStyle/>
          <a:p>
            <a:pPr algn="ctr" fontAlgn="auto" hangingPunct="0">
              <a:spcBef>
                <a:spcPts val="1100"/>
              </a:spcBef>
              <a:spcAft>
                <a:spcPts val="0"/>
              </a:spcAft>
              <a:defRPr/>
            </a:pPr>
            <a:r>
              <a:rPr lang="es-ES" b="1" dirty="0">
                <a:solidFill>
                  <a:srgbClr val="000000"/>
                </a:solidFill>
                <a:latin typeface="Times New Roman" pitchFamily="18" charset="0"/>
              </a:rPr>
              <a:t>SE AMPARA LA PÉRDIDA O DAÑO MATERIAL DIRECTO DE LA AERONAVE DESCRIPTA EN LAS CONDICIONES PARTICULARES CONTRA TODO RIESGO, EXCEPTO  LO QUE ESPECIALMENTE SE EXCLUYA</a:t>
            </a:r>
          </a:p>
          <a:p>
            <a:pPr algn="ctr" fontAlgn="auto" hangingPunct="0">
              <a:spcBef>
                <a:spcPts val="1200"/>
              </a:spcBef>
              <a:spcAft>
                <a:spcPts val="0"/>
              </a:spcAft>
              <a:defRPr/>
            </a:pPr>
            <a:endParaRPr lang="es-ES" sz="2000" b="1" dirty="0">
              <a:solidFill>
                <a:srgbClr val="000000"/>
              </a:solidFill>
              <a:latin typeface="Times New Roman" pitchFamily="18" charset="0"/>
            </a:endParaRPr>
          </a:p>
          <a:p>
            <a:pPr algn="ctr" fontAlgn="auto" hangingPunct="0">
              <a:spcBef>
                <a:spcPts val="1200"/>
              </a:spcBef>
              <a:spcAft>
                <a:spcPts val="0"/>
              </a:spcAft>
              <a:defRPr/>
            </a:pPr>
            <a:r>
              <a:rPr lang="es-ES" sz="2000" b="1" dirty="0">
                <a:solidFill>
                  <a:srgbClr val="000000"/>
                </a:solidFill>
                <a:latin typeface="Times New Roman" pitchFamily="18" charset="0"/>
              </a:rPr>
              <a:t>PRINCIPALES EXCLUSIONES:</a:t>
            </a:r>
          </a:p>
          <a:p>
            <a:pPr algn="ctr" fontAlgn="auto" hangingPunct="0">
              <a:spcBef>
                <a:spcPts val="1100"/>
              </a:spcBef>
              <a:spcAft>
                <a:spcPts val="0"/>
              </a:spcAft>
              <a:defRPr/>
            </a:pPr>
            <a:r>
              <a:rPr lang="es-ES" b="1" dirty="0">
                <a:solidFill>
                  <a:srgbClr val="000000"/>
                </a:solidFill>
                <a:latin typeface="Times New Roman" pitchFamily="18" charset="0"/>
              </a:rPr>
              <a:t>FALTA DE CERTIFICADO DE AERONAVEGABILIDAD, TRANSMUTACIONES NUCLEARES, GUERRA CIVIL O INTERNACIONAL, TERRORISMO, VUELOS CON  FINES  METEREOLÓGICOS, ACROBÁTICOS, COMPETENCIA DEPORTIVAS O APUESTAS, TRANSPORTE DE MATERIAS EXPLOSIVAS, CORROSIVAS, RADIOACTIVAS, EXCESO DE CARGA ÚTIL, ROBO, HURTO, SECUESTRO, PIRATERÍA,  LUCRO CESANTE, PRIVACIÓN DE USO, PÉRDIDA DE VALOR DESPUÉS DE LA REPARACIÓN,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1650" y="1905000"/>
            <a:ext cx="8229600" cy="3785652"/>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400" b="1" dirty="0">
                <a:solidFill>
                  <a:schemeClr val="bg1"/>
                </a:solidFill>
                <a:latin typeface="Times New Roman" pitchFamily="18" charset="0"/>
              </a:rPr>
              <a:t>Contrariamente a lo indicado en las exclusiones a la cobertura, la responsabilidad asumida por el asegurador se extiende a mantener indemne al asegurado y/o conductor del vehículo objeto del seguro por la responsabilidad derivada del riesgo de daño ambiental, contaminación o polución ambiental súbita o accidental, imprevista, gradual, continua o progresiva que, como consecuencia de un choque, vuelco, </a:t>
            </a:r>
            <a:r>
              <a:rPr lang="es-ES" sz="2400" b="1" dirty="0" err="1">
                <a:solidFill>
                  <a:schemeClr val="bg1"/>
                </a:solidFill>
                <a:latin typeface="Times New Roman" pitchFamily="18" charset="0"/>
              </a:rPr>
              <a:t>desbarrancamiento</a:t>
            </a:r>
            <a:r>
              <a:rPr lang="es-ES" sz="2400" b="1" dirty="0">
                <a:solidFill>
                  <a:schemeClr val="bg1"/>
                </a:solidFill>
                <a:latin typeface="Times New Roman" pitchFamily="18" charset="0"/>
              </a:rPr>
              <a:t> o incendio del vehículo transportador, genere la carga transportada, hasta la suma máxima indicada en las condiciones particulares.</a:t>
            </a:r>
          </a:p>
        </p:txBody>
      </p:sp>
      <p:sp>
        <p:nvSpPr>
          <p:cNvPr id="3" name="Rectangle 3"/>
          <p:cNvSpPr>
            <a:spLocks noChangeArrowheads="1"/>
          </p:cNvSpPr>
          <p:nvPr/>
        </p:nvSpPr>
        <p:spPr bwMode="auto">
          <a:xfrm>
            <a:off x="533400" y="609600"/>
            <a:ext cx="8229600" cy="66516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COBERTURA DE DAÑO AMBIENTAL</a:t>
            </a:r>
            <a:endParaRPr lang="es-ES" sz="2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2057400"/>
            <a:ext cx="8229600" cy="3856038"/>
          </a:xfrm>
          <a:prstGeom prst="rect">
            <a:avLst/>
          </a:prstGeom>
          <a:solidFill>
            <a:schemeClr val="tx1"/>
          </a:solidFill>
          <a:ln w="28575">
            <a:solidFill>
              <a:srgbClr val="C00000"/>
            </a:solidFill>
            <a:miter lim="800000"/>
            <a:headEnd/>
            <a:tailEnd/>
          </a:ln>
        </p:spPr>
        <p:txBody>
          <a:bodyPr wrap="square" anchorCtr="1">
            <a:spAutoFit/>
          </a:bodyPr>
          <a:lstStyle/>
          <a:p>
            <a:pPr algn="ctr" hangingPunct="0">
              <a:spcBef>
                <a:spcPts val="1200"/>
              </a:spcBef>
              <a:defRPr/>
            </a:pPr>
            <a:r>
              <a:rPr lang="es-ES" sz="2000" b="1">
                <a:solidFill>
                  <a:schemeClr val="bg1"/>
                </a:solidFill>
                <a:latin typeface="Times New Roman" pitchFamily="18" charset="0"/>
              </a:rPr>
              <a:t>Adicionalmente a lo indicado en la cláusula cobertura de daño ambiental, el asegurador asume la obligación de mantener indemne al asegurado y/o conductor del vehículo asegurado por los costos que demanden las tareas de contención, remediación, recomposición, disposición final de los residuos ambientales generados, recolección y trasvasamiento de la sustancia trasportada derramada, estudios de suelos, aguas y atmósfera tendientes a conocer el impacto ambiental generado, como así también toda otra tarea o actividad que tenga por objeto la recomposición o restauración del medio ambiente afectado por la sustancia transportada como consecuencia de un choque, vuelco, desbarrancamiento o incendio del vehículo transportador, hasta la suma máxima prevista en las condiciones particulares</a:t>
            </a:r>
            <a:r>
              <a:rPr lang="es-ES" sz="2200" b="1">
                <a:solidFill>
                  <a:schemeClr val="bg1"/>
                </a:solidFill>
                <a:latin typeface="Times New Roman" pitchFamily="18" charset="0"/>
              </a:rPr>
              <a:t>.</a:t>
            </a:r>
          </a:p>
        </p:txBody>
      </p:sp>
      <p:sp>
        <p:nvSpPr>
          <p:cNvPr id="3" name="Rectangle 5"/>
          <p:cNvSpPr>
            <a:spLocks noChangeArrowheads="1"/>
          </p:cNvSpPr>
          <p:nvPr/>
        </p:nvSpPr>
        <p:spPr bwMode="auto">
          <a:xfrm>
            <a:off x="457200" y="609600"/>
            <a:ext cx="8229600" cy="9493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COBERTURA DE GASTOS DE REMEDIACIÓN</a:t>
            </a:r>
            <a:br>
              <a:rPr lang="es-ES" sz="28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AMBIENTAL</a:t>
            </a:r>
            <a:endParaRPr lang="es-E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381000"/>
            <a:ext cx="8229600" cy="8810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UNIDADES TRACTORAS Y/O REMOLCADAS (EXCLUIDOS </a:t>
            </a:r>
            <a:r>
              <a:rPr lang="es-ES" sz="2400" b="1" dirty="0" smtClean="0">
                <a:solidFill>
                  <a:schemeClr val="bg1"/>
                </a:solidFill>
                <a:latin typeface="Times New Roman" pitchFamily="18" charset="0"/>
                <a:cs typeface="Times New Roman" pitchFamily="18" charset="0"/>
              </a:rPr>
              <a:t>VEHÍCULOS </a:t>
            </a:r>
            <a:r>
              <a:rPr lang="es-ES" sz="2400" b="1" dirty="0">
                <a:solidFill>
                  <a:schemeClr val="bg1"/>
                </a:solidFill>
                <a:latin typeface="Times New Roman" pitchFamily="18" charset="0"/>
                <a:cs typeface="Times New Roman" pitchFamily="18" charset="0"/>
              </a:rPr>
              <a:t>DE AUXILIO)</a:t>
            </a:r>
            <a:endParaRPr lang="es-ES" sz="24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541463"/>
            <a:ext cx="8229600" cy="4827587"/>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200" b="1">
                <a:solidFill>
                  <a:schemeClr val="bg1"/>
                </a:solidFill>
                <a:latin typeface="Times New Roman" pitchFamily="18" charset="0"/>
              </a:rPr>
              <a:t>La responsabilidad asumida por el asegurador se mantiene cuando el vehículo asegurado, tratándose de una unidad con propulsión propia (tracción), esté remolcando algún vehículo sin propulsión propia o tratándose de alguno de estos vehículos, esté siendo remolcado, todo ello dentro del territorio de la República Argentina.</a:t>
            </a:r>
          </a:p>
          <a:p>
            <a:pPr algn="ctr" fontAlgn="auto" hangingPunct="0">
              <a:spcBef>
                <a:spcPts val="1200"/>
              </a:spcBef>
              <a:spcAft>
                <a:spcPts val="0"/>
              </a:spcAft>
              <a:defRPr/>
            </a:pPr>
            <a:r>
              <a:rPr lang="es-ES" sz="2200" b="1">
                <a:solidFill>
                  <a:schemeClr val="bg1"/>
                </a:solidFill>
                <a:latin typeface="Times New Roman" pitchFamily="18" charset="0"/>
              </a:rPr>
              <a:t>El asegurador de la tracción se libera frente al asegurado de la misma si la mencionada tracción remolcara simultáneamente más de un vehículo sin propulsión propia, salvo que las disposiciones de las leyes de tránsito autorizaran el remolque simultáneo de dos unidades.</a:t>
            </a:r>
          </a:p>
          <a:p>
            <a:pPr algn="ctr" fontAlgn="auto" hangingPunct="0">
              <a:spcBef>
                <a:spcPts val="1200"/>
              </a:spcBef>
              <a:spcAft>
                <a:spcPts val="0"/>
              </a:spcAft>
              <a:defRPr/>
            </a:pPr>
            <a:r>
              <a:rPr lang="es-ES" sz="2200" b="1">
                <a:solidFill>
                  <a:schemeClr val="bg1"/>
                </a:solidFill>
                <a:latin typeface="Times New Roman" pitchFamily="18" charset="0"/>
              </a:rPr>
              <a:t>De tratarse de automóviles o camionetas rurales sólo estarán autorizados a remolcar una casa rodante, trailer o bantam.</a:t>
            </a:r>
            <a:r>
              <a:rPr lang="es-ES" sz="2200">
                <a:solidFill>
                  <a:schemeClr val="bg1"/>
                </a:solidFill>
                <a:latin typeface="Times New Roman" pitchFamily="18" charset="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533400"/>
            <a:ext cx="8153400" cy="10223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UNIDADES TRACTORAS Y/O REMOLCADAS (EXCLUIDOS VEHICULOS DE AUXILIO)</a:t>
            </a:r>
            <a:endParaRPr lang="es-ES" sz="24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533400" y="2057400"/>
            <a:ext cx="8153400" cy="397192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200" b="1">
                <a:solidFill>
                  <a:schemeClr val="bg1"/>
                </a:solidFill>
                <a:latin typeface="Times New Roman" pitchFamily="18" charset="0"/>
              </a:rPr>
              <a:t>La cobertura de responsabilidad civil de la póliza que cubre el acoplado queda limitada al 20% de los daños si la tracción remolcada un solo acoplado y al 15% por cada póliza que cubra los respectivos acoplados cuando remolcare dos.</a:t>
            </a:r>
          </a:p>
          <a:p>
            <a:pPr algn="ctr" fontAlgn="auto" hangingPunct="0">
              <a:spcBef>
                <a:spcPts val="1200"/>
              </a:spcBef>
              <a:spcAft>
                <a:spcPts val="0"/>
              </a:spcAft>
              <a:defRPr/>
            </a:pPr>
            <a:r>
              <a:rPr lang="es-ES" sz="2200" b="1">
                <a:solidFill>
                  <a:schemeClr val="bg1"/>
                </a:solidFill>
                <a:latin typeface="Times New Roman" pitchFamily="18" charset="0"/>
              </a:rPr>
              <a:t>Cuando la tracción o las unidades remolcadas que se hallen enganchadas a la misma no tengan seguro de responsabilidad civil, o teniéndolo la entidad aseguradora declinara su responsabilidad, se mantendrán inalterados los respectivos porcentajes de responsabilidad a cargo de otros aseguradores, quedando el remanente sin cobertura a cargo del o de los propietarios, conductor y/o asegurados.</a:t>
            </a:r>
            <a:endParaRPr lang="es-ES" sz="2200">
              <a:solidFill>
                <a:schemeClr val="bg1"/>
              </a:solidFill>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2819400"/>
            <a:ext cx="8229600" cy="2303462"/>
          </a:xfrm>
          <a:prstGeom prst="rect">
            <a:avLst/>
          </a:prstGeom>
          <a:solidFill>
            <a:schemeClr val="tx1"/>
          </a:solidFill>
          <a:ln w="28575">
            <a:solidFill>
              <a:srgbClr val="C00000"/>
            </a:solidFill>
            <a:miter lim="800000"/>
            <a:headEnd/>
            <a:tailEnd/>
          </a:ln>
        </p:spPr>
        <p:txBody>
          <a:bodyPr anchor="ctr"/>
          <a:lstStyle/>
          <a:p>
            <a:pPr fontAlgn="auto">
              <a:spcBef>
                <a:spcPts val="0"/>
              </a:spcBef>
              <a:spcAft>
                <a:spcPts val="0"/>
              </a:spcAft>
              <a:defRPr/>
            </a:pPr>
            <a:r>
              <a:rPr lang="es-ES" sz="2400" b="1" dirty="0">
                <a:solidFill>
                  <a:schemeClr val="bg1"/>
                </a:solidFill>
                <a:latin typeface="Times New Roman" pitchFamily="18" charset="0"/>
                <a:cs typeface="Times New Roman" pitchFamily="18" charset="0"/>
              </a:rPr>
              <a:t>- Daños parciales a consecuencia de granizo.</a:t>
            </a:r>
            <a:br>
              <a:rPr lang="es-ES" sz="2400" b="1" dirty="0">
                <a:solidFill>
                  <a:schemeClr val="bg1"/>
                </a:solidFill>
                <a:latin typeface="Times New Roman" pitchFamily="18" charset="0"/>
                <a:cs typeface="Times New Roman" pitchFamily="18" charset="0"/>
              </a:rPr>
            </a:br>
            <a:r>
              <a:rPr lang="es-ES" sz="2400" b="1" dirty="0">
                <a:solidFill>
                  <a:schemeClr val="bg1"/>
                </a:solidFill>
                <a:latin typeface="Times New Roman" pitchFamily="18" charset="0"/>
                <a:cs typeface="Times New Roman" pitchFamily="18" charset="0"/>
              </a:rPr>
              <a:t>- Daños parciales sin franquicia.</a:t>
            </a:r>
            <a:br>
              <a:rPr lang="es-ES" sz="2400" b="1" dirty="0">
                <a:solidFill>
                  <a:schemeClr val="bg1"/>
                </a:solidFill>
                <a:latin typeface="Times New Roman" pitchFamily="18" charset="0"/>
                <a:cs typeface="Times New Roman" pitchFamily="18" charset="0"/>
              </a:rPr>
            </a:br>
            <a:r>
              <a:rPr lang="es-ES" sz="2400" b="1" dirty="0">
                <a:solidFill>
                  <a:schemeClr val="bg1"/>
                </a:solidFill>
                <a:latin typeface="Times New Roman" pitchFamily="18" charset="0"/>
                <a:cs typeface="Times New Roman" pitchFamily="18" charset="0"/>
              </a:rPr>
              <a:t>- Daños parciales a consecuencia de robo o su tentativa sin </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  franquicia.</a:t>
            </a:r>
            <a:br>
              <a:rPr lang="es-ES" sz="2400" b="1" dirty="0">
                <a:solidFill>
                  <a:schemeClr val="bg1"/>
                </a:solidFill>
                <a:latin typeface="Times New Roman" pitchFamily="18" charset="0"/>
                <a:cs typeface="Times New Roman" pitchFamily="18" charset="0"/>
              </a:rPr>
            </a:br>
            <a:r>
              <a:rPr lang="es-ES" sz="2400" b="1" dirty="0">
                <a:solidFill>
                  <a:schemeClr val="bg1"/>
                </a:solidFill>
                <a:latin typeface="Times New Roman" pitchFamily="18" charset="0"/>
                <a:cs typeface="Times New Roman" pitchFamily="18" charset="0"/>
              </a:rPr>
              <a:t>- Daños parciales a consecuencia de robo o su tentativa.</a:t>
            </a:r>
            <a:br>
              <a:rPr lang="es-ES" sz="2400" b="1" dirty="0">
                <a:solidFill>
                  <a:schemeClr val="bg1"/>
                </a:solidFill>
                <a:latin typeface="Times New Roman" pitchFamily="18" charset="0"/>
                <a:cs typeface="Times New Roman" pitchFamily="18" charset="0"/>
              </a:rPr>
            </a:br>
            <a:r>
              <a:rPr lang="es-ES" sz="2400" b="1" dirty="0">
                <a:solidFill>
                  <a:schemeClr val="bg1"/>
                </a:solidFill>
                <a:latin typeface="Times New Roman" pitchFamily="18" charset="0"/>
                <a:cs typeface="Times New Roman" pitchFamily="18" charset="0"/>
              </a:rPr>
              <a:t>- Terremoto o inundación o desbordamiento</a:t>
            </a:r>
          </a:p>
        </p:txBody>
      </p:sp>
      <p:sp>
        <p:nvSpPr>
          <p:cNvPr id="3" name="Rectangle 2"/>
          <p:cNvSpPr>
            <a:spLocks noChangeArrowheads="1"/>
          </p:cNvSpPr>
          <p:nvPr/>
        </p:nvSpPr>
        <p:spPr bwMode="auto">
          <a:xfrm>
            <a:off x="457200" y="849313"/>
            <a:ext cx="8229600" cy="9366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
            </a:r>
            <a:br>
              <a:rPr lang="es-ES" sz="2400" b="1">
                <a:solidFill>
                  <a:schemeClr val="bg1"/>
                </a:solidFill>
                <a:latin typeface="Times New Roman" pitchFamily="18" charset="0"/>
                <a:cs typeface="Times New Roman" pitchFamily="18" charset="0"/>
              </a:rPr>
            </a:br>
            <a:r>
              <a:rPr lang="es-ES" sz="2800" b="1">
                <a:solidFill>
                  <a:schemeClr val="bg1"/>
                </a:solidFill>
                <a:latin typeface="Times New Roman" pitchFamily="18" charset="0"/>
                <a:cs typeface="Times New Roman" pitchFamily="18" charset="0"/>
              </a:rPr>
              <a:t>CLÁUSULAS ADICIONALES </a:t>
            </a:r>
            <a:br>
              <a:rPr lang="es-ES" sz="2800" b="1">
                <a:solidFill>
                  <a:schemeClr val="bg1"/>
                </a:solidFill>
                <a:latin typeface="Times New Roman" pitchFamily="18" charset="0"/>
                <a:cs typeface="Times New Roman" pitchFamily="18" charset="0"/>
              </a:rPr>
            </a:br>
            <a:r>
              <a:rPr lang="es-ES" sz="2800" b="1">
                <a:solidFill>
                  <a:schemeClr val="bg1"/>
                </a:solidFill>
                <a:latin typeface="Times New Roman" pitchFamily="18" charset="0"/>
                <a:cs typeface="Times New Roman" pitchFamily="18" charset="0"/>
              </a:rPr>
              <a:t>DAÑOS AL VEHÍCULO </a:t>
            </a:r>
            <a:r>
              <a:rPr lang="es-ES" sz="2400" b="1">
                <a:solidFill>
                  <a:schemeClr val="bg1"/>
                </a:solidFill>
                <a:latin typeface="Times New Roman" pitchFamily="18" charset="0"/>
                <a:cs typeface="Times New Roman" pitchFamily="18" charset="0"/>
              </a:rPr>
              <a:t/>
            </a:r>
            <a:br>
              <a:rPr lang="es-ES" sz="2400" b="1">
                <a:solidFill>
                  <a:schemeClr val="bg1"/>
                </a:solidFill>
                <a:latin typeface="Times New Roman" pitchFamily="18" charset="0"/>
                <a:cs typeface="Times New Roman" pitchFamily="18" charset="0"/>
              </a:rPr>
            </a:br>
            <a:endParaRPr lang="es-ES" sz="24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447800"/>
            <a:ext cx="8229600" cy="3570208"/>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DAÑOS PARCIALES A CONSECUENCIA DE GRANIZO</a:t>
            </a:r>
          </a:p>
          <a:p>
            <a:pPr algn="ctr" fontAlgn="auto" hangingPunct="0">
              <a:spcBef>
                <a:spcPts val="1200"/>
              </a:spcBef>
              <a:spcAft>
                <a:spcPts val="0"/>
              </a:spcAft>
              <a:defRPr/>
            </a:pPr>
            <a:r>
              <a:rPr lang="es-ES" sz="2400" b="1" dirty="0">
                <a:solidFill>
                  <a:schemeClr val="bg1"/>
                </a:solidFill>
                <a:latin typeface="Times New Roman" pitchFamily="18" charset="0"/>
              </a:rPr>
              <a:t>El asegurador amplía la cobertura de la póliza a cubrir los daños parciales ocasionados al vehículo asegurado a consecuencia de granizo, siempre que el evento ocurra a partir del tercer día de iniciada la vigencia de la póliza o desde el inicio de la misma si la propuesta fue recibida por el asegurador con una antelación no inferior a tres días a dicha fecha, hasta la suma asegurada especificada en las condiciones particulares para esta cobertura adicional.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071688"/>
            <a:ext cx="8229600" cy="2119312"/>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ROTURA DE LUNETA Y PARABRISAS</a:t>
            </a:r>
          </a:p>
          <a:p>
            <a:pPr algn="ctr" fontAlgn="auto" hangingPunct="0">
              <a:spcBef>
                <a:spcPts val="1400"/>
              </a:spcBef>
              <a:spcAft>
                <a:spcPts val="0"/>
              </a:spcAft>
              <a:defRPr/>
            </a:pPr>
            <a:r>
              <a:rPr lang="es-ES" sz="2400" b="1" dirty="0">
                <a:solidFill>
                  <a:schemeClr val="bg1"/>
                </a:solidFill>
                <a:latin typeface="Times New Roman" pitchFamily="18" charset="0"/>
              </a:rPr>
              <a:t>El asegurador amplía su responsabilidad a cubrir los daños que pudieran sufrir el parabrisas y/o luneta del vehículo asegurado, hasta la suma máxima de $..... por uno o varios eventos ocurridos durante la vigencia de la póliza.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052513"/>
            <a:ext cx="8229600" cy="4489450"/>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ROTURA DE CERRADURA Y CRISTALES A CONSECUENCIA DE ROBO O SU TENTATIVA</a:t>
            </a:r>
          </a:p>
          <a:p>
            <a:pPr algn="ctr" fontAlgn="auto" hangingPunct="0">
              <a:spcBef>
                <a:spcPts val="1200"/>
              </a:spcBef>
              <a:spcAft>
                <a:spcPts val="0"/>
              </a:spcAft>
              <a:defRPr/>
            </a:pPr>
            <a:r>
              <a:rPr lang="es-ES" sz="2400" b="1" dirty="0">
                <a:solidFill>
                  <a:schemeClr val="bg1"/>
                </a:solidFill>
                <a:latin typeface="Times New Roman" pitchFamily="18" charset="0"/>
              </a:rPr>
              <a:t>El asegurador amplía su responsabilidad a cubrir los daños que sufra el vehículo asegurado como consecuencia de robo o su tentativa, en las cerraduras de sus puertas o baúl o en su caso en la cerradura de la quinta puerta, incluyendo las cerraduras de seguridad, hasta la suma máxima de $... , como así también el daño por la misma causa sufran los cristales de las puertas y lunetas hasta la suma máxima de</a:t>
            </a:r>
          </a:p>
          <a:p>
            <a:pPr algn="ctr" fontAlgn="auto" hangingPunct="0">
              <a:spcBef>
                <a:spcPts val="1200"/>
              </a:spcBef>
              <a:spcAft>
                <a:spcPts val="0"/>
              </a:spcAft>
              <a:defRPr/>
            </a:pPr>
            <a:r>
              <a:rPr lang="es-ES" sz="2400" b="1" dirty="0">
                <a:solidFill>
                  <a:schemeClr val="bg1"/>
                </a:solidFill>
                <a:latin typeface="Times New Roman" pitchFamily="18" charset="0"/>
              </a:rPr>
              <a:t>$......por uno o varios eventos ocurridos durante la vigencia de la póliza.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1143000"/>
            <a:ext cx="8229600" cy="4489450"/>
          </a:xfrm>
          <a:prstGeom prst="rect">
            <a:avLst/>
          </a:prstGeom>
          <a:solidFill>
            <a:schemeClr val="tx1"/>
          </a:solidFill>
          <a:ln w="28575">
            <a:solidFill>
              <a:srgbClr val="C00000"/>
            </a:solidFill>
            <a:miter lim="800000"/>
            <a:headEnd/>
            <a:tailEnd/>
          </a:ln>
        </p:spPr>
        <p:txBody>
          <a:bodyPr wrap="square">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DAÑOS PARCIALES SIN FRANQUICIA</a:t>
            </a:r>
          </a:p>
          <a:p>
            <a:pPr algn="ctr" fontAlgn="auto" hangingPunct="0">
              <a:spcBef>
                <a:spcPts val="1200"/>
              </a:spcBef>
              <a:spcAft>
                <a:spcPts val="0"/>
              </a:spcAft>
              <a:defRPr/>
            </a:pPr>
            <a:r>
              <a:rPr lang="es-ES" sz="2400" b="1" dirty="0">
                <a:solidFill>
                  <a:schemeClr val="bg1"/>
                </a:solidFill>
                <a:latin typeface="Times New Roman" pitchFamily="18" charset="0"/>
              </a:rPr>
              <a:t>El asegurador amplía su responsabilidad a cubrir, sin aplicación de franquicia alguna, los daños que sufra el vehículo asegurado como consecuencia de:</a:t>
            </a:r>
          </a:p>
          <a:p>
            <a:pPr fontAlgn="auto" hangingPunct="0">
              <a:spcBef>
                <a:spcPts val="1200"/>
              </a:spcBef>
              <a:spcAft>
                <a:spcPts val="0"/>
              </a:spcAft>
              <a:defRPr/>
            </a:pPr>
            <a:r>
              <a:rPr lang="es-ES" sz="2400" b="1" dirty="0">
                <a:solidFill>
                  <a:schemeClr val="bg1"/>
                </a:solidFill>
                <a:latin typeface="Times New Roman" pitchFamily="18" charset="0"/>
              </a:rPr>
              <a:t>Robo o su tentativa en las cerraduras de sus puertas y del baúl y en su caso en la cerradura de la quinta puerta, incluyendo las cerraduras de seguridad hasta la suma máxima de $...., como así también el daño que por la misma causa sufran los cristales de las puertas laterales hasta la suma de $... por uno o varios eventos ocurridos durante la vigencia de la póliza.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438400"/>
            <a:ext cx="8229600" cy="10731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a:r>
            <a:br>
              <a:rPr lang="es-ES" sz="24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CLÁUSULAS ADICIONALES </a:t>
            </a:r>
            <a:br>
              <a:rPr lang="es-ES" sz="28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DAÑOS E INCENDIO </a:t>
            </a:r>
            <a:br>
              <a:rPr lang="es-ES" sz="2800" b="1" dirty="0">
                <a:solidFill>
                  <a:schemeClr val="bg1"/>
                </a:solidFill>
                <a:latin typeface="Times New Roman" pitchFamily="18" charset="0"/>
                <a:cs typeface="Times New Roman" pitchFamily="18" charset="0"/>
              </a:rPr>
            </a:b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808038"/>
          </a:xfrm>
          <a:prstGeom prst="rect">
            <a:avLst/>
          </a:prstGeom>
          <a:solidFill>
            <a:schemeClr val="tx2">
              <a:lumMod val="40000"/>
              <a:lumOff val="60000"/>
            </a:schemeClr>
          </a:solidFill>
          <a:ln w="38100">
            <a:solidFill>
              <a:schemeClr val="tx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RESPONSABILIDAD CIVIL AERONÁUTICA</a:t>
            </a:r>
          </a:p>
        </p:txBody>
      </p:sp>
      <p:sp>
        <p:nvSpPr>
          <p:cNvPr id="3" name="Text Box 3"/>
          <p:cNvSpPr txBox="1">
            <a:spLocks noChangeArrowheads="1"/>
          </p:cNvSpPr>
          <p:nvPr/>
        </p:nvSpPr>
        <p:spPr bwMode="auto">
          <a:xfrm>
            <a:off x="455589" y="2214563"/>
            <a:ext cx="8231234" cy="1692275"/>
          </a:xfrm>
          <a:prstGeom prst="rect">
            <a:avLst/>
          </a:prstGeom>
          <a:solidFill>
            <a:schemeClr val="tx2">
              <a:lumMod val="40000"/>
              <a:lumOff val="60000"/>
            </a:schemeClr>
          </a:solidFill>
          <a:ln w="38100">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SE MANTIENE INDEMNE AL ASEGURADO POR CUANTO DEBA A UN TERCERO EN RAZÓN DE LA RESPONSABILIDAD QUE SURJA DEL TÍTULO VII DEL CÓDIGO AERONÁUTICO, CON MOTIVO DE DAÑOS CAUSADOS POR LA AERONAVE DESCRIPTA EN LAS CONDICIONES PARTICULARES</a:t>
            </a:r>
          </a:p>
        </p:txBody>
      </p:sp>
      <p:sp>
        <p:nvSpPr>
          <p:cNvPr id="4" name="Text Box 4"/>
          <p:cNvSpPr txBox="1">
            <a:spLocks noChangeArrowheads="1"/>
          </p:cNvSpPr>
          <p:nvPr/>
        </p:nvSpPr>
        <p:spPr bwMode="auto">
          <a:xfrm>
            <a:off x="455589" y="4703763"/>
            <a:ext cx="8231234" cy="862012"/>
          </a:xfrm>
          <a:prstGeom prst="rect">
            <a:avLst/>
          </a:prstGeom>
          <a:solidFill>
            <a:schemeClr val="tx2">
              <a:lumMod val="40000"/>
              <a:lumOff val="60000"/>
            </a:schemeClr>
          </a:solidFill>
          <a:ln w="38100">
            <a:solidFill>
              <a:schemeClr val="tx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EXCLUSIONES A LA COBERTURA</a:t>
            </a:r>
          </a:p>
          <a:p>
            <a:pPr algn="ctr" fontAlgn="auto" hangingPunct="0">
              <a:spcBef>
                <a:spcPts val="1200"/>
              </a:spcBef>
              <a:spcAft>
                <a:spcPts val="0"/>
              </a:spcAft>
              <a:defRPr/>
            </a:pPr>
            <a:r>
              <a:rPr lang="es-ES" sz="2000" b="1">
                <a:solidFill>
                  <a:srgbClr val="000000"/>
                </a:solidFill>
                <a:latin typeface="Times New Roman" pitchFamily="18" charset="0"/>
              </a:rPr>
              <a:t>SIMILARES A LAS EXPRESADAS PARA DAÑOS A AERONAVES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ppt_h/2"/>
                                          </p:val>
                                        </p:tav>
                                        <p:tav tm="100000">
                                          <p:val>
                                            <p:strVal val="#ppt_y"/>
                                          </p:val>
                                        </p:tav>
                                      </p:tavLst>
                                    </p:anim>
                                    <p:anim calcmode="lin" valueType="num">
                                      <p:cBhvr>
                                        <p:cTn id="23" dur="500" fill="hold"/>
                                        <p:tgtEl>
                                          <p:spTgt spid="4"/>
                                        </p:tgtEl>
                                        <p:attrNameLst>
                                          <p:attrName>ppt_w</p:attrName>
                                        </p:attrNameLst>
                                      </p:cBhvr>
                                      <p:tavLst>
                                        <p:tav tm="0">
                                          <p:val>
                                            <p:strVal val="#ppt_w"/>
                                          </p:val>
                                        </p:tav>
                                        <p:tav tm="100000">
                                          <p:val>
                                            <p:strVal val="#ppt_w"/>
                                          </p:val>
                                        </p:tav>
                                      </p:tavLst>
                                    </p:anim>
                                    <p:anim calcmode="lin" valueType="num">
                                      <p:cBhvr>
                                        <p:cTn id="24"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333375"/>
            <a:ext cx="8229600" cy="5837238"/>
          </a:xfrm>
          <a:prstGeom prst="rect">
            <a:avLst/>
          </a:prstGeom>
          <a:solidFill>
            <a:schemeClr val="tx1"/>
          </a:solidFill>
          <a:ln w="28575">
            <a:solidFill>
              <a:srgbClr val="C00000"/>
            </a:solidFill>
            <a:miter lim="800000"/>
            <a:headEnd/>
            <a:tailEnd/>
          </a:ln>
        </p:spPr>
        <p:txBody>
          <a:bodyPr wrap="square">
            <a:spAutoFit/>
          </a:bodyPr>
          <a:lstStyle/>
          <a:p>
            <a:pPr>
              <a:spcBef>
                <a:spcPts val="1100"/>
              </a:spcBef>
              <a:defRPr/>
            </a:pPr>
            <a:r>
              <a:rPr lang="es-MX" sz="2200" b="1" dirty="0">
                <a:solidFill>
                  <a:schemeClr val="bg1"/>
                </a:solidFill>
                <a:latin typeface="Times New Roman" pitchFamily="18" charset="0"/>
                <a:cs typeface="Times New Roman" pitchFamily="18" charset="0"/>
              </a:rPr>
              <a:t>-    </a:t>
            </a:r>
            <a:r>
              <a:rPr lang="es-MX" sz="2000" b="1" dirty="0">
                <a:solidFill>
                  <a:schemeClr val="bg1"/>
                </a:solidFill>
                <a:latin typeface="Times New Roman" pitchFamily="18" charset="0"/>
                <a:cs typeface="Times New Roman" pitchFamily="18" charset="0"/>
              </a:rPr>
              <a:t>Franquicia fija.</a:t>
            </a:r>
          </a:p>
          <a:p>
            <a:pPr>
              <a:spcBef>
                <a:spcPts val="1100"/>
              </a:spcBef>
              <a:defRPr/>
            </a:pPr>
            <a:r>
              <a:rPr lang="es-MX" sz="2000" b="1" dirty="0">
                <a:solidFill>
                  <a:schemeClr val="bg1"/>
                </a:solidFill>
                <a:latin typeface="Times New Roman" pitchFamily="18" charset="0"/>
                <a:cs typeface="Times New Roman" pitchFamily="18" charset="0"/>
              </a:rPr>
              <a:t>-    Seguros sin franquicia.</a:t>
            </a:r>
          </a:p>
          <a:p>
            <a:pPr>
              <a:spcBef>
                <a:spcPts val="1100"/>
              </a:spcBef>
              <a:defRPr/>
            </a:pPr>
            <a:r>
              <a:rPr lang="es-MX" sz="2000" b="1" dirty="0">
                <a:solidFill>
                  <a:schemeClr val="bg1"/>
                </a:solidFill>
                <a:latin typeface="Times New Roman" pitchFamily="18" charset="0"/>
                <a:cs typeface="Times New Roman" pitchFamily="18" charset="0"/>
              </a:rPr>
              <a:t>-    Franquicia mínima e invariable.</a:t>
            </a:r>
          </a:p>
          <a:p>
            <a:pPr>
              <a:spcBef>
                <a:spcPts val="1100"/>
              </a:spcBef>
              <a:defRPr/>
            </a:pPr>
            <a:r>
              <a:rPr lang="es-MX" sz="2000" b="1" dirty="0">
                <a:solidFill>
                  <a:schemeClr val="bg1"/>
                </a:solidFill>
                <a:latin typeface="Times New Roman" pitchFamily="18" charset="0"/>
                <a:cs typeface="Times New Roman" pitchFamily="18" charset="0"/>
              </a:rPr>
              <a:t>-    Franquicia mínima y móvil</a:t>
            </a:r>
          </a:p>
          <a:p>
            <a:pPr>
              <a:spcBef>
                <a:spcPts val="1100"/>
              </a:spcBef>
              <a:defRPr/>
            </a:pPr>
            <a:r>
              <a:rPr lang="es-MX" sz="2000" b="1" dirty="0">
                <a:solidFill>
                  <a:schemeClr val="bg1"/>
                </a:solidFill>
                <a:latin typeface="Times New Roman" pitchFamily="18" charset="0"/>
                <a:cs typeface="Times New Roman" pitchFamily="18" charset="0"/>
              </a:rPr>
              <a:t>-    Franquicia elevada optativa.</a:t>
            </a:r>
          </a:p>
          <a:p>
            <a:pPr>
              <a:spcBef>
                <a:spcPts val="1100"/>
              </a:spcBef>
              <a:defRPr/>
            </a:pPr>
            <a:r>
              <a:rPr lang="es-MX" sz="2000" b="1" dirty="0">
                <a:solidFill>
                  <a:schemeClr val="bg1"/>
                </a:solidFill>
                <a:latin typeface="Times New Roman" pitchFamily="18" charset="0"/>
                <a:cs typeface="Times New Roman" pitchFamily="18" charset="0"/>
              </a:rPr>
              <a:t>-    Estado del vehículo. Daños preexistentes.</a:t>
            </a:r>
          </a:p>
          <a:p>
            <a:pPr>
              <a:spcBef>
                <a:spcPts val="1100"/>
              </a:spcBef>
              <a:buFontTx/>
              <a:buChar char="-"/>
              <a:defRPr/>
            </a:pPr>
            <a:r>
              <a:rPr lang="es-MX" sz="2000" b="1" dirty="0">
                <a:solidFill>
                  <a:schemeClr val="bg1"/>
                </a:solidFill>
                <a:latin typeface="Times New Roman" pitchFamily="18" charset="0"/>
                <a:cs typeface="Times New Roman" pitchFamily="18" charset="0"/>
              </a:rPr>
              <a:t>    Rotura de luneta y parabrisas.</a:t>
            </a:r>
          </a:p>
          <a:p>
            <a:pPr>
              <a:spcBef>
                <a:spcPts val="1100"/>
              </a:spcBef>
              <a:buFontTx/>
              <a:buChar char="-"/>
              <a:defRPr/>
            </a:pPr>
            <a:r>
              <a:rPr lang="es-MX" sz="2000" b="1" dirty="0">
                <a:solidFill>
                  <a:schemeClr val="bg1"/>
                </a:solidFill>
                <a:latin typeface="Times New Roman" pitchFamily="18" charset="0"/>
                <a:cs typeface="Times New Roman" pitchFamily="18" charset="0"/>
              </a:rPr>
              <a:t>   Daños parciales y/o incendio parcial a consecuencia de robo o </a:t>
            </a:r>
          </a:p>
          <a:p>
            <a:pPr>
              <a:spcBef>
                <a:spcPts val="1100"/>
              </a:spcBef>
              <a:defRPr/>
            </a:pPr>
            <a:r>
              <a:rPr lang="es-MX" sz="2000" b="1" dirty="0">
                <a:solidFill>
                  <a:schemeClr val="bg1"/>
                </a:solidFill>
                <a:latin typeface="Times New Roman" pitchFamily="18" charset="0"/>
                <a:cs typeface="Times New Roman" pitchFamily="18" charset="0"/>
              </a:rPr>
              <a:t>     hurto total y posterior al hallazgo del vehículo.</a:t>
            </a:r>
          </a:p>
          <a:p>
            <a:pPr>
              <a:spcBef>
                <a:spcPts val="1100"/>
              </a:spcBef>
              <a:defRPr/>
            </a:pPr>
            <a:r>
              <a:rPr lang="es-MX" sz="2000" b="1" dirty="0">
                <a:solidFill>
                  <a:schemeClr val="bg1"/>
                </a:solidFill>
                <a:latin typeface="Times New Roman" pitchFamily="18" charset="0"/>
                <a:cs typeface="Times New Roman" pitchFamily="18" charset="0"/>
              </a:rPr>
              <a:t>-    Luneta y parabrisas, sin franquicia.</a:t>
            </a:r>
          </a:p>
          <a:p>
            <a:pPr>
              <a:spcBef>
                <a:spcPts val="1100"/>
              </a:spcBef>
              <a:defRPr/>
            </a:pPr>
            <a:r>
              <a:rPr lang="es-MX" sz="2000" b="1" dirty="0">
                <a:solidFill>
                  <a:schemeClr val="bg1"/>
                </a:solidFill>
                <a:latin typeface="Times New Roman" pitchFamily="18" charset="0"/>
                <a:cs typeface="Times New Roman" pitchFamily="18" charset="0"/>
              </a:rPr>
              <a:t>-    Rotura de cerraduras y cristales laterales.</a:t>
            </a:r>
          </a:p>
          <a:p>
            <a:pPr>
              <a:spcBef>
                <a:spcPts val="1100"/>
              </a:spcBef>
              <a:defRPr/>
            </a:pPr>
            <a:r>
              <a:rPr lang="es-MX" sz="2000" b="1" dirty="0">
                <a:solidFill>
                  <a:schemeClr val="bg1"/>
                </a:solidFill>
                <a:latin typeface="Times New Roman" pitchFamily="18" charset="0"/>
                <a:cs typeface="Times New Roman" pitchFamily="18" charset="0"/>
              </a:rPr>
              <a:t>-    Cristales laterales.</a:t>
            </a:r>
          </a:p>
          <a:p>
            <a:pPr>
              <a:spcBef>
                <a:spcPts val="1100"/>
              </a:spcBef>
              <a:defRPr/>
            </a:pPr>
            <a:r>
              <a:rPr lang="es-MX" sz="2000" b="1" dirty="0">
                <a:solidFill>
                  <a:schemeClr val="bg1"/>
                </a:solidFill>
                <a:latin typeface="Times New Roman" pitchFamily="18" charset="0"/>
                <a:cs typeface="Times New Roman" pitchFamily="18" charset="0"/>
              </a:rPr>
              <a:t>-    Cristales laterales, sin franquicia.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427162"/>
            <a:ext cx="8229600" cy="3678238"/>
          </a:xfrm>
          <a:prstGeom prst="rect">
            <a:avLst/>
          </a:prstGeom>
          <a:solidFill>
            <a:schemeClr val="tx1"/>
          </a:solidFill>
          <a:ln w="28575">
            <a:solidFill>
              <a:srgbClr val="C00000"/>
            </a:solidFill>
            <a:miter lim="800000"/>
            <a:headEnd/>
            <a:tailEnd/>
          </a:ln>
        </p:spPr>
        <p:txBody>
          <a:bodyPr wrap="square">
            <a:spAutoFit/>
          </a:bodyPr>
          <a:lstStyle/>
          <a:p>
            <a:pPr fontAlgn="auto">
              <a:spcBef>
                <a:spcPts val="1100"/>
              </a:spcBef>
              <a:spcAft>
                <a:spcPts val="0"/>
              </a:spcAft>
              <a:defRPr/>
            </a:pPr>
            <a:r>
              <a:rPr lang="es-MX" sz="2400" b="1" dirty="0">
                <a:solidFill>
                  <a:schemeClr val="bg1"/>
                </a:solidFill>
                <a:latin typeface="Times New Roman" pitchFamily="18" charset="0"/>
                <a:cs typeface="Times New Roman" pitchFamily="18" charset="0"/>
              </a:rPr>
              <a:t>-  </a:t>
            </a:r>
            <a:r>
              <a:rPr lang="es-MX" sz="2200" b="1" dirty="0">
                <a:solidFill>
                  <a:schemeClr val="bg1"/>
                </a:solidFill>
                <a:latin typeface="Times New Roman" pitchFamily="18" charset="0"/>
                <a:cs typeface="Times New Roman" pitchFamily="18" charset="0"/>
              </a:rPr>
              <a:t>Rotura de cerraduras, sin franquicia.</a:t>
            </a:r>
          </a:p>
          <a:p>
            <a:pPr fontAlgn="auto">
              <a:spcBef>
                <a:spcPts val="1100"/>
              </a:spcBef>
              <a:spcAft>
                <a:spcPts val="0"/>
              </a:spcAft>
              <a:defRPr/>
            </a:pPr>
            <a:r>
              <a:rPr lang="es-MX" sz="2200" b="1" dirty="0">
                <a:solidFill>
                  <a:schemeClr val="bg1"/>
                </a:solidFill>
                <a:latin typeface="Times New Roman" pitchFamily="18" charset="0"/>
                <a:cs typeface="Times New Roman" pitchFamily="18" charset="0"/>
              </a:rPr>
              <a:t>-   Ampliación de daños parciales entre asegurados.</a:t>
            </a:r>
          </a:p>
          <a:p>
            <a:pPr marL="342900" indent="-342900" fontAlgn="auto">
              <a:spcBef>
                <a:spcPts val="1100"/>
              </a:spcBef>
              <a:spcAft>
                <a:spcPts val="0"/>
              </a:spcAft>
              <a:buFontTx/>
              <a:buChar char="-"/>
              <a:defRPr/>
            </a:pPr>
            <a:r>
              <a:rPr lang="es-MX" sz="2200" b="1" dirty="0">
                <a:solidFill>
                  <a:schemeClr val="bg1"/>
                </a:solidFill>
                <a:latin typeface="Times New Roman" pitchFamily="18" charset="0"/>
                <a:cs typeface="Times New Roman" pitchFamily="18" charset="0"/>
              </a:rPr>
              <a:t>Daños causados por vehículos de terceros culpables sin </a:t>
            </a:r>
            <a:r>
              <a:rPr lang="es-MX" sz="2200" b="1">
                <a:solidFill>
                  <a:schemeClr val="bg1"/>
                </a:solidFill>
                <a:latin typeface="Times New Roman" pitchFamily="18" charset="0"/>
                <a:cs typeface="Times New Roman" pitchFamily="18" charset="0"/>
              </a:rPr>
              <a:t>cobertura de </a:t>
            </a:r>
            <a:r>
              <a:rPr lang="es-MX" sz="2200" b="1" dirty="0">
                <a:solidFill>
                  <a:schemeClr val="bg1"/>
                </a:solidFill>
                <a:latin typeface="Times New Roman" pitchFamily="18" charset="0"/>
                <a:cs typeface="Times New Roman" pitchFamily="18" charset="0"/>
              </a:rPr>
              <a:t>seguro vigente de responsabilidad civil.</a:t>
            </a:r>
          </a:p>
          <a:p>
            <a:pPr marL="342900" indent="-342900" fontAlgn="auto">
              <a:spcBef>
                <a:spcPts val="1100"/>
              </a:spcBef>
              <a:spcAft>
                <a:spcPts val="0"/>
              </a:spcAft>
              <a:buFontTx/>
              <a:buChar char="-"/>
              <a:defRPr/>
            </a:pPr>
            <a:r>
              <a:rPr lang="es-MX" sz="2200" b="1" dirty="0">
                <a:solidFill>
                  <a:schemeClr val="bg1"/>
                </a:solidFill>
                <a:latin typeface="Times New Roman" pitchFamily="18" charset="0"/>
                <a:cs typeface="Times New Roman" pitchFamily="18" charset="0"/>
              </a:rPr>
              <a:t>Cobertura de daños por colisión con terceros culpables </a:t>
            </a:r>
          </a:p>
          <a:p>
            <a:pPr fontAlgn="auto">
              <a:spcBef>
                <a:spcPts val="1100"/>
              </a:spcBef>
              <a:spcAft>
                <a:spcPts val="0"/>
              </a:spcAft>
              <a:defRPr/>
            </a:pPr>
            <a:r>
              <a:rPr lang="es-MX" sz="2200" b="1" dirty="0">
                <a:solidFill>
                  <a:schemeClr val="bg1"/>
                </a:solidFill>
                <a:latin typeface="Times New Roman" pitchFamily="18" charset="0"/>
                <a:cs typeface="Times New Roman" pitchFamily="18" charset="0"/>
              </a:rPr>
              <a:t>     asegurados en otros asegurados.</a:t>
            </a:r>
          </a:p>
          <a:p>
            <a:pPr fontAlgn="auto">
              <a:spcBef>
                <a:spcPts val="1100"/>
              </a:spcBef>
              <a:spcAft>
                <a:spcPts val="0"/>
              </a:spcAft>
              <a:defRPr/>
            </a:pPr>
            <a:r>
              <a:rPr lang="es-MX" sz="2200" b="1" dirty="0">
                <a:solidFill>
                  <a:schemeClr val="bg1"/>
                </a:solidFill>
                <a:latin typeface="Times New Roman" pitchFamily="18" charset="0"/>
                <a:cs typeface="Times New Roman" pitchFamily="18" charset="0"/>
              </a:rPr>
              <a:t>-    Franquicia simple.</a:t>
            </a:r>
          </a:p>
          <a:p>
            <a:pPr fontAlgn="auto">
              <a:spcBef>
                <a:spcPts val="1100"/>
              </a:spcBef>
              <a:spcAft>
                <a:spcPts val="0"/>
              </a:spcAft>
              <a:defRPr/>
            </a:pPr>
            <a:r>
              <a:rPr lang="es-MX" sz="2200" b="1" dirty="0">
                <a:solidFill>
                  <a:schemeClr val="bg1"/>
                </a:solidFill>
                <a:latin typeface="Times New Roman" pitchFamily="18" charset="0"/>
                <a:cs typeface="Times New Roman" pitchFamily="18" charset="0"/>
              </a:rPr>
              <a:t>-    Cristales de techo, sin franquicia.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3508375"/>
            <a:ext cx="8229600" cy="10001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Accesorios y/o elementos opcionales no originales de fábrica.</a:t>
            </a:r>
          </a:p>
        </p:txBody>
      </p:sp>
      <p:sp>
        <p:nvSpPr>
          <p:cNvPr id="3" name="Rectangle 2"/>
          <p:cNvSpPr>
            <a:spLocks noChangeArrowheads="1"/>
          </p:cNvSpPr>
          <p:nvPr/>
        </p:nvSpPr>
        <p:spPr bwMode="auto">
          <a:xfrm>
            <a:off x="457200" y="1371600"/>
            <a:ext cx="8229600" cy="109696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a:r>
            <a:br>
              <a:rPr lang="es-ES" sz="24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CLÁUSULAS ADICIONALES </a:t>
            </a:r>
            <a:br>
              <a:rPr lang="es-ES" sz="28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DAÑOS Y ROBO O HURTO </a:t>
            </a:r>
            <a:br>
              <a:rPr lang="es-ES" sz="2800" b="1" dirty="0">
                <a:solidFill>
                  <a:schemeClr val="bg1"/>
                </a:solidFill>
                <a:latin typeface="Times New Roman" pitchFamily="18" charset="0"/>
                <a:cs typeface="Times New Roman" pitchFamily="18" charset="0"/>
              </a:rPr>
            </a:b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549275"/>
            <a:ext cx="8229600" cy="5445125"/>
          </a:xfrm>
          <a:prstGeom prst="rect">
            <a:avLst/>
          </a:prstGeom>
          <a:solidFill>
            <a:schemeClr val="tx1"/>
          </a:solidFill>
          <a:ln w="28575">
            <a:solidFill>
              <a:srgbClr val="C00000"/>
            </a:solidFill>
            <a:miter lim="800000"/>
            <a:headEnd/>
            <a:tailEnd/>
          </a:ln>
        </p:spPr>
        <p:txBody>
          <a:bodyPr wrap="square">
            <a:spAutoFit/>
          </a:bodyPr>
          <a:lstStyle/>
          <a:p>
            <a:pPr>
              <a:spcBef>
                <a:spcPts val="1100"/>
              </a:spcBef>
              <a:defRPr/>
            </a:pPr>
            <a:r>
              <a:rPr lang="es-MX" sz="2000" b="1" dirty="0">
                <a:solidFill>
                  <a:schemeClr val="bg1"/>
                </a:solidFill>
                <a:latin typeface="Times New Roman" pitchFamily="18" charset="0"/>
                <a:cs typeface="Times New Roman" pitchFamily="18" charset="0"/>
              </a:rPr>
              <a:t>- </a:t>
            </a:r>
            <a:r>
              <a:rPr lang="es-MX" b="1" dirty="0">
                <a:solidFill>
                  <a:schemeClr val="bg1"/>
                </a:solidFill>
                <a:latin typeface="Times New Roman" pitchFamily="18" charset="0"/>
                <a:cs typeface="Times New Roman" pitchFamily="18" charset="0"/>
              </a:rPr>
              <a:t>Franquicia a cargo del asegurado en el riesgo de robo o hurto parcial.</a:t>
            </a:r>
          </a:p>
          <a:p>
            <a:pPr>
              <a:spcBef>
                <a:spcPts val="1100"/>
              </a:spcBef>
              <a:defRPr/>
            </a:pPr>
            <a:r>
              <a:rPr lang="es-MX" b="1" dirty="0">
                <a:solidFill>
                  <a:schemeClr val="bg1"/>
                </a:solidFill>
                <a:latin typeface="Times New Roman" pitchFamily="18" charset="0"/>
                <a:cs typeface="Times New Roman" pitchFamily="18" charset="0"/>
              </a:rPr>
              <a:t>- Sistema de rastreo provisto por el asegurado.</a:t>
            </a:r>
          </a:p>
          <a:p>
            <a:pPr>
              <a:spcBef>
                <a:spcPts val="1100"/>
              </a:spcBef>
              <a:defRPr/>
            </a:pPr>
            <a:r>
              <a:rPr lang="es-MX" b="1" dirty="0">
                <a:solidFill>
                  <a:schemeClr val="bg1"/>
                </a:solidFill>
                <a:latin typeface="Times New Roman" pitchFamily="18" charset="0"/>
                <a:cs typeface="Times New Roman" pitchFamily="18" charset="0"/>
              </a:rPr>
              <a:t>- Sistema de rastreo provisto por el asegurador.</a:t>
            </a:r>
          </a:p>
          <a:p>
            <a:pPr>
              <a:spcBef>
                <a:spcPts val="1100"/>
              </a:spcBef>
              <a:defRPr/>
            </a:pPr>
            <a:r>
              <a:rPr lang="es-MX" b="1" dirty="0">
                <a:solidFill>
                  <a:schemeClr val="bg1"/>
                </a:solidFill>
                <a:latin typeface="Times New Roman" pitchFamily="18" charset="0"/>
                <a:cs typeface="Times New Roman" pitchFamily="18" charset="0"/>
              </a:rPr>
              <a:t>- Sistema de rastreo. Alternativa con cambio de cobertura.</a:t>
            </a:r>
          </a:p>
          <a:p>
            <a:pPr>
              <a:spcBef>
                <a:spcPts val="1100"/>
              </a:spcBef>
              <a:defRPr/>
            </a:pPr>
            <a:r>
              <a:rPr lang="es-MX" b="1" dirty="0">
                <a:solidFill>
                  <a:schemeClr val="bg1"/>
                </a:solidFill>
                <a:latin typeface="Times New Roman" pitchFamily="18" charset="0"/>
                <a:cs typeface="Times New Roman" pitchFamily="18" charset="0"/>
              </a:rPr>
              <a:t>- Sistema de rastreo con rescisión de póliza.</a:t>
            </a:r>
          </a:p>
          <a:p>
            <a:pPr>
              <a:spcBef>
                <a:spcPts val="1100"/>
              </a:spcBef>
              <a:defRPr/>
            </a:pPr>
            <a:r>
              <a:rPr lang="es-MX" b="1" dirty="0">
                <a:solidFill>
                  <a:schemeClr val="bg1"/>
                </a:solidFill>
                <a:latin typeface="Times New Roman" pitchFamily="18" charset="0"/>
                <a:cs typeface="Times New Roman" pitchFamily="18" charset="0"/>
              </a:rPr>
              <a:t>- Sistema de rastreo en comodato.</a:t>
            </a:r>
          </a:p>
          <a:p>
            <a:pPr>
              <a:spcBef>
                <a:spcPts val="1100"/>
              </a:spcBef>
              <a:defRPr/>
            </a:pPr>
            <a:r>
              <a:rPr lang="es-MX" b="1" dirty="0">
                <a:solidFill>
                  <a:schemeClr val="bg1"/>
                </a:solidFill>
                <a:latin typeface="Times New Roman" pitchFamily="18" charset="0"/>
                <a:cs typeface="Times New Roman" pitchFamily="18" charset="0"/>
              </a:rPr>
              <a:t>- Cobertura de las cubiertas. Reposición limitada.</a:t>
            </a:r>
          </a:p>
          <a:p>
            <a:pPr>
              <a:spcBef>
                <a:spcPts val="1100"/>
              </a:spcBef>
              <a:defRPr/>
            </a:pPr>
            <a:r>
              <a:rPr lang="es-MX" b="1" dirty="0">
                <a:solidFill>
                  <a:schemeClr val="bg1"/>
                </a:solidFill>
                <a:latin typeface="Times New Roman" pitchFamily="18" charset="0"/>
                <a:cs typeface="Times New Roman" pitchFamily="18" charset="0"/>
              </a:rPr>
              <a:t>- Cobertura de cubierta.</a:t>
            </a:r>
          </a:p>
          <a:p>
            <a:pPr>
              <a:spcBef>
                <a:spcPts val="1100"/>
              </a:spcBef>
              <a:defRPr/>
            </a:pPr>
            <a:r>
              <a:rPr lang="es-MX" b="1" dirty="0">
                <a:solidFill>
                  <a:schemeClr val="bg1"/>
                </a:solidFill>
                <a:latin typeface="Times New Roman" pitchFamily="18" charset="0"/>
                <a:cs typeface="Times New Roman" pitchFamily="18" charset="0"/>
              </a:rPr>
              <a:t>- Inmovilizador </a:t>
            </a:r>
            <a:r>
              <a:rPr lang="es-MX" b="1" dirty="0" err="1">
                <a:solidFill>
                  <a:schemeClr val="bg1"/>
                </a:solidFill>
                <a:latin typeface="Times New Roman" pitchFamily="18" charset="0"/>
                <a:cs typeface="Times New Roman" pitchFamily="18" charset="0"/>
              </a:rPr>
              <a:t>antiasalto</a:t>
            </a:r>
            <a:r>
              <a:rPr lang="es-MX" b="1" dirty="0">
                <a:solidFill>
                  <a:schemeClr val="bg1"/>
                </a:solidFill>
                <a:latin typeface="Times New Roman" pitchFamily="18" charset="0"/>
                <a:cs typeface="Times New Roman" pitchFamily="18" charset="0"/>
              </a:rPr>
              <a:t>.</a:t>
            </a:r>
          </a:p>
          <a:p>
            <a:pPr>
              <a:spcBef>
                <a:spcPts val="1100"/>
              </a:spcBef>
              <a:defRPr/>
            </a:pPr>
            <a:r>
              <a:rPr lang="es-MX" b="1" dirty="0">
                <a:solidFill>
                  <a:schemeClr val="bg1"/>
                </a:solidFill>
                <a:latin typeface="Times New Roman" pitchFamily="18" charset="0"/>
                <a:cs typeface="Times New Roman" pitchFamily="18" charset="0"/>
              </a:rPr>
              <a:t>- Alarma antirrobo.</a:t>
            </a:r>
          </a:p>
          <a:p>
            <a:pPr>
              <a:spcBef>
                <a:spcPts val="1100"/>
              </a:spcBef>
              <a:buFontTx/>
              <a:buChar char="-"/>
              <a:defRPr/>
            </a:pPr>
            <a:r>
              <a:rPr lang="es-MX" b="1" dirty="0">
                <a:solidFill>
                  <a:schemeClr val="bg1"/>
                </a:solidFill>
                <a:latin typeface="Times New Roman" pitchFamily="18" charset="0"/>
                <a:cs typeface="Times New Roman" pitchFamily="18" charset="0"/>
              </a:rPr>
              <a:t>Robo al contenido.</a:t>
            </a:r>
          </a:p>
          <a:p>
            <a:pPr>
              <a:spcBef>
                <a:spcPts val="1100"/>
              </a:spcBef>
              <a:buFontTx/>
              <a:buChar char="-"/>
              <a:defRPr/>
            </a:pPr>
            <a:r>
              <a:rPr lang="es-MX" b="1" dirty="0">
                <a:solidFill>
                  <a:schemeClr val="bg1"/>
                </a:solidFill>
                <a:latin typeface="Times New Roman" pitchFamily="18" charset="0"/>
                <a:cs typeface="Times New Roman" pitchFamily="18" charset="0"/>
              </a:rPr>
              <a:t>  Franquicia a cargo del asegurado en el riesgo de robo o hurto total del         </a:t>
            </a:r>
          </a:p>
          <a:p>
            <a:pPr>
              <a:spcBef>
                <a:spcPts val="1100"/>
              </a:spcBef>
              <a:defRPr/>
            </a:pPr>
            <a:r>
              <a:rPr lang="es-MX" b="1" dirty="0">
                <a:solidFill>
                  <a:schemeClr val="bg1"/>
                </a:solidFill>
                <a:latin typeface="Times New Roman" pitchFamily="18" charset="0"/>
                <a:cs typeface="Times New Roman" pitchFamily="18" charset="0"/>
              </a:rPr>
              <a:t>   vehículo.</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041525"/>
            <a:ext cx="8229600" cy="3825875"/>
          </a:xfrm>
          <a:prstGeom prst="rect">
            <a:avLst/>
          </a:prstGeom>
          <a:solidFill>
            <a:schemeClr val="tx1"/>
          </a:solidFill>
          <a:ln w="28575">
            <a:solidFill>
              <a:srgbClr val="C00000"/>
            </a:solidFill>
            <a:miter lim="800000"/>
            <a:headEnd/>
            <a:tailEnd/>
          </a:ln>
        </p:spPr>
        <p:txBody>
          <a:bodyPr wrap="square" anchorCtr="1">
            <a:spAutoFit/>
          </a:bodyPr>
          <a:lstStyle/>
          <a:p>
            <a:pPr algn="ctr" hangingPunct="0">
              <a:spcBef>
                <a:spcPts val="1200"/>
              </a:spcBef>
              <a:defRPr/>
            </a:pPr>
            <a:r>
              <a:rPr lang="es-ES" sz="2000" b="1">
                <a:solidFill>
                  <a:schemeClr val="bg1"/>
                </a:solidFill>
                <a:latin typeface="Times New Roman" pitchFamily="18" charset="0"/>
              </a:rPr>
              <a:t>El asegurador acepta cubrir el vehículo especificado en las condiciones particulares contra los riesgos de robo y/o hurto, en virtud de la declaración efectuada por el asegurado de que acepta la instalación en dicho vehículo de la unidad de localización vehicular, sistema que comprende el rastreo, localización y asistencia de vehículos robados o hurtados dentro de los límites de la República Argentina, cuyo costo tanto de la instalación como del abono será a cargo del asegurador y con tal fin el asegurado se obliga a presentarse con el vehículo asegurado ante el prestador del servicio, en adelante el prestador, en un plazo máximo de quince días corridos contados desde el inicio de la vigencia de la póliza,  a efectos de proceder de inmediato a la instalación de la unidad de localización vehicular.</a:t>
            </a:r>
          </a:p>
        </p:txBody>
      </p:sp>
      <p:sp>
        <p:nvSpPr>
          <p:cNvPr id="3" name="Rectangle 3"/>
          <p:cNvSpPr>
            <a:spLocks noChangeArrowheads="1"/>
          </p:cNvSpPr>
          <p:nvPr/>
        </p:nvSpPr>
        <p:spPr bwMode="auto">
          <a:xfrm>
            <a:off x="457200" y="642938"/>
            <a:ext cx="8229600" cy="65087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a:r>
            <a:br>
              <a:rPr lang="es-ES" sz="2400" b="1" dirty="0">
                <a:solidFill>
                  <a:schemeClr val="bg1"/>
                </a:solidFill>
                <a:latin typeface="Times New Roman" pitchFamily="18" charset="0"/>
                <a:cs typeface="Times New Roman" pitchFamily="18" charset="0"/>
              </a:rPr>
            </a:br>
            <a:r>
              <a:rPr lang="es-ES" sz="2800" b="1" dirty="0">
                <a:solidFill>
                  <a:schemeClr val="bg1"/>
                </a:solidFill>
                <a:latin typeface="Times New Roman" pitchFamily="18" charset="0"/>
                <a:cs typeface="Times New Roman" pitchFamily="18" charset="0"/>
              </a:rPr>
              <a:t>SISTEMA DE RASTREO </a:t>
            </a:r>
            <a:br>
              <a:rPr lang="es-ES" sz="2800" b="1" dirty="0">
                <a:solidFill>
                  <a:schemeClr val="bg1"/>
                </a:solidFill>
                <a:latin typeface="Times New Roman" pitchFamily="18" charset="0"/>
                <a:cs typeface="Times New Roman" pitchFamily="18" charset="0"/>
              </a:rPr>
            </a:br>
            <a:endParaRPr lang="es-E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533400" y="2819400"/>
            <a:ext cx="8115300" cy="2303462"/>
          </a:xfrm>
          <a:prstGeom prst="rect">
            <a:avLst/>
          </a:prstGeom>
          <a:solidFill>
            <a:schemeClr val="tx1"/>
          </a:solidFill>
          <a:ln w="28575">
            <a:solidFill>
              <a:srgbClr val="C00000"/>
            </a:solidFill>
            <a:miter lim="800000"/>
            <a:headEnd/>
            <a:tailEnd/>
          </a:ln>
        </p:spPr>
        <p:txBody>
          <a:bodyPr anchor="ctr"/>
          <a:lstStyle/>
          <a:p>
            <a:pPr fontAlgn="auto">
              <a:spcBef>
                <a:spcPts val="0"/>
              </a:spcBef>
              <a:spcAft>
                <a:spcPts val="0"/>
              </a:spcAft>
              <a:defRPr/>
            </a:pPr>
            <a:r>
              <a:rPr lang="es-ES" sz="2400" b="1">
                <a:solidFill>
                  <a:schemeClr val="bg1"/>
                </a:solidFill>
                <a:latin typeface="Times New Roman" pitchFamily="18" charset="0"/>
                <a:cs typeface="Times New Roman" pitchFamily="18" charset="0"/>
              </a:rPr>
              <a:t>Condiciones de cobertura.</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Exclusiones a la cobertura.</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Causas de no cobertura </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Causa de no cobertura. Conductor propietario</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Causa de no cobertura. Transporte carga peligrosa.</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Causa de no cobertura. Guarda nocturna.  </a:t>
            </a:r>
          </a:p>
        </p:txBody>
      </p:sp>
      <p:sp>
        <p:nvSpPr>
          <p:cNvPr id="3" name="Rectangle 3"/>
          <p:cNvSpPr>
            <a:spLocks noChangeArrowheads="1"/>
          </p:cNvSpPr>
          <p:nvPr/>
        </p:nvSpPr>
        <p:spPr bwMode="auto">
          <a:xfrm>
            <a:off x="533400" y="990600"/>
            <a:ext cx="8115300" cy="722312"/>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3000" b="1" dirty="0">
                <a:solidFill>
                  <a:schemeClr val="bg1"/>
                </a:solidFill>
                <a:latin typeface="Times New Roman" pitchFamily="18" charset="0"/>
                <a:cs typeface="Times New Roman" pitchFamily="18" charset="0"/>
              </a:rPr>
              <a:t/>
            </a:r>
            <a:br>
              <a:rPr lang="es-ES" sz="3000" b="1" dirty="0">
                <a:solidFill>
                  <a:schemeClr val="bg1"/>
                </a:solidFill>
                <a:latin typeface="Times New Roman" pitchFamily="18" charset="0"/>
                <a:cs typeface="Times New Roman" pitchFamily="18" charset="0"/>
              </a:rPr>
            </a:br>
            <a:r>
              <a:rPr lang="es-ES" sz="3000" b="1" dirty="0">
                <a:solidFill>
                  <a:schemeClr val="bg1"/>
                </a:solidFill>
                <a:latin typeface="Times New Roman" pitchFamily="18" charset="0"/>
                <a:cs typeface="Times New Roman" pitchFamily="18" charset="0"/>
              </a:rPr>
              <a:t>CLAUSULAS ADICIONALES </a:t>
            </a:r>
            <a:r>
              <a:rPr lang="es-ES" sz="3000" b="1" dirty="0" err="1">
                <a:solidFill>
                  <a:schemeClr val="bg1"/>
                </a:solidFill>
                <a:latin typeface="Times New Roman" pitchFamily="18" charset="0"/>
                <a:cs typeface="Times New Roman" pitchFamily="18" charset="0"/>
              </a:rPr>
              <a:t>SCORING</a:t>
            </a:r>
            <a:r>
              <a:rPr lang="es-ES" sz="3000" b="1" dirty="0">
                <a:solidFill>
                  <a:schemeClr val="bg1"/>
                </a:solidFill>
                <a:latin typeface="Times New Roman" pitchFamily="18" charset="0"/>
                <a:cs typeface="Times New Roman" pitchFamily="18" charset="0"/>
              </a:rPr>
              <a:t> </a:t>
            </a:r>
            <a:br>
              <a:rPr lang="es-ES" sz="3000" b="1" dirty="0">
                <a:solidFill>
                  <a:schemeClr val="bg1"/>
                </a:solidFill>
                <a:latin typeface="Times New Roman" pitchFamily="18" charset="0"/>
                <a:cs typeface="Times New Roman" pitchFamily="18" charset="0"/>
              </a:rPr>
            </a:br>
            <a:endParaRPr lang="es-ES" sz="3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328738"/>
            <a:ext cx="8229600" cy="5030787"/>
          </a:xfrm>
          <a:prstGeom prst="rect">
            <a:avLst/>
          </a:prstGeom>
          <a:solidFill>
            <a:schemeClr val="tx1"/>
          </a:solidFill>
          <a:ln w="28575">
            <a:solidFill>
              <a:srgbClr val="C00000"/>
            </a:solidFill>
            <a:miter lim="800000"/>
            <a:headEnd/>
            <a:tailEnd/>
          </a:ln>
        </p:spPr>
        <p:txBody>
          <a:bodyPr wrap="square">
            <a:spAutoFit/>
          </a:bodyPr>
          <a:lstStyle/>
          <a:p>
            <a:pPr fontAlgn="auto">
              <a:spcBef>
                <a:spcPts val="1100"/>
              </a:spcBef>
              <a:spcAft>
                <a:spcPts val="0"/>
              </a:spcAft>
              <a:defRPr/>
            </a:pPr>
            <a:r>
              <a:rPr lang="es-MX" sz="2000" b="1">
                <a:solidFill>
                  <a:schemeClr val="bg1"/>
                </a:solidFill>
                <a:latin typeface="Times New Roman" pitchFamily="18" charset="0"/>
                <a:cs typeface="Times New Roman" pitchFamily="18" charset="0"/>
              </a:rPr>
              <a:t>-    </a:t>
            </a:r>
            <a:r>
              <a:rPr lang="es-MX" b="1">
                <a:solidFill>
                  <a:schemeClr val="bg1"/>
                </a:solidFill>
                <a:latin typeface="Times New Roman" pitchFamily="18" charset="0"/>
                <a:cs typeface="Times New Roman" pitchFamily="18" charset="0"/>
              </a:rPr>
              <a:t>Incendio y robo o hurto en garage.</a:t>
            </a:r>
          </a:p>
          <a:p>
            <a:pPr fontAlgn="auto">
              <a:spcBef>
                <a:spcPts val="1100"/>
              </a:spcBef>
              <a:spcAft>
                <a:spcPts val="0"/>
              </a:spcAft>
              <a:defRPr/>
            </a:pPr>
            <a:r>
              <a:rPr lang="es-MX" b="1">
                <a:solidFill>
                  <a:schemeClr val="bg1"/>
                </a:solidFill>
                <a:latin typeface="Times New Roman" pitchFamily="18" charset="0"/>
                <a:cs typeface="Times New Roman" pitchFamily="18" charset="0"/>
              </a:rPr>
              <a:t>-    Agencia de venta de automotores exclusivamente</a:t>
            </a:r>
          </a:p>
          <a:p>
            <a:pPr fontAlgn="auto">
              <a:spcBef>
                <a:spcPts val="1100"/>
              </a:spcBef>
              <a:spcAft>
                <a:spcPts val="0"/>
              </a:spcAft>
              <a:buFontTx/>
              <a:buChar char="-"/>
              <a:defRPr/>
            </a:pPr>
            <a:r>
              <a:rPr lang="es-MX" b="1">
                <a:solidFill>
                  <a:schemeClr val="bg1"/>
                </a:solidFill>
                <a:latin typeface="Times New Roman" pitchFamily="18" charset="0"/>
                <a:cs typeface="Times New Roman" pitchFamily="18" charset="0"/>
              </a:rPr>
              <a:t>     Tránsito de vehículos nuevos entre fábricas, agencias, casas  </a:t>
            </a:r>
          </a:p>
          <a:p>
            <a:pPr fontAlgn="auto">
              <a:spcBef>
                <a:spcPts val="1100"/>
              </a:spcBef>
              <a:spcAft>
                <a:spcPts val="0"/>
              </a:spcAft>
              <a:defRPr/>
            </a:pPr>
            <a:r>
              <a:rPr lang="es-MX" b="1">
                <a:solidFill>
                  <a:schemeClr val="bg1"/>
                </a:solidFill>
                <a:latin typeface="Times New Roman" pitchFamily="18" charset="0"/>
                <a:cs typeface="Times New Roman" pitchFamily="18" charset="0"/>
              </a:rPr>
              <a:t>      importadoras o taller.</a:t>
            </a:r>
          </a:p>
          <a:p>
            <a:pPr fontAlgn="auto">
              <a:spcBef>
                <a:spcPts val="1100"/>
              </a:spcBef>
              <a:spcAft>
                <a:spcPts val="0"/>
              </a:spcAft>
              <a:defRPr/>
            </a:pPr>
            <a:r>
              <a:rPr lang="es-MX" b="1">
                <a:solidFill>
                  <a:schemeClr val="bg1"/>
                </a:solidFill>
                <a:latin typeface="Times New Roman" pitchFamily="18" charset="0"/>
                <a:cs typeface="Times New Roman" pitchFamily="18" charset="0"/>
              </a:rPr>
              <a:t>-    Ajuste automático con pago anticipado.</a:t>
            </a:r>
          </a:p>
          <a:p>
            <a:pPr fontAlgn="auto">
              <a:spcBef>
                <a:spcPts val="1100"/>
              </a:spcBef>
              <a:spcAft>
                <a:spcPts val="0"/>
              </a:spcAft>
              <a:defRPr/>
            </a:pPr>
            <a:r>
              <a:rPr lang="es-MX" b="1">
                <a:solidFill>
                  <a:schemeClr val="bg1"/>
                </a:solidFill>
                <a:latin typeface="Times New Roman" pitchFamily="18" charset="0"/>
                <a:cs typeface="Times New Roman" pitchFamily="18" charset="0"/>
              </a:rPr>
              <a:t>-    Aumento sobre valor promedio en plaza.</a:t>
            </a:r>
          </a:p>
          <a:p>
            <a:pPr fontAlgn="auto">
              <a:spcBef>
                <a:spcPts val="1100"/>
              </a:spcBef>
              <a:spcAft>
                <a:spcPts val="0"/>
              </a:spcAft>
              <a:defRPr/>
            </a:pPr>
            <a:r>
              <a:rPr lang="es-MX" b="1">
                <a:solidFill>
                  <a:schemeClr val="bg1"/>
                </a:solidFill>
                <a:latin typeface="Times New Roman" pitchFamily="18" charset="0"/>
                <a:cs typeface="Times New Roman" pitchFamily="18" charset="0"/>
              </a:rPr>
              <a:t>-    Disminución sobre valor promedio en plaza.</a:t>
            </a:r>
          </a:p>
          <a:p>
            <a:pPr fontAlgn="auto">
              <a:spcBef>
                <a:spcPts val="1100"/>
              </a:spcBef>
              <a:spcAft>
                <a:spcPts val="0"/>
              </a:spcAft>
              <a:defRPr/>
            </a:pPr>
            <a:r>
              <a:rPr lang="es-MX" b="1">
                <a:solidFill>
                  <a:schemeClr val="bg1"/>
                </a:solidFill>
                <a:latin typeface="Times New Roman" pitchFamily="18" charset="0"/>
                <a:cs typeface="Times New Roman" pitchFamily="18" charset="0"/>
              </a:rPr>
              <a:t>-    Transferencia de derechos a acreedores prendarios.</a:t>
            </a:r>
          </a:p>
          <a:p>
            <a:pPr fontAlgn="auto">
              <a:spcBef>
                <a:spcPts val="1100"/>
              </a:spcBef>
              <a:spcAft>
                <a:spcPts val="0"/>
              </a:spcAft>
              <a:defRPr/>
            </a:pPr>
            <a:r>
              <a:rPr lang="es-MX" b="1">
                <a:solidFill>
                  <a:schemeClr val="bg1"/>
                </a:solidFill>
                <a:latin typeface="Times New Roman" pitchFamily="18" charset="0"/>
                <a:cs typeface="Times New Roman" pitchFamily="18" charset="0"/>
              </a:rPr>
              <a:t>-    Indemnización de un vehículo cero kilómetro.</a:t>
            </a:r>
          </a:p>
          <a:p>
            <a:pPr fontAlgn="auto">
              <a:spcBef>
                <a:spcPts val="1100"/>
              </a:spcBef>
              <a:spcAft>
                <a:spcPts val="0"/>
              </a:spcAft>
              <a:defRPr/>
            </a:pPr>
            <a:r>
              <a:rPr lang="es-MX" b="1">
                <a:solidFill>
                  <a:schemeClr val="bg1"/>
                </a:solidFill>
                <a:latin typeface="Times New Roman" pitchFamily="18" charset="0"/>
                <a:cs typeface="Times New Roman" pitchFamily="18" charset="0"/>
              </a:rPr>
              <a:t>-    Casas rodantes.</a:t>
            </a:r>
          </a:p>
          <a:p>
            <a:pPr fontAlgn="auto">
              <a:spcBef>
                <a:spcPts val="1100"/>
              </a:spcBef>
              <a:spcAft>
                <a:spcPts val="0"/>
              </a:spcAft>
              <a:defRPr/>
            </a:pPr>
            <a:r>
              <a:rPr lang="es-MX" b="1">
                <a:solidFill>
                  <a:schemeClr val="bg1"/>
                </a:solidFill>
                <a:latin typeface="Times New Roman" pitchFamily="18" charset="0"/>
                <a:cs typeface="Times New Roman" pitchFamily="18" charset="0"/>
              </a:rPr>
              <a:t>-    Valor tasado.</a:t>
            </a:r>
          </a:p>
          <a:p>
            <a:pPr fontAlgn="auto">
              <a:spcBef>
                <a:spcPts val="1100"/>
              </a:spcBef>
              <a:spcAft>
                <a:spcPts val="0"/>
              </a:spcAft>
              <a:defRPr/>
            </a:pPr>
            <a:r>
              <a:rPr lang="es-MX" b="1">
                <a:solidFill>
                  <a:schemeClr val="bg1"/>
                </a:solidFill>
                <a:latin typeface="Times New Roman" pitchFamily="18" charset="0"/>
                <a:cs typeface="Times New Roman" pitchFamily="18" charset="0"/>
              </a:rPr>
              <a:t>-    Valor de reposición de suma asegurada.</a:t>
            </a:r>
          </a:p>
        </p:txBody>
      </p:sp>
      <p:sp>
        <p:nvSpPr>
          <p:cNvPr id="3" name="Rectangle 2"/>
          <p:cNvSpPr>
            <a:spLocks noChangeArrowheads="1"/>
          </p:cNvSpPr>
          <p:nvPr/>
        </p:nvSpPr>
        <p:spPr bwMode="auto">
          <a:xfrm>
            <a:off x="457200" y="404813"/>
            <a:ext cx="8229600" cy="936625"/>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CLÁUSULAS ADICIONALES </a:t>
            </a:r>
            <a:br>
              <a:rPr lang="es-ES" sz="2400" b="1">
                <a:solidFill>
                  <a:schemeClr val="bg1"/>
                </a:solidFill>
                <a:latin typeface="Times New Roman" pitchFamily="18" charset="0"/>
                <a:cs typeface="Times New Roman" pitchFamily="18" charset="0"/>
              </a:rPr>
            </a:br>
            <a:r>
              <a:rPr lang="es-ES" sz="2400" b="1">
                <a:solidFill>
                  <a:schemeClr val="bg1"/>
                </a:solidFill>
                <a:latin typeface="Times New Roman" pitchFamily="18" charset="0"/>
                <a:cs typeface="Times New Roman" pitchFamily="18" charset="0"/>
              </a:rPr>
              <a:t>COMBINACIÓN DE COBERTURAS </a:t>
            </a:r>
            <a:r>
              <a:rPr lang="es-ES" sz="2800" b="1">
                <a:solidFill>
                  <a:schemeClr val="bg1"/>
                </a:solidFill>
                <a:latin typeface="Times New Roman" pitchFamily="18" charset="0"/>
                <a:cs typeface="Times New Roman" pitchFamily="18" charset="0"/>
              </a:rPr>
              <a:t/>
            </a:r>
            <a:br>
              <a:rPr lang="es-ES" sz="2800" b="1">
                <a:solidFill>
                  <a:schemeClr val="bg1"/>
                </a:solidFill>
                <a:latin typeface="Times New Roman" pitchFamily="18" charset="0"/>
                <a:cs typeface="Times New Roman" pitchFamily="18" charset="0"/>
              </a:rPr>
            </a:br>
            <a:endParaRPr lang="es-E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762000"/>
            <a:ext cx="8229600" cy="7366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INCENDIO, ROBO Y/O HURTO EN GARAGE</a:t>
            </a:r>
            <a:endParaRPr lang="es-ES" sz="2800">
              <a:solidFill>
                <a:schemeClr val="bg1"/>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00" y="2209800"/>
            <a:ext cx="8229600" cy="3454400"/>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400" b="1">
                <a:solidFill>
                  <a:schemeClr val="bg1"/>
                </a:solidFill>
                <a:latin typeface="Times New Roman" pitchFamily="18" charset="0"/>
              </a:rPr>
              <a:t>Exclusivamente cuando el vehículo se encuentre depositado en un garage o en otro lugar destinado a su guarda, se deja establecido que queda suspendida la vigencia de la  póliza en lo que respecta a los riesgos derivados del tránsito, cubre exclusivamente en la forma establecida en las condiciones particulares, los daños materiales que sufra el vehículo objeto del seguro, por la acción directa o indirecta de fuego, explosión o rayo, todo ello mientras se encuentre depositado en el domicilio detallado en el frente de póliza.</a:t>
            </a:r>
            <a:r>
              <a:rPr lang="es-ES" sz="2400">
                <a:solidFill>
                  <a:schemeClr val="bg1"/>
                </a:solidFill>
                <a:latin typeface="Times New Roman"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25450" y="2286000"/>
            <a:ext cx="8115300" cy="463842"/>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COBERTURA</a:t>
            </a:r>
          </a:p>
        </p:txBody>
      </p:sp>
      <p:sp>
        <p:nvSpPr>
          <p:cNvPr id="3" name="Rectangle 3"/>
          <p:cNvSpPr>
            <a:spLocks noChangeArrowheads="1"/>
          </p:cNvSpPr>
          <p:nvPr/>
        </p:nvSpPr>
        <p:spPr bwMode="auto">
          <a:xfrm>
            <a:off x="457200" y="533400"/>
            <a:ext cx="8115300" cy="12954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TRÁNSITO DE VEHÍCULOS NUEVOS ENTRE FÁBRICAS, AGENCIAS, CASAS IMPORTADORAS</a:t>
            </a:r>
          </a:p>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O TALLERES</a:t>
            </a:r>
            <a:endParaRPr lang="es-ES" sz="2400">
              <a:solidFill>
                <a:schemeClr val="bg1"/>
              </a:solidFill>
              <a:latin typeface="Times New Roman" pitchFamily="18" charset="0"/>
              <a:cs typeface="Times New Roman" pitchFamily="18" charset="0"/>
            </a:endParaRPr>
          </a:p>
        </p:txBody>
      </p:sp>
      <p:sp>
        <p:nvSpPr>
          <p:cNvPr id="4" name="Text Box 4"/>
          <p:cNvSpPr txBox="1">
            <a:spLocks noChangeArrowheads="1"/>
          </p:cNvSpPr>
          <p:nvPr/>
        </p:nvSpPr>
        <p:spPr bwMode="auto">
          <a:xfrm>
            <a:off x="457200" y="3200400"/>
            <a:ext cx="8115300" cy="2759075"/>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hangingPunct="0">
              <a:spcBef>
                <a:spcPts val="1200"/>
              </a:spcBef>
              <a:defRPr/>
            </a:pPr>
            <a:r>
              <a:rPr lang="es-ES" sz="2000" b="1">
                <a:solidFill>
                  <a:schemeClr val="bg1"/>
                </a:solidFill>
                <a:latin typeface="Times New Roman" pitchFamily="18" charset="0"/>
              </a:rPr>
              <a:t>Se  amparan los riesgos indicados en las condiciones particulares, exclusivamente con respecto a vehículos nuevos, durante su traslado rodando entre los lugares establecidos en las condiciones particulares,siempre que se hallen registrados en los libros rubricados o en los que para tal fin, las reglamentaciones vigentes establezcan.</a:t>
            </a:r>
          </a:p>
          <a:p>
            <a:pPr algn="ctr" hangingPunct="0">
              <a:spcBef>
                <a:spcPts val="1200"/>
              </a:spcBef>
              <a:defRPr/>
            </a:pPr>
            <a:r>
              <a:rPr lang="es-ES" sz="2000" b="1">
                <a:solidFill>
                  <a:schemeClr val="bg1"/>
                </a:solidFill>
                <a:latin typeface="Times New Roman" pitchFamily="18" charset="0"/>
              </a:rPr>
              <a:t>La cobertura comienza cuando se inicia el tránsito y termina al llegar al lugar de destino, excluida la estadía en los lugares indicados como terminal de cada recorrido</a:t>
            </a:r>
            <a:endParaRPr lang="es-ES" sz="2000">
              <a:solidFill>
                <a:schemeClr val="bg1"/>
              </a:solidFill>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28625"/>
            <a:ext cx="8229600" cy="85725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SEGURO PARA AGENCIAS DE VENTA DE AUTOMOTORES EXCLUSIVAMENTE</a:t>
            </a:r>
            <a:endParaRPr lang="es-ES" sz="24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25450" y="1706417"/>
            <a:ext cx="8229600" cy="463842"/>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chemeClr val="bg1"/>
                </a:solidFill>
                <a:latin typeface="Times New Roman" pitchFamily="18" charset="0"/>
              </a:rPr>
              <a:t>COBERTURA</a:t>
            </a:r>
          </a:p>
        </p:txBody>
      </p:sp>
      <p:sp>
        <p:nvSpPr>
          <p:cNvPr id="4" name="Text Box 4"/>
          <p:cNvSpPr txBox="1">
            <a:spLocks noChangeArrowheads="1"/>
          </p:cNvSpPr>
          <p:nvPr/>
        </p:nvSpPr>
        <p:spPr bwMode="auto">
          <a:xfrm>
            <a:off x="457200" y="2638425"/>
            <a:ext cx="8229600" cy="3341688"/>
          </a:xfrm>
          <a:prstGeom prst="rect">
            <a:avLst/>
          </a:prstGeom>
          <a:solidFill>
            <a:schemeClr val="tx1"/>
          </a:solidFill>
          <a:ln w="28575">
            <a:solidFill>
              <a:srgbClr val="C00000"/>
            </a:solidFill>
            <a:miter lim="800000"/>
            <a:headEnd/>
            <a:tailEnd/>
          </a:ln>
        </p:spPr>
        <p:txBody>
          <a:bodyPr wrap="square" lIns="90004" tIns="46798" rIns="90004" bIns="46798" anchor="ctr" anchorCtr="1">
            <a:spAutoFit/>
          </a:bodyPr>
          <a:lstStyle/>
          <a:p>
            <a:pPr algn="ctr" hangingPunct="0">
              <a:spcBef>
                <a:spcPts val="1200"/>
              </a:spcBef>
              <a:defRPr/>
            </a:pPr>
            <a:r>
              <a:rPr lang="es-ES" b="1">
                <a:solidFill>
                  <a:schemeClr val="bg1"/>
                </a:solidFill>
                <a:latin typeface="Times New Roman" pitchFamily="18" charset="0"/>
              </a:rPr>
              <a:t>Se asumen los riesgos indicados en las condiciones particulares con respecto a los vehículos tenidos por el asegurado solamente para la venta en el local indicado en las condiciones particulares y que se hallen registrados en los libros rubricados o en los que para tal fin las reglamentaciones vigentes establezcan.</a:t>
            </a:r>
          </a:p>
          <a:p>
            <a:pPr algn="ctr" hangingPunct="0">
              <a:spcBef>
                <a:spcPts val="1200"/>
              </a:spcBef>
              <a:defRPr/>
            </a:pPr>
            <a:r>
              <a:rPr lang="es-ES" b="1">
                <a:solidFill>
                  <a:schemeClr val="bg1"/>
                </a:solidFill>
                <a:latin typeface="Times New Roman" pitchFamily="18" charset="0"/>
              </a:rPr>
              <a:t>La cobertura se otorga siempre que los vehículos se encuentren en el local mencionado o estacionados frente al mismo; los vehículos estén conducidos por cualesquiera de las personas cuyos nombres, apellido y número de licencia habilitante figuran en las condiciones particulares; los siniestros ocurran en  los días y dentro del horario en  que ese comercio funciona y a una distancia no superior a 15 km. del local; el vehículo no estuviera asegurado bajo póliza específica de la rama automotores.</a:t>
            </a:r>
            <a:endParaRPr lang="es-ES">
              <a:solidFill>
                <a:schemeClr val="bg1"/>
              </a:solidFill>
              <a:latin typeface="Times New Roman"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12621</Words>
  <Application>Microsoft Office PowerPoint</Application>
  <PresentationFormat>Presentación en pantalla (4:3)</PresentationFormat>
  <Paragraphs>863</Paragraphs>
  <Slides>179</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179</vt:i4>
      </vt:variant>
    </vt:vector>
  </HeadingPairs>
  <TitlesOfParts>
    <vt:vector size="181" baseType="lpstr">
      <vt:lpstr>Tema de Office</vt:lpstr>
      <vt:lpstr>Hoja de cálculo de Microsoft Office Excel 97-2003</vt:lpstr>
      <vt:lpstr>UNIDAD “C” COBERTURAS PATRIMONIALES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“C” COBERTURAS PATRIMONIALES</dc:title>
  <dc:creator>www.intercambiosvirtuales.org</dc:creator>
  <cp:lastModifiedBy>www.intercambiosvirtuales.org</cp:lastModifiedBy>
  <cp:revision>96</cp:revision>
  <dcterms:created xsi:type="dcterms:W3CDTF">2020-05-05T23:44:40Z</dcterms:created>
  <dcterms:modified xsi:type="dcterms:W3CDTF">2020-05-14T14:27:51Z</dcterms:modified>
</cp:coreProperties>
</file>