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69.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158.xml" ContentType="application/vnd.openxmlformats-officedocument.presentationml.slide+xml"/>
  <Override PartName="/ppt/slides/slide176.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72.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4" r:id="rId4"/>
    <p:sldId id="265" r:id="rId5"/>
    <p:sldId id="266" r:id="rId6"/>
    <p:sldId id="267" r:id="rId7"/>
    <p:sldId id="268" r:id="rId8"/>
    <p:sldId id="269" r:id="rId9"/>
    <p:sldId id="270" r:id="rId10"/>
    <p:sldId id="271" r:id="rId11"/>
    <p:sldId id="272" r:id="rId12"/>
    <p:sldId id="273" r:id="rId13"/>
    <p:sldId id="274" r:id="rId14"/>
    <p:sldId id="275" r:id="rId15"/>
    <p:sldId id="276" r:id="rId16"/>
    <p:sldId id="277" r:id="rId17"/>
    <p:sldId id="278" r:id="rId18"/>
    <p:sldId id="279" r:id="rId19"/>
    <p:sldId id="280" r:id="rId20"/>
    <p:sldId id="281" r:id="rId21"/>
    <p:sldId id="282" r:id="rId22"/>
    <p:sldId id="283" r:id="rId23"/>
    <p:sldId id="284" r:id="rId24"/>
    <p:sldId id="285" r:id="rId25"/>
    <p:sldId id="286" r:id="rId26"/>
    <p:sldId id="287" r:id="rId27"/>
    <p:sldId id="288" r:id="rId28"/>
    <p:sldId id="289" r:id="rId29"/>
    <p:sldId id="290" r:id="rId30"/>
    <p:sldId id="291" r:id="rId31"/>
    <p:sldId id="292" r:id="rId32"/>
    <p:sldId id="293" r:id="rId33"/>
    <p:sldId id="294" r:id="rId34"/>
    <p:sldId id="295" r:id="rId35"/>
    <p:sldId id="296" r:id="rId36"/>
    <p:sldId id="297" r:id="rId37"/>
    <p:sldId id="298" r:id="rId38"/>
    <p:sldId id="299" r:id="rId39"/>
    <p:sldId id="300" r:id="rId40"/>
    <p:sldId id="301" r:id="rId41"/>
    <p:sldId id="302" r:id="rId42"/>
    <p:sldId id="307" r:id="rId43"/>
    <p:sldId id="308" r:id="rId44"/>
    <p:sldId id="309" r:id="rId45"/>
    <p:sldId id="310" r:id="rId46"/>
    <p:sldId id="311" r:id="rId47"/>
    <p:sldId id="312" r:id="rId48"/>
    <p:sldId id="313" r:id="rId49"/>
    <p:sldId id="314" r:id="rId50"/>
    <p:sldId id="315" r:id="rId51"/>
    <p:sldId id="316" r:id="rId52"/>
    <p:sldId id="317" r:id="rId53"/>
    <p:sldId id="318" r:id="rId54"/>
    <p:sldId id="319" r:id="rId55"/>
    <p:sldId id="320" r:id="rId56"/>
    <p:sldId id="321" r:id="rId57"/>
    <p:sldId id="322" r:id="rId58"/>
    <p:sldId id="323" r:id="rId59"/>
    <p:sldId id="324" r:id="rId60"/>
    <p:sldId id="325" r:id="rId61"/>
    <p:sldId id="326" r:id="rId62"/>
    <p:sldId id="327" r:id="rId63"/>
    <p:sldId id="328" r:id="rId64"/>
    <p:sldId id="329" r:id="rId65"/>
    <p:sldId id="330" r:id="rId66"/>
    <p:sldId id="331" r:id="rId67"/>
    <p:sldId id="332" r:id="rId68"/>
    <p:sldId id="333" r:id="rId69"/>
    <p:sldId id="334" r:id="rId70"/>
    <p:sldId id="335" r:id="rId71"/>
    <p:sldId id="336" r:id="rId72"/>
    <p:sldId id="303" r:id="rId73"/>
    <p:sldId id="304" r:id="rId74"/>
    <p:sldId id="305" r:id="rId75"/>
    <p:sldId id="306" r:id="rId76"/>
    <p:sldId id="337" r:id="rId77"/>
    <p:sldId id="338" r:id="rId78"/>
    <p:sldId id="339" r:id="rId79"/>
    <p:sldId id="340" r:id="rId80"/>
    <p:sldId id="341" r:id="rId81"/>
    <p:sldId id="342" r:id="rId82"/>
    <p:sldId id="343" r:id="rId83"/>
    <p:sldId id="344" r:id="rId84"/>
    <p:sldId id="345" r:id="rId85"/>
    <p:sldId id="346" r:id="rId86"/>
    <p:sldId id="347" r:id="rId87"/>
    <p:sldId id="348" r:id="rId88"/>
    <p:sldId id="349" r:id="rId89"/>
    <p:sldId id="350" r:id="rId90"/>
    <p:sldId id="351" r:id="rId91"/>
    <p:sldId id="352" r:id="rId92"/>
    <p:sldId id="353" r:id="rId93"/>
    <p:sldId id="354" r:id="rId94"/>
    <p:sldId id="355" r:id="rId95"/>
    <p:sldId id="356" r:id="rId96"/>
    <p:sldId id="357" r:id="rId97"/>
    <p:sldId id="358" r:id="rId98"/>
    <p:sldId id="359" r:id="rId99"/>
    <p:sldId id="361" r:id="rId100"/>
    <p:sldId id="362" r:id="rId101"/>
    <p:sldId id="363" r:id="rId102"/>
    <p:sldId id="364" r:id="rId103"/>
    <p:sldId id="365" r:id="rId104"/>
    <p:sldId id="366" r:id="rId105"/>
    <p:sldId id="367" r:id="rId106"/>
    <p:sldId id="368" r:id="rId107"/>
    <p:sldId id="369" r:id="rId108"/>
    <p:sldId id="370" r:id="rId109"/>
    <p:sldId id="371" r:id="rId110"/>
    <p:sldId id="372" r:id="rId111"/>
    <p:sldId id="373" r:id="rId112"/>
    <p:sldId id="374" r:id="rId113"/>
    <p:sldId id="375" r:id="rId114"/>
    <p:sldId id="376" r:id="rId115"/>
    <p:sldId id="377" r:id="rId116"/>
    <p:sldId id="407" r:id="rId117"/>
    <p:sldId id="408" r:id="rId118"/>
    <p:sldId id="409" r:id="rId119"/>
    <p:sldId id="420" r:id="rId120"/>
    <p:sldId id="411" r:id="rId121"/>
    <p:sldId id="412" r:id="rId122"/>
    <p:sldId id="413" r:id="rId123"/>
    <p:sldId id="414" r:id="rId124"/>
    <p:sldId id="415" r:id="rId125"/>
    <p:sldId id="416" r:id="rId126"/>
    <p:sldId id="417" r:id="rId127"/>
    <p:sldId id="418" r:id="rId128"/>
    <p:sldId id="419"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 id="406" r:id="rId158"/>
    <p:sldId id="360" r:id="rId159"/>
    <p:sldId id="421" r:id="rId160"/>
    <p:sldId id="422" r:id="rId161"/>
    <p:sldId id="423" r:id="rId162"/>
    <p:sldId id="424" r:id="rId163"/>
    <p:sldId id="425" r:id="rId164"/>
    <p:sldId id="426" r:id="rId165"/>
    <p:sldId id="427" r:id="rId166"/>
    <p:sldId id="428" r:id="rId167"/>
    <p:sldId id="430" r:id="rId168"/>
    <p:sldId id="431" r:id="rId169"/>
    <p:sldId id="433" r:id="rId170"/>
    <p:sldId id="434" r:id="rId171"/>
    <p:sldId id="435" r:id="rId172"/>
    <p:sldId id="436" r:id="rId173"/>
    <p:sldId id="437" r:id="rId174"/>
    <p:sldId id="438" r:id="rId175"/>
    <p:sldId id="439" r:id="rId176"/>
    <p:sldId id="440" r:id="rId177"/>
    <p:sldId id="441" r:id="rId178"/>
    <p:sldId id="442" r:id="rId17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4" d="100"/>
          <a:sy n="64" d="100"/>
        </p:scale>
        <p:origin x="-1482"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a:p>
        </p:txBody>
      </p:sp>
      <p:sp>
        <p:nvSpPr>
          <p:cNvPr id="4" name="3 Marcador de fecha"/>
          <p:cNvSpPr>
            <a:spLocks noGrp="1"/>
          </p:cNvSpPr>
          <p:nvPr>
            <p:ph type="dt" sz="half" idx="10"/>
          </p:nvPr>
        </p:nvSpPr>
        <p:spPr/>
        <p:txBody>
          <a:bodyPr/>
          <a:lstStyle/>
          <a:p>
            <a:fld id="{8F4435AE-34B4-44E3-A8E0-6EDAC614939D}" type="datetimeFigureOut">
              <a:rPr lang="en-US" smtClean="0"/>
              <a:pPr/>
              <a:t>14-May-20</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EB516A5F-6D9A-463E-856B-C06FFA1F3E0F}"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8F4435AE-34B4-44E3-A8E0-6EDAC614939D}" type="datetimeFigureOut">
              <a:rPr lang="en-US" smtClean="0"/>
              <a:pPr/>
              <a:t>14-May-20</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EB516A5F-6D9A-463E-856B-C06FFA1F3E0F}"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8F4435AE-34B4-44E3-A8E0-6EDAC614939D}" type="datetimeFigureOut">
              <a:rPr lang="en-US" smtClean="0"/>
              <a:pPr/>
              <a:t>14-May-20</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EB516A5F-6D9A-463E-856B-C06FFA1F3E0F}"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8F4435AE-34B4-44E3-A8E0-6EDAC614939D}" type="datetimeFigureOut">
              <a:rPr lang="en-US" smtClean="0"/>
              <a:pPr/>
              <a:t>14-May-20</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EB516A5F-6D9A-463E-856B-C06FFA1F3E0F}"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8F4435AE-34B4-44E3-A8E0-6EDAC614939D}" type="datetimeFigureOut">
              <a:rPr lang="en-US" smtClean="0"/>
              <a:pPr/>
              <a:t>14-May-20</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EB516A5F-6D9A-463E-856B-C06FFA1F3E0F}"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fecha"/>
          <p:cNvSpPr>
            <a:spLocks noGrp="1"/>
          </p:cNvSpPr>
          <p:nvPr>
            <p:ph type="dt" sz="half" idx="10"/>
          </p:nvPr>
        </p:nvSpPr>
        <p:spPr/>
        <p:txBody>
          <a:bodyPr/>
          <a:lstStyle/>
          <a:p>
            <a:fld id="{8F4435AE-34B4-44E3-A8E0-6EDAC614939D}" type="datetimeFigureOut">
              <a:rPr lang="en-US" smtClean="0"/>
              <a:pPr/>
              <a:t>14-May-20</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EB516A5F-6D9A-463E-856B-C06FFA1F3E0F}"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6 Marcador de fecha"/>
          <p:cNvSpPr>
            <a:spLocks noGrp="1"/>
          </p:cNvSpPr>
          <p:nvPr>
            <p:ph type="dt" sz="half" idx="10"/>
          </p:nvPr>
        </p:nvSpPr>
        <p:spPr/>
        <p:txBody>
          <a:bodyPr/>
          <a:lstStyle/>
          <a:p>
            <a:fld id="{8F4435AE-34B4-44E3-A8E0-6EDAC614939D}" type="datetimeFigureOut">
              <a:rPr lang="en-US" smtClean="0"/>
              <a:pPr/>
              <a:t>14-May-20</a:t>
            </a:fld>
            <a:endParaRPr lang="en-US"/>
          </a:p>
        </p:txBody>
      </p:sp>
      <p:sp>
        <p:nvSpPr>
          <p:cNvPr id="8" name="7 Marcador de pie de página"/>
          <p:cNvSpPr>
            <a:spLocks noGrp="1"/>
          </p:cNvSpPr>
          <p:nvPr>
            <p:ph type="ftr" sz="quarter" idx="11"/>
          </p:nvPr>
        </p:nvSpPr>
        <p:spPr/>
        <p:txBody>
          <a:bodyPr/>
          <a:lstStyle/>
          <a:p>
            <a:endParaRPr lang="en-US"/>
          </a:p>
        </p:txBody>
      </p:sp>
      <p:sp>
        <p:nvSpPr>
          <p:cNvPr id="9" name="8 Marcador de número de diapositiva"/>
          <p:cNvSpPr>
            <a:spLocks noGrp="1"/>
          </p:cNvSpPr>
          <p:nvPr>
            <p:ph type="sldNum" sz="quarter" idx="12"/>
          </p:nvPr>
        </p:nvSpPr>
        <p:spPr/>
        <p:txBody>
          <a:bodyPr/>
          <a:lstStyle/>
          <a:p>
            <a:fld id="{EB516A5F-6D9A-463E-856B-C06FFA1F3E0F}"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fecha"/>
          <p:cNvSpPr>
            <a:spLocks noGrp="1"/>
          </p:cNvSpPr>
          <p:nvPr>
            <p:ph type="dt" sz="half" idx="10"/>
          </p:nvPr>
        </p:nvSpPr>
        <p:spPr/>
        <p:txBody>
          <a:bodyPr/>
          <a:lstStyle/>
          <a:p>
            <a:fld id="{8F4435AE-34B4-44E3-A8E0-6EDAC614939D}" type="datetimeFigureOut">
              <a:rPr lang="en-US" smtClean="0"/>
              <a:pPr/>
              <a:t>14-May-20</a:t>
            </a:fld>
            <a:endParaRPr lang="en-US"/>
          </a:p>
        </p:txBody>
      </p:sp>
      <p:sp>
        <p:nvSpPr>
          <p:cNvPr id="4" name="3 Marcador de pie de página"/>
          <p:cNvSpPr>
            <a:spLocks noGrp="1"/>
          </p:cNvSpPr>
          <p:nvPr>
            <p:ph type="ftr" sz="quarter" idx="11"/>
          </p:nvPr>
        </p:nvSpPr>
        <p:spPr/>
        <p:txBody>
          <a:bodyPr/>
          <a:lstStyle/>
          <a:p>
            <a:endParaRPr lang="en-US"/>
          </a:p>
        </p:txBody>
      </p:sp>
      <p:sp>
        <p:nvSpPr>
          <p:cNvPr id="5" name="4 Marcador de número de diapositiva"/>
          <p:cNvSpPr>
            <a:spLocks noGrp="1"/>
          </p:cNvSpPr>
          <p:nvPr>
            <p:ph type="sldNum" sz="quarter" idx="12"/>
          </p:nvPr>
        </p:nvSpPr>
        <p:spPr/>
        <p:txBody>
          <a:bodyPr/>
          <a:lstStyle/>
          <a:p>
            <a:fld id="{EB516A5F-6D9A-463E-856B-C06FFA1F3E0F}"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8F4435AE-34B4-44E3-A8E0-6EDAC614939D}" type="datetimeFigureOut">
              <a:rPr lang="en-US" smtClean="0"/>
              <a:pPr/>
              <a:t>14-May-20</a:t>
            </a:fld>
            <a:endParaRPr lang="en-US"/>
          </a:p>
        </p:txBody>
      </p:sp>
      <p:sp>
        <p:nvSpPr>
          <p:cNvPr id="3" name="2 Marcador de pie de página"/>
          <p:cNvSpPr>
            <a:spLocks noGrp="1"/>
          </p:cNvSpPr>
          <p:nvPr>
            <p:ph type="ftr" sz="quarter" idx="11"/>
          </p:nvPr>
        </p:nvSpPr>
        <p:spPr/>
        <p:txBody>
          <a:bodyPr/>
          <a:lstStyle/>
          <a:p>
            <a:endParaRPr lang="en-US"/>
          </a:p>
        </p:txBody>
      </p:sp>
      <p:sp>
        <p:nvSpPr>
          <p:cNvPr id="4" name="3 Marcador de número de diapositiva"/>
          <p:cNvSpPr>
            <a:spLocks noGrp="1"/>
          </p:cNvSpPr>
          <p:nvPr>
            <p:ph type="sldNum" sz="quarter" idx="12"/>
          </p:nvPr>
        </p:nvSpPr>
        <p:spPr/>
        <p:txBody>
          <a:bodyPr/>
          <a:lstStyle/>
          <a:p>
            <a:fld id="{EB516A5F-6D9A-463E-856B-C06FFA1F3E0F}"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8F4435AE-34B4-44E3-A8E0-6EDAC614939D}" type="datetimeFigureOut">
              <a:rPr lang="en-US" smtClean="0"/>
              <a:pPr/>
              <a:t>14-May-20</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EB516A5F-6D9A-463E-856B-C06FFA1F3E0F}"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8F4435AE-34B4-44E3-A8E0-6EDAC614939D}" type="datetimeFigureOut">
              <a:rPr lang="en-US" smtClean="0"/>
              <a:pPr/>
              <a:t>14-May-20</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EB516A5F-6D9A-463E-856B-C06FFA1F3E0F}"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4435AE-34B4-44E3-A8E0-6EDAC614939D}" type="datetimeFigureOut">
              <a:rPr lang="en-US" smtClean="0"/>
              <a:pPr/>
              <a:t>14-May-20</a:t>
            </a:fld>
            <a:endParaRPr lang="en-U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516A5F-6D9A-463E-856B-C06FFA1F3E0F}"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228600"/>
            <a:ext cx="9144000" cy="70866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1 Título"/>
          <p:cNvSpPr txBox="1">
            <a:spLocks/>
          </p:cNvSpPr>
          <p:nvPr/>
        </p:nvSpPr>
        <p:spPr>
          <a:xfrm>
            <a:off x="457200" y="3657600"/>
            <a:ext cx="8229600" cy="1371599"/>
          </a:xfrm>
          <a:prstGeom prst="rect">
            <a:avLst/>
          </a:prstGeom>
          <a:solidFill>
            <a:schemeClr val="tx2">
              <a:lumMod val="40000"/>
              <a:lumOff val="60000"/>
            </a:schemeClr>
          </a:solidFill>
          <a:ln w="38100">
            <a:solidFill>
              <a:schemeClr val="tx1"/>
            </a:solidFill>
          </a:ln>
        </p:spPr>
        <p:txBody>
          <a:bodyPr vert="horz" lIns="91440" tIns="45720" rIns="91440" bIns="45720" rtlCol="0"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AR" sz="2800" b="1"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SEGUNDA PARTE</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es-AR" sz="2800" b="1" dirty="0" smtClean="0">
              <a:latin typeface="Times New Roman" pitchFamily="18" charset="0"/>
              <a:ea typeface="+mj-ea"/>
              <a:cs typeface="Times New Roman"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AR" sz="2600" b="1"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CORRESPONDEN AL APÉNDICE I DEL MANUAL DEL PROFESIONAL DEL SEGURO (EDICIÓN 17</a:t>
            </a:r>
            <a:r>
              <a:rPr kumimoji="0" lang="es-AR" sz="2800" b="1"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a:t>
            </a:r>
            <a:endParaRPr kumimoji="0" lang="en-US" sz="28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
        <p:nvSpPr>
          <p:cNvPr id="6" name="1 Título"/>
          <p:cNvSpPr>
            <a:spLocks noGrp="1"/>
          </p:cNvSpPr>
          <p:nvPr>
            <p:ph type="ctrTitle"/>
          </p:nvPr>
        </p:nvSpPr>
        <p:spPr>
          <a:xfrm>
            <a:off x="457200" y="914400"/>
            <a:ext cx="8229600" cy="2133599"/>
          </a:xfrm>
          <a:solidFill>
            <a:schemeClr val="tx2">
              <a:lumMod val="40000"/>
              <a:lumOff val="60000"/>
            </a:schemeClr>
          </a:solidFill>
          <a:ln w="38100">
            <a:solidFill>
              <a:schemeClr val="tx1"/>
            </a:solidFill>
          </a:ln>
        </p:spPr>
        <p:txBody>
          <a:bodyPr>
            <a:normAutofit/>
          </a:bodyPr>
          <a:lstStyle/>
          <a:p>
            <a:r>
              <a:rPr lang="es-AR" sz="3200" b="1" dirty="0" smtClean="0">
                <a:latin typeface="Times New Roman" pitchFamily="18" charset="0"/>
                <a:cs typeface="Times New Roman" pitchFamily="18" charset="0"/>
              </a:rPr>
              <a:t>UNIDAD “C”</a:t>
            </a:r>
            <a:br>
              <a:rPr lang="es-AR" sz="3200" b="1" dirty="0" smtClean="0">
                <a:latin typeface="Times New Roman" pitchFamily="18" charset="0"/>
                <a:cs typeface="Times New Roman" pitchFamily="18" charset="0"/>
              </a:rPr>
            </a:br>
            <a:r>
              <a:rPr lang="es-AR" sz="3200" b="1" dirty="0" smtClean="0">
                <a:latin typeface="Times New Roman" pitchFamily="18" charset="0"/>
                <a:cs typeface="Times New Roman" pitchFamily="18" charset="0"/>
              </a:rPr>
              <a:t>COBERTURAS PATRIMONIALES</a:t>
            </a:r>
            <a:endParaRPr lang="en-US" sz="3200" b="1" dirty="0">
              <a:latin typeface="Times New Roman" pitchFamily="18" charset="0"/>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142875"/>
            <a:ext cx="9144000" cy="700087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Rectangle 2"/>
          <p:cNvSpPr txBox="1">
            <a:spLocks/>
          </p:cNvSpPr>
          <p:nvPr/>
        </p:nvSpPr>
        <p:spPr>
          <a:xfrm>
            <a:off x="457200" y="396875"/>
            <a:ext cx="8229600" cy="890588"/>
          </a:xfrm>
          <a:prstGeom prst="rect">
            <a:avLst/>
          </a:prstGeom>
          <a:solidFill>
            <a:schemeClr val="bg1"/>
          </a:solidFill>
          <a:ln w="76196">
            <a:solidFill>
              <a:srgbClr val="C00000"/>
            </a:solidFill>
          </a:ln>
        </p:spPr>
        <p:txBody>
          <a:bodyPr rtlCol="0" anchorCtr="1">
            <a:normAutofit fontScale="97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smtClean="0">
                <a:ln>
                  <a:noFill/>
                </a:ln>
                <a:solidFill>
                  <a:srgbClr val="000000"/>
                </a:solidFill>
                <a:effectLst/>
                <a:uLnTx/>
                <a:uFillTx/>
                <a:latin typeface="Times New Roman" pitchFamily="18"/>
                <a:ea typeface="+mj-ea"/>
                <a:cs typeface="Times New Roman" pitchFamily="18"/>
              </a:rPr>
              <a:t>PÉRDIDA DE FUNCIÓN INCAPACIDAD </a:t>
            </a:r>
            <a:br>
              <a:rPr kumimoji="0" lang="es-ES" sz="2800" b="1" i="0" u="none" strike="noStrike" kern="1200" cap="none" spc="0" normalizeH="0" baseline="0" noProof="0" smtClean="0">
                <a:ln>
                  <a:noFill/>
                </a:ln>
                <a:solidFill>
                  <a:srgbClr val="000000"/>
                </a:solidFill>
                <a:effectLst/>
                <a:uLnTx/>
                <a:uFillTx/>
                <a:latin typeface="Times New Roman" pitchFamily="18"/>
                <a:ea typeface="+mj-ea"/>
                <a:cs typeface="Times New Roman" pitchFamily="18"/>
              </a:rPr>
            </a:br>
            <a:r>
              <a:rPr kumimoji="0" lang="es-ES" sz="2800" b="1" i="0" u="none" strike="noStrike" kern="1200" cap="none" spc="0" normalizeH="0" baseline="0" noProof="0" smtClean="0">
                <a:ln>
                  <a:noFill/>
                </a:ln>
                <a:solidFill>
                  <a:srgbClr val="000000"/>
                </a:solidFill>
                <a:effectLst/>
                <a:uLnTx/>
                <a:uFillTx/>
                <a:latin typeface="Times New Roman" pitchFamily="18"/>
                <a:ea typeface="+mj-ea"/>
                <a:cs typeface="Times New Roman" pitchFamily="18"/>
              </a:rPr>
              <a:t>TOTAL O PARCIAL</a:t>
            </a:r>
            <a:endParaRPr kumimoji="0" lang="es-ES" sz="2800" b="0" i="0" u="none" strike="noStrike" kern="1200" cap="none" spc="0" normalizeH="0" baseline="0" noProof="0" dirty="0" smtClean="0">
              <a:ln>
                <a:noFill/>
              </a:ln>
              <a:solidFill>
                <a:srgbClr val="000000"/>
              </a:solidFill>
              <a:effectLst/>
              <a:uLnTx/>
              <a:uFillTx/>
              <a:latin typeface="Times New Roman" pitchFamily="18"/>
              <a:ea typeface="+mj-ea"/>
              <a:cs typeface="Times New Roman" pitchFamily="18"/>
            </a:endParaRPr>
          </a:p>
        </p:txBody>
      </p:sp>
      <p:sp>
        <p:nvSpPr>
          <p:cNvPr id="4" name="Text Box 3"/>
          <p:cNvSpPr txBox="1">
            <a:spLocks noChangeArrowheads="1"/>
          </p:cNvSpPr>
          <p:nvPr/>
        </p:nvSpPr>
        <p:spPr bwMode="auto">
          <a:xfrm>
            <a:off x="457200" y="1500188"/>
            <a:ext cx="8229600" cy="2211387"/>
          </a:xfrm>
          <a:prstGeom prst="rect">
            <a:avLst/>
          </a:prstGeom>
          <a:solidFill>
            <a:schemeClr val="bg1"/>
          </a:solidFill>
          <a:ln w="76196">
            <a:solidFill>
              <a:srgbClr val="C00000"/>
            </a:solidFill>
            <a:miter lim="800000"/>
            <a:headEnd/>
            <a:tailEnd/>
          </a:ln>
        </p:spPr>
        <p:txBody>
          <a:bodyPr wrap="square" anchorCtr="1">
            <a:spAutoFit/>
          </a:bodyPr>
          <a:lstStyle/>
          <a:p>
            <a:pPr algn="ctr" hangingPunct="0">
              <a:spcBef>
                <a:spcPts val="1200"/>
              </a:spcBef>
            </a:pPr>
            <a:r>
              <a:rPr lang="es-ES" b="1" dirty="0">
                <a:solidFill>
                  <a:srgbClr val="000000"/>
                </a:solidFill>
                <a:latin typeface="Times New Roman" pitchFamily="18" charset="0"/>
              </a:rPr>
              <a:t>No se podrá equiparar a la muerte del animal y por lo tanto no están cubiertos los daños emergentes de la incapacidad total o parcial, transitoria o permanente y la pérdida de los servicios para cumplir las funciones o trabajos a que estuviese destinado.</a:t>
            </a:r>
          </a:p>
          <a:p>
            <a:pPr algn="ctr" hangingPunct="0">
              <a:spcBef>
                <a:spcPts val="1400"/>
              </a:spcBef>
            </a:pPr>
            <a:r>
              <a:rPr lang="es-ES" b="1" dirty="0">
                <a:solidFill>
                  <a:srgbClr val="000000"/>
                </a:solidFill>
                <a:latin typeface="Times New Roman" pitchFamily="18" charset="0"/>
              </a:rPr>
              <a:t>Si se cubriera como adicional esa incapacidad, el asegurador indemnizará la suma asegurada pero podrá exigir la entrega del animal en propiedad libre de gravámenes.</a:t>
            </a:r>
          </a:p>
        </p:txBody>
      </p:sp>
      <p:sp>
        <p:nvSpPr>
          <p:cNvPr id="5" name="Text Box 4"/>
          <p:cNvSpPr txBox="1">
            <a:spLocks noChangeArrowheads="1"/>
          </p:cNvSpPr>
          <p:nvPr/>
        </p:nvSpPr>
        <p:spPr bwMode="auto">
          <a:xfrm>
            <a:off x="457200" y="3905250"/>
            <a:ext cx="8229600" cy="471488"/>
          </a:xfrm>
          <a:prstGeom prst="rect">
            <a:avLst/>
          </a:prstGeom>
          <a:solidFill>
            <a:schemeClr val="bg1"/>
          </a:solidFill>
          <a:ln w="76196">
            <a:solidFill>
              <a:srgbClr val="C00000"/>
            </a:solidFill>
            <a:miter lim="800000"/>
            <a:headEnd/>
            <a:tailEnd/>
          </a:ln>
        </p:spPr>
        <p:txBody>
          <a:bodyPr wrap="square" anchorCtr="1">
            <a:spAutoFit/>
          </a:bodyPr>
          <a:lstStyle/>
          <a:p>
            <a:pPr algn="ctr" hangingPunct="0">
              <a:spcBef>
                <a:spcPts val="1400"/>
              </a:spcBef>
            </a:pPr>
            <a:r>
              <a:rPr lang="es-ES" sz="2400" b="1" dirty="0">
                <a:solidFill>
                  <a:srgbClr val="000000"/>
                </a:solidFill>
                <a:latin typeface="Times New Roman" pitchFamily="18" charset="0"/>
              </a:rPr>
              <a:t>ENFERMEDAD CONTAGIOSA - VALOR TASADO</a:t>
            </a:r>
            <a:endParaRPr lang="es-ES" sz="2400" dirty="0">
              <a:solidFill>
                <a:srgbClr val="000000"/>
              </a:solidFill>
              <a:latin typeface="Times New Roman" pitchFamily="18" charset="0"/>
            </a:endParaRPr>
          </a:p>
        </p:txBody>
      </p:sp>
      <p:sp>
        <p:nvSpPr>
          <p:cNvPr id="6" name="Text Box 5"/>
          <p:cNvSpPr txBox="1">
            <a:spLocks noChangeArrowheads="1"/>
          </p:cNvSpPr>
          <p:nvPr/>
        </p:nvSpPr>
        <p:spPr bwMode="auto">
          <a:xfrm>
            <a:off x="457200" y="4510088"/>
            <a:ext cx="8229600" cy="1657350"/>
          </a:xfrm>
          <a:prstGeom prst="rect">
            <a:avLst/>
          </a:prstGeom>
          <a:solidFill>
            <a:schemeClr val="bg1"/>
          </a:solidFill>
          <a:ln w="76196">
            <a:solidFill>
              <a:srgbClr val="C00000"/>
            </a:solidFill>
            <a:miter lim="800000"/>
            <a:headEnd/>
            <a:tailEnd/>
          </a:ln>
        </p:spPr>
        <p:txBody>
          <a:bodyPr wrap="square" anchorCtr="1">
            <a:spAutoFit/>
          </a:bodyPr>
          <a:lstStyle/>
          <a:p>
            <a:pPr algn="ctr" hangingPunct="0">
              <a:spcBef>
                <a:spcPts val="1200"/>
              </a:spcBef>
            </a:pPr>
            <a:r>
              <a:rPr lang="es-ES" b="1" dirty="0">
                <a:solidFill>
                  <a:srgbClr val="000000"/>
                </a:solidFill>
                <a:latin typeface="Times New Roman" pitchFamily="18" charset="0"/>
              </a:rPr>
              <a:t>El asegurador no podrá rescindir el seguro cuando alguno de los animales asegurados haya sido afectado por una enfermedad contagiosa.</a:t>
            </a:r>
          </a:p>
          <a:p>
            <a:pPr algn="ctr" hangingPunct="0">
              <a:spcBef>
                <a:spcPts val="1400"/>
              </a:spcBef>
            </a:pPr>
            <a:r>
              <a:rPr lang="es-ES" b="1" dirty="0">
                <a:solidFill>
                  <a:srgbClr val="000000"/>
                </a:solidFill>
                <a:latin typeface="Times New Roman" pitchFamily="18" charset="0"/>
              </a:rPr>
              <a:t>El valor del animal se fija en un importe que se fija como tasación. La estimación será el valor del bien al momento del siniestro, excepto que el asegurador acredite que supera notablemente ese valor.</a:t>
            </a:r>
            <a:r>
              <a:rPr lang="es-ES" dirty="0">
                <a:solidFill>
                  <a:srgbClr val="000000"/>
                </a:solidFill>
                <a:latin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1+#ppt_w/2"/>
                                          </p:val>
                                        </p:tav>
                                        <p:tav tm="100000">
                                          <p:val>
                                            <p:strVal val="#ppt_x"/>
                                          </p:val>
                                        </p:tav>
                                      </p:tavLst>
                                    </p:anim>
                                    <p:anim calcmode="lin" valueType="num">
                                      <p:cBhvr>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ppt_x</p:attrName>
                                        </p:attrNameLst>
                                      </p:cBhvr>
                                      <p:tavLst>
                                        <p:tav tm="0">
                                          <p:val>
                                            <p:strVal val="1+#ppt_w/2"/>
                                          </p:val>
                                        </p:tav>
                                        <p:tav tm="100000">
                                          <p:val>
                                            <p:strVal val="#ppt_x"/>
                                          </p:val>
                                        </p:tav>
                                      </p:tavLst>
                                    </p:anim>
                                    <p:anim calcmode="lin" valueType="num">
                                      <p:cBhvr>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6"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ppt_x</p:attrName>
                                        </p:attrNameLst>
                                      </p:cBhvr>
                                      <p:tavLst>
                                        <p:tav tm="0">
                                          <p:val>
                                            <p:strVal val="1+#ppt_w/2"/>
                                          </p:val>
                                        </p:tav>
                                        <p:tav tm="100000">
                                          <p:val>
                                            <p:strVal val="#ppt_x"/>
                                          </p:val>
                                        </p:tav>
                                      </p:tavLst>
                                    </p:anim>
                                    <p:anim calcmode="lin" valueType="num">
                                      <p:cBhvr>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6"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ppt_x</p:attrName>
                                        </p:attrNameLst>
                                      </p:cBhvr>
                                      <p:tavLst>
                                        <p:tav tm="0">
                                          <p:val>
                                            <p:strVal val="1+#ppt_w/2"/>
                                          </p:val>
                                        </p:tav>
                                        <p:tav tm="100000">
                                          <p:val>
                                            <p:strVal val="#ppt_x"/>
                                          </p:val>
                                        </p:tav>
                                      </p:tavLst>
                                    </p:anim>
                                    <p:anim calcmode="lin" valueType="num">
                                      <p:cBhvr>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txBox="1">
            <a:spLocks/>
          </p:cNvSpPr>
          <p:nvPr/>
        </p:nvSpPr>
        <p:spPr>
          <a:xfrm>
            <a:off x="457200" y="838200"/>
            <a:ext cx="8229600" cy="590550"/>
          </a:xfrm>
          <a:prstGeom prst="rect">
            <a:avLst/>
          </a:prstGeom>
          <a:solidFill>
            <a:schemeClr val="bg2"/>
          </a:solidFill>
          <a:ln w="76196">
            <a:solidFill>
              <a:schemeClr val="tx2"/>
            </a:solidFill>
          </a:ln>
        </p:spPr>
        <p:txBody>
          <a:bodyPr rtlCol="0" anchorCtr="1">
            <a:normAutofit/>
          </a:bodyPr>
          <a:lstStyle/>
          <a:p>
            <a:pPr marL="484183" marR="0" lvl="0" indent="-484183"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000000"/>
                </a:solidFill>
                <a:effectLst/>
                <a:uLnTx/>
                <a:uFillTx/>
                <a:latin typeface="Times New Roman" pitchFamily="18"/>
                <a:ea typeface="+mj-ea"/>
                <a:cs typeface="Times New Roman" pitchFamily="18"/>
              </a:rPr>
              <a:t>CARACTERISTICAS DEL RAMO</a:t>
            </a:r>
            <a:endParaRPr kumimoji="0" lang="en-US" sz="2800" b="1" i="0" u="none" strike="noStrike" kern="1200" cap="none" spc="0" normalizeH="0" baseline="0" noProof="0" dirty="0" smtClean="0">
              <a:ln>
                <a:noFill/>
              </a:ln>
              <a:solidFill>
                <a:srgbClr val="000000"/>
              </a:solidFill>
              <a:effectLst/>
              <a:uLnTx/>
              <a:uFillTx/>
              <a:latin typeface="Times New Roman" pitchFamily="18"/>
              <a:ea typeface="+mj-ea"/>
              <a:cs typeface="Times New Roman" pitchFamily="18"/>
            </a:endParaRPr>
          </a:p>
        </p:txBody>
      </p:sp>
      <p:sp>
        <p:nvSpPr>
          <p:cNvPr id="3" name="Text Box 3"/>
          <p:cNvSpPr txBox="1">
            <a:spLocks noChangeArrowheads="1"/>
          </p:cNvSpPr>
          <p:nvPr/>
        </p:nvSpPr>
        <p:spPr bwMode="auto">
          <a:xfrm>
            <a:off x="458221" y="1981200"/>
            <a:ext cx="8228579" cy="1323975"/>
          </a:xfrm>
          <a:prstGeom prst="rect">
            <a:avLst/>
          </a:prstGeom>
          <a:solidFill>
            <a:schemeClr val="bg2"/>
          </a:solidFill>
          <a:ln w="76196">
            <a:solidFill>
              <a:schemeClr val="tx2"/>
            </a:solidFill>
            <a:miter lim="800000"/>
            <a:headEnd/>
            <a:tailEnd/>
          </a:ln>
        </p:spPr>
        <p:txBody>
          <a:bodyPr wrap="square">
            <a:spAutoFit/>
          </a:bodyPr>
          <a:lstStyle/>
          <a:p>
            <a:pPr fontAlgn="auto" hangingPunct="0">
              <a:spcBef>
                <a:spcPts val="1200"/>
              </a:spcBef>
              <a:spcAft>
                <a:spcPts val="0"/>
              </a:spcAft>
              <a:defRPr/>
            </a:pPr>
            <a:r>
              <a:rPr lang="es-ES" sz="2000" b="1">
                <a:solidFill>
                  <a:srgbClr val="000000"/>
                </a:solidFill>
                <a:latin typeface="Times New Roman" pitchFamily="18" charset="0"/>
              </a:rPr>
              <a:t>- Coberturas específicas;</a:t>
            </a:r>
          </a:p>
          <a:p>
            <a:pPr fontAlgn="auto" hangingPunct="0">
              <a:spcBef>
                <a:spcPts val="1200"/>
              </a:spcBef>
              <a:spcAft>
                <a:spcPts val="0"/>
              </a:spcAft>
              <a:defRPr/>
            </a:pPr>
            <a:r>
              <a:rPr lang="es-ES" sz="2000" b="1">
                <a:solidFill>
                  <a:srgbClr val="000000"/>
                </a:solidFill>
                <a:latin typeface="Times New Roman" pitchFamily="18" charset="0"/>
              </a:rPr>
              <a:t>- Complemento de otras (automotores, transportes, cascos,</a:t>
            </a:r>
          </a:p>
          <a:p>
            <a:pPr fontAlgn="auto" hangingPunct="0">
              <a:spcBef>
                <a:spcPts val="1200"/>
              </a:spcBef>
              <a:spcAft>
                <a:spcPts val="0"/>
              </a:spcAft>
              <a:defRPr/>
            </a:pPr>
            <a:r>
              <a:rPr lang="es-ES" sz="2000" b="1">
                <a:solidFill>
                  <a:srgbClr val="000000"/>
                </a:solidFill>
                <a:latin typeface="Times New Roman" pitchFamily="18" charset="0"/>
              </a:rPr>
              <a:t>   embarcaciones de placer, jugadores de golf, seguro técnico, etc.)</a:t>
            </a:r>
          </a:p>
        </p:txBody>
      </p:sp>
      <p:sp>
        <p:nvSpPr>
          <p:cNvPr id="4" name="Text Box 5"/>
          <p:cNvSpPr txBox="1">
            <a:spLocks noChangeArrowheads="1"/>
          </p:cNvSpPr>
          <p:nvPr/>
        </p:nvSpPr>
        <p:spPr bwMode="auto">
          <a:xfrm>
            <a:off x="458221" y="5084763"/>
            <a:ext cx="8228579" cy="1011237"/>
          </a:xfrm>
          <a:prstGeom prst="rect">
            <a:avLst/>
          </a:prstGeom>
          <a:solidFill>
            <a:schemeClr val="bg2"/>
          </a:solidFill>
          <a:ln w="76196">
            <a:solidFill>
              <a:schemeClr val="tx2"/>
            </a:solidFill>
            <a:miter lim="800000"/>
            <a:headEnd/>
            <a:tailEnd/>
          </a:ln>
        </p:spPr>
        <p:txBody>
          <a:bodyPr wrap="square" anchorCtr="1">
            <a:spAutoFit/>
          </a:bodyPr>
          <a:lstStyle/>
          <a:p>
            <a:pPr algn="ctr" fontAlgn="auto" hangingPunct="0">
              <a:spcBef>
                <a:spcPts val="1400"/>
              </a:spcBef>
              <a:spcAft>
                <a:spcPts val="0"/>
              </a:spcAft>
              <a:defRPr/>
            </a:pPr>
            <a:r>
              <a:rPr lang="es-ES" sz="2400" b="1" dirty="0">
                <a:solidFill>
                  <a:srgbClr val="000000"/>
                </a:solidFill>
                <a:latin typeface="Times New Roman" pitchFamily="18" charset="0"/>
              </a:rPr>
              <a:t>Modo de amparo: Responsabilidad demostrada en juicio.</a:t>
            </a:r>
          </a:p>
          <a:p>
            <a:pPr algn="ctr" fontAlgn="auto" hangingPunct="0">
              <a:spcBef>
                <a:spcPts val="1400"/>
              </a:spcBef>
              <a:spcAft>
                <a:spcPts val="0"/>
              </a:spcAft>
              <a:defRPr/>
            </a:pPr>
            <a:r>
              <a:rPr lang="es-ES" sz="2400" b="1" dirty="0">
                <a:solidFill>
                  <a:srgbClr val="000000"/>
                </a:solidFill>
                <a:latin typeface="Times New Roman" pitchFamily="18" charset="0"/>
              </a:rPr>
              <a:t>Arreglos extrajudiciales</a:t>
            </a:r>
            <a:endParaRPr lang="es-ES" sz="2400" dirty="0">
              <a:solidFill>
                <a:srgbClr val="000000"/>
              </a:solidFill>
              <a:latin typeface="Times New Roman" pitchFamily="18" charset="0"/>
            </a:endParaRPr>
          </a:p>
        </p:txBody>
      </p:sp>
      <p:sp>
        <p:nvSpPr>
          <p:cNvPr id="5" name="Text Box 6"/>
          <p:cNvSpPr txBox="1">
            <a:spLocks noChangeArrowheads="1"/>
          </p:cNvSpPr>
          <p:nvPr/>
        </p:nvSpPr>
        <p:spPr bwMode="auto">
          <a:xfrm>
            <a:off x="458221" y="3857625"/>
            <a:ext cx="8228579" cy="708025"/>
          </a:xfrm>
          <a:prstGeom prst="rect">
            <a:avLst/>
          </a:prstGeom>
          <a:solidFill>
            <a:schemeClr val="bg2"/>
          </a:solidFill>
          <a:ln w="76196">
            <a:solidFill>
              <a:schemeClr val="tx2"/>
            </a:solidFill>
            <a:miter lim="800000"/>
            <a:headEnd/>
            <a:tailEnd/>
          </a:ln>
        </p:spPr>
        <p:txBody>
          <a:bodyPr wrap="square" anchorCtr="1">
            <a:spAutoFit/>
          </a:bodyPr>
          <a:lstStyle/>
          <a:p>
            <a:pPr algn="ctr" fontAlgn="auto" hangingPunct="0">
              <a:spcBef>
                <a:spcPts val="1200"/>
              </a:spcBef>
              <a:spcAft>
                <a:spcPts val="0"/>
              </a:spcAft>
              <a:defRPr/>
            </a:pPr>
            <a:r>
              <a:rPr lang="es-ES" sz="2000" b="1">
                <a:solidFill>
                  <a:srgbClr val="000000"/>
                </a:solidFill>
                <a:latin typeface="Times New Roman" pitchFamily="18" charset="0"/>
              </a:rPr>
              <a:t>Sirve para cubrir en exceso de otras coberturas específicas (embarcaciones de placer, guarderías náuticas, etc.)</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txBox="1">
            <a:spLocks/>
          </p:cNvSpPr>
          <p:nvPr/>
        </p:nvSpPr>
        <p:spPr>
          <a:xfrm>
            <a:off x="500063" y="571500"/>
            <a:ext cx="8186737" cy="660400"/>
          </a:xfrm>
          <a:prstGeom prst="rect">
            <a:avLst/>
          </a:prstGeom>
          <a:solidFill>
            <a:schemeClr val="bg2"/>
          </a:solidFill>
          <a:ln w="76196">
            <a:solidFill>
              <a:schemeClr val="tx2"/>
            </a:solidFill>
          </a:ln>
        </p:spPr>
        <p:txBody>
          <a:bodyPr rtlCol="0" anchorCtr="1">
            <a:normAutofit/>
          </a:bodyPr>
          <a:lstStyle/>
          <a:p>
            <a:pPr marL="484183" marR="0" lvl="0" indent="-484183"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000000"/>
                </a:solidFill>
                <a:effectLst/>
                <a:uLnTx/>
                <a:uFillTx/>
                <a:latin typeface="Times New Roman" pitchFamily="18"/>
                <a:ea typeface="+mj-ea"/>
                <a:cs typeface="Times New Roman" pitchFamily="18"/>
              </a:rPr>
              <a:t>OBLIGACION DEL ASEGURADOR</a:t>
            </a:r>
            <a:endParaRPr kumimoji="0" lang="en-US" sz="2800" b="0" i="0" u="none" strike="noStrike" kern="1200" cap="none" spc="0" normalizeH="0" baseline="0" noProof="0" dirty="0" smtClean="0">
              <a:ln>
                <a:noFill/>
              </a:ln>
              <a:solidFill>
                <a:srgbClr val="000000"/>
              </a:solidFill>
              <a:effectLst/>
              <a:uLnTx/>
              <a:uFillTx/>
              <a:latin typeface="Times New Roman" pitchFamily="18"/>
              <a:ea typeface="+mj-ea"/>
              <a:cs typeface="Times New Roman" pitchFamily="18"/>
            </a:endParaRPr>
          </a:p>
        </p:txBody>
      </p:sp>
      <p:sp>
        <p:nvSpPr>
          <p:cNvPr id="3" name="Text Box 3"/>
          <p:cNvSpPr txBox="1">
            <a:spLocks noChangeArrowheads="1"/>
          </p:cNvSpPr>
          <p:nvPr/>
        </p:nvSpPr>
        <p:spPr bwMode="auto">
          <a:xfrm>
            <a:off x="500063" y="1463675"/>
            <a:ext cx="8186737" cy="3079750"/>
          </a:xfrm>
          <a:prstGeom prst="rect">
            <a:avLst/>
          </a:prstGeom>
          <a:solidFill>
            <a:schemeClr val="bg2"/>
          </a:solidFill>
          <a:ln w="76196">
            <a:solidFill>
              <a:schemeClr val="tx2"/>
            </a:solidFill>
            <a:miter lim="800000"/>
            <a:headEnd/>
            <a:tailEnd/>
          </a:ln>
        </p:spPr>
        <p:txBody>
          <a:bodyPr wrap="square">
            <a:spAutoFit/>
          </a:bodyPr>
          <a:lstStyle/>
          <a:p>
            <a:pPr fontAlgn="auto" hangingPunct="0">
              <a:spcBef>
                <a:spcPts val="1400"/>
              </a:spcBef>
              <a:spcAft>
                <a:spcPts val="0"/>
              </a:spcAft>
              <a:defRPr/>
            </a:pPr>
            <a:r>
              <a:rPr lang="es-ES" sz="2400" b="1">
                <a:solidFill>
                  <a:srgbClr val="000000"/>
                </a:solidFill>
                <a:latin typeface="Times New Roman" pitchFamily="18" charset="0"/>
              </a:rPr>
              <a:t>Surge del artículo 109 de la Ley de Seguros:</a:t>
            </a:r>
          </a:p>
          <a:p>
            <a:pPr fontAlgn="auto" hangingPunct="0">
              <a:spcBef>
                <a:spcPts val="1400"/>
              </a:spcBef>
              <a:spcAft>
                <a:spcPts val="0"/>
              </a:spcAft>
              <a:defRPr/>
            </a:pPr>
            <a:r>
              <a:rPr lang="es-ES" sz="2400" b="1">
                <a:solidFill>
                  <a:srgbClr val="000000"/>
                </a:solidFill>
                <a:latin typeface="Times New Roman" pitchFamily="18" charset="0"/>
              </a:rPr>
              <a:t>La obligación del asegurador es </a:t>
            </a:r>
            <a:r>
              <a:rPr lang="es-ES" sz="2400" b="1" i="1">
                <a:solidFill>
                  <a:srgbClr val="000000"/>
                </a:solidFill>
                <a:latin typeface="Times New Roman" pitchFamily="18" charset="0"/>
              </a:rPr>
              <a:t>“... La de mantener indemne al asegurado por cuanto deba a un tercero en razón de la responsabilidad prevista en el contrato, a consecuencia de un hecho acaecido en el plazo convenido...”</a:t>
            </a:r>
          </a:p>
          <a:p>
            <a:pPr algn="ctr" fontAlgn="auto" hangingPunct="0">
              <a:spcBef>
                <a:spcPts val="1400"/>
              </a:spcBef>
              <a:spcAft>
                <a:spcPts val="0"/>
              </a:spcAft>
              <a:defRPr/>
            </a:pPr>
            <a:r>
              <a:rPr lang="es-ES" sz="2400" b="1">
                <a:solidFill>
                  <a:srgbClr val="000000"/>
                </a:solidFill>
                <a:latin typeface="Times New Roman" pitchFamily="18" charset="0"/>
              </a:rPr>
              <a:t>NO ES UN SEGURO DE INDEMNIZACION A UN TERCERO</a:t>
            </a:r>
          </a:p>
        </p:txBody>
      </p:sp>
      <p:sp>
        <p:nvSpPr>
          <p:cNvPr id="4" name="Text Box 4"/>
          <p:cNvSpPr txBox="1">
            <a:spLocks noChangeArrowheads="1"/>
          </p:cNvSpPr>
          <p:nvPr/>
        </p:nvSpPr>
        <p:spPr bwMode="auto">
          <a:xfrm>
            <a:off x="500063" y="4803775"/>
            <a:ext cx="8186737" cy="1292225"/>
          </a:xfrm>
          <a:prstGeom prst="rect">
            <a:avLst/>
          </a:prstGeom>
          <a:solidFill>
            <a:schemeClr val="bg2"/>
          </a:solidFill>
          <a:ln w="76196">
            <a:solidFill>
              <a:schemeClr val="tx2"/>
            </a:solidFill>
            <a:miter lim="800000"/>
            <a:headEnd/>
            <a:tailEnd/>
          </a:ln>
        </p:spPr>
        <p:txBody>
          <a:bodyPr wrap="square" anchorCtr="1">
            <a:spAutoFit/>
          </a:bodyPr>
          <a:lstStyle/>
          <a:p>
            <a:pPr algn="ctr" fontAlgn="auto" hangingPunct="0">
              <a:spcBef>
                <a:spcPts val="1700"/>
              </a:spcBef>
              <a:spcAft>
                <a:spcPts val="0"/>
              </a:spcAft>
              <a:defRPr/>
            </a:pPr>
            <a:r>
              <a:rPr lang="es-ES" sz="2800" b="1">
                <a:solidFill>
                  <a:srgbClr val="000000"/>
                </a:solidFill>
                <a:latin typeface="Times New Roman" pitchFamily="18" charset="0"/>
              </a:rPr>
              <a:t>Naturaleza jurídica</a:t>
            </a:r>
          </a:p>
          <a:p>
            <a:pPr algn="ctr" fontAlgn="auto" hangingPunct="0">
              <a:spcBef>
                <a:spcPts val="1200"/>
              </a:spcBef>
              <a:spcAft>
                <a:spcPts val="0"/>
              </a:spcAft>
              <a:defRPr/>
            </a:pPr>
            <a:r>
              <a:rPr lang="es-ES" sz="2000" b="1">
                <a:solidFill>
                  <a:srgbClr val="000000"/>
                </a:solidFill>
                <a:latin typeface="Times New Roman" pitchFamily="18" charset="0"/>
              </a:rPr>
              <a:t>Es un contrato por cuenta y a favor de un eventual responsable. La cobertura se otorga a primer riesgo absoluto.</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txBox="1">
            <a:spLocks/>
          </p:cNvSpPr>
          <p:nvPr/>
        </p:nvSpPr>
        <p:spPr>
          <a:xfrm>
            <a:off x="457200" y="857232"/>
            <a:ext cx="8229600" cy="593725"/>
          </a:xfrm>
          <a:prstGeom prst="rect">
            <a:avLst/>
          </a:prstGeom>
          <a:solidFill>
            <a:schemeClr val="bg2"/>
          </a:solidFill>
          <a:ln w="76196">
            <a:solidFill>
              <a:schemeClr val="tx2"/>
            </a:solidFill>
          </a:ln>
        </p:spPr>
        <p:txBody>
          <a:bodyPr rtlCol="0" anchorCtr="1">
            <a:normAutofit/>
          </a:bodyPr>
          <a:lstStyle/>
          <a:p>
            <a:pPr marL="484183" marR="0" lvl="0" indent="-484183"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0000"/>
                </a:solidFill>
                <a:effectLst/>
                <a:uLnTx/>
                <a:uFillTx/>
                <a:latin typeface="Times New Roman" pitchFamily="18"/>
                <a:ea typeface="+mj-ea"/>
                <a:cs typeface="Times New Roman" pitchFamily="18"/>
              </a:rPr>
              <a:t>DEFINICIÓN EN LA PÓLIZA</a:t>
            </a:r>
            <a:endParaRPr kumimoji="0" lang="en-US" sz="2800" b="0" i="0" u="none" strike="noStrike" kern="1200" cap="none" spc="0" normalizeH="0" baseline="0" noProof="0" dirty="0" smtClean="0">
              <a:ln>
                <a:noFill/>
              </a:ln>
              <a:solidFill>
                <a:srgbClr val="000000"/>
              </a:solidFill>
              <a:effectLst/>
              <a:uLnTx/>
              <a:uFillTx/>
              <a:latin typeface="Times New Roman" pitchFamily="18"/>
              <a:ea typeface="+mj-ea"/>
              <a:cs typeface="Times New Roman" pitchFamily="18"/>
            </a:endParaRPr>
          </a:p>
        </p:txBody>
      </p:sp>
      <p:sp>
        <p:nvSpPr>
          <p:cNvPr id="3" name="Text Box 3"/>
          <p:cNvSpPr txBox="1">
            <a:spLocks noChangeArrowheads="1"/>
          </p:cNvSpPr>
          <p:nvPr/>
        </p:nvSpPr>
        <p:spPr bwMode="auto">
          <a:xfrm>
            <a:off x="457200" y="2211477"/>
            <a:ext cx="8229600" cy="3503523"/>
          </a:xfrm>
          <a:prstGeom prst="rect">
            <a:avLst/>
          </a:prstGeom>
          <a:solidFill>
            <a:schemeClr val="bg2"/>
          </a:solidFill>
          <a:ln w="76196">
            <a:solidFill>
              <a:schemeClr val="tx2"/>
            </a:solidFill>
            <a:miter lim="800000"/>
            <a:headEnd/>
            <a:tailEnd/>
          </a:ln>
        </p:spPr>
        <p:txBody>
          <a:bodyPr wrap="square">
            <a:spAutoFit/>
          </a:bodyPr>
          <a:lstStyle/>
          <a:p>
            <a:pPr algn="ctr" fontAlgn="auto" hangingPunct="0">
              <a:spcBef>
                <a:spcPts val="1200"/>
              </a:spcBef>
              <a:spcAft>
                <a:spcPts val="0"/>
              </a:spcAft>
              <a:defRPr/>
            </a:pPr>
            <a:r>
              <a:rPr lang="es-ES" sz="2000" b="1" dirty="0">
                <a:solidFill>
                  <a:srgbClr val="000000"/>
                </a:solidFill>
                <a:latin typeface="Times New Roman" pitchFamily="18" charset="0"/>
              </a:rPr>
              <a:t>RIESGO CUBIERTO</a:t>
            </a:r>
          </a:p>
          <a:p>
            <a:pPr algn="ctr" fontAlgn="auto" hangingPunct="0">
              <a:spcBef>
                <a:spcPts val="1200"/>
              </a:spcBef>
              <a:spcAft>
                <a:spcPts val="0"/>
              </a:spcAft>
              <a:defRPr/>
            </a:pPr>
            <a:r>
              <a:rPr lang="es-ES" sz="2000" b="1" dirty="0">
                <a:solidFill>
                  <a:srgbClr val="000000"/>
                </a:solidFill>
                <a:latin typeface="Times New Roman" pitchFamily="18" charset="0"/>
              </a:rPr>
              <a:t>El asegurador se obliga a mantener indemne al asegurado por cuanto deba a un tercero, en razón de la responsabilidad </a:t>
            </a:r>
            <a:r>
              <a:rPr lang="es-ES" sz="2000" b="1">
                <a:solidFill>
                  <a:srgbClr val="000000"/>
                </a:solidFill>
                <a:latin typeface="Times New Roman" pitchFamily="18" charset="0"/>
              </a:rPr>
              <a:t>civil en </a:t>
            </a:r>
            <a:r>
              <a:rPr lang="es-ES" sz="2000" b="1" dirty="0">
                <a:solidFill>
                  <a:srgbClr val="000000"/>
                </a:solidFill>
                <a:latin typeface="Times New Roman" pitchFamily="18" charset="0"/>
              </a:rPr>
              <a:t>que incurra exclusivamente como consecuencia de los hechos o circunstancias previstos en condiciones más específicas que la presente, acaecidos en el plazo convenido.</a:t>
            </a:r>
          </a:p>
          <a:p>
            <a:pPr algn="ctr" fontAlgn="auto" hangingPunct="0">
              <a:spcBef>
                <a:spcPts val="1400"/>
              </a:spcBef>
              <a:spcAft>
                <a:spcPts val="0"/>
              </a:spcAft>
              <a:defRPr/>
            </a:pPr>
            <a:r>
              <a:rPr lang="es-ES" sz="2000" b="1">
                <a:solidFill>
                  <a:srgbClr val="000000"/>
                </a:solidFill>
                <a:latin typeface="Times New Roman" pitchFamily="18" charset="0"/>
              </a:rPr>
              <a:t>El </a:t>
            </a:r>
            <a:r>
              <a:rPr lang="es-ES" sz="2000" b="1" dirty="0">
                <a:solidFill>
                  <a:srgbClr val="000000"/>
                </a:solidFill>
                <a:latin typeface="Times New Roman" pitchFamily="18" charset="0"/>
              </a:rPr>
              <a:t>asegurador asume esta obligación únicamente a favor del asegurado y hasta las sumas máximas establecidas en las condiciones particulares. El seguro de responsabilidad por el ejercicio de una industria o comercio, comprende la responsabilidad de las personas con funciones de dirección.</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txBox="1">
            <a:spLocks/>
          </p:cNvSpPr>
          <p:nvPr/>
        </p:nvSpPr>
        <p:spPr>
          <a:xfrm>
            <a:off x="457200" y="1071546"/>
            <a:ext cx="8229600" cy="654050"/>
          </a:xfrm>
          <a:prstGeom prst="rect">
            <a:avLst/>
          </a:prstGeom>
          <a:solidFill>
            <a:schemeClr val="bg2"/>
          </a:solidFill>
          <a:ln w="76196">
            <a:solidFill>
              <a:schemeClr val="tx2"/>
            </a:solidFill>
          </a:ln>
        </p:spPr>
        <p:txBody>
          <a:bodyPr rtlCol="0" anchorCtr="1">
            <a:normAutofit/>
          </a:bodyPr>
          <a:lstStyle/>
          <a:p>
            <a:pPr marL="484183" marR="0" lvl="0" indent="-484183"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000000"/>
                </a:solidFill>
                <a:effectLst/>
                <a:uLnTx/>
                <a:uFillTx/>
                <a:latin typeface="Times New Roman" pitchFamily="18"/>
                <a:ea typeface="+mj-ea"/>
                <a:cs typeface="Times New Roman" pitchFamily="18"/>
              </a:rPr>
              <a:t>COBERTURAS ASEGURATIVAS</a:t>
            </a:r>
            <a:endParaRPr kumimoji="0" lang="en-US" sz="2800" b="0" i="0" u="none" strike="noStrike" kern="1200" cap="none" spc="0" normalizeH="0" baseline="0" noProof="0" dirty="0" smtClean="0">
              <a:ln>
                <a:noFill/>
              </a:ln>
              <a:solidFill>
                <a:srgbClr val="000000"/>
              </a:solidFill>
              <a:effectLst/>
              <a:uLnTx/>
              <a:uFillTx/>
              <a:latin typeface="Times New Roman" pitchFamily="18"/>
              <a:ea typeface="+mj-ea"/>
              <a:cs typeface="Times New Roman" pitchFamily="18"/>
            </a:endParaRPr>
          </a:p>
        </p:txBody>
      </p:sp>
      <p:sp>
        <p:nvSpPr>
          <p:cNvPr id="3" name="Text Box 3"/>
          <p:cNvSpPr txBox="1">
            <a:spLocks noChangeArrowheads="1"/>
          </p:cNvSpPr>
          <p:nvPr/>
        </p:nvSpPr>
        <p:spPr bwMode="auto">
          <a:xfrm>
            <a:off x="457200" y="2571750"/>
            <a:ext cx="8229600" cy="2901950"/>
          </a:xfrm>
          <a:prstGeom prst="rect">
            <a:avLst/>
          </a:prstGeom>
          <a:solidFill>
            <a:schemeClr val="bg2"/>
          </a:solidFill>
          <a:ln w="76196">
            <a:solidFill>
              <a:schemeClr val="tx2"/>
            </a:solidFill>
            <a:miter lim="800000"/>
            <a:headEnd/>
            <a:tailEnd/>
          </a:ln>
        </p:spPr>
        <p:txBody>
          <a:bodyPr wrap="square">
            <a:spAutoFit/>
          </a:bodyPr>
          <a:lstStyle/>
          <a:p>
            <a:pPr fontAlgn="auto" hangingPunct="0">
              <a:spcBef>
                <a:spcPts val="1400"/>
              </a:spcBef>
              <a:spcAft>
                <a:spcPts val="0"/>
              </a:spcAft>
              <a:defRPr/>
            </a:pPr>
            <a:r>
              <a:rPr lang="es-ES" sz="2400" b="1" dirty="0">
                <a:solidFill>
                  <a:srgbClr val="000000"/>
                </a:solidFill>
                <a:latin typeface="Times New Roman" pitchFamily="18" charset="0"/>
              </a:rPr>
              <a:t>BASE OCURRENCIA (</a:t>
            </a:r>
            <a:r>
              <a:rPr lang="es-ES" sz="2400" b="1" dirty="0" err="1">
                <a:solidFill>
                  <a:srgbClr val="000000"/>
                </a:solidFill>
                <a:latin typeface="Times New Roman" pitchFamily="18" charset="0"/>
              </a:rPr>
              <a:t>Occurence</a:t>
            </a:r>
            <a:r>
              <a:rPr lang="es-ES" sz="2400" b="1" dirty="0">
                <a:solidFill>
                  <a:srgbClr val="000000"/>
                </a:solidFill>
                <a:latin typeface="Times New Roman" pitchFamily="18" charset="0"/>
              </a:rPr>
              <a:t>): Todos los hechos que ocurran durante el año de vigencia de la póliza, pudiendo el tercero reclamar dentro del plazo de prescripción.</a:t>
            </a:r>
          </a:p>
          <a:p>
            <a:pPr fontAlgn="auto" hangingPunct="0">
              <a:spcBef>
                <a:spcPts val="1400"/>
              </a:spcBef>
              <a:spcAft>
                <a:spcPts val="0"/>
              </a:spcAft>
              <a:defRPr/>
            </a:pPr>
            <a:r>
              <a:rPr lang="es-ES" sz="2400" b="1" dirty="0">
                <a:solidFill>
                  <a:srgbClr val="000000"/>
                </a:solidFill>
                <a:latin typeface="Times New Roman" pitchFamily="18" charset="0"/>
              </a:rPr>
              <a:t>BASE RECLAMO: (</a:t>
            </a:r>
            <a:r>
              <a:rPr lang="es-ES" sz="2400" b="1" dirty="0" err="1">
                <a:solidFill>
                  <a:srgbClr val="000000"/>
                </a:solidFill>
                <a:latin typeface="Times New Roman" pitchFamily="18" charset="0"/>
              </a:rPr>
              <a:t>Claims</a:t>
            </a:r>
            <a:r>
              <a:rPr lang="es-ES" sz="2400" b="1" dirty="0">
                <a:solidFill>
                  <a:srgbClr val="000000"/>
                </a:solidFill>
                <a:latin typeface="Times New Roman" pitchFamily="18" charset="0"/>
              </a:rPr>
              <a:t> </a:t>
            </a:r>
            <a:r>
              <a:rPr lang="es-ES" sz="2400" b="1" dirty="0" err="1">
                <a:solidFill>
                  <a:srgbClr val="000000"/>
                </a:solidFill>
                <a:latin typeface="Times New Roman" pitchFamily="18" charset="0"/>
              </a:rPr>
              <a:t>made</a:t>
            </a:r>
            <a:r>
              <a:rPr lang="es-ES" sz="2400" b="1" dirty="0">
                <a:solidFill>
                  <a:srgbClr val="000000"/>
                </a:solidFill>
                <a:latin typeface="Times New Roman" pitchFamily="18" charset="0"/>
              </a:rPr>
              <a:t>) Cuando el hecho ocurre dentro del año de vigencia, siempre y cuando el tercero haya efectuado el reclamo durante el periodo convenido. (generalmente dentro del periodo de vigencia).</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a:spLocks noChangeArrowheads="1"/>
          </p:cNvSpPr>
          <p:nvPr/>
        </p:nvSpPr>
        <p:spPr bwMode="auto">
          <a:xfrm>
            <a:off x="457200" y="609600"/>
            <a:ext cx="8229600" cy="936625"/>
          </a:xfrm>
          <a:prstGeom prst="rect">
            <a:avLst/>
          </a:prstGeom>
          <a:solidFill>
            <a:schemeClr val="bg2"/>
          </a:solidFill>
          <a:ln w="76196">
            <a:solidFill>
              <a:schemeClr val="tx2"/>
            </a:solidFill>
            <a:miter lim="800000"/>
            <a:headEnd/>
            <a:tailEnd/>
          </a:ln>
        </p:spPr>
        <p:txBody>
          <a:bodyPr anchor="ctr" anchorCtr="1"/>
          <a:lstStyle/>
          <a:p>
            <a:pPr algn="ctr" fontAlgn="auto">
              <a:spcBef>
                <a:spcPts val="0"/>
              </a:spcBef>
              <a:spcAft>
                <a:spcPts val="0"/>
              </a:spcAft>
              <a:defRPr/>
            </a:pPr>
            <a:r>
              <a:rPr lang="es-ES" sz="2800" b="1" dirty="0">
                <a:solidFill>
                  <a:srgbClr val="000000"/>
                </a:solidFill>
                <a:latin typeface="Times New Roman" pitchFamily="18" charset="0"/>
                <a:cs typeface="Times New Roman" pitchFamily="18" charset="0"/>
              </a:rPr>
              <a:t>LIMITE POR ACONTECIMIENTO Y DEDUCIBLE</a:t>
            </a:r>
            <a:endParaRPr lang="es-ES" sz="4400" dirty="0">
              <a:solidFill>
                <a:srgbClr val="000000"/>
              </a:solidFill>
              <a:latin typeface="Times New Roman" pitchFamily="18" charset="0"/>
              <a:cs typeface="Times New Roman" pitchFamily="18" charset="0"/>
            </a:endParaRPr>
          </a:p>
        </p:txBody>
      </p:sp>
      <p:sp>
        <p:nvSpPr>
          <p:cNvPr id="3" name="Text Box 3"/>
          <p:cNvSpPr txBox="1">
            <a:spLocks noChangeArrowheads="1"/>
          </p:cNvSpPr>
          <p:nvPr/>
        </p:nvSpPr>
        <p:spPr bwMode="auto">
          <a:xfrm>
            <a:off x="457741" y="1857375"/>
            <a:ext cx="8229059" cy="4206875"/>
          </a:xfrm>
          <a:prstGeom prst="rect">
            <a:avLst/>
          </a:prstGeom>
          <a:solidFill>
            <a:schemeClr val="bg2"/>
          </a:solidFill>
          <a:ln w="76196">
            <a:solidFill>
              <a:schemeClr val="tx2"/>
            </a:solidFill>
            <a:miter lim="800000"/>
            <a:headEnd/>
            <a:tailEnd/>
          </a:ln>
        </p:spPr>
        <p:txBody>
          <a:bodyPr wrap="square" anchorCtr="1">
            <a:spAutoFit/>
          </a:bodyPr>
          <a:lstStyle/>
          <a:p>
            <a:pPr algn="ctr" fontAlgn="auto" hangingPunct="0">
              <a:spcBef>
                <a:spcPts val="1200"/>
              </a:spcBef>
              <a:spcAft>
                <a:spcPts val="0"/>
              </a:spcAft>
              <a:defRPr/>
            </a:pPr>
            <a:r>
              <a:rPr lang="es-ES" sz="2000" b="1" dirty="0">
                <a:solidFill>
                  <a:srgbClr val="000000"/>
                </a:solidFill>
                <a:latin typeface="Times New Roman" pitchFamily="18" charset="0"/>
              </a:rPr>
              <a:t>La suma asegurada representa el límite por acontecimiento que asume el asegurador. Se entiende por acontecimiento todo evento que pueda ocasionar uno o más reclamos producto de un mismo hecho generador. El máximo de indemnizaciones admisibles por todos los acontecimientos ocurridos durante la vigencia será, salvo pacto en contrario, hasta tres veces el límite asegurado por acontecimiento que figura en las condiciones particulares.</a:t>
            </a:r>
          </a:p>
          <a:p>
            <a:pPr algn="ctr" fontAlgn="auto" hangingPunct="0">
              <a:spcBef>
                <a:spcPts val="1400"/>
              </a:spcBef>
              <a:spcAft>
                <a:spcPts val="0"/>
              </a:spcAft>
              <a:defRPr/>
            </a:pPr>
            <a:r>
              <a:rPr lang="es-ES" sz="2000" b="1" dirty="0">
                <a:solidFill>
                  <a:srgbClr val="000000"/>
                </a:solidFill>
                <a:latin typeface="Times New Roman" pitchFamily="18" charset="0"/>
              </a:rPr>
              <a:t>Existe un deducible del 10% de las indemnizaciones que se acuerden con el o los terceros o que resulte de sentencia judicial (incluye honorarios, costas e intereses) con el mínimo del 1% y el máximo del 5% de la suma asegurada al momento del siniestro por acontecimiento.</a:t>
            </a:r>
          </a:p>
          <a:p>
            <a:pPr algn="ctr" fontAlgn="auto" hangingPunct="0">
              <a:spcBef>
                <a:spcPts val="1400"/>
              </a:spcBef>
              <a:spcAft>
                <a:spcPts val="0"/>
              </a:spcAft>
              <a:defRPr/>
            </a:pPr>
            <a:r>
              <a:rPr lang="es-ES" sz="2400" b="1" dirty="0">
                <a:solidFill>
                  <a:srgbClr val="000000"/>
                </a:solidFill>
                <a:latin typeface="Times New Roman" pitchFamily="18" charset="0"/>
              </a:rPr>
              <a:t>Estos porcentajes varían en algunos rubros específicos.</a:t>
            </a:r>
            <a:r>
              <a:rPr lang="es-ES" sz="2400" dirty="0">
                <a:solidFill>
                  <a:srgbClr val="000000"/>
                </a:solidFill>
                <a:latin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txBox="1">
            <a:spLocks/>
          </p:cNvSpPr>
          <p:nvPr/>
        </p:nvSpPr>
        <p:spPr>
          <a:xfrm>
            <a:off x="457200" y="1071546"/>
            <a:ext cx="8229600" cy="665163"/>
          </a:xfrm>
          <a:prstGeom prst="rect">
            <a:avLst/>
          </a:prstGeom>
          <a:solidFill>
            <a:schemeClr val="bg2"/>
          </a:solidFill>
          <a:ln w="76196">
            <a:solidFill>
              <a:schemeClr val="tx2"/>
            </a:solidFill>
          </a:ln>
        </p:spPr>
        <p:txBody>
          <a:bodyPr rtlCol="0" anchorCtr="1">
            <a:normAutofit/>
          </a:bodyPr>
          <a:lstStyle/>
          <a:p>
            <a:pPr marL="484183" marR="0" lvl="0" indent="-484183"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000000"/>
                </a:solidFill>
                <a:effectLst/>
                <a:uLnTx/>
                <a:uFillTx/>
                <a:latin typeface="Times New Roman" pitchFamily="18"/>
                <a:ea typeface="+mj-ea"/>
                <a:cs typeface="Times New Roman" pitchFamily="18"/>
              </a:rPr>
              <a:t>NO SE CONSIDERAN TERCEROS</a:t>
            </a:r>
            <a:endParaRPr kumimoji="0" lang="en-US" sz="2800" b="0" i="0" u="none" strike="noStrike" kern="1200" cap="none" spc="0" normalizeH="0" baseline="0" noProof="0" dirty="0" smtClean="0">
              <a:ln>
                <a:noFill/>
              </a:ln>
              <a:solidFill>
                <a:srgbClr val="000000"/>
              </a:solidFill>
              <a:effectLst/>
              <a:uLnTx/>
              <a:uFillTx/>
              <a:latin typeface="Times New Roman" pitchFamily="18"/>
              <a:ea typeface="+mj-ea"/>
              <a:cs typeface="Times New Roman" pitchFamily="18"/>
            </a:endParaRPr>
          </a:p>
        </p:txBody>
      </p:sp>
      <p:sp>
        <p:nvSpPr>
          <p:cNvPr id="3" name="2 Rectángulo"/>
          <p:cNvSpPr/>
          <p:nvPr/>
        </p:nvSpPr>
        <p:spPr>
          <a:xfrm>
            <a:off x="425450" y="2627055"/>
            <a:ext cx="8229600" cy="2554545"/>
          </a:xfrm>
          <a:prstGeom prst="rect">
            <a:avLst/>
          </a:prstGeom>
          <a:solidFill>
            <a:schemeClr val="bg2"/>
          </a:solidFill>
          <a:ln w="76200">
            <a:solidFill>
              <a:schemeClr val="tx2"/>
            </a:solidFill>
          </a:ln>
        </p:spPr>
        <p:txBody>
          <a:bodyPr wrap="square">
            <a:spAutoFit/>
          </a:bodyPr>
          <a:lstStyle/>
          <a:p>
            <a:pPr marL="173038" lvl="1" indent="-173038" fontAlgn="auto">
              <a:spcBef>
                <a:spcPts val="0"/>
              </a:spcBef>
              <a:spcAft>
                <a:spcPts val="0"/>
              </a:spcAft>
              <a:buSzPct val="100000"/>
              <a:buFontTx/>
              <a:buChar char="•"/>
              <a:defRPr/>
            </a:pPr>
            <a:r>
              <a:rPr lang="es-ES" sz="2000" b="1">
                <a:solidFill>
                  <a:srgbClr val="000000"/>
                </a:solidFill>
                <a:latin typeface="Times New Roman" pitchFamily="18" charset="0"/>
                <a:cs typeface="Times New Roman" pitchFamily="18" charset="0"/>
              </a:rPr>
              <a:t>el cónyuge o integrante de la unión convivencial en los términos del artículo 509 del Código Civil y Comercial de la Nación y los parientes del asegurado o del conductor hasta el tercer grado de consanguinidad o afinidad (en caso de sociedades los de los directivos);</a:t>
            </a:r>
          </a:p>
          <a:p>
            <a:pPr marL="173038" lvl="1" indent="-173038" fontAlgn="auto">
              <a:spcBef>
                <a:spcPts val="0"/>
              </a:spcBef>
              <a:spcAft>
                <a:spcPts val="0"/>
              </a:spcAft>
              <a:defRPr/>
            </a:pPr>
            <a:endParaRPr lang="es-ES" sz="2000" b="1">
              <a:solidFill>
                <a:srgbClr val="000000"/>
              </a:solidFill>
              <a:latin typeface="Times New Roman" pitchFamily="18" charset="0"/>
              <a:cs typeface="Times New Roman" pitchFamily="18" charset="0"/>
            </a:endParaRPr>
          </a:p>
          <a:p>
            <a:pPr marL="173038" lvl="1" indent="-173038" fontAlgn="auto">
              <a:spcBef>
                <a:spcPts val="0"/>
              </a:spcBef>
              <a:spcAft>
                <a:spcPts val="0"/>
              </a:spcAft>
              <a:buSzPct val="100000"/>
              <a:buFontTx/>
              <a:buChar char="•"/>
              <a:defRPr/>
            </a:pPr>
            <a:r>
              <a:rPr lang="es-ES" sz="2000" b="1">
                <a:solidFill>
                  <a:srgbClr val="000000"/>
                </a:solidFill>
                <a:latin typeface="Times New Roman" pitchFamily="18" charset="0"/>
                <a:cs typeface="Times New Roman" pitchFamily="18" charset="0"/>
              </a:rPr>
              <a:t>las personas en relación de dependencia laboral con el asegurado o el conductor en tanto el evento se produzca en oportunidad o con motivo del trabajo;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a:spLocks noChangeArrowheads="1"/>
          </p:cNvSpPr>
          <p:nvPr/>
        </p:nvSpPr>
        <p:spPr bwMode="auto">
          <a:xfrm>
            <a:off x="457200" y="1025525"/>
            <a:ext cx="8229600" cy="1031875"/>
          </a:xfrm>
          <a:prstGeom prst="rect">
            <a:avLst/>
          </a:prstGeom>
          <a:solidFill>
            <a:schemeClr val="bg2"/>
          </a:solidFill>
          <a:ln w="76196">
            <a:solidFill>
              <a:schemeClr val="tx2"/>
            </a:solidFill>
            <a:miter lim="800000"/>
            <a:headEnd/>
            <a:tailEnd/>
          </a:ln>
        </p:spPr>
        <p:txBody>
          <a:bodyPr anchor="ctr" anchorCtr="1"/>
          <a:lstStyle/>
          <a:p>
            <a:pPr algn="ctr" fontAlgn="auto">
              <a:spcBef>
                <a:spcPts val="0"/>
              </a:spcBef>
              <a:spcAft>
                <a:spcPts val="0"/>
              </a:spcAft>
              <a:defRPr/>
            </a:pPr>
            <a:r>
              <a:rPr lang="es-ES" sz="2800" b="1" dirty="0">
                <a:solidFill>
                  <a:srgbClr val="000000"/>
                </a:solidFill>
                <a:latin typeface="Times New Roman" pitchFamily="18" charset="0"/>
                <a:cs typeface="Times New Roman" pitchFamily="18" charset="0"/>
              </a:rPr>
              <a:t>PLAZO Y FORMA DE DENUNCIA DEL SINIESTRO</a:t>
            </a:r>
            <a:endParaRPr lang="es-ES" sz="2800" dirty="0">
              <a:solidFill>
                <a:srgbClr val="000000"/>
              </a:solidFill>
              <a:latin typeface="Times New Roman" pitchFamily="18" charset="0"/>
              <a:cs typeface="Times New Roman" pitchFamily="18" charset="0"/>
            </a:endParaRPr>
          </a:p>
        </p:txBody>
      </p:sp>
      <p:sp>
        <p:nvSpPr>
          <p:cNvPr id="3" name="Text Box 3"/>
          <p:cNvSpPr txBox="1">
            <a:spLocks noChangeArrowheads="1"/>
          </p:cNvSpPr>
          <p:nvPr/>
        </p:nvSpPr>
        <p:spPr bwMode="auto">
          <a:xfrm>
            <a:off x="457200" y="3025676"/>
            <a:ext cx="8305800" cy="2308324"/>
          </a:xfrm>
          <a:prstGeom prst="rect">
            <a:avLst/>
          </a:prstGeom>
          <a:solidFill>
            <a:schemeClr val="bg2"/>
          </a:solidFill>
          <a:ln w="76196">
            <a:solidFill>
              <a:schemeClr val="tx2"/>
            </a:solidFill>
            <a:miter lim="800000"/>
            <a:headEnd/>
            <a:tailEnd/>
          </a:ln>
        </p:spPr>
        <p:txBody>
          <a:bodyPr wrap="square" anchorCtr="1">
            <a:spAutoFit/>
          </a:bodyPr>
          <a:lstStyle/>
          <a:p>
            <a:pPr algn="ctr" fontAlgn="auto" hangingPunct="0">
              <a:spcBef>
                <a:spcPts val="1400"/>
              </a:spcBef>
              <a:spcAft>
                <a:spcPts val="0"/>
              </a:spcAft>
              <a:defRPr/>
            </a:pPr>
            <a:r>
              <a:rPr lang="es-ES" sz="2400" b="1" dirty="0">
                <a:solidFill>
                  <a:srgbClr val="000000"/>
                </a:solidFill>
                <a:latin typeface="Times New Roman" pitchFamily="18" charset="0"/>
              </a:rPr>
              <a:t>DEBE COMUNICAR AL ASEGURADOR POR ESCRITO EL ACAECIMIENTO DEL SINIESTRO DENTRO DE LOS TRES DIAS DE CONOCERLO O AVISO INMEDIATO EN CASO DE RECLAMO JUDICIAL, SALVO CASO FORTUITO, FUERZA MAYOR O IMPOSIBILIDAD DE HECHO SIN CULPA O NEGLIGENCIA.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1+#ppt_w/2"/>
                                          </p:val>
                                        </p:tav>
                                        <p:tav tm="100000">
                                          <p:val>
                                            <p:strVal val="#ppt_x"/>
                                          </p:val>
                                        </p:tav>
                                      </p:tavLst>
                                    </p:anim>
                                    <p:anim calcmode="lin" valueType="num">
                                      <p:cBhvr>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6"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1+#ppt_w/2"/>
                                          </p:val>
                                        </p:tav>
                                        <p:tav tm="100000">
                                          <p:val>
                                            <p:strVal val="#ppt_x"/>
                                          </p:val>
                                        </p:tav>
                                      </p:tavLst>
                                    </p:anim>
                                    <p:anim calcmode="lin" valueType="num">
                                      <p:cBhvr>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txBox="1">
            <a:spLocks/>
          </p:cNvSpPr>
          <p:nvPr/>
        </p:nvSpPr>
        <p:spPr>
          <a:xfrm>
            <a:off x="457200" y="939800"/>
            <a:ext cx="8229599" cy="1022350"/>
          </a:xfrm>
          <a:prstGeom prst="rect">
            <a:avLst/>
          </a:prstGeom>
          <a:solidFill>
            <a:schemeClr val="bg2"/>
          </a:solidFill>
          <a:ln w="76196">
            <a:solidFill>
              <a:schemeClr val="tx2"/>
            </a:solidFill>
          </a:ln>
        </p:spPr>
        <p:txBody>
          <a:bodyPr rtlCol="0" anchorCtr="1">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smtClean="0">
                <a:ln>
                  <a:noFill/>
                </a:ln>
                <a:solidFill>
                  <a:srgbClr val="000000"/>
                </a:solidFill>
                <a:effectLst/>
                <a:uLnTx/>
                <a:uFillTx/>
                <a:latin typeface="Times New Roman" pitchFamily="18"/>
                <a:ea typeface="+mj-ea"/>
                <a:cs typeface="Times New Roman" pitchFamily="18"/>
              </a:rPr>
              <a:t>PRESENTACIÓN DE LA DEMANDA CITACIÓN EN GARANTÍA</a:t>
            </a:r>
            <a:endParaRPr kumimoji="0" lang="es-ES" sz="2800" b="0" i="0" u="none" strike="noStrike" kern="1200" cap="none" spc="0" normalizeH="0" baseline="0" noProof="0" dirty="0" smtClean="0">
              <a:ln>
                <a:noFill/>
              </a:ln>
              <a:solidFill>
                <a:srgbClr val="000000"/>
              </a:solidFill>
              <a:effectLst/>
              <a:uLnTx/>
              <a:uFillTx/>
              <a:latin typeface="Times New Roman" pitchFamily="18"/>
              <a:ea typeface="+mj-ea"/>
              <a:cs typeface="Times New Roman" pitchFamily="18"/>
            </a:endParaRPr>
          </a:p>
        </p:txBody>
      </p:sp>
      <p:sp>
        <p:nvSpPr>
          <p:cNvPr id="3" name="Text Box 3"/>
          <p:cNvSpPr txBox="1">
            <a:spLocks noChangeArrowheads="1"/>
          </p:cNvSpPr>
          <p:nvPr/>
        </p:nvSpPr>
        <p:spPr bwMode="auto">
          <a:xfrm>
            <a:off x="458366" y="2781300"/>
            <a:ext cx="8228434" cy="2554288"/>
          </a:xfrm>
          <a:prstGeom prst="rect">
            <a:avLst/>
          </a:prstGeom>
          <a:solidFill>
            <a:schemeClr val="bg2"/>
          </a:solidFill>
          <a:ln w="76196">
            <a:solidFill>
              <a:schemeClr val="tx2"/>
            </a:solidFill>
            <a:miter lim="800000"/>
            <a:headEnd/>
            <a:tailEnd/>
          </a:ln>
        </p:spPr>
        <p:txBody>
          <a:bodyPr wrap="square" anchorCtr="1">
            <a:spAutoFit/>
          </a:bodyPr>
          <a:lstStyle/>
          <a:p>
            <a:pPr algn="ctr" fontAlgn="auto" hangingPunct="0">
              <a:spcBef>
                <a:spcPts val="1200"/>
              </a:spcBef>
              <a:spcAft>
                <a:spcPts val="0"/>
              </a:spcAft>
              <a:defRPr/>
            </a:pPr>
            <a:r>
              <a:rPr lang="es-ES" sz="2000" b="1" dirty="0">
                <a:solidFill>
                  <a:srgbClr val="000000"/>
                </a:solidFill>
                <a:latin typeface="Times New Roman" pitchFamily="18" charset="0"/>
              </a:rPr>
              <a:t>“... </a:t>
            </a:r>
            <a:r>
              <a:rPr lang="es-ES" sz="2000" b="1" i="1" dirty="0">
                <a:solidFill>
                  <a:srgbClr val="000000"/>
                </a:solidFill>
                <a:latin typeface="Times New Roman" pitchFamily="18" charset="0"/>
              </a:rPr>
              <a:t>EL DAMNIFICADO PUEDE CITAR EN GARANTIA AL ASEGURADOR HASTA QUE SE RECIBE LA CAUSA A PRUEBA...”</a:t>
            </a:r>
          </a:p>
          <a:p>
            <a:pPr algn="ctr" fontAlgn="auto" hangingPunct="0">
              <a:spcBef>
                <a:spcPts val="1200"/>
              </a:spcBef>
              <a:spcAft>
                <a:spcPts val="0"/>
              </a:spcAft>
              <a:defRPr/>
            </a:pPr>
            <a:r>
              <a:rPr lang="es-ES" sz="2000" b="1" dirty="0">
                <a:solidFill>
                  <a:srgbClr val="000000"/>
                </a:solidFill>
                <a:latin typeface="Times New Roman" pitchFamily="18" charset="0"/>
              </a:rPr>
              <a:t>EL ASEGURADO PUEDE TAMBIEN CITAR EN GARANTIA AL ASEGURADOR EN EL MISMO PLAZO Y CON IDENTICOS FINES.</a:t>
            </a:r>
          </a:p>
          <a:p>
            <a:pPr algn="ctr" fontAlgn="auto" hangingPunct="0">
              <a:spcBef>
                <a:spcPts val="1200"/>
              </a:spcBef>
              <a:spcAft>
                <a:spcPts val="0"/>
              </a:spcAft>
              <a:defRPr/>
            </a:pPr>
            <a:r>
              <a:rPr lang="es-ES" sz="2000" b="1" dirty="0">
                <a:solidFill>
                  <a:srgbClr val="000000"/>
                </a:solidFill>
                <a:latin typeface="Times New Roman" pitchFamily="18" charset="0"/>
              </a:rPr>
              <a:t>SI EL RECLAMANTE NO TRAE A JUICIO AL ASEGURADO, NO TIENE LA POSIBILIDAD DE HACER LO MISMO CON EL ASEGURADOR</a:t>
            </a:r>
            <a:endParaRPr lang="es-ES" sz="2000" dirty="0">
              <a:solidFill>
                <a:srgbClr val="000000"/>
              </a:solidFill>
              <a:latin typeface="Times New Roman" pitchFamily="18"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a:spLocks noChangeArrowheads="1"/>
          </p:cNvSpPr>
          <p:nvPr/>
        </p:nvSpPr>
        <p:spPr bwMode="auto">
          <a:xfrm>
            <a:off x="457200" y="428625"/>
            <a:ext cx="8229600" cy="642938"/>
          </a:xfrm>
          <a:prstGeom prst="rect">
            <a:avLst/>
          </a:prstGeom>
          <a:solidFill>
            <a:schemeClr val="bg2"/>
          </a:solidFill>
          <a:ln w="76196">
            <a:solidFill>
              <a:schemeClr val="tx2"/>
            </a:solidFill>
            <a:miter lim="800000"/>
            <a:headEnd/>
            <a:tailEnd/>
          </a:ln>
        </p:spPr>
        <p:txBody>
          <a:bodyPr anchor="ctr" anchorCtr="1"/>
          <a:lstStyle/>
          <a:p>
            <a:pPr algn="ctr" fontAlgn="auto">
              <a:spcBef>
                <a:spcPts val="0"/>
              </a:spcBef>
              <a:spcAft>
                <a:spcPts val="0"/>
              </a:spcAft>
              <a:defRPr/>
            </a:pPr>
            <a:r>
              <a:rPr lang="es-ES" sz="2800" b="1">
                <a:solidFill>
                  <a:srgbClr val="000000"/>
                </a:solidFill>
                <a:latin typeface="Times New Roman" pitchFamily="18" charset="0"/>
                <a:cs typeface="Times New Roman" pitchFamily="18" charset="0"/>
              </a:rPr>
              <a:t>DEFENSA EN JUÍCIO CIVIL</a:t>
            </a:r>
            <a:endParaRPr lang="es-ES" sz="2800">
              <a:solidFill>
                <a:srgbClr val="000000"/>
              </a:solidFill>
              <a:latin typeface="Times New Roman" pitchFamily="18" charset="0"/>
              <a:cs typeface="Times New Roman" pitchFamily="18" charset="0"/>
            </a:endParaRPr>
          </a:p>
        </p:txBody>
      </p:sp>
      <p:sp>
        <p:nvSpPr>
          <p:cNvPr id="3" name="Text Box 3"/>
          <p:cNvSpPr txBox="1">
            <a:spLocks noChangeArrowheads="1"/>
          </p:cNvSpPr>
          <p:nvPr/>
        </p:nvSpPr>
        <p:spPr bwMode="auto">
          <a:xfrm>
            <a:off x="457200" y="1285875"/>
            <a:ext cx="8229600" cy="3908425"/>
          </a:xfrm>
          <a:prstGeom prst="rect">
            <a:avLst/>
          </a:prstGeom>
          <a:solidFill>
            <a:schemeClr val="bg2"/>
          </a:solidFill>
          <a:ln w="76196">
            <a:solidFill>
              <a:schemeClr val="tx2"/>
            </a:solidFill>
            <a:miter lim="800000"/>
            <a:headEnd/>
            <a:tailEnd/>
          </a:ln>
        </p:spPr>
        <p:txBody>
          <a:bodyPr wrap="square">
            <a:spAutoFit/>
          </a:bodyPr>
          <a:lstStyle/>
          <a:p>
            <a:pPr hangingPunct="0">
              <a:spcBef>
                <a:spcPts val="1200"/>
              </a:spcBef>
              <a:defRPr/>
            </a:pPr>
            <a:r>
              <a:rPr lang="es-ES" sz="1600" b="1">
                <a:solidFill>
                  <a:srgbClr val="000000"/>
                </a:solidFill>
                <a:latin typeface="Times New Roman" pitchFamily="18" charset="0"/>
              </a:rPr>
              <a:t>PASOS A SEGUIR:</a:t>
            </a:r>
          </a:p>
          <a:p>
            <a:pPr hangingPunct="0">
              <a:spcBef>
                <a:spcPts val="1100"/>
              </a:spcBef>
              <a:defRPr/>
            </a:pPr>
            <a:r>
              <a:rPr lang="es-ES" sz="1600" b="1">
                <a:solidFill>
                  <a:srgbClr val="000000"/>
                </a:solidFill>
                <a:latin typeface="Times New Roman" pitchFamily="18" charset="0"/>
              </a:rPr>
              <a:t>- RECEPCIÓN DE CÉDULA Y DEMANDA;</a:t>
            </a:r>
          </a:p>
          <a:p>
            <a:pPr hangingPunct="0">
              <a:spcBef>
                <a:spcPts val="1100"/>
              </a:spcBef>
              <a:defRPr/>
            </a:pPr>
            <a:r>
              <a:rPr lang="es-ES" sz="1600" b="1">
                <a:solidFill>
                  <a:srgbClr val="000000"/>
                </a:solidFill>
                <a:latin typeface="Times New Roman" pitchFamily="18" charset="0"/>
              </a:rPr>
              <a:t>- LLEVARLA AL ASEGURADOR A MÁS TARDAR AL DÍA SIGUIENTE</a:t>
            </a:r>
          </a:p>
          <a:p>
            <a:pPr hangingPunct="0">
              <a:spcBef>
                <a:spcPts val="1100"/>
              </a:spcBef>
              <a:defRPr/>
            </a:pPr>
            <a:r>
              <a:rPr lang="es-ES" sz="1600" b="1">
                <a:solidFill>
                  <a:srgbClr val="000000"/>
                </a:solidFill>
                <a:latin typeface="Times New Roman" pitchFamily="18" charset="0"/>
              </a:rPr>
              <a:t>   HÁBIL;</a:t>
            </a:r>
          </a:p>
          <a:p>
            <a:pPr hangingPunct="0">
              <a:spcBef>
                <a:spcPts val="1100"/>
              </a:spcBef>
              <a:defRPr/>
            </a:pPr>
            <a:r>
              <a:rPr lang="es-ES" sz="1600" b="1">
                <a:solidFill>
                  <a:srgbClr val="000000"/>
                </a:solidFill>
                <a:latin typeface="Times New Roman" pitchFamily="18" charset="0"/>
              </a:rPr>
              <a:t>- SI EL ASEGURADOR NO LA DECLINA EN DOS DÍAS HÁBILES,</a:t>
            </a:r>
          </a:p>
          <a:p>
            <a:pPr hangingPunct="0">
              <a:spcBef>
                <a:spcPts val="1100"/>
              </a:spcBef>
              <a:defRPr/>
            </a:pPr>
            <a:r>
              <a:rPr lang="es-ES" sz="1600" b="1">
                <a:solidFill>
                  <a:srgbClr val="000000"/>
                </a:solidFill>
                <a:latin typeface="Times New Roman" pitchFamily="18" charset="0"/>
              </a:rPr>
              <a:t>   ACEPTA LA DEFENSA EN JUÍCIO;</a:t>
            </a:r>
          </a:p>
          <a:p>
            <a:pPr hangingPunct="0">
              <a:spcBef>
                <a:spcPts val="1100"/>
              </a:spcBef>
              <a:defRPr/>
            </a:pPr>
            <a:r>
              <a:rPr lang="es-ES" sz="1600" b="1">
                <a:solidFill>
                  <a:srgbClr val="000000"/>
                </a:solidFill>
                <a:latin typeface="Times New Roman" pitchFamily="18" charset="0"/>
              </a:rPr>
              <a:t>- SI LA DECLINA EL ASEGURADO DEBE ASUMIRLA;</a:t>
            </a:r>
          </a:p>
          <a:p>
            <a:pPr hangingPunct="0">
              <a:spcBef>
                <a:spcPts val="1100"/>
              </a:spcBef>
              <a:defRPr/>
            </a:pPr>
            <a:r>
              <a:rPr lang="es-ES" sz="1600" b="1">
                <a:solidFill>
                  <a:srgbClr val="000000"/>
                </a:solidFill>
                <a:latin typeface="Times New Roman" pitchFamily="18" charset="0"/>
              </a:rPr>
              <a:t>- SI LA ASUME, EL ASEGURADO DEBE FIRMA EL PODER;</a:t>
            </a:r>
          </a:p>
          <a:p>
            <a:pPr hangingPunct="0">
              <a:spcBef>
                <a:spcPts val="1100"/>
              </a:spcBef>
              <a:defRPr/>
            </a:pPr>
            <a:r>
              <a:rPr lang="es-ES" sz="1600" b="1">
                <a:solidFill>
                  <a:srgbClr val="000000"/>
                </a:solidFill>
                <a:latin typeface="Times New Roman" pitchFamily="18" charset="0"/>
              </a:rPr>
              <a:t>- EL ASEGURADOR PUEDE DECLINAR LA DEFENSA EN CUALQUIER</a:t>
            </a:r>
          </a:p>
          <a:p>
            <a:pPr hangingPunct="0">
              <a:spcBef>
                <a:spcPts val="1400"/>
              </a:spcBef>
              <a:defRPr/>
            </a:pPr>
            <a:r>
              <a:rPr lang="es-ES" sz="1600" b="1">
                <a:solidFill>
                  <a:srgbClr val="000000"/>
                </a:solidFill>
                <a:latin typeface="Times New Roman" pitchFamily="18" charset="0"/>
              </a:rPr>
              <a:t>   MOMENTO.</a:t>
            </a:r>
            <a:endParaRPr lang="es-ES" sz="1600">
              <a:solidFill>
                <a:srgbClr val="000000"/>
              </a:solidFill>
              <a:latin typeface="Times New Roman" pitchFamily="18" charset="0"/>
            </a:endParaRPr>
          </a:p>
        </p:txBody>
      </p:sp>
      <p:sp>
        <p:nvSpPr>
          <p:cNvPr id="4" name="Text Box 4"/>
          <p:cNvSpPr txBox="1">
            <a:spLocks noChangeArrowheads="1"/>
          </p:cNvSpPr>
          <p:nvPr/>
        </p:nvSpPr>
        <p:spPr bwMode="auto">
          <a:xfrm>
            <a:off x="457200" y="5417403"/>
            <a:ext cx="8230381" cy="830997"/>
          </a:xfrm>
          <a:prstGeom prst="rect">
            <a:avLst/>
          </a:prstGeom>
          <a:solidFill>
            <a:schemeClr val="bg2"/>
          </a:solidFill>
          <a:ln w="76196">
            <a:solidFill>
              <a:schemeClr val="tx2"/>
            </a:solidFill>
            <a:miter lim="800000"/>
            <a:headEnd/>
            <a:tailEnd/>
          </a:ln>
        </p:spPr>
        <p:txBody>
          <a:bodyPr wrap="square" anchorCtr="1">
            <a:spAutoFit/>
          </a:bodyPr>
          <a:lstStyle/>
          <a:p>
            <a:pPr algn="ctr" hangingPunct="0">
              <a:spcBef>
                <a:spcPts val="1400"/>
              </a:spcBef>
              <a:defRPr/>
            </a:pPr>
            <a:r>
              <a:rPr lang="es-ES" sz="1600" b="1">
                <a:solidFill>
                  <a:srgbClr val="000000"/>
                </a:solidFill>
                <a:latin typeface="Times New Roman" pitchFamily="18" charset="0"/>
              </a:rPr>
              <a:t>SI EN EL JUICIO SE DISPUSIEREN MEDIDAS PRECAUTORIAS CONTRA EL ASEGURADO (EMBARGOS), EL ASEGURADO NO PUEDE EXIGIR QUE EL ASEGURADOR LAS SUSTITUYA.</a:t>
            </a:r>
            <a:endParaRPr lang="es-ES" sz="1600">
              <a:solidFill>
                <a:srgbClr val="000000"/>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txBox="1">
            <a:spLocks/>
          </p:cNvSpPr>
          <p:nvPr/>
        </p:nvSpPr>
        <p:spPr>
          <a:xfrm>
            <a:off x="457200" y="885825"/>
            <a:ext cx="8229600" cy="561975"/>
          </a:xfrm>
          <a:prstGeom prst="rect">
            <a:avLst/>
          </a:prstGeom>
          <a:solidFill>
            <a:schemeClr val="bg2"/>
          </a:solidFill>
          <a:ln w="76196">
            <a:solidFill>
              <a:schemeClr val="tx2"/>
            </a:solidFill>
          </a:ln>
        </p:spPr>
        <p:txBody>
          <a:bodyPr rtlCol="0" anchorCtr="1">
            <a:normAutofit/>
          </a:bodyPr>
          <a:lstStyle/>
          <a:p>
            <a:pPr marL="484183" marR="0" lvl="0" indent="-484183"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000000"/>
                </a:solidFill>
                <a:effectLst/>
                <a:uLnTx/>
                <a:uFillTx/>
                <a:latin typeface="Times New Roman" pitchFamily="18"/>
                <a:ea typeface="+mj-ea"/>
                <a:cs typeface="Times New Roman" pitchFamily="18"/>
              </a:rPr>
              <a:t>ASUNCIÓN DE RESPONSABILIDAD</a:t>
            </a:r>
            <a:endParaRPr kumimoji="0" lang="en-US" sz="2800" b="0" i="0" u="none" strike="noStrike" kern="1200" cap="none" spc="0" normalizeH="0" baseline="0" noProof="0" dirty="0" smtClean="0">
              <a:ln>
                <a:noFill/>
              </a:ln>
              <a:solidFill>
                <a:srgbClr val="000000"/>
              </a:solidFill>
              <a:effectLst/>
              <a:uLnTx/>
              <a:uFillTx/>
              <a:latin typeface="Times New Roman" pitchFamily="18"/>
              <a:ea typeface="+mj-ea"/>
              <a:cs typeface="Times New Roman" pitchFamily="18"/>
            </a:endParaRPr>
          </a:p>
        </p:txBody>
      </p:sp>
      <p:sp>
        <p:nvSpPr>
          <p:cNvPr id="3" name="Text Box 3"/>
          <p:cNvSpPr txBox="1">
            <a:spLocks noChangeArrowheads="1"/>
          </p:cNvSpPr>
          <p:nvPr/>
        </p:nvSpPr>
        <p:spPr bwMode="auto">
          <a:xfrm>
            <a:off x="457201" y="2298680"/>
            <a:ext cx="8229599" cy="3416320"/>
          </a:xfrm>
          <a:prstGeom prst="rect">
            <a:avLst/>
          </a:prstGeom>
          <a:solidFill>
            <a:schemeClr val="bg2"/>
          </a:solidFill>
          <a:ln w="76196">
            <a:solidFill>
              <a:schemeClr val="tx2"/>
            </a:solidFill>
            <a:miter lim="800000"/>
            <a:headEnd/>
            <a:tailEnd/>
          </a:ln>
        </p:spPr>
        <p:txBody>
          <a:bodyPr wrap="square" anchorCtr="1">
            <a:spAutoFit/>
          </a:bodyPr>
          <a:lstStyle/>
          <a:p>
            <a:pPr algn="ctr" fontAlgn="auto" hangingPunct="0">
              <a:spcBef>
                <a:spcPts val="1400"/>
              </a:spcBef>
              <a:spcAft>
                <a:spcPts val="0"/>
              </a:spcAft>
              <a:defRPr/>
            </a:pPr>
            <a:r>
              <a:rPr lang="es-ES" sz="2400" b="1" dirty="0">
                <a:solidFill>
                  <a:srgbClr val="000000"/>
                </a:solidFill>
                <a:latin typeface="Times New Roman" pitchFamily="18" charset="0"/>
              </a:rPr>
              <a:t>SI EL ASEGURADOR ASUME LA DEFENSA CIVIL ESTA RECONOCIENDO RESPONSABILIDAD FRENTE AL ASEGURADO (RENUNCIA TACITA A ALEGAR CADUCIDAD, SUSPENSION DE COBERTURA, ETC.), SALVO QUE POSTERIORMENTE CONOZCA HECHOS EXIMENTES DE RESPONSABILIDAD, DEBIENDO NOTIFICARLE AL ASEGURADO EN FORMA FEHACIENTE DENTRO DE LOS CINCO DIAS DE HABER TOMADO CONOCIMIENTO DE ESOS HECHOS.</a:t>
            </a:r>
            <a:endParaRPr lang="es-ES" sz="2400" dirty="0">
              <a:solidFill>
                <a:srgbClr val="000000"/>
              </a:solidFill>
              <a:latin typeface="Times New Roman"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Rectangle 2"/>
          <p:cNvSpPr txBox="1">
            <a:spLocks/>
          </p:cNvSpPr>
          <p:nvPr/>
        </p:nvSpPr>
        <p:spPr>
          <a:xfrm>
            <a:off x="457200" y="500042"/>
            <a:ext cx="8229600" cy="900113"/>
          </a:xfrm>
          <a:prstGeom prst="rect">
            <a:avLst/>
          </a:prstGeom>
          <a:solidFill>
            <a:schemeClr val="bg1"/>
          </a:solidFill>
          <a:ln w="76196">
            <a:solidFill>
              <a:srgbClr val="C00000"/>
            </a:solidFill>
          </a:ln>
        </p:spPr>
        <p:txBody>
          <a:bodyPr rtlCol="0" anchorCtr="1">
            <a:normAutofit fontScale="97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0000"/>
                </a:solidFill>
                <a:effectLst/>
                <a:uLnTx/>
                <a:uFillTx/>
                <a:latin typeface="Times New Roman" pitchFamily="18"/>
                <a:ea typeface="+mj-ea"/>
                <a:cs typeface="Times New Roman" pitchFamily="18"/>
              </a:rPr>
              <a:t>COBERTURAS Y/O CLÁUSULAS ADICIONALES PERMITIDAS</a:t>
            </a:r>
          </a:p>
        </p:txBody>
      </p:sp>
      <p:sp>
        <p:nvSpPr>
          <p:cNvPr id="4" name="Text Box 3"/>
          <p:cNvSpPr txBox="1">
            <a:spLocks noChangeArrowheads="1"/>
          </p:cNvSpPr>
          <p:nvPr/>
        </p:nvSpPr>
        <p:spPr bwMode="auto">
          <a:xfrm>
            <a:off x="457200" y="1752600"/>
            <a:ext cx="8305800" cy="4460875"/>
          </a:xfrm>
          <a:prstGeom prst="rect">
            <a:avLst/>
          </a:prstGeom>
          <a:solidFill>
            <a:schemeClr val="bg1"/>
          </a:solidFill>
          <a:ln w="76196">
            <a:solidFill>
              <a:srgbClr val="C00000"/>
            </a:solidFill>
            <a:miter lim="800000"/>
            <a:headEnd/>
            <a:tailEnd/>
          </a:ln>
        </p:spPr>
        <p:txBody>
          <a:bodyPr wrap="square">
            <a:spAutoFit/>
          </a:bodyPr>
          <a:lstStyle/>
          <a:p>
            <a:pPr hangingPunct="0">
              <a:spcBef>
                <a:spcPts val="1200"/>
              </a:spcBef>
            </a:pPr>
            <a:r>
              <a:rPr lang="es-ES" sz="2000" b="1" dirty="0">
                <a:solidFill>
                  <a:srgbClr val="000000"/>
                </a:solidFill>
                <a:latin typeface="Times New Roman" pitchFamily="18" charset="0"/>
              </a:rPr>
              <a:t>Inutilidad para la función reproductora  por origen traumático;</a:t>
            </a:r>
          </a:p>
          <a:p>
            <a:pPr hangingPunct="0">
              <a:spcBef>
                <a:spcPts val="1200"/>
              </a:spcBef>
            </a:pPr>
            <a:r>
              <a:rPr lang="es-ES" sz="2000" b="1" dirty="0">
                <a:solidFill>
                  <a:srgbClr val="000000"/>
                </a:solidFill>
                <a:latin typeface="Times New Roman" pitchFamily="18" charset="0"/>
              </a:rPr>
              <a:t>Inutilidad para la función reproductora por origen traumático o enfermedad;</a:t>
            </a:r>
          </a:p>
          <a:p>
            <a:pPr hangingPunct="0">
              <a:spcBef>
                <a:spcPts val="1200"/>
              </a:spcBef>
            </a:pPr>
            <a:r>
              <a:rPr lang="es-ES" sz="2000" b="1" dirty="0">
                <a:solidFill>
                  <a:srgbClr val="000000"/>
                </a:solidFill>
                <a:latin typeface="Times New Roman" pitchFamily="18" charset="0"/>
              </a:rPr>
              <a:t>Tránsito a/o desde exposiciones;</a:t>
            </a:r>
          </a:p>
          <a:p>
            <a:pPr hangingPunct="0">
              <a:spcBef>
                <a:spcPts val="1200"/>
              </a:spcBef>
            </a:pPr>
            <a:r>
              <a:rPr lang="es-ES" sz="2000" b="1" dirty="0">
                <a:solidFill>
                  <a:srgbClr val="000000"/>
                </a:solidFill>
                <a:latin typeface="Times New Roman" pitchFamily="18" charset="0"/>
              </a:rPr>
              <a:t>Equinos destinados a la práctica de polo, pato o pruebas de saltos varios competencias ecuestres;</a:t>
            </a:r>
          </a:p>
          <a:p>
            <a:pPr hangingPunct="0">
              <a:spcBef>
                <a:spcPts val="1200"/>
              </a:spcBef>
            </a:pPr>
            <a:r>
              <a:rPr lang="es-ES" sz="2000" b="1" dirty="0">
                <a:solidFill>
                  <a:srgbClr val="000000"/>
                </a:solidFill>
                <a:latin typeface="Times New Roman" pitchFamily="18" charset="0"/>
              </a:rPr>
              <a:t>Inutilidad para la función reproductora;</a:t>
            </a:r>
          </a:p>
          <a:p>
            <a:pPr hangingPunct="0">
              <a:spcBef>
                <a:spcPts val="1200"/>
              </a:spcBef>
            </a:pPr>
            <a:r>
              <a:rPr lang="es-ES" sz="2000" b="1" dirty="0">
                <a:solidFill>
                  <a:srgbClr val="000000"/>
                </a:solidFill>
                <a:latin typeface="Times New Roman" pitchFamily="18" charset="0"/>
              </a:rPr>
              <a:t>Anemia infecciosa equina;</a:t>
            </a:r>
          </a:p>
          <a:p>
            <a:pPr hangingPunct="0">
              <a:spcBef>
                <a:spcPts val="1400"/>
              </a:spcBef>
            </a:pPr>
            <a:r>
              <a:rPr lang="es-ES" sz="2000" b="1" dirty="0">
                <a:solidFill>
                  <a:srgbClr val="000000"/>
                </a:solidFill>
                <a:latin typeface="Times New Roman" pitchFamily="18" charset="0"/>
              </a:rPr>
              <a:t>Salmonella </a:t>
            </a:r>
            <a:r>
              <a:rPr lang="es-ES" sz="2000" b="1" dirty="0" err="1">
                <a:solidFill>
                  <a:srgbClr val="000000"/>
                </a:solidFill>
                <a:latin typeface="Times New Roman" pitchFamily="18" charset="0"/>
              </a:rPr>
              <a:t>abortus</a:t>
            </a:r>
            <a:r>
              <a:rPr lang="es-ES" sz="2000" b="1" dirty="0">
                <a:solidFill>
                  <a:srgbClr val="000000"/>
                </a:solidFill>
                <a:latin typeface="Times New Roman" pitchFamily="18" charset="0"/>
              </a:rPr>
              <a:t> </a:t>
            </a:r>
            <a:r>
              <a:rPr lang="es-ES" sz="2000" b="1" dirty="0" err="1">
                <a:solidFill>
                  <a:srgbClr val="000000"/>
                </a:solidFill>
                <a:latin typeface="Times New Roman" pitchFamily="18" charset="0"/>
              </a:rPr>
              <a:t>equi</a:t>
            </a:r>
            <a:r>
              <a:rPr lang="es-ES" sz="2000" b="1" dirty="0">
                <a:solidFill>
                  <a:srgbClr val="000000"/>
                </a:solidFill>
                <a:latin typeface="Times New Roman" pitchFamily="18" charset="0"/>
              </a:rPr>
              <a:t> (reacción positiva a las pruebas practicadas durante el periodo de permanencia del animal en el lazareto cuarentenario).</a:t>
            </a:r>
            <a:endParaRPr lang="es-ES" sz="2400" b="1" dirty="0">
              <a:solidFill>
                <a:srgbClr val="000000"/>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str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ppt_x</p:attrName>
                                        </p:attrNameLst>
                                      </p:cBhvr>
                                      <p:tavLst>
                                        <p:tav tm="0">
                                          <p:val>
                                            <p:strVal val="#ppt_x-#ppt_w/2"/>
                                          </p:val>
                                        </p:tav>
                                        <p:tav tm="100000">
                                          <p:val>
                                            <p:strVal val="#ppt_x"/>
                                          </p:val>
                                        </p:tav>
                                      </p:tavLst>
                                    </p:anim>
                                    <p:anim calcmode="lin" valueType="num">
                                      <p:cBhvr>
                                        <p:cTn id="15" dur="500" fill="hold"/>
                                        <p:tgtEl>
                                          <p:spTgt spid="4"/>
                                        </p:tgtEl>
                                        <p:attrNameLst>
                                          <p:attrName>ppt_y</p:attrName>
                                        </p:attrNameLst>
                                      </p:cBhvr>
                                      <p:tavLst>
                                        <p:tav tm="0">
                                          <p:val>
                                            <p:strVal val="#ppt_y"/>
                                          </p:val>
                                        </p:tav>
                                        <p:tav tm="100000">
                                          <p:val>
                                            <p:strVal val="#ppt_y"/>
                                          </p:val>
                                        </p:tav>
                                      </p:tavLst>
                                    </p:anim>
                                    <p:anim calcmode="lin" valueType="num">
                                      <p:cBhvr>
                                        <p:cTn id="16" dur="500" fill="hold"/>
                                        <p:tgtEl>
                                          <p:spTgt spid="4"/>
                                        </p:tgtEl>
                                        <p:attrNameLst>
                                          <p:attrName>ppt_w</p:attrName>
                                        </p:attrNameLst>
                                      </p:cBhvr>
                                      <p:tavLst>
                                        <p:tav tm="0">
                                          <p:val>
                                            <p:strVal val="0"/>
                                          </p:val>
                                        </p:tav>
                                        <p:tav tm="100000">
                                          <p:val>
                                            <p:strVal val="#ppt_w"/>
                                          </p:val>
                                        </p:tav>
                                      </p:tavLst>
                                    </p:anim>
                                    <p:anim calcmode="lin" valueType="num">
                                      <p:cBhvr>
                                        <p:cTn id="17"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txBox="1">
            <a:spLocks/>
          </p:cNvSpPr>
          <p:nvPr/>
        </p:nvSpPr>
        <p:spPr>
          <a:xfrm>
            <a:off x="533400" y="721211"/>
            <a:ext cx="8115300" cy="603250"/>
          </a:xfrm>
          <a:prstGeom prst="rect">
            <a:avLst/>
          </a:prstGeom>
          <a:solidFill>
            <a:schemeClr val="bg2"/>
          </a:solidFill>
          <a:ln w="76196">
            <a:solidFill>
              <a:schemeClr val="tx2"/>
            </a:solidFill>
          </a:ln>
        </p:spPr>
        <p:txBody>
          <a:bodyPr rtlCol="0" anchorCtr="1">
            <a:normAutofit/>
          </a:bodyPr>
          <a:lstStyle/>
          <a:p>
            <a:pPr marL="484183" marR="0" lvl="0" indent="-484183"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smtClean="0">
                <a:ln>
                  <a:noFill/>
                </a:ln>
                <a:solidFill>
                  <a:srgbClr val="000000"/>
                </a:solidFill>
                <a:effectLst/>
                <a:uLnTx/>
                <a:uFillTx/>
                <a:latin typeface="Times New Roman" pitchFamily="18"/>
                <a:ea typeface="+mj-ea"/>
                <a:cs typeface="Times New Roman" pitchFamily="18"/>
              </a:rPr>
              <a:t>DEFENSA EN EL PROCESO PENAL</a:t>
            </a:r>
            <a:endParaRPr kumimoji="0" lang="es-ES" sz="2800" b="1" i="0" u="none" strike="noStrike" kern="1200" cap="none" spc="0" normalizeH="0" baseline="0" noProof="0" dirty="0" smtClean="0">
              <a:ln>
                <a:noFill/>
              </a:ln>
              <a:solidFill>
                <a:srgbClr val="000000"/>
              </a:solidFill>
              <a:effectLst/>
              <a:uLnTx/>
              <a:uFillTx/>
              <a:latin typeface="Times New Roman" pitchFamily="18"/>
              <a:ea typeface="+mj-ea"/>
              <a:cs typeface="Times New Roman" pitchFamily="18"/>
            </a:endParaRPr>
          </a:p>
        </p:txBody>
      </p:sp>
      <p:sp>
        <p:nvSpPr>
          <p:cNvPr id="3" name="Text Box 3"/>
          <p:cNvSpPr txBox="1">
            <a:spLocks noChangeArrowheads="1"/>
          </p:cNvSpPr>
          <p:nvPr/>
        </p:nvSpPr>
        <p:spPr bwMode="auto">
          <a:xfrm>
            <a:off x="533400" y="1824524"/>
            <a:ext cx="8115300" cy="4119076"/>
          </a:xfrm>
          <a:prstGeom prst="rect">
            <a:avLst/>
          </a:prstGeom>
          <a:solidFill>
            <a:schemeClr val="bg2"/>
          </a:solidFill>
          <a:ln w="76196">
            <a:solidFill>
              <a:schemeClr val="tx2"/>
            </a:solidFill>
            <a:miter lim="800000"/>
            <a:headEnd/>
            <a:tailEnd/>
          </a:ln>
        </p:spPr>
        <p:txBody>
          <a:bodyPr wrap="square" anchorCtr="1">
            <a:spAutoFit/>
          </a:bodyPr>
          <a:lstStyle/>
          <a:p>
            <a:pPr algn="ctr" fontAlgn="auto" hangingPunct="0">
              <a:spcBef>
                <a:spcPts val="1200"/>
              </a:spcBef>
              <a:spcAft>
                <a:spcPts val="0"/>
              </a:spcAft>
              <a:defRPr/>
            </a:pPr>
            <a:r>
              <a:rPr lang="es-ES" sz="2000" b="1">
                <a:solidFill>
                  <a:srgbClr val="000000"/>
                </a:solidFill>
                <a:latin typeface="Times New Roman" pitchFamily="18" charset="0"/>
              </a:rPr>
              <a:t>SI SE PROMOVIERA PROCESO PENAL O CORRECCIONAL, EL ASEGURADO DEBE DAR INMEDIATO AVISO AL ASEGURADOR, QUIEN DENTRO DE LOS DOS DIAS DE LA COMUNICACIÓN, DEBE EXPEDIRSE SOBRE SI ASUME O NO LA DEFENSA. SI EL ASEGURADOR NO LA ASUME EL ASEGURADO DEBE DESIGNAR AL PROFESIONAL QUE LO DEFIENDA E INFORMARLE AL ASEGURADOR LAS ACTUACIONES PRODUCIDAS EN EL JUICIO Y LAS SENTENCIAS QUE SE DICTASEN.</a:t>
            </a:r>
          </a:p>
          <a:p>
            <a:pPr algn="ctr" fontAlgn="auto" hangingPunct="0">
              <a:spcBef>
                <a:spcPts val="1200"/>
              </a:spcBef>
              <a:spcAft>
                <a:spcPts val="0"/>
              </a:spcAft>
              <a:defRPr/>
            </a:pPr>
            <a:r>
              <a:rPr lang="es-ES" sz="2000" b="1">
                <a:solidFill>
                  <a:srgbClr val="000000"/>
                </a:solidFill>
                <a:latin typeface="Times New Roman" pitchFamily="18" charset="0"/>
              </a:rPr>
              <a:t>SI EL ASEGURADOR ASUME LA DEFENSA EN EL PROCESO PENAL SOLO PAGARA LOS HONORARIOS Y GASTOS DEL ABOGADO DESIGNADO.</a:t>
            </a:r>
          </a:p>
          <a:p>
            <a:pPr algn="ctr" fontAlgn="auto" hangingPunct="0">
              <a:spcBef>
                <a:spcPts val="1400"/>
              </a:spcBef>
              <a:spcAft>
                <a:spcPts val="0"/>
              </a:spcAft>
              <a:defRPr/>
            </a:pPr>
            <a:r>
              <a:rPr lang="es-ES" sz="2000" b="1">
                <a:solidFill>
                  <a:srgbClr val="000000"/>
                </a:solidFill>
                <a:latin typeface="Times New Roman" pitchFamily="18" charset="0"/>
              </a:rPr>
              <a:t>PRINCIPIO DE DEFENSA DE LA LIBERTAD INDIVIDUAL</a:t>
            </a:r>
            <a:endParaRPr lang="es-ES" sz="2400">
              <a:solidFill>
                <a:srgbClr val="000000"/>
              </a:solidFill>
              <a:latin typeface="Times New Roman" pitchFamily="18"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txBox="1">
            <a:spLocks/>
          </p:cNvSpPr>
          <p:nvPr/>
        </p:nvSpPr>
        <p:spPr>
          <a:xfrm>
            <a:off x="457200" y="763588"/>
            <a:ext cx="8229600" cy="657225"/>
          </a:xfrm>
          <a:prstGeom prst="rect">
            <a:avLst/>
          </a:prstGeom>
          <a:solidFill>
            <a:schemeClr val="bg2"/>
          </a:solidFill>
          <a:ln w="76196">
            <a:solidFill>
              <a:schemeClr val="tx2"/>
            </a:solidFill>
          </a:ln>
        </p:spPr>
        <p:txBody>
          <a:bodyPr rtlCol="0" anchorCtr="1">
            <a:normAutofit/>
          </a:bodyPr>
          <a:lstStyle/>
          <a:p>
            <a:pPr marL="484183" marR="0" lvl="0" indent="-484183"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000000"/>
                </a:solidFill>
                <a:effectLst/>
                <a:uLnTx/>
                <a:uFillTx/>
                <a:latin typeface="Times New Roman" pitchFamily="18"/>
                <a:ea typeface="+mj-ea"/>
                <a:cs typeface="Times New Roman" pitchFamily="18"/>
              </a:rPr>
              <a:t>GARANTÍA DE LA PÓLIZA</a:t>
            </a:r>
            <a:endParaRPr kumimoji="0" lang="en-US" sz="2800" b="0" i="0" u="none" strike="noStrike" kern="1200" cap="none" spc="0" normalizeH="0" baseline="0" noProof="0" dirty="0" smtClean="0">
              <a:ln>
                <a:noFill/>
              </a:ln>
              <a:solidFill>
                <a:srgbClr val="000000"/>
              </a:solidFill>
              <a:effectLst/>
              <a:uLnTx/>
              <a:uFillTx/>
              <a:latin typeface="Times New Roman" pitchFamily="18"/>
              <a:ea typeface="+mj-ea"/>
              <a:cs typeface="Times New Roman" pitchFamily="18"/>
            </a:endParaRPr>
          </a:p>
        </p:txBody>
      </p:sp>
      <p:sp>
        <p:nvSpPr>
          <p:cNvPr id="3" name="Text Box 3"/>
          <p:cNvSpPr txBox="1">
            <a:spLocks noChangeArrowheads="1"/>
          </p:cNvSpPr>
          <p:nvPr/>
        </p:nvSpPr>
        <p:spPr bwMode="auto">
          <a:xfrm>
            <a:off x="457200" y="1963738"/>
            <a:ext cx="8229600" cy="3965575"/>
          </a:xfrm>
          <a:prstGeom prst="rect">
            <a:avLst/>
          </a:prstGeom>
          <a:solidFill>
            <a:schemeClr val="bg2"/>
          </a:solidFill>
          <a:ln w="76196">
            <a:solidFill>
              <a:schemeClr val="tx2"/>
            </a:solidFill>
            <a:miter lim="800000"/>
            <a:headEnd/>
            <a:tailEnd/>
          </a:ln>
        </p:spPr>
        <p:txBody>
          <a:bodyPr wrap="square" anchorCtr="1">
            <a:spAutoFit/>
          </a:bodyPr>
          <a:lstStyle/>
          <a:p>
            <a:pPr algn="ctr" fontAlgn="auto" hangingPunct="0">
              <a:spcBef>
                <a:spcPts val="1400"/>
              </a:spcBef>
              <a:spcAft>
                <a:spcPts val="0"/>
              </a:spcAft>
              <a:defRPr/>
            </a:pPr>
            <a:r>
              <a:rPr lang="es-ES" sz="2400" b="1">
                <a:solidFill>
                  <a:srgbClr val="000000"/>
                </a:solidFill>
                <a:latin typeface="Times New Roman" pitchFamily="18" charset="0"/>
              </a:rPr>
              <a:t>La garantía de la póliza comprende el pago de la indemnización al tercero y los gastos y costas judiciales o extrajudiciales necesarios para resistir la pretensión del tercero damnificado.</a:t>
            </a:r>
          </a:p>
          <a:p>
            <a:pPr algn="ctr" fontAlgn="auto" hangingPunct="0">
              <a:spcBef>
                <a:spcPts val="1400"/>
              </a:spcBef>
              <a:spcAft>
                <a:spcPts val="0"/>
              </a:spcAft>
              <a:defRPr/>
            </a:pPr>
            <a:r>
              <a:rPr lang="es-ES" sz="2400" b="1">
                <a:solidFill>
                  <a:srgbClr val="000000"/>
                </a:solidFill>
                <a:latin typeface="Times New Roman" pitchFamily="18" charset="0"/>
              </a:rPr>
              <a:t>Si la garantía aseguradora tiene límite y el monto de la condena la supera, los gastos y costas judiciales deberán pagarse proporcionalmente entre el asegurado y el asegurador, salvo que la causa hubiese sido mantenida injustificadamente por el asegurador, en cuyo caso deberá asumir la totalidad del pago.</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txBox="1">
            <a:spLocks/>
          </p:cNvSpPr>
          <p:nvPr/>
        </p:nvSpPr>
        <p:spPr>
          <a:xfrm>
            <a:off x="457200" y="990600"/>
            <a:ext cx="8229600" cy="1011237"/>
          </a:xfrm>
          <a:prstGeom prst="rect">
            <a:avLst/>
          </a:prstGeom>
          <a:solidFill>
            <a:schemeClr val="bg2"/>
          </a:solidFill>
          <a:ln w="76196">
            <a:solidFill>
              <a:schemeClr val="tx2"/>
            </a:solidFill>
          </a:ln>
        </p:spPr>
        <p:txBody>
          <a:bodyPr rtlCol="0" anchorCtr="1">
            <a:normAutofit/>
          </a:bodyPr>
          <a:lstStyle/>
          <a:p>
            <a:pPr marL="484183" marR="0" lvl="0" indent="-484183"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smtClean="0">
                <a:ln>
                  <a:noFill/>
                </a:ln>
                <a:solidFill>
                  <a:srgbClr val="000000"/>
                </a:solidFill>
                <a:effectLst/>
                <a:uLnTx/>
                <a:uFillTx/>
                <a:latin typeface="Times New Roman" pitchFamily="18"/>
                <a:ea typeface="+mj-ea"/>
                <a:cs typeface="Times New Roman" pitchFamily="18"/>
              </a:rPr>
              <a:t>DEPÓSITO DE LA SUMA ASEGURADA DE PARTE DEL ASEGURADOR</a:t>
            </a:r>
            <a:endParaRPr kumimoji="0" lang="es-ES" sz="2800" b="0" i="0" u="none" strike="noStrike" kern="1200" cap="none" spc="0" normalizeH="0" baseline="0" noProof="0" dirty="0" smtClean="0">
              <a:ln>
                <a:noFill/>
              </a:ln>
              <a:solidFill>
                <a:srgbClr val="000000"/>
              </a:solidFill>
              <a:effectLst/>
              <a:uLnTx/>
              <a:uFillTx/>
              <a:latin typeface="Times New Roman" pitchFamily="18"/>
              <a:ea typeface="+mj-ea"/>
              <a:cs typeface="Times New Roman" pitchFamily="18"/>
            </a:endParaRPr>
          </a:p>
        </p:txBody>
      </p:sp>
      <p:sp>
        <p:nvSpPr>
          <p:cNvPr id="3" name="Text Box 3"/>
          <p:cNvSpPr txBox="1">
            <a:spLocks noChangeArrowheads="1"/>
          </p:cNvSpPr>
          <p:nvPr/>
        </p:nvSpPr>
        <p:spPr bwMode="auto">
          <a:xfrm>
            <a:off x="457245" y="3016250"/>
            <a:ext cx="8226305" cy="2308324"/>
          </a:xfrm>
          <a:prstGeom prst="rect">
            <a:avLst/>
          </a:prstGeom>
          <a:solidFill>
            <a:schemeClr val="bg2"/>
          </a:solidFill>
          <a:ln w="76196">
            <a:solidFill>
              <a:schemeClr val="tx2"/>
            </a:solidFill>
            <a:miter lim="800000"/>
            <a:headEnd/>
            <a:tailEnd/>
          </a:ln>
        </p:spPr>
        <p:txBody>
          <a:bodyPr wrap="square" anchorCtr="1">
            <a:spAutoFit/>
          </a:bodyPr>
          <a:lstStyle/>
          <a:p>
            <a:pPr algn="ctr" fontAlgn="auto" hangingPunct="0">
              <a:spcBef>
                <a:spcPts val="1200"/>
              </a:spcBef>
              <a:spcAft>
                <a:spcPts val="0"/>
              </a:spcAft>
              <a:defRPr/>
            </a:pPr>
            <a:r>
              <a:rPr lang="es-ES" sz="2400" b="1">
                <a:solidFill>
                  <a:srgbClr val="000000"/>
                </a:solidFill>
                <a:latin typeface="Times New Roman" pitchFamily="18" charset="0"/>
              </a:rPr>
              <a:t>SI EL ASEGURADOR DEPOSITA EL MONTO DE LA SUMA ASEGURADA Y LAS COSTAS Y GASTOS DEVENGADOS HASTA ESE MOMENTO SE LIBERA DE LOS QUE SE DEVENGUEN CON POSTERIORIDAD, DEJANDO LA DIRECCIÓN EXCLUSIVA DE LA CAUSA A CARGO DEL ASEGURADO.</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txBox="1">
            <a:spLocks/>
          </p:cNvSpPr>
          <p:nvPr/>
        </p:nvSpPr>
        <p:spPr>
          <a:xfrm>
            <a:off x="457200" y="549275"/>
            <a:ext cx="8229600" cy="593725"/>
          </a:xfrm>
          <a:prstGeom prst="rect">
            <a:avLst/>
          </a:prstGeom>
          <a:solidFill>
            <a:schemeClr val="bg2"/>
          </a:solidFill>
          <a:ln w="76200">
            <a:solidFill>
              <a:schemeClr val="tx2"/>
            </a:solidFill>
          </a:ln>
        </p:spPr>
        <p:txBody>
          <a:bodyPr rtlCol="0" anchorCtr="1">
            <a:normAutofit/>
          </a:bodyPr>
          <a:lstStyle/>
          <a:p>
            <a:pPr marL="484183" marR="0" lvl="0" indent="-484183"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000000"/>
                </a:solidFill>
                <a:effectLst/>
                <a:uLnTx/>
                <a:uFillTx/>
                <a:latin typeface="Times New Roman" pitchFamily="18"/>
                <a:ea typeface="+mj-ea"/>
                <a:cs typeface="Times New Roman" pitchFamily="18"/>
              </a:rPr>
              <a:t>RECONOCIMIENTO DE RESPONSABILIDAD</a:t>
            </a:r>
            <a:endParaRPr kumimoji="0" lang="en-US" sz="2800" b="0" i="0" u="none" strike="noStrike" kern="1200" cap="none" spc="0" normalizeH="0" baseline="0" noProof="0" dirty="0" smtClean="0">
              <a:ln>
                <a:noFill/>
              </a:ln>
              <a:solidFill>
                <a:srgbClr val="000000"/>
              </a:solidFill>
              <a:effectLst/>
              <a:uLnTx/>
              <a:uFillTx/>
              <a:latin typeface="Times New Roman" pitchFamily="18"/>
              <a:ea typeface="+mj-ea"/>
              <a:cs typeface="Times New Roman" pitchFamily="18"/>
            </a:endParaRPr>
          </a:p>
        </p:txBody>
      </p:sp>
      <p:sp>
        <p:nvSpPr>
          <p:cNvPr id="3" name="Text Box 3"/>
          <p:cNvSpPr txBox="1">
            <a:spLocks noChangeArrowheads="1"/>
          </p:cNvSpPr>
          <p:nvPr/>
        </p:nvSpPr>
        <p:spPr bwMode="auto">
          <a:xfrm>
            <a:off x="457200" y="1643063"/>
            <a:ext cx="8229600" cy="2301875"/>
          </a:xfrm>
          <a:prstGeom prst="rect">
            <a:avLst/>
          </a:prstGeom>
          <a:solidFill>
            <a:schemeClr val="bg2"/>
          </a:solidFill>
          <a:ln w="76200">
            <a:solidFill>
              <a:schemeClr val="tx2"/>
            </a:solidFill>
            <a:miter lim="800000"/>
            <a:headEnd/>
            <a:tailEnd/>
          </a:ln>
        </p:spPr>
        <p:txBody>
          <a:bodyPr wrap="square" anchorCtr="1">
            <a:spAutoFit/>
          </a:bodyPr>
          <a:lstStyle/>
          <a:p>
            <a:pPr algn="ctr" fontAlgn="auto" hangingPunct="0">
              <a:spcBef>
                <a:spcPts val="1400"/>
              </a:spcBef>
              <a:spcAft>
                <a:spcPts val="0"/>
              </a:spcAft>
              <a:defRPr/>
            </a:pPr>
            <a:r>
              <a:rPr lang="es-ES" sz="2000" b="1">
                <a:solidFill>
                  <a:srgbClr val="000000"/>
                </a:solidFill>
                <a:latin typeface="Times New Roman" pitchFamily="18" charset="0"/>
              </a:rPr>
              <a:t>EL ASEGURADO NO PUEDE RECONOCER SU RESPONSABILIDAD NI CELEBRAR TRANSACIÓN SIN ANUENCIA DEL ASEGURADOR. CUANDO ESOS ACTOS SE CELEBREN CON INTERVENCIÓN DEL ASEGURADOR, ÉSTE ENTREGARÁ LOS FONDOS QUE CORRESPONDAN SEGÚN EL CONTRATO, EN TÉRMINO ÚTIL PARA EL CUMPLIMIENTO DILIGENTE DE LAS OBLIGACIONES ASUMIDAS.</a:t>
            </a:r>
            <a:endParaRPr lang="es-ES" sz="2400">
              <a:solidFill>
                <a:srgbClr val="000000"/>
              </a:solidFill>
              <a:latin typeface="Times New Roman" pitchFamily="18" charset="0"/>
            </a:endParaRPr>
          </a:p>
        </p:txBody>
      </p:sp>
      <p:sp>
        <p:nvSpPr>
          <p:cNvPr id="4" name="Text Box 4"/>
          <p:cNvSpPr txBox="1">
            <a:spLocks noChangeArrowheads="1"/>
          </p:cNvSpPr>
          <p:nvPr/>
        </p:nvSpPr>
        <p:spPr bwMode="auto">
          <a:xfrm>
            <a:off x="457200" y="4308475"/>
            <a:ext cx="8229600" cy="1784350"/>
          </a:xfrm>
          <a:prstGeom prst="rect">
            <a:avLst/>
          </a:prstGeom>
          <a:solidFill>
            <a:schemeClr val="bg2"/>
          </a:solidFill>
          <a:ln w="76200">
            <a:solidFill>
              <a:schemeClr val="tx2"/>
            </a:solidFill>
            <a:miter lim="800000"/>
            <a:headEnd/>
            <a:tailEnd/>
          </a:ln>
        </p:spPr>
        <p:txBody>
          <a:bodyPr wrap="square" anchorCtr="1">
            <a:spAutoFit/>
          </a:bodyPr>
          <a:lstStyle/>
          <a:p>
            <a:pPr algn="ctr" fontAlgn="auto" hangingPunct="0">
              <a:spcBef>
                <a:spcPts val="1200"/>
              </a:spcBef>
              <a:spcAft>
                <a:spcPts val="0"/>
              </a:spcAft>
              <a:defRPr/>
            </a:pPr>
            <a:r>
              <a:rPr lang="es-ES" sz="2000" b="1">
                <a:solidFill>
                  <a:srgbClr val="000000"/>
                </a:solidFill>
                <a:latin typeface="Times New Roman" pitchFamily="18" charset="0"/>
              </a:rPr>
              <a:t>HAY QUE DIFERENCIAR RECONOCIMIENTO DE RESPONSABILIDAD Y RECONOCIMIENTO DE HECHOS</a:t>
            </a:r>
          </a:p>
          <a:p>
            <a:pPr algn="ctr" fontAlgn="auto" hangingPunct="0">
              <a:spcBef>
                <a:spcPts val="1200"/>
              </a:spcBef>
              <a:spcAft>
                <a:spcPts val="0"/>
              </a:spcAft>
              <a:defRPr/>
            </a:pPr>
            <a:r>
              <a:rPr lang="es-ES" sz="2000" b="1">
                <a:solidFill>
                  <a:srgbClr val="000000"/>
                </a:solidFill>
                <a:latin typeface="Times New Roman" pitchFamily="18" charset="0"/>
              </a:rPr>
              <a:t>LO QUE LA LEY EXIGE ES QUE EL ASEGURADO NO HAGA UNA VALORACION SOBRE SU RESPONSABILIDAD, DEBIENDO SOLO EXPONER LOS HECHOS SIN EXTRAER CONCLUSIONES.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txBox="1">
            <a:spLocks/>
          </p:cNvSpPr>
          <p:nvPr/>
        </p:nvSpPr>
        <p:spPr>
          <a:xfrm>
            <a:off x="457200" y="990600"/>
            <a:ext cx="8229600" cy="531812"/>
          </a:xfrm>
          <a:prstGeom prst="rect">
            <a:avLst/>
          </a:prstGeom>
          <a:solidFill>
            <a:schemeClr val="bg2"/>
          </a:solidFill>
          <a:ln w="76196">
            <a:solidFill>
              <a:schemeClr val="tx2"/>
            </a:solidFill>
          </a:ln>
        </p:spPr>
        <p:txBody>
          <a:bodyPr rtlCol="0" anchorCtr="1">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000000"/>
                </a:solidFill>
                <a:effectLst/>
                <a:uLnTx/>
                <a:uFillTx/>
                <a:latin typeface="Times New Roman" pitchFamily="18"/>
                <a:ea typeface="+mj-ea"/>
                <a:cs typeface="Times New Roman" pitchFamily="18"/>
              </a:rPr>
              <a:t>PLURALIDAD DE DAMNIFICADOS</a:t>
            </a:r>
            <a:endParaRPr kumimoji="0" lang="en-US" sz="2800" b="0" i="0" u="none" strike="noStrike" kern="1200" cap="none" spc="0" normalizeH="0" baseline="0" noProof="0" dirty="0" smtClean="0">
              <a:ln>
                <a:noFill/>
              </a:ln>
              <a:solidFill>
                <a:srgbClr val="000000"/>
              </a:solidFill>
              <a:effectLst/>
              <a:uLnTx/>
              <a:uFillTx/>
              <a:latin typeface="Times New Roman" pitchFamily="18"/>
              <a:ea typeface="+mj-ea"/>
              <a:cs typeface="Times New Roman" pitchFamily="18"/>
            </a:endParaRPr>
          </a:p>
        </p:txBody>
      </p:sp>
      <p:sp>
        <p:nvSpPr>
          <p:cNvPr id="3" name="Text Box 3"/>
          <p:cNvSpPr txBox="1">
            <a:spLocks noChangeArrowheads="1"/>
          </p:cNvSpPr>
          <p:nvPr/>
        </p:nvSpPr>
        <p:spPr bwMode="auto">
          <a:xfrm>
            <a:off x="457680" y="2617539"/>
            <a:ext cx="8229120" cy="2487861"/>
          </a:xfrm>
          <a:prstGeom prst="rect">
            <a:avLst/>
          </a:prstGeom>
          <a:solidFill>
            <a:schemeClr val="bg2"/>
          </a:solidFill>
          <a:ln w="76196">
            <a:solidFill>
              <a:schemeClr val="tx2"/>
            </a:solidFill>
            <a:miter lim="800000"/>
            <a:headEnd/>
            <a:tailEnd/>
          </a:ln>
        </p:spPr>
        <p:txBody>
          <a:bodyPr wrap="square" anchorCtr="1">
            <a:spAutoFit/>
          </a:bodyPr>
          <a:lstStyle/>
          <a:p>
            <a:pPr algn="ctr" fontAlgn="auto" hangingPunct="0">
              <a:spcBef>
                <a:spcPts val="1400"/>
              </a:spcBef>
              <a:spcAft>
                <a:spcPts val="0"/>
              </a:spcAft>
              <a:defRPr/>
            </a:pPr>
            <a:r>
              <a:rPr lang="es-ES" sz="2400" b="1" dirty="0">
                <a:solidFill>
                  <a:srgbClr val="000000"/>
                </a:solidFill>
                <a:latin typeface="Times New Roman" pitchFamily="18" charset="0"/>
              </a:rPr>
              <a:t>Si a consecuencia de un determinado hecho cubierto por el contrato, existiesen varios damnificados, la indemnización debida por el asegurador se distribuirá a prorrata (en forma proporcional).</a:t>
            </a:r>
          </a:p>
          <a:p>
            <a:pPr algn="ctr" fontAlgn="auto" hangingPunct="0">
              <a:spcBef>
                <a:spcPts val="1400"/>
              </a:spcBef>
              <a:spcAft>
                <a:spcPts val="0"/>
              </a:spcAft>
              <a:defRPr/>
            </a:pPr>
            <a:r>
              <a:rPr lang="es-ES" sz="2400" b="1" dirty="0">
                <a:solidFill>
                  <a:srgbClr val="000000"/>
                </a:solidFill>
                <a:latin typeface="Times New Roman" pitchFamily="18" charset="0"/>
              </a:rPr>
              <a:t>Si se promueven dos o más acciones, se acumularán los diversos procesos para ser resueltos por el juez que intervino.</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Box 2"/>
          <p:cNvSpPr txBox="1">
            <a:spLocks noChangeArrowheads="1"/>
          </p:cNvSpPr>
          <p:nvPr/>
        </p:nvSpPr>
        <p:spPr bwMode="auto">
          <a:xfrm>
            <a:off x="457200" y="2286000"/>
            <a:ext cx="8229600" cy="1198563"/>
          </a:xfrm>
          <a:prstGeom prst="rect">
            <a:avLst/>
          </a:prstGeom>
          <a:solidFill>
            <a:schemeClr val="bg1"/>
          </a:solidFill>
          <a:ln w="76196">
            <a:solidFill>
              <a:schemeClr val="tx2"/>
            </a:solidFill>
            <a:miter lim="800000"/>
            <a:headEnd/>
            <a:tailEnd/>
          </a:ln>
        </p:spPr>
        <p:txBody>
          <a:bodyPr wrap="square" anchorCtr="1">
            <a:spAutoFit/>
          </a:bodyPr>
          <a:lstStyle/>
          <a:p>
            <a:pPr algn="ctr" fontAlgn="auto" hangingPunct="0">
              <a:spcBef>
                <a:spcPts val="1900"/>
              </a:spcBef>
              <a:spcAft>
                <a:spcPts val="0"/>
              </a:spcAft>
              <a:defRPr/>
            </a:pPr>
            <a:r>
              <a:rPr lang="es-ES" sz="2800" b="1" dirty="0">
                <a:solidFill>
                  <a:srgbClr val="000000"/>
                </a:solidFill>
                <a:latin typeface="Times New Roman" pitchFamily="18" charset="0"/>
              </a:rPr>
              <a:t>RESPONSABILIDAD CIVIL </a:t>
            </a:r>
          </a:p>
          <a:p>
            <a:pPr algn="ctr" fontAlgn="auto" hangingPunct="0">
              <a:spcBef>
                <a:spcPts val="1900"/>
              </a:spcBef>
              <a:spcAft>
                <a:spcPts val="0"/>
              </a:spcAft>
              <a:defRPr/>
            </a:pPr>
            <a:r>
              <a:rPr lang="es-ES" sz="2800" b="1" dirty="0">
                <a:solidFill>
                  <a:srgbClr val="000000"/>
                </a:solidFill>
                <a:latin typeface="Times New Roman" pitchFamily="18" charset="0"/>
              </a:rPr>
              <a:t>ASCENSORES Y MONTACARGAS</a:t>
            </a:r>
            <a:endParaRPr lang="es-ES" sz="2800" dirty="0">
              <a:solidFill>
                <a:srgbClr val="000000"/>
              </a:solidFill>
              <a:latin typeface="Times New Roman" pitchFamily="18"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a:spLocks noChangeArrowheads="1"/>
          </p:cNvSpPr>
          <p:nvPr/>
        </p:nvSpPr>
        <p:spPr bwMode="auto">
          <a:xfrm>
            <a:off x="457200" y="476250"/>
            <a:ext cx="8229600" cy="879475"/>
          </a:xfrm>
          <a:prstGeom prst="rect">
            <a:avLst/>
          </a:prstGeom>
          <a:solidFill>
            <a:schemeClr val="bg1"/>
          </a:solidFill>
          <a:ln w="76196">
            <a:solidFill>
              <a:schemeClr val="tx2"/>
            </a:solidFill>
            <a:miter lim="800000"/>
            <a:headEnd/>
            <a:tailEnd/>
          </a:ln>
        </p:spPr>
        <p:txBody>
          <a:bodyPr anchor="ctr" anchorCtr="1"/>
          <a:lstStyle/>
          <a:p>
            <a:pPr algn="ctr" fontAlgn="auto">
              <a:spcBef>
                <a:spcPts val="0"/>
              </a:spcBef>
              <a:spcAft>
                <a:spcPts val="0"/>
              </a:spcAft>
              <a:defRPr/>
            </a:pPr>
            <a:r>
              <a:rPr lang="es-ES" sz="2800" b="1" dirty="0">
                <a:solidFill>
                  <a:srgbClr val="000000"/>
                </a:solidFill>
                <a:latin typeface="Times New Roman" pitchFamily="18" charset="0"/>
                <a:cs typeface="Times New Roman" pitchFamily="18" charset="0"/>
              </a:rPr>
              <a:t>RIESGO CUBIERTO</a:t>
            </a:r>
            <a:endParaRPr lang="es-ES" sz="2800" dirty="0">
              <a:solidFill>
                <a:srgbClr val="000000"/>
              </a:solidFill>
              <a:latin typeface="Times New Roman" pitchFamily="18" charset="0"/>
              <a:cs typeface="Times New Roman" pitchFamily="18" charset="0"/>
            </a:endParaRPr>
          </a:p>
        </p:txBody>
      </p:sp>
      <p:sp>
        <p:nvSpPr>
          <p:cNvPr id="3" name="Text Box 3"/>
          <p:cNvSpPr txBox="1">
            <a:spLocks noChangeArrowheads="1"/>
          </p:cNvSpPr>
          <p:nvPr/>
        </p:nvSpPr>
        <p:spPr bwMode="auto">
          <a:xfrm>
            <a:off x="457133" y="1771471"/>
            <a:ext cx="8236137" cy="1200329"/>
          </a:xfrm>
          <a:prstGeom prst="rect">
            <a:avLst/>
          </a:prstGeom>
          <a:solidFill>
            <a:schemeClr val="bg1"/>
          </a:solidFill>
          <a:ln w="76196">
            <a:solidFill>
              <a:schemeClr val="tx2"/>
            </a:solidFill>
            <a:miter lim="800000"/>
            <a:headEnd/>
            <a:tailEnd/>
          </a:ln>
        </p:spPr>
        <p:txBody>
          <a:bodyPr wrap="square" anchorCtr="1">
            <a:spAutoFit/>
          </a:bodyPr>
          <a:lstStyle/>
          <a:p>
            <a:pPr algn="ctr" fontAlgn="auto" hangingPunct="0">
              <a:spcBef>
                <a:spcPts val="1400"/>
              </a:spcBef>
              <a:spcAft>
                <a:spcPts val="0"/>
              </a:spcAft>
              <a:defRPr/>
            </a:pPr>
            <a:r>
              <a:rPr lang="es-ES" sz="2400" b="1">
                <a:solidFill>
                  <a:srgbClr val="000000"/>
                </a:solidFill>
                <a:latin typeface="Times New Roman" pitchFamily="18" charset="0"/>
              </a:rPr>
              <a:t>Responsabilidad civil del asegurado hacia terceros, emergente de los daños producidos por el uso de los ascensores y/o montacargas mencionados en las condiciones particulares.</a:t>
            </a:r>
          </a:p>
        </p:txBody>
      </p:sp>
      <p:sp>
        <p:nvSpPr>
          <p:cNvPr id="4" name="Text Box 4"/>
          <p:cNvSpPr txBox="1">
            <a:spLocks noChangeArrowheads="1"/>
          </p:cNvSpPr>
          <p:nvPr/>
        </p:nvSpPr>
        <p:spPr bwMode="auto">
          <a:xfrm>
            <a:off x="457133" y="3357563"/>
            <a:ext cx="8236137" cy="1200329"/>
          </a:xfrm>
          <a:prstGeom prst="rect">
            <a:avLst/>
          </a:prstGeom>
          <a:solidFill>
            <a:schemeClr val="bg1"/>
          </a:solidFill>
          <a:ln w="76196">
            <a:solidFill>
              <a:schemeClr val="tx2"/>
            </a:solidFill>
            <a:miter lim="800000"/>
            <a:headEnd/>
            <a:tailEnd/>
          </a:ln>
        </p:spPr>
        <p:txBody>
          <a:bodyPr wrap="square" anchorCtr="1">
            <a:spAutoFit/>
          </a:bodyPr>
          <a:lstStyle/>
          <a:p>
            <a:pPr algn="ctr" fontAlgn="auto" hangingPunct="0">
              <a:spcBef>
                <a:spcPts val="1400"/>
              </a:spcBef>
              <a:spcAft>
                <a:spcPts val="0"/>
              </a:spcAft>
              <a:defRPr/>
            </a:pPr>
            <a:r>
              <a:rPr lang="es-ES" sz="2400" b="1">
                <a:solidFill>
                  <a:srgbClr val="000000"/>
                </a:solidFill>
                <a:latin typeface="Times New Roman" pitchFamily="18" charset="0"/>
              </a:rPr>
              <a:t>Es carga especial del asegurado cumplir con las condiciones del Código de edificación sobre instalación y mantenimiento y realizar las tareas con adecuadas medidas de seguridad.</a:t>
            </a:r>
            <a:endParaRPr lang="es-ES" sz="2000" b="1">
              <a:solidFill>
                <a:srgbClr val="000000"/>
              </a:solidFill>
              <a:latin typeface="Times New Roman" pitchFamily="18" charset="0"/>
            </a:endParaRPr>
          </a:p>
        </p:txBody>
      </p:sp>
      <p:sp>
        <p:nvSpPr>
          <p:cNvPr id="5" name="Text Box 4"/>
          <p:cNvSpPr txBox="1">
            <a:spLocks noChangeArrowheads="1"/>
          </p:cNvSpPr>
          <p:nvPr/>
        </p:nvSpPr>
        <p:spPr bwMode="auto">
          <a:xfrm>
            <a:off x="457133" y="4953000"/>
            <a:ext cx="8236137" cy="1010533"/>
          </a:xfrm>
          <a:prstGeom prst="rect">
            <a:avLst/>
          </a:prstGeom>
          <a:solidFill>
            <a:schemeClr val="bg1"/>
          </a:solidFill>
          <a:ln w="76196">
            <a:solidFill>
              <a:schemeClr val="tx2"/>
            </a:solidFill>
            <a:miter lim="800000"/>
            <a:headEnd/>
            <a:tailEnd/>
          </a:ln>
        </p:spPr>
        <p:txBody>
          <a:bodyPr wrap="square" anchorCtr="1">
            <a:spAutoFit/>
          </a:bodyPr>
          <a:lstStyle/>
          <a:p>
            <a:pPr algn="ctr" fontAlgn="auto" hangingPunct="0">
              <a:spcBef>
                <a:spcPts val="1400"/>
              </a:spcBef>
              <a:spcAft>
                <a:spcPts val="0"/>
              </a:spcAft>
              <a:defRPr/>
            </a:pPr>
            <a:r>
              <a:rPr lang="es-ES" sz="2400" b="1">
                <a:solidFill>
                  <a:srgbClr val="000000"/>
                </a:solidFill>
                <a:latin typeface="Times New Roman" pitchFamily="18" charset="0"/>
              </a:rPr>
              <a:t>Obligatoria en la Ciudad Autónoma de Buenos Aires.</a:t>
            </a:r>
          </a:p>
          <a:p>
            <a:pPr algn="ctr" fontAlgn="auto" hangingPunct="0">
              <a:spcBef>
                <a:spcPts val="1400"/>
              </a:spcBef>
              <a:spcAft>
                <a:spcPts val="0"/>
              </a:spcAft>
              <a:defRPr/>
            </a:pPr>
            <a:r>
              <a:rPr lang="es-ES" sz="2400" b="1">
                <a:solidFill>
                  <a:srgbClr val="000000"/>
                </a:solidFill>
                <a:latin typeface="Times New Roman" pitchFamily="18" charset="0"/>
              </a:rPr>
              <a:t>Ordenanza 49.308</a:t>
            </a:r>
            <a:endParaRPr lang="es-ES" sz="2000" b="1">
              <a:solidFill>
                <a:srgbClr val="000000"/>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str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ppt_w/2"/>
                                          </p:val>
                                        </p:tav>
                                        <p:tav tm="100000">
                                          <p:val>
                                            <p:strVal val="#ppt_x"/>
                                          </p:val>
                                        </p:tav>
                                      </p:tavLst>
                                    </p:anim>
                                    <p:anim calcmode="lin" valueType="num">
                                      <p:cBhvr>
                                        <p:cTn id="15" dur="500" fill="hold"/>
                                        <p:tgtEl>
                                          <p:spTgt spid="3"/>
                                        </p:tgtEl>
                                        <p:attrNameLst>
                                          <p:attrName>ppt_y</p:attrName>
                                        </p:attrNameLst>
                                      </p:cBhvr>
                                      <p:tavLst>
                                        <p:tav tm="0">
                                          <p:val>
                                            <p:strVal val="#ppt_y"/>
                                          </p:val>
                                        </p:tav>
                                        <p:tav tm="100000">
                                          <p:val>
                                            <p:strVal val="#ppt_y"/>
                                          </p:val>
                                        </p:tav>
                                      </p:tavLst>
                                    </p:anim>
                                    <p:anim calcmode="lin" valueType="num">
                                      <p:cBhvr>
                                        <p:cTn id="16" dur="500" fill="hold"/>
                                        <p:tgtEl>
                                          <p:spTgt spid="3"/>
                                        </p:tgtEl>
                                        <p:attrNameLst>
                                          <p:attrName>ppt_w</p:attrName>
                                        </p:attrNameLst>
                                      </p:cBhvr>
                                      <p:tavLst>
                                        <p:tav tm="0">
                                          <p:val>
                                            <p:strVal val="0"/>
                                          </p:val>
                                        </p:tav>
                                        <p:tav tm="100000">
                                          <p:val>
                                            <p:strVal val="#ppt_w"/>
                                          </p:val>
                                        </p:tav>
                                      </p:tavLst>
                                    </p:anim>
                                    <p:anim calcmode="lin" valueType="num">
                                      <p:cBhvr>
                                        <p:cTn id="17" dur="500" fill="hold"/>
                                        <p:tgtEl>
                                          <p:spTgt spid="3"/>
                                        </p:tgtEl>
                                        <p:attrNameLst>
                                          <p:attrName>ppt_h</p:attrName>
                                        </p:attrNameLst>
                                      </p:cBhvr>
                                      <p:tavLst>
                                        <p:tav tm="0">
                                          <p:val>
                                            <p:strVal val="#ppt_h"/>
                                          </p:val>
                                        </p:tav>
                                        <p:tav tm="100000">
                                          <p:val>
                                            <p:strVal val="#ppt_h"/>
                                          </p:val>
                                        </p:tav>
                                      </p:tavLst>
                                    </p:anim>
                                  </p:childTnLst>
                                </p:cTn>
                              </p:par>
                            </p:childTnLst>
                          </p:cTn>
                        </p:par>
                        <p:par>
                          <p:cTn id="18" fill="hold">
                            <p:stCondLst>
                              <p:cond delay="1000"/>
                            </p:stCondLst>
                            <p:childTnLst>
                              <p:par>
                                <p:cTn id="19" presetID="17" presetClass="entr" presetSubtype="8"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ppt_x</p:attrName>
                                        </p:attrNameLst>
                                      </p:cBhvr>
                                      <p:tavLst>
                                        <p:tav tm="0">
                                          <p:val>
                                            <p:strVal val="#ppt_x-#ppt_w/2"/>
                                          </p:val>
                                        </p:tav>
                                        <p:tav tm="100000">
                                          <p:val>
                                            <p:strVal val="#ppt_x"/>
                                          </p:val>
                                        </p:tav>
                                      </p:tavLst>
                                    </p:anim>
                                    <p:anim calcmode="lin" valueType="num">
                                      <p:cBhvr>
                                        <p:cTn id="22" dur="500" fill="hold"/>
                                        <p:tgtEl>
                                          <p:spTgt spid="4"/>
                                        </p:tgtEl>
                                        <p:attrNameLst>
                                          <p:attrName>ppt_y</p:attrName>
                                        </p:attrNameLst>
                                      </p:cBhvr>
                                      <p:tavLst>
                                        <p:tav tm="0">
                                          <p:val>
                                            <p:strVal val="#ppt_y"/>
                                          </p:val>
                                        </p:tav>
                                        <p:tav tm="100000">
                                          <p:val>
                                            <p:strVal val="#ppt_y"/>
                                          </p:val>
                                        </p:tav>
                                      </p:tavLst>
                                    </p:anim>
                                    <p:anim calcmode="lin" valueType="num">
                                      <p:cBhvr>
                                        <p:cTn id="23" dur="500" fill="hold"/>
                                        <p:tgtEl>
                                          <p:spTgt spid="4"/>
                                        </p:tgtEl>
                                        <p:attrNameLst>
                                          <p:attrName>ppt_w</p:attrName>
                                        </p:attrNameLst>
                                      </p:cBhvr>
                                      <p:tavLst>
                                        <p:tav tm="0">
                                          <p:val>
                                            <p:strVal val="0"/>
                                          </p:val>
                                        </p:tav>
                                        <p:tav tm="100000">
                                          <p:val>
                                            <p:strVal val="#ppt_w"/>
                                          </p:val>
                                        </p:tav>
                                      </p:tavLst>
                                    </p:anim>
                                    <p:anim calcmode="lin" valueType="num">
                                      <p:cBhvr>
                                        <p:cTn id="24" dur="500" fill="hold"/>
                                        <p:tgtEl>
                                          <p:spTgt spid="4"/>
                                        </p:tgtEl>
                                        <p:attrNameLst>
                                          <p:attrName>ppt_h</p:attrName>
                                        </p:attrNameLst>
                                      </p:cBhvr>
                                      <p:tavLst>
                                        <p:tav tm="0">
                                          <p:val>
                                            <p:strVal val="#ppt_h"/>
                                          </p:val>
                                        </p:tav>
                                        <p:tav tm="100000">
                                          <p:val>
                                            <p:strVal val="#ppt_h"/>
                                          </p:val>
                                        </p:tav>
                                      </p:tavLst>
                                    </p:anim>
                                  </p:childTnLst>
                                </p:cTn>
                              </p:par>
                            </p:childTnLst>
                          </p:cTn>
                        </p:par>
                        <p:par>
                          <p:cTn id="25" fill="hold">
                            <p:stCondLst>
                              <p:cond delay="1500"/>
                            </p:stCondLst>
                            <p:childTnLst>
                              <p:par>
                                <p:cTn id="26" presetID="17"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ppt_x</p:attrName>
                                        </p:attrNameLst>
                                      </p:cBhvr>
                                      <p:tavLst>
                                        <p:tav tm="0">
                                          <p:val>
                                            <p:strVal val="#ppt_x-#ppt_w/2"/>
                                          </p:val>
                                        </p:tav>
                                        <p:tav tm="100000">
                                          <p:val>
                                            <p:strVal val="#ppt_x"/>
                                          </p:val>
                                        </p:tav>
                                      </p:tavLst>
                                    </p:anim>
                                    <p:anim calcmode="lin" valueType="num">
                                      <p:cBhvr>
                                        <p:cTn id="29" dur="500" fill="hold"/>
                                        <p:tgtEl>
                                          <p:spTgt spid="5"/>
                                        </p:tgtEl>
                                        <p:attrNameLst>
                                          <p:attrName>ppt_y</p:attrName>
                                        </p:attrNameLst>
                                      </p:cBhvr>
                                      <p:tavLst>
                                        <p:tav tm="0">
                                          <p:val>
                                            <p:strVal val="#ppt_y"/>
                                          </p:val>
                                        </p:tav>
                                        <p:tav tm="100000">
                                          <p:val>
                                            <p:strVal val="#ppt_y"/>
                                          </p:val>
                                        </p:tav>
                                      </p:tavLst>
                                    </p:anim>
                                    <p:anim calcmode="lin" valueType="num">
                                      <p:cBhvr>
                                        <p:cTn id="30" dur="500" fill="hold"/>
                                        <p:tgtEl>
                                          <p:spTgt spid="5"/>
                                        </p:tgtEl>
                                        <p:attrNameLst>
                                          <p:attrName>ppt_w</p:attrName>
                                        </p:attrNameLst>
                                      </p:cBhvr>
                                      <p:tavLst>
                                        <p:tav tm="0">
                                          <p:val>
                                            <p:strVal val="0"/>
                                          </p:val>
                                        </p:tav>
                                        <p:tav tm="100000">
                                          <p:val>
                                            <p:strVal val="#ppt_w"/>
                                          </p:val>
                                        </p:tav>
                                      </p:tavLst>
                                    </p:anim>
                                    <p:anim calcmode="lin" valueType="num">
                                      <p:cBhvr>
                                        <p:cTn id="31"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Box 2"/>
          <p:cNvSpPr txBox="1">
            <a:spLocks noChangeArrowheads="1"/>
          </p:cNvSpPr>
          <p:nvPr/>
        </p:nvSpPr>
        <p:spPr bwMode="auto">
          <a:xfrm>
            <a:off x="457200" y="2667000"/>
            <a:ext cx="8229600" cy="523875"/>
          </a:xfrm>
          <a:prstGeom prst="rect">
            <a:avLst/>
          </a:prstGeom>
          <a:solidFill>
            <a:schemeClr val="bg1"/>
          </a:solidFill>
          <a:ln w="76196">
            <a:solidFill>
              <a:schemeClr val="tx2"/>
            </a:solidFill>
            <a:miter lim="800000"/>
            <a:headEnd/>
            <a:tailEnd/>
          </a:ln>
        </p:spPr>
        <p:txBody>
          <a:bodyPr wrap="square" anchorCtr="1">
            <a:spAutoFit/>
          </a:bodyPr>
          <a:lstStyle/>
          <a:p>
            <a:pPr algn="ctr" fontAlgn="auto" hangingPunct="0">
              <a:spcBef>
                <a:spcPts val="1900"/>
              </a:spcBef>
              <a:spcAft>
                <a:spcPts val="0"/>
              </a:spcAft>
              <a:defRPr/>
            </a:pPr>
            <a:r>
              <a:rPr lang="es-ES" sz="2800" b="1" dirty="0">
                <a:solidFill>
                  <a:srgbClr val="000000"/>
                </a:solidFill>
                <a:latin typeface="Times New Roman" pitchFamily="18" charset="0"/>
              </a:rPr>
              <a:t>RESPONSABILIDAD CIVIL DE GARAGES</a:t>
            </a:r>
            <a:endParaRPr lang="es-ES" sz="2800" dirty="0">
              <a:solidFill>
                <a:srgbClr val="000000"/>
              </a:solidFill>
              <a:latin typeface="Times New Roman" pitchFamily="18"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a:spLocks noChangeArrowheads="1"/>
          </p:cNvSpPr>
          <p:nvPr/>
        </p:nvSpPr>
        <p:spPr bwMode="auto">
          <a:xfrm>
            <a:off x="457200" y="1014412"/>
            <a:ext cx="8229600" cy="738188"/>
          </a:xfrm>
          <a:prstGeom prst="rect">
            <a:avLst/>
          </a:prstGeom>
          <a:solidFill>
            <a:schemeClr val="bg1"/>
          </a:solidFill>
          <a:ln w="76196">
            <a:solidFill>
              <a:schemeClr val="tx2"/>
            </a:solidFill>
            <a:miter lim="800000"/>
            <a:headEnd/>
            <a:tailEnd/>
          </a:ln>
        </p:spPr>
        <p:txBody>
          <a:bodyPr anchor="ctr" anchorCtr="1"/>
          <a:lstStyle/>
          <a:p>
            <a:pPr algn="ctr" fontAlgn="auto">
              <a:spcBef>
                <a:spcPts val="0"/>
              </a:spcBef>
              <a:spcAft>
                <a:spcPts val="0"/>
              </a:spcAft>
              <a:defRPr/>
            </a:pPr>
            <a:r>
              <a:rPr lang="es-ES" sz="2800" b="1" dirty="0">
                <a:solidFill>
                  <a:srgbClr val="000000"/>
                </a:solidFill>
                <a:latin typeface="Times New Roman" pitchFamily="18" charset="0"/>
                <a:cs typeface="Times New Roman" pitchFamily="18" charset="0"/>
              </a:rPr>
              <a:t>RIESGO CUBIERTO</a:t>
            </a:r>
            <a:endParaRPr lang="es-ES" sz="2800" dirty="0">
              <a:solidFill>
                <a:srgbClr val="000000"/>
              </a:solidFill>
              <a:latin typeface="Times New Roman" pitchFamily="18" charset="0"/>
              <a:cs typeface="Times New Roman" pitchFamily="18" charset="0"/>
            </a:endParaRPr>
          </a:p>
        </p:txBody>
      </p:sp>
      <p:sp>
        <p:nvSpPr>
          <p:cNvPr id="3" name="Text Box 3"/>
          <p:cNvSpPr txBox="1">
            <a:spLocks noChangeArrowheads="1"/>
          </p:cNvSpPr>
          <p:nvPr/>
        </p:nvSpPr>
        <p:spPr bwMode="auto">
          <a:xfrm>
            <a:off x="457200" y="2514600"/>
            <a:ext cx="8229600" cy="3046988"/>
          </a:xfrm>
          <a:prstGeom prst="rect">
            <a:avLst/>
          </a:prstGeom>
          <a:solidFill>
            <a:schemeClr val="bg1"/>
          </a:solidFill>
          <a:ln w="76196">
            <a:solidFill>
              <a:schemeClr val="tx2"/>
            </a:solidFill>
            <a:miter lim="800000"/>
            <a:headEnd/>
            <a:tailEnd/>
          </a:ln>
        </p:spPr>
        <p:txBody>
          <a:bodyPr wrap="square" anchorCtr="1">
            <a:spAutoFit/>
          </a:bodyPr>
          <a:lstStyle/>
          <a:p>
            <a:pPr algn="ctr" fontAlgn="auto" hangingPunct="0">
              <a:spcBef>
                <a:spcPts val="1400"/>
              </a:spcBef>
              <a:spcAft>
                <a:spcPts val="0"/>
              </a:spcAft>
              <a:defRPr/>
            </a:pPr>
            <a:r>
              <a:rPr lang="es-ES" sz="2000" dirty="0">
                <a:solidFill>
                  <a:srgbClr val="000000"/>
                </a:solidFill>
                <a:latin typeface="Times New Roman" pitchFamily="18" charset="0"/>
              </a:rPr>
              <a:t>	</a:t>
            </a:r>
            <a:r>
              <a:rPr lang="es-ES" sz="2400" b="1" dirty="0">
                <a:solidFill>
                  <a:srgbClr val="000000"/>
                </a:solidFill>
                <a:latin typeface="Times New Roman" pitchFamily="18" charset="0"/>
              </a:rPr>
              <a:t>Se cubre la responsabilidad civil del asegurado como consecuencia de uno o más hechos que se mencionan a continuación y siempre que hayan sido comprendidos en la cobertura por disposición de las condiciones particulares hasta el límite de las sumas estipuladas con respecto a cada cobertura en dichas condiciones, por cada siniestro o serie de siniestros que sean las consecuencias de un mismo acontecimiento</a:t>
            </a:r>
            <a:r>
              <a:rPr lang="es-ES" sz="2000" b="1" dirty="0">
                <a:solidFill>
                  <a:srgbClr val="000000"/>
                </a:solidFill>
                <a:latin typeface="Times New Roman" pitchFamily="18" charset="0"/>
              </a:rPr>
              <a:t>.</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4"/>
          <p:cNvSpPr>
            <a:spLocks noChangeArrowheads="1"/>
          </p:cNvSpPr>
          <p:nvPr/>
        </p:nvSpPr>
        <p:spPr bwMode="auto">
          <a:xfrm>
            <a:off x="457200" y="914400"/>
            <a:ext cx="8229600" cy="3046988"/>
          </a:xfrm>
          <a:prstGeom prst="rect">
            <a:avLst/>
          </a:prstGeom>
          <a:solidFill>
            <a:schemeClr val="bg1"/>
          </a:solidFill>
          <a:ln w="76196">
            <a:solidFill>
              <a:schemeClr val="tx2"/>
            </a:solidFill>
            <a:miter lim="800000"/>
            <a:headEnd/>
            <a:tailEnd/>
          </a:ln>
        </p:spPr>
        <p:txBody>
          <a:bodyPr wrap="square" anchorCtr="1">
            <a:spAutoFit/>
          </a:bodyPr>
          <a:lstStyle/>
          <a:p>
            <a:pPr algn="ctr" fontAlgn="auto" hangingPunct="0">
              <a:spcBef>
                <a:spcPts val="0"/>
              </a:spcBef>
              <a:spcAft>
                <a:spcPts val="0"/>
              </a:spcAft>
              <a:defRPr/>
            </a:pPr>
            <a:r>
              <a:rPr lang="es-ES" sz="2400" b="1" dirty="0">
                <a:solidFill>
                  <a:srgbClr val="000000"/>
                </a:solidFill>
                <a:latin typeface="Times New Roman" pitchFamily="18" charset="0"/>
              </a:rPr>
              <a:t>Pérdida de o daño a vehículos automotores de terceros de cuatro o más ruedas (motocicletas hasta el 10% de la capacidad del </a:t>
            </a:r>
            <a:r>
              <a:rPr lang="es-ES" sz="2400" b="1" dirty="0" err="1">
                <a:solidFill>
                  <a:srgbClr val="000000"/>
                </a:solidFill>
                <a:latin typeface="Times New Roman" pitchFamily="18" charset="0"/>
              </a:rPr>
              <a:t>garage</a:t>
            </a:r>
            <a:r>
              <a:rPr lang="es-ES" sz="2400" b="1" dirty="0">
                <a:solidFill>
                  <a:srgbClr val="000000"/>
                </a:solidFill>
                <a:latin typeface="Times New Roman" pitchFamily="18" charset="0"/>
              </a:rPr>
              <a:t>) a consecuencia de incendio o explosión, robo o hurto, caída desde pisos, plataformas o elevadores hidráulicos y muerte o lesiones a terceros por incendio o accidente. Se excluyen los daños causados por procesos de reparación, restauración o modificación del local o de trabajos que se efectúen en los vehículos.</a:t>
            </a:r>
          </a:p>
        </p:txBody>
      </p:sp>
      <p:sp>
        <p:nvSpPr>
          <p:cNvPr id="5" name="Rectangle 4"/>
          <p:cNvSpPr>
            <a:spLocks noChangeArrowheads="1"/>
          </p:cNvSpPr>
          <p:nvPr/>
        </p:nvSpPr>
        <p:spPr bwMode="auto">
          <a:xfrm>
            <a:off x="457200" y="4579938"/>
            <a:ext cx="8229600" cy="830262"/>
          </a:xfrm>
          <a:prstGeom prst="rect">
            <a:avLst/>
          </a:prstGeom>
          <a:solidFill>
            <a:schemeClr val="bg1"/>
          </a:solidFill>
          <a:ln w="76196">
            <a:solidFill>
              <a:schemeClr val="tx2"/>
            </a:solidFill>
            <a:miter lim="800000"/>
            <a:headEnd/>
            <a:tailEnd/>
          </a:ln>
        </p:spPr>
        <p:txBody>
          <a:bodyPr wrap="square" anchorCtr="1">
            <a:spAutoFit/>
          </a:bodyPr>
          <a:lstStyle/>
          <a:p>
            <a:pPr algn="ctr" fontAlgn="auto" hangingPunct="0">
              <a:spcBef>
                <a:spcPts val="0"/>
              </a:spcBef>
              <a:spcAft>
                <a:spcPts val="0"/>
              </a:spcAft>
              <a:defRPr/>
            </a:pPr>
            <a:r>
              <a:rPr lang="es-ES" sz="2400" b="1" dirty="0">
                <a:solidFill>
                  <a:srgbClr val="000000"/>
                </a:solidFill>
                <a:latin typeface="Times New Roman" pitchFamily="18" charset="0"/>
              </a:rPr>
              <a:t>Obligatoria en la Ciudad Autónoma de </a:t>
            </a:r>
            <a:r>
              <a:rPr lang="es-ES" sz="2400" b="1" dirty="0" smtClean="0">
                <a:solidFill>
                  <a:srgbClr val="000000"/>
                </a:solidFill>
                <a:latin typeface="Times New Roman" pitchFamily="18" charset="0"/>
              </a:rPr>
              <a:t>Buenos </a:t>
            </a:r>
            <a:r>
              <a:rPr lang="es-ES" sz="2400" b="1" dirty="0">
                <a:solidFill>
                  <a:srgbClr val="000000"/>
                </a:solidFill>
                <a:latin typeface="Times New Roman" pitchFamily="18" charset="0"/>
              </a:rPr>
              <a:t>Aires</a:t>
            </a:r>
          </a:p>
          <a:p>
            <a:pPr algn="ctr" fontAlgn="auto" hangingPunct="0">
              <a:spcBef>
                <a:spcPts val="0"/>
              </a:spcBef>
              <a:spcAft>
                <a:spcPts val="0"/>
              </a:spcAft>
              <a:defRPr/>
            </a:pPr>
            <a:r>
              <a:rPr lang="es-ES" sz="2400" b="1" dirty="0">
                <a:solidFill>
                  <a:srgbClr val="000000"/>
                </a:solidFill>
                <a:latin typeface="Times New Roman" pitchFamily="18" charset="0"/>
              </a:rPr>
              <a:t>Ordenanza </a:t>
            </a:r>
            <a:r>
              <a:rPr lang="es-ES" sz="2400" b="1" dirty="0" smtClean="0">
                <a:solidFill>
                  <a:srgbClr val="000000"/>
                </a:solidFill>
                <a:latin typeface="Times New Roman" pitchFamily="18" charset="0"/>
              </a:rPr>
              <a:t>Nro. 34.421</a:t>
            </a:r>
            <a:endParaRPr lang="es-ES" sz="2400" b="1" dirty="0">
              <a:solidFill>
                <a:srgbClr val="000000"/>
              </a:solidFill>
              <a:latin typeface="Times New Roman"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6 CuadroTexto"/>
          <p:cNvSpPr txBox="1">
            <a:spLocks noChangeArrowheads="1"/>
          </p:cNvSpPr>
          <p:nvPr/>
        </p:nvSpPr>
        <p:spPr bwMode="auto">
          <a:xfrm>
            <a:off x="457200" y="2443163"/>
            <a:ext cx="8305800" cy="1384300"/>
          </a:xfrm>
          <a:prstGeom prst="rect">
            <a:avLst/>
          </a:prstGeom>
          <a:solidFill>
            <a:schemeClr val="bg1"/>
          </a:solidFill>
          <a:ln w="57150">
            <a:solidFill>
              <a:srgbClr val="C00000"/>
            </a:solidFill>
            <a:miter lim="800000"/>
            <a:headEnd/>
            <a:tailEnd/>
          </a:ln>
        </p:spPr>
        <p:txBody>
          <a:bodyPr wrap="square">
            <a:spAutoFit/>
          </a:bodyPr>
          <a:lstStyle/>
          <a:p>
            <a:pPr algn="ctr"/>
            <a:r>
              <a:rPr lang="es-AR" sz="2800" b="1" dirty="0">
                <a:latin typeface="Times New Roman" pitchFamily="18" charset="0"/>
                <a:cs typeface="Times New Roman" pitchFamily="18" charset="0"/>
              </a:rPr>
              <a:t>ARTÍCULOS DE LA LEY DE SEGUROS RELACIONADOS CON SEGUROS DE ANIMALES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a:spLocks noChangeArrowheads="1"/>
          </p:cNvSpPr>
          <p:nvPr/>
        </p:nvSpPr>
        <p:spPr bwMode="auto">
          <a:xfrm>
            <a:off x="457200" y="549275"/>
            <a:ext cx="8229600" cy="928688"/>
          </a:xfrm>
          <a:prstGeom prst="rect">
            <a:avLst/>
          </a:prstGeom>
          <a:solidFill>
            <a:schemeClr val="bg1"/>
          </a:solidFill>
          <a:ln w="76196">
            <a:solidFill>
              <a:schemeClr val="tx2"/>
            </a:solidFill>
            <a:miter lim="800000"/>
            <a:headEnd/>
            <a:tailEnd/>
          </a:ln>
        </p:spPr>
        <p:txBody>
          <a:bodyPr anchor="ctr" anchorCtr="1"/>
          <a:lstStyle/>
          <a:p>
            <a:pPr algn="ctr" fontAlgn="auto">
              <a:spcBef>
                <a:spcPts val="0"/>
              </a:spcBef>
              <a:spcAft>
                <a:spcPts val="0"/>
              </a:spcAft>
              <a:defRPr/>
            </a:pPr>
            <a:r>
              <a:rPr lang="es-ES" sz="2800" b="1" dirty="0">
                <a:solidFill>
                  <a:srgbClr val="000000"/>
                </a:solidFill>
                <a:latin typeface="Times New Roman" pitchFamily="18" charset="0"/>
                <a:cs typeface="Times New Roman" pitchFamily="18" charset="0"/>
              </a:rPr>
              <a:t>SITUACIONES DE HURTO O DE ASALTO A MANO ARMADA</a:t>
            </a:r>
            <a:endParaRPr lang="es-ES" sz="2800" dirty="0">
              <a:solidFill>
                <a:srgbClr val="000000"/>
              </a:solidFill>
              <a:latin typeface="Times New Roman" pitchFamily="18" charset="0"/>
              <a:cs typeface="Times New Roman" pitchFamily="18" charset="0"/>
            </a:endParaRPr>
          </a:p>
        </p:txBody>
      </p:sp>
      <p:sp>
        <p:nvSpPr>
          <p:cNvPr id="3" name="Text Box 3"/>
          <p:cNvSpPr txBox="1">
            <a:spLocks noChangeArrowheads="1"/>
          </p:cNvSpPr>
          <p:nvPr/>
        </p:nvSpPr>
        <p:spPr bwMode="auto">
          <a:xfrm>
            <a:off x="457200" y="1976437"/>
            <a:ext cx="8229600" cy="4195763"/>
          </a:xfrm>
          <a:prstGeom prst="rect">
            <a:avLst/>
          </a:prstGeom>
          <a:solidFill>
            <a:schemeClr val="bg1"/>
          </a:solidFill>
          <a:ln w="76196">
            <a:solidFill>
              <a:schemeClr val="tx2"/>
            </a:solidFill>
            <a:miter lim="800000"/>
            <a:headEnd/>
            <a:tailEnd/>
          </a:ln>
        </p:spPr>
        <p:txBody>
          <a:bodyPr wrap="square">
            <a:spAutoFit/>
          </a:bodyPr>
          <a:lstStyle/>
          <a:p>
            <a:pPr hangingPunct="0">
              <a:spcBef>
                <a:spcPts val="1200"/>
              </a:spcBef>
              <a:defRPr/>
            </a:pPr>
            <a:r>
              <a:rPr lang="es-ES" b="1" dirty="0">
                <a:solidFill>
                  <a:srgbClr val="000000"/>
                </a:solidFill>
                <a:latin typeface="Times New Roman" pitchFamily="18" charset="0"/>
              </a:rPr>
              <a:t>Hay responsabilidad del </a:t>
            </a:r>
            <a:r>
              <a:rPr lang="es-ES" b="1" dirty="0" err="1">
                <a:solidFill>
                  <a:srgbClr val="000000"/>
                </a:solidFill>
                <a:latin typeface="Times New Roman" pitchFamily="18" charset="0"/>
              </a:rPr>
              <a:t>garagista</a:t>
            </a:r>
            <a:r>
              <a:rPr lang="es-ES" b="1" dirty="0">
                <a:solidFill>
                  <a:srgbClr val="000000"/>
                </a:solidFill>
                <a:latin typeface="Times New Roman" pitchFamily="18" charset="0"/>
              </a:rPr>
              <a:t> en caso de hurto (situación previsible). En asaltos a mano armada varía la jurisprudencia en el fuero comercial (contrato mercantil) que lo hacen responsable o en el fuero civil que lo exime.</a:t>
            </a:r>
          </a:p>
          <a:p>
            <a:pPr hangingPunct="0">
              <a:spcBef>
                <a:spcPts val="1200"/>
              </a:spcBef>
              <a:defRPr/>
            </a:pPr>
            <a:r>
              <a:rPr lang="es-ES" b="1" dirty="0">
                <a:solidFill>
                  <a:srgbClr val="000000"/>
                </a:solidFill>
                <a:latin typeface="Times New Roman" pitchFamily="18" charset="0"/>
              </a:rPr>
              <a:t>La responsabilidad se da aún en el caso de asaltos a mano armada cuando el juez considera que el </a:t>
            </a:r>
            <a:r>
              <a:rPr lang="es-ES" b="1" dirty="0" err="1">
                <a:solidFill>
                  <a:srgbClr val="000000"/>
                </a:solidFill>
                <a:latin typeface="Times New Roman" pitchFamily="18" charset="0"/>
              </a:rPr>
              <a:t>garage</a:t>
            </a:r>
            <a:r>
              <a:rPr lang="es-ES" b="1" dirty="0">
                <a:solidFill>
                  <a:srgbClr val="000000"/>
                </a:solidFill>
                <a:latin typeface="Times New Roman" pitchFamily="18" charset="0"/>
              </a:rPr>
              <a:t> no tenía las medidas de seguridad apropiadas. Por ejemplo un solo sereno para atender tres plantas, etc.</a:t>
            </a:r>
          </a:p>
          <a:p>
            <a:pPr hangingPunct="0">
              <a:spcBef>
                <a:spcPts val="1200"/>
              </a:spcBef>
              <a:defRPr/>
            </a:pPr>
            <a:r>
              <a:rPr lang="es-ES" b="1" i="1" dirty="0">
                <a:solidFill>
                  <a:srgbClr val="000000"/>
                </a:solidFill>
                <a:latin typeface="Times New Roman" pitchFamily="18" charset="0"/>
              </a:rPr>
              <a:t>“...el delito de robo,(aún a mano armada) se ha transformado en previsible para la empresa  dueña del </a:t>
            </a:r>
            <a:r>
              <a:rPr lang="es-ES" b="1" i="1" dirty="0" err="1">
                <a:solidFill>
                  <a:srgbClr val="000000"/>
                </a:solidFill>
                <a:latin typeface="Times New Roman" pitchFamily="18" charset="0"/>
              </a:rPr>
              <a:t>garage</a:t>
            </a:r>
            <a:r>
              <a:rPr lang="es-ES" b="1" i="1" dirty="0">
                <a:solidFill>
                  <a:srgbClr val="000000"/>
                </a:solidFill>
                <a:latin typeface="Times New Roman" pitchFamily="18" charset="0"/>
              </a:rPr>
              <a:t>, que al fijar el precio de sus servicios debe considerarlo dentro de sus costos fijos...”</a:t>
            </a:r>
          </a:p>
          <a:p>
            <a:pPr hangingPunct="0">
              <a:spcBef>
                <a:spcPts val="1200"/>
              </a:spcBef>
              <a:defRPr/>
            </a:pPr>
            <a:r>
              <a:rPr lang="es-ES" b="1" i="1" dirty="0">
                <a:solidFill>
                  <a:srgbClr val="000000"/>
                </a:solidFill>
                <a:latin typeface="Times New Roman" pitchFamily="18" charset="0"/>
              </a:rPr>
              <a:t>“... El </a:t>
            </a:r>
            <a:r>
              <a:rPr lang="es-ES" b="1" i="1" dirty="0" err="1">
                <a:solidFill>
                  <a:srgbClr val="000000"/>
                </a:solidFill>
                <a:latin typeface="Times New Roman" pitchFamily="18" charset="0"/>
              </a:rPr>
              <a:t>garagista</a:t>
            </a:r>
            <a:r>
              <a:rPr lang="es-ES" b="1" i="1" dirty="0">
                <a:solidFill>
                  <a:srgbClr val="000000"/>
                </a:solidFill>
                <a:latin typeface="Times New Roman" pitchFamily="18" charset="0"/>
              </a:rPr>
              <a:t> tiene que haber observado las diligencias mínimas exigibles a  quien lucra con la guarda de automotores y que, por eso mismo, debe extremar precauciones para evitar la comisión de hechos semejantes o por lo menos atenuar sus consecuencias...”</a:t>
            </a:r>
            <a:endParaRPr lang="es-ES" b="1" dirty="0">
              <a:solidFill>
                <a:srgbClr val="000000"/>
              </a:solidFill>
              <a:latin typeface="Times New Roman" pitchFamily="18"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a:spLocks noChangeArrowheads="1"/>
          </p:cNvSpPr>
          <p:nvPr/>
        </p:nvSpPr>
        <p:spPr bwMode="auto">
          <a:xfrm>
            <a:off x="457200" y="914400"/>
            <a:ext cx="8229600" cy="673100"/>
          </a:xfrm>
          <a:prstGeom prst="rect">
            <a:avLst/>
          </a:prstGeom>
          <a:solidFill>
            <a:schemeClr val="bg1"/>
          </a:solidFill>
          <a:ln w="76196">
            <a:solidFill>
              <a:schemeClr val="tx2"/>
            </a:solidFill>
            <a:miter lim="800000"/>
            <a:headEnd/>
            <a:tailEnd/>
          </a:ln>
        </p:spPr>
        <p:txBody>
          <a:bodyPr anchor="ctr" anchorCtr="1"/>
          <a:lstStyle/>
          <a:p>
            <a:pPr algn="ctr" fontAlgn="auto">
              <a:spcBef>
                <a:spcPts val="0"/>
              </a:spcBef>
              <a:spcAft>
                <a:spcPts val="0"/>
              </a:spcAft>
              <a:defRPr/>
            </a:pPr>
            <a:r>
              <a:rPr lang="es-ES" sz="2800" b="1">
                <a:solidFill>
                  <a:srgbClr val="000000"/>
                </a:solidFill>
                <a:latin typeface="Times New Roman" pitchFamily="18" charset="0"/>
                <a:cs typeface="Times New Roman" pitchFamily="18" charset="0"/>
              </a:rPr>
              <a:t>ESTAFAS O ENGAÑOS</a:t>
            </a:r>
            <a:endParaRPr lang="es-ES" sz="2800">
              <a:solidFill>
                <a:srgbClr val="000000"/>
              </a:solidFill>
              <a:latin typeface="Times New Roman" pitchFamily="18" charset="0"/>
              <a:cs typeface="Times New Roman" pitchFamily="18" charset="0"/>
            </a:endParaRPr>
          </a:p>
        </p:txBody>
      </p:sp>
      <p:sp>
        <p:nvSpPr>
          <p:cNvPr id="3" name="Text Box 3"/>
          <p:cNvSpPr txBox="1">
            <a:spLocks noChangeArrowheads="1"/>
          </p:cNvSpPr>
          <p:nvPr/>
        </p:nvSpPr>
        <p:spPr bwMode="auto">
          <a:xfrm>
            <a:off x="457200" y="2563813"/>
            <a:ext cx="8229600" cy="3025775"/>
          </a:xfrm>
          <a:prstGeom prst="rect">
            <a:avLst/>
          </a:prstGeom>
          <a:solidFill>
            <a:schemeClr val="bg1"/>
          </a:solidFill>
          <a:ln w="76196">
            <a:solidFill>
              <a:schemeClr val="tx2"/>
            </a:solidFill>
            <a:miter lim="800000"/>
            <a:headEnd/>
            <a:tailEnd/>
          </a:ln>
        </p:spPr>
        <p:txBody>
          <a:bodyPr wrap="square" anchorCtr="1">
            <a:spAutoFit/>
          </a:bodyPr>
          <a:lstStyle/>
          <a:p>
            <a:pPr algn="ctr" fontAlgn="auto" hangingPunct="0">
              <a:spcBef>
                <a:spcPts val="1400"/>
              </a:spcBef>
              <a:spcAft>
                <a:spcPts val="0"/>
              </a:spcAft>
              <a:defRPr/>
            </a:pPr>
            <a:r>
              <a:rPr lang="es-ES" sz="2400" b="1">
                <a:solidFill>
                  <a:srgbClr val="000000"/>
                </a:solidFill>
                <a:latin typeface="Times New Roman" pitchFamily="18" charset="0"/>
              </a:rPr>
              <a:t>- familiar del dueño del auto;</a:t>
            </a:r>
          </a:p>
          <a:p>
            <a:pPr algn="ctr" fontAlgn="auto" hangingPunct="0">
              <a:spcBef>
                <a:spcPts val="1400"/>
              </a:spcBef>
              <a:spcAft>
                <a:spcPts val="0"/>
              </a:spcAft>
              <a:defRPr/>
            </a:pPr>
            <a:r>
              <a:rPr lang="es-ES" sz="2400" b="1">
                <a:solidFill>
                  <a:srgbClr val="000000"/>
                </a:solidFill>
                <a:latin typeface="Times New Roman" pitchFamily="18" charset="0"/>
              </a:rPr>
              <a:t>- autorizaciones por teléfono;</a:t>
            </a:r>
          </a:p>
          <a:p>
            <a:pPr algn="ctr" fontAlgn="auto" hangingPunct="0">
              <a:spcBef>
                <a:spcPts val="1400"/>
              </a:spcBef>
              <a:spcAft>
                <a:spcPts val="0"/>
              </a:spcAft>
              <a:defRPr/>
            </a:pPr>
            <a:r>
              <a:rPr lang="es-ES" sz="2400" b="1">
                <a:solidFill>
                  <a:srgbClr val="000000"/>
                </a:solidFill>
                <a:latin typeface="Times New Roman" pitchFamily="18" charset="0"/>
              </a:rPr>
              <a:t>- autorización en la servilleta de un restaurante;</a:t>
            </a:r>
          </a:p>
          <a:p>
            <a:pPr algn="ctr" fontAlgn="auto" hangingPunct="0">
              <a:spcBef>
                <a:spcPts val="1400"/>
              </a:spcBef>
              <a:spcAft>
                <a:spcPts val="0"/>
              </a:spcAft>
              <a:defRPr/>
            </a:pPr>
            <a:r>
              <a:rPr lang="es-ES" sz="2400" b="1">
                <a:solidFill>
                  <a:srgbClr val="000000"/>
                </a:solidFill>
                <a:latin typeface="Times New Roman" pitchFamily="18" charset="0"/>
              </a:rPr>
              <a:t>- tenía un perro igual y subió sin problemas al auto, etc.</a:t>
            </a:r>
          </a:p>
          <a:p>
            <a:pPr algn="ctr" fontAlgn="auto" hangingPunct="0">
              <a:spcBef>
                <a:spcPts val="1400"/>
              </a:spcBef>
              <a:spcAft>
                <a:spcPts val="0"/>
              </a:spcAft>
              <a:defRPr/>
            </a:pPr>
            <a:r>
              <a:rPr lang="es-ES" sz="2400" b="1">
                <a:solidFill>
                  <a:srgbClr val="000000"/>
                </a:solidFill>
                <a:latin typeface="Times New Roman" pitchFamily="18" charset="0"/>
              </a:rPr>
              <a:t>SON CASOS DE ESTAFAS QUE NO AMPARA LA POLIZA DE SEGURO</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txBox="1">
            <a:spLocks/>
          </p:cNvSpPr>
          <p:nvPr/>
        </p:nvSpPr>
        <p:spPr>
          <a:xfrm>
            <a:off x="457200" y="782639"/>
            <a:ext cx="8229600" cy="512762"/>
          </a:xfrm>
          <a:prstGeom prst="rect">
            <a:avLst/>
          </a:prstGeom>
          <a:solidFill>
            <a:schemeClr val="bg1"/>
          </a:solidFill>
          <a:ln w="76196">
            <a:solidFill>
              <a:schemeClr val="tx2"/>
            </a:solidFill>
          </a:ln>
        </p:spPr>
        <p:txBody>
          <a:bodyPr rtlCol="0" anchorCtr="1">
            <a:normAutofit lnSpcReduction="10000"/>
          </a:bodyPr>
          <a:lstStyle/>
          <a:p>
            <a:pPr marL="484632"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000000"/>
                </a:solidFill>
                <a:effectLst/>
                <a:uLnTx/>
                <a:uFillTx/>
                <a:latin typeface="Times New Roman" pitchFamily="18"/>
                <a:ea typeface="+mj-ea"/>
                <a:cs typeface="Times New Roman" pitchFamily="18"/>
              </a:rPr>
              <a:t>OTRAS SITUACIONES</a:t>
            </a:r>
            <a:endParaRPr kumimoji="0" lang="en-US" sz="2800" b="0" i="0" u="none" strike="noStrike" kern="1200" cap="none" spc="0" normalizeH="0" baseline="0" noProof="0" dirty="0" smtClean="0">
              <a:ln>
                <a:noFill/>
              </a:ln>
              <a:solidFill>
                <a:srgbClr val="000000"/>
              </a:solidFill>
              <a:effectLst/>
              <a:uLnTx/>
              <a:uFillTx/>
              <a:latin typeface="Times New Roman" pitchFamily="18"/>
              <a:ea typeface="+mj-ea"/>
              <a:cs typeface="Times New Roman" pitchFamily="18"/>
            </a:endParaRPr>
          </a:p>
        </p:txBody>
      </p:sp>
      <p:sp>
        <p:nvSpPr>
          <p:cNvPr id="3" name="Text Box 3"/>
          <p:cNvSpPr txBox="1">
            <a:spLocks noChangeArrowheads="1"/>
          </p:cNvSpPr>
          <p:nvPr/>
        </p:nvSpPr>
        <p:spPr bwMode="auto">
          <a:xfrm>
            <a:off x="457200" y="1876425"/>
            <a:ext cx="8229600" cy="4216400"/>
          </a:xfrm>
          <a:prstGeom prst="rect">
            <a:avLst/>
          </a:prstGeom>
          <a:solidFill>
            <a:schemeClr val="bg1"/>
          </a:solidFill>
          <a:ln w="76196">
            <a:solidFill>
              <a:schemeClr val="tx2"/>
            </a:solidFill>
            <a:miter lim="800000"/>
            <a:headEnd/>
            <a:tailEnd/>
          </a:ln>
        </p:spPr>
        <p:txBody>
          <a:bodyPr wrap="square" anchorCtr="1">
            <a:spAutoFit/>
          </a:bodyPr>
          <a:lstStyle/>
          <a:p>
            <a:pPr algn="ctr" fontAlgn="auto" hangingPunct="0">
              <a:spcBef>
                <a:spcPts val="1200"/>
              </a:spcBef>
              <a:spcAft>
                <a:spcPts val="0"/>
              </a:spcAft>
              <a:defRPr/>
            </a:pPr>
            <a:r>
              <a:rPr lang="es-ES" sz="2000" b="1">
                <a:solidFill>
                  <a:srgbClr val="000000"/>
                </a:solidFill>
                <a:latin typeface="Times New Roman" pitchFamily="18" charset="0"/>
              </a:rPr>
              <a:t>Vehículos dejados en estacionamientos con ticket;</a:t>
            </a:r>
          </a:p>
          <a:p>
            <a:pPr algn="ctr" fontAlgn="auto" hangingPunct="0">
              <a:spcBef>
                <a:spcPts val="1200"/>
              </a:spcBef>
              <a:spcAft>
                <a:spcPts val="0"/>
              </a:spcAft>
              <a:defRPr/>
            </a:pPr>
            <a:r>
              <a:rPr lang="es-ES" sz="2000" b="1">
                <a:solidFill>
                  <a:srgbClr val="000000"/>
                </a:solidFill>
                <a:latin typeface="Times New Roman" pitchFamily="18" charset="0"/>
              </a:rPr>
              <a:t>Parquímetros: No hay responsabilidad.</a:t>
            </a:r>
          </a:p>
          <a:p>
            <a:pPr algn="ctr" fontAlgn="auto" hangingPunct="0">
              <a:spcBef>
                <a:spcPts val="1200"/>
              </a:spcBef>
              <a:spcAft>
                <a:spcPts val="0"/>
              </a:spcAft>
              <a:defRPr/>
            </a:pPr>
            <a:r>
              <a:rPr lang="es-ES" sz="2000" b="1">
                <a:solidFill>
                  <a:srgbClr val="000000"/>
                </a:solidFill>
                <a:latin typeface="Times New Roman" pitchFamily="18" charset="0"/>
              </a:rPr>
              <a:t>Vehículos dejados en cocheras de abono mensual. (Registro de entradas y salidas).</a:t>
            </a:r>
          </a:p>
          <a:p>
            <a:pPr algn="ctr" fontAlgn="auto" hangingPunct="0">
              <a:spcBef>
                <a:spcPts val="1200"/>
              </a:spcBef>
              <a:spcAft>
                <a:spcPts val="0"/>
              </a:spcAft>
              <a:defRPr/>
            </a:pPr>
            <a:r>
              <a:rPr lang="es-ES" sz="2000" b="1">
                <a:solidFill>
                  <a:srgbClr val="000000"/>
                </a:solidFill>
                <a:latin typeface="Times New Roman" pitchFamily="18" charset="0"/>
              </a:rPr>
              <a:t>VEHICULOS DEJADOS EN PLAYAS DE ESTACIONAMIENTO DE SHOPPINGS O SUPERMERCADOS</a:t>
            </a:r>
          </a:p>
          <a:p>
            <a:pPr algn="ctr" fontAlgn="auto" hangingPunct="0">
              <a:spcBef>
                <a:spcPts val="1400"/>
              </a:spcBef>
              <a:spcAft>
                <a:spcPts val="0"/>
              </a:spcAft>
              <a:defRPr/>
            </a:pPr>
            <a:r>
              <a:rPr lang="es-ES" sz="2000" b="1">
                <a:solidFill>
                  <a:srgbClr val="000000"/>
                </a:solidFill>
                <a:latin typeface="Times New Roman" pitchFamily="18" charset="0"/>
              </a:rPr>
              <a:t>La mayoría de los fallos indican que si bien el estacionamiento es gratuito, configura una prestación accesoria al objeto principal que no se ofrece en forma desinteresada, sino en su propio beneficio; esto es, atraer la mayor clientela frente a otros establecimientos que no cuentan con ese servicio (Propósito comercial).</a:t>
            </a:r>
            <a:r>
              <a:rPr lang="es-ES" sz="2400">
                <a:solidFill>
                  <a:srgbClr val="000000"/>
                </a:solidFill>
                <a:latin typeface="Times New Roman" pitchFamily="18" charset="0"/>
              </a:rPr>
              <a:t>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a:spLocks noChangeArrowheads="1"/>
          </p:cNvSpPr>
          <p:nvPr/>
        </p:nvSpPr>
        <p:spPr bwMode="auto">
          <a:xfrm>
            <a:off x="457201" y="2619375"/>
            <a:ext cx="8229600" cy="952500"/>
          </a:xfrm>
          <a:prstGeom prst="rect">
            <a:avLst/>
          </a:prstGeom>
          <a:solidFill>
            <a:schemeClr val="bg1"/>
          </a:solidFill>
          <a:ln w="76196">
            <a:solidFill>
              <a:schemeClr val="tx2"/>
            </a:solidFill>
            <a:miter lim="800000"/>
            <a:headEnd/>
            <a:tailEnd/>
          </a:ln>
        </p:spPr>
        <p:txBody>
          <a:bodyPr anchor="ctr" anchorCtr="1"/>
          <a:lstStyle/>
          <a:p>
            <a:pPr algn="ctr"/>
            <a:r>
              <a:rPr lang="es-ES" sz="2800" b="1">
                <a:latin typeface="Times New Roman" pitchFamily="18" charset="0"/>
                <a:cs typeface="Times New Roman" pitchFamily="18" charset="0"/>
              </a:rPr>
              <a:t>RESPONSABILIDAD CIVIL CARTELES Y/O LETREROS U OBJETOS AFINES </a:t>
            </a:r>
            <a:endParaRPr lang="es-ES" sz="280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a:spLocks noChangeArrowheads="1"/>
          </p:cNvSpPr>
          <p:nvPr/>
        </p:nvSpPr>
        <p:spPr bwMode="auto">
          <a:xfrm>
            <a:off x="457200" y="714375"/>
            <a:ext cx="8229600" cy="785813"/>
          </a:xfrm>
          <a:prstGeom prst="rect">
            <a:avLst/>
          </a:prstGeom>
          <a:solidFill>
            <a:schemeClr val="bg1"/>
          </a:solidFill>
          <a:ln w="76196">
            <a:solidFill>
              <a:schemeClr val="tx2"/>
            </a:solidFill>
            <a:miter lim="800000"/>
            <a:headEnd/>
            <a:tailEnd/>
          </a:ln>
        </p:spPr>
        <p:txBody>
          <a:bodyPr anchor="ctr" anchorCtr="1"/>
          <a:lstStyle/>
          <a:p>
            <a:pPr algn="ctr"/>
            <a:r>
              <a:rPr lang="es-ES" sz="2800" b="1">
                <a:latin typeface="Times New Roman" pitchFamily="18" charset="0"/>
                <a:cs typeface="Times New Roman" pitchFamily="18" charset="0"/>
              </a:rPr>
              <a:t>RIESGO CUBIERTO</a:t>
            </a:r>
            <a:endParaRPr lang="es-ES" sz="2800">
              <a:latin typeface="Times New Roman" pitchFamily="18" charset="0"/>
              <a:cs typeface="Times New Roman" pitchFamily="18" charset="0"/>
            </a:endParaRPr>
          </a:p>
        </p:txBody>
      </p:sp>
      <p:sp>
        <p:nvSpPr>
          <p:cNvPr id="3" name="Text Box 3"/>
          <p:cNvSpPr txBox="1">
            <a:spLocks noChangeArrowheads="1"/>
          </p:cNvSpPr>
          <p:nvPr/>
        </p:nvSpPr>
        <p:spPr bwMode="auto">
          <a:xfrm>
            <a:off x="456772" y="2852738"/>
            <a:ext cx="8230028" cy="1569660"/>
          </a:xfrm>
          <a:prstGeom prst="rect">
            <a:avLst/>
          </a:prstGeom>
          <a:solidFill>
            <a:schemeClr val="bg1"/>
          </a:solidFill>
          <a:ln w="76196">
            <a:solidFill>
              <a:schemeClr val="tx2"/>
            </a:solidFill>
            <a:miter lim="800000"/>
            <a:headEnd/>
            <a:tailEnd/>
          </a:ln>
        </p:spPr>
        <p:txBody>
          <a:bodyPr wrap="square" anchorCtr="1">
            <a:spAutoFit/>
          </a:bodyPr>
          <a:lstStyle/>
          <a:p>
            <a:pPr algn="ctr" hangingPunct="0">
              <a:spcBef>
                <a:spcPts val="1400"/>
              </a:spcBef>
            </a:pPr>
            <a:r>
              <a:rPr lang="es-ES" sz="2400" b="1" dirty="0">
                <a:latin typeface="Times New Roman" pitchFamily="18" charset="0"/>
              </a:rPr>
              <a:t>Responsabilidad civil por la instalación, uso, mantenimiento, reparación y desmantelamiento de carteles o letreros, incluyendo la causada por incendio y/o descargas eléctricas de las instalaciones.</a:t>
            </a:r>
          </a:p>
        </p:txBody>
      </p:sp>
      <p:sp>
        <p:nvSpPr>
          <p:cNvPr id="4" name="Text Box 4"/>
          <p:cNvSpPr txBox="1">
            <a:spLocks noChangeArrowheads="1"/>
          </p:cNvSpPr>
          <p:nvPr/>
        </p:nvSpPr>
        <p:spPr bwMode="auto">
          <a:xfrm>
            <a:off x="456772" y="4829175"/>
            <a:ext cx="8230028" cy="1200329"/>
          </a:xfrm>
          <a:prstGeom prst="rect">
            <a:avLst/>
          </a:prstGeom>
          <a:solidFill>
            <a:schemeClr val="bg1"/>
          </a:solidFill>
          <a:ln w="76196">
            <a:solidFill>
              <a:schemeClr val="tx2"/>
            </a:solidFill>
            <a:miter lim="800000"/>
            <a:headEnd/>
            <a:tailEnd/>
          </a:ln>
        </p:spPr>
        <p:txBody>
          <a:bodyPr wrap="square" anchorCtr="1">
            <a:spAutoFit/>
          </a:bodyPr>
          <a:lstStyle/>
          <a:p>
            <a:pPr algn="ctr" hangingPunct="0">
              <a:spcBef>
                <a:spcPts val="1400"/>
              </a:spcBef>
            </a:pPr>
            <a:r>
              <a:rPr lang="es-ES" sz="2400" b="1" dirty="0">
                <a:latin typeface="Times New Roman" pitchFamily="18" charset="0"/>
              </a:rPr>
              <a:t>Carga del asegurado: Cumplir con las disposiciones del Código municipal y realizar el mantenimiento y arreglos con adecuadas medidas de seguridad.</a:t>
            </a:r>
            <a:endParaRPr lang="es-ES" sz="2400" dirty="0">
              <a:latin typeface="Times New Roman" pitchFamily="18" charset="0"/>
            </a:endParaRPr>
          </a:p>
        </p:txBody>
      </p:sp>
      <p:sp>
        <p:nvSpPr>
          <p:cNvPr id="5" name="Text Box 5"/>
          <p:cNvSpPr txBox="1">
            <a:spLocks noChangeArrowheads="1"/>
          </p:cNvSpPr>
          <p:nvPr/>
        </p:nvSpPr>
        <p:spPr bwMode="auto">
          <a:xfrm>
            <a:off x="456939" y="1989138"/>
            <a:ext cx="8229861" cy="461665"/>
          </a:xfrm>
          <a:prstGeom prst="rect">
            <a:avLst/>
          </a:prstGeom>
          <a:solidFill>
            <a:schemeClr val="bg1"/>
          </a:solidFill>
          <a:ln w="76196">
            <a:solidFill>
              <a:schemeClr val="tx2"/>
            </a:solidFill>
            <a:miter lim="800000"/>
            <a:headEnd/>
            <a:tailEnd/>
          </a:ln>
        </p:spPr>
        <p:txBody>
          <a:bodyPr wrap="square" anchorCtr="1">
            <a:spAutoFit/>
          </a:bodyPr>
          <a:lstStyle/>
          <a:p>
            <a:pPr algn="ctr" hangingPunct="0">
              <a:spcBef>
                <a:spcPts val="1400"/>
              </a:spcBef>
            </a:pPr>
            <a:r>
              <a:rPr lang="es-ES" sz="2400" b="1" dirty="0">
                <a:latin typeface="Times New Roman" pitchFamily="18" charset="0"/>
              </a:rPr>
              <a:t>Cobertura obligatoria en C.A.B.A. Ordenanza  Nro. 33.921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1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Box 2"/>
          <p:cNvSpPr txBox="1">
            <a:spLocks noChangeArrowheads="1"/>
          </p:cNvSpPr>
          <p:nvPr/>
        </p:nvSpPr>
        <p:spPr bwMode="auto">
          <a:xfrm>
            <a:off x="457200" y="2828925"/>
            <a:ext cx="8229600" cy="523875"/>
          </a:xfrm>
          <a:prstGeom prst="rect">
            <a:avLst/>
          </a:prstGeom>
          <a:solidFill>
            <a:schemeClr val="bg1"/>
          </a:solidFill>
          <a:ln w="76196">
            <a:solidFill>
              <a:schemeClr val="tx2"/>
            </a:solidFill>
            <a:miter lim="800000"/>
            <a:headEnd/>
            <a:tailEnd/>
          </a:ln>
        </p:spPr>
        <p:txBody>
          <a:bodyPr wrap="square" anchorCtr="1">
            <a:spAutoFit/>
          </a:bodyPr>
          <a:lstStyle/>
          <a:p>
            <a:pPr algn="ctr" fontAlgn="auto" hangingPunct="0">
              <a:spcBef>
                <a:spcPts val="1900"/>
              </a:spcBef>
              <a:spcAft>
                <a:spcPts val="0"/>
              </a:spcAft>
              <a:defRPr/>
            </a:pPr>
            <a:r>
              <a:rPr lang="es-ES" sz="2800" b="1" dirty="0">
                <a:solidFill>
                  <a:srgbClr val="000000"/>
                </a:solidFill>
                <a:latin typeface="Times New Roman" pitchFamily="18" charset="0"/>
              </a:rPr>
              <a:t>RESPONSABILIDAD CIVIL COMPRENSIVA</a:t>
            </a:r>
            <a:endParaRPr lang="es-ES" sz="2800" dirty="0">
              <a:solidFill>
                <a:srgbClr val="000000"/>
              </a:solidFill>
              <a:latin typeface="Times New Roman" pitchFamily="18"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a:spLocks noChangeArrowheads="1"/>
          </p:cNvSpPr>
          <p:nvPr/>
        </p:nvSpPr>
        <p:spPr bwMode="auto">
          <a:xfrm>
            <a:off x="457200" y="838200"/>
            <a:ext cx="8229600" cy="730250"/>
          </a:xfrm>
          <a:prstGeom prst="rect">
            <a:avLst/>
          </a:prstGeom>
          <a:solidFill>
            <a:schemeClr val="bg1"/>
          </a:solidFill>
          <a:ln w="76196">
            <a:solidFill>
              <a:schemeClr val="tx2"/>
            </a:solidFill>
            <a:miter lim="800000"/>
            <a:headEnd/>
            <a:tailEnd/>
          </a:ln>
        </p:spPr>
        <p:txBody>
          <a:bodyPr anchor="ctr" anchorCtr="1"/>
          <a:lstStyle/>
          <a:p>
            <a:pPr algn="ctr" fontAlgn="auto">
              <a:spcBef>
                <a:spcPts val="0"/>
              </a:spcBef>
              <a:spcAft>
                <a:spcPts val="0"/>
              </a:spcAft>
              <a:defRPr/>
            </a:pPr>
            <a:r>
              <a:rPr lang="es-ES" sz="2800" b="1" dirty="0">
                <a:solidFill>
                  <a:srgbClr val="000000"/>
                </a:solidFill>
                <a:latin typeface="Times New Roman" pitchFamily="18" charset="0"/>
                <a:cs typeface="Times New Roman" pitchFamily="18" charset="0"/>
              </a:rPr>
              <a:t>RIESGO CUBIERTO</a:t>
            </a:r>
          </a:p>
        </p:txBody>
      </p:sp>
      <p:sp>
        <p:nvSpPr>
          <p:cNvPr id="3" name="Text Box 3"/>
          <p:cNvSpPr txBox="1">
            <a:spLocks noChangeArrowheads="1"/>
          </p:cNvSpPr>
          <p:nvPr/>
        </p:nvSpPr>
        <p:spPr bwMode="auto">
          <a:xfrm>
            <a:off x="457200" y="2276475"/>
            <a:ext cx="8197850" cy="3632200"/>
          </a:xfrm>
          <a:prstGeom prst="rect">
            <a:avLst/>
          </a:prstGeom>
          <a:solidFill>
            <a:schemeClr val="bg1"/>
          </a:solidFill>
          <a:ln w="76196">
            <a:solidFill>
              <a:schemeClr val="tx2"/>
            </a:solidFill>
            <a:miter lim="800000"/>
            <a:headEnd/>
            <a:tailEnd/>
          </a:ln>
        </p:spPr>
        <p:txBody>
          <a:bodyPr wrap="square" anchorCtr="1">
            <a:spAutoFit/>
          </a:bodyPr>
          <a:lstStyle/>
          <a:p>
            <a:pPr algn="ctr" fontAlgn="auto" hangingPunct="0">
              <a:spcBef>
                <a:spcPts val="1400"/>
              </a:spcBef>
              <a:spcAft>
                <a:spcPts val="0"/>
              </a:spcAft>
              <a:defRPr/>
            </a:pPr>
            <a:r>
              <a:rPr lang="es-ES" sz="2400" b="1" dirty="0">
                <a:solidFill>
                  <a:srgbClr val="000000"/>
                </a:solidFill>
                <a:latin typeface="Times New Roman" pitchFamily="18" charset="0"/>
              </a:rPr>
              <a:t>Responsabilidad civil extracontractual en que incurra el asegurado por el ejercicio de su actividad detallada en las condiciones particulares y dentro del territorio de la República Argentina, dentro y/o fuera del/los locales para lo cual cuenta con la cantidad de dependientes enumerados en dichas condiciones.</a:t>
            </a:r>
          </a:p>
          <a:p>
            <a:pPr algn="ctr" fontAlgn="auto" hangingPunct="0">
              <a:spcBef>
                <a:spcPts val="1400"/>
              </a:spcBef>
              <a:spcAft>
                <a:spcPts val="0"/>
              </a:spcAft>
              <a:defRPr/>
            </a:pPr>
            <a:r>
              <a:rPr lang="es-ES" sz="2400" b="1" dirty="0">
                <a:solidFill>
                  <a:srgbClr val="000000"/>
                </a:solidFill>
                <a:latin typeface="Times New Roman" pitchFamily="18" charset="0"/>
              </a:rPr>
              <a:t>Si se desea cubrir la responsabilidad contractual hay que mencionarla expresamente. Hay que distinguir el tipo de responsabilidad contractual. </a:t>
            </a:r>
            <a:endParaRPr lang="es-ES" sz="2400" dirty="0">
              <a:solidFill>
                <a:srgbClr val="000000"/>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3"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3"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a:spLocks noChangeArrowheads="1"/>
          </p:cNvSpPr>
          <p:nvPr/>
        </p:nvSpPr>
        <p:spPr bwMode="auto">
          <a:xfrm>
            <a:off x="457200" y="835025"/>
            <a:ext cx="8229600" cy="665163"/>
          </a:xfrm>
          <a:prstGeom prst="rect">
            <a:avLst/>
          </a:prstGeom>
          <a:solidFill>
            <a:schemeClr val="bg1"/>
          </a:solidFill>
          <a:ln w="76196">
            <a:solidFill>
              <a:schemeClr val="tx2"/>
            </a:solidFill>
            <a:miter lim="800000"/>
            <a:headEnd/>
            <a:tailEnd/>
          </a:ln>
        </p:spPr>
        <p:txBody>
          <a:bodyPr anchor="ctr" anchorCtr="1"/>
          <a:lstStyle/>
          <a:p>
            <a:pPr algn="ctr" fontAlgn="auto">
              <a:spcBef>
                <a:spcPts val="0"/>
              </a:spcBef>
              <a:spcAft>
                <a:spcPts val="0"/>
              </a:spcAft>
              <a:defRPr/>
            </a:pPr>
            <a:r>
              <a:rPr lang="es-ES" sz="2800" b="1" dirty="0">
                <a:solidFill>
                  <a:srgbClr val="000000"/>
                </a:solidFill>
                <a:latin typeface="Times New Roman" pitchFamily="18" charset="0"/>
                <a:cs typeface="Times New Roman" pitchFamily="18" charset="0"/>
              </a:rPr>
              <a:t>EXCLUSIONES</a:t>
            </a:r>
            <a:endParaRPr lang="es-ES" sz="2800" dirty="0">
              <a:solidFill>
                <a:srgbClr val="000000"/>
              </a:solidFill>
              <a:latin typeface="Times New Roman" pitchFamily="18" charset="0"/>
              <a:cs typeface="Times New Roman" pitchFamily="18" charset="0"/>
            </a:endParaRPr>
          </a:p>
        </p:txBody>
      </p:sp>
      <p:sp>
        <p:nvSpPr>
          <p:cNvPr id="3" name="Text Box 3"/>
          <p:cNvSpPr txBox="1">
            <a:spLocks noChangeArrowheads="1"/>
          </p:cNvSpPr>
          <p:nvPr/>
        </p:nvSpPr>
        <p:spPr bwMode="auto">
          <a:xfrm>
            <a:off x="457200" y="1998663"/>
            <a:ext cx="8229600" cy="3825875"/>
          </a:xfrm>
          <a:prstGeom prst="rect">
            <a:avLst/>
          </a:prstGeom>
          <a:solidFill>
            <a:schemeClr val="bg1"/>
          </a:solidFill>
          <a:ln w="76196">
            <a:solidFill>
              <a:schemeClr val="tx2"/>
            </a:solidFill>
            <a:miter lim="800000"/>
            <a:headEnd/>
            <a:tailEnd/>
          </a:ln>
        </p:spPr>
        <p:txBody>
          <a:bodyPr wrap="square">
            <a:spAutoFit/>
          </a:bodyPr>
          <a:lstStyle/>
          <a:p>
            <a:pPr hangingPunct="0">
              <a:spcBef>
                <a:spcPts val="1200"/>
              </a:spcBef>
              <a:defRPr/>
            </a:pPr>
            <a:r>
              <a:rPr lang="es-ES" sz="2000" b="1">
                <a:solidFill>
                  <a:srgbClr val="000000"/>
                </a:solidFill>
                <a:latin typeface="Times New Roman" pitchFamily="18" charset="0"/>
              </a:rPr>
              <a:t>EN FORMA ABSOLUTA:</a:t>
            </a:r>
          </a:p>
          <a:p>
            <a:pPr algn="ctr" hangingPunct="0">
              <a:spcBef>
                <a:spcPts val="1200"/>
              </a:spcBef>
              <a:defRPr/>
            </a:pPr>
            <a:r>
              <a:rPr lang="es-ES" sz="2000" b="1">
                <a:solidFill>
                  <a:srgbClr val="000000"/>
                </a:solidFill>
                <a:latin typeface="Times New Roman" pitchFamily="18" charset="0"/>
              </a:rPr>
              <a:t>Hechos privados; transporte de bienes,  construcciones, excavaciones, demoliciones, refacciones, instalaciones y montajes.</a:t>
            </a:r>
          </a:p>
          <a:p>
            <a:pPr hangingPunct="0">
              <a:spcBef>
                <a:spcPts val="1200"/>
              </a:spcBef>
              <a:defRPr/>
            </a:pPr>
            <a:r>
              <a:rPr lang="es-ES" sz="2000" b="1">
                <a:solidFill>
                  <a:srgbClr val="000000"/>
                </a:solidFill>
                <a:latin typeface="Times New Roman" pitchFamily="18" charset="0"/>
              </a:rPr>
              <a:t>EN FORMA RELATIVA: (Se puede cubrir con extraprima)</a:t>
            </a:r>
          </a:p>
          <a:p>
            <a:pPr algn="ctr" hangingPunct="0">
              <a:spcBef>
                <a:spcPts val="1200"/>
              </a:spcBef>
              <a:defRPr/>
            </a:pPr>
            <a:r>
              <a:rPr lang="es-ES" sz="2000" b="1">
                <a:solidFill>
                  <a:srgbClr val="000000"/>
                </a:solidFill>
                <a:latin typeface="Times New Roman" pitchFamily="18" charset="0"/>
              </a:rPr>
              <a:t>Vendedores y/o viajantes, carteles y/o letreros, calderas, armas de fuego, carga y descarga de bienes, guarda de vehículos a título no oneroso, incendio, rayo y/o explosión, ascensores y montacargas, suministro de alimentos, tenencia de animales domésticos, rotura de cañerías, grúas guinches y autoelevadores.</a:t>
            </a:r>
          </a:p>
          <a:p>
            <a:pPr algn="ctr" hangingPunct="0">
              <a:spcBef>
                <a:spcPts val="1200"/>
              </a:spcBef>
              <a:defRPr/>
            </a:pPr>
            <a:r>
              <a:rPr lang="es-ES" sz="2000" b="1">
                <a:solidFill>
                  <a:srgbClr val="000000"/>
                </a:solidFill>
                <a:latin typeface="Times New Roman" pitchFamily="18" charset="0"/>
              </a:rPr>
              <a:t>Hay actividades que requieren cotización especial.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Box 2"/>
          <p:cNvSpPr txBox="1">
            <a:spLocks noChangeArrowheads="1"/>
          </p:cNvSpPr>
          <p:nvPr/>
        </p:nvSpPr>
        <p:spPr bwMode="auto">
          <a:xfrm>
            <a:off x="457200" y="2677180"/>
            <a:ext cx="8229600" cy="523220"/>
          </a:xfrm>
          <a:prstGeom prst="rect">
            <a:avLst/>
          </a:prstGeom>
          <a:solidFill>
            <a:schemeClr val="bg1"/>
          </a:solidFill>
          <a:ln w="76196">
            <a:solidFill>
              <a:schemeClr val="tx2"/>
            </a:solidFill>
            <a:miter lim="800000"/>
            <a:headEnd/>
            <a:tailEnd/>
          </a:ln>
        </p:spPr>
        <p:txBody>
          <a:bodyPr wrap="square" anchorCtr="1">
            <a:spAutoFit/>
          </a:bodyPr>
          <a:lstStyle/>
          <a:p>
            <a:pPr algn="ctr" fontAlgn="auto" hangingPunct="0">
              <a:spcBef>
                <a:spcPts val="1900"/>
              </a:spcBef>
              <a:spcAft>
                <a:spcPts val="0"/>
              </a:spcAft>
              <a:defRPr/>
            </a:pPr>
            <a:r>
              <a:rPr lang="es-ES" sz="2800" b="1" dirty="0">
                <a:solidFill>
                  <a:srgbClr val="000000"/>
                </a:solidFill>
                <a:latin typeface="Times New Roman" pitchFamily="18" charset="0"/>
              </a:rPr>
              <a:t>RESPONSABILIDAD CIVIL HECHOS PRIVADOS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a:spLocks noChangeArrowheads="1"/>
          </p:cNvSpPr>
          <p:nvPr/>
        </p:nvSpPr>
        <p:spPr bwMode="auto">
          <a:xfrm>
            <a:off x="457200" y="990600"/>
            <a:ext cx="8229600" cy="806450"/>
          </a:xfrm>
          <a:prstGeom prst="rect">
            <a:avLst/>
          </a:prstGeom>
          <a:solidFill>
            <a:schemeClr val="bg1"/>
          </a:solidFill>
          <a:ln w="76196">
            <a:solidFill>
              <a:schemeClr val="tx2"/>
            </a:solidFill>
            <a:miter lim="800000"/>
            <a:headEnd/>
            <a:tailEnd/>
          </a:ln>
        </p:spPr>
        <p:txBody>
          <a:bodyPr anchor="ctr" anchorCtr="1"/>
          <a:lstStyle/>
          <a:p>
            <a:pPr algn="ctr" fontAlgn="auto">
              <a:spcBef>
                <a:spcPts val="0"/>
              </a:spcBef>
              <a:spcAft>
                <a:spcPts val="0"/>
              </a:spcAft>
              <a:defRPr/>
            </a:pPr>
            <a:r>
              <a:rPr lang="es-ES" sz="3200" b="1" dirty="0">
                <a:solidFill>
                  <a:srgbClr val="1F497D"/>
                </a:solidFill>
                <a:latin typeface="Calibri" pitchFamily="34" charset="0"/>
              </a:rPr>
              <a:t/>
            </a:r>
            <a:br>
              <a:rPr lang="es-ES" sz="3200" b="1" dirty="0">
                <a:solidFill>
                  <a:srgbClr val="1F497D"/>
                </a:solidFill>
                <a:latin typeface="Calibri" pitchFamily="34" charset="0"/>
              </a:rPr>
            </a:br>
            <a:r>
              <a:rPr lang="es-ES" sz="2800" b="1" dirty="0">
                <a:solidFill>
                  <a:srgbClr val="000000"/>
                </a:solidFill>
                <a:latin typeface="Times New Roman" pitchFamily="18" charset="0"/>
                <a:cs typeface="Times New Roman" pitchFamily="18" charset="0"/>
              </a:rPr>
              <a:t>RIESGO CUBIERTO </a:t>
            </a:r>
            <a:br>
              <a:rPr lang="es-ES" sz="2800" b="1" dirty="0">
                <a:solidFill>
                  <a:srgbClr val="000000"/>
                </a:solidFill>
                <a:latin typeface="Times New Roman" pitchFamily="18" charset="0"/>
                <a:cs typeface="Times New Roman" pitchFamily="18" charset="0"/>
              </a:rPr>
            </a:br>
            <a:endParaRPr lang="es-ES" sz="2800" dirty="0">
              <a:solidFill>
                <a:srgbClr val="000000"/>
              </a:solidFill>
              <a:latin typeface="Times New Roman" pitchFamily="18" charset="0"/>
              <a:cs typeface="Times New Roman" pitchFamily="18" charset="0"/>
            </a:endParaRPr>
          </a:p>
        </p:txBody>
      </p:sp>
      <p:sp>
        <p:nvSpPr>
          <p:cNvPr id="3" name="Text Box 3"/>
          <p:cNvSpPr txBox="1">
            <a:spLocks noChangeArrowheads="1"/>
          </p:cNvSpPr>
          <p:nvPr/>
        </p:nvSpPr>
        <p:spPr bwMode="auto">
          <a:xfrm>
            <a:off x="457200" y="2667000"/>
            <a:ext cx="8229600" cy="2857192"/>
          </a:xfrm>
          <a:prstGeom prst="rect">
            <a:avLst/>
          </a:prstGeom>
          <a:solidFill>
            <a:schemeClr val="bg1"/>
          </a:solidFill>
          <a:ln w="76196">
            <a:solidFill>
              <a:schemeClr val="tx2"/>
            </a:solidFill>
            <a:miter lim="800000"/>
            <a:headEnd/>
            <a:tailEnd/>
          </a:ln>
        </p:spPr>
        <p:txBody>
          <a:bodyPr wrap="square" anchorCtr="1">
            <a:spAutoFit/>
          </a:bodyPr>
          <a:lstStyle/>
          <a:p>
            <a:pPr algn="ctr" fontAlgn="auto" hangingPunct="0">
              <a:spcBef>
                <a:spcPts val="1400"/>
              </a:spcBef>
              <a:spcAft>
                <a:spcPts val="0"/>
              </a:spcAft>
              <a:defRPr/>
            </a:pPr>
            <a:r>
              <a:rPr lang="es-ES" sz="2400" b="1" dirty="0">
                <a:solidFill>
                  <a:srgbClr val="000000"/>
                </a:solidFill>
                <a:latin typeface="Times New Roman" pitchFamily="18" charset="0"/>
              </a:rPr>
              <a:t>Responsabilidad civil emergente de hechos privados imputables al asegurado, cónyuge (que conviva con él) o por cualquier otra persona por quien el asegurado sea legalmente responsable. Incluye suministro de alimentos y tenencia de animales domésticos, excluidas las enfermedades que pueda </a:t>
            </a:r>
            <a:r>
              <a:rPr lang="es-ES" sz="2400" b="1" dirty="0" smtClean="0">
                <a:solidFill>
                  <a:srgbClr val="000000"/>
                </a:solidFill>
                <a:latin typeface="Times New Roman" pitchFamily="18" charset="0"/>
              </a:rPr>
              <a:t>transmitir.</a:t>
            </a:r>
          </a:p>
          <a:p>
            <a:pPr algn="ctr" fontAlgn="auto" hangingPunct="0">
              <a:spcBef>
                <a:spcPts val="1400"/>
              </a:spcBef>
              <a:spcAft>
                <a:spcPts val="0"/>
              </a:spcAft>
              <a:defRPr/>
            </a:pPr>
            <a:r>
              <a:rPr lang="es-ES" sz="2400" b="1" dirty="0" smtClean="0">
                <a:solidFill>
                  <a:srgbClr val="000000"/>
                </a:solidFill>
                <a:latin typeface="Times New Roman" pitchFamily="18" charset="0"/>
              </a:rPr>
              <a:t>Uso de pileta de natación es un adicional</a:t>
            </a:r>
            <a:endParaRPr lang="es-ES" sz="2400" b="1" dirty="0">
              <a:solidFill>
                <a:srgbClr val="000000"/>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ppt_y-#ppt_h/2"/>
                                          </p:val>
                                        </p:tav>
                                        <p:tav tm="100000">
                                          <p:val>
                                            <p:strVal val="#ppt_y"/>
                                          </p:val>
                                        </p:tav>
                                      </p:tavLst>
                                    </p:anim>
                                    <p:anim calcmode="lin" valueType="num">
                                      <p:cBhvr>
                                        <p:cTn id="9" dur="500" fill="hold"/>
                                        <p:tgtEl>
                                          <p:spTgt spid="2"/>
                                        </p:tgtEl>
                                        <p:attrNameLst>
                                          <p:attrName>ppt_w</p:attrName>
                                        </p:attrNameLst>
                                      </p:cBhvr>
                                      <p:tavLst>
                                        <p:tav tm="0">
                                          <p:val>
                                            <p:strVal val="#ppt_w"/>
                                          </p:val>
                                        </p:tav>
                                        <p:tav tm="100000">
                                          <p:val>
                                            <p:strVal val="#ppt_w"/>
                                          </p:val>
                                        </p:tav>
                                      </p:tavLst>
                                    </p:anim>
                                    <p:anim calcmode="lin" valueType="num">
                                      <p:cBhvr>
                                        <p:cTn id="10" dur="500" fill="hold"/>
                                        <p:tgtEl>
                                          <p:spTgt spid="2"/>
                                        </p:tgtEl>
                                        <p:attrNameLst>
                                          <p:attrName>ppt_h</p:attrName>
                                        </p:attrNameLst>
                                      </p:cBhvr>
                                      <p:tavLst>
                                        <p:tav tm="0">
                                          <p:val>
                                            <p:strVal val="0"/>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
                                          </p:val>
                                        </p:tav>
                                        <p:tav tm="100000">
                                          <p:val>
                                            <p:strVal val="#ppt_x"/>
                                          </p:val>
                                        </p:tav>
                                      </p:tavLst>
                                    </p:anim>
                                    <p:anim calcmode="lin" valueType="num">
                                      <p:cBhvr>
                                        <p:cTn id="15" dur="500" fill="hold"/>
                                        <p:tgtEl>
                                          <p:spTgt spid="3"/>
                                        </p:tgtEl>
                                        <p:attrNameLst>
                                          <p:attrName>ppt_y</p:attrName>
                                        </p:attrNameLst>
                                      </p:cBhvr>
                                      <p:tavLst>
                                        <p:tav tm="0">
                                          <p:val>
                                            <p:strVal val="#ppt_y-#ppt_h/2"/>
                                          </p:val>
                                        </p:tav>
                                        <p:tav tm="100000">
                                          <p:val>
                                            <p:strVal val="#ppt_y"/>
                                          </p:val>
                                        </p:tav>
                                      </p:tavLst>
                                    </p:anim>
                                    <p:anim calcmode="lin" valueType="num">
                                      <p:cBhvr>
                                        <p:cTn id="16" dur="500" fill="hold"/>
                                        <p:tgtEl>
                                          <p:spTgt spid="3"/>
                                        </p:tgtEl>
                                        <p:attrNameLst>
                                          <p:attrName>ppt_w</p:attrName>
                                        </p:attrNameLst>
                                      </p:cBhvr>
                                      <p:tavLst>
                                        <p:tav tm="0">
                                          <p:val>
                                            <p:strVal val="#ppt_w"/>
                                          </p:val>
                                        </p:tav>
                                        <p:tav tm="100000">
                                          <p:val>
                                            <p:strVal val="#ppt_w"/>
                                          </p:val>
                                        </p:tav>
                                      </p:tavLst>
                                    </p:anim>
                                    <p:anim calcmode="lin" valueType="num">
                                      <p:cBhvr>
                                        <p:cTn id="17" dur="500" fill="hold"/>
                                        <p:tgtEl>
                                          <p:spTgt spid="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3 Rectángulo"/>
          <p:cNvSpPr>
            <a:spLocks noChangeArrowheads="1"/>
          </p:cNvSpPr>
          <p:nvPr/>
        </p:nvSpPr>
        <p:spPr bwMode="auto">
          <a:xfrm>
            <a:off x="457200" y="896937"/>
            <a:ext cx="8229600" cy="4894263"/>
          </a:xfrm>
          <a:prstGeom prst="rect">
            <a:avLst/>
          </a:prstGeom>
          <a:solidFill>
            <a:schemeClr val="bg1"/>
          </a:solidFill>
          <a:ln w="57150">
            <a:solidFill>
              <a:srgbClr val="C00000"/>
            </a:solidFill>
            <a:miter lim="800000"/>
            <a:headEnd/>
            <a:tailEnd/>
          </a:ln>
        </p:spPr>
        <p:txBody>
          <a:bodyPr wrap="square">
            <a:spAutoFit/>
          </a:bodyPr>
          <a:lstStyle/>
          <a:p>
            <a:r>
              <a:rPr lang="es-ES" sz="2400" b="1" i="1" dirty="0">
                <a:latin typeface="Times New Roman" pitchFamily="18" charset="0"/>
                <a:cs typeface="Times New Roman" pitchFamily="18" charset="0"/>
              </a:rPr>
              <a:t>Principio General</a:t>
            </a:r>
          </a:p>
          <a:p>
            <a:endParaRPr lang="es-ES" sz="2400" b="1" dirty="0">
              <a:latin typeface="Times New Roman" pitchFamily="18" charset="0"/>
              <a:cs typeface="Times New Roman" pitchFamily="18" charset="0"/>
            </a:endParaRPr>
          </a:p>
          <a:p>
            <a:r>
              <a:rPr lang="es-ES" sz="2400" b="1" dirty="0">
                <a:latin typeface="Times New Roman" pitchFamily="18" charset="0"/>
                <a:cs typeface="Times New Roman" pitchFamily="18" charset="0"/>
              </a:rPr>
              <a:t>Art. 98 Puede asegurarse cualquier riesgo que afecte la vida o salud de cualquier especie de animales.</a:t>
            </a:r>
          </a:p>
          <a:p>
            <a:endParaRPr lang="es-ES" sz="2400" b="1" dirty="0">
              <a:latin typeface="Times New Roman" pitchFamily="18" charset="0"/>
              <a:cs typeface="Times New Roman" pitchFamily="18" charset="0"/>
            </a:endParaRPr>
          </a:p>
          <a:p>
            <a:r>
              <a:rPr lang="es-ES" sz="2400" b="1" dirty="0">
                <a:latin typeface="Times New Roman" pitchFamily="18" charset="0"/>
                <a:cs typeface="Times New Roman" pitchFamily="18" charset="0"/>
              </a:rPr>
              <a:t>Seguro de mortalidad</a:t>
            </a:r>
          </a:p>
          <a:p>
            <a:endParaRPr lang="es-ES" sz="2400" b="1" i="1" dirty="0">
              <a:latin typeface="Times New Roman" pitchFamily="18" charset="0"/>
              <a:cs typeface="Times New Roman" pitchFamily="18" charset="0"/>
            </a:endParaRPr>
          </a:p>
          <a:p>
            <a:r>
              <a:rPr lang="es-ES" sz="2400" b="1" i="1" dirty="0">
                <a:latin typeface="Times New Roman" pitchFamily="18" charset="0"/>
                <a:cs typeface="Times New Roman" pitchFamily="18" charset="0"/>
              </a:rPr>
              <a:t>Indemnización</a:t>
            </a:r>
          </a:p>
          <a:p>
            <a:endParaRPr lang="es-ES" sz="2400" b="1" dirty="0">
              <a:latin typeface="Times New Roman" pitchFamily="18" charset="0"/>
              <a:cs typeface="Times New Roman" pitchFamily="18" charset="0"/>
            </a:endParaRPr>
          </a:p>
          <a:p>
            <a:r>
              <a:rPr lang="es-ES" sz="2400" b="1" dirty="0">
                <a:latin typeface="Times New Roman" pitchFamily="18" charset="0"/>
                <a:cs typeface="Times New Roman" pitchFamily="18" charset="0"/>
              </a:rPr>
              <a:t>Art. 99. En el seguro de mortalidad de animales, el asegurador indemnizar  el daño causado por la muerte del animal o animales asegurados, o por su incapacidad total y permanente si así se conviene.</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a:spLocks noChangeArrowheads="1"/>
          </p:cNvSpPr>
          <p:nvPr/>
        </p:nvSpPr>
        <p:spPr bwMode="auto">
          <a:xfrm>
            <a:off x="457200" y="2362200"/>
            <a:ext cx="8229600" cy="1371600"/>
          </a:xfrm>
          <a:prstGeom prst="rect">
            <a:avLst/>
          </a:prstGeom>
          <a:solidFill>
            <a:schemeClr val="bg1"/>
          </a:solidFill>
          <a:ln w="76196">
            <a:solidFill>
              <a:schemeClr val="tx2"/>
            </a:solidFill>
            <a:miter lim="800000"/>
            <a:headEnd/>
            <a:tailEnd/>
          </a:ln>
        </p:spPr>
        <p:txBody>
          <a:bodyPr anchor="ctr" anchorCtr="1"/>
          <a:lstStyle/>
          <a:p>
            <a:pPr algn="ctr" fontAlgn="auto">
              <a:spcBef>
                <a:spcPts val="0"/>
              </a:spcBef>
              <a:spcAft>
                <a:spcPts val="0"/>
              </a:spcAft>
              <a:defRPr/>
            </a:pPr>
            <a:r>
              <a:rPr lang="es-ES" sz="2800" b="1">
                <a:solidFill>
                  <a:srgbClr val="000000"/>
                </a:solidFill>
                <a:latin typeface="Times New Roman" pitchFamily="18" charset="0"/>
                <a:cs typeface="Times New Roman" pitchFamily="18" charset="0"/>
              </a:rPr>
              <a:t>RESPONSABILIDAD CIVIL INCENDIO, RAYO, EXPLOSIÓN, DESCARGAS ELÉCTRICAS Y ESCAPES DE GAS</a:t>
            </a:r>
            <a:endParaRPr lang="es-ES" sz="4400">
              <a:solidFill>
                <a:srgbClr val="00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Box 2"/>
          <p:cNvSpPr txBox="1">
            <a:spLocks noChangeArrowheads="1"/>
          </p:cNvSpPr>
          <p:nvPr/>
        </p:nvSpPr>
        <p:spPr bwMode="auto">
          <a:xfrm>
            <a:off x="457200" y="2995310"/>
            <a:ext cx="8229600" cy="2033890"/>
          </a:xfrm>
          <a:prstGeom prst="rect">
            <a:avLst/>
          </a:prstGeom>
          <a:solidFill>
            <a:schemeClr val="bg1"/>
          </a:solidFill>
          <a:ln w="76196">
            <a:solidFill>
              <a:schemeClr val="tx2"/>
            </a:solidFill>
            <a:miter lim="800000"/>
            <a:headEnd/>
            <a:tailEnd/>
          </a:ln>
        </p:spPr>
        <p:txBody>
          <a:bodyPr wrap="square" anchorCtr="1">
            <a:spAutoFit/>
          </a:bodyPr>
          <a:lstStyle/>
          <a:p>
            <a:pPr algn="ctr" fontAlgn="auto" hangingPunct="0">
              <a:spcBef>
                <a:spcPts val="1700"/>
              </a:spcBef>
              <a:spcAft>
                <a:spcPts val="0"/>
              </a:spcAft>
              <a:defRPr/>
            </a:pPr>
            <a:r>
              <a:rPr lang="es-ES" sz="2800" b="1" dirty="0">
                <a:solidFill>
                  <a:srgbClr val="000000"/>
                </a:solidFill>
                <a:latin typeface="Times New Roman" pitchFamily="18" charset="0"/>
              </a:rPr>
              <a:t>Responsabilidad civil por la acción directa o indirecta del fuego, rayo, explosión, descargas eléctricas y escapes de gas (excluye calderas</a:t>
            </a:r>
            <a:r>
              <a:rPr lang="es-ES" sz="2800" b="1" dirty="0" smtClean="0">
                <a:solidFill>
                  <a:srgbClr val="000000"/>
                </a:solidFill>
                <a:latin typeface="Times New Roman" pitchFamily="18" charset="0"/>
              </a:rPr>
              <a:t>). </a:t>
            </a:r>
          </a:p>
          <a:p>
            <a:pPr algn="ctr" fontAlgn="auto" hangingPunct="0">
              <a:spcBef>
                <a:spcPts val="1700"/>
              </a:spcBef>
              <a:spcAft>
                <a:spcPts val="0"/>
              </a:spcAft>
              <a:defRPr/>
            </a:pPr>
            <a:r>
              <a:rPr lang="es-ES" sz="2800" b="1" dirty="0" smtClean="0">
                <a:solidFill>
                  <a:srgbClr val="000000"/>
                </a:solidFill>
                <a:latin typeface="Times New Roman" pitchFamily="18" charset="0"/>
              </a:rPr>
              <a:t>Ampara lesiones o muerte y daños materiales</a:t>
            </a:r>
            <a:endParaRPr lang="es-ES" sz="2800" b="1" dirty="0">
              <a:solidFill>
                <a:srgbClr val="000000"/>
              </a:solidFill>
              <a:latin typeface="Times New Roman" pitchFamily="18" charset="0"/>
            </a:endParaRPr>
          </a:p>
        </p:txBody>
      </p:sp>
      <p:sp>
        <p:nvSpPr>
          <p:cNvPr id="3" name="Text Box 3"/>
          <p:cNvSpPr txBox="1">
            <a:spLocks noChangeArrowheads="1"/>
          </p:cNvSpPr>
          <p:nvPr/>
        </p:nvSpPr>
        <p:spPr bwMode="auto">
          <a:xfrm>
            <a:off x="457200" y="1295400"/>
            <a:ext cx="8229600" cy="533400"/>
          </a:xfrm>
          <a:prstGeom prst="rect">
            <a:avLst/>
          </a:prstGeom>
          <a:solidFill>
            <a:schemeClr val="bg1"/>
          </a:solidFill>
          <a:ln w="76196">
            <a:solidFill>
              <a:schemeClr val="tx2"/>
            </a:solidFill>
            <a:miter lim="800000"/>
            <a:headEnd/>
            <a:tailEnd/>
          </a:ln>
        </p:spPr>
        <p:txBody>
          <a:bodyPr wrap="square" anchorCtr="1">
            <a:spAutoFit/>
          </a:bodyPr>
          <a:lstStyle/>
          <a:p>
            <a:pPr algn="ctr" fontAlgn="auto" hangingPunct="0">
              <a:spcBef>
                <a:spcPts val="1700"/>
              </a:spcBef>
              <a:spcAft>
                <a:spcPts val="0"/>
              </a:spcAft>
              <a:defRPr/>
            </a:pPr>
            <a:r>
              <a:rPr lang="es-ES" sz="2800" b="1" dirty="0">
                <a:solidFill>
                  <a:srgbClr val="000000"/>
                </a:solidFill>
                <a:latin typeface="Times New Roman" pitchFamily="18" charset="0"/>
              </a:rPr>
              <a:t>RIESGO CUBIERTO</a:t>
            </a:r>
            <a:endParaRPr lang="es-ES" sz="2800" dirty="0">
              <a:solidFill>
                <a:srgbClr val="000000"/>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a:spLocks noChangeArrowheads="1"/>
          </p:cNvSpPr>
          <p:nvPr/>
        </p:nvSpPr>
        <p:spPr bwMode="auto">
          <a:xfrm>
            <a:off x="457200" y="2428875"/>
            <a:ext cx="8229600" cy="1381125"/>
          </a:xfrm>
          <a:prstGeom prst="rect">
            <a:avLst/>
          </a:prstGeom>
          <a:solidFill>
            <a:schemeClr val="bg1"/>
          </a:solidFill>
          <a:ln w="76196">
            <a:solidFill>
              <a:schemeClr val="tx2"/>
            </a:solidFill>
            <a:miter lim="800000"/>
            <a:headEnd/>
            <a:tailEnd/>
          </a:ln>
        </p:spPr>
        <p:txBody>
          <a:bodyPr anchor="ctr" anchorCtr="1"/>
          <a:lstStyle/>
          <a:p>
            <a:pPr algn="ctr" fontAlgn="auto">
              <a:spcBef>
                <a:spcPts val="0"/>
              </a:spcBef>
              <a:spcAft>
                <a:spcPts val="0"/>
              </a:spcAft>
              <a:defRPr/>
            </a:pPr>
            <a:r>
              <a:rPr lang="es-ES" sz="2800" b="1" dirty="0">
                <a:solidFill>
                  <a:srgbClr val="000000"/>
                </a:solidFill>
                <a:latin typeface="Times New Roman" pitchFamily="18" charset="0"/>
                <a:cs typeface="Times New Roman" pitchFamily="18" charset="0"/>
              </a:rPr>
              <a:t>RESPONSABILIDAD CIVIL INSTALACIONES A VAPOR, AGUA CALIENTE Y ACEITE CALIENTE (CALDERAS</a:t>
            </a:r>
            <a:r>
              <a:rPr lang="es-ES" sz="2800" b="1" dirty="0">
                <a:solidFill>
                  <a:srgbClr val="1F497D"/>
                </a:solidFill>
                <a:latin typeface="Times New Roman" pitchFamily="18" charset="0"/>
                <a:cs typeface="Times New Roman" pitchFamily="18" charset="0"/>
              </a:rPr>
              <a:t>) </a:t>
            </a:r>
            <a:endParaRPr lang="es-ES" sz="4400" dirty="0">
              <a:solidFill>
                <a:srgbClr val="1F497D"/>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1+#ppt_w/2"/>
                                          </p:val>
                                        </p:tav>
                                        <p:tav tm="100000">
                                          <p:val>
                                            <p:strVal val="#ppt_x"/>
                                          </p:val>
                                        </p:tav>
                                      </p:tavLst>
                                    </p:anim>
                                    <p:anim calcmode="lin" valueType="num">
                                      <p:cBhvr>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Box 2"/>
          <p:cNvSpPr txBox="1">
            <a:spLocks noChangeArrowheads="1"/>
          </p:cNvSpPr>
          <p:nvPr/>
        </p:nvSpPr>
        <p:spPr bwMode="auto">
          <a:xfrm>
            <a:off x="457177" y="3857625"/>
            <a:ext cx="8231233" cy="1628775"/>
          </a:xfrm>
          <a:prstGeom prst="rect">
            <a:avLst/>
          </a:prstGeom>
          <a:solidFill>
            <a:schemeClr val="bg1"/>
          </a:solidFill>
          <a:ln w="76196">
            <a:solidFill>
              <a:schemeClr val="tx2"/>
            </a:solidFill>
            <a:miter lim="800000"/>
            <a:headEnd/>
            <a:tailEnd/>
          </a:ln>
        </p:spPr>
        <p:txBody>
          <a:bodyPr wrap="square" anchorCtr="1">
            <a:spAutoFit/>
          </a:bodyPr>
          <a:lstStyle/>
          <a:p>
            <a:pPr algn="ctr" fontAlgn="auto" hangingPunct="0">
              <a:spcBef>
                <a:spcPts val="1400"/>
              </a:spcBef>
              <a:spcAft>
                <a:spcPts val="0"/>
              </a:spcAft>
              <a:defRPr/>
            </a:pPr>
            <a:r>
              <a:rPr lang="es-ES" sz="2400" b="1">
                <a:solidFill>
                  <a:srgbClr val="000000"/>
                </a:solidFill>
                <a:latin typeface="Times New Roman" pitchFamily="18" charset="0"/>
              </a:rPr>
              <a:t>Responsabilidad civil extracontractual como propietario de las instalaciones fijas descriptas.</a:t>
            </a:r>
            <a:r>
              <a:rPr lang="es-ES" sz="2400">
                <a:solidFill>
                  <a:srgbClr val="000000"/>
                </a:solidFill>
                <a:latin typeface="Times New Roman" pitchFamily="18" charset="0"/>
              </a:rPr>
              <a:t> </a:t>
            </a:r>
            <a:r>
              <a:rPr lang="es-ES" sz="2400" b="1">
                <a:solidFill>
                  <a:srgbClr val="000000"/>
                </a:solidFill>
                <a:latin typeface="Times New Roman" pitchFamily="18" charset="0"/>
              </a:rPr>
              <a:t>Se consideran terceros el portero y sus familiares y los consorcistas. (sobre bienes y daños personales)</a:t>
            </a:r>
          </a:p>
        </p:txBody>
      </p:sp>
      <p:sp>
        <p:nvSpPr>
          <p:cNvPr id="3" name="Text Box 3"/>
          <p:cNvSpPr txBox="1">
            <a:spLocks noChangeArrowheads="1"/>
          </p:cNvSpPr>
          <p:nvPr/>
        </p:nvSpPr>
        <p:spPr bwMode="auto">
          <a:xfrm>
            <a:off x="457177" y="2189163"/>
            <a:ext cx="8231233" cy="1011237"/>
          </a:xfrm>
          <a:prstGeom prst="rect">
            <a:avLst/>
          </a:prstGeom>
          <a:solidFill>
            <a:schemeClr val="bg1"/>
          </a:solidFill>
          <a:ln w="76196">
            <a:solidFill>
              <a:schemeClr val="tx2"/>
            </a:solidFill>
            <a:miter lim="800000"/>
            <a:headEnd/>
            <a:tailEnd/>
          </a:ln>
        </p:spPr>
        <p:txBody>
          <a:bodyPr wrap="square" anchorCtr="1">
            <a:spAutoFit/>
          </a:bodyPr>
          <a:lstStyle/>
          <a:p>
            <a:pPr algn="ctr" fontAlgn="auto" hangingPunct="0">
              <a:spcBef>
                <a:spcPts val="1400"/>
              </a:spcBef>
              <a:spcAft>
                <a:spcPts val="0"/>
              </a:spcAft>
              <a:defRPr/>
            </a:pPr>
            <a:r>
              <a:rPr lang="es-ES" sz="2400" b="1">
                <a:solidFill>
                  <a:srgbClr val="000000"/>
                </a:solidFill>
                <a:latin typeface="Times New Roman" pitchFamily="18" charset="0"/>
              </a:rPr>
              <a:t>Cobertura obligatoria en Capital Federal.</a:t>
            </a:r>
          </a:p>
          <a:p>
            <a:pPr algn="ctr" fontAlgn="auto" hangingPunct="0">
              <a:spcBef>
                <a:spcPts val="1400"/>
              </a:spcBef>
              <a:spcAft>
                <a:spcPts val="0"/>
              </a:spcAft>
              <a:defRPr/>
            </a:pPr>
            <a:r>
              <a:rPr lang="es-ES" sz="2400" b="1">
                <a:solidFill>
                  <a:srgbClr val="000000"/>
                </a:solidFill>
                <a:latin typeface="Times New Roman" pitchFamily="18" charset="0"/>
              </a:rPr>
              <a:t>Ordenanza Nro. 33.677</a:t>
            </a:r>
            <a:endParaRPr lang="es-ES" sz="2400">
              <a:solidFill>
                <a:srgbClr val="000000"/>
              </a:solidFill>
              <a:latin typeface="Times New Roman" pitchFamily="18" charset="0"/>
            </a:endParaRPr>
          </a:p>
        </p:txBody>
      </p:sp>
      <p:sp>
        <p:nvSpPr>
          <p:cNvPr id="4" name="Text Box 4"/>
          <p:cNvSpPr txBox="1">
            <a:spLocks noChangeArrowheads="1"/>
          </p:cNvSpPr>
          <p:nvPr/>
        </p:nvSpPr>
        <p:spPr bwMode="auto">
          <a:xfrm>
            <a:off x="457200" y="990600"/>
            <a:ext cx="8229600" cy="523875"/>
          </a:xfrm>
          <a:prstGeom prst="rect">
            <a:avLst/>
          </a:prstGeom>
          <a:solidFill>
            <a:schemeClr val="bg1"/>
          </a:solidFill>
          <a:ln w="76196">
            <a:solidFill>
              <a:schemeClr val="tx2"/>
            </a:solidFill>
            <a:miter lim="800000"/>
            <a:headEnd/>
            <a:tailEnd/>
          </a:ln>
        </p:spPr>
        <p:txBody>
          <a:bodyPr wrap="square" anchorCtr="1">
            <a:spAutoFit/>
          </a:bodyPr>
          <a:lstStyle/>
          <a:p>
            <a:pPr algn="ctr" fontAlgn="auto" hangingPunct="0">
              <a:spcBef>
                <a:spcPts val="1700"/>
              </a:spcBef>
              <a:spcAft>
                <a:spcPts val="0"/>
              </a:spcAft>
              <a:defRPr/>
            </a:pPr>
            <a:r>
              <a:rPr lang="es-ES" sz="2800" b="1" dirty="0">
                <a:solidFill>
                  <a:srgbClr val="000000"/>
                </a:solidFill>
                <a:latin typeface="Times New Roman" pitchFamily="18" charset="0"/>
              </a:rPr>
              <a:t>RIESGO CUBIERTO</a:t>
            </a:r>
            <a:endParaRPr lang="es-ES" sz="2800" dirty="0">
              <a:solidFill>
                <a:srgbClr val="000000"/>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1+#ppt_w/2"/>
                                          </p:val>
                                        </p:tav>
                                        <p:tav tm="100000">
                                          <p:val>
                                            <p:strVal val="#ppt_x"/>
                                          </p:val>
                                        </p:tav>
                                      </p:tavLst>
                                    </p:anim>
                                    <p:anim calcmode="lin" valueType="num">
                                      <p:cBhvr>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a:spLocks noChangeArrowheads="1"/>
          </p:cNvSpPr>
          <p:nvPr/>
        </p:nvSpPr>
        <p:spPr bwMode="auto">
          <a:xfrm>
            <a:off x="457200" y="2476500"/>
            <a:ext cx="8229600" cy="1023938"/>
          </a:xfrm>
          <a:prstGeom prst="rect">
            <a:avLst/>
          </a:prstGeom>
          <a:solidFill>
            <a:schemeClr val="bg1"/>
          </a:solidFill>
          <a:ln w="76196">
            <a:solidFill>
              <a:schemeClr val="tx2"/>
            </a:solidFill>
            <a:miter lim="800000"/>
            <a:headEnd/>
            <a:tailEnd/>
          </a:ln>
        </p:spPr>
        <p:txBody>
          <a:bodyPr anchor="ctr" anchorCtr="1"/>
          <a:lstStyle/>
          <a:p>
            <a:pPr algn="ctr" fontAlgn="auto">
              <a:spcBef>
                <a:spcPts val="0"/>
              </a:spcBef>
              <a:spcAft>
                <a:spcPts val="0"/>
              </a:spcAft>
              <a:defRPr/>
            </a:pPr>
            <a:r>
              <a:rPr lang="es-ES" sz="2800" b="1" dirty="0">
                <a:solidFill>
                  <a:srgbClr val="000000"/>
                </a:solidFill>
                <a:latin typeface="Times New Roman" pitchFamily="18" charset="0"/>
                <a:cs typeface="Times New Roman" pitchFamily="18" charset="0"/>
              </a:rPr>
              <a:t>RESPONSABILIDAD CIVIL</a:t>
            </a:r>
          </a:p>
          <a:p>
            <a:pPr algn="ctr" fontAlgn="auto">
              <a:spcBef>
                <a:spcPts val="0"/>
              </a:spcBef>
              <a:spcAft>
                <a:spcPts val="0"/>
              </a:spcAft>
              <a:defRPr/>
            </a:pPr>
            <a:r>
              <a:rPr lang="es-ES" sz="2800" b="1" dirty="0">
                <a:solidFill>
                  <a:srgbClr val="000000"/>
                </a:solidFill>
                <a:latin typeface="Times New Roman" pitchFamily="18" charset="0"/>
                <a:cs typeface="Times New Roman" pitchFamily="18" charset="0"/>
              </a:rPr>
              <a:t>TINTORERÍAS Y SIMILARES</a:t>
            </a:r>
            <a:endParaRPr lang="es-ES" sz="4400" dirty="0">
              <a:solidFill>
                <a:srgbClr val="00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Box 2"/>
          <p:cNvSpPr txBox="1">
            <a:spLocks noChangeArrowheads="1"/>
          </p:cNvSpPr>
          <p:nvPr/>
        </p:nvSpPr>
        <p:spPr bwMode="auto">
          <a:xfrm>
            <a:off x="425428" y="2397125"/>
            <a:ext cx="8186760" cy="3089275"/>
          </a:xfrm>
          <a:prstGeom prst="rect">
            <a:avLst/>
          </a:prstGeom>
          <a:solidFill>
            <a:schemeClr val="bg1"/>
          </a:solidFill>
          <a:ln w="76196">
            <a:solidFill>
              <a:schemeClr val="tx2"/>
            </a:solidFill>
            <a:miter lim="800000"/>
            <a:headEnd/>
            <a:tailEnd/>
          </a:ln>
        </p:spPr>
        <p:txBody>
          <a:bodyPr wrap="square" anchorCtr="1">
            <a:spAutoFit/>
          </a:bodyPr>
          <a:lstStyle/>
          <a:p>
            <a:pPr algn="ctr" fontAlgn="auto" hangingPunct="0">
              <a:spcBef>
                <a:spcPts val="1400"/>
              </a:spcBef>
              <a:spcAft>
                <a:spcPts val="0"/>
              </a:spcAft>
              <a:defRPr/>
            </a:pPr>
            <a:r>
              <a:rPr lang="es-ES" sz="2400" b="1">
                <a:solidFill>
                  <a:srgbClr val="000000"/>
                </a:solidFill>
                <a:latin typeface="Times New Roman" pitchFamily="18" charset="0"/>
              </a:rPr>
              <a:t>Responsabilidad civil con motivo de la pérdida o daños a las prendas tenidas para su limpieza, planchado y/o teñido mientras se hallen dentro del local asegurado, causado por incendio, rayo, explosión y humo, robo y/o hurto y/o extravío, huelga, lock out o tumulto popular. Excluye a consecuencia de procesos de reparación, restauración o modificación del local, directamente de trabajos en las prendas y pérdida o daños a pieles naturales o sintéticas.</a:t>
            </a:r>
          </a:p>
        </p:txBody>
      </p:sp>
      <p:sp>
        <p:nvSpPr>
          <p:cNvPr id="3" name="Text Box 3"/>
          <p:cNvSpPr txBox="1">
            <a:spLocks noChangeArrowheads="1"/>
          </p:cNvSpPr>
          <p:nvPr/>
        </p:nvSpPr>
        <p:spPr bwMode="auto">
          <a:xfrm>
            <a:off x="457200" y="1214438"/>
            <a:ext cx="8185150" cy="533400"/>
          </a:xfrm>
          <a:prstGeom prst="rect">
            <a:avLst/>
          </a:prstGeom>
          <a:solidFill>
            <a:schemeClr val="bg1"/>
          </a:solidFill>
          <a:ln w="76196">
            <a:solidFill>
              <a:schemeClr val="tx2"/>
            </a:solidFill>
            <a:miter lim="800000"/>
            <a:headEnd/>
            <a:tailEnd/>
          </a:ln>
        </p:spPr>
        <p:txBody>
          <a:bodyPr wrap="square" anchorCtr="1">
            <a:spAutoFit/>
          </a:bodyPr>
          <a:lstStyle/>
          <a:p>
            <a:pPr algn="ctr" fontAlgn="auto" hangingPunct="0">
              <a:spcBef>
                <a:spcPts val="1700"/>
              </a:spcBef>
              <a:spcAft>
                <a:spcPts val="0"/>
              </a:spcAft>
              <a:defRPr/>
            </a:pPr>
            <a:r>
              <a:rPr lang="es-ES" sz="2800" b="1" dirty="0">
                <a:solidFill>
                  <a:srgbClr val="000000"/>
                </a:solidFill>
                <a:latin typeface="Times New Roman" pitchFamily="18" charset="0"/>
              </a:rPr>
              <a:t>RIESGO CUBIERTO</a:t>
            </a:r>
            <a:endParaRPr lang="es-ES" sz="2800" dirty="0">
              <a:solidFill>
                <a:srgbClr val="000000"/>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a:spLocks noChangeArrowheads="1"/>
          </p:cNvSpPr>
          <p:nvPr/>
        </p:nvSpPr>
        <p:spPr bwMode="auto">
          <a:xfrm>
            <a:off x="457200" y="2286000"/>
            <a:ext cx="8229600" cy="1600200"/>
          </a:xfrm>
          <a:prstGeom prst="rect">
            <a:avLst/>
          </a:prstGeom>
          <a:solidFill>
            <a:schemeClr val="bg1"/>
          </a:solidFill>
          <a:ln w="76196">
            <a:solidFill>
              <a:schemeClr val="tx2"/>
            </a:solidFill>
            <a:miter lim="800000"/>
            <a:headEnd/>
            <a:tailEnd/>
          </a:ln>
        </p:spPr>
        <p:txBody>
          <a:bodyPr anchor="ctr" anchorCtr="1"/>
          <a:lstStyle/>
          <a:p>
            <a:pPr algn="ctr"/>
            <a:r>
              <a:rPr lang="es-ES" sz="2800" b="1" dirty="0">
                <a:latin typeface="Times New Roman" pitchFamily="18" charset="0"/>
                <a:cs typeface="Times New Roman" pitchFamily="18" charset="0"/>
              </a:rPr>
              <a:t>RESPONSABILIDAD CIVIL DE CLÍNICAS</a:t>
            </a:r>
            <a:br>
              <a:rPr lang="es-ES" sz="2800" b="1" dirty="0">
                <a:latin typeface="Times New Roman" pitchFamily="18" charset="0"/>
                <a:cs typeface="Times New Roman" pitchFamily="18" charset="0"/>
              </a:rPr>
            </a:br>
            <a:r>
              <a:rPr lang="es-ES" sz="2800" b="1" dirty="0">
                <a:latin typeface="Times New Roman" pitchFamily="18" charset="0"/>
                <a:cs typeface="Times New Roman" pitchFamily="18" charset="0"/>
              </a:rPr>
              <a:t>SANATORIOS U OTROS CENTROS ASISTENCIALES</a:t>
            </a:r>
            <a:endParaRPr lang="es-ES" sz="28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Box 3"/>
          <p:cNvSpPr txBox="1">
            <a:spLocks noChangeArrowheads="1"/>
          </p:cNvSpPr>
          <p:nvPr/>
        </p:nvSpPr>
        <p:spPr bwMode="auto">
          <a:xfrm>
            <a:off x="457200" y="1025525"/>
            <a:ext cx="8229600" cy="4426853"/>
          </a:xfrm>
          <a:prstGeom prst="rect">
            <a:avLst/>
          </a:prstGeom>
          <a:solidFill>
            <a:schemeClr val="bg1"/>
          </a:solidFill>
          <a:ln w="76196">
            <a:solidFill>
              <a:schemeClr val="tx2"/>
            </a:solidFill>
            <a:miter lim="800000"/>
            <a:headEnd/>
            <a:tailEnd/>
          </a:ln>
        </p:spPr>
        <p:txBody>
          <a:bodyPr wrap="square">
            <a:spAutoFit/>
          </a:bodyPr>
          <a:lstStyle/>
          <a:p>
            <a:pPr algn="ctr" hangingPunct="0">
              <a:spcBef>
                <a:spcPts val="1200"/>
              </a:spcBef>
            </a:pPr>
            <a:r>
              <a:rPr lang="es-ES" sz="2000" b="1" dirty="0">
                <a:latin typeface="Times New Roman" pitchFamily="18" charset="0"/>
              </a:rPr>
              <a:t>Puede provenir de errores no médicos o exclusivamente de errores médicos.</a:t>
            </a:r>
          </a:p>
          <a:p>
            <a:pPr algn="ctr" hangingPunct="0">
              <a:spcBef>
                <a:spcPts val="1200"/>
              </a:spcBef>
            </a:pPr>
            <a:r>
              <a:rPr lang="es-ES" sz="2000" b="1" dirty="0">
                <a:latin typeface="Times New Roman" pitchFamily="18" charset="0"/>
              </a:rPr>
              <a:t>SITUACIÓN DE DEPENDENCIA DEL MÉDICO CON LA CLÍNICA</a:t>
            </a:r>
          </a:p>
          <a:p>
            <a:pPr algn="ctr" hangingPunct="0">
              <a:spcBef>
                <a:spcPts val="1200"/>
              </a:spcBef>
            </a:pPr>
            <a:r>
              <a:rPr lang="es-ES" sz="2000" b="1" dirty="0">
                <a:latin typeface="Times New Roman" pitchFamily="18" charset="0"/>
              </a:rPr>
              <a:t>La relación no existe por cuanto el principal no tiene derecho de dar al subordinado ordenes o instrucciones en cuanto a la manera de cumplir las funciones confiadas (independencia científica y técnica).</a:t>
            </a:r>
          </a:p>
          <a:p>
            <a:pPr algn="ctr" hangingPunct="0">
              <a:spcBef>
                <a:spcPts val="1200"/>
              </a:spcBef>
            </a:pPr>
            <a:r>
              <a:rPr lang="es-ES" sz="2000" b="1" dirty="0">
                <a:latin typeface="Times New Roman" pitchFamily="18" charset="0"/>
              </a:rPr>
              <a:t>Igualmente el contratante tiene responsabilidad porque se vale de la obra o de la actividad ajena para el cumplimiento integral de su obligación, porque lucra con la prestación de los servicios médicos y asistenciales, cobrando una retribución por proporcionarlos en debida forma.</a:t>
            </a:r>
          </a:p>
          <a:p>
            <a:pPr algn="ctr" hangingPunct="0">
              <a:spcBef>
                <a:spcPts val="1400"/>
              </a:spcBef>
            </a:pPr>
            <a:r>
              <a:rPr lang="es-ES" sz="2000" b="1" dirty="0">
                <a:latin typeface="Times New Roman" pitchFamily="18" charset="0"/>
              </a:rPr>
              <a:t>La clínica podrá probar que de su parte no hubo culpa y tratándose de un error médico, podrá repetir posteriormente contra su empleado.</a:t>
            </a:r>
            <a:endParaRPr lang="es-ES" sz="2000" dirty="0">
              <a:latin typeface="Times New Roman" pitchFamily="18" charset="0"/>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a:spLocks noChangeArrowheads="1"/>
          </p:cNvSpPr>
          <p:nvPr/>
        </p:nvSpPr>
        <p:spPr bwMode="auto">
          <a:xfrm>
            <a:off x="457200" y="1033463"/>
            <a:ext cx="8229600" cy="538162"/>
          </a:xfrm>
          <a:prstGeom prst="rect">
            <a:avLst/>
          </a:prstGeom>
          <a:solidFill>
            <a:schemeClr val="bg1"/>
          </a:solidFill>
          <a:ln w="76196">
            <a:solidFill>
              <a:schemeClr val="tx2"/>
            </a:solidFill>
            <a:miter lim="800000"/>
            <a:headEnd/>
            <a:tailEnd/>
          </a:ln>
        </p:spPr>
        <p:txBody>
          <a:bodyPr anchor="ctr" anchorCtr="1"/>
          <a:lstStyle/>
          <a:p>
            <a:pPr algn="ctr"/>
            <a:r>
              <a:rPr lang="es-ES" sz="2800" b="1">
                <a:latin typeface="Times New Roman" pitchFamily="18" charset="0"/>
                <a:cs typeface="Times New Roman" pitchFamily="18" charset="0"/>
              </a:rPr>
              <a:t>RIESGO CUBIERTO</a:t>
            </a:r>
            <a:endParaRPr lang="es-ES" sz="2800">
              <a:latin typeface="Times New Roman" pitchFamily="18" charset="0"/>
              <a:cs typeface="Times New Roman" pitchFamily="18" charset="0"/>
            </a:endParaRPr>
          </a:p>
        </p:txBody>
      </p:sp>
      <p:sp>
        <p:nvSpPr>
          <p:cNvPr id="3" name="Text Box 3"/>
          <p:cNvSpPr txBox="1">
            <a:spLocks noChangeArrowheads="1"/>
          </p:cNvSpPr>
          <p:nvPr/>
        </p:nvSpPr>
        <p:spPr bwMode="auto">
          <a:xfrm>
            <a:off x="446087" y="2571750"/>
            <a:ext cx="8229600" cy="2730500"/>
          </a:xfrm>
          <a:prstGeom prst="rect">
            <a:avLst/>
          </a:prstGeom>
          <a:solidFill>
            <a:schemeClr val="bg1"/>
          </a:solidFill>
          <a:ln w="76196">
            <a:solidFill>
              <a:schemeClr val="tx2"/>
            </a:solidFill>
            <a:miter lim="800000"/>
            <a:headEnd/>
            <a:tailEnd/>
          </a:ln>
        </p:spPr>
        <p:txBody>
          <a:bodyPr wrap="square" anchorCtr="1">
            <a:spAutoFit/>
          </a:bodyPr>
          <a:lstStyle/>
          <a:p>
            <a:pPr algn="ctr" hangingPunct="0">
              <a:spcBef>
                <a:spcPts val="1700"/>
              </a:spcBef>
            </a:pPr>
            <a:r>
              <a:rPr lang="es-ES" sz="2800" b="1">
                <a:latin typeface="Times New Roman" pitchFamily="18" charset="0"/>
              </a:rPr>
              <a:t>Responsabilidad civil contractual emergente de lesiones o muerte que afecte a pacientes y/o acompañantes aunque medie responsabilidad de los profesionales intervinientes, especificados en la ley 17.132, en cuyo caso se reservan los derechos de repetición que correspondan.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out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a:spLocks noChangeArrowheads="1"/>
          </p:cNvSpPr>
          <p:nvPr/>
        </p:nvSpPr>
        <p:spPr bwMode="auto">
          <a:xfrm>
            <a:off x="457200" y="2616200"/>
            <a:ext cx="8229600" cy="736600"/>
          </a:xfrm>
          <a:prstGeom prst="rect">
            <a:avLst/>
          </a:prstGeom>
          <a:solidFill>
            <a:schemeClr val="bg1"/>
          </a:solidFill>
          <a:ln w="76196">
            <a:solidFill>
              <a:schemeClr val="tx2"/>
            </a:solidFill>
            <a:miter lim="800000"/>
            <a:headEnd/>
            <a:tailEnd/>
          </a:ln>
        </p:spPr>
        <p:txBody>
          <a:bodyPr anchor="ctr" anchorCtr="1"/>
          <a:lstStyle/>
          <a:p>
            <a:pPr algn="ctr" fontAlgn="auto">
              <a:spcBef>
                <a:spcPts val="0"/>
              </a:spcBef>
              <a:spcAft>
                <a:spcPts val="0"/>
              </a:spcAft>
              <a:defRPr/>
            </a:pPr>
            <a:r>
              <a:rPr lang="es-ES" sz="2800" b="1" dirty="0">
                <a:latin typeface="Times New Roman" pitchFamily="18" charset="0"/>
                <a:cs typeface="Times New Roman" pitchFamily="18" charset="0"/>
              </a:rPr>
              <a:t>RESPONSABILIDAD CIVIL DEMOLICIONES</a:t>
            </a:r>
            <a:endParaRPr lang="es-ES" sz="28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2 Rectángulo"/>
          <p:cNvSpPr>
            <a:spLocks noChangeArrowheads="1"/>
          </p:cNvSpPr>
          <p:nvPr/>
        </p:nvSpPr>
        <p:spPr bwMode="auto">
          <a:xfrm>
            <a:off x="457200" y="1527175"/>
            <a:ext cx="8229600" cy="3806825"/>
          </a:xfrm>
          <a:prstGeom prst="rect">
            <a:avLst/>
          </a:prstGeom>
          <a:solidFill>
            <a:schemeClr val="bg1"/>
          </a:solidFill>
          <a:ln w="57150">
            <a:solidFill>
              <a:srgbClr val="C00000"/>
            </a:solidFill>
            <a:miter lim="800000"/>
            <a:headEnd/>
            <a:tailEnd/>
          </a:ln>
        </p:spPr>
        <p:txBody>
          <a:bodyPr wrap="square">
            <a:spAutoFit/>
          </a:bodyPr>
          <a:lstStyle/>
          <a:p>
            <a:r>
              <a:rPr lang="es-ES" sz="2000" b="1" i="1" dirty="0">
                <a:latin typeface="Times New Roman" pitchFamily="18" charset="0"/>
                <a:cs typeface="Times New Roman" pitchFamily="18" charset="0"/>
              </a:rPr>
              <a:t>Daños no comprendidos</a:t>
            </a:r>
          </a:p>
          <a:p>
            <a:endParaRPr lang="es-ES" sz="2000" b="1" dirty="0">
              <a:latin typeface="Times New Roman" pitchFamily="18" charset="0"/>
              <a:cs typeface="Times New Roman" pitchFamily="18" charset="0"/>
            </a:endParaRPr>
          </a:p>
          <a:p>
            <a:r>
              <a:rPr lang="es-ES" sz="2000" b="1" dirty="0">
                <a:latin typeface="Times New Roman" pitchFamily="18" charset="0"/>
                <a:cs typeface="Times New Roman" pitchFamily="18" charset="0"/>
              </a:rPr>
              <a:t>Art. 100. El seguro no comprende los daños, salvo pacto en contrario:</a:t>
            </a:r>
          </a:p>
          <a:p>
            <a:endParaRPr lang="es-ES" sz="2000" b="1" dirty="0">
              <a:latin typeface="Times New Roman" pitchFamily="18" charset="0"/>
              <a:cs typeface="Times New Roman" pitchFamily="18" charset="0"/>
            </a:endParaRPr>
          </a:p>
          <a:p>
            <a:r>
              <a:rPr lang="es-ES" sz="2000" b="1" dirty="0">
                <a:latin typeface="Times New Roman" pitchFamily="18" charset="0"/>
                <a:cs typeface="Times New Roman" pitchFamily="18" charset="0"/>
              </a:rPr>
              <a:t>a. Derivados de </a:t>
            </a:r>
            <a:r>
              <a:rPr lang="es-ES" sz="2000" b="1" dirty="0" err="1">
                <a:latin typeface="Times New Roman" pitchFamily="18" charset="0"/>
                <a:cs typeface="Times New Roman" pitchFamily="18" charset="0"/>
              </a:rPr>
              <a:t>epizootía</a:t>
            </a:r>
            <a:r>
              <a:rPr lang="es-ES" sz="2000" b="1" dirty="0">
                <a:latin typeface="Times New Roman" pitchFamily="18" charset="0"/>
                <a:cs typeface="Times New Roman" pitchFamily="18" charset="0"/>
              </a:rPr>
              <a:t> o enfermedades por las que corresponda al asegurado un derecho a indemnización con recursos públicos, aun cuando el derecho se hubiera perdido a consecuencia de una violación de normas sobre policía sanitaria;</a:t>
            </a:r>
          </a:p>
          <a:p>
            <a:endParaRPr lang="es-ES" sz="2000" b="1" dirty="0">
              <a:latin typeface="Times New Roman" pitchFamily="18" charset="0"/>
              <a:cs typeface="Times New Roman" pitchFamily="18" charset="0"/>
            </a:endParaRPr>
          </a:p>
          <a:p>
            <a:r>
              <a:rPr lang="es-ES" sz="2000" b="1" dirty="0">
                <a:latin typeface="Times New Roman" pitchFamily="18" charset="0"/>
                <a:cs typeface="Times New Roman" pitchFamily="18" charset="0"/>
              </a:rPr>
              <a:t>b. Causados por incendio, rayo, explosión, inundación o terremoto;</a:t>
            </a:r>
            <a:br>
              <a:rPr lang="es-ES" sz="2000" b="1" dirty="0">
                <a:latin typeface="Times New Roman" pitchFamily="18" charset="0"/>
                <a:cs typeface="Times New Roman" pitchFamily="18" charset="0"/>
              </a:rPr>
            </a:br>
            <a:r>
              <a:rPr lang="es-ES" sz="2000" b="1" dirty="0">
                <a:latin typeface="Times New Roman" pitchFamily="18" charset="0"/>
                <a:cs typeface="Times New Roman" pitchFamily="18" charset="0"/>
              </a:rPr>
              <a:t/>
            </a:r>
            <a:br>
              <a:rPr lang="es-ES" sz="2000" b="1" dirty="0">
                <a:latin typeface="Times New Roman" pitchFamily="18" charset="0"/>
                <a:cs typeface="Times New Roman" pitchFamily="18" charset="0"/>
              </a:rPr>
            </a:br>
            <a:r>
              <a:rPr lang="es-ES" sz="2000" b="1" dirty="0">
                <a:latin typeface="Times New Roman" pitchFamily="18" charset="0"/>
                <a:cs typeface="Times New Roman" pitchFamily="18" charset="0"/>
              </a:rPr>
              <a:t>c. Ocurridos durante o en ocasión del transporte, carga o descarga.</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9144000" cy="6858000"/>
          </a:xfrm>
          <a:prstGeom prst="rect">
            <a:avLst/>
          </a:prstGeom>
          <a:blipFill>
            <a:blip r:embed="rId2" cstate="print"/>
            <a:tile tx="0" ty="0" sx="100000" sy="100000" flip="none" algn="tl"/>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Box 2"/>
          <p:cNvSpPr txBox="1">
            <a:spLocks noChangeArrowheads="1"/>
          </p:cNvSpPr>
          <p:nvPr/>
        </p:nvSpPr>
        <p:spPr bwMode="auto">
          <a:xfrm>
            <a:off x="500063" y="2571750"/>
            <a:ext cx="8193087" cy="2730500"/>
          </a:xfrm>
          <a:prstGeom prst="rect">
            <a:avLst/>
          </a:prstGeom>
          <a:solidFill>
            <a:schemeClr val="bg1"/>
          </a:solidFill>
          <a:ln w="76196">
            <a:solidFill>
              <a:schemeClr val="tx2"/>
            </a:solidFill>
            <a:miter lim="800000"/>
            <a:headEnd/>
            <a:tailEnd/>
          </a:ln>
        </p:spPr>
        <p:txBody>
          <a:bodyPr wrap="square" anchorCtr="1">
            <a:spAutoFit/>
          </a:bodyPr>
          <a:lstStyle/>
          <a:p>
            <a:pPr algn="ctr" fontAlgn="auto" hangingPunct="0">
              <a:spcBef>
                <a:spcPts val="1700"/>
              </a:spcBef>
              <a:spcAft>
                <a:spcPts val="0"/>
              </a:spcAft>
              <a:defRPr/>
            </a:pPr>
            <a:r>
              <a:rPr lang="es-ES" sz="2800" b="1">
                <a:solidFill>
                  <a:srgbClr val="000000"/>
                </a:solidFill>
                <a:latin typeface="Times New Roman" pitchFamily="18" charset="0"/>
              </a:rPr>
              <a:t>Responsabilidad civil frente a terceros a consecuencia de la ejecución, sin uso de explosivos, de los trabajos de demolición, causados por caída de objetos, incendio y/o explosión, carga y descarga de materiales, derrumbe de edificios linderos, cables y descargas eléctricas.</a:t>
            </a:r>
            <a:endParaRPr lang="es-ES" sz="2400">
              <a:solidFill>
                <a:srgbClr val="000000"/>
              </a:solidFill>
              <a:latin typeface="Times New Roman" pitchFamily="18" charset="0"/>
            </a:endParaRPr>
          </a:p>
        </p:txBody>
      </p:sp>
      <p:sp>
        <p:nvSpPr>
          <p:cNvPr id="3" name="Text Box 3"/>
          <p:cNvSpPr txBox="1">
            <a:spLocks noChangeArrowheads="1"/>
          </p:cNvSpPr>
          <p:nvPr/>
        </p:nvSpPr>
        <p:spPr bwMode="auto">
          <a:xfrm>
            <a:off x="493713" y="1143000"/>
            <a:ext cx="8193087" cy="533400"/>
          </a:xfrm>
          <a:prstGeom prst="rect">
            <a:avLst/>
          </a:prstGeom>
          <a:solidFill>
            <a:schemeClr val="bg1"/>
          </a:solidFill>
          <a:ln w="76196">
            <a:solidFill>
              <a:schemeClr val="tx2"/>
            </a:solidFill>
            <a:miter lim="800000"/>
            <a:headEnd/>
            <a:tailEnd/>
          </a:ln>
        </p:spPr>
        <p:txBody>
          <a:bodyPr wrap="square" anchorCtr="1">
            <a:spAutoFit/>
          </a:bodyPr>
          <a:lstStyle/>
          <a:p>
            <a:pPr algn="ctr" fontAlgn="auto" hangingPunct="0">
              <a:spcBef>
                <a:spcPts val="1700"/>
              </a:spcBef>
              <a:spcAft>
                <a:spcPts val="0"/>
              </a:spcAft>
              <a:defRPr/>
            </a:pPr>
            <a:r>
              <a:rPr lang="es-ES" sz="2800" b="1" dirty="0">
                <a:solidFill>
                  <a:srgbClr val="000000"/>
                </a:solidFill>
                <a:latin typeface="Times New Roman" pitchFamily="18" charset="0"/>
              </a:rPr>
              <a:t>RIESGO CUBIERTO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a:spLocks noChangeArrowheads="1"/>
          </p:cNvSpPr>
          <p:nvPr/>
        </p:nvSpPr>
        <p:spPr bwMode="auto">
          <a:xfrm>
            <a:off x="457200" y="2559050"/>
            <a:ext cx="8229600" cy="1022350"/>
          </a:xfrm>
          <a:prstGeom prst="rect">
            <a:avLst/>
          </a:prstGeom>
          <a:solidFill>
            <a:schemeClr val="bg1"/>
          </a:solidFill>
          <a:ln w="76196">
            <a:solidFill>
              <a:schemeClr val="tx2"/>
            </a:solidFill>
            <a:miter lim="800000"/>
            <a:headEnd/>
            <a:tailEnd/>
          </a:ln>
        </p:spPr>
        <p:txBody>
          <a:bodyPr anchor="ctr" anchorCtr="1"/>
          <a:lstStyle/>
          <a:p>
            <a:pPr algn="ctr" fontAlgn="auto">
              <a:spcBef>
                <a:spcPts val="0"/>
              </a:spcBef>
              <a:spcAft>
                <a:spcPts val="0"/>
              </a:spcAft>
              <a:defRPr/>
            </a:pPr>
            <a:r>
              <a:rPr lang="es-ES" sz="2800" b="1" dirty="0">
                <a:solidFill>
                  <a:srgbClr val="000000"/>
                </a:solidFill>
                <a:latin typeface="Times New Roman" pitchFamily="18" charset="0"/>
                <a:cs typeface="Times New Roman" pitchFamily="18" charset="0"/>
              </a:rPr>
              <a:t>RESPONSABILIDAD CIVIL EXCAVACIONES, CONSTRUCCIÓN DE EDIFICIOS </a:t>
            </a:r>
            <a:endParaRPr lang="es-ES" sz="4400" dirty="0">
              <a:solidFill>
                <a:srgbClr val="00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2/3*#ppt_w"/>
                                          </p:val>
                                        </p:tav>
                                        <p:tav tm="100000">
                                          <p:val>
                                            <p:strVal val="#ppt_w"/>
                                          </p:val>
                                        </p:tav>
                                      </p:tavLst>
                                    </p:anim>
                                    <p:anim calcmode="lin" valueType="num">
                                      <p:cBhvr>
                                        <p:cTn id="8" dur="500" fill="hold"/>
                                        <p:tgtEl>
                                          <p:spTgt spid="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9144000" cy="6858000"/>
          </a:xfrm>
          <a:prstGeom prst="rect">
            <a:avLst/>
          </a:prstGeom>
          <a:blipFill>
            <a:blip r:embed="rId2" cstate="print"/>
            <a:tile tx="0" ty="0" sx="100000" sy="100000" flip="none" algn="tl"/>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Box 2"/>
          <p:cNvSpPr txBox="1">
            <a:spLocks noChangeArrowheads="1"/>
          </p:cNvSpPr>
          <p:nvPr/>
        </p:nvSpPr>
        <p:spPr bwMode="auto">
          <a:xfrm>
            <a:off x="457200" y="2857500"/>
            <a:ext cx="8229600" cy="2303463"/>
          </a:xfrm>
          <a:prstGeom prst="rect">
            <a:avLst/>
          </a:prstGeom>
          <a:solidFill>
            <a:schemeClr val="bg1"/>
          </a:solidFill>
          <a:ln w="76196">
            <a:solidFill>
              <a:schemeClr val="tx2"/>
            </a:solidFill>
            <a:miter lim="800000"/>
            <a:headEnd/>
            <a:tailEnd/>
          </a:ln>
        </p:spPr>
        <p:txBody>
          <a:bodyPr wrap="square" anchorCtr="1">
            <a:spAutoFit/>
          </a:bodyPr>
          <a:lstStyle/>
          <a:p>
            <a:pPr algn="ctr" fontAlgn="auto" hangingPunct="0">
              <a:spcBef>
                <a:spcPts val="1700"/>
              </a:spcBef>
              <a:spcAft>
                <a:spcPts val="0"/>
              </a:spcAft>
              <a:defRPr/>
            </a:pPr>
            <a:r>
              <a:rPr lang="es-ES" sz="2800" b="1">
                <a:solidFill>
                  <a:srgbClr val="000000"/>
                </a:solidFill>
                <a:latin typeface="Times New Roman" pitchFamily="18" charset="0"/>
              </a:rPr>
              <a:t>Responsabilidad civil por daños causados a consecuencia de derrumbe del edificio, caída de objetos, incendio y/o explosión, cables y descargas eléctricas, carga y descarga de materiales, apertura de zanjas y prueba de calderas.</a:t>
            </a:r>
          </a:p>
        </p:txBody>
      </p:sp>
      <p:sp>
        <p:nvSpPr>
          <p:cNvPr id="3" name="Text Box 3"/>
          <p:cNvSpPr txBox="1">
            <a:spLocks noChangeArrowheads="1"/>
          </p:cNvSpPr>
          <p:nvPr/>
        </p:nvSpPr>
        <p:spPr bwMode="auto">
          <a:xfrm>
            <a:off x="457200" y="1143000"/>
            <a:ext cx="8229600" cy="533400"/>
          </a:xfrm>
          <a:prstGeom prst="rect">
            <a:avLst/>
          </a:prstGeom>
          <a:solidFill>
            <a:schemeClr val="bg1"/>
          </a:solidFill>
          <a:ln w="76196">
            <a:solidFill>
              <a:schemeClr val="tx2"/>
            </a:solidFill>
            <a:miter lim="800000"/>
            <a:headEnd/>
            <a:tailEnd/>
          </a:ln>
        </p:spPr>
        <p:txBody>
          <a:bodyPr wrap="square" anchorCtr="1">
            <a:spAutoFit/>
          </a:bodyPr>
          <a:lstStyle/>
          <a:p>
            <a:pPr algn="ctr" fontAlgn="auto" hangingPunct="0">
              <a:spcBef>
                <a:spcPts val="1700"/>
              </a:spcBef>
              <a:spcAft>
                <a:spcPts val="0"/>
              </a:spcAft>
              <a:defRPr/>
            </a:pPr>
            <a:r>
              <a:rPr lang="es-ES" sz="2800" b="1" dirty="0">
                <a:solidFill>
                  <a:srgbClr val="000000"/>
                </a:solidFill>
                <a:latin typeface="Times New Roman" pitchFamily="18" charset="0"/>
              </a:rPr>
              <a:t>RIESGO CUBIERTO</a:t>
            </a:r>
            <a:endParaRPr lang="es-ES" sz="2800" dirty="0">
              <a:solidFill>
                <a:srgbClr val="000000"/>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2/3*#ppt_w"/>
                                          </p:val>
                                        </p:tav>
                                        <p:tav tm="100000">
                                          <p:val>
                                            <p:strVal val="#ppt_w"/>
                                          </p:val>
                                        </p:tav>
                                      </p:tavLst>
                                    </p:anim>
                                    <p:anim calcmode="lin" valueType="num">
                                      <p:cBhvr>
                                        <p:cTn id="8" dur="500" fill="hold"/>
                                        <p:tgtEl>
                                          <p:spTgt spid="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a:spLocks noChangeArrowheads="1"/>
          </p:cNvSpPr>
          <p:nvPr/>
        </p:nvSpPr>
        <p:spPr bwMode="auto">
          <a:xfrm>
            <a:off x="457200" y="2209800"/>
            <a:ext cx="8229600" cy="1377950"/>
          </a:xfrm>
          <a:prstGeom prst="rect">
            <a:avLst/>
          </a:prstGeom>
          <a:solidFill>
            <a:schemeClr val="bg2"/>
          </a:solidFill>
          <a:ln w="76196">
            <a:solidFill>
              <a:schemeClr val="tx2"/>
            </a:solidFill>
            <a:miter lim="800000"/>
            <a:headEnd/>
            <a:tailEnd/>
          </a:ln>
        </p:spPr>
        <p:txBody>
          <a:bodyPr anchor="ctr" anchorCtr="1"/>
          <a:lstStyle/>
          <a:p>
            <a:pPr algn="ctr"/>
            <a:r>
              <a:rPr lang="es-ES" sz="2800" b="1" dirty="0">
                <a:solidFill>
                  <a:srgbClr val="000000"/>
                </a:solidFill>
                <a:latin typeface="Times New Roman" pitchFamily="18" charset="0"/>
                <a:cs typeface="Times New Roman" pitchFamily="18" charset="0"/>
              </a:rPr>
              <a:t>RESPONSABILIDAD CIVIL PROFESIONALES EN EL ARTE DE LA CONSTRUCCIÓN DE EDIFICIOS</a:t>
            </a:r>
            <a:endParaRPr lang="es-ES" sz="4400" dirty="0">
              <a:solidFill>
                <a:srgbClr val="00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9144000" cy="6858000"/>
          </a:xfrm>
          <a:prstGeom prst="rect">
            <a:avLst/>
          </a:prstGeom>
          <a:blipFill>
            <a:blip r:embed="rId2" cstate="print"/>
            <a:tile tx="0" ty="0" sx="100000" sy="100000" flip="none" algn="tl"/>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Box 2"/>
          <p:cNvSpPr txBox="1">
            <a:spLocks noChangeArrowheads="1"/>
          </p:cNvSpPr>
          <p:nvPr/>
        </p:nvSpPr>
        <p:spPr bwMode="auto">
          <a:xfrm>
            <a:off x="457200" y="2514600"/>
            <a:ext cx="8229600" cy="2525712"/>
          </a:xfrm>
          <a:prstGeom prst="rect">
            <a:avLst/>
          </a:prstGeom>
          <a:solidFill>
            <a:schemeClr val="bg2"/>
          </a:solidFill>
          <a:ln w="76196">
            <a:solidFill>
              <a:schemeClr val="tx2"/>
            </a:solidFill>
            <a:miter lim="800000"/>
            <a:headEnd/>
            <a:tailEnd/>
          </a:ln>
        </p:spPr>
        <p:txBody>
          <a:bodyPr wrap="square">
            <a:spAutoFit/>
          </a:bodyPr>
          <a:lstStyle/>
          <a:p>
            <a:pPr algn="just" hangingPunct="0">
              <a:spcBef>
                <a:spcPts val="1700"/>
              </a:spcBef>
            </a:pPr>
            <a:r>
              <a:rPr lang="es-ES" sz="2400" b="1" dirty="0">
                <a:solidFill>
                  <a:srgbClr val="000000"/>
                </a:solidFill>
                <a:latin typeface="Times New Roman" pitchFamily="18" charset="0"/>
              </a:rPr>
              <a:t>Contractual</a:t>
            </a:r>
            <a:r>
              <a:rPr lang="es-ES" sz="2000" b="1" dirty="0">
                <a:solidFill>
                  <a:srgbClr val="000000"/>
                </a:solidFill>
                <a:latin typeface="Times New Roman" pitchFamily="18" charset="0"/>
              </a:rPr>
              <a:t>: </a:t>
            </a:r>
            <a:r>
              <a:rPr lang="es-ES" sz="2400" b="1" dirty="0">
                <a:solidFill>
                  <a:srgbClr val="000000"/>
                </a:solidFill>
                <a:latin typeface="Times New Roman" pitchFamily="18" charset="0"/>
              </a:rPr>
              <a:t>Mientras se efectúen trabajos en la obra únicamente por la ruina total o parcial de la misma.</a:t>
            </a:r>
          </a:p>
          <a:p>
            <a:pPr algn="just" hangingPunct="0">
              <a:spcBef>
                <a:spcPts val="1700"/>
              </a:spcBef>
            </a:pPr>
            <a:r>
              <a:rPr lang="es-ES" sz="2400" b="1" dirty="0">
                <a:solidFill>
                  <a:srgbClr val="000000"/>
                </a:solidFill>
                <a:latin typeface="Times New Roman" pitchFamily="18" charset="0"/>
              </a:rPr>
              <a:t>Extracontractual: a consecuencia de derrumbe del edificio, caída de objetos, incendio y/o explosión, cables y descargas eléctricas, carga y descarga de materiales y prueba de calderas.  </a:t>
            </a:r>
          </a:p>
        </p:txBody>
      </p:sp>
      <p:sp>
        <p:nvSpPr>
          <p:cNvPr id="3" name="Text Box 3"/>
          <p:cNvSpPr txBox="1">
            <a:spLocks noChangeArrowheads="1"/>
          </p:cNvSpPr>
          <p:nvPr/>
        </p:nvSpPr>
        <p:spPr bwMode="auto">
          <a:xfrm>
            <a:off x="457200" y="1066800"/>
            <a:ext cx="8229600" cy="523875"/>
          </a:xfrm>
          <a:prstGeom prst="rect">
            <a:avLst/>
          </a:prstGeom>
          <a:solidFill>
            <a:schemeClr val="bg2"/>
          </a:solidFill>
          <a:ln w="76196">
            <a:solidFill>
              <a:schemeClr val="tx2"/>
            </a:solidFill>
            <a:miter lim="800000"/>
            <a:headEnd/>
            <a:tailEnd/>
          </a:ln>
        </p:spPr>
        <p:txBody>
          <a:bodyPr wrap="square" anchorCtr="1">
            <a:spAutoFit/>
          </a:bodyPr>
          <a:lstStyle/>
          <a:p>
            <a:pPr algn="ctr" hangingPunct="0">
              <a:spcBef>
                <a:spcPts val="1700"/>
              </a:spcBef>
            </a:pPr>
            <a:r>
              <a:rPr lang="es-ES" sz="2800" b="1">
                <a:solidFill>
                  <a:srgbClr val="000000"/>
                </a:solidFill>
                <a:latin typeface="Times New Roman" pitchFamily="18" charset="0"/>
              </a:rPr>
              <a:t>RIESGO CUBIERTO</a:t>
            </a:r>
            <a:endParaRPr lang="es-ES" sz="2800">
              <a:solidFill>
                <a:srgbClr val="000000"/>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a:spLocks noChangeArrowheads="1"/>
          </p:cNvSpPr>
          <p:nvPr/>
        </p:nvSpPr>
        <p:spPr bwMode="auto">
          <a:xfrm>
            <a:off x="457200" y="2424112"/>
            <a:ext cx="8229600" cy="928688"/>
          </a:xfrm>
          <a:prstGeom prst="rect">
            <a:avLst/>
          </a:prstGeom>
          <a:solidFill>
            <a:schemeClr val="bg1"/>
          </a:solidFill>
          <a:ln w="76196">
            <a:solidFill>
              <a:schemeClr val="tx2"/>
            </a:solidFill>
            <a:miter lim="800000"/>
            <a:headEnd/>
            <a:tailEnd/>
          </a:ln>
        </p:spPr>
        <p:txBody>
          <a:bodyPr anchor="ctr" anchorCtr="1"/>
          <a:lstStyle/>
          <a:p>
            <a:pPr algn="ctr" fontAlgn="auto">
              <a:spcBef>
                <a:spcPts val="0"/>
              </a:spcBef>
              <a:spcAft>
                <a:spcPts val="0"/>
              </a:spcAft>
              <a:defRPr/>
            </a:pPr>
            <a:r>
              <a:rPr lang="es-ES" sz="2800" b="1">
                <a:solidFill>
                  <a:srgbClr val="1F497D"/>
                </a:solidFill>
                <a:latin typeface="Calibri" pitchFamily="34" charset="0"/>
              </a:rPr>
              <a:t/>
            </a:r>
            <a:br>
              <a:rPr lang="es-ES" sz="2800" b="1">
                <a:solidFill>
                  <a:srgbClr val="1F497D"/>
                </a:solidFill>
                <a:latin typeface="Calibri" pitchFamily="34" charset="0"/>
              </a:rPr>
            </a:br>
            <a:r>
              <a:rPr lang="es-ES" sz="2800" b="1">
                <a:solidFill>
                  <a:srgbClr val="000000"/>
                </a:solidFill>
                <a:latin typeface="Times New Roman" pitchFamily="18" charset="0"/>
                <a:cs typeface="Times New Roman" pitchFamily="18" charset="0"/>
              </a:rPr>
              <a:t>RESPONSABILIDAD CIVIL DE PRODUCTOS</a:t>
            </a:r>
            <a:br>
              <a:rPr lang="es-ES" sz="2800" b="1">
                <a:solidFill>
                  <a:srgbClr val="000000"/>
                </a:solidFill>
                <a:latin typeface="Times New Roman" pitchFamily="18" charset="0"/>
                <a:cs typeface="Times New Roman" pitchFamily="18" charset="0"/>
              </a:rPr>
            </a:br>
            <a:endParaRPr lang="es-ES" sz="2800">
              <a:solidFill>
                <a:srgbClr val="000000"/>
              </a:solidFill>
              <a:latin typeface="Times New Roman" pitchFamily="18" charset="0"/>
              <a:cs typeface="Times New Roman" pitchFamily="18" charset="0"/>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0" y="0"/>
            <a:ext cx="9144000" cy="6858000"/>
          </a:xfrm>
          <a:prstGeom prst="rect">
            <a:avLst/>
          </a:prstGeom>
          <a:blipFill>
            <a:blip r:embed="rId2" cstate="print"/>
            <a:tile tx="0" ty="0" sx="100000" sy="100000" flip="none" algn="tl"/>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a:spLocks noChangeArrowheads="1"/>
          </p:cNvSpPr>
          <p:nvPr/>
        </p:nvSpPr>
        <p:spPr bwMode="auto">
          <a:xfrm>
            <a:off x="457200" y="838200"/>
            <a:ext cx="8229600" cy="736600"/>
          </a:xfrm>
          <a:prstGeom prst="rect">
            <a:avLst/>
          </a:prstGeom>
          <a:solidFill>
            <a:schemeClr val="bg1"/>
          </a:solidFill>
          <a:ln w="76196">
            <a:solidFill>
              <a:schemeClr val="tx2"/>
            </a:solidFill>
            <a:miter lim="800000"/>
            <a:headEnd/>
            <a:tailEnd/>
          </a:ln>
        </p:spPr>
        <p:txBody>
          <a:bodyPr anchor="ctr" anchorCtr="1"/>
          <a:lstStyle/>
          <a:p>
            <a:pPr algn="ctr" fontAlgn="auto">
              <a:spcBef>
                <a:spcPts val="0"/>
              </a:spcBef>
              <a:spcAft>
                <a:spcPts val="0"/>
              </a:spcAft>
              <a:defRPr/>
            </a:pPr>
            <a:r>
              <a:rPr lang="es-ES" sz="2800" b="1" dirty="0">
                <a:solidFill>
                  <a:srgbClr val="000000"/>
                </a:solidFill>
                <a:latin typeface="Times New Roman" pitchFamily="18" charset="0"/>
                <a:cs typeface="Times New Roman" pitchFamily="18" charset="0"/>
              </a:rPr>
              <a:t>RIESGO CUBIERTO</a:t>
            </a:r>
            <a:endParaRPr lang="es-ES" sz="2800" dirty="0">
              <a:solidFill>
                <a:srgbClr val="000000"/>
              </a:solidFill>
              <a:latin typeface="Times New Roman" pitchFamily="18" charset="0"/>
              <a:cs typeface="Times New Roman" pitchFamily="18" charset="0"/>
            </a:endParaRPr>
          </a:p>
        </p:txBody>
      </p:sp>
      <p:sp>
        <p:nvSpPr>
          <p:cNvPr id="3" name="Text Box 3"/>
          <p:cNvSpPr txBox="1">
            <a:spLocks noChangeArrowheads="1"/>
          </p:cNvSpPr>
          <p:nvPr/>
        </p:nvSpPr>
        <p:spPr bwMode="auto">
          <a:xfrm>
            <a:off x="457200" y="2016125"/>
            <a:ext cx="8229600" cy="2174875"/>
          </a:xfrm>
          <a:prstGeom prst="rect">
            <a:avLst/>
          </a:prstGeom>
          <a:solidFill>
            <a:schemeClr val="bg1"/>
          </a:solidFill>
          <a:ln w="76196">
            <a:solidFill>
              <a:schemeClr val="tx2"/>
            </a:solidFill>
            <a:miter lim="800000"/>
            <a:headEnd/>
            <a:tailEnd/>
          </a:ln>
        </p:spPr>
        <p:txBody>
          <a:bodyPr wrap="square" anchorCtr="1">
            <a:spAutoFit/>
          </a:bodyPr>
          <a:lstStyle/>
          <a:p>
            <a:pPr algn="ctr" fontAlgn="auto" hangingPunct="0">
              <a:spcBef>
                <a:spcPts val="1400"/>
              </a:spcBef>
              <a:spcAft>
                <a:spcPts val="0"/>
              </a:spcAft>
              <a:defRPr/>
            </a:pPr>
            <a:r>
              <a:rPr lang="es-ES" sz="2000" b="1" dirty="0">
                <a:solidFill>
                  <a:srgbClr val="000000"/>
                </a:solidFill>
                <a:latin typeface="Times New Roman" pitchFamily="18" charset="0"/>
              </a:rPr>
              <a:t>Ampara la responsabilidad civil del asegurado por el uso y/o consumo de productos inherentes a su actividad, en que se incurra a partir de la entrega los mismos para tal fin dentro del territorio de la República Argentina.</a:t>
            </a:r>
          </a:p>
          <a:p>
            <a:pPr algn="ctr" fontAlgn="auto" hangingPunct="0">
              <a:spcBef>
                <a:spcPts val="1400"/>
              </a:spcBef>
              <a:spcAft>
                <a:spcPts val="0"/>
              </a:spcAft>
              <a:defRPr/>
            </a:pPr>
            <a:r>
              <a:rPr lang="es-ES" sz="2000" b="1" dirty="0">
                <a:solidFill>
                  <a:srgbClr val="000000"/>
                </a:solidFill>
                <a:latin typeface="Times New Roman" pitchFamily="18" charset="0"/>
              </a:rPr>
              <a:t>Se entiende que un producto fue entregado cuando el asegurado pierde la posibilidad de ejercer un control material directo sobre el mismo.</a:t>
            </a:r>
            <a:endParaRPr lang="es-ES" sz="2000" dirty="0">
              <a:solidFill>
                <a:srgbClr val="000000"/>
              </a:solidFill>
              <a:latin typeface="Times New Roman" pitchFamily="18" charset="0"/>
            </a:endParaRPr>
          </a:p>
        </p:txBody>
      </p:sp>
      <p:sp>
        <p:nvSpPr>
          <p:cNvPr id="4" name="Text Box 4"/>
          <p:cNvSpPr txBox="1">
            <a:spLocks noChangeArrowheads="1"/>
          </p:cNvSpPr>
          <p:nvPr/>
        </p:nvSpPr>
        <p:spPr bwMode="auto">
          <a:xfrm>
            <a:off x="457677" y="4648200"/>
            <a:ext cx="8229123" cy="1016000"/>
          </a:xfrm>
          <a:prstGeom prst="rect">
            <a:avLst/>
          </a:prstGeom>
          <a:solidFill>
            <a:schemeClr val="bg1"/>
          </a:solidFill>
          <a:ln w="76196">
            <a:solidFill>
              <a:schemeClr val="tx2"/>
            </a:solidFill>
            <a:miter lim="800000"/>
            <a:headEnd/>
            <a:tailEnd/>
          </a:ln>
        </p:spPr>
        <p:txBody>
          <a:bodyPr wrap="square" anchorCtr="1">
            <a:spAutoFit/>
          </a:bodyPr>
          <a:lstStyle/>
          <a:p>
            <a:pPr algn="ctr" fontAlgn="auto" hangingPunct="0">
              <a:spcBef>
                <a:spcPts val="1700"/>
              </a:spcBef>
              <a:spcAft>
                <a:spcPts val="0"/>
              </a:spcAft>
              <a:defRPr/>
            </a:pPr>
            <a:r>
              <a:rPr lang="es-ES" sz="2000" b="1" dirty="0">
                <a:solidFill>
                  <a:srgbClr val="000000"/>
                </a:solidFill>
                <a:latin typeface="Times New Roman" pitchFamily="18" charset="0"/>
              </a:rPr>
              <a:t>El máximo de indemnizaciones admisibles en el año de vigencia es de hasta dos veces el importe asegurado por acontecimiento que figura en las condiciones particulares. </a:t>
            </a:r>
            <a:endParaRPr lang="es-ES" sz="2800" b="1" dirty="0">
              <a:solidFill>
                <a:srgbClr val="000000"/>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9144000" cy="6858000"/>
          </a:xfrm>
          <a:prstGeom prst="rect">
            <a:avLst/>
          </a:prstGeom>
          <a:blipFill>
            <a:blip r:embed="rId2" cstate="print"/>
            <a:tile tx="0" ty="0" sx="100000" sy="100000" flip="none" algn="tl"/>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a:spLocks noChangeArrowheads="1"/>
          </p:cNvSpPr>
          <p:nvPr/>
        </p:nvSpPr>
        <p:spPr bwMode="auto">
          <a:xfrm>
            <a:off x="457200" y="500063"/>
            <a:ext cx="8229600" cy="596900"/>
          </a:xfrm>
          <a:prstGeom prst="rect">
            <a:avLst/>
          </a:prstGeom>
          <a:solidFill>
            <a:schemeClr val="bg1"/>
          </a:solidFill>
          <a:ln w="76200">
            <a:solidFill>
              <a:schemeClr val="tx2"/>
            </a:solidFill>
            <a:miter lim="800000"/>
            <a:headEnd/>
            <a:tailEnd/>
          </a:ln>
        </p:spPr>
        <p:txBody>
          <a:bodyPr anchor="ctr" anchorCtr="1"/>
          <a:lstStyle/>
          <a:p>
            <a:pPr algn="ctr" fontAlgn="auto">
              <a:spcBef>
                <a:spcPts val="0"/>
              </a:spcBef>
              <a:spcAft>
                <a:spcPts val="0"/>
              </a:spcAft>
              <a:defRPr/>
            </a:pPr>
            <a:r>
              <a:rPr lang="es-ES" sz="2800" b="1" dirty="0">
                <a:solidFill>
                  <a:srgbClr val="000000"/>
                </a:solidFill>
                <a:latin typeface="Times New Roman" pitchFamily="18" charset="0"/>
                <a:cs typeface="Times New Roman" pitchFamily="18" charset="0"/>
              </a:rPr>
              <a:t>RIESGOS EXCLUIDOS</a:t>
            </a:r>
          </a:p>
        </p:txBody>
      </p:sp>
      <p:sp>
        <p:nvSpPr>
          <p:cNvPr id="3" name="Text Box 3"/>
          <p:cNvSpPr txBox="1">
            <a:spLocks noChangeArrowheads="1"/>
          </p:cNvSpPr>
          <p:nvPr/>
        </p:nvSpPr>
        <p:spPr bwMode="auto">
          <a:xfrm>
            <a:off x="457200" y="1285875"/>
            <a:ext cx="8229600" cy="5038725"/>
          </a:xfrm>
          <a:prstGeom prst="rect">
            <a:avLst/>
          </a:prstGeom>
          <a:solidFill>
            <a:schemeClr val="bg1"/>
          </a:solidFill>
          <a:ln w="76196">
            <a:solidFill>
              <a:schemeClr val="tx2"/>
            </a:solidFill>
            <a:miter lim="800000"/>
            <a:headEnd/>
            <a:tailEnd/>
          </a:ln>
        </p:spPr>
        <p:txBody>
          <a:bodyPr wrap="square">
            <a:spAutoFit/>
          </a:bodyPr>
          <a:lstStyle/>
          <a:p>
            <a:pPr fontAlgn="auto" hangingPunct="0">
              <a:spcBef>
                <a:spcPts val="1100"/>
              </a:spcBef>
              <a:spcAft>
                <a:spcPts val="0"/>
              </a:spcAft>
              <a:defRPr/>
            </a:pPr>
            <a:r>
              <a:rPr lang="es-ES" b="1" dirty="0">
                <a:solidFill>
                  <a:srgbClr val="000000"/>
                </a:solidFill>
                <a:latin typeface="Times New Roman" pitchFamily="18" charset="0"/>
              </a:rPr>
              <a:t>- reclamaciones por el valor del producto o la reposición;</a:t>
            </a:r>
          </a:p>
          <a:p>
            <a:pPr fontAlgn="auto" hangingPunct="0">
              <a:spcBef>
                <a:spcPts val="1100"/>
              </a:spcBef>
              <a:spcAft>
                <a:spcPts val="0"/>
              </a:spcAft>
              <a:defRPr/>
            </a:pPr>
            <a:r>
              <a:rPr lang="es-ES" b="1" dirty="0">
                <a:solidFill>
                  <a:srgbClr val="000000"/>
                </a:solidFill>
                <a:latin typeface="Times New Roman" pitchFamily="18" charset="0"/>
              </a:rPr>
              <a:t>- daños por defectos ya conocidos por el asegurado al momento de la</a:t>
            </a:r>
          </a:p>
          <a:p>
            <a:pPr fontAlgn="auto" hangingPunct="0">
              <a:spcBef>
                <a:spcPts val="1100"/>
              </a:spcBef>
              <a:spcAft>
                <a:spcPts val="0"/>
              </a:spcAft>
              <a:defRPr/>
            </a:pPr>
            <a:r>
              <a:rPr lang="es-ES" b="1" dirty="0">
                <a:solidFill>
                  <a:srgbClr val="000000"/>
                </a:solidFill>
                <a:latin typeface="Times New Roman" pitchFamily="18" charset="0"/>
              </a:rPr>
              <a:t>  entrega;</a:t>
            </a:r>
          </a:p>
          <a:p>
            <a:pPr fontAlgn="auto" hangingPunct="0">
              <a:spcBef>
                <a:spcPts val="1100"/>
              </a:spcBef>
              <a:spcAft>
                <a:spcPts val="0"/>
              </a:spcAft>
              <a:defRPr/>
            </a:pPr>
            <a:r>
              <a:rPr lang="es-ES" b="1" dirty="0">
                <a:solidFill>
                  <a:srgbClr val="000000"/>
                </a:solidFill>
                <a:latin typeface="Times New Roman" pitchFamily="18" charset="0"/>
              </a:rPr>
              <a:t>- gastos por reposición, reemplazo y /o reparación de productos;</a:t>
            </a:r>
          </a:p>
          <a:p>
            <a:pPr fontAlgn="auto" hangingPunct="0">
              <a:spcBef>
                <a:spcPts val="1100"/>
              </a:spcBef>
              <a:spcAft>
                <a:spcPts val="0"/>
              </a:spcAft>
              <a:defRPr/>
            </a:pPr>
            <a:r>
              <a:rPr lang="es-ES" b="1" dirty="0">
                <a:solidFill>
                  <a:srgbClr val="000000"/>
                </a:solidFill>
                <a:latin typeface="Times New Roman" pitchFamily="18" charset="0"/>
              </a:rPr>
              <a:t>- gastos por retiro del producto del mercado;</a:t>
            </a:r>
          </a:p>
          <a:p>
            <a:pPr fontAlgn="auto" hangingPunct="0">
              <a:spcBef>
                <a:spcPts val="1100"/>
              </a:spcBef>
              <a:spcAft>
                <a:spcPts val="0"/>
              </a:spcAft>
              <a:defRPr/>
            </a:pPr>
            <a:r>
              <a:rPr lang="es-ES" b="1" dirty="0">
                <a:solidFill>
                  <a:srgbClr val="000000"/>
                </a:solidFill>
                <a:latin typeface="Times New Roman" pitchFamily="18" charset="0"/>
              </a:rPr>
              <a:t>- daños por productos entregados que no hayan sido experimentados</a:t>
            </a:r>
          </a:p>
          <a:p>
            <a:pPr fontAlgn="auto" hangingPunct="0">
              <a:spcBef>
                <a:spcPts val="1100"/>
              </a:spcBef>
              <a:spcAft>
                <a:spcPts val="0"/>
              </a:spcAft>
              <a:defRPr/>
            </a:pPr>
            <a:r>
              <a:rPr lang="es-ES" b="1" dirty="0">
                <a:solidFill>
                  <a:srgbClr val="000000"/>
                </a:solidFill>
                <a:latin typeface="Times New Roman" pitchFamily="18" charset="0"/>
              </a:rPr>
              <a:t>   y aprobados;</a:t>
            </a:r>
          </a:p>
          <a:p>
            <a:pPr fontAlgn="auto" hangingPunct="0">
              <a:spcBef>
                <a:spcPts val="1100"/>
              </a:spcBef>
              <a:spcAft>
                <a:spcPts val="0"/>
              </a:spcAft>
              <a:defRPr/>
            </a:pPr>
            <a:r>
              <a:rPr lang="es-ES" b="1" dirty="0">
                <a:solidFill>
                  <a:srgbClr val="000000"/>
                </a:solidFill>
                <a:latin typeface="Times New Roman" pitchFamily="18" charset="0"/>
              </a:rPr>
              <a:t>- errores, negligencias o impericias en la concepción técnica de fórmulas,</a:t>
            </a:r>
          </a:p>
          <a:p>
            <a:pPr fontAlgn="auto" hangingPunct="0">
              <a:spcBef>
                <a:spcPts val="1100"/>
              </a:spcBef>
              <a:spcAft>
                <a:spcPts val="0"/>
              </a:spcAft>
              <a:defRPr/>
            </a:pPr>
            <a:r>
              <a:rPr lang="es-ES" b="1" dirty="0">
                <a:solidFill>
                  <a:srgbClr val="000000"/>
                </a:solidFill>
                <a:latin typeface="Times New Roman" pitchFamily="18" charset="0"/>
              </a:rPr>
              <a:t>  diseños, planos, especificaciones y/o material de propaganda. Sí se ampara  </a:t>
            </a:r>
          </a:p>
          <a:p>
            <a:pPr fontAlgn="auto" hangingPunct="0">
              <a:spcBef>
                <a:spcPts val="1100"/>
              </a:spcBef>
              <a:spcAft>
                <a:spcPts val="0"/>
              </a:spcAft>
              <a:defRPr/>
            </a:pPr>
            <a:r>
              <a:rPr lang="es-ES" b="1" dirty="0">
                <a:solidFill>
                  <a:srgbClr val="000000"/>
                </a:solidFill>
                <a:latin typeface="Times New Roman" pitchFamily="18" charset="0"/>
              </a:rPr>
              <a:t>  el perjuicio por deficiencias en el proceso de fabricación, envasado,</a:t>
            </a:r>
          </a:p>
          <a:p>
            <a:pPr fontAlgn="auto" hangingPunct="0">
              <a:spcBef>
                <a:spcPts val="1100"/>
              </a:spcBef>
              <a:spcAft>
                <a:spcPts val="0"/>
              </a:spcAft>
              <a:defRPr/>
            </a:pPr>
            <a:r>
              <a:rPr lang="es-ES" b="1" dirty="0">
                <a:solidFill>
                  <a:srgbClr val="000000"/>
                </a:solidFill>
                <a:latin typeface="Times New Roman" pitchFamily="18" charset="0"/>
              </a:rPr>
              <a:t>  clasificación, etiquetado, acondicionamiento y/o  impresión de instrucciones</a:t>
            </a:r>
          </a:p>
          <a:p>
            <a:pPr fontAlgn="auto" hangingPunct="0">
              <a:spcBef>
                <a:spcPts val="1400"/>
              </a:spcBef>
              <a:spcAft>
                <a:spcPts val="0"/>
              </a:spcAft>
              <a:defRPr/>
            </a:pPr>
            <a:r>
              <a:rPr lang="es-ES" b="1" dirty="0">
                <a:solidFill>
                  <a:srgbClr val="000000"/>
                </a:solidFill>
                <a:latin typeface="Times New Roman" pitchFamily="18" charset="0"/>
              </a:rPr>
              <a:t>  del producto indicado en las condiciones particulares.</a:t>
            </a:r>
            <a:endParaRPr lang="es-ES" sz="2400" dirty="0">
              <a:solidFill>
                <a:srgbClr val="000000"/>
              </a:solidFill>
              <a:latin typeface="Times New Roman" pitchFamily="18" charset="0"/>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9144000" cy="6858000"/>
          </a:xfrm>
          <a:prstGeom prst="rect">
            <a:avLst/>
          </a:prstGeom>
          <a:blipFill>
            <a:blip r:embed="rId2" cstate="print"/>
            <a:tile tx="0" ty="0" sx="100000" sy="100000" flip="none" algn="tl"/>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a:spLocks noChangeArrowheads="1"/>
          </p:cNvSpPr>
          <p:nvPr/>
        </p:nvSpPr>
        <p:spPr bwMode="auto">
          <a:xfrm>
            <a:off x="457200" y="2546350"/>
            <a:ext cx="8229599" cy="954088"/>
          </a:xfrm>
          <a:prstGeom prst="rect">
            <a:avLst/>
          </a:prstGeom>
          <a:solidFill>
            <a:schemeClr val="bg1"/>
          </a:solidFill>
          <a:ln w="76196">
            <a:solidFill>
              <a:schemeClr val="tx2"/>
            </a:solidFill>
            <a:miter lim="800000"/>
            <a:headEnd/>
            <a:tailEnd/>
          </a:ln>
        </p:spPr>
        <p:txBody>
          <a:bodyPr wrap="square" anchorCtr="1">
            <a:spAutoFit/>
          </a:bodyPr>
          <a:lstStyle/>
          <a:p>
            <a:pPr algn="ctr" fontAlgn="auto" hangingPunct="0">
              <a:spcBef>
                <a:spcPts val="0"/>
              </a:spcBef>
              <a:spcAft>
                <a:spcPts val="0"/>
              </a:spcAft>
              <a:defRPr/>
            </a:pPr>
            <a:r>
              <a:rPr lang="es-ES" sz="2800" b="1" dirty="0">
                <a:solidFill>
                  <a:srgbClr val="000000"/>
                </a:solidFill>
                <a:latin typeface="Times New Roman" pitchFamily="18" charset="0"/>
              </a:rPr>
              <a:t>RESPONSABILIDAD CIVIL </a:t>
            </a:r>
          </a:p>
          <a:p>
            <a:pPr algn="ctr" fontAlgn="auto" hangingPunct="0">
              <a:spcBef>
                <a:spcPts val="0"/>
              </a:spcBef>
              <a:spcAft>
                <a:spcPts val="0"/>
              </a:spcAft>
              <a:defRPr/>
            </a:pPr>
            <a:r>
              <a:rPr lang="es-ES" sz="2800" b="1" dirty="0">
                <a:solidFill>
                  <a:srgbClr val="000000"/>
                </a:solidFill>
                <a:latin typeface="Times New Roman" pitchFamily="18" charset="0"/>
              </a:rPr>
              <a:t>PROFESIONAL DE MÉDICOS</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0" y="0"/>
            <a:ext cx="9144000" cy="6858000"/>
          </a:xfrm>
          <a:prstGeom prst="rect">
            <a:avLst/>
          </a:prstGeom>
          <a:blipFill>
            <a:blip r:embed="rId2" cstate="print"/>
            <a:tile tx="0" ty="0" sx="100000" sy="100000" flip="none" algn="tl"/>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a:spLocks noChangeArrowheads="1"/>
          </p:cNvSpPr>
          <p:nvPr/>
        </p:nvSpPr>
        <p:spPr bwMode="auto">
          <a:xfrm>
            <a:off x="457200" y="642938"/>
            <a:ext cx="8229600" cy="738187"/>
          </a:xfrm>
          <a:prstGeom prst="rect">
            <a:avLst/>
          </a:prstGeom>
          <a:solidFill>
            <a:schemeClr val="bg1"/>
          </a:solidFill>
          <a:ln w="76196">
            <a:solidFill>
              <a:schemeClr val="tx2"/>
            </a:solidFill>
            <a:miter lim="800000"/>
            <a:headEnd/>
            <a:tailEnd/>
          </a:ln>
        </p:spPr>
        <p:txBody>
          <a:bodyPr anchor="ctr" anchorCtr="1"/>
          <a:lstStyle/>
          <a:p>
            <a:pPr algn="ctr" fontAlgn="auto">
              <a:spcBef>
                <a:spcPts val="0"/>
              </a:spcBef>
              <a:spcAft>
                <a:spcPts val="0"/>
              </a:spcAft>
              <a:defRPr/>
            </a:pPr>
            <a:r>
              <a:rPr lang="es-ES" sz="2800" b="1" dirty="0">
                <a:solidFill>
                  <a:srgbClr val="000000"/>
                </a:solidFill>
                <a:latin typeface="Times New Roman" pitchFamily="18" charset="0"/>
                <a:cs typeface="Times New Roman" pitchFamily="18" charset="0"/>
              </a:rPr>
              <a:t>RIESGO CUBIERTO</a:t>
            </a:r>
            <a:endParaRPr lang="es-ES" sz="2800" dirty="0">
              <a:solidFill>
                <a:srgbClr val="000000"/>
              </a:solidFill>
              <a:latin typeface="Times New Roman" pitchFamily="18" charset="0"/>
              <a:cs typeface="Times New Roman" pitchFamily="18" charset="0"/>
            </a:endParaRPr>
          </a:p>
        </p:txBody>
      </p:sp>
      <p:sp>
        <p:nvSpPr>
          <p:cNvPr id="3" name="Text Box 3"/>
          <p:cNvSpPr txBox="1">
            <a:spLocks noChangeArrowheads="1"/>
          </p:cNvSpPr>
          <p:nvPr/>
        </p:nvSpPr>
        <p:spPr bwMode="auto">
          <a:xfrm>
            <a:off x="457200" y="1785938"/>
            <a:ext cx="8229600" cy="2862322"/>
          </a:xfrm>
          <a:prstGeom prst="rect">
            <a:avLst/>
          </a:prstGeom>
          <a:solidFill>
            <a:schemeClr val="bg1"/>
          </a:solidFill>
          <a:ln w="76196">
            <a:solidFill>
              <a:schemeClr val="tx2"/>
            </a:solidFill>
            <a:miter lim="800000"/>
            <a:headEnd/>
            <a:tailEnd/>
          </a:ln>
        </p:spPr>
        <p:txBody>
          <a:bodyPr wrap="square" anchorCtr="1">
            <a:spAutoFit/>
          </a:bodyPr>
          <a:lstStyle/>
          <a:p>
            <a:pPr algn="ctr" fontAlgn="auto" hangingPunct="0">
              <a:spcBef>
                <a:spcPts val="1100"/>
              </a:spcBef>
              <a:spcAft>
                <a:spcPts val="0"/>
              </a:spcAft>
              <a:defRPr/>
            </a:pPr>
            <a:r>
              <a:rPr lang="es-ES" b="1">
                <a:solidFill>
                  <a:srgbClr val="000000"/>
                </a:solidFill>
                <a:latin typeface="Times New Roman" pitchFamily="18" charset="0"/>
              </a:rPr>
              <a:t>Se mantiene indemne al asegurado a título personal por cuanto deba a un paciente o derecho habiente del mismo en razón de la responsabilidad contractual o extracontractual en que incurra como consecuencia del ejercicio de la profesión de médico, actuando habitualmente en la especialidad indicada en las condiciones particulares del contrato, producto de acciones u omisiones producidas durante la vigencia de la póliza. Excluye clínicas o sanatorios, otros médicos no cubiertos por el seguro, otras personas en relación laboral con el centro médico, incumplimiento del secreto profesional, intervenciones prohibidas por la ley (aborto no terapéutico), convenios que garanticen resultados, cambio de sexo, transplante de órganos, daños genéticos y culpa grave asimilable al dolo.</a:t>
            </a:r>
            <a:endParaRPr lang="es-ES">
              <a:solidFill>
                <a:srgbClr val="000000"/>
              </a:solidFill>
              <a:latin typeface="Times New Roman" pitchFamily="18" charset="0"/>
            </a:endParaRPr>
          </a:p>
        </p:txBody>
      </p:sp>
      <p:sp>
        <p:nvSpPr>
          <p:cNvPr id="4" name="Text Box 4"/>
          <p:cNvSpPr txBox="1">
            <a:spLocks noChangeArrowheads="1"/>
          </p:cNvSpPr>
          <p:nvPr/>
        </p:nvSpPr>
        <p:spPr bwMode="auto">
          <a:xfrm>
            <a:off x="457200" y="5072063"/>
            <a:ext cx="8229600" cy="707886"/>
          </a:xfrm>
          <a:prstGeom prst="rect">
            <a:avLst/>
          </a:prstGeom>
          <a:solidFill>
            <a:schemeClr val="bg1"/>
          </a:solidFill>
          <a:ln w="76196">
            <a:solidFill>
              <a:schemeClr val="tx2"/>
            </a:solidFill>
            <a:miter lim="800000"/>
            <a:headEnd/>
            <a:tailEnd/>
          </a:ln>
        </p:spPr>
        <p:txBody>
          <a:bodyPr wrap="square" anchorCtr="1">
            <a:spAutoFit/>
          </a:bodyPr>
          <a:lstStyle/>
          <a:p>
            <a:pPr algn="ctr" fontAlgn="auto" hangingPunct="0">
              <a:spcBef>
                <a:spcPts val="1400"/>
              </a:spcBef>
              <a:spcAft>
                <a:spcPts val="0"/>
              </a:spcAft>
              <a:defRPr/>
            </a:pPr>
            <a:r>
              <a:rPr lang="es-ES" sz="2000" b="1">
                <a:solidFill>
                  <a:srgbClr val="000000"/>
                </a:solidFill>
                <a:latin typeface="Times New Roman" pitchFamily="18" charset="0"/>
              </a:rPr>
              <a:t>Existe un descubierto obligatorio del 10% de las indemnizaciones o gastos, con un mínimo del 0,50 % y un máximo del 3% de la suma asegurada.</a:t>
            </a:r>
            <a:endParaRPr lang="es-ES" sz="2400">
              <a:solidFill>
                <a:srgbClr val="000000"/>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6"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2 Rectángulo"/>
          <p:cNvSpPr>
            <a:spLocks noChangeArrowheads="1"/>
          </p:cNvSpPr>
          <p:nvPr/>
        </p:nvSpPr>
        <p:spPr bwMode="auto">
          <a:xfrm>
            <a:off x="457200" y="857250"/>
            <a:ext cx="8229600" cy="5016500"/>
          </a:xfrm>
          <a:prstGeom prst="rect">
            <a:avLst/>
          </a:prstGeom>
          <a:solidFill>
            <a:schemeClr val="bg1"/>
          </a:solidFill>
          <a:ln w="57150">
            <a:solidFill>
              <a:srgbClr val="C00000"/>
            </a:solidFill>
            <a:miter lim="800000"/>
            <a:headEnd/>
            <a:tailEnd/>
          </a:ln>
        </p:spPr>
        <p:txBody>
          <a:bodyPr wrap="square">
            <a:spAutoFit/>
          </a:bodyPr>
          <a:lstStyle/>
          <a:p>
            <a:r>
              <a:rPr lang="es-ES" sz="2000" b="1" i="1" dirty="0">
                <a:latin typeface="Times New Roman" pitchFamily="18" charset="0"/>
                <a:cs typeface="Times New Roman" pitchFamily="18" charset="0"/>
              </a:rPr>
              <a:t>Subrogación</a:t>
            </a:r>
          </a:p>
          <a:p>
            <a:endParaRPr lang="es-ES" sz="2000" b="1" i="1" dirty="0">
              <a:latin typeface="Times New Roman" pitchFamily="18" charset="0"/>
              <a:cs typeface="Times New Roman" pitchFamily="18" charset="0"/>
            </a:endParaRPr>
          </a:p>
          <a:p>
            <a:r>
              <a:rPr lang="es-ES" sz="2000" b="1" dirty="0">
                <a:latin typeface="Times New Roman" pitchFamily="18" charset="0"/>
                <a:cs typeface="Times New Roman" pitchFamily="18" charset="0"/>
              </a:rPr>
              <a:t>Art. 101. En la aplicación del artículo 80 el asegurador se subrogará  en los derechos del asegurado por los vicios redhibitorios que resulten resarcidos.</a:t>
            </a:r>
          </a:p>
          <a:p>
            <a:endParaRPr lang="es-ES" sz="2000" b="1" i="1" dirty="0">
              <a:latin typeface="Times New Roman" pitchFamily="18" charset="0"/>
              <a:cs typeface="Times New Roman" pitchFamily="18" charset="0"/>
            </a:endParaRPr>
          </a:p>
          <a:p>
            <a:r>
              <a:rPr lang="es-ES" sz="2000" b="1" i="1" dirty="0">
                <a:latin typeface="Times New Roman" pitchFamily="18" charset="0"/>
                <a:cs typeface="Times New Roman" pitchFamily="18" charset="0"/>
              </a:rPr>
              <a:t>Derecho de inspección</a:t>
            </a:r>
          </a:p>
          <a:p>
            <a:endParaRPr lang="es-ES" sz="2000" b="1" dirty="0">
              <a:latin typeface="Times New Roman" pitchFamily="18" charset="0"/>
              <a:cs typeface="Times New Roman" pitchFamily="18" charset="0"/>
            </a:endParaRPr>
          </a:p>
          <a:p>
            <a:r>
              <a:rPr lang="es-ES" sz="2000" b="1" dirty="0">
                <a:latin typeface="Times New Roman" pitchFamily="18" charset="0"/>
                <a:cs typeface="Times New Roman" pitchFamily="18" charset="0"/>
              </a:rPr>
              <a:t>Art. 102. El asegurador tiene derecho a inspeccionar y examinar los animales asegurados en cualquier tiempo y a su costa.</a:t>
            </a:r>
          </a:p>
          <a:p>
            <a:endParaRPr lang="es-ES" sz="2000" b="1" i="1" dirty="0">
              <a:latin typeface="Times New Roman" pitchFamily="18" charset="0"/>
              <a:cs typeface="Times New Roman" pitchFamily="18" charset="0"/>
            </a:endParaRPr>
          </a:p>
          <a:p>
            <a:r>
              <a:rPr lang="es-ES" sz="2000" b="1" i="1" dirty="0">
                <a:latin typeface="Times New Roman" pitchFamily="18" charset="0"/>
                <a:cs typeface="Times New Roman" pitchFamily="18" charset="0"/>
              </a:rPr>
              <a:t>Denuncia del siniestro</a:t>
            </a:r>
          </a:p>
          <a:p>
            <a:endParaRPr lang="es-ES" sz="2000" b="1" dirty="0">
              <a:latin typeface="Times New Roman" pitchFamily="18" charset="0"/>
              <a:cs typeface="Times New Roman" pitchFamily="18" charset="0"/>
            </a:endParaRPr>
          </a:p>
          <a:p>
            <a:r>
              <a:rPr lang="es-ES" sz="2000" b="1" dirty="0">
                <a:latin typeface="Times New Roman" pitchFamily="18" charset="0"/>
                <a:cs typeface="Times New Roman" pitchFamily="18" charset="0"/>
              </a:rPr>
              <a:t>Art. 103. El asegurado denunciará al asegurador dentro de las 24 horas, la muerte del animal y cualquier enfermedad o accidente que sufra, aunque no sea riesgo cubierto.</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9144000" cy="6858000"/>
          </a:xfrm>
          <a:prstGeom prst="rect">
            <a:avLst/>
          </a:prstGeom>
          <a:blipFill>
            <a:blip r:embed="rId2" cstate="print"/>
            <a:tile tx="0" ty="0" sx="100000" sy="100000" flip="none" algn="tl"/>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txBox="1">
            <a:spLocks/>
          </p:cNvSpPr>
          <p:nvPr/>
        </p:nvSpPr>
        <p:spPr>
          <a:xfrm>
            <a:off x="457200" y="2571750"/>
            <a:ext cx="8229600" cy="928688"/>
          </a:xfrm>
          <a:prstGeom prst="rect">
            <a:avLst/>
          </a:prstGeom>
          <a:solidFill>
            <a:schemeClr val="bg1"/>
          </a:solidFill>
          <a:ln w="76196">
            <a:solidFill>
              <a:schemeClr val="tx2"/>
            </a:solidFill>
          </a:ln>
        </p:spPr>
        <p:txBody>
          <a:bodyPr anchorCtr="1">
            <a:normAutofit fontScale="97500"/>
          </a:bodyPr>
          <a:lstStyle/>
          <a:p>
            <a:pPr marL="484183" indent="-484183" algn="ctr" fontAlgn="auto">
              <a:spcBef>
                <a:spcPts val="0"/>
              </a:spcBef>
              <a:spcAft>
                <a:spcPts val="0"/>
              </a:spcAft>
              <a:defRPr/>
            </a:pPr>
            <a:r>
              <a:rPr lang="es-ES" sz="2800" b="1" dirty="0">
                <a:solidFill>
                  <a:srgbClr val="000000"/>
                </a:solidFill>
                <a:latin typeface="Times New Roman" pitchFamily="18"/>
                <a:ea typeface="+mj-ea"/>
                <a:cs typeface="Times New Roman" pitchFamily="18"/>
              </a:rPr>
              <a:t>RESPONSABILIDAD CIVIL DE CLUBES DEPORTIVOS Y GIMNASIOS</a:t>
            </a:r>
            <a:endParaRPr lang="es-ES" sz="2800" dirty="0">
              <a:solidFill>
                <a:srgbClr val="000000"/>
              </a:solidFill>
              <a:latin typeface="Times New Roman" pitchFamily="18"/>
              <a:ea typeface="+mj-ea"/>
              <a:cs typeface="Times New Roman" pitchFamily="1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2/3*#ppt_w"/>
                                          </p:val>
                                        </p:tav>
                                        <p:tav tm="100000">
                                          <p:val>
                                            <p:strVal val="#ppt_w"/>
                                          </p:val>
                                        </p:tav>
                                      </p:tavLst>
                                    </p:anim>
                                    <p:anim calcmode="lin" valueType="num">
                                      <p:cBhvr>
                                        <p:cTn id="8" dur="500" fill="hold"/>
                                        <p:tgtEl>
                                          <p:spTgt spid="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9144000" cy="6858000"/>
          </a:xfrm>
          <a:prstGeom prst="rect">
            <a:avLst/>
          </a:prstGeom>
          <a:blipFill>
            <a:blip r:embed="rId2" cstate="print"/>
            <a:tile tx="0" ty="0" sx="100000" sy="100000" flip="none" algn="tl"/>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Box 3"/>
          <p:cNvSpPr txBox="1">
            <a:spLocks noChangeArrowheads="1"/>
          </p:cNvSpPr>
          <p:nvPr/>
        </p:nvSpPr>
        <p:spPr bwMode="auto">
          <a:xfrm>
            <a:off x="457200" y="1285875"/>
            <a:ext cx="8229600" cy="4130675"/>
          </a:xfrm>
          <a:prstGeom prst="rect">
            <a:avLst/>
          </a:prstGeom>
          <a:solidFill>
            <a:schemeClr val="bg1"/>
          </a:solidFill>
          <a:ln w="76196">
            <a:solidFill>
              <a:schemeClr val="tx2"/>
            </a:solidFill>
            <a:miter lim="800000"/>
            <a:headEnd/>
            <a:tailEnd/>
          </a:ln>
        </p:spPr>
        <p:txBody>
          <a:bodyPr wrap="square">
            <a:spAutoFit/>
          </a:bodyPr>
          <a:lstStyle/>
          <a:p>
            <a:pPr fontAlgn="auto" hangingPunct="0">
              <a:spcBef>
                <a:spcPts val="1200"/>
              </a:spcBef>
              <a:spcAft>
                <a:spcPts val="0"/>
              </a:spcAft>
              <a:defRPr/>
            </a:pPr>
            <a:r>
              <a:rPr lang="es-ES" sz="2000" b="1" dirty="0">
                <a:solidFill>
                  <a:srgbClr val="000000"/>
                </a:solidFill>
                <a:latin typeface="Times New Roman" pitchFamily="18" charset="0"/>
              </a:rPr>
              <a:t>Clubes para la práctica de deportes, utilizados por sus socios o por terceros cuyo ingreso se autoriza.</a:t>
            </a:r>
          </a:p>
          <a:p>
            <a:pPr fontAlgn="auto" hangingPunct="0">
              <a:spcBef>
                <a:spcPts val="1200"/>
              </a:spcBef>
              <a:spcAft>
                <a:spcPts val="0"/>
              </a:spcAft>
              <a:defRPr/>
            </a:pPr>
            <a:r>
              <a:rPr lang="es-ES" sz="2000" b="1" dirty="0">
                <a:solidFill>
                  <a:srgbClr val="000000"/>
                </a:solidFill>
                <a:latin typeface="Times New Roman" pitchFamily="18" charset="0"/>
              </a:rPr>
              <a:t>Canchas de tenis, </a:t>
            </a:r>
            <a:r>
              <a:rPr lang="es-ES" sz="2000" b="1" dirty="0" err="1">
                <a:solidFill>
                  <a:srgbClr val="000000"/>
                </a:solidFill>
                <a:latin typeface="Times New Roman" pitchFamily="18" charset="0"/>
              </a:rPr>
              <a:t>paddle</a:t>
            </a:r>
            <a:r>
              <a:rPr lang="es-ES" sz="2000" b="1" dirty="0">
                <a:solidFill>
                  <a:srgbClr val="000000"/>
                </a:solidFill>
                <a:latin typeface="Times New Roman" pitchFamily="18" charset="0"/>
              </a:rPr>
              <a:t>, fútbol, etc., alquilándose la instalación para la práctica del deporte.</a:t>
            </a:r>
          </a:p>
          <a:p>
            <a:pPr fontAlgn="auto" hangingPunct="0">
              <a:spcBef>
                <a:spcPts val="1200"/>
              </a:spcBef>
              <a:spcAft>
                <a:spcPts val="0"/>
              </a:spcAft>
              <a:defRPr/>
            </a:pPr>
            <a:r>
              <a:rPr lang="es-ES" sz="2000" b="1" dirty="0">
                <a:solidFill>
                  <a:srgbClr val="000000"/>
                </a:solidFill>
                <a:latin typeface="Times New Roman" pitchFamily="18" charset="0"/>
              </a:rPr>
              <a:t>El propio deportista asume el riesgo del deporte, salvo que el establecimiento  no cumpla con el deber de seguridad (baldosa rota, un clavo que sobresale y lesiona a un deportista, pileta de natación sin guarda vida, etc.).</a:t>
            </a:r>
          </a:p>
          <a:p>
            <a:pPr fontAlgn="auto" hangingPunct="0">
              <a:spcBef>
                <a:spcPts val="1200"/>
              </a:spcBef>
              <a:spcAft>
                <a:spcPts val="0"/>
              </a:spcAft>
              <a:defRPr/>
            </a:pPr>
            <a:r>
              <a:rPr lang="es-ES" sz="2000" b="1" dirty="0">
                <a:solidFill>
                  <a:srgbClr val="000000"/>
                </a:solidFill>
                <a:latin typeface="Times New Roman" pitchFamily="18" charset="0"/>
              </a:rPr>
              <a:t>La responsabilidad es de tipo de contractual y de resultados.</a:t>
            </a:r>
          </a:p>
          <a:p>
            <a:pPr fontAlgn="auto" hangingPunct="0">
              <a:spcBef>
                <a:spcPts val="1200"/>
              </a:spcBef>
              <a:spcAft>
                <a:spcPts val="0"/>
              </a:spcAft>
              <a:defRPr/>
            </a:pPr>
            <a:r>
              <a:rPr lang="es-ES" sz="2000" b="1" dirty="0">
                <a:solidFill>
                  <a:srgbClr val="000000"/>
                </a:solidFill>
                <a:latin typeface="Times New Roman" pitchFamily="18" charset="0"/>
              </a:rPr>
              <a:t>Mal riesgo: gimnasios (usos de anabólicos, falta de médicos adecuados a la actividad según las distintas edades, etc.).</a:t>
            </a:r>
            <a:endParaRPr lang="es-ES" sz="2000" dirty="0">
              <a:solidFill>
                <a:srgbClr val="000000"/>
              </a:solidFill>
              <a:latin typeface="Times New Roman" pitchFamily="18" charset="0"/>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9144000" cy="6858000"/>
          </a:xfrm>
          <a:prstGeom prst="rect">
            <a:avLst/>
          </a:prstGeom>
          <a:blipFill>
            <a:blip r:embed="rId2" cstate="print"/>
            <a:tile tx="0" ty="0" sx="100000" sy="100000" flip="none" algn="tl"/>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txBox="1">
            <a:spLocks/>
          </p:cNvSpPr>
          <p:nvPr/>
        </p:nvSpPr>
        <p:spPr>
          <a:xfrm>
            <a:off x="457200" y="2819400"/>
            <a:ext cx="8229600" cy="615950"/>
          </a:xfrm>
          <a:prstGeom prst="rect">
            <a:avLst/>
          </a:prstGeom>
          <a:solidFill>
            <a:schemeClr val="bg1"/>
          </a:solidFill>
          <a:ln w="76196">
            <a:solidFill>
              <a:schemeClr val="tx2"/>
            </a:solidFill>
          </a:ln>
        </p:spPr>
        <p:txBody>
          <a:bodyPr anchorCtr="1"/>
          <a:lstStyle/>
          <a:p>
            <a:pPr marL="484183" indent="-484183" algn="ctr" fontAlgn="auto">
              <a:spcBef>
                <a:spcPts val="0"/>
              </a:spcBef>
              <a:spcAft>
                <a:spcPts val="0"/>
              </a:spcAft>
              <a:defRPr/>
            </a:pPr>
            <a:r>
              <a:rPr lang="es-ES" sz="2800" b="1" dirty="0">
                <a:solidFill>
                  <a:srgbClr val="000000"/>
                </a:solidFill>
                <a:latin typeface="Times New Roman" pitchFamily="18"/>
                <a:ea typeface="+mj-ea"/>
                <a:cs typeface="Times New Roman" pitchFamily="18"/>
              </a:rPr>
              <a:t>RESPONSABILIDAD CIVIL DE CONSORCIOS</a:t>
            </a:r>
            <a:endParaRPr lang="es-ES" sz="2800" dirty="0">
              <a:solidFill>
                <a:srgbClr val="000000"/>
              </a:solidFill>
              <a:latin typeface="Times New Roman" pitchFamily="18"/>
              <a:ea typeface="+mj-ea"/>
              <a:cs typeface="Times New Roman" pitchFamily="18"/>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9144000" cy="6858000"/>
          </a:xfrm>
          <a:prstGeom prst="rect">
            <a:avLst/>
          </a:prstGeom>
          <a:blipFill>
            <a:blip r:embed="rId2" cstate="print"/>
            <a:tile tx="0" ty="0" sx="100000" sy="100000" flip="none" algn="tl"/>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Box 3"/>
          <p:cNvSpPr txBox="1">
            <a:spLocks noChangeArrowheads="1"/>
          </p:cNvSpPr>
          <p:nvPr/>
        </p:nvSpPr>
        <p:spPr bwMode="auto">
          <a:xfrm>
            <a:off x="457200" y="1295400"/>
            <a:ext cx="8229600" cy="4094163"/>
          </a:xfrm>
          <a:prstGeom prst="rect">
            <a:avLst/>
          </a:prstGeom>
          <a:solidFill>
            <a:schemeClr val="bg1"/>
          </a:solidFill>
          <a:ln w="76196">
            <a:solidFill>
              <a:schemeClr val="tx2"/>
            </a:solidFill>
            <a:miter lim="800000"/>
            <a:headEnd/>
            <a:tailEnd/>
          </a:ln>
        </p:spPr>
        <p:txBody>
          <a:bodyPr wrap="square" anchorCtr="1">
            <a:spAutoFit/>
          </a:bodyPr>
          <a:lstStyle/>
          <a:p>
            <a:pPr algn="ctr" fontAlgn="auto" hangingPunct="0">
              <a:spcBef>
                <a:spcPts val="1200"/>
              </a:spcBef>
              <a:spcAft>
                <a:spcPts val="0"/>
              </a:spcAft>
              <a:defRPr/>
            </a:pPr>
            <a:r>
              <a:rPr lang="es-ES" sz="2400" b="1">
                <a:solidFill>
                  <a:srgbClr val="000000"/>
                </a:solidFill>
                <a:latin typeface="Times New Roman" pitchFamily="18" charset="0"/>
              </a:rPr>
              <a:t>Se ampara la responsabilidad civil contractual y la extracontractual.</a:t>
            </a:r>
          </a:p>
          <a:p>
            <a:pPr algn="ctr" fontAlgn="auto" hangingPunct="0">
              <a:spcBef>
                <a:spcPts val="1200"/>
              </a:spcBef>
              <a:spcAft>
                <a:spcPts val="0"/>
              </a:spcAft>
              <a:defRPr/>
            </a:pPr>
            <a:r>
              <a:rPr lang="es-ES" sz="2400" b="1">
                <a:solidFill>
                  <a:srgbClr val="000000"/>
                </a:solidFill>
                <a:latin typeface="Times New Roman" pitchFamily="18" charset="0"/>
              </a:rPr>
              <a:t>Contractual con los consorcistas. Extracontractual con quienes ingresan al edificio o transiten cerca del mismo y puedan resultar afectados. (visitas, proveedores, caída de elementos, etc.).</a:t>
            </a:r>
          </a:p>
          <a:p>
            <a:pPr algn="ctr" fontAlgn="auto" hangingPunct="0">
              <a:spcBef>
                <a:spcPts val="1200"/>
              </a:spcBef>
              <a:spcAft>
                <a:spcPts val="0"/>
              </a:spcAft>
              <a:defRPr/>
            </a:pPr>
            <a:r>
              <a:rPr lang="es-ES" sz="2400" b="1">
                <a:solidFill>
                  <a:srgbClr val="000000"/>
                </a:solidFill>
                <a:latin typeface="Times New Roman" pitchFamily="18" charset="0"/>
              </a:rPr>
              <a:t>El asegurado es el Consorcio que tiene interés asegurable, que actúa por medio de un administrador y puede ser demandado también por los consorcistas que se consideran terceros, excepto sobre su parte propia.</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9144000" cy="6858000"/>
          </a:xfrm>
          <a:prstGeom prst="rect">
            <a:avLst/>
          </a:prstGeom>
          <a:blipFill>
            <a:blip r:embed="rId2" cstate="print"/>
            <a:tile tx="0" ty="0" sx="100000" sy="100000" flip="none" algn="tl"/>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txBox="1">
            <a:spLocks/>
          </p:cNvSpPr>
          <p:nvPr/>
        </p:nvSpPr>
        <p:spPr>
          <a:xfrm>
            <a:off x="457200" y="2571750"/>
            <a:ext cx="8229600" cy="1009650"/>
          </a:xfrm>
          <a:prstGeom prst="rect">
            <a:avLst/>
          </a:prstGeom>
          <a:solidFill>
            <a:schemeClr val="bg1"/>
          </a:solidFill>
          <a:ln w="76196">
            <a:solidFill>
              <a:schemeClr val="tx2"/>
            </a:solidFill>
          </a:ln>
        </p:spPr>
        <p:txBody>
          <a:bodyPr anchorCtr="1"/>
          <a:lstStyle/>
          <a:p>
            <a:pPr marL="484183" indent="-484183" algn="ctr" fontAlgn="auto">
              <a:spcBef>
                <a:spcPts val="0"/>
              </a:spcBef>
              <a:spcAft>
                <a:spcPts val="0"/>
              </a:spcAft>
              <a:defRPr/>
            </a:pPr>
            <a:r>
              <a:rPr lang="es-ES" sz="2800" b="1" dirty="0">
                <a:solidFill>
                  <a:srgbClr val="000000"/>
                </a:solidFill>
                <a:latin typeface="Times New Roman" pitchFamily="18"/>
                <a:ea typeface="+mj-ea"/>
                <a:cs typeface="Times New Roman" pitchFamily="18"/>
              </a:rPr>
              <a:t>RESPONSABILIDAD CIVIL DE DIRECTORES Y GERENTES DE SOCIEDADES ANÓNIMAS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9144000" cy="6858000"/>
          </a:xfrm>
          <a:prstGeom prst="rect">
            <a:avLst/>
          </a:prstGeom>
          <a:blipFill>
            <a:blip r:embed="rId2" cstate="print"/>
            <a:tile tx="0" ty="0" sx="100000" sy="100000" flip="none" algn="tl"/>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Box 3"/>
          <p:cNvSpPr txBox="1">
            <a:spLocks noChangeArrowheads="1"/>
          </p:cNvSpPr>
          <p:nvPr/>
        </p:nvSpPr>
        <p:spPr bwMode="auto">
          <a:xfrm>
            <a:off x="533400" y="897220"/>
            <a:ext cx="8115300" cy="4665380"/>
          </a:xfrm>
          <a:prstGeom prst="rect">
            <a:avLst/>
          </a:prstGeom>
          <a:solidFill>
            <a:schemeClr val="bg1"/>
          </a:solidFill>
          <a:ln w="76196">
            <a:solidFill>
              <a:schemeClr val="tx2"/>
            </a:solidFill>
            <a:miter lim="800000"/>
            <a:headEnd/>
            <a:tailEnd/>
          </a:ln>
        </p:spPr>
        <p:txBody>
          <a:bodyPr wrap="square">
            <a:spAutoFit/>
          </a:bodyPr>
          <a:lstStyle/>
          <a:p>
            <a:pPr fontAlgn="auto" hangingPunct="0">
              <a:spcBef>
                <a:spcPts val="1100"/>
              </a:spcBef>
              <a:spcAft>
                <a:spcPts val="0"/>
              </a:spcAft>
              <a:defRPr/>
            </a:pPr>
            <a:endParaRPr lang="es-ES" b="1" dirty="0">
              <a:solidFill>
                <a:srgbClr val="000000"/>
              </a:solidFill>
              <a:latin typeface="Times New Roman" pitchFamily="18" charset="0"/>
            </a:endParaRPr>
          </a:p>
          <a:p>
            <a:pPr algn="ctr" fontAlgn="auto" hangingPunct="0">
              <a:spcBef>
                <a:spcPts val="1100"/>
              </a:spcBef>
              <a:spcAft>
                <a:spcPts val="0"/>
              </a:spcAft>
              <a:defRPr/>
            </a:pPr>
            <a:r>
              <a:rPr lang="es-ES" sz="2000" b="1" dirty="0">
                <a:solidFill>
                  <a:srgbClr val="000000"/>
                </a:solidFill>
                <a:latin typeface="Times New Roman" pitchFamily="18" charset="0"/>
              </a:rPr>
              <a:t>La responsabilidad surge de los artículos 59 y 274 de la ley de Sociedades Nro. 19.550.</a:t>
            </a:r>
          </a:p>
          <a:p>
            <a:pPr algn="ctr" fontAlgn="auto" hangingPunct="0">
              <a:spcBef>
                <a:spcPts val="1100"/>
              </a:spcBef>
              <a:spcAft>
                <a:spcPts val="0"/>
              </a:spcAft>
              <a:defRPr/>
            </a:pPr>
            <a:r>
              <a:rPr lang="es-ES" sz="2000" b="1" dirty="0">
                <a:solidFill>
                  <a:srgbClr val="000000"/>
                </a:solidFill>
                <a:latin typeface="Times New Roman" pitchFamily="18" charset="0"/>
              </a:rPr>
              <a:t>Artículo 59: “... Los administradores y los representantes de la sociedad deben obrar con lealtad y con la diligencia de un buen hombre de negocios...”</a:t>
            </a:r>
          </a:p>
          <a:p>
            <a:pPr algn="ctr" fontAlgn="auto" hangingPunct="0">
              <a:spcBef>
                <a:spcPts val="1100"/>
              </a:spcBef>
              <a:spcAft>
                <a:spcPts val="0"/>
              </a:spcAft>
              <a:defRPr/>
            </a:pPr>
            <a:r>
              <a:rPr lang="es-ES" sz="2000" b="1" dirty="0">
                <a:solidFill>
                  <a:srgbClr val="000000"/>
                </a:solidFill>
                <a:latin typeface="Times New Roman" pitchFamily="18" charset="0"/>
              </a:rPr>
              <a:t>Artículo 174 “... Los directores de sociedades anónimas responden ilimitada y solidariamente hacia la sociedad, los accionistas y los terceros, por el mal desempeño de su cargo, según el artículo 59, así como por la violación de la ley, el estatuto o el reglamento y por cualquier otro daño producido por dolo, abuso de facultades o culpa grave...”</a:t>
            </a:r>
          </a:p>
          <a:p>
            <a:pPr algn="ctr" fontAlgn="auto" hangingPunct="0">
              <a:spcBef>
                <a:spcPts val="1400"/>
              </a:spcBef>
              <a:spcAft>
                <a:spcPts val="0"/>
              </a:spcAft>
              <a:defRPr/>
            </a:pPr>
            <a:r>
              <a:rPr lang="es-ES" sz="2000" b="1" dirty="0">
                <a:solidFill>
                  <a:srgbClr val="000000"/>
                </a:solidFill>
                <a:latin typeface="Times New Roman" pitchFamily="18" charset="0"/>
              </a:rPr>
              <a:t>La relación con los directores y la sociedad o sus accionistas es de tipo contractual, debiendo el damnificado probar su culpa. </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9144000" cy="6858000"/>
          </a:xfrm>
          <a:prstGeom prst="rect">
            <a:avLst/>
          </a:prstGeom>
          <a:blipFill>
            <a:blip r:embed="rId2" cstate="print"/>
            <a:tile tx="0" ty="0" sx="100000" sy="100000" flip="none" algn="tl"/>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txBox="1">
            <a:spLocks/>
          </p:cNvSpPr>
          <p:nvPr/>
        </p:nvSpPr>
        <p:spPr>
          <a:xfrm>
            <a:off x="457200" y="762000"/>
            <a:ext cx="8229600" cy="665163"/>
          </a:xfrm>
          <a:prstGeom prst="rect">
            <a:avLst/>
          </a:prstGeom>
          <a:solidFill>
            <a:schemeClr val="bg1"/>
          </a:solidFill>
          <a:ln w="76196">
            <a:solidFill>
              <a:schemeClr val="tx2"/>
            </a:solidFill>
          </a:ln>
        </p:spPr>
        <p:txBody>
          <a:bodyPr rtlCol="0" anchorCtr="1">
            <a:normAutofit/>
          </a:bodyPr>
          <a:lstStyle/>
          <a:p>
            <a:pPr marL="484183" marR="0" lvl="0" indent="-484183"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000000"/>
                </a:solidFill>
                <a:effectLst/>
                <a:uLnTx/>
                <a:uFillTx/>
                <a:latin typeface="Times New Roman" pitchFamily="18"/>
                <a:ea typeface="+mj-ea"/>
                <a:cs typeface="Times New Roman" pitchFamily="18"/>
              </a:rPr>
              <a:t>COBERTURA DEL SEGURO</a:t>
            </a:r>
            <a:endParaRPr kumimoji="0" lang="en-US" sz="2800" b="1" i="0" u="none" strike="noStrike" kern="1200" cap="none" spc="0" normalizeH="0" baseline="0" noProof="0" dirty="0" smtClean="0">
              <a:ln>
                <a:noFill/>
              </a:ln>
              <a:solidFill>
                <a:srgbClr val="000000"/>
              </a:solidFill>
              <a:effectLst/>
              <a:uLnTx/>
              <a:uFillTx/>
              <a:latin typeface="Times New Roman" pitchFamily="18"/>
              <a:ea typeface="+mj-ea"/>
              <a:cs typeface="Times New Roman" pitchFamily="18"/>
            </a:endParaRPr>
          </a:p>
        </p:txBody>
      </p:sp>
      <p:sp>
        <p:nvSpPr>
          <p:cNvPr id="3" name="Text Box 3"/>
          <p:cNvSpPr txBox="1">
            <a:spLocks noChangeArrowheads="1"/>
          </p:cNvSpPr>
          <p:nvPr/>
        </p:nvSpPr>
        <p:spPr bwMode="auto">
          <a:xfrm>
            <a:off x="457200" y="1989138"/>
            <a:ext cx="8229600" cy="4105275"/>
          </a:xfrm>
          <a:prstGeom prst="rect">
            <a:avLst/>
          </a:prstGeom>
          <a:solidFill>
            <a:schemeClr val="bg1"/>
          </a:solidFill>
          <a:ln w="76196">
            <a:solidFill>
              <a:schemeClr val="tx2"/>
            </a:solidFill>
            <a:miter lim="800000"/>
            <a:headEnd/>
            <a:tailEnd/>
          </a:ln>
        </p:spPr>
        <p:txBody>
          <a:bodyPr wrap="square" anchorCtr="1">
            <a:spAutoFit/>
          </a:bodyPr>
          <a:lstStyle/>
          <a:p>
            <a:pPr algn="ctr" fontAlgn="auto" hangingPunct="0">
              <a:spcBef>
                <a:spcPts val="1200"/>
              </a:spcBef>
              <a:spcAft>
                <a:spcPts val="0"/>
              </a:spcAft>
              <a:defRPr/>
            </a:pPr>
            <a:r>
              <a:rPr lang="es-ES" sz="2000" b="1">
                <a:solidFill>
                  <a:srgbClr val="000000"/>
                </a:solidFill>
                <a:latin typeface="Times New Roman" pitchFamily="18" charset="0"/>
              </a:rPr>
              <a:t>SE LA CONOCE EN EL MERCADO COMO DE DIRECTORES Y GERENTES (D &amp; R) Directors and Officers)</a:t>
            </a:r>
          </a:p>
          <a:p>
            <a:pPr algn="ctr" fontAlgn="auto" hangingPunct="0">
              <a:spcBef>
                <a:spcPts val="1100"/>
              </a:spcBef>
              <a:spcAft>
                <a:spcPts val="0"/>
              </a:spcAft>
              <a:defRPr/>
            </a:pPr>
            <a:r>
              <a:rPr lang="es-ES" b="1">
                <a:solidFill>
                  <a:srgbClr val="000000"/>
                </a:solidFill>
                <a:latin typeface="Times New Roman" pitchFamily="18" charset="0"/>
              </a:rPr>
              <a:t>Puede ser contratado de forma indistinta:</a:t>
            </a:r>
          </a:p>
          <a:p>
            <a:pPr algn="ctr" fontAlgn="auto" hangingPunct="0">
              <a:spcBef>
                <a:spcPts val="1100"/>
              </a:spcBef>
              <a:spcAft>
                <a:spcPts val="0"/>
              </a:spcAft>
              <a:defRPr/>
            </a:pPr>
            <a:r>
              <a:rPr lang="es-ES" b="1">
                <a:solidFill>
                  <a:srgbClr val="000000"/>
                </a:solidFill>
                <a:latin typeface="Times New Roman" pitchFamily="18" charset="0"/>
              </a:rPr>
              <a:t>- por directores o gerentes en forma personal: El asegurador</a:t>
            </a:r>
          </a:p>
          <a:p>
            <a:pPr algn="ctr" fontAlgn="auto" hangingPunct="0">
              <a:spcBef>
                <a:spcPts val="1100"/>
              </a:spcBef>
              <a:spcAft>
                <a:spcPts val="0"/>
              </a:spcAft>
              <a:defRPr/>
            </a:pPr>
            <a:r>
              <a:rPr lang="es-ES" b="1">
                <a:solidFill>
                  <a:srgbClr val="000000"/>
                </a:solidFill>
                <a:latin typeface="Times New Roman" pitchFamily="18" charset="0"/>
              </a:rPr>
              <a:t>  responde por el incumplimiento de éstos.</a:t>
            </a:r>
          </a:p>
          <a:p>
            <a:pPr algn="ctr" fontAlgn="auto" hangingPunct="0">
              <a:spcBef>
                <a:spcPts val="1100"/>
              </a:spcBef>
              <a:spcAft>
                <a:spcPts val="0"/>
              </a:spcAft>
              <a:defRPr/>
            </a:pPr>
            <a:r>
              <a:rPr lang="es-ES" b="1">
                <a:solidFill>
                  <a:srgbClr val="000000"/>
                </a:solidFill>
                <a:latin typeface="Times New Roman" pitchFamily="18" charset="0"/>
              </a:rPr>
              <a:t>- incluir también a la sociedad como asegurado: El asegurador</a:t>
            </a:r>
          </a:p>
          <a:p>
            <a:pPr algn="ctr" fontAlgn="auto" hangingPunct="0">
              <a:spcBef>
                <a:spcPts val="1100"/>
              </a:spcBef>
              <a:spcAft>
                <a:spcPts val="0"/>
              </a:spcAft>
              <a:defRPr/>
            </a:pPr>
            <a:r>
              <a:rPr lang="es-ES" b="1">
                <a:solidFill>
                  <a:srgbClr val="000000"/>
                </a:solidFill>
                <a:latin typeface="Times New Roman" pitchFamily="18" charset="0"/>
              </a:rPr>
              <a:t>  responde cuando la sociedad se vió obligada a pagar por el</a:t>
            </a:r>
          </a:p>
          <a:p>
            <a:pPr algn="ctr" fontAlgn="auto" hangingPunct="0">
              <a:spcBef>
                <a:spcPts val="1100"/>
              </a:spcBef>
              <a:spcAft>
                <a:spcPts val="0"/>
              </a:spcAft>
              <a:defRPr/>
            </a:pPr>
            <a:r>
              <a:rPr lang="es-ES" b="1">
                <a:solidFill>
                  <a:srgbClr val="000000"/>
                </a:solidFill>
                <a:latin typeface="Times New Roman" pitchFamily="18" charset="0"/>
              </a:rPr>
              <a:t>  incumplimiento de sus dependientes.</a:t>
            </a:r>
          </a:p>
          <a:p>
            <a:pPr algn="ctr" fontAlgn="auto" hangingPunct="0">
              <a:spcBef>
                <a:spcPts val="1100"/>
              </a:spcBef>
              <a:spcAft>
                <a:spcPts val="0"/>
              </a:spcAft>
              <a:defRPr/>
            </a:pPr>
            <a:r>
              <a:rPr lang="es-ES" b="1">
                <a:solidFill>
                  <a:srgbClr val="000000"/>
                </a:solidFill>
                <a:latin typeface="Times New Roman" pitchFamily="18" charset="0"/>
              </a:rPr>
              <a:t>- exclusivamente por la sociedad: El asegurador responde e inicia</a:t>
            </a:r>
          </a:p>
          <a:p>
            <a:pPr algn="ctr" fontAlgn="auto" hangingPunct="0">
              <a:spcBef>
                <a:spcPts val="1200"/>
              </a:spcBef>
              <a:spcAft>
                <a:spcPts val="0"/>
              </a:spcAft>
              <a:defRPr/>
            </a:pPr>
            <a:r>
              <a:rPr lang="es-ES" b="1">
                <a:solidFill>
                  <a:srgbClr val="000000"/>
                </a:solidFill>
                <a:latin typeface="Times New Roman" pitchFamily="18" charset="0"/>
              </a:rPr>
              <a:t>  acción de recupero (subrogatoria) sobre los directores responsables.</a:t>
            </a:r>
            <a:endParaRPr lang="es-ES" sz="2000" b="1">
              <a:solidFill>
                <a:srgbClr val="000000"/>
              </a:solidFill>
              <a:latin typeface="Times New Roman" pitchFamily="18" charset="0"/>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9144000" cy="6858000"/>
          </a:xfrm>
          <a:prstGeom prst="rect">
            <a:avLst/>
          </a:prstGeom>
          <a:blipFill>
            <a:blip r:embed="rId2" cstate="print"/>
            <a:tile tx="0" ty="0" sx="100000" sy="100000" flip="none" algn="tl"/>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a:spLocks noChangeArrowheads="1"/>
          </p:cNvSpPr>
          <p:nvPr/>
        </p:nvSpPr>
        <p:spPr bwMode="auto">
          <a:xfrm>
            <a:off x="457200" y="2438400"/>
            <a:ext cx="8229600" cy="1387475"/>
          </a:xfrm>
          <a:prstGeom prst="rect">
            <a:avLst/>
          </a:prstGeom>
          <a:solidFill>
            <a:schemeClr val="bg1"/>
          </a:solidFill>
          <a:ln w="76196">
            <a:solidFill>
              <a:schemeClr val="tx2"/>
            </a:solidFill>
            <a:miter lim="800000"/>
            <a:headEnd/>
            <a:tailEnd/>
          </a:ln>
        </p:spPr>
        <p:txBody>
          <a:bodyPr wrap="square" lIns="90004" tIns="46798" rIns="90004" bIns="46798" anchor="ctr" anchorCtr="1">
            <a:spAutoFit/>
          </a:bodyPr>
          <a:lstStyle/>
          <a:p>
            <a:pPr algn="ctr" fontAlgn="auto" hangingPunct="0">
              <a:spcBef>
                <a:spcPts val="0"/>
              </a:spcBef>
              <a:spcAft>
                <a:spcPts val="0"/>
              </a:spcAft>
              <a:defRPr/>
            </a:pPr>
            <a:r>
              <a:rPr lang="es-ES" sz="2800" b="1" dirty="0">
                <a:solidFill>
                  <a:srgbClr val="000000"/>
                </a:solidFill>
                <a:latin typeface="Times New Roman" pitchFamily="18" charset="0"/>
              </a:rPr>
              <a:t>RESPONSABILIDAD POR ACCIDENTES DEL TRABAJO Y ENFERMEDADES PROFESIONALES</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9144000" cy="6858000"/>
          </a:xfrm>
          <a:prstGeom prst="rect">
            <a:avLst/>
          </a:prstGeom>
          <a:blipFill>
            <a:blip r:embed="rId2" cstate="print"/>
            <a:tile tx="0" ty="0" sx="100000" sy="100000" flip="none" algn="tl"/>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Box 3"/>
          <p:cNvSpPr txBox="1">
            <a:spLocks noChangeArrowheads="1"/>
          </p:cNvSpPr>
          <p:nvPr/>
        </p:nvSpPr>
        <p:spPr bwMode="auto">
          <a:xfrm>
            <a:off x="457200" y="2105025"/>
            <a:ext cx="8229600" cy="1933575"/>
          </a:xfrm>
          <a:prstGeom prst="rect">
            <a:avLst/>
          </a:prstGeom>
          <a:solidFill>
            <a:schemeClr val="bg1"/>
          </a:solidFill>
          <a:ln w="76196">
            <a:solidFill>
              <a:schemeClr val="tx2"/>
            </a:solidFill>
            <a:miter lim="800000"/>
            <a:headEnd/>
            <a:tailEnd/>
          </a:ln>
        </p:spPr>
        <p:txBody>
          <a:bodyPr wrap="square" lIns="90004" tIns="46798" rIns="90004" bIns="46798" anchor="ctr" anchorCtr="1">
            <a:spAutoFit/>
          </a:bodyPr>
          <a:lstStyle/>
          <a:p>
            <a:pPr algn="ctr" fontAlgn="auto" hangingPunct="0">
              <a:spcBef>
                <a:spcPts val="1200"/>
              </a:spcBef>
              <a:spcAft>
                <a:spcPts val="0"/>
              </a:spcAft>
              <a:defRPr/>
            </a:pPr>
            <a:r>
              <a:rPr lang="es-ES" sz="2400" b="1" dirty="0">
                <a:solidFill>
                  <a:srgbClr val="000000"/>
                </a:solidFill>
                <a:latin typeface="Times New Roman" pitchFamily="18" charset="0"/>
              </a:rPr>
              <a:t>Resolución 35.550/2011 de la SSN.</a:t>
            </a:r>
          </a:p>
          <a:p>
            <a:pPr algn="ctr" fontAlgn="auto" hangingPunct="0">
              <a:spcBef>
                <a:spcPts val="1200"/>
              </a:spcBef>
              <a:spcAft>
                <a:spcPts val="0"/>
              </a:spcAft>
              <a:defRPr/>
            </a:pPr>
            <a:r>
              <a:rPr lang="es-ES" sz="2400" b="1" dirty="0">
                <a:solidFill>
                  <a:srgbClr val="000000"/>
                </a:solidFill>
                <a:latin typeface="Times New Roman" pitchFamily="18" charset="0"/>
              </a:rPr>
              <a:t>Cubre en exceso de las prestaciones dinerarias que deba percibir el trabajador en el marco de la ley 24.557</a:t>
            </a:r>
          </a:p>
          <a:p>
            <a:pPr algn="ctr" fontAlgn="auto" hangingPunct="0">
              <a:spcBef>
                <a:spcPts val="1200"/>
              </a:spcBef>
              <a:spcAft>
                <a:spcPts val="0"/>
              </a:spcAft>
              <a:defRPr/>
            </a:pPr>
            <a:r>
              <a:rPr lang="es-ES" sz="2400" b="1" dirty="0">
                <a:solidFill>
                  <a:srgbClr val="000000"/>
                </a:solidFill>
                <a:latin typeface="Times New Roman" pitchFamily="18" charset="0"/>
              </a:rPr>
              <a:t>El empleador tiene que estar afiliado a una A.R.T.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9144000" cy="6858000"/>
          </a:xfrm>
          <a:prstGeom prst="rect">
            <a:avLst/>
          </a:prstGeom>
          <a:blipFill>
            <a:blip r:embed="rId2" cstate="print"/>
            <a:tile tx="0" ty="0" sx="100000" sy="100000" flip="none" algn="tl"/>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a:spLocks noChangeArrowheads="1"/>
          </p:cNvSpPr>
          <p:nvPr/>
        </p:nvSpPr>
        <p:spPr bwMode="auto">
          <a:xfrm>
            <a:off x="500034" y="685800"/>
            <a:ext cx="8262966" cy="525462"/>
          </a:xfrm>
          <a:prstGeom prst="rect">
            <a:avLst/>
          </a:prstGeom>
          <a:solidFill>
            <a:schemeClr val="bg1"/>
          </a:solidFill>
          <a:ln w="76196">
            <a:solidFill>
              <a:schemeClr val="tx2"/>
            </a:solidFill>
            <a:miter lim="800000"/>
            <a:headEnd/>
            <a:tailEnd/>
          </a:ln>
        </p:spPr>
        <p:txBody>
          <a:bodyPr wrap="square" lIns="90004" tIns="46798" rIns="90004" bIns="46798" anchor="ctr" anchorCtr="1">
            <a:spAutoFit/>
          </a:bodyPr>
          <a:lstStyle/>
          <a:p>
            <a:pPr algn="ctr" fontAlgn="auto" hangingPunct="0">
              <a:spcBef>
                <a:spcPts val="0"/>
              </a:spcBef>
              <a:spcAft>
                <a:spcPts val="0"/>
              </a:spcAft>
              <a:defRPr/>
            </a:pPr>
            <a:r>
              <a:rPr lang="es-ES" sz="2800" b="1">
                <a:solidFill>
                  <a:srgbClr val="000000"/>
                </a:solidFill>
                <a:latin typeface="Times New Roman" pitchFamily="18" charset="0"/>
              </a:rPr>
              <a:t>EXCLUSIONES</a:t>
            </a:r>
          </a:p>
        </p:txBody>
      </p:sp>
      <p:sp>
        <p:nvSpPr>
          <p:cNvPr id="3" name="Text Box 3"/>
          <p:cNvSpPr txBox="1">
            <a:spLocks noChangeArrowheads="1"/>
          </p:cNvSpPr>
          <p:nvPr/>
        </p:nvSpPr>
        <p:spPr bwMode="auto">
          <a:xfrm>
            <a:off x="500034" y="1600200"/>
            <a:ext cx="8186766" cy="4403382"/>
          </a:xfrm>
          <a:prstGeom prst="rect">
            <a:avLst/>
          </a:prstGeom>
          <a:solidFill>
            <a:schemeClr val="bg1"/>
          </a:solidFill>
          <a:ln w="76196">
            <a:solidFill>
              <a:schemeClr val="tx2"/>
            </a:solidFill>
            <a:miter lim="800000"/>
            <a:headEnd/>
            <a:tailEnd/>
          </a:ln>
        </p:spPr>
        <p:txBody>
          <a:bodyPr wrap="square" lIns="90004" tIns="46798" rIns="90004" bIns="46798" anchor="ctr" anchorCtr="1">
            <a:spAutoFit/>
          </a:bodyPr>
          <a:lstStyle/>
          <a:p>
            <a:pPr fontAlgn="auto" hangingPunct="0">
              <a:spcBef>
                <a:spcPts val="1200"/>
              </a:spcBef>
              <a:spcAft>
                <a:spcPts val="0"/>
              </a:spcAft>
              <a:buSzPct val="100000"/>
              <a:buFontTx/>
              <a:buChar char="-"/>
              <a:defRPr/>
            </a:pPr>
            <a:r>
              <a:rPr lang="es-ES" sz="2000" b="1" dirty="0">
                <a:solidFill>
                  <a:srgbClr val="000000"/>
                </a:solidFill>
                <a:latin typeface="Times New Roman" pitchFamily="18" charset="0"/>
              </a:rPr>
              <a:t>Personas por cuenta de contratistas del asegurado, salvo que se incluyan específicamente.</a:t>
            </a:r>
          </a:p>
          <a:p>
            <a:pPr fontAlgn="auto" hangingPunct="0">
              <a:spcBef>
                <a:spcPts val="1200"/>
              </a:spcBef>
              <a:spcAft>
                <a:spcPts val="0"/>
              </a:spcAft>
              <a:buSzPct val="100000"/>
              <a:buFontTx/>
              <a:buChar char="-"/>
              <a:defRPr/>
            </a:pPr>
            <a:r>
              <a:rPr lang="es-ES" sz="2000" b="1" dirty="0">
                <a:solidFill>
                  <a:srgbClr val="000000"/>
                </a:solidFill>
                <a:latin typeface="Times New Roman" pitchFamily="18" charset="0"/>
              </a:rPr>
              <a:t>Personal de empresas de servicios eventuales.</a:t>
            </a:r>
          </a:p>
          <a:p>
            <a:pPr fontAlgn="auto" hangingPunct="0">
              <a:spcBef>
                <a:spcPts val="1200"/>
              </a:spcBef>
              <a:spcAft>
                <a:spcPts val="0"/>
              </a:spcAft>
              <a:buSzPct val="100000"/>
              <a:buFontTx/>
              <a:buChar char="-"/>
              <a:defRPr/>
            </a:pPr>
            <a:r>
              <a:rPr lang="es-ES" sz="2000" b="1" dirty="0">
                <a:solidFill>
                  <a:srgbClr val="000000"/>
                </a:solidFill>
                <a:latin typeface="Times New Roman" pitchFamily="18" charset="0"/>
              </a:rPr>
              <a:t>Enfermedades o accidentes anteriores al inicio de vigencia.</a:t>
            </a:r>
          </a:p>
          <a:p>
            <a:pPr fontAlgn="auto" hangingPunct="0">
              <a:spcBef>
                <a:spcPts val="1200"/>
              </a:spcBef>
              <a:spcAft>
                <a:spcPts val="0"/>
              </a:spcAft>
              <a:buSzPct val="100000"/>
              <a:buFontTx/>
              <a:buChar char="-"/>
              <a:defRPr/>
            </a:pPr>
            <a:r>
              <a:rPr lang="es-ES" sz="2000" b="1" dirty="0">
                <a:solidFill>
                  <a:srgbClr val="000000"/>
                </a:solidFill>
                <a:latin typeface="Times New Roman" pitchFamily="18" charset="0"/>
              </a:rPr>
              <a:t>Suministro de productos o alimentos ajenos al establecimiento.</a:t>
            </a:r>
          </a:p>
          <a:p>
            <a:pPr fontAlgn="auto" hangingPunct="0">
              <a:spcBef>
                <a:spcPts val="1200"/>
              </a:spcBef>
              <a:spcAft>
                <a:spcPts val="0"/>
              </a:spcAft>
              <a:buSzPct val="100000"/>
              <a:buFontTx/>
              <a:buChar char="-"/>
              <a:defRPr/>
            </a:pPr>
            <a:r>
              <a:rPr lang="es-ES" sz="2000" b="1" dirty="0">
                <a:solidFill>
                  <a:srgbClr val="000000"/>
                </a:solidFill>
                <a:latin typeface="Times New Roman" pitchFamily="18" charset="0"/>
              </a:rPr>
              <a:t>Por animales ajenos al establecimiento.</a:t>
            </a:r>
          </a:p>
          <a:p>
            <a:pPr fontAlgn="auto" hangingPunct="0">
              <a:spcBef>
                <a:spcPts val="1200"/>
              </a:spcBef>
              <a:spcAft>
                <a:spcPts val="0"/>
              </a:spcAft>
              <a:buSzPct val="100000"/>
              <a:buFontTx/>
              <a:buChar char="-"/>
              <a:defRPr/>
            </a:pPr>
            <a:r>
              <a:rPr lang="es-ES" sz="2000" b="1" dirty="0">
                <a:solidFill>
                  <a:srgbClr val="000000"/>
                </a:solidFill>
                <a:latin typeface="Times New Roman" pitchFamily="18" charset="0"/>
              </a:rPr>
              <a:t>Huelga, </a:t>
            </a:r>
            <a:r>
              <a:rPr lang="es-ES" sz="2000" b="1" dirty="0" err="1">
                <a:solidFill>
                  <a:srgbClr val="000000"/>
                </a:solidFill>
                <a:latin typeface="Times New Roman" pitchFamily="18" charset="0"/>
              </a:rPr>
              <a:t>lock</a:t>
            </a:r>
            <a:r>
              <a:rPr lang="es-ES" sz="2000" b="1" dirty="0">
                <a:solidFill>
                  <a:srgbClr val="000000"/>
                </a:solidFill>
                <a:latin typeface="Times New Roman" pitchFamily="18" charset="0"/>
              </a:rPr>
              <a:t> </a:t>
            </a:r>
            <a:r>
              <a:rPr lang="es-ES" sz="2000" b="1" dirty="0" err="1">
                <a:solidFill>
                  <a:srgbClr val="000000"/>
                </a:solidFill>
                <a:latin typeface="Times New Roman" pitchFamily="18" charset="0"/>
              </a:rPr>
              <a:t>out</a:t>
            </a:r>
            <a:r>
              <a:rPr lang="es-ES" sz="2000" b="1" dirty="0">
                <a:solidFill>
                  <a:srgbClr val="000000"/>
                </a:solidFill>
                <a:latin typeface="Times New Roman" pitchFamily="18" charset="0"/>
              </a:rPr>
              <a:t> o tumulto popular cuando el trabajador sea partícipe.</a:t>
            </a:r>
          </a:p>
          <a:p>
            <a:pPr fontAlgn="auto" hangingPunct="0">
              <a:spcBef>
                <a:spcPts val="1200"/>
              </a:spcBef>
              <a:spcAft>
                <a:spcPts val="0"/>
              </a:spcAft>
              <a:buSzPct val="100000"/>
              <a:buFontTx/>
              <a:buChar char="-"/>
              <a:defRPr/>
            </a:pPr>
            <a:r>
              <a:rPr lang="es-ES" sz="2000" b="1" dirty="0">
                <a:solidFill>
                  <a:srgbClr val="000000"/>
                </a:solidFill>
                <a:latin typeface="Times New Roman" pitchFamily="18" charset="0"/>
              </a:rPr>
              <a:t>Dolo o culpa grave del asegurado y/o sus funcionarios</a:t>
            </a:r>
          </a:p>
          <a:p>
            <a:pPr fontAlgn="auto" hangingPunct="0">
              <a:spcBef>
                <a:spcPts val="1200"/>
              </a:spcBef>
              <a:spcAft>
                <a:spcPts val="0"/>
              </a:spcAft>
              <a:buSzPct val="100000"/>
              <a:buFontTx/>
              <a:buChar char="-"/>
              <a:defRPr/>
            </a:pPr>
            <a:r>
              <a:rPr lang="es-ES" sz="2000" b="1" dirty="0">
                <a:solidFill>
                  <a:srgbClr val="000000"/>
                </a:solidFill>
                <a:latin typeface="Times New Roman" pitchFamily="18" charset="0"/>
              </a:rPr>
              <a:t>Cónyuge o conviviente en aparente matrimonio.</a:t>
            </a:r>
          </a:p>
          <a:p>
            <a:pPr fontAlgn="auto" hangingPunct="0">
              <a:spcBef>
                <a:spcPts val="1200"/>
              </a:spcBef>
              <a:spcAft>
                <a:spcPts val="0"/>
              </a:spcAft>
              <a:buSzPct val="100000"/>
              <a:buFontTx/>
              <a:buChar char="-"/>
              <a:defRPr/>
            </a:pPr>
            <a:r>
              <a:rPr lang="es-ES" sz="2000" b="1" dirty="0">
                <a:solidFill>
                  <a:srgbClr val="000000"/>
                </a:solidFill>
                <a:latin typeface="Times New Roman" pitchFamily="18" charset="0"/>
              </a:rPr>
              <a:t>Caso fortuito o fuerza mayor no imputable al </a:t>
            </a:r>
            <a:r>
              <a:rPr lang="es-ES" sz="2000" b="1" dirty="0" smtClean="0">
                <a:solidFill>
                  <a:srgbClr val="000000"/>
                </a:solidFill>
                <a:latin typeface="Times New Roman" pitchFamily="18" charset="0"/>
              </a:rPr>
              <a:t>asegurado.  </a:t>
            </a:r>
            <a:endParaRPr lang="es-ES" sz="2000" b="1" dirty="0">
              <a:solidFill>
                <a:srgbClr val="000000"/>
              </a:solidFill>
              <a:latin typeface="Times New Roman"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2 Rectángulo"/>
          <p:cNvSpPr>
            <a:spLocks noChangeArrowheads="1"/>
          </p:cNvSpPr>
          <p:nvPr/>
        </p:nvSpPr>
        <p:spPr bwMode="auto">
          <a:xfrm>
            <a:off x="457200" y="990600"/>
            <a:ext cx="8229600" cy="4416425"/>
          </a:xfrm>
          <a:prstGeom prst="rect">
            <a:avLst/>
          </a:prstGeom>
          <a:solidFill>
            <a:schemeClr val="bg1"/>
          </a:solidFill>
          <a:ln w="57150">
            <a:solidFill>
              <a:srgbClr val="C00000"/>
            </a:solidFill>
            <a:miter lim="800000"/>
            <a:headEnd/>
            <a:tailEnd/>
          </a:ln>
        </p:spPr>
        <p:txBody>
          <a:bodyPr wrap="square">
            <a:spAutoFit/>
          </a:bodyPr>
          <a:lstStyle/>
          <a:p>
            <a:r>
              <a:rPr lang="es-ES" sz="2000" b="1" i="1">
                <a:latin typeface="Times New Roman" pitchFamily="18" charset="0"/>
                <a:cs typeface="Times New Roman" pitchFamily="18" charset="0"/>
              </a:rPr>
              <a:t>Asistencia Veterinaria</a:t>
            </a:r>
          </a:p>
          <a:p>
            <a:endParaRPr lang="es-ES" sz="2000" b="1" i="1">
              <a:latin typeface="Times New Roman" pitchFamily="18" charset="0"/>
              <a:cs typeface="Times New Roman" pitchFamily="18" charset="0"/>
            </a:endParaRPr>
          </a:p>
          <a:p>
            <a:r>
              <a:rPr lang="es-ES" sz="2000" b="1">
                <a:latin typeface="Times New Roman" pitchFamily="18" charset="0"/>
                <a:cs typeface="Times New Roman" pitchFamily="18" charset="0"/>
              </a:rPr>
              <a:t>Art. 104. Cuando el animal asegurado enferme o sufra un accidente, el asegurado dará inmediata intervención a un veterinario, o donde éste no exista, a un práctico.</a:t>
            </a:r>
          </a:p>
          <a:p>
            <a:endParaRPr lang="es-ES" sz="2000" b="1" i="1">
              <a:latin typeface="Times New Roman" pitchFamily="18" charset="0"/>
              <a:cs typeface="Times New Roman" pitchFamily="18" charset="0"/>
            </a:endParaRPr>
          </a:p>
          <a:p>
            <a:r>
              <a:rPr lang="es-ES" sz="2000" b="1" i="1">
                <a:latin typeface="Times New Roman" pitchFamily="18" charset="0"/>
                <a:cs typeface="Times New Roman" pitchFamily="18" charset="0"/>
              </a:rPr>
              <a:t>Maltratos o descuidos graves del animal</a:t>
            </a:r>
          </a:p>
          <a:p>
            <a:endParaRPr lang="es-ES" sz="2000" b="1">
              <a:latin typeface="Times New Roman" pitchFamily="18" charset="0"/>
              <a:cs typeface="Times New Roman" pitchFamily="18" charset="0"/>
            </a:endParaRPr>
          </a:p>
          <a:p>
            <a:r>
              <a:rPr lang="es-ES" sz="2000" b="1">
                <a:latin typeface="Times New Roman" pitchFamily="18" charset="0"/>
                <a:cs typeface="Times New Roman" pitchFamily="18" charset="0"/>
              </a:rPr>
              <a:t>Art. 105. El asegurado pierde el derecho a ser indemnizado si maltrató o descuidó gravemente al animal, dolosamente o por culpa grave especialmente si en caso de enfermedad o accidente no recurrió a la asistencia veterinaria (articulo 104) excepto que su conducta no haya influido en la producción del siniestro ni sobre la medida de la prestación del asegurador.</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9144000" cy="6858000"/>
          </a:xfrm>
          <a:prstGeom prst="rect">
            <a:avLst/>
          </a:prstGeom>
          <a:blipFill>
            <a:blip r:embed="rId2" cstate="print"/>
            <a:tile tx="0" ty="0" sx="100000" sy="100000" flip="none" algn="tl"/>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txBox="1">
            <a:spLocks/>
          </p:cNvSpPr>
          <p:nvPr/>
        </p:nvSpPr>
        <p:spPr>
          <a:xfrm>
            <a:off x="457200" y="2857500"/>
            <a:ext cx="8229600" cy="642938"/>
          </a:xfrm>
          <a:prstGeom prst="rect">
            <a:avLst/>
          </a:prstGeom>
          <a:solidFill>
            <a:schemeClr val="bg1"/>
          </a:solidFill>
          <a:ln w="76196">
            <a:solidFill>
              <a:schemeClr val="tx2"/>
            </a:solidFill>
          </a:ln>
        </p:spPr>
        <p:txBody>
          <a:bodyPr anchorCtr="1"/>
          <a:lstStyle/>
          <a:p>
            <a:pPr marL="484183" indent="-484183" algn="ctr" fontAlgn="auto">
              <a:spcBef>
                <a:spcPts val="0"/>
              </a:spcBef>
              <a:spcAft>
                <a:spcPts val="0"/>
              </a:spcAft>
              <a:defRPr/>
            </a:pPr>
            <a:r>
              <a:rPr lang="es-ES" sz="2800" b="1" dirty="0">
                <a:solidFill>
                  <a:srgbClr val="000000"/>
                </a:solidFill>
                <a:latin typeface="Times New Roman" pitchFamily="18"/>
                <a:cs typeface="Times New Roman" pitchFamily="18"/>
              </a:rPr>
              <a:t>RESPONSABILIDAD </a:t>
            </a:r>
            <a:r>
              <a:rPr lang="es-ES" sz="2800" b="1">
                <a:solidFill>
                  <a:srgbClr val="000000"/>
                </a:solidFill>
                <a:latin typeface="Times New Roman" pitchFamily="18"/>
                <a:cs typeface="Times New Roman" pitchFamily="18"/>
              </a:rPr>
              <a:t>CIVIL AMPLIA </a:t>
            </a:r>
            <a:endParaRPr lang="es-ES" sz="2800" b="1" dirty="0">
              <a:solidFill>
                <a:srgbClr val="000000"/>
              </a:solidFill>
              <a:latin typeface="Times New Roman" pitchFamily="18"/>
              <a:cs typeface="Times New Roman" pitchFamily="18"/>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9144000" cy="6858000"/>
          </a:xfrm>
          <a:prstGeom prst="rect">
            <a:avLst/>
          </a:prstGeom>
          <a:blipFill>
            <a:blip r:embed="rId2" cstate="print"/>
            <a:tile tx="0" ty="0" sx="100000" sy="100000" flip="none" algn="tl"/>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txBox="1">
            <a:spLocks/>
          </p:cNvSpPr>
          <p:nvPr/>
        </p:nvSpPr>
        <p:spPr>
          <a:xfrm>
            <a:off x="457200" y="714375"/>
            <a:ext cx="8305800" cy="5000625"/>
          </a:xfrm>
          <a:prstGeom prst="rect">
            <a:avLst/>
          </a:prstGeom>
          <a:solidFill>
            <a:schemeClr val="bg1"/>
          </a:solidFill>
          <a:ln w="76196">
            <a:solidFill>
              <a:schemeClr val="tx2"/>
            </a:solidFill>
          </a:ln>
        </p:spPr>
        <p:txBody>
          <a:bodyPr anchorCtr="1"/>
          <a:lstStyle/>
          <a:p>
            <a:pPr marL="484183" indent="-484183" algn="ctr" fontAlgn="auto">
              <a:spcBef>
                <a:spcPts val="0"/>
              </a:spcBef>
              <a:spcAft>
                <a:spcPts val="0"/>
              </a:spcAft>
              <a:defRPr/>
            </a:pPr>
            <a:r>
              <a:rPr lang="es-ES" sz="2400" b="1" dirty="0">
                <a:solidFill>
                  <a:srgbClr val="000000"/>
                </a:solidFill>
                <a:latin typeface="Times New Roman" pitchFamily="18"/>
                <a:cs typeface="Times New Roman" pitchFamily="18"/>
              </a:rPr>
              <a:t>Son coberturas amplias especialmente </a:t>
            </a:r>
          </a:p>
          <a:p>
            <a:pPr marL="484183" indent="-484183" algn="ctr" fontAlgn="auto">
              <a:spcBef>
                <a:spcPts val="0"/>
              </a:spcBef>
              <a:spcAft>
                <a:spcPts val="0"/>
              </a:spcAft>
              <a:defRPr/>
            </a:pPr>
            <a:r>
              <a:rPr lang="es-ES" sz="2400" b="1" dirty="0">
                <a:solidFill>
                  <a:srgbClr val="000000"/>
                </a:solidFill>
                <a:latin typeface="Times New Roman" pitchFamily="18"/>
                <a:cs typeface="Times New Roman" pitchFamily="18"/>
              </a:rPr>
              <a:t>diseñadas para empresas.</a:t>
            </a:r>
          </a:p>
          <a:p>
            <a:pPr marL="484183" indent="-484183" algn="ctr" fontAlgn="auto">
              <a:spcBef>
                <a:spcPts val="0"/>
              </a:spcBef>
              <a:spcAft>
                <a:spcPts val="0"/>
              </a:spcAft>
              <a:defRPr/>
            </a:pPr>
            <a:endParaRPr lang="es-ES" sz="2400" b="1" dirty="0">
              <a:solidFill>
                <a:srgbClr val="000000"/>
              </a:solidFill>
              <a:latin typeface="Times New Roman" pitchFamily="18"/>
              <a:cs typeface="Times New Roman" pitchFamily="18"/>
            </a:endParaRPr>
          </a:p>
          <a:p>
            <a:pPr marL="484183" indent="-484183" algn="ctr" fontAlgn="auto">
              <a:spcBef>
                <a:spcPts val="0"/>
              </a:spcBef>
              <a:spcAft>
                <a:spcPts val="0"/>
              </a:spcAft>
              <a:defRPr/>
            </a:pPr>
            <a:r>
              <a:rPr lang="es-ES" sz="2400" b="1" dirty="0">
                <a:solidFill>
                  <a:srgbClr val="000000"/>
                </a:solidFill>
                <a:latin typeface="Times New Roman" pitchFamily="18"/>
                <a:cs typeface="Times New Roman" pitchFamily="18"/>
              </a:rPr>
              <a:t>Como coberturas adicionales se puede contratar:</a:t>
            </a:r>
          </a:p>
          <a:p>
            <a:pPr marL="484183" indent="-484183" algn="ctr" fontAlgn="auto">
              <a:spcBef>
                <a:spcPts val="0"/>
              </a:spcBef>
              <a:spcAft>
                <a:spcPts val="0"/>
              </a:spcAft>
              <a:defRPr/>
            </a:pPr>
            <a:endParaRPr lang="es-ES" sz="2400" b="1" dirty="0">
              <a:solidFill>
                <a:srgbClr val="000000"/>
              </a:solidFill>
              <a:latin typeface="Times New Roman" pitchFamily="18"/>
              <a:cs typeface="Times New Roman" pitchFamily="18"/>
            </a:endParaRPr>
          </a:p>
          <a:p>
            <a:pPr marL="484183" indent="-484183" fontAlgn="auto">
              <a:spcBef>
                <a:spcPts val="0"/>
              </a:spcBef>
              <a:spcAft>
                <a:spcPts val="0"/>
              </a:spcAft>
              <a:buFont typeface="Wingdings" pitchFamily="2" charset="2"/>
              <a:buChar char="§"/>
              <a:defRPr/>
            </a:pPr>
            <a:r>
              <a:rPr lang="es-ES" sz="2400" b="1" dirty="0">
                <a:solidFill>
                  <a:srgbClr val="000000"/>
                </a:solidFill>
                <a:latin typeface="Times New Roman" pitchFamily="18"/>
                <a:cs typeface="Times New Roman" pitchFamily="18"/>
              </a:rPr>
              <a:t>Responsabilidades cruzadas.</a:t>
            </a:r>
          </a:p>
          <a:p>
            <a:pPr marL="484183" indent="-484183" fontAlgn="auto">
              <a:spcBef>
                <a:spcPts val="0"/>
              </a:spcBef>
              <a:spcAft>
                <a:spcPts val="0"/>
              </a:spcAft>
              <a:buFont typeface="Wingdings" pitchFamily="2" charset="2"/>
              <a:buChar char="§"/>
              <a:defRPr/>
            </a:pPr>
            <a:r>
              <a:rPr lang="es-ES" sz="2400" b="1" dirty="0">
                <a:solidFill>
                  <a:srgbClr val="000000"/>
                </a:solidFill>
                <a:latin typeface="Times New Roman" pitchFamily="18"/>
                <a:cs typeface="Times New Roman" pitchFamily="18"/>
              </a:rPr>
              <a:t>Responsabilidades del contratista y/o subcontratista.</a:t>
            </a:r>
          </a:p>
          <a:p>
            <a:pPr marL="484183" indent="-484183" fontAlgn="auto">
              <a:spcBef>
                <a:spcPts val="0"/>
              </a:spcBef>
              <a:spcAft>
                <a:spcPts val="0"/>
              </a:spcAft>
              <a:buFont typeface="Wingdings" pitchFamily="2" charset="2"/>
              <a:buChar char="§"/>
              <a:defRPr/>
            </a:pPr>
            <a:r>
              <a:rPr lang="es-ES" sz="2400" b="1" dirty="0">
                <a:solidFill>
                  <a:srgbClr val="000000"/>
                </a:solidFill>
                <a:latin typeface="Times New Roman" pitchFamily="18"/>
                <a:cs typeface="Times New Roman" pitchFamily="18"/>
              </a:rPr>
              <a:t>Contaminación y polución súbita, accidenta e imprevista.</a:t>
            </a:r>
          </a:p>
          <a:p>
            <a:pPr marL="484183" indent="-484183" fontAlgn="auto">
              <a:spcBef>
                <a:spcPts val="0"/>
              </a:spcBef>
              <a:spcAft>
                <a:spcPts val="0"/>
              </a:spcAft>
              <a:buFont typeface="Wingdings" pitchFamily="2" charset="2"/>
              <a:buChar char="§"/>
              <a:defRPr/>
            </a:pPr>
            <a:r>
              <a:rPr lang="es-ES" sz="2400" b="1" dirty="0">
                <a:solidFill>
                  <a:srgbClr val="000000"/>
                </a:solidFill>
                <a:latin typeface="Times New Roman" pitchFamily="18"/>
                <a:cs typeface="Times New Roman" pitchFamily="18"/>
              </a:rPr>
              <a:t>Bienes de terceros bajo cuidado, custodia y control del asegurado.</a:t>
            </a:r>
          </a:p>
          <a:p>
            <a:pPr marL="484183" indent="-484183" fontAlgn="auto">
              <a:spcBef>
                <a:spcPts val="0"/>
              </a:spcBef>
              <a:spcAft>
                <a:spcPts val="0"/>
              </a:spcAft>
              <a:buFont typeface="Wingdings" pitchFamily="2" charset="2"/>
              <a:buChar char="§"/>
              <a:defRPr/>
            </a:pPr>
            <a:r>
              <a:rPr lang="es-ES" sz="2400" b="1" dirty="0">
                <a:solidFill>
                  <a:srgbClr val="000000"/>
                </a:solidFill>
                <a:latin typeface="Times New Roman" pitchFamily="18"/>
                <a:cs typeface="Times New Roman" pitchFamily="18"/>
              </a:rPr>
              <a:t>Cobertura en exceso para vehículos automotores de terceros.</a:t>
            </a:r>
          </a:p>
          <a:p>
            <a:pPr marL="484183" indent="-484183" fontAlgn="auto">
              <a:spcBef>
                <a:spcPts val="0"/>
              </a:spcBef>
              <a:spcAft>
                <a:spcPts val="0"/>
              </a:spcAft>
              <a:buFont typeface="Wingdings" pitchFamily="2" charset="2"/>
              <a:buChar char="§"/>
              <a:defRPr/>
            </a:pPr>
            <a:r>
              <a:rPr lang="es-ES" sz="2400" b="1" dirty="0">
                <a:solidFill>
                  <a:srgbClr val="000000"/>
                </a:solidFill>
                <a:latin typeface="Times New Roman" pitchFamily="18"/>
                <a:cs typeface="Times New Roman" pitchFamily="18"/>
              </a:rPr>
              <a:t>Responsabilidad civil de productos. </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9144000" cy="6858000"/>
          </a:xfrm>
          <a:prstGeom prst="rect">
            <a:avLst/>
          </a:prstGeom>
          <a:blipFill>
            <a:blip r:embed="rId2" cstate="print"/>
            <a:tile tx="0" ty="0" sx="100000" sy="100000" flip="none" algn="tl"/>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txBox="1">
            <a:spLocks/>
          </p:cNvSpPr>
          <p:nvPr/>
        </p:nvSpPr>
        <p:spPr>
          <a:xfrm>
            <a:off x="457200" y="2714625"/>
            <a:ext cx="8229600" cy="561975"/>
          </a:xfrm>
          <a:prstGeom prst="rect">
            <a:avLst/>
          </a:prstGeom>
          <a:solidFill>
            <a:schemeClr val="bg1"/>
          </a:solidFill>
          <a:ln w="76196">
            <a:solidFill>
              <a:schemeClr val="tx2"/>
            </a:solidFill>
          </a:ln>
        </p:spPr>
        <p:txBody>
          <a:bodyPr anchorCtr="1"/>
          <a:lstStyle/>
          <a:p>
            <a:pPr marL="482600" marR="0" lvl="0" indent="-48260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smtClean="0">
                <a:ln>
                  <a:noFill/>
                </a:ln>
                <a:effectLst/>
                <a:uLnTx/>
                <a:uFillTx/>
                <a:latin typeface="Times New Roman" pitchFamily="18" charset="0"/>
                <a:ea typeface="+mj-ea"/>
                <a:cs typeface="Times New Roman" pitchFamily="18" charset="0"/>
              </a:rPr>
              <a:t>EVALUACIÓN</a:t>
            </a:r>
            <a:endParaRPr kumimoji="0" lang="en-US" sz="2800" b="0" i="0" u="none" strike="noStrike" kern="1200" cap="none" spc="0" normalizeH="0" baseline="0" noProof="0" dirty="0" smtClean="0">
              <a:ln>
                <a:noFill/>
              </a:ln>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0-#ppt_w/2"/>
                                          </p:val>
                                        </p:tav>
                                        <p:tav tm="100000">
                                          <p:val>
                                            <p:strVal val="#ppt_x"/>
                                          </p:val>
                                        </p:tav>
                                      </p:tavLst>
                                    </p:anim>
                                    <p:anim calcmode="lin" valueType="num">
                                      <p:cBhvr>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9144000" cy="6858000"/>
          </a:xfrm>
          <a:prstGeom prst="rect">
            <a:avLst/>
          </a:prstGeom>
          <a:blipFill>
            <a:blip r:embed="rId2" cstate="print"/>
            <a:tile tx="0" ty="0" sx="100000" sy="100000" flip="none" algn="tl"/>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1 CuadroTexto"/>
          <p:cNvSpPr txBox="1"/>
          <p:nvPr/>
        </p:nvSpPr>
        <p:spPr>
          <a:xfrm>
            <a:off x="457200" y="2313563"/>
            <a:ext cx="8229600" cy="1877437"/>
          </a:xfrm>
          <a:prstGeom prst="rect">
            <a:avLst/>
          </a:prstGeom>
          <a:solidFill>
            <a:schemeClr val="bg1"/>
          </a:solidFill>
          <a:ln w="57150">
            <a:solidFill>
              <a:schemeClr val="tx2"/>
            </a:solidFill>
          </a:ln>
        </p:spPr>
        <p:txBody>
          <a:bodyPr wrap="square">
            <a:spAutoFit/>
          </a:bodyPr>
          <a:lstStyle/>
          <a:p>
            <a:pPr algn="ctr" fontAlgn="auto">
              <a:spcBef>
                <a:spcPts val="0"/>
              </a:spcBef>
              <a:spcAft>
                <a:spcPts val="0"/>
              </a:spcAft>
              <a:defRPr/>
            </a:pPr>
            <a:r>
              <a:rPr lang="es-AR" sz="3200" b="1" dirty="0" smtClean="0">
                <a:latin typeface="Times New Roman" pitchFamily="18" charset="0"/>
                <a:cs typeface="Times New Roman" pitchFamily="18" charset="0"/>
              </a:rPr>
              <a:t> </a:t>
            </a:r>
            <a:r>
              <a:rPr lang="es-AR" sz="2800" b="1" dirty="0" smtClean="0">
                <a:latin typeface="Times New Roman" pitchFamily="18" charset="0"/>
                <a:cs typeface="Times New Roman" pitchFamily="18" charset="0"/>
              </a:rPr>
              <a:t>En base a lo estudiado en el apéndice I del  Manual del Profesional del Seguro edición 17, Ud. debería estar en condiciones de responder las siguientes preguntas:</a:t>
            </a:r>
            <a:endParaRPr lang="es-AR" sz="2800" b="1" dirty="0">
              <a:latin typeface="Times New Roman" pitchFamily="18" charset="0"/>
              <a:cs typeface="Times New Roman" pitchFamily="18" charset="0"/>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9144000" cy="6858000"/>
          </a:xfrm>
          <a:prstGeom prst="rect">
            <a:avLst/>
          </a:prstGeom>
          <a:blipFill>
            <a:blip r:embed="rId2" cstate="print"/>
            <a:tile tx="0" ty="0" sx="100000" sy="100000" flip="none" algn="tl"/>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073" name="Rectangle 1"/>
          <p:cNvSpPr>
            <a:spLocks noChangeArrowheads="1"/>
          </p:cNvSpPr>
          <p:nvPr/>
        </p:nvSpPr>
        <p:spPr bwMode="auto">
          <a:xfrm>
            <a:off x="457199" y="914400"/>
            <a:ext cx="8305801" cy="4708981"/>
          </a:xfrm>
          <a:prstGeom prst="rect">
            <a:avLst/>
          </a:prstGeom>
          <a:solidFill>
            <a:schemeClr val="bg1"/>
          </a:solidFill>
          <a:ln w="57150">
            <a:solidFill>
              <a:schemeClr val="tx2"/>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¿La cobertura de responsabilidad civil se ampara en forma extrajudicial obligatoriamente?</a:t>
            </a:r>
            <a:endParaRPr kumimoji="0" lang="en-US"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¿Cuál es el concepto de responsabilidad civil?</a:t>
            </a:r>
            <a:endParaRPr kumimoji="0" lang="en-US"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¿Cuál es el concepto de responsabilidad penal?</a:t>
            </a:r>
            <a:endParaRPr kumimoji="0" lang="en-US"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¿Ampara el asegurador la responsabilidad penal?</a:t>
            </a:r>
            <a:endParaRPr kumimoji="0" lang="en-US"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¿En caso en que el asegurador asuma la defensa penal, cuál es su única obligación?</a:t>
            </a:r>
            <a:endParaRPr kumimoji="0" lang="en-US"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¿Cuál es la medida de la prestación?</a:t>
            </a:r>
            <a:endParaRPr kumimoji="0" lang="en-US"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60325" algn="l"/>
              </a:tabLst>
            </a:pPr>
            <a:r>
              <a:rPr kumimoji="0" lang="es-ES_tradnl" sz="20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¿En qué plazo prescriben los casos de responsabilidad civil?</a:t>
            </a:r>
            <a:endParaRPr kumimoji="0" lang="en-US"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Tratándose de una responsabilidad objetiva por daños causados por el riesgo o vicio de la cosa, ¿en qué caso el reclamado puede eximirse total o parcialmente de responsabilidad?</a:t>
            </a:r>
            <a:endParaRPr kumimoji="0" lang="en-US"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De acuerdo a disposiciones legales,  ¿es el principal responsable por los actos de sus dependientes? </a:t>
            </a:r>
            <a:endParaRPr kumimoji="0" lang="en-US"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¿Puede el tercero iniciar acción legal directamente contra el asegurador?</a:t>
            </a:r>
            <a:endParaRPr kumimoji="0" lang="es-ES_tradnl" sz="2000" b="1"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9144000" cy="6858000"/>
          </a:xfrm>
          <a:prstGeom prst="rect">
            <a:avLst/>
          </a:prstGeom>
          <a:blipFill>
            <a:blip r:embed="rId2" cstate="print"/>
            <a:tile tx="0" ty="0" sx="100000" sy="100000" flip="none" algn="tl"/>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049" name="Rectangle 1"/>
          <p:cNvSpPr>
            <a:spLocks noChangeArrowheads="1"/>
          </p:cNvSpPr>
          <p:nvPr/>
        </p:nvSpPr>
        <p:spPr bwMode="auto">
          <a:xfrm>
            <a:off x="457200" y="838200"/>
            <a:ext cx="8305800" cy="5016758"/>
          </a:xfrm>
          <a:prstGeom prst="rect">
            <a:avLst/>
          </a:prstGeom>
          <a:solidFill>
            <a:schemeClr val="bg1"/>
          </a:solidFill>
          <a:ln w="57150">
            <a:solidFill>
              <a:schemeClr val="tx2"/>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¿Cuál es el máximo de indemnizaciones admisibles por acontecimiento durante la vigencia de la póliza, según las  condiciones contractuales?</a:t>
            </a:r>
            <a:endParaRPr kumimoji="0" lang="en-US"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¿Cuál es el deducible que tiene el asegurado en caso de siniestro?</a:t>
            </a:r>
            <a:endParaRPr kumimoji="0" lang="en-US"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¿Quiénes no se consideran terceros?</a:t>
            </a:r>
            <a:endParaRPr kumimoji="0" lang="en-US"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¿Cuál es el plazo que tiene el asegurado para notificar la cédula y demanda recibida?</a:t>
            </a:r>
            <a:endParaRPr kumimoji="0" lang="en-US"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¿Cuál es el plazo que tiene el asegurador para determinar si asume o no la defensa del caso?</a:t>
            </a:r>
            <a:endParaRPr kumimoji="0" lang="en-US"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¿Puede el asegurador en cualquier momento declinar la defensa?</a:t>
            </a:r>
            <a:endParaRPr kumimoji="0" lang="en-US"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¿Puede el asegurado en caso de estar sometido a medidas precautorias solicitar que el asegurador las sustituya?</a:t>
            </a:r>
            <a:endParaRPr kumimoji="0" lang="en-US"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¿Puede el asegurador liberarse de responsabilidad depositando en el juzgado el monto de la suma asegurada y las costas  y gastos devengados hasta ese momento?</a:t>
            </a:r>
            <a:endParaRPr kumimoji="0" lang="en-US"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¿Ampara la póliza de RC comprensiva la responsabilidad civil contractual y extracontractual o solo esta última?</a:t>
            </a:r>
            <a:endParaRPr kumimoji="0" lang="es-ES_tradnl" sz="2000" b="1"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9144000" cy="6858000"/>
          </a:xfrm>
          <a:prstGeom prst="rect">
            <a:avLst/>
          </a:prstGeom>
          <a:blipFill>
            <a:blip r:embed="rId2" cstate="print"/>
            <a:tile tx="0" ty="0" sx="100000" sy="100000" flip="none" algn="tl"/>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025" name="Rectangle 1"/>
          <p:cNvSpPr>
            <a:spLocks noChangeArrowheads="1"/>
          </p:cNvSpPr>
          <p:nvPr/>
        </p:nvSpPr>
        <p:spPr bwMode="auto">
          <a:xfrm>
            <a:off x="457200" y="762000"/>
            <a:ext cx="8305800" cy="4401205"/>
          </a:xfrm>
          <a:prstGeom prst="rect">
            <a:avLst/>
          </a:prstGeom>
          <a:noFill/>
          <a:ln w="57150">
            <a:solidFill>
              <a:schemeClr val="tx2"/>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¿Ampara la cobertura de RC privada fuera del domicilio del asegurado?</a:t>
            </a:r>
            <a:endParaRPr kumimoji="0" lang="en-US" sz="20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¿Ampara la cobertura de RC privada los hechos del asegurado o también los de los miembros de su familia que convivan con él? </a:t>
            </a:r>
            <a:endParaRPr kumimoji="0" lang="en-US" sz="20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¿En caso de daños originados por animales domésticos, qué tipo de situación no está amparada?</a:t>
            </a:r>
            <a:endParaRPr kumimoji="0" lang="en-US" sz="20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¿Incluye la cobertura básica de RC privada los daños originados en piletas de natación?</a:t>
            </a:r>
            <a:endParaRPr kumimoji="0" lang="en-US" sz="20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¿Incluye la cobertura de RC incendio, rayo o explosión el amparo por lesiones o muerte o solo por daños materiales? </a:t>
            </a:r>
            <a:endParaRPr kumimoji="0" lang="en-US" sz="20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¿Incluye la cobertura de RC tintorerías los daños originados en trabajos que se efectúen a las prendas?</a:t>
            </a:r>
          </a:p>
          <a:p>
            <a:pPr marL="0" marR="0" lvl="0" indent="0" algn="ctr" defTabSz="914400" rtl="0" eaLnBrk="0" fontAlgn="base" latinLnBrk="0" hangingPunct="0">
              <a:lnSpc>
                <a:spcPct val="100000"/>
              </a:lnSpc>
              <a:spcBef>
                <a:spcPct val="0"/>
              </a:spcBef>
              <a:spcAft>
                <a:spcPct val="0"/>
              </a:spcAft>
              <a:buClrTx/>
              <a:buSzTx/>
              <a:buFontTx/>
              <a:buNone/>
              <a:tabLst/>
            </a:pPr>
            <a:r>
              <a:rPr lang="es-ES_tradnl" sz="2000" b="1" dirty="0" smtClean="0">
                <a:solidFill>
                  <a:srgbClr val="000000"/>
                </a:solidFill>
                <a:latin typeface="Times New Roman" pitchFamily="18" charset="0"/>
                <a:cs typeface="Times New Roman" pitchFamily="18" charset="0"/>
              </a:rPr>
              <a:t>¿Puede excederse con un seguro de responsabilidad civil los límites de la ley de riesgos del trabajo?</a:t>
            </a:r>
          </a:p>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rgbClr val="000000"/>
                </a:solidFill>
                <a:effectLst/>
                <a:latin typeface="Times New Roman" pitchFamily="18" charset="0"/>
                <a:cs typeface="Times New Roman" pitchFamily="18" charset="0"/>
              </a:rPr>
              <a:t>¿A  qué se refiere la denominada responsabilidad civil amplia?</a:t>
            </a:r>
            <a:endParaRPr kumimoji="0" lang="es-ES_tradnl" sz="2000" b="1" i="0" u="none" strike="noStrike" cap="none" normalizeH="0" baseline="0" dirty="0" smtClean="0">
              <a:ln>
                <a:noFill/>
              </a:ln>
              <a:solidFill>
                <a:schemeClr val="tx1"/>
              </a:solidFill>
              <a:effectLst/>
              <a:latin typeface="Arial" pitchFamily="34" charset="0"/>
              <a:cs typeface="Arial" pitchFamily="34" charset="0"/>
            </a:endParaRPr>
          </a:p>
        </p:txBody>
      </p:sp>
      <p:sp>
        <p:nvSpPr>
          <p:cNvPr id="4" name="Rectangle 2"/>
          <p:cNvSpPr txBox="1">
            <a:spLocks/>
          </p:cNvSpPr>
          <p:nvPr/>
        </p:nvSpPr>
        <p:spPr>
          <a:xfrm>
            <a:off x="457200" y="5257800"/>
            <a:ext cx="8305800" cy="561975"/>
          </a:xfrm>
          <a:prstGeom prst="rect">
            <a:avLst/>
          </a:prstGeom>
          <a:solidFill>
            <a:schemeClr val="bg1"/>
          </a:solidFill>
          <a:ln w="76196">
            <a:solidFill>
              <a:srgbClr val="C00000"/>
            </a:solidFill>
          </a:ln>
        </p:spPr>
        <p:txBody>
          <a:bodyPr anchorCtr="1"/>
          <a:lstStyle/>
          <a:p>
            <a:pPr marL="482600" marR="0" lvl="0" indent="-48260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rgbClr val="000000"/>
                </a:solidFill>
                <a:effectLst/>
                <a:uLnTx/>
                <a:uFillTx/>
                <a:latin typeface="Times New Roman" pitchFamily="18" charset="0"/>
                <a:ea typeface="+mj-ea"/>
                <a:cs typeface="Times New Roman" pitchFamily="18" charset="0"/>
              </a:rPr>
              <a:t>GRACIAS</a:t>
            </a:r>
            <a:endParaRPr kumimoji="0" lang="en-US" sz="2800" b="0" i="0" u="none" strike="noStrike" kern="1200" cap="none" spc="0" normalizeH="0" baseline="0" noProof="0" dirty="0" smtClean="0">
              <a:ln>
                <a:noFill/>
              </a:ln>
              <a:solidFill>
                <a:srgbClr val="000000"/>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0-#ppt_w/2"/>
                                          </p:val>
                                        </p:tav>
                                        <p:tav tm="100000">
                                          <p:val>
                                            <p:strVal val="#ppt_x"/>
                                          </p:val>
                                        </p:tav>
                                      </p:tavLst>
                                    </p:anim>
                                    <p:anim calcmode="lin" valueType="num">
                                      <p:cBhvr>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1 CuadroTexto"/>
          <p:cNvSpPr txBox="1"/>
          <p:nvPr/>
        </p:nvSpPr>
        <p:spPr>
          <a:xfrm>
            <a:off x="457200" y="2752725"/>
            <a:ext cx="8229600" cy="523875"/>
          </a:xfrm>
          <a:prstGeom prst="rect">
            <a:avLst/>
          </a:prstGeom>
          <a:solidFill>
            <a:schemeClr val="tx1"/>
          </a:solidFill>
          <a:ln w="76196">
            <a:solidFill>
              <a:schemeClr val="bg1">
                <a:lumMod val="50000"/>
              </a:schemeClr>
            </a:solidFill>
            <a:prstDash val="solid"/>
          </a:ln>
        </p:spPr>
        <p:txBody>
          <a:bodyPr wrap="square" anchorCtr="1">
            <a:spAutoFit/>
          </a:bodyPr>
          <a:lstStyle/>
          <a:p>
            <a:pPr algn="ctr" fontAlgn="auto">
              <a:spcBef>
                <a:spcPts val="0"/>
              </a:spcBef>
              <a:spcAft>
                <a:spcPts val="0"/>
              </a:spcAft>
              <a:defRPr sz="1800" b="0" i="0" u="none" strike="noStrike" kern="0" cap="none" spc="0" baseline="0">
                <a:solidFill>
                  <a:srgbClr val="000000"/>
                </a:solidFill>
                <a:uFillTx/>
              </a:defRPr>
            </a:pPr>
            <a:r>
              <a:rPr lang="es-ES" sz="2800" b="1" kern="0">
                <a:solidFill>
                  <a:schemeClr val="bg1"/>
                </a:solidFill>
                <a:latin typeface="Times New Roman" pitchFamily="18"/>
                <a:cs typeface="Times New Roman" pitchFamily="18"/>
              </a:rPr>
              <a:t>RIESGO AMBIENTAL</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Box 3"/>
          <p:cNvSpPr txBox="1">
            <a:spLocks noChangeArrowheads="1"/>
          </p:cNvSpPr>
          <p:nvPr/>
        </p:nvSpPr>
        <p:spPr bwMode="auto">
          <a:xfrm>
            <a:off x="457200" y="1574800"/>
            <a:ext cx="8229600" cy="3378200"/>
          </a:xfrm>
          <a:prstGeom prst="rect">
            <a:avLst/>
          </a:prstGeom>
          <a:solidFill>
            <a:schemeClr val="tx1"/>
          </a:solidFill>
          <a:ln w="76196">
            <a:solidFill>
              <a:schemeClr val="bg1">
                <a:lumMod val="50000"/>
              </a:schemeClr>
            </a:solidFill>
            <a:miter lim="800000"/>
            <a:headEnd/>
            <a:tailEnd/>
          </a:ln>
        </p:spPr>
        <p:txBody>
          <a:bodyPr wrap="square" anchorCtr="1">
            <a:spAutoFit/>
          </a:bodyPr>
          <a:lstStyle/>
          <a:p>
            <a:pPr algn="ctr" fontAlgn="auto">
              <a:spcBef>
                <a:spcPts val="1700"/>
              </a:spcBef>
              <a:spcAft>
                <a:spcPts val="0"/>
              </a:spcAft>
              <a:defRPr/>
            </a:pPr>
            <a:r>
              <a:rPr lang="es-MX" sz="2800" b="1" dirty="0">
                <a:solidFill>
                  <a:schemeClr val="bg1"/>
                </a:solidFill>
                <a:latin typeface="Times New Roman" pitchFamily="18" charset="0"/>
                <a:cs typeface="Times New Roman" pitchFamily="18" charset="0"/>
              </a:rPr>
              <a:t>EL RIESGO AMBIENTAL SU DEFINICIÓN.</a:t>
            </a:r>
          </a:p>
          <a:p>
            <a:pPr algn="ctr" fontAlgn="auto">
              <a:spcBef>
                <a:spcPts val="1700"/>
              </a:spcBef>
              <a:spcAft>
                <a:spcPts val="0"/>
              </a:spcAft>
              <a:defRPr/>
            </a:pPr>
            <a:r>
              <a:rPr lang="es-MX" sz="2800" b="1" dirty="0">
                <a:solidFill>
                  <a:schemeClr val="bg1"/>
                </a:solidFill>
                <a:latin typeface="Times New Roman" pitchFamily="18" charset="0"/>
                <a:cs typeface="Times New Roman" pitchFamily="18" charset="0"/>
              </a:rPr>
              <a:t>LA CONSTITUCIÓN NACIONAL, LA LEY GENERAL DEL AMBIENTE Y NORMAS REGLAMENTARIAS.</a:t>
            </a:r>
          </a:p>
          <a:p>
            <a:pPr algn="ctr" fontAlgn="auto">
              <a:spcBef>
                <a:spcPts val="1700"/>
              </a:spcBef>
              <a:spcAft>
                <a:spcPts val="0"/>
              </a:spcAft>
              <a:defRPr/>
            </a:pPr>
            <a:r>
              <a:rPr lang="es-MX" sz="2800" b="1" dirty="0">
                <a:solidFill>
                  <a:schemeClr val="bg1"/>
                </a:solidFill>
                <a:latin typeface="Times New Roman" pitchFamily="18" charset="0"/>
                <a:cs typeface="Times New Roman" pitchFamily="18" charset="0"/>
              </a:rPr>
              <a:t>COBERTURAS ASEGURADORAS.</a:t>
            </a:r>
          </a:p>
          <a:p>
            <a:pPr algn="ctr" fontAlgn="auto">
              <a:spcBef>
                <a:spcPts val="1700"/>
              </a:spcBef>
              <a:spcAft>
                <a:spcPts val="0"/>
              </a:spcAft>
              <a:defRPr/>
            </a:pPr>
            <a:r>
              <a:rPr lang="es-MX" sz="2800" b="1" dirty="0">
                <a:solidFill>
                  <a:schemeClr val="bg1"/>
                </a:solidFill>
                <a:latin typeface="Times New Roman" pitchFamily="18" charset="0"/>
                <a:cs typeface="Times New Roman" pitchFamily="18" charset="0"/>
              </a:rPr>
              <a:t>CARACTERÍSTICAS</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Box 2"/>
          <p:cNvSpPr txBox="1">
            <a:spLocks noChangeArrowheads="1"/>
          </p:cNvSpPr>
          <p:nvPr/>
        </p:nvSpPr>
        <p:spPr bwMode="auto">
          <a:xfrm>
            <a:off x="1263650" y="3281363"/>
            <a:ext cx="6689725" cy="366712"/>
          </a:xfrm>
          <a:prstGeom prst="rect">
            <a:avLst/>
          </a:prstGeom>
          <a:solidFill>
            <a:schemeClr val="tx1"/>
          </a:solidFill>
          <a:ln w="9525">
            <a:solidFill>
              <a:schemeClr val="bg1">
                <a:lumMod val="50000"/>
              </a:schemeClr>
            </a:solidFill>
            <a:miter lim="800000"/>
            <a:headEnd/>
            <a:tailEnd/>
          </a:ln>
        </p:spPr>
        <p:txBody>
          <a:bodyPr>
            <a:spAutoFit/>
          </a:bodyPr>
          <a:lstStyle/>
          <a:p>
            <a:pPr fontAlgn="auto">
              <a:spcBef>
                <a:spcPts val="1100"/>
              </a:spcBef>
              <a:spcAft>
                <a:spcPts val="0"/>
              </a:spcAft>
              <a:defRPr/>
            </a:pPr>
            <a:endParaRPr lang="es-MX">
              <a:solidFill>
                <a:schemeClr val="bg1"/>
              </a:solidFill>
              <a:latin typeface="Calibri" pitchFamily="34" charset="0"/>
            </a:endParaRPr>
          </a:p>
        </p:txBody>
      </p:sp>
      <p:sp>
        <p:nvSpPr>
          <p:cNvPr id="3" name="Rectangle 3"/>
          <p:cNvSpPr>
            <a:spLocks noChangeArrowheads="1"/>
          </p:cNvSpPr>
          <p:nvPr/>
        </p:nvSpPr>
        <p:spPr bwMode="auto">
          <a:xfrm>
            <a:off x="457200" y="2938463"/>
            <a:ext cx="8229600" cy="1938337"/>
          </a:xfrm>
          <a:prstGeom prst="rect">
            <a:avLst/>
          </a:prstGeom>
          <a:solidFill>
            <a:schemeClr val="tx1"/>
          </a:solidFill>
          <a:ln w="76196">
            <a:solidFill>
              <a:schemeClr val="bg1">
                <a:lumMod val="50000"/>
              </a:schemeClr>
            </a:solidFill>
            <a:miter lim="800000"/>
            <a:headEnd/>
            <a:tailEnd/>
          </a:ln>
        </p:spPr>
        <p:txBody>
          <a:bodyPr wrap="square" anchor="ctr" anchorCtr="1">
            <a:spAutoFit/>
          </a:bodyPr>
          <a:lstStyle/>
          <a:p>
            <a:pPr algn="ctr" fontAlgn="auto">
              <a:spcBef>
                <a:spcPts val="0"/>
              </a:spcBef>
              <a:spcAft>
                <a:spcPts val="0"/>
              </a:spcAft>
              <a:defRPr/>
            </a:pPr>
            <a:r>
              <a:rPr lang="es-MX" sz="2400" b="1" dirty="0">
                <a:solidFill>
                  <a:schemeClr val="bg1"/>
                </a:solidFill>
                <a:latin typeface="Times New Roman" pitchFamily="18" charset="0"/>
                <a:cs typeface="Times New Roman" pitchFamily="18" charset="0"/>
              </a:rPr>
              <a:t>Se trata de una ley de orden público y operativa que rige en todo el territorio de la Nación y contiene los presupuestos mínimos para lograr una gestión sustentable y adecuada del ambiente, reservar y proteger la diversidad biológica e implementar el desarrollo sustentable.</a:t>
            </a:r>
          </a:p>
        </p:txBody>
      </p:sp>
      <p:sp>
        <p:nvSpPr>
          <p:cNvPr id="4" name="Rectangle 3"/>
          <p:cNvSpPr>
            <a:spLocks noChangeArrowheads="1"/>
          </p:cNvSpPr>
          <p:nvPr/>
        </p:nvSpPr>
        <p:spPr bwMode="auto">
          <a:xfrm>
            <a:off x="457200" y="1285875"/>
            <a:ext cx="8229600" cy="523875"/>
          </a:xfrm>
          <a:prstGeom prst="rect">
            <a:avLst/>
          </a:prstGeom>
          <a:solidFill>
            <a:schemeClr val="tx1"/>
          </a:solidFill>
          <a:ln w="76196">
            <a:solidFill>
              <a:schemeClr val="bg1">
                <a:lumMod val="50000"/>
              </a:schemeClr>
            </a:solidFill>
            <a:miter lim="800000"/>
            <a:headEnd/>
            <a:tailEnd/>
          </a:ln>
        </p:spPr>
        <p:txBody>
          <a:bodyPr wrap="square" anchor="ctr" anchorCtr="1">
            <a:spAutoFit/>
          </a:bodyPr>
          <a:lstStyle/>
          <a:p>
            <a:pPr algn="ctr" fontAlgn="auto">
              <a:spcBef>
                <a:spcPts val="0"/>
              </a:spcBef>
              <a:spcAft>
                <a:spcPts val="0"/>
              </a:spcAft>
              <a:defRPr/>
            </a:pPr>
            <a:r>
              <a:rPr lang="es-MX" sz="2800" b="1">
                <a:solidFill>
                  <a:schemeClr val="bg1"/>
                </a:solidFill>
                <a:latin typeface="Times New Roman" pitchFamily="18" charset="0"/>
                <a:cs typeface="Times New Roman" pitchFamily="18" charset="0"/>
              </a:rPr>
              <a:t>LA LEY 25.675</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3 Rectángulo"/>
          <p:cNvSpPr>
            <a:spLocks noChangeArrowheads="1"/>
          </p:cNvSpPr>
          <p:nvPr/>
        </p:nvSpPr>
        <p:spPr bwMode="auto">
          <a:xfrm>
            <a:off x="457200" y="914400"/>
            <a:ext cx="8229600" cy="5026025"/>
          </a:xfrm>
          <a:prstGeom prst="rect">
            <a:avLst/>
          </a:prstGeom>
          <a:solidFill>
            <a:schemeClr val="bg1"/>
          </a:solidFill>
          <a:ln w="57150">
            <a:solidFill>
              <a:srgbClr val="C00000"/>
            </a:solidFill>
            <a:miter lim="800000"/>
            <a:headEnd/>
            <a:tailEnd/>
          </a:ln>
        </p:spPr>
        <p:txBody>
          <a:bodyPr wrap="square">
            <a:spAutoFit/>
          </a:bodyPr>
          <a:lstStyle/>
          <a:p>
            <a:r>
              <a:rPr lang="es-ES" sz="2000" b="1" i="1">
                <a:latin typeface="Times New Roman" pitchFamily="18" charset="0"/>
                <a:cs typeface="Times New Roman" pitchFamily="18" charset="0"/>
              </a:rPr>
              <a:t>Sacrificio del animal</a:t>
            </a:r>
          </a:p>
          <a:p>
            <a:endParaRPr lang="es-ES" sz="2000" b="1">
              <a:latin typeface="Times New Roman" pitchFamily="18" charset="0"/>
              <a:cs typeface="Times New Roman" pitchFamily="18" charset="0"/>
            </a:endParaRPr>
          </a:p>
          <a:p>
            <a:r>
              <a:rPr lang="es-ES" sz="2000" b="1">
                <a:latin typeface="Times New Roman" pitchFamily="18" charset="0"/>
                <a:cs typeface="Times New Roman" pitchFamily="18" charset="0"/>
              </a:rPr>
              <a:t>Art. 106. El asegurado no puede sacrificar al animal sin consentimiento del asegurador, excepto que:</a:t>
            </a:r>
            <a:br>
              <a:rPr lang="es-ES" sz="2000" b="1">
                <a:latin typeface="Times New Roman" pitchFamily="18" charset="0"/>
                <a:cs typeface="Times New Roman" pitchFamily="18" charset="0"/>
              </a:rPr>
            </a:br>
            <a:r>
              <a:rPr lang="es-ES" sz="2000" b="1">
                <a:latin typeface="Times New Roman" pitchFamily="18" charset="0"/>
                <a:cs typeface="Times New Roman" pitchFamily="18" charset="0"/>
              </a:rPr>
              <a:t/>
            </a:r>
            <a:br>
              <a:rPr lang="es-ES" sz="2000" b="1">
                <a:latin typeface="Times New Roman" pitchFamily="18" charset="0"/>
                <a:cs typeface="Times New Roman" pitchFamily="18" charset="0"/>
              </a:rPr>
            </a:br>
            <a:r>
              <a:rPr lang="es-ES" sz="2000" b="1">
                <a:latin typeface="Times New Roman" pitchFamily="18" charset="0"/>
                <a:cs typeface="Times New Roman" pitchFamily="18" charset="0"/>
              </a:rPr>
              <a:t>a. Sea dispuesto por la autoridad;</a:t>
            </a:r>
          </a:p>
          <a:p>
            <a:endParaRPr lang="es-ES" sz="2000" b="1">
              <a:latin typeface="Times New Roman" pitchFamily="18" charset="0"/>
              <a:cs typeface="Times New Roman" pitchFamily="18" charset="0"/>
            </a:endParaRPr>
          </a:p>
          <a:p>
            <a:r>
              <a:rPr lang="es-ES" sz="2000" b="1">
                <a:latin typeface="Times New Roman" pitchFamily="18" charset="0"/>
                <a:cs typeface="Times New Roman" pitchFamily="18" charset="0"/>
              </a:rPr>
              <a:t>b. Según, las circunstancias sea tan urgente que no pueda notificar al asegurador. </a:t>
            </a:r>
          </a:p>
          <a:p>
            <a:endParaRPr lang="es-ES" sz="2000" b="1">
              <a:latin typeface="Times New Roman" pitchFamily="18" charset="0"/>
              <a:cs typeface="Times New Roman" pitchFamily="18" charset="0"/>
            </a:endParaRPr>
          </a:p>
          <a:p>
            <a:r>
              <a:rPr lang="es-ES" sz="2000" b="1">
                <a:latin typeface="Times New Roman" pitchFamily="18" charset="0"/>
                <a:cs typeface="Times New Roman" pitchFamily="18" charset="0"/>
              </a:rPr>
              <a:t>Esta urgencia se establecerá  por dictamen de un veterinario, o en su defecto, de dos prácticos.</a:t>
            </a:r>
          </a:p>
          <a:p>
            <a:endParaRPr lang="es-ES" sz="2000" b="1">
              <a:latin typeface="Times New Roman" pitchFamily="18" charset="0"/>
              <a:cs typeface="Times New Roman" pitchFamily="18" charset="0"/>
            </a:endParaRPr>
          </a:p>
          <a:p>
            <a:r>
              <a:rPr lang="es-ES" sz="2000" b="1">
                <a:latin typeface="Times New Roman" pitchFamily="18" charset="0"/>
                <a:cs typeface="Times New Roman" pitchFamily="18" charset="0"/>
              </a:rPr>
              <a:t>Si el asegurado no ha permitido el sacrificio ordenado por el asegurador, pierde el derecho a la indemnización del mayor daño causado por esa negativa.</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a:spLocks noChangeArrowheads="1"/>
          </p:cNvSpPr>
          <p:nvPr/>
        </p:nvSpPr>
        <p:spPr bwMode="auto">
          <a:xfrm>
            <a:off x="457200" y="714375"/>
            <a:ext cx="8229600" cy="954088"/>
          </a:xfrm>
          <a:prstGeom prst="rect">
            <a:avLst/>
          </a:prstGeom>
          <a:solidFill>
            <a:schemeClr val="tx1"/>
          </a:solidFill>
          <a:ln w="76196">
            <a:solidFill>
              <a:schemeClr val="bg1">
                <a:lumMod val="50000"/>
              </a:schemeClr>
            </a:solidFill>
            <a:miter lim="800000"/>
            <a:headEnd/>
            <a:tailEnd/>
          </a:ln>
        </p:spPr>
        <p:txBody>
          <a:bodyPr wrap="square" anchor="ctr" anchorCtr="1">
            <a:spAutoFit/>
          </a:bodyPr>
          <a:lstStyle/>
          <a:p>
            <a:pPr algn="ctr" fontAlgn="auto">
              <a:spcBef>
                <a:spcPts val="0"/>
              </a:spcBef>
              <a:spcAft>
                <a:spcPts val="0"/>
              </a:spcAft>
              <a:defRPr/>
            </a:pPr>
            <a:r>
              <a:rPr lang="es-MX" sz="2800" b="1" dirty="0">
                <a:solidFill>
                  <a:schemeClr val="bg1"/>
                </a:solidFill>
                <a:latin typeface="Times New Roman" pitchFamily="18" charset="0"/>
                <a:cs typeface="Times New Roman" pitchFamily="18" charset="0"/>
              </a:rPr>
              <a:t>SEGURO AMBIENTAL Y FONDO DE RESTAURACIÓN</a:t>
            </a:r>
          </a:p>
        </p:txBody>
      </p:sp>
      <p:sp>
        <p:nvSpPr>
          <p:cNvPr id="3" name="Rectangle 3"/>
          <p:cNvSpPr>
            <a:spLocks noChangeArrowheads="1"/>
          </p:cNvSpPr>
          <p:nvPr/>
        </p:nvSpPr>
        <p:spPr bwMode="auto">
          <a:xfrm>
            <a:off x="457200" y="2151063"/>
            <a:ext cx="8229600" cy="4154487"/>
          </a:xfrm>
          <a:prstGeom prst="rect">
            <a:avLst/>
          </a:prstGeom>
          <a:solidFill>
            <a:schemeClr val="tx1"/>
          </a:solidFill>
          <a:ln w="76196">
            <a:solidFill>
              <a:schemeClr val="bg1">
                <a:lumMod val="50000"/>
              </a:schemeClr>
            </a:solidFill>
            <a:miter lim="800000"/>
            <a:headEnd/>
            <a:tailEnd/>
          </a:ln>
        </p:spPr>
        <p:txBody>
          <a:bodyPr wrap="square" anchor="ctr" anchorCtr="1">
            <a:spAutoFit/>
          </a:bodyPr>
          <a:lstStyle/>
          <a:p>
            <a:pPr algn="ctr" fontAlgn="auto">
              <a:spcBef>
                <a:spcPts val="0"/>
              </a:spcBef>
              <a:spcAft>
                <a:spcPts val="0"/>
              </a:spcAft>
              <a:defRPr/>
            </a:pPr>
            <a:r>
              <a:rPr lang="es-MX" sz="2400" b="1" dirty="0">
                <a:solidFill>
                  <a:schemeClr val="bg1"/>
                </a:solidFill>
                <a:latin typeface="Times New Roman" pitchFamily="18" charset="0"/>
                <a:cs typeface="Times New Roman" pitchFamily="18" charset="0"/>
              </a:rPr>
              <a:t>Toda persona física o jurídica, pública o privada, que realice actividades riesgosas para el ambiente, los ecosistemas y sus elementos constitutivos, DEBERÁ CONTRATAR UN SEGURO DE COBERTURA CON ENTIDAD SUFICIENTE PARA GARANTIZAR EL FINANCIAMIENTO DE LA RECOMPOSICIÓN DEL DAÑO QUE EN SU TIPO PUDIERE PRODUCIR; asimismo, según el caso y las posibilidades, podrá integrar un fondo de restauración ambiental que posibilite la instrumentación de acciones de reparación.</a:t>
            </a:r>
          </a:p>
          <a:p>
            <a:pPr algn="ctr" fontAlgn="auto">
              <a:spcBef>
                <a:spcPts val="0"/>
              </a:spcBef>
              <a:spcAft>
                <a:spcPts val="0"/>
              </a:spcAft>
              <a:defRPr/>
            </a:pPr>
            <a:r>
              <a:rPr lang="es-MX" sz="2400" b="1" dirty="0">
                <a:solidFill>
                  <a:schemeClr val="bg1"/>
                </a:solidFill>
                <a:latin typeface="Times New Roman" pitchFamily="18" charset="0"/>
                <a:cs typeface="Times New Roman" pitchFamily="18" charset="0"/>
              </a:rPr>
              <a:t>(artículo 22)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a:spLocks noChangeArrowheads="1"/>
          </p:cNvSpPr>
          <p:nvPr/>
        </p:nvSpPr>
        <p:spPr bwMode="auto">
          <a:xfrm>
            <a:off x="457200" y="2012950"/>
            <a:ext cx="8305800" cy="4130675"/>
          </a:xfrm>
          <a:prstGeom prst="rect">
            <a:avLst/>
          </a:prstGeom>
          <a:solidFill>
            <a:schemeClr val="tx1"/>
          </a:solidFill>
          <a:ln w="76196">
            <a:solidFill>
              <a:schemeClr val="bg1">
                <a:lumMod val="50000"/>
              </a:schemeClr>
            </a:solidFill>
            <a:miter lim="800000"/>
            <a:headEnd/>
            <a:tailEnd/>
          </a:ln>
        </p:spPr>
        <p:txBody>
          <a:bodyPr wrap="square" anchor="ctr" anchorCtr="1">
            <a:spAutoFit/>
          </a:bodyPr>
          <a:lstStyle/>
          <a:p>
            <a:pPr algn="ctr" fontAlgn="auto">
              <a:spcBef>
                <a:spcPts val="0"/>
              </a:spcBef>
              <a:spcAft>
                <a:spcPts val="0"/>
              </a:spcAft>
              <a:defRPr/>
            </a:pPr>
            <a:r>
              <a:rPr lang="es-MX" sz="2000" b="1">
                <a:solidFill>
                  <a:schemeClr val="bg1"/>
                </a:solidFill>
                <a:latin typeface="Times New Roman" pitchFamily="18" charset="0"/>
                <a:cs typeface="Times New Roman" pitchFamily="18" charset="0"/>
              </a:rPr>
              <a:t>Se define el daño ambiental como toda alteración relevante que modifique negativamente el ambiente, sus recursos, el equilibrio de los ecosistemas, o los bienes o valores colectivos.</a:t>
            </a:r>
          </a:p>
          <a:p>
            <a:pPr algn="ctr" fontAlgn="auto">
              <a:spcBef>
                <a:spcPts val="0"/>
              </a:spcBef>
              <a:spcAft>
                <a:spcPts val="0"/>
              </a:spcAft>
              <a:defRPr/>
            </a:pPr>
            <a:r>
              <a:rPr lang="es-MX" sz="2000" b="1">
                <a:solidFill>
                  <a:schemeClr val="bg1"/>
                </a:solidFill>
                <a:latin typeface="Times New Roman" pitchFamily="18" charset="0"/>
                <a:cs typeface="Times New Roman" pitchFamily="18" charset="0"/>
              </a:rPr>
              <a:t>(artículo 27)</a:t>
            </a:r>
          </a:p>
          <a:p>
            <a:pPr algn="ctr" fontAlgn="auto">
              <a:spcBef>
                <a:spcPts val="0"/>
              </a:spcBef>
              <a:spcAft>
                <a:spcPts val="0"/>
              </a:spcAft>
              <a:defRPr/>
            </a:pPr>
            <a:endParaRPr lang="es-MX" sz="2000" b="1">
              <a:solidFill>
                <a:schemeClr val="bg1"/>
              </a:solidFill>
              <a:latin typeface="Times New Roman" pitchFamily="18" charset="0"/>
              <a:cs typeface="Times New Roman" pitchFamily="18" charset="0"/>
            </a:endParaRPr>
          </a:p>
          <a:p>
            <a:pPr algn="ctr" fontAlgn="auto">
              <a:spcBef>
                <a:spcPts val="0"/>
              </a:spcBef>
              <a:spcAft>
                <a:spcPts val="0"/>
              </a:spcAft>
              <a:defRPr/>
            </a:pPr>
            <a:r>
              <a:rPr lang="es-MX" sz="2000" b="1">
                <a:solidFill>
                  <a:schemeClr val="bg1"/>
                </a:solidFill>
                <a:latin typeface="Times New Roman" pitchFamily="18" charset="0"/>
                <a:cs typeface="Times New Roman" pitchFamily="18" charset="0"/>
              </a:rPr>
              <a:t>El que cause el daño ambiental será objetivamente responsable de su restablecimiento al estado anterior a su producción. En caso de que no sea técnicamente factible, la indemnización sustitutiva que determine la justicia ordinaria interviniente, deberá depositarse en el Fondo de Compensación Ambiental que se crea por la presente, el cual será administrado por la autoridad de aplicación, sin perjuicio de otras acciones judiciales que pudieran corresponder.</a:t>
            </a:r>
          </a:p>
          <a:p>
            <a:pPr algn="ctr" fontAlgn="auto">
              <a:spcBef>
                <a:spcPts val="0"/>
              </a:spcBef>
              <a:spcAft>
                <a:spcPts val="0"/>
              </a:spcAft>
              <a:defRPr/>
            </a:pPr>
            <a:r>
              <a:rPr lang="es-MX" sz="2000" b="1">
                <a:solidFill>
                  <a:schemeClr val="bg1"/>
                </a:solidFill>
                <a:latin typeface="Times New Roman" pitchFamily="18" charset="0"/>
                <a:cs typeface="Times New Roman" pitchFamily="18" charset="0"/>
              </a:rPr>
              <a:t>(artículo 28)</a:t>
            </a:r>
          </a:p>
        </p:txBody>
      </p:sp>
      <p:sp>
        <p:nvSpPr>
          <p:cNvPr id="3" name="Rectangle 3"/>
          <p:cNvSpPr>
            <a:spLocks noChangeArrowheads="1"/>
          </p:cNvSpPr>
          <p:nvPr/>
        </p:nvSpPr>
        <p:spPr bwMode="auto">
          <a:xfrm>
            <a:off x="457200" y="642938"/>
            <a:ext cx="8305800" cy="954087"/>
          </a:xfrm>
          <a:prstGeom prst="rect">
            <a:avLst/>
          </a:prstGeom>
          <a:solidFill>
            <a:schemeClr val="tx1"/>
          </a:solidFill>
          <a:ln w="76196">
            <a:solidFill>
              <a:schemeClr val="bg1">
                <a:lumMod val="50000"/>
              </a:schemeClr>
            </a:solidFill>
            <a:miter lim="800000"/>
            <a:headEnd/>
            <a:tailEnd/>
          </a:ln>
        </p:spPr>
        <p:txBody>
          <a:bodyPr wrap="square" anchor="ctr" anchorCtr="1">
            <a:spAutoFit/>
          </a:bodyPr>
          <a:lstStyle/>
          <a:p>
            <a:pPr algn="ctr" fontAlgn="auto">
              <a:spcBef>
                <a:spcPts val="0"/>
              </a:spcBef>
              <a:spcAft>
                <a:spcPts val="0"/>
              </a:spcAft>
              <a:defRPr/>
            </a:pPr>
            <a:r>
              <a:rPr lang="es-MX" sz="2800" b="1" dirty="0">
                <a:solidFill>
                  <a:schemeClr val="bg1"/>
                </a:solidFill>
                <a:latin typeface="Times New Roman" pitchFamily="18" charset="0"/>
                <a:cs typeface="Times New Roman" pitchFamily="18" charset="0"/>
              </a:rPr>
              <a:t>DAÑO AMBIENTAL</a:t>
            </a:r>
          </a:p>
          <a:p>
            <a:pPr algn="ctr" fontAlgn="auto">
              <a:spcBef>
                <a:spcPts val="0"/>
              </a:spcBef>
              <a:spcAft>
                <a:spcPts val="0"/>
              </a:spcAft>
              <a:defRPr/>
            </a:pPr>
            <a:r>
              <a:rPr lang="es-MX" sz="2800" b="1" dirty="0">
                <a:solidFill>
                  <a:schemeClr val="bg1"/>
                </a:solidFill>
                <a:latin typeface="Times New Roman" pitchFamily="18" charset="0"/>
                <a:cs typeface="Times New Roman" pitchFamily="18" charset="0"/>
              </a:rPr>
              <a:t>DEFINICIÓN Y RESPONSABILIDAD</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a:spLocks noChangeArrowheads="1"/>
          </p:cNvSpPr>
          <p:nvPr/>
        </p:nvSpPr>
        <p:spPr bwMode="auto">
          <a:xfrm>
            <a:off x="457200" y="3141663"/>
            <a:ext cx="8229600" cy="1692275"/>
          </a:xfrm>
          <a:prstGeom prst="rect">
            <a:avLst/>
          </a:prstGeom>
          <a:solidFill>
            <a:schemeClr val="tx1"/>
          </a:solidFill>
          <a:ln w="76196">
            <a:solidFill>
              <a:schemeClr val="bg1">
                <a:lumMod val="50000"/>
              </a:schemeClr>
            </a:solidFill>
            <a:miter lim="800000"/>
            <a:headEnd/>
            <a:tailEnd/>
          </a:ln>
        </p:spPr>
        <p:txBody>
          <a:bodyPr wrap="square" anchor="ctr" anchorCtr="1">
            <a:spAutoFit/>
          </a:bodyPr>
          <a:lstStyle/>
          <a:p>
            <a:pPr algn="ctr" fontAlgn="auto" hangingPunct="0">
              <a:spcBef>
                <a:spcPts val="0"/>
              </a:spcBef>
              <a:spcAft>
                <a:spcPts val="0"/>
              </a:spcAft>
              <a:defRPr/>
            </a:pPr>
            <a:r>
              <a:rPr lang="es-MX" sz="2000" b="1">
                <a:solidFill>
                  <a:schemeClr val="bg1"/>
                </a:solidFill>
                <a:latin typeface="Times New Roman" pitchFamily="18" charset="0"/>
                <a:cs typeface="Times New Roman" pitchFamily="18" charset="0"/>
              </a:rPr>
              <a:t>La cobertura tiene por objeto GARANTIZAR LA DISPONIBILIDAD DE LOS FONDOS NECESARIOS PARA RECOMPONER EL DAÑO AMBIENTAL DE INCIDENCIA COLECTIVA, CAUSADO EN FORMA ACCIDENTAL, INDEPENDIENTEMENTE QUE EL MISMO SE MANIFIESTE EN FORMA SÚBITA O GRADUAL.</a:t>
            </a:r>
          </a:p>
        </p:txBody>
      </p:sp>
      <p:sp>
        <p:nvSpPr>
          <p:cNvPr id="3" name="Rectangle 3"/>
          <p:cNvSpPr>
            <a:spLocks noChangeArrowheads="1"/>
          </p:cNvSpPr>
          <p:nvPr/>
        </p:nvSpPr>
        <p:spPr bwMode="auto">
          <a:xfrm>
            <a:off x="457200" y="1285875"/>
            <a:ext cx="8229600" cy="523875"/>
          </a:xfrm>
          <a:prstGeom prst="rect">
            <a:avLst/>
          </a:prstGeom>
          <a:solidFill>
            <a:schemeClr val="tx1"/>
          </a:solidFill>
          <a:ln w="76196">
            <a:solidFill>
              <a:schemeClr val="bg1">
                <a:lumMod val="50000"/>
              </a:schemeClr>
            </a:solidFill>
            <a:miter lim="800000"/>
            <a:headEnd/>
            <a:tailEnd/>
          </a:ln>
        </p:spPr>
        <p:txBody>
          <a:bodyPr wrap="square" anchor="ctr" anchorCtr="1">
            <a:spAutoFit/>
          </a:bodyPr>
          <a:lstStyle/>
          <a:p>
            <a:pPr algn="ctr" fontAlgn="auto">
              <a:spcBef>
                <a:spcPts val="0"/>
              </a:spcBef>
              <a:spcAft>
                <a:spcPts val="0"/>
              </a:spcAft>
              <a:defRPr/>
            </a:pPr>
            <a:r>
              <a:rPr lang="es-MX" sz="2800" b="1">
                <a:solidFill>
                  <a:schemeClr val="bg1"/>
                </a:solidFill>
                <a:latin typeface="Times New Roman" pitchFamily="18" charset="0"/>
                <a:cs typeface="Times New Roman" pitchFamily="18" charset="0"/>
              </a:rPr>
              <a:t>OBJETO Y ALCANCE DE LA COBERTURA</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Box 2"/>
          <p:cNvSpPr txBox="1">
            <a:spLocks noChangeArrowheads="1"/>
          </p:cNvSpPr>
          <p:nvPr/>
        </p:nvSpPr>
        <p:spPr bwMode="auto">
          <a:xfrm>
            <a:off x="1116013" y="2924175"/>
            <a:ext cx="6985000" cy="366713"/>
          </a:xfrm>
          <a:prstGeom prst="rect">
            <a:avLst/>
          </a:prstGeom>
          <a:solidFill>
            <a:schemeClr val="tx1"/>
          </a:solidFill>
          <a:ln w="9525">
            <a:solidFill>
              <a:schemeClr val="bg1">
                <a:lumMod val="50000"/>
              </a:schemeClr>
            </a:solidFill>
            <a:miter lim="800000"/>
            <a:headEnd/>
            <a:tailEnd/>
          </a:ln>
        </p:spPr>
        <p:txBody>
          <a:bodyPr>
            <a:spAutoFit/>
          </a:bodyPr>
          <a:lstStyle/>
          <a:p>
            <a:pPr fontAlgn="auto">
              <a:spcBef>
                <a:spcPts val="1100"/>
              </a:spcBef>
              <a:spcAft>
                <a:spcPts val="0"/>
              </a:spcAft>
              <a:defRPr/>
            </a:pPr>
            <a:endParaRPr lang="es-MX">
              <a:solidFill>
                <a:schemeClr val="bg1"/>
              </a:solidFill>
              <a:latin typeface="Calibri" pitchFamily="34" charset="0"/>
            </a:endParaRPr>
          </a:p>
        </p:txBody>
      </p:sp>
      <p:sp>
        <p:nvSpPr>
          <p:cNvPr id="3" name="Rectangle 3"/>
          <p:cNvSpPr>
            <a:spLocks noChangeArrowheads="1"/>
          </p:cNvSpPr>
          <p:nvPr/>
        </p:nvSpPr>
        <p:spPr bwMode="auto">
          <a:xfrm>
            <a:off x="457200" y="1365022"/>
            <a:ext cx="8258204" cy="4708981"/>
          </a:xfrm>
          <a:prstGeom prst="rect">
            <a:avLst/>
          </a:prstGeom>
          <a:solidFill>
            <a:schemeClr val="tx1"/>
          </a:solidFill>
          <a:ln w="76196">
            <a:solidFill>
              <a:schemeClr val="bg1">
                <a:lumMod val="50000"/>
              </a:schemeClr>
            </a:solidFill>
            <a:miter lim="800000"/>
            <a:headEnd/>
            <a:tailEnd/>
          </a:ln>
        </p:spPr>
        <p:txBody>
          <a:bodyPr wrap="square" anchor="ctr">
            <a:spAutoFit/>
          </a:bodyPr>
          <a:lstStyle/>
          <a:p>
            <a:pPr fontAlgn="auto" hangingPunct="0">
              <a:spcBef>
                <a:spcPts val="0"/>
              </a:spcBef>
              <a:spcAft>
                <a:spcPts val="0"/>
              </a:spcAft>
              <a:defRPr/>
            </a:pPr>
            <a:endParaRPr lang="es-MX" sz="2000" b="1" dirty="0">
              <a:solidFill>
                <a:schemeClr val="bg1"/>
              </a:solidFill>
              <a:latin typeface="Times New Roman" pitchFamily="18" charset="0"/>
              <a:cs typeface="Times New Roman" pitchFamily="18" charset="0"/>
            </a:endParaRPr>
          </a:p>
          <a:p>
            <a:pPr fontAlgn="auto" hangingPunct="0">
              <a:spcBef>
                <a:spcPts val="0"/>
              </a:spcBef>
              <a:spcAft>
                <a:spcPts val="0"/>
              </a:spcAft>
              <a:defRPr/>
            </a:pPr>
            <a:r>
              <a:rPr lang="es-MX" sz="2000" b="1" dirty="0">
                <a:solidFill>
                  <a:schemeClr val="bg1"/>
                </a:solidFill>
                <a:latin typeface="Times New Roman" pitchFamily="18" charset="0"/>
                <a:cs typeface="Times New Roman" pitchFamily="18" charset="0"/>
              </a:rPr>
              <a:t>ASEGURADOR: persona jurídica que cubre el riesgo pactado contractualmente en la póliza.</a:t>
            </a:r>
          </a:p>
          <a:p>
            <a:pPr fontAlgn="auto" hangingPunct="0">
              <a:spcBef>
                <a:spcPts val="0"/>
              </a:spcBef>
              <a:spcAft>
                <a:spcPts val="0"/>
              </a:spcAft>
              <a:defRPr/>
            </a:pPr>
            <a:endParaRPr lang="es-MX" sz="2000" b="1" dirty="0">
              <a:solidFill>
                <a:schemeClr val="bg1"/>
              </a:solidFill>
              <a:latin typeface="Times New Roman" pitchFamily="18" charset="0"/>
              <a:cs typeface="Times New Roman" pitchFamily="18" charset="0"/>
            </a:endParaRPr>
          </a:p>
          <a:p>
            <a:pPr fontAlgn="auto" hangingPunct="0">
              <a:spcBef>
                <a:spcPts val="0"/>
              </a:spcBef>
              <a:spcAft>
                <a:spcPts val="0"/>
              </a:spcAft>
              <a:defRPr/>
            </a:pPr>
            <a:r>
              <a:rPr lang="es-MX" sz="2000" b="1" dirty="0">
                <a:solidFill>
                  <a:schemeClr val="bg1"/>
                </a:solidFill>
                <a:latin typeface="Times New Roman" pitchFamily="18" charset="0"/>
                <a:cs typeface="Times New Roman" pitchFamily="18" charset="0"/>
              </a:rPr>
              <a:t>ASEGURADO: Titular de la actividad riesgosa asegurada y responsable por el daño ambiental causado para el caso de los seguros de Responsabilidad Ambiental.</a:t>
            </a:r>
          </a:p>
          <a:p>
            <a:pPr fontAlgn="auto" hangingPunct="0">
              <a:spcBef>
                <a:spcPts val="0"/>
              </a:spcBef>
              <a:spcAft>
                <a:spcPts val="0"/>
              </a:spcAft>
              <a:defRPr/>
            </a:pPr>
            <a:endParaRPr lang="es-MX" sz="2000" b="1" dirty="0">
              <a:solidFill>
                <a:schemeClr val="bg1"/>
              </a:solidFill>
              <a:latin typeface="Times New Roman" pitchFamily="18" charset="0"/>
              <a:cs typeface="Times New Roman" pitchFamily="18" charset="0"/>
            </a:endParaRPr>
          </a:p>
          <a:p>
            <a:pPr algn="ctr" fontAlgn="auto" hangingPunct="0">
              <a:spcBef>
                <a:spcPts val="0"/>
              </a:spcBef>
              <a:spcAft>
                <a:spcPts val="0"/>
              </a:spcAft>
              <a:defRPr/>
            </a:pPr>
            <a:r>
              <a:rPr lang="es-MX" sz="2000" b="1" dirty="0">
                <a:solidFill>
                  <a:schemeClr val="bg1"/>
                </a:solidFill>
                <a:latin typeface="Times New Roman" pitchFamily="18" charset="0"/>
                <a:cs typeface="Times New Roman" pitchFamily="18" charset="0"/>
              </a:rPr>
              <a:t>EN LOS SEGUROS DE CAUCIÓN SE CONSIDERARÁ ASEGURADO AL ESTADO NACIONAL, PROVINCIAL O EL GOBIERNO DE LA CIUDAD AUTÓNOMA DE BUENOS AIRES, SEGÚN CORRESPONDA DE ACUERDO CON LA TITULARIDAD DEL BIEN AFECTADO.</a:t>
            </a:r>
          </a:p>
          <a:p>
            <a:pPr fontAlgn="auto" hangingPunct="0">
              <a:spcBef>
                <a:spcPts val="0"/>
              </a:spcBef>
              <a:spcAft>
                <a:spcPts val="0"/>
              </a:spcAft>
              <a:defRPr/>
            </a:pPr>
            <a:endParaRPr lang="es-MX" sz="2000" b="1" dirty="0">
              <a:solidFill>
                <a:schemeClr val="bg1"/>
              </a:solidFill>
              <a:latin typeface="Times New Roman" pitchFamily="18" charset="0"/>
              <a:cs typeface="Times New Roman" pitchFamily="18" charset="0"/>
            </a:endParaRPr>
          </a:p>
          <a:p>
            <a:pPr fontAlgn="auto" hangingPunct="0">
              <a:spcBef>
                <a:spcPts val="0"/>
              </a:spcBef>
              <a:spcAft>
                <a:spcPts val="0"/>
              </a:spcAft>
              <a:defRPr/>
            </a:pPr>
            <a:r>
              <a:rPr lang="es-MX" sz="2000" b="1" dirty="0">
                <a:solidFill>
                  <a:schemeClr val="bg1"/>
                </a:solidFill>
                <a:latin typeface="Times New Roman" pitchFamily="18" charset="0"/>
                <a:cs typeface="Times New Roman" pitchFamily="18" charset="0"/>
              </a:rPr>
              <a:t>TOMADOR: Titular de la actividad riesgosa asegurada que celebra el contrato de seguro con el asegurador.</a:t>
            </a:r>
          </a:p>
        </p:txBody>
      </p:sp>
      <p:sp>
        <p:nvSpPr>
          <p:cNvPr id="4" name="Rectangle 3"/>
          <p:cNvSpPr>
            <a:spLocks noChangeArrowheads="1"/>
          </p:cNvSpPr>
          <p:nvPr/>
        </p:nvSpPr>
        <p:spPr bwMode="auto">
          <a:xfrm>
            <a:off x="457200" y="642918"/>
            <a:ext cx="8258204" cy="523875"/>
          </a:xfrm>
          <a:prstGeom prst="rect">
            <a:avLst/>
          </a:prstGeom>
          <a:solidFill>
            <a:schemeClr val="tx1"/>
          </a:solidFill>
          <a:ln w="76196">
            <a:solidFill>
              <a:schemeClr val="bg1">
                <a:lumMod val="50000"/>
              </a:schemeClr>
            </a:solidFill>
            <a:miter lim="800000"/>
            <a:headEnd/>
            <a:tailEnd/>
          </a:ln>
        </p:spPr>
        <p:txBody>
          <a:bodyPr wrap="square" anchor="ctr" anchorCtr="1">
            <a:spAutoFit/>
          </a:bodyPr>
          <a:lstStyle/>
          <a:p>
            <a:pPr algn="ctr" fontAlgn="auto">
              <a:spcBef>
                <a:spcPts val="0"/>
              </a:spcBef>
              <a:spcAft>
                <a:spcPts val="0"/>
              </a:spcAft>
              <a:defRPr/>
            </a:pPr>
            <a:r>
              <a:rPr lang="es-MX" sz="2800" b="1">
                <a:solidFill>
                  <a:schemeClr val="bg1"/>
                </a:solidFill>
                <a:latin typeface="Times New Roman" pitchFamily="18" charset="0"/>
                <a:cs typeface="Times New Roman" pitchFamily="18" charset="0"/>
              </a:rPr>
              <a:t>SUJETOS DEL CONTRATO</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a:spLocks noChangeArrowheads="1"/>
          </p:cNvSpPr>
          <p:nvPr/>
        </p:nvSpPr>
        <p:spPr bwMode="auto">
          <a:xfrm>
            <a:off x="457200" y="1879868"/>
            <a:ext cx="8229600" cy="3785652"/>
          </a:xfrm>
          <a:prstGeom prst="rect">
            <a:avLst/>
          </a:prstGeom>
          <a:solidFill>
            <a:schemeClr val="tx1"/>
          </a:solidFill>
          <a:ln w="76196">
            <a:solidFill>
              <a:schemeClr val="bg1">
                <a:lumMod val="50000"/>
              </a:schemeClr>
            </a:solidFill>
            <a:miter lim="800000"/>
            <a:headEnd/>
            <a:tailEnd/>
          </a:ln>
        </p:spPr>
        <p:txBody>
          <a:bodyPr wrap="square" anchor="ctr" anchorCtr="1">
            <a:spAutoFit/>
          </a:bodyPr>
          <a:lstStyle/>
          <a:p>
            <a:pPr algn="ctr" fontAlgn="auto" hangingPunct="0">
              <a:spcBef>
                <a:spcPts val="0"/>
              </a:spcBef>
              <a:spcAft>
                <a:spcPts val="0"/>
              </a:spcAft>
              <a:defRPr/>
            </a:pPr>
            <a:r>
              <a:rPr lang="es-MX" sz="2000" b="1">
                <a:solidFill>
                  <a:schemeClr val="bg1"/>
                </a:solidFill>
                <a:latin typeface="Times New Roman" pitchFamily="18" charset="0"/>
                <a:cs typeface="Times New Roman" pitchFamily="18" charset="0"/>
              </a:rPr>
              <a:t>En los casos de SEGUROS DE RESPONSABILIDAD AMBIENTAL, SE CONSIDERAN CUBIERTOS POR EL SEGURO LOS DAÑOS CUYA PRIMERA MANIFESTACIÓN O DESCUBRIMIENTO SE PRODUZCA DURANTE LA VIGENCIA DE LA PÓLIZA Y SE NOTIFIQUE FEHACIENTEMENTE AL ASEGURADOR DURANTE LA VIGENCIA DE LA PÓLIZA O EN EL PERIODO EXTENDIDO DE RECLAMO, QUE COMO MÍNIMO DEBERÁ SER DE  2 (DOS) AÑOS, A CONTAR DESDE EL FINAL DE LA VIGENCIA DE LA PÓLIZA.</a:t>
            </a:r>
          </a:p>
          <a:p>
            <a:pPr algn="ctr" fontAlgn="auto" hangingPunct="0">
              <a:spcBef>
                <a:spcPts val="0"/>
              </a:spcBef>
              <a:spcAft>
                <a:spcPts val="0"/>
              </a:spcAft>
              <a:defRPr/>
            </a:pPr>
            <a:endParaRPr lang="es-MX" sz="2000" b="1">
              <a:solidFill>
                <a:schemeClr val="bg1"/>
              </a:solidFill>
              <a:latin typeface="Times New Roman" pitchFamily="18" charset="0"/>
              <a:cs typeface="Times New Roman" pitchFamily="18" charset="0"/>
            </a:endParaRPr>
          </a:p>
          <a:p>
            <a:pPr algn="ctr" fontAlgn="auto" hangingPunct="0">
              <a:spcBef>
                <a:spcPts val="0"/>
              </a:spcBef>
              <a:spcAft>
                <a:spcPts val="0"/>
              </a:spcAft>
              <a:defRPr/>
            </a:pPr>
            <a:r>
              <a:rPr lang="es-MX" sz="2000" b="1">
                <a:solidFill>
                  <a:schemeClr val="bg1"/>
                </a:solidFill>
                <a:latin typeface="Times New Roman" pitchFamily="18" charset="0"/>
                <a:cs typeface="Times New Roman" pitchFamily="18" charset="0"/>
              </a:rPr>
              <a:t>EN EL CASO DE LOS SEGUROS DE CAUCIÓN, LA CAUSA QUE DA ORIGEN A LA CONFIGURACIÓN DEL SINIESTRO, DEBERÁ OCURRIR DURANTE LA VIGENCIA DE LA PÓLIZA.</a:t>
            </a:r>
          </a:p>
        </p:txBody>
      </p:sp>
      <p:sp>
        <p:nvSpPr>
          <p:cNvPr id="3" name="Rectangle 3"/>
          <p:cNvSpPr>
            <a:spLocks noChangeArrowheads="1"/>
          </p:cNvSpPr>
          <p:nvPr/>
        </p:nvSpPr>
        <p:spPr bwMode="auto">
          <a:xfrm>
            <a:off x="457200" y="785813"/>
            <a:ext cx="8229600" cy="523875"/>
          </a:xfrm>
          <a:prstGeom prst="rect">
            <a:avLst/>
          </a:prstGeom>
          <a:solidFill>
            <a:schemeClr val="tx1"/>
          </a:solidFill>
          <a:ln w="76196">
            <a:solidFill>
              <a:schemeClr val="bg1">
                <a:lumMod val="50000"/>
              </a:schemeClr>
            </a:solidFill>
            <a:miter lim="800000"/>
            <a:headEnd/>
            <a:tailEnd/>
          </a:ln>
        </p:spPr>
        <p:txBody>
          <a:bodyPr wrap="square" anchor="ctr" anchorCtr="1">
            <a:spAutoFit/>
          </a:bodyPr>
          <a:lstStyle/>
          <a:p>
            <a:pPr algn="ctr" fontAlgn="auto">
              <a:spcBef>
                <a:spcPts val="0"/>
              </a:spcBef>
              <a:spcAft>
                <a:spcPts val="0"/>
              </a:spcAft>
              <a:defRPr/>
            </a:pPr>
            <a:r>
              <a:rPr lang="es-MX" sz="2800" b="1">
                <a:solidFill>
                  <a:schemeClr val="bg1"/>
                </a:solidFill>
                <a:latin typeface="Times New Roman" pitchFamily="18" charset="0"/>
                <a:cs typeface="Times New Roman" pitchFamily="18" charset="0"/>
              </a:rPr>
              <a:t>BASE DE COBERTURA</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a:spLocks noChangeArrowheads="1"/>
          </p:cNvSpPr>
          <p:nvPr/>
        </p:nvSpPr>
        <p:spPr bwMode="auto">
          <a:xfrm>
            <a:off x="457200" y="3024188"/>
            <a:ext cx="8229600" cy="1628775"/>
          </a:xfrm>
          <a:prstGeom prst="rect">
            <a:avLst/>
          </a:prstGeom>
          <a:solidFill>
            <a:schemeClr val="tx1"/>
          </a:solidFill>
          <a:ln w="76196">
            <a:solidFill>
              <a:schemeClr val="bg1">
                <a:lumMod val="50000"/>
              </a:schemeClr>
            </a:solidFill>
            <a:miter lim="800000"/>
            <a:headEnd/>
            <a:tailEnd/>
          </a:ln>
        </p:spPr>
        <p:txBody>
          <a:bodyPr wrap="square" anchor="ctr" anchorCtr="1">
            <a:spAutoFit/>
          </a:bodyPr>
          <a:lstStyle/>
          <a:p>
            <a:pPr algn="ctr" fontAlgn="auto">
              <a:spcBef>
                <a:spcPts val="0"/>
              </a:spcBef>
              <a:spcAft>
                <a:spcPts val="0"/>
              </a:spcAft>
              <a:defRPr/>
            </a:pPr>
            <a:r>
              <a:rPr lang="es-MX" sz="2400" b="1">
                <a:solidFill>
                  <a:schemeClr val="bg1"/>
                </a:solidFill>
                <a:latin typeface="Times New Roman" pitchFamily="18" charset="0"/>
                <a:cs typeface="Times New Roman" pitchFamily="18" charset="0"/>
              </a:rPr>
              <a:t>La suma asegurada ES EL LÍMITE MÁXIMO Y ÚNICO QUE EL ASEGURADOR SE COMPROMETE A PAGAR POR EL TOTAL DE LOS SINIESTROS CUBIERTOS POR LA PÓLIZA.</a:t>
            </a:r>
          </a:p>
        </p:txBody>
      </p:sp>
      <p:sp>
        <p:nvSpPr>
          <p:cNvPr id="3" name="Rectangle 3"/>
          <p:cNvSpPr>
            <a:spLocks noChangeArrowheads="1"/>
          </p:cNvSpPr>
          <p:nvPr/>
        </p:nvSpPr>
        <p:spPr bwMode="auto">
          <a:xfrm>
            <a:off x="457200" y="1536700"/>
            <a:ext cx="8229600" cy="522288"/>
          </a:xfrm>
          <a:prstGeom prst="rect">
            <a:avLst/>
          </a:prstGeom>
          <a:solidFill>
            <a:schemeClr val="tx1"/>
          </a:solidFill>
          <a:ln w="76196">
            <a:solidFill>
              <a:schemeClr val="bg1">
                <a:lumMod val="50000"/>
              </a:schemeClr>
            </a:solidFill>
            <a:miter lim="800000"/>
            <a:headEnd/>
            <a:tailEnd/>
          </a:ln>
        </p:spPr>
        <p:txBody>
          <a:bodyPr wrap="square" anchor="ctr" anchorCtr="1">
            <a:spAutoFit/>
          </a:bodyPr>
          <a:lstStyle/>
          <a:p>
            <a:pPr algn="ctr" fontAlgn="auto">
              <a:spcBef>
                <a:spcPts val="0"/>
              </a:spcBef>
              <a:spcAft>
                <a:spcPts val="0"/>
              </a:spcAft>
              <a:defRPr/>
            </a:pPr>
            <a:r>
              <a:rPr lang="es-MX" sz="2800" b="1">
                <a:solidFill>
                  <a:schemeClr val="bg1"/>
                </a:solidFill>
                <a:latin typeface="Times New Roman" pitchFamily="18" charset="0"/>
                <a:cs typeface="Times New Roman" pitchFamily="18" charset="0"/>
              </a:rPr>
              <a:t>SUMA ASEGURADA</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txBox="1">
            <a:spLocks/>
          </p:cNvSpPr>
          <p:nvPr/>
        </p:nvSpPr>
        <p:spPr>
          <a:xfrm>
            <a:off x="457200" y="2714625"/>
            <a:ext cx="8229600" cy="561975"/>
          </a:xfrm>
          <a:prstGeom prst="rect">
            <a:avLst/>
          </a:prstGeom>
          <a:solidFill>
            <a:schemeClr val="tx1"/>
          </a:solidFill>
          <a:ln w="76196">
            <a:solidFill>
              <a:schemeClr val="bg1">
                <a:lumMod val="65000"/>
              </a:schemeClr>
            </a:solidFill>
          </a:ln>
        </p:spPr>
        <p:txBody>
          <a:bodyPr anchorCtr="1"/>
          <a:lstStyle/>
          <a:p>
            <a:pPr marL="482600" marR="0" lvl="0" indent="-48260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smtClean="0">
                <a:ln>
                  <a:noFill/>
                </a:ln>
                <a:solidFill>
                  <a:schemeClr val="bg1"/>
                </a:solidFill>
                <a:effectLst/>
                <a:uLnTx/>
                <a:uFillTx/>
                <a:latin typeface="Times New Roman" pitchFamily="18" charset="0"/>
                <a:ea typeface="+mj-ea"/>
                <a:cs typeface="Times New Roman" pitchFamily="18" charset="0"/>
              </a:rPr>
              <a:t>EVALUACIÓN</a:t>
            </a:r>
            <a:endParaRPr kumimoji="0" lang="en-US" sz="2800" b="0" i="0" u="none" strike="noStrike" kern="1200" cap="none" spc="0" normalizeH="0" baseline="0" noProof="0" dirty="0" smtClean="0">
              <a:ln>
                <a:noFill/>
              </a:ln>
              <a:solidFill>
                <a:schemeClr val="bg1"/>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0-#ppt_w/2"/>
                                          </p:val>
                                        </p:tav>
                                        <p:tav tm="100000">
                                          <p:val>
                                            <p:strVal val="#ppt_x"/>
                                          </p:val>
                                        </p:tav>
                                      </p:tavLst>
                                    </p:anim>
                                    <p:anim calcmode="lin" valueType="num">
                                      <p:cBhvr>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1 CuadroTexto"/>
          <p:cNvSpPr txBox="1"/>
          <p:nvPr/>
        </p:nvSpPr>
        <p:spPr>
          <a:xfrm>
            <a:off x="457200" y="2286000"/>
            <a:ext cx="8229600" cy="1877437"/>
          </a:xfrm>
          <a:prstGeom prst="rect">
            <a:avLst/>
          </a:prstGeom>
          <a:solidFill>
            <a:schemeClr val="tx1"/>
          </a:solidFill>
          <a:ln w="57150">
            <a:solidFill>
              <a:schemeClr val="bg1">
                <a:lumMod val="65000"/>
              </a:schemeClr>
            </a:solidFill>
          </a:ln>
        </p:spPr>
        <p:txBody>
          <a:bodyPr wrap="square">
            <a:spAutoFit/>
          </a:bodyPr>
          <a:lstStyle/>
          <a:p>
            <a:pPr algn="ctr" fontAlgn="auto">
              <a:spcBef>
                <a:spcPts val="0"/>
              </a:spcBef>
              <a:spcAft>
                <a:spcPts val="0"/>
              </a:spcAft>
              <a:defRPr/>
            </a:pPr>
            <a:r>
              <a:rPr lang="es-AR" sz="3200" b="1" dirty="0" smtClean="0">
                <a:solidFill>
                  <a:schemeClr val="bg1"/>
                </a:solidFill>
                <a:latin typeface="Times New Roman" pitchFamily="18" charset="0"/>
                <a:cs typeface="Times New Roman" pitchFamily="18" charset="0"/>
              </a:rPr>
              <a:t> </a:t>
            </a:r>
            <a:r>
              <a:rPr lang="es-AR" sz="2800" b="1" dirty="0" smtClean="0">
                <a:solidFill>
                  <a:schemeClr val="bg1"/>
                </a:solidFill>
                <a:latin typeface="Times New Roman" pitchFamily="18" charset="0"/>
                <a:cs typeface="Times New Roman" pitchFamily="18" charset="0"/>
              </a:rPr>
              <a:t>En base a lo estudiado en el apéndice I del  Manual del Profesional del Seguro edición 17, Ud. debería estar en condiciones de responder las siguientes preguntas:</a:t>
            </a:r>
            <a:endParaRPr lang="es-AR" sz="2800" b="1" dirty="0">
              <a:solidFill>
                <a:schemeClr val="bg1"/>
              </a:solidFill>
              <a:latin typeface="Times New Roman" pitchFamily="18" charset="0"/>
              <a:cs typeface="Times New Roman" pitchFamily="18" charset="0"/>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753" name="Rectangle 1"/>
          <p:cNvSpPr>
            <a:spLocks noChangeArrowheads="1"/>
          </p:cNvSpPr>
          <p:nvPr/>
        </p:nvSpPr>
        <p:spPr bwMode="auto">
          <a:xfrm>
            <a:off x="457200" y="1371600"/>
            <a:ext cx="8229600" cy="2862322"/>
          </a:xfrm>
          <a:prstGeom prst="rect">
            <a:avLst/>
          </a:prstGeom>
          <a:solidFill>
            <a:schemeClr val="tx1"/>
          </a:solidFill>
          <a:ln w="57150">
            <a:solidFill>
              <a:schemeClr val="bg1">
                <a:lumMod val="65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¿Qué indica el artículo 41 de la Constitución Nacional respecto a los riesgos del medio ambiente?</a:t>
            </a:r>
            <a:endParaRPr kumimoji="0" lang="en-US" sz="2000" b="1"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¿Cómo se define a la contaminación ambiental?</a:t>
            </a:r>
            <a:endParaRPr kumimoji="0" lang="en-US" sz="2000" b="1"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¿Cómo se define al daño ambiental?</a:t>
            </a:r>
            <a:endParaRPr kumimoji="0" lang="en-US" sz="2000" b="1"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¿Qué indica el artículo 22 de la ley 25.675 sobre medio ambiente?</a:t>
            </a:r>
            <a:endParaRPr kumimoji="0" lang="en-US" sz="2000" b="1"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¿Qué es el fondo de compensación ambiental?</a:t>
            </a:r>
            <a:endParaRPr kumimoji="0" lang="en-US" sz="2000" b="1"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¿Cómo se definen los daños de incidencia colectiva?</a:t>
            </a:r>
            <a:endParaRPr kumimoji="0" lang="en-US" sz="2000" b="1"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¿Cuáles son las pautas básicas para las condiciones contractuales de seguro por daño ambiental de incidencia colectiva y la base de cobertura?</a:t>
            </a:r>
            <a:endParaRPr kumimoji="0" lang="es-ES_tradnl" sz="2000" b="1" i="0" u="none" strike="noStrike" cap="none" normalizeH="0" baseline="0" dirty="0" smtClean="0">
              <a:ln>
                <a:noFill/>
              </a:ln>
              <a:solidFill>
                <a:schemeClr val="bg1"/>
              </a:solidFill>
              <a:effectLst/>
              <a:latin typeface="Times New Roman" pitchFamily="18" charset="0"/>
              <a:cs typeface="Times New Roman" pitchFamily="18" charset="0"/>
            </a:endParaRPr>
          </a:p>
        </p:txBody>
      </p:sp>
      <p:sp>
        <p:nvSpPr>
          <p:cNvPr id="4" name="Rectangle 2"/>
          <p:cNvSpPr txBox="1">
            <a:spLocks/>
          </p:cNvSpPr>
          <p:nvPr/>
        </p:nvSpPr>
        <p:spPr>
          <a:xfrm>
            <a:off x="457200" y="4648200"/>
            <a:ext cx="8229600" cy="561975"/>
          </a:xfrm>
          <a:prstGeom prst="rect">
            <a:avLst/>
          </a:prstGeom>
          <a:solidFill>
            <a:schemeClr val="bg1"/>
          </a:solidFill>
          <a:ln w="76196">
            <a:solidFill>
              <a:srgbClr val="C00000"/>
            </a:solidFill>
          </a:ln>
        </p:spPr>
        <p:txBody>
          <a:bodyPr anchorCtr="1"/>
          <a:lstStyle/>
          <a:p>
            <a:pPr marL="482600" marR="0" lvl="0" indent="-48260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rgbClr val="000000"/>
                </a:solidFill>
                <a:effectLst/>
                <a:uLnTx/>
                <a:uFillTx/>
                <a:latin typeface="Times New Roman" pitchFamily="18" charset="0"/>
                <a:ea typeface="+mj-ea"/>
                <a:cs typeface="Times New Roman" pitchFamily="18" charset="0"/>
              </a:rPr>
              <a:t>GRACIAS</a:t>
            </a:r>
            <a:endParaRPr kumimoji="0" lang="en-US" sz="2800" b="0" i="0" u="none" strike="noStrike" kern="1200" cap="none" spc="0" normalizeH="0" baseline="0" noProof="0" dirty="0" smtClean="0">
              <a:ln>
                <a:noFill/>
              </a:ln>
              <a:solidFill>
                <a:srgbClr val="000000"/>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0-#ppt_w/2"/>
                                          </p:val>
                                        </p:tav>
                                        <p:tav tm="100000">
                                          <p:val>
                                            <p:strVal val="#ppt_x"/>
                                          </p:val>
                                        </p:tav>
                                      </p:tavLst>
                                    </p:anim>
                                    <p:anim calcmode="lin" valueType="num">
                                      <p:cBhvr>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3 Rectángulo"/>
          <p:cNvSpPr>
            <a:spLocks noChangeArrowheads="1"/>
          </p:cNvSpPr>
          <p:nvPr/>
        </p:nvSpPr>
        <p:spPr bwMode="auto">
          <a:xfrm>
            <a:off x="457200" y="692150"/>
            <a:ext cx="8229600" cy="5632450"/>
          </a:xfrm>
          <a:prstGeom prst="rect">
            <a:avLst/>
          </a:prstGeom>
          <a:solidFill>
            <a:schemeClr val="bg1"/>
          </a:solidFill>
          <a:ln w="57150">
            <a:solidFill>
              <a:srgbClr val="C00000"/>
            </a:solidFill>
            <a:miter lim="800000"/>
            <a:headEnd/>
            <a:tailEnd/>
          </a:ln>
        </p:spPr>
        <p:txBody>
          <a:bodyPr wrap="square">
            <a:spAutoFit/>
          </a:bodyPr>
          <a:lstStyle/>
          <a:p>
            <a:r>
              <a:rPr lang="es-ES" sz="2000" b="1" i="1" dirty="0">
                <a:latin typeface="Times New Roman" pitchFamily="18" charset="0"/>
                <a:cs typeface="Times New Roman" pitchFamily="18" charset="0"/>
              </a:rPr>
              <a:t>Indemnización. Cálculo</a:t>
            </a:r>
            <a:endParaRPr lang="es-ES" sz="2000" b="1" dirty="0">
              <a:latin typeface="Times New Roman" pitchFamily="18" charset="0"/>
              <a:cs typeface="Times New Roman" pitchFamily="18" charset="0"/>
            </a:endParaRPr>
          </a:p>
          <a:p>
            <a:endParaRPr lang="es-ES" sz="2000" b="1" dirty="0">
              <a:latin typeface="Times New Roman" pitchFamily="18" charset="0"/>
              <a:cs typeface="Times New Roman" pitchFamily="18" charset="0"/>
            </a:endParaRPr>
          </a:p>
          <a:p>
            <a:r>
              <a:rPr lang="es-ES" sz="2000" b="1" dirty="0">
                <a:latin typeface="Times New Roman" pitchFamily="18" charset="0"/>
                <a:cs typeface="Times New Roman" pitchFamily="18" charset="0"/>
              </a:rPr>
              <a:t>Art. 107. La indemnización se determina por el valor del animal fijado en la póliza.</a:t>
            </a:r>
          </a:p>
          <a:p>
            <a:endParaRPr lang="es-ES" sz="2000" b="1" i="1" dirty="0">
              <a:latin typeface="Times New Roman" pitchFamily="18" charset="0"/>
              <a:cs typeface="Times New Roman" pitchFamily="18" charset="0"/>
            </a:endParaRPr>
          </a:p>
          <a:p>
            <a:r>
              <a:rPr lang="es-ES" sz="2000" b="1" i="1" dirty="0">
                <a:latin typeface="Times New Roman" pitchFamily="18" charset="0"/>
                <a:cs typeface="Times New Roman" pitchFamily="18" charset="0"/>
              </a:rPr>
              <a:t>Muerte o incapacidad posterior al vencimiento</a:t>
            </a:r>
          </a:p>
          <a:p>
            <a:endParaRPr lang="es-ES" sz="2000" b="1" dirty="0">
              <a:latin typeface="Times New Roman" pitchFamily="18" charset="0"/>
              <a:cs typeface="Times New Roman" pitchFamily="18" charset="0"/>
            </a:endParaRPr>
          </a:p>
          <a:p>
            <a:r>
              <a:rPr lang="es-ES" sz="2000" b="1" dirty="0">
                <a:latin typeface="Times New Roman" pitchFamily="18" charset="0"/>
                <a:cs typeface="Times New Roman" pitchFamily="18" charset="0"/>
              </a:rPr>
              <a:t>Art. 108. El asegurador responde por la muerte o incapacidad del animal ocurrida hasta un mes después de extinguida la relación contractual, cuando haya sido causada por enfermedad o lesión producida durante la vigencia del seguro. El asegurado debe pagar la prima proporcional de tarifa.</a:t>
            </a:r>
          </a:p>
          <a:p>
            <a:endParaRPr lang="es-ES" sz="2000" b="1" i="1" dirty="0">
              <a:latin typeface="Times New Roman" pitchFamily="18" charset="0"/>
              <a:cs typeface="Times New Roman" pitchFamily="18" charset="0"/>
            </a:endParaRPr>
          </a:p>
          <a:p>
            <a:r>
              <a:rPr lang="es-ES" sz="2000" b="1" i="1" dirty="0">
                <a:latin typeface="Times New Roman" pitchFamily="18" charset="0"/>
                <a:cs typeface="Times New Roman" pitchFamily="18" charset="0"/>
              </a:rPr>
              <a:t>Rescisión en caso de enfermedad contagiosa</a:t>
            </a:r>
          </a:p>
          <a:p>
            <a:endParaRPr lang="es-ES" sz="2000" b="1" dirty="0">
              <a:latin typeface="Times New Roman" pitchFamily="18" charset="0"/>
              <a:cs typeface="Times New Roman" pitchFamily="18" charset="0"/>
            </a:endParaRPr>
          </a:p>
          <a:p>
            <a:r>
              <a:rPr lang="es-ES" sz="2000" b="1" dirty="0">
                <a:latin typeface="Times New Roman" pitchFamily="18" charset="0"/>
                <a:cs typeface="Times New Roman" pitchFamily="18" charset="0"/>
              </a:rPr>
              <a:t>El asegurador no tiene derecho a rescindir el contrato cuando alguno de los animales asegurados ha sido afectado por una enfermedad contagiosa cubierta.</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2" name="Rectangle 2"/>
          <p:cNvSpPr txBox="1">
            <a:spLocks/>
          </p:cNvSpPr>
          <p:nvPr/>
        </p:nvSpPr>
        <p:spPr>
          <a:xfrm>
            <a:off x="457200" y="2790825"/>
            <a:ext cx="8229600" cy="561975"/>
          </a:xfrm>
          <a:prstGeom prst="rect">
            <a:avLst/>
          </a:prstGeom>
          <a:solidFill>
            <a:schemeClr val="bg1"/>
          </a:solidFill>
          <a:ln w="76196">
            <a:solidFill>
              <a:srgbClr val="C00000"/>
            </a:solidFill>
          </a:ln>
        </p:spPr>
        <p:txBody>
          <a:bodyPr anchorCtr="1"/>
          <a:lstStyle/>
          <a:p>
            <a:pPr marL="482600" marR="0" lvl="0" indent="-48260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smtClean="0">
                <a:ln>
                  <a:noFill/>
                </a:ln>
                <a:solidFill>
                  <a:srgbClr val="000000"/>
                </a:solidFill>
                <a:effectLst/>
                <a:uLnTx/>
                <a:uFillTx/>
                <a:latin typeface="Times New Roman" pitchFamily="18" charset="0"/>
                <a:ea typeface="+mj-ea"/>
                <a:cs typeface="Times New Roman" pitchFamily="18" charset="0"/>
              </a:rPr>
              <a:t>EVALUACIÓN</a:t>
            </a:r>
            <a:endParaRPr kumimoji="0" lang="en-US" sz="2800" b="0" i="0" u="none" strike="noStrike" kern="1200" cap="none" spc="0" normalizeH="0" baseline="0" noProof="0" dirty="0" smtClean="0">
              <a:ln>
                <a:noFill/>
              </a:ln>
              <a:solidFill>
                <a:srgbClr val="000000"/>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0-#ppt_w/2"/>
                                          </p:val>
                                        </p:tav>
                                        <p:tav tm="100000">
                                          <p:val>
                                            <p:strVal val="#ppt_x"/>
                                          </p:val>
                                        </p:tav>
                                      </p:tavLst>
                                    </p:anim>
                                    <p:anim calcmode="lin" valueType="num">
                                      <p:cBhvr>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457200" y="838200"/>
            <a:ext cx="8229600" cy="1371599"/>
          </a:xfrm>
          <a:prstGeom prst="rect">
            <a:avLst/>
          </a:prstGeom>
          <a:solidFill>
            <a:schemeClr val="tx2">
              <a:lumMod val="40000"/>
              <a:lumOff val="60000"/>
            </a:schemeClr>
          </a:solidFill>
          <a:ln w="38100">
            <a:solidFill>
              <a:schemeClr val="tx1"/>
            </a:solidFill>
          </a:ln>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AR" sz="2800" b="1"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CONSIDERA LAS SIGUIENTES COBERTURAS</a:t>
            </a:r>
            <a:endParaRPr kumimoji="0" lang="en-US" sz="28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
        <p:nvSpPr>
          <p:cNvPr id="4" name="1 Título"/>
          <p:cNvSpPr txBox="1">
            <a:spLocks/>
          </p:cNvSpPr>
          <p:nvPr/>
        </p:nvSpPr>
        <p:spPr>
          <a:xfrm>
            <a:off x="457200" y="2819401"/>
            <a:ext cx="8229600" cy="2362199"/>
          </a:xfrm>
          <a:prstGeom prst="rect">
            <a:avLst/>
          </a:prstGeom>
          <a:solidFill>
            <a:schemeClr val="tx2">
              <a:lumMod val="40000"/>
              <a:lumOff val="60000"/>
            </a:schemeClr>
          </a:solidFill>
          <a:ln w="38100">
            <a:solidFill>
              <a:schemeClr val="tx1"/>
            </a:solidFill>
          </a:ln>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AR" sz="2400" b="1"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GANADO</a:t>
            </a:r>
          </a:p>
          <a:p>
            <a:pPr marL="0" marR="0" lvl="0" indent="0" algn="ctr" defTabSz="914400" rtl="0" eaLnBrk="1" fontAlgn="auto" latinLnBrk="0" hangingPunct="1">
              <a:lnSpc>
                <a:spcPct val="100000"/>
              </a:lnSpc>
              <a:spcBef>
                <a:spcPct val="0"/>
              </a:spcBef>
              <a:spcAft>
                <a:spcPts val="0"/>
              </a:spcAft>
              <a:buClrTx/>
              <a:buSzTx/>
              <a:buFontTx/>
              <a:buNone/>
              <a:tabLst/>
              <a:defRPr/>
            </a:pPr>
            <a:r>
              <a:rPr lang="es-AR" sz="2400" b="1" dirty="0" smtClean="0">
                <a:latin typeface="Times New Roman" pitchFamily="18" charset="0"/>
                <a:ea typeface="+mj-ea"/>
                <a:cs typeface="Times New Roman" pitchFamily="18" charset="0"/>
              </a:rPr>
              <a:t>GRANIZO</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AR" sz="2400" b="1"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INCENDIO</a:t>
            </a:r>
          </a:p>
          <a:p>
            <a:pPr marL="0" marR="0" lvl="0" indent="0" algn="ctr" defTabSz="914400" rtl="0" eaLnBrk="1" fontAlgn="auto" latinLnBrk="0" hangingPunct="1">
              <a:lnSpc>
                <a:spcPct val="100000"/>
              </a:lnSpc>
              <a:spcBef>
                <a:spcPct val="0"/>
              </a:spcBef>
              <a:spcAft>
                <a:spcPts val="0"/>
              </a:spcAft>
              <a:buClrTx/>
              <a:buSzTx/>
              <a:buFontTx/>
              <a:buNone/>
              <a:tabLst/>
              <a:defRPr/>
            </a:pPr>
            <a:r>
              <a:rPr lang="es-AR" sz="2400" b="1" dirty="0" smtClean="0">
                <a:latin typeface="Times New Roman" pitchFamily="18" charset="0"/>
                <a:ea typeface="+mj-ea"/>
                <a:cs typeface="Times New Roman" pitchFamily="18" charset="0"/>
              </a:rPr>
              <a:t>RESPONSABILIDAD CIVIL</a:t>
            </a:r>
          </a:p>
          <a:p>
            <a:pPr marL="0" marR="0" lvl="0" indent="0" algn="ctr" defTabSz="914400" rtl="0" eaLnBrk="1" fontAlgn="auto" latinLnBrk="0" hangingPunct="1">
              <a:lnSpc>
                <a:spcPct val="100000"/>
              </a:lnSpc>
              <a:spcBef>
                <a:spcPct val="0"/>
              </a:spcBef>
              <a:spcAft>
                <a:spcPts val="0"/>
              </a:spcAft>
              <a:buClrTx/>
              <a:buSzTx/>
              <a:buFontTx/>
              <a:buNone/>
              <a:tabLst/>
              <a:defRPr/>
            </a:pPr>
            <a:r>
              <a:rPr lang="es-AR" sz="2400" b="1" dirty="0" smtClean="0">
                <a:latin typeface="Times New Roman" pitchFamily="18" charset="0"/>
                <a:ea typeface="+mj-ea"/>
                <a:cs typeface="Times New Roman" pitchFamily="18" charset="0"/>
              </a:rPr>
              <a:t>RIESGO AMBIENTAL </a:t>
            </a:r>
            <a:endParaRPr kumimoji="0" lang="en-US" sz="24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2" name="1 CuadroTexto"/>
          <p:cNvSpPr txBox="1"/>
          <p:nvPr/>
        </p:nvSpPr>
        <p:spPr>
          <a:xfrm>
            <a:off x="457200" y="2313563"/>
            <a:ext cx="8229600" cy="1877437"/>
          </a:xfrm>
          <a:prstGeom prst="rect">
            <a:avLst/>
          </a:prstGeom>
          <a:solidFill>
            <a:schemeClr val="bg1"/>
          </a:solidFill>
          <a:ln w="57150">
            <a:solidFill>
              <a:srgbClr val="C00000"/>
            </a:solidFill>
          </a:ln>
        </p:spPr>
        <p:txBody>
          <a:bodyPr wrap="square">
            <a:spAutoFit/>
          </a:bodyPr>
          <a:lstStyle/>
          <a:p>
            <a:pPr algn="ctr" fontAlgn="auto">
              <a:spcBef>
                <a:spcPts val="0"/>
              </a:spcBef>
              <a:spcAft>
                <a:spcPts val="0"/>
              </a:spcAft>
              <a:defRPr/>
            </a:pPr>
            <a:r>
              <a:rPr lang="es-AR" sz="3200" b="1" dirty="0" smtClean="0">
                <a:latin typeface="Times New Roman" pitchFamily="18" charset="0"/>
                <a:cs typeface="Times New Roman" pitchFamily="18" charset="0"/>
              </a:rPr>
              <a:t> </a:t>
            </a:r>
            <a:r>
              <a:rPr lang="es-AR" sz="2800" b="1" dirty="0" smtClean="0">
                <a:latin typeface="Times New Roman" pitchFamily="18" charset="0"/>
                <a:cs typeface="Times New Roman" pitchFamily="18" charset="0"/>
              </a:rPr>
              <a:t>En base a lo estudiado en el apéndice I del  Manual del Profesional del Seguro edición 17, Ud. debería estar en condiciones de responder las siguientes preguntas:</a:t>
            </a:r>
            <a:endParaRPr lang="es-AR" sz="2800" b="1" dirty="0">
              <a:latin typeface="Times New Roman" pitchFamily="18" charset="0"/>
              <a:cs typeface="Times New Roman"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2" name="1 CuadroTexto"/>
          <p:cNvSpPr txBox="1"/>
          <p:nvPr/>
        </p:nvSpPr>
        <p:spPr>
          <a:xfrm>
            <a:off x="457200" y="457200"/>
            <a:ext cx="8229600" cy="4524315"/>
          </a:xfrm>
          <a:prstGeom prst="rect">
            <a:avLst/>
          </a:prstGeom>
          <a:solidFill>
            <a:schemeClr val="bg1"/>
          </a:solidFill>
          <a:ln w="57150">
            <a:solidFill>
              <a:srgbClr val="C00000"/>
            </a:solidFill>
          </a:ln>
        </p:spPr>
        <p:txBody>
          <a:bodyPr wrap="square" rtlCol="0">
            <a:spAutoFit/>
          </a:bodyPr>
          <a:lstStyle/>
          <a:p>
            <a:pPr algn="ctr"/>
            <a:r>
              <a:rPr lang="es-AR" sz="2400" b="1" dirty="0" smtClean="0">
                <a:latin typeface="Times New Roman" pitchFamily="18" charset="0"/>
                <a:cs typeface="Times New Roman" pitchFamily="18" charset="0"/>
              </a:rPr>
              <a:t>¿Qué tipo de transporte está excluido en la cobertura?</a:t>
            </a:r>
          </a:p>
          <a:p>
            <a:pPr algn="ctr"/>
            <a:r>
              <a:rPr lang="es-AR" sz="2400" b="1" dirty="0" smtClean="0">
                <a:latin typeface="Times New Roman" pitchFamily="18" charset="0"/>
                <a:cs typeface="Times New Roman" pitchFamily="18" charset="0"/>
              </a:rPr>
              <a:t>¿En qué caso se extiende la cobertura más allá del vencimiento de la póliza?</a:t>
            </a:r>
          </a:p>
          <a:p>
            <a:pPr algn="ctr"/>
            <a:r>
              <a:rPr lang="es-AR" sz="2400" b="1" dirty="0" smtClean="0">
                <a:latin typeface="Times New Roman" pitchFamily="18" charset="0"/>
                <a:cs typeface="Times New Roman" pitchFamily="18" charset="0"/>
              </a:rPr>
              <a:t>¿Resultan amparados los casos de epizootia con derecho a indemnización con recursos públicos?</a:t>
            </a:r>
          </a:p>
          <a:p>
            <a:pPr algn="ctr"/>
            <a:r>
              <a:rPr lang="es-AR" sz="2400" b="1" dirty="0" smtClean="0">
                <a:latin typeface="Times New Roman" pitchFamily="18" charset="0"/>
                <a:cs typeface="Times New Roman" pitchFamily="18" charset="0"/>
              </a:rPr>
              <a:t>¿Está incluida en la cobertura básica la inutilidad del animal para la función reproductora?</a:t>
            </a:r>
          </a:p>
          <a:p>
            <a:pPr algn="ctr"/>
            <a:r>
              <a:rPr lang="es-AR" sz="2400" b="1" dirty="0" smtClean="0">
                <a:latin typeface="Times New Roman" pitchFamily="18" charset="0"/>
                <a:cs typeface="Times New Roman" pitchFamily="18" charset="0"/>
              </a:rPr>
              <a:t>¿A qué tiene derecho el asegurador cuando abona un siniestro por inutilidad del animal para la función reproductora?</a:t>
            </a:r>
          </a:p>
          <a:p>
            <a:pPr algn="ctr"/>
            <a:r>
              <a:rPr lang="es-AR" sz="2400" b="1" dirty="0" smtClean="0">
                <a:latin typeface="Times New Roman" pitchFamily="18" charset="0"/>
                <a:cs typeface="Times New Roman" pitchFamily="18" charset="0"/>
              </a:rPr>
              <a:t>¿En qué plazo se debe denunciar el siniestro de ganado?</a:t>
            </a:r>
          </a:p>
          <a:p>
            <a:pPr algn="ctr"/>
            <a:r>
              <a:rPr lang="es-AR" sz="2400" b="1" dirty="0" smtClean="0">
                <a:latin typeface="Times New Roman" pitchFamily="18" charset="0"/>
                <a:cs typeface="Times New Roman" pitchFamily="18" charset="0"/>
              </a:rPr>
              <a:t>¿Cuáles son las disposiciones de la ley de seguros sobre seguros de animales?</a:t>
            </a:r>
            <a:endParaRPr lang="en-US" sz="2400" b="1" dirty="0">
              <a:latin typeface="Times New Roman" pitchFamily="18" charset="0"/>
              <a:cs typeface="Times New Roman" pitchFamily="18" charset="0"/>
            </a:endParaRPr>
          </a:p>
        </p:txBody>
      </p:sp>
      <p:sp>
        <p:nvSpPr>
          <p:cNvPr id="4" name="Rectangle 2"/>
          <p:cNvSpPr txBox="1">
            <a:spLocks/>
          </p:cNvSpPr>
          <p:nvPr/>
        </p:nvSpPr>
        <p:spPr>
          <a:xfrm>
            <a:off x="457200" y="5257800"/>
            <a:ext cx="8229600" cy="561975"/>
          </a:xfrm>
          <a:prstGeom prst="rect">
            <a:avLst/>
          </a:prstGeom>
          <a:solidFill>
            <a:schemeClr val="bg1"/>
          </a:solidFill>
          <a:ln w="76196">
            <a:solidFill>
              <a:srgbClr val="C00000"/>
            </a:solidFill>
          </a:ln>
        </p:spPr>
        <p:txBody>
          <a:bodyPr anchorCtr="1"/>
          <a:lstStyle/>
          <a:p>
            <a:pPr marL="482600" marR="0" lvl="0" indent="-48260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rgbClr val="000000"/>
                </a:solidFill>
                <a:effectLst/>
                <a:uLnTx/>
                <a:uFillTx/>
                <a:latin typeface="Times New Roman" pitchFamily="18" charset="0"/>
                <a:ea typeface="+mj-ea"/>
                <a:cs typeface="Times New Roman" pitchFamily="18" charset="0"/>
              </a:rPr>
              <a:t>GRACIAS</a:t>
            </a:r>
            <a:endParaRPr kumimoji="0" lang="en-US" sz="2800" b="0" i="0" u="none" strike="noStrike" kern="1200" cap="none" spc="0" normalizeH="0" baseline="0" noProof="0" dirty="0" smtClean="0">
              <a:ln>
                <a:noFill/>
              </a:ln>
              <a:solidFill>
                <a:srgbClr val="000000"/>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0-#ppt_w/2"/>
                                          </p:val>
                                        </p:tav>
                                        <p:tav tm="100000">
                                          <p:val>
                                            <p:strVal val="#ppt_x"/>
                                          </p:val>
                                        </p:tav>
                                      </p:tavLst>
                                    </p:anim>
                                    <p:anim calcmode="lin" valueType="num">
                                      <p:cBhvr>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9144000" cy="7072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4" name="Rectangle 2"/>
          <p:cNvSpPr txBox="1">
            <a:spLocks/>
          </p:cNvSpPr>
          <p:nvPr/>
        </p:nvSpPr>
        <p:spPr>
          <a:xfrm>
            <a:off x="457200" y="2667000"/>
            <a:ext cx="8229600" cy="900113"/>
          </a:xfrm>
          <a:prstGeom prst="rect">
            <a:avLst/>
          </a:prstGeom>
          <a:solidFill>
            <a:schemeClr val="accent4">
              <a:lumMod val="20000"/>
              <a:lumOff val="80000"/>
            </a:schemeClr>
          </a:solidFill>
          <a:ln w="76196">
            <a:solidFill>
              <a:srgbClr val="C00000"/>
            </a:solidFill>
          </a:ln>
        </p:spPr>
        <p:txBody>
          <a:bodyPr vert="horz" lIns="91440" tIns="45720" rIns="91440" bIns="45720" rtlCol="0" anchor="ctr" anchorCtr="1">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smtClean="0">
                <a:ln>
                  <a:noFill/>
                </a:ln>
                <a:solidFill>
                  <a:srgbClr val="000000"/>
                </a:solidFill>
                <a:effectLst/>
                <a:uLnTx/>
                <a:uFillTx/>
                <a:latin typeface="Times New Roman" pitchFamily="18" charset="0"/>
                <a:ea typeface="+mj-ea"/>
                <a:cs typeface="Times New Roman" pitchFamily="18" charset="0"/>
              </a:rPr>
              <a:t>SEGURO DE GRANIZO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str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17203" t="38020" r="50700" b="21355"/>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15263" t="30000" r="48100" b="14481"/>
          <a:stretch>
            <a:fillRect/>
          </a:stretch>
        </p:blipFill>
        <p:spPr bwMode="auto">
          <a:xfrm>
            <a:off x="-285750" y="0"/>
            <a:ext cx="9429750" cy="7072313"/>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8907" t="31667" r="42570" b="15833"/>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Rectangle 2"/>
          <p:cNvSpPr txBox="1">
            <a:spLocks/>
          </p:cNvSpPr>
          <p:nvPr/>
        </p:nvSpPr>
        <p:spPr>
          <a:xfrm>
            <a:off x="457200" y="1133475"/>
            <a:ext cx="8229600" cy="619125"/>
          </a:xfrm>
          <a:prstGeom prst="rect">
            <a:avLst/>
          </a:prstGeom>
          <a:solidFill>
            <a:schemeClr val="accent4">
              <a:lumMod val="20000"/>
              <a:lumOff val="80000"/>
            </a:schemeClr>
          </a:solidFill>
          <a:ln w="76196">
            <a:solidFill>
              <a:srgbClr val="C00000"/>
            </a:solidFill>
          </a:ln>
        </p:spPr>
        <p:txBody>
          <a:bodyPr rtlCol="0" anchorCtr="1">
            <a:normAutofit/>
          </a:bodyPr>
          <a:lstStyle/>
          <a:p>
            <a:pPr marL="484183" marR="0" lvl="0" indent="-484183"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000000"/>
                </a:solidFill>
                <a:effectLst/>
                <a:uLnTx/>
                <a:uFillTx/>
                <a:latin typeface="Times New Roman" pitchFamily="18"/>
                <a:ea typeface="+mj-ea"/>
                <a:cs typeface="Times New Roman" pitchFamily="18"/>
              </a:rPr>
              <a:t>RIESGO CUBIERTO</a:t>
            </a:r>
            <a:endParaRPr kumimoji="0" lang="en-US" sz="2800" b="1" i="0" u="none" strike="noStrike" kern="1200" cap="none" spc="0" normalizeH="0" baseline="0" noProof="0" dirty="0" smtClean="0">
              <a:ln>
                <a:noFill/>
              </a:ln>
              <a:solidFill>
                <a:srgbClr val="000000"/>
              </a:solidFill>
              <a:effectLst/>
              <a:uLnTx/>
              <a:uFillTx/>
              <a:latin typeface="Times New Roman" pitchFamily="18"/>
              <a:ea typeface="+mj-ea"/>
              <a:cs typeface="Times New Roman" pitchFamily="18"/>
            </a:endParaRPr>
          </a:p>
        </p:txBody>
      </p:sp>
      <p:sp>
        <p:nvSpPr>
          <p:cNvPr id="4" name="Text Box 3"/>
          <p:cNvSpPr txBox="1">
            <a:spLocks noChangeArrowheads="1"/>
          </p:cNvSpPr>
          <p:nvPr/>
        </p:nvSpPr>
        <p:spPr bwMode="auto">
          <a:xfrm>
            <a:off x="457200" y="2701925"/>
            <a:ext cx="8229600" cy="2784475"/>
          </a:xfrm>
          <a:prstGeom prst="rect">
            <a:avLst/>
          </a:prstGeom>
          <a:solidFill>
            <a:schemeClr val="accent4">
              <a:lumMod val="20000"/>
              <a:lumOff val="80000"/>
            </a:schemeClr>
          </a:solidFill>
          <a:ln w="76196">
            <a:solidFill>
              <a:srgbClr val="C00000"/>
            </a:solidFill>
            <a:miter lim="800000"/>
            <a:headEnd/>
            <a:tailEnd/>
          </a:ln>
        </p:spPr>
        <p:txBody>
          <a:bodyPr wrap="square" anchorCtr="1">
            <a:spAutoFit/>
          </a:bodyPr>
          <a:lstStyle/>
          <a:p>
            <a:pPr algn="ctr" fontAlgn="auto" hangingPunct="0">
              <a:spcBef>
                <a:spcPts val="1400"/>
              </a:spcBef>
              <a:spcAft>
                <a:spcPts val="0"/>
              </a:spcAft>
              <a:defRPr/>
            </a:pPr>
            <a:r>
              <a:rPr lang="es-ES" sz="2000" b="1" dirty="0">
                <a:solidFill>
                  <a:srgbClr val="000000"/>
                </a:solidFill>
                <a:latin typeface="Times New Roman" pitchFamily="18" charset="0"/>
              </a:rPr>
              <a:t>Ampara el daño causado exclusivamente por granizo a los frutos y productos asegurados, en tanto las plantas se hallen arraigadas al suelo, aún cuando concurra con otros fenómenos naturales (art.91 de la Ley de Seguros). La indemnización sólo procede cuando el daño supere el 6% de la suma asegurada que corresponda a la superficie afectada por el siniestro.</a:t>
            </a:r>
          </a:p>
          <a:p>
            <a:pPr algn="ctr" fontAlgn="auto" hangingPunct="0">
              <a:spcBef>
                <a:spcPts val="1400"/>
              </a:spcBef>
              <a:spcAft>
                <a:spcPts val="0"/>
              </a:spcAft>
              <a:defRPr/>
            </a:pPr>
            <a:r>
              <a:rPr lang="es-ES" sz="2000" b="1" dirty="0">
                <a:solidFill>
                  <a:srgbClr val="000000"/>
                </a:solidFill>
                <a:latin typeface="Times New Roman" pitchFamily="18" charset="0"/>
              </a:rPr>
              <a:t>Se cubre el valor de la cosecha según su rendimiento normal de acuerdo al precio de venta de la misma.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0-#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ppt_x</p:attrName>
                                        </p:attrNameLst>
                                      </p:cBhvr>
                                      <p:tavLst>
                                        <p:tav tm="0">
                                          <p:val>
                                            <p:strVal val="0-#ppt_w/2"/>
                                          </p:val>
                                        </p:tav>
                                        <p:tav tm="100000">
                                          <p:val>
                                            <p:strVal val="#ppt_x"/>
                                          </p:val>
                                        </p:tav>
                                      </p:tavLst>
                                    </p:anim>
                                    <p:anim calcmode="lin" valueType="num">
                                      <p:cBhvr>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Rectangle 2"/>
          <p:cNvSpPr txBox="1">
            <a:spLocks/>
          </p:cNvSpPr>
          <p:nvPr/>
        </p:nvSpPr>
        <p:spPr>
          <a:xfrm>
            <a:off x="457200" y="714375"/>
            <a:ext cx="8229600" cy="609600"/>
          </a:xfrm>
          <a:prstGeom prst="rect">
            <a:avLst/>
          </a:prstGeom>
          <a:solidFill>
            <a:schemeClr val="accent4">
              <a:lumMod val="20000"/>
              <a:lumOff val="80000"/>
            </a:schemeClr>
          </a:solidFill>
          <a:ln w="76196">
            <a:solidFill>
              <a:srgbClr val="C00000"/>
            </a:solidFill>
          </a:ln>
        </p:spPr>
        <p:txBody>
          <a:bodyPr rtlCol="0" anchorCtr="1">
            <a:normAutofit/>
          </a:bodyPr>
          <a:lstStyle/>
          <a:p>
            <a:pPr marL="484632"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000000"/>
                </a:solidFill>
                <a:effectLst/>
                <a:uLnTx/>
                <a:uFillTx/>
                <a:latin typeface="Times New Roman" pitchFamily="18"/>
                <a:ea typeface="+mj-ea"/>
                <a:cs typeface="Times New Roman" pitchFamily="18"/>
              </a:rPr>
              <a:t>CARGAS DEL ASEGURADO</a:t>
            </a:r>
            <a:endParaRPr kumimoji="0" lang="en-US" sz="2800" b="1" i="0" u="none" strike="noStrike" kern="1200" cap="none" spc="0" normalizeH="0" baseline="0" noProof="0" dirty="0" smtClean="0">
              <a:ln>
                <a:noFill/>
              </a:ln>
              <a:solidFill>
                <a:srgbClr val="000000"/>
              </a:solidFill>
              <a:effectLst/>
              <a:uLnTx/>
              <a:uFillTx/>
              <a:latin typeface="Times New Roman" pitchFamily="18"/>
              <a:ea typeface="+mj-ea"/>
              <a:cs typeface="Times New Roman" pitchFamily="18"/>
            </a:endParaRPr>
          </a:p>
        </p:txBody>
      </p:sp>
      <p:sp>
        <p:nvSpPr>
          <p:cNvPr id="4" name="Text Box 3"/>
          <p:cNvSpPr txBox="1">
            <a:spLocks noChangeArrowheads="1"/>
          </p:cNvSpPr>
          <p:nvPr/>
        </p:nvSpPr>
        <p:spPr bwMode="auto">
          <a:xfrm>
            <a:off x="457200" y="1862138"/>
            <a:ext cx="8229600" cy="4352925"/>
          </a:xfrm>
          <a:prstGeom prst="rect">
            <a:avLst/>
          </a:prstGeom>
          <a:solidFill>
            <a:schemeClr val="accent4">
              <a:lumMod val="20000"/>
              <a:lumOff val="80000"/>
            </a:schemeClr>
          </a:solidFill>
          <a:ln w="76196">
            <a:solidFill>
              <a:srgbClr val="C00000"/>
            </a:solidFill>
            <a:miter lim="800000"/>
            <a:headEnd/>
            <a:tailEnd/>
          </a:ln>
        </p:spPr>
        <p:txBody>
          <a:bodyPr wrap="square" anchorCtr="1">
            <a:spAutoFit/>
          </a:bodyPr>
          <a:lstStyle/>
          <a:p>
            <a:pPr algn="ctr" fontAlgn="auto" hangingPunct="0">
              <a:spcBef>
                <a:spcPts val="1400"/>
              </a:spcBef>
              <a:spcAft>
                <a:spcPts val="0"/>
              </a:spcAft>
              <a:defRPr/>
            </a:pPr>
            <a:r>
              <a:rPr lang="es-ES" sz="2400" b="1" dirty="0">
                <a:solidFill>
                  <a:srgbClr val="000000"/>
                </a:solidFill>
                <a:latin typeface="Times New Roman" pitchFamily="18" charset="0"/>
              </a:rPr>
              <a:t>Ajustar los trabajos de cultivo a una adecuada explotación agrícola;</a:t>
            </a:r>
          </a:p>
          <a:p>
            <a:pPr algn="ctr" fontAlgn="auto" hangingPunct="0">
              <a:spcBef>
                <a:spcPts val="1400"/>
              </a:spcBef>
              <a:spcAft>
                <a:spcPts val="0"/>
              </a:spcAft>
              <a:defRPr/>
            </a:pPr>
            <a:r>
              <a:rPr lang="es-ES" sz="2400" b="1" dirty="0">
                <a:solidFill>
                  <a:srgbClr val="000000"/>
                </a:solidFill>
                <a:latin typeface="Times New Roman" pitchFamily="18" charset="0"/>
              </a:rPr>
              <a:t>Producido un siniestro, no permitir la entrada de animales;</a:t>
            </a:r>
          </a:p>
          <a:p>
            <a:pPr algn="ctr" fontAlgn="auto" hangingPunct="0">
              <a:spcBef>
                <a:spcPts val="1400"/>
              </a:spcBef>
              <a:spcAft>
                <a:spcPts val="0"/>
              </a:spcAft>
              <a:defRPr/>
            </a:pPr>
            <a:r>
              <a:rPr lang="es-ES" sz="2400" b="1" dirty="0">
                <a:solidFill>
                  <a:srgbClr val="000000"/>
                </a:solidFill>
                <a:latin typeface="Times New Roman" pitchFamily="18" charset="0"/>
              </a:rPr>
              <a:t>Comenzada la siega o recolección del área asegurada y se produzca un siniestro, debe continuar con la labor, dejando en pie la hectárea central y una hectárea en cada una de las esquinas);</a:t>
            </a:r>
          </a:p>
          <a:p>
            <a:pPr algn="ctr" fontAlgn="auto" hangingPunct="0">
              <a:spcBef>
                <a:spcPts val="1400"/>
              </a:spcBef>
              <a:spcAft>
                <a:spcPts val="0"/>
              </a:spcAft>
              <a:defRPr/>
            </a:pPr>
            <a:r>
              <a:rPr lang="es-ES" sz="2400" b="1" dirty="0">
                <a:solidFill>
                  <a:srgbClr val="000000"/>
                </a:solidFill>
                <a:latin typeface="Times New Roman" pitchFamily="18" charset="0"/>
              </a:rPr>
              <a:t>Si tiene otro campo no asegurado, encontrándose en época de cosecha, ante la eventual granizada debe levantar primero la cosecha del campo asegurado.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par>
                          <p:cTn id="8" fill="hold">
                            <p:stCondLst>
                              <p:cond delay="500"/>
                            </p:stCondLst>
                            <p:childTnLst>
                              <p:par>
                                <p:cTn id="9" presetID="16" presetClass="entr" presetSubtype="2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Text Box 3"/>
          <p:cNvSpPr txBox="1">
            <a:spLocks noChangeArrowheads="1"/>
          </p:cNvSpPr>
          <p:nvPr/>
        </p:nvSpPr>
        <p:spPr bwMode="auto">
          <a:xfrm>
            <a:off x="457200" y="1228080"/>
            <a:ext cx="8229600" cy="4334520"/>
          </a:xfrm>
          <a:prstGeom prst="rect">
            <a:avLst/>
          </a:prstGeom>
          <a:solidFill>
            <a:schemeClr val="accent4">
              <a:lumMod val="20000"/>
              <a:lumOff val="80000"/>
            </a:schemeClr>
          </a:solidFill>
          <a:ln w="76196">
            <a:solidFill>
              <a:srgbClr val="C00000"/>
            </a:solidFill>
            <a:miter lim="800000"/>
            <a:headEnd/>
            <a:tailEnd/>
          </a:ln>
        </p:spPr>
        <p:txBody>
          <a:bodyPr wrap="square" anchorCtr="1">
            <a:spAutoFit/>
          </a:bodyPr>
          <a:lstStyle/>
          <a:p>
            <a:pPr algn="ctr" fontAlgn="auto" hangingPunct="0">
              <a:spcBef>
                <a:spcPts val="1400"/>
              </a:spcBef>
              <a:spcAft>
                <a:spcPts val="0"/>
              </a:spcAft>
              <a:defRPr/>
            </a:pPr>
            <a:r>
              <a:rPr lang="es-ES" sz="2400" b="1" dirty="0">
                <a:solidFill>
                  <a:srgbClr val="000000"/>
                </a:solidFill>
                <a:latin typeface="Times New Roman" pitchFamily="18" charset="0"/>
              </a:rPr>
              <a:t>Sólo reemplazar la plantación dañada por el siniestro, una vez verificados los daños por el Asegurador. Si decidiera su reemplazo, debe dar aviso al asegurador con cinco días de anticipación a la nueva siembra. Los nuevos frutos y productos que provengan de reemplazar  en la misma área de la plantación dañada, no quedan cubiertos por el seguro.</a:t>
            </a:r>
          </a:p>
          <a:p>
            <a:pPr algn="ctr" fontAlgn="auto" hangingPunct="0">
              <a:spcBef>
                <a:spcPts val="1400"/>
              </a:spcBef>
              <a:spcAft>
                <a:spcPts val="0"/>
              </a:spcAft>
              <a:defRPr/>
            </a:pPr>
            <a:r>
              <a:rPr lang="es-ES" sz="2400" b="1" dirty="0">
                <a:solidFill>
                  <a:srgbClr val="000000"/>
                </a:solidFill>
                <a:latin typeface="Times New Roman" pitchFamily="18" charset="0"/>
              </a:rPr>
              <a:t>Poner, sin cargo, a disposición de los expertos que designe el asegurador, para verificar y liquidar los daños, pudiendo presenciar dicho procedimiento en forma personal o designar un representante a ese efecto, con facultad de suscribir el acta pertinente. </a:t>
            </a:r>
            <a:r>
              <a:rPr lang="es-ES" sz="2400" b="1" dirty="0" smtClean="0">
                <a:solidFill>
                  <a:srgbClr val="000000"/>
                </a:solidFill>
                <a:latin typeface="Times New Roman" pitchFamily="18" charset="0"/>
              </a:rPr>
              <a:t> </a:t>
            </a:r>
            <a:endParaRPr lang="es-ES" sz="2400" b="1" dirty="0">
              <a:solidFill>
                <a:srgbClr val="000000"/>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1+#ppt_w/2"/>
                                          </p:val>
                                        </p:tav>
                                        <p:tav tm="100000">
                                          <p:val>
                                            <p:strVal val="#ppt_x"/>
                                          </p:val>
                                        </p:tav>
                                      </p:tavLst>
                                    </p:anim>
                                    <p:anim calcmode="lin" valueType="num">
                                      <p:cBhvr>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Rectangle 2"/>
          <p:cNvSpPr txBox="1">
            <a:spLocks/>
          </p:cNvSpPr>
          <p:nvPr/>
        </p:nvSpPr>
        <p:spPr>
          <a:xfrm>
            <a:off x="457200" y="923925"/>
            <a:ext cx="8229600" cy="1004888"/>
          </a:xfrm>
          <a:prstGeom prst="rect">
            <a:avLst/>
          </a:prstGeom>
          <a:solidFill>
            <a:schemeClr val="accent4">
              <a:lumMod val="20000"/>
              <a:lumOff val="80000"/>
            </a:schemeClr>
          </a:solidFill>
          <a:ln w="76196">
            <a:solidFill>
              <a:srgbClr val="C00000"/>
            </a:solidFill>
          </a:ln>
        </p:spPr>
        <p:txBody>
          <a:bodyPr rtlCol="0" anchorCtr="1">
            <a:normAutofit/>
          </a:bodyPr>
          <a:lstStyle/>
          <a:p>
            <a:pPr marL="0" marR="0" lvl="0" indent="0" algn="ctr" defTabSz="914400" rtl="0" eaLnBrk="1" fontAlgn="auto" latinLnBrk="0" hangingPunct="1">
              <a:lnSpc>
                <a:spcPct val="100000"/>
              </a:lnSpc>
              <a:spcBef>
                <a:spcPts val="0"/>
              </a:spcBef>
              <a:spcAft>
                <a:spcPts val="0"/>
              </a:spcAft>
              <a:buClrTx/>
              <a:buSzTx/>
              <a:buFontTx/>
              <a:buNone/>
              <a:tabLst>
                <a:tab pos="1252535" algn="l"/>
              </a:tabLst>
              <a:defRPr/>
            </a:pPr>
            <a:r>
              <a:rPr kumimoji="0" lang="es-ES" sz="2800" b="1" i="0" u="none" strike="noStrike" kern="1200" cap="none" spc="0" normalizeH="0" baseline="0" noProof="0" smtClean="0">
                <a:ln>
                  <a:noFill/>
                </a:ln>
                <a:solidFill>
                  <a:srgbClr val="000000"/>
                </a:solidFill>
                <a:effectLst/>
                <a:uLnTx/>
                <a:uFillTx/>
                <a:latin typeface="Times New Roman" pitchFamily="18"/>
                <a:ea typeface="+mj-ea"/>
                <a:cs typeface="Times New Roman" pitchFamily="18"/>
              </a:rPr>
              <a:t>SUMA ASEGURADA </a:t>
            </a:r>
            <a:br>
              <a:rPr kumimoji="0" lang="es-ES" sz="2800" b="1" i="0" u="none" strike="noStrike" kern="1200" cap="none" spc="0" normalizeH="0" baseline="0" noProof="0" smtClean="0">
                <a:ln>
                  <a:noFill/>
                </a:ln>
                <a:solidFill>
                  <a:srgbClr val="000000"/>
                </a:solidFill>
                <a:effectLst/>
                <a:uLnTx/>
                <a:uFillTx/>
                <a:latin typeface="Times New Roman" pitchFamily="18"/>
                <a:ea typeface="+mj-ea"/>
                <a:cs typeface="Times New Roman" pitchFamily="18"/>
              </a:rPr>
            </a:br>
            <a:r>
              <a:rPr kumimoji="0" lang="es-ES" sz="2800" b="1" i="0" u="none" strike="noStrike" kern="1200" cap="none" spc="0" normalizeH="0" baseline="0" noProof="0" smtClean="0">
                <a:ln>
                  <a:noFill/>
                </a:ln>
                <a:solidFill>
                  <a:srgbClr val="000000"/>
                </a:solidFill>
                <a:effectLst/>
                <a:uLnTx/>
                <a:uFillTx/>
                <a:latin typeface="Times New Roman" pitchFamily="18"/>
                <a:ea typeface="+mj-ea"/>
                <a:cs typeface="Times New Roman" pitchFamily="18"/>
              </a:rPr>
              <a:t>Y CÁLCULO DE LA INDEMNIZACIÓN</a:t>
            </a:r>
            <a:endParaRPr kumimoji="0" lang="es-ES" sz="2800" b="0" i="0" u="none" strike="noStrike" kern="1200" cap="none" spc="0" normalizeH="0" baseline="0" noProof="0" dirty="0" smtClean="0">
              <a:ln>
                <a:noFill/>
              </a:ln>
              <a:solidFill>
                <a:srgbClr val="000000"/>
              </a:solidFill>
              <a:effectLst/>
              <a:uLnTx/>
              <a:uFillTx/>
              <a:latin typeface="Times New Roman" pitchFamily="18"/>
              <a:ea typeface="+mj-ea"/>
              <a:cs typeface="Times New Roman" pitchFamily="18"/>
            </a:endParaRPr>
          </a:p>
        </p:txBody>
      </p:sp>
      <p:sp>
        <p:nvSpPr>
          <p:cNvPr id="4" name="Text Box 3"/>
          <p:cNvSpPr txBox="1">
            <a:spLocks noChangeArrowheads="1"/>
          </p:cNvSpPr>
          <p:nvPr/>
        </p:nvSpPr>
        <p:spPr bwMode="auto">
          <a:xfrm>
            <a:off x="457200" y="2614613"/>
            <a:ext cx="8229600" cy="2901950"/>
          </a:xfrm>
          <a:prstGeom prst="rect">
            <a:avLst/>
          </a:prstGeom>
          <a:solidFill>
            <a:schemeClr val="accent4">
              <a:lumMod val="20000"/>
              <a:lumOff val="80000"/>
            </a:schemeClr>
          </a:solidFill>
          <a:ln w="76196">
            <a:solidFill>
              <a:srgbClr val="C00000"/>
            </a:solidFill>
            <a:miter lim="800000"/>
            <a:headEnd/>
            <a:tailEnd/>
          </a:ln>
        </p:spPr>
        <p:txBody>
          <a:bodyPr wrap="square" anchorCtr="1">
            <a:spAutoFit/>
          </a:bodyPr>
          <a:lstStyle/>
          <a:p>
            <a:pPr algn="ctr" fontAlgn="auto" hangingPunct="0">
              <a:spcBef>
                <a:spcPts val="1400"/>
              </a:spcBef>
              <a:spcAft>
                <a:spcPts val="0"/>
              </a:spcAft>
              <a:defRPr/>
            </a:pPr>
            <a:r>
              <a:rPr lang="es-ES" sz="2400" b="1" dirty="0">
                <a:solidFill>
                  <a:srgbClr val="000000"/>
                </a:solidFill>
                <a:latin typeface="Times New Roman" pitchFamily="18" charset="0"/>
              </a:rPr>
              <a:t>La suma asegurada se fija según el valor de los productos al tiempo de la cosecha.</a:t>
            </a:r>
          </a:p>
          <a:p>
            <a:pPr algn="ctr" fontAlgn="auto" hangingPunct="0">
              <a:spcBef>
                <a:spcPts val="1400"/>
              </a:spcBef>
              <a:spcAft>
                <a:spcPts val="0"/>
              </a:spcAft>
              <a:defRPr/>
            </a:pPr>
            <a:r>
              <a:rPr lang="es-ES" sz="2400" b="1" dirty="0">
                <a:solidFill>
                  <a:srgbClr val="000000"/>
                </a:solidFill>
                <a:latin typeface="Times New Roman" pitchFamily="18" charset="0"/>
              </a:rPr>
              <a:t>Para valuar el daño se calculará el valor que habrían tenido los frutos y productos al tiempo de la cosecha si no hubiera habido siniestro, así como el uso a que puedan aplicarse y el valor que tienen después del daño. El asegurador pagará la diferencia como indemnización</a:t>
            </a:r>
            <a:r>
              <a:rPr lang="es-ES" sz="2000" dirty="0">
                <a:solidFill>
                  <a:srgbClr val="000000"/>
                </a:solidFill>
                <a:latin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0"/>
                                          </p:val>
                                        </p:tav>
                                        <p:tav tm="100000">
                                          <p:val>
                                            <p:strVal val="#ppt_w"/>
                                          </p:val>
                                        </p:tav>
                                      </p:tavLst>
                                    </p:anim>
                                    <p:anim calcmode="lin" valueType="num">
                                      <p:cBhvr>
                                        <p:cTn id="8" dur="500" fill="hold"/>
                                        <p:tgtEl>
                                          <p:spTgt spid="3"/>
                                        </p:tgtEl>
                                        <p:attrNameLst>
                                          <p:attrName>ppt_h</p:attrName>
                                        </p:attrNameLst>
                                      </p:cBhvr>
                                      <p:tavLst>
                                        <p:tav tm="0">
                                          <p:val>
                                            <p:strVal val="0"/>
                                          </p:val>
                                        </p:tav>
                                        <p:tav tm="100000">
                                          <p:val>
                                            <p:strVal val="#ppt_h"/>
                                          </p:val>
                                        </p:tav>
                                      </p:tavLst>
                                    </p:anim>
                                    <p:anim calcmode="lin" valueType="num">
                                      <p:cBhvr>
                                        <p:cTn id="9" dur="500" fill="hold"/>
                                        <p:tgtEl>
                                          <p:spTgt spid="3"/>
                                        </p:tgtEl>
                                        <p:attrNameLst>
                                          <p:attrName>ppt_x</p:attrName>
                                        </p:attrNameLst>
                                      </p:cBhvr>
                                      <p:tavLst>
                                        <p:tav tm="0">
                                          <p:val>
                                            <p:strVal val="0,5"/>
                                          </p:val>
                                        </p:tav>
                                        <p:tav tm="100000">
                                          <p:val>
                                            <p:strVal val="#ppt_x"/>
                                          </p:val>
                                        </p:tav>
                                      </p:tavLst>
                                    </p:anim>
                                    <p:anim calcmode="lin" valueType="num">
                                      <p:cBhvr>
                                        <p:cTn id="10" dur="500" fill="hold"/>
                                        <p:tgtEl>
                                          <p:spTgt spid="3"/>
                                        </p:tgtEl>
                                        <p:attrNameLst>
                                          <p:attrName>ppt_y</p:attrName>
                                        </p:attrNameLst>
                                      </p:cBhvr>
                                      <p:tavLst>
                                        <p:tav tm="0">
                                          <p:val>
                                            <p:strVal val="0,5"/>
                                          </p:val>
                                        </p:tav>
                                        <p:tav tm="100000">
                                          <p:val>
                                            <p:strVal val="#ppt_y"/>
                                          </p:val>
                                        </p:tav>
                                      </p:tavLst>
                                    </p:anim>
                                  </p:childTnLst>
                                </p:cTn>
                              </p:par>
                            </p:childTnLst>
                          </p:cTn>
                        </p:par>
                        <p:par>
                          <p:cTn id="11" fill="hold">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strVal val="0"/>
                                          </p:val>
                                        </p:tav>
                                        <p:tav tm="100000">
                                          <p:val>
                                            <p:strVal val="#ppt_w"/>
                                          </p:val>
                                        </p:tav>
                                      </p:tavLst>
                                    </p:anim>
                                    <p:anim calcmode="lin" valueType="num">
                                      <p:cBhvr>
                                        <p:cTn id="15" dur="500" fill="hold"/>
                                        <p:tgtEl>
                                          <p:spTgt spid="4"/>
                                        </p:tgtEl>
                                        <p:attrNameLst>
                                          <p:attrName>ppt_h</p:attrName>
                                        </p:attrNameLst>
                                      </p:cBhvr>
                                      <p:tavLst>
                                        <p:tav tm="0">
                                          <p:val>
                                            <p:strVal val="0"/>
                                          </p:val>
                                        </p:tav>
                                        <p:tav tm="100000">
                                          <p:val>
                                            <p:strVal val="#ppt_h"/>
                                          </p:val>
                                        </p:tav>
                                      </p:tavLst>
                                    </p:anim>
                                    <p:anim calcmode="lin" valueType="num">
                                      <p:cBhvr>
                                        <p:cTn id="16" dur="500" fill="hold"/>
                                        <p:tgtEl>
                                          <p:spTgt spid="4"/>
                                        </p:tgtEl>
                                        <p:attrNameLst>
                                          <p:attrName>ppt_x</p:attrName>
                                        </p:attrNameLst>
                                      </p:cBhvr>
                                      <p:tavLst>
                                        <p:tav tm="0">
                                          <p:val>
                                            <p:strVal val="0,5"/>
                                          </p:val>
                                        </p:tav>
                                        <p:tav tm="100000">
                                          <p:val>
                                            <p:strVal val="#ppt_x"/>
                                          </p:val>
                                        </p:tav>
                                      </p:tavLst>
                                    </p:anim>
                                    <p:anim calcmode="lin" valueType="num">
                                      <p:cBhvr>
                                        <p:cTn id="17" dur="500" fill="hold"/>
                                        <p:tgtEl>
                                          <p:spTgt spid="4"/>
                                        </p:tgtEl>
                                        <p:attrNameLst>
                                          <p:attrName>ppt_y</p:attrName>
                                        </p:attrNameLst>
                                      </p:cBhvr>
                                      <p:tavLst>
                                        <p:tav tm="0">
                                          <p:val>
                                            <p:str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2" name="Rectangle 2"/>
          <p:cNvSpPr txBox="1">
            <a:spLocks/>
          </p:cNvSpPr>
          <p:nvPr/>
        </p:nvSpPr>
        <p:spPr bwMode="auto">
          <a:xfrm>
            <a:off x="457200" y="2689225"/>
            <a:ext cx="8229600" cy="596900"/>
          </a:xfrm>
          <a:prstGeom prst="rect">
            <a:avLst/>
          </a:prstGeom>
          <a:solidFill>
            <a:schemeClr val="bg1"/>
          </a:solidFill>
          <a:ln w="76196">
            <a:solidFill>
              <a:srgbClr val="C00000"/>
            </a:solidFill>
            <a:miter lim="800000"/>
            <a:headEnd/>
            <a:tailEnd/>
          </a:ln>
        </p:spPr>
        <p:txBody>
          <a:bodyPr anchor="ctr" anchorCtr="1"/>
          <a:lstStyle/>
          <a:p>
            <a:pPr marL="482600" indent="-482600" algn="ctr"/>
            <a:r>
              <a:rPr lang="es-ES" sz="2800" b="1">
                <a:latin typeface="Times New Roman" pitchFamily="18" charset="0"/>
                <a:cs typeface="Times New Roman" pitchFamily="18" charset="0"/>
              </a:rPr>
              <a:t>SEGURO DE GANADO</a:t>
            </a:r>
            <a:endParaRPr lang="es-ES" sz="280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0"/>
                                          </p:val>
                                        </p:tav>
                                        <p:tav tm="100000">
                                          <p:val>
                                            <p:strVal val="#ppt_w"/>
                                          </p:val>
                                        </p:tav>
                                      </p:tavLst>
                                    </p:anim>
                                    <p:anim calcmode="lin" valueType="num">
                                      <p:cBhvr>
                                        <p:cTn id="8" dur="500" fill="hold"/>
                                        <p:tgtEl>
                                          <p:spTgt spid="2"/>
                                        </p:tgtEl>
                                        <p:attrNameLst>
                                          <p:attrName>ppt_h</p:attrName>
                                        </p:attrNameLst>
                                      </p:cBhvr>
                                      <p:tavLst>
                                        <p:tav tm="0">
                                          <p:val>
                                            <p:strVal val="0"/>
                                          </p:val>
                                        </p:tav>
                                        <p:tav tm="100000">
                                          <p:val>
                                            <p:strVal val="#ppt_h"/>
                                          </p:val>
                                        </p:tav>
                                      </p:tavLst>
                                    </p:anim>
                                    <p:anim calcmode="lin" valueType="num">
                                      <p:cBhvr>
                                        <p:cTn id="9" dur="500" fill="hold"/>
                                        <p:tgtEl>
                                          <p:spTgt spid="2"/>
                                        </p:tgtEl>
                                        <p:attrNameLst>
                                          <p:attrName>ppt_x</p:attrName>
                                        </p:attrNameLst>
                                      </p:cBhvr>
                                      <p:tavLst>
                                        <p:tav tm="0">
                                          <p:val>
                                            <p:strVal val="0,5"/>
                                          </p:val>
                                        </p:tav>
                                        <p:tav tm="100000">
                                          <p:val>
                                            <p:strVal val="#ppt_x"/>
                                          </p:val>
                                        </p:tav>
                                      </p:tavLst>
                                    </p:anim>
                                    <p:anim calcmode="lin" valueType="num">
                                      <p:cBhvr>
                                        <p:cTn id="10" dur="500" fill="hold"/>
                                        <p:tgtEl>
                                          <p:spTgt spid="2"/>
                                        </p:tgtEl>
                                        <p:attrNameLst>
                                          <p:attrName>ppt_y</p:attrName>
                                        </p:attrNameLst>
                                      </p:cBhvr>
                                      <p:tavLst>
                                        <p:tav tm="0">
                                          <p:val>
                                            <p:str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2 CuadroTexto"/>
          <p:cNvSpPr txBox="1"/>
          <p:nvPr/>
        </p:nvSpPr>
        <p:spPr>
          <a:xfrm>
            <a:off x="457200" y="2752725"/>
            <a:ext cx="8305800" cy="523875"/>
          </a:xfrm>
          <a:prstGeom prst="rect">
            <a:avLst/>
          </a:prstGeom>
          <a:solidFill>
            <a:schemeClr val="accent4">
              <a:lumMod val="20000"/>
              <a:lumOff val="80000"/>
            </a:schemeClr>
          </a:solidFill>
          <a:ln w="76200">
            <a:solidFill>
              <a:srgbClr val="C00000"/>
            </a:solidFill>
          </a:ln>
        </p:spPr>
        <p:txBody>
          <a:bodyPr wrap="square">
            <a:spAutoFit/>
          </a:bodyPr>
          <a:lstStyle/>
          <a:p>
            <a:pPr algn="ctr" fontAlgn="auto">
              <a:spcBef>
                <a:spcPts val="0"/>
              </a:spcBef>
              <a:spcAft>
                <a:spcPts val="0"/>
              </a:spcAft>
              <a:defRPr/>
            </a:pPr>
            <a:r>
              <a:rPr lang="es-AR" sz="2800" b="1">
                <a:latin typeface="Times New Roman" pitchFamily="18" charset="0"/>
                <a:cs typeface="Times New Roman" pitchFamily="18" charset="0"/>
              </a:rPr>
              <a:t>RIESGOS FORESTALES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2 Rectángulo"/>
          <p:cNvSpPr/>
          <p:nvPr/>
        </p:nvSpPr>
        <p:spPr>
          <a:xfrm>
            <a:off x="457200" y="571500"/>
            <a:ext cx="8229600" cy="5632450"/>
          </a:xfrm>
          <a:prstGeom prst="rect">
            <a:avLst/>
          </a:prstGeom>
          <a:solidFill>
            <a:schemeClr val="accent4">
              <a:lumMod val="20000"/>
              <a:lumOff val="80000"/>
            </a:schemeClr>
          </a:solidFill>
          <a:ln w="76200">
            <a:solidFill>
              <a:srgbClr val="C00000"/>
            </a:solidFill>
          </a:ln>
        </p:spPr>
        <p:txBody>
          <a:bodyPr wrap="square">
            <a:spAutoFit/>
          </a:bodyPr>
          <a:lstStyle/>
          <a:p>
            <a:pPr fontAlgn="auto">
              <a:spcBef>
                <a:spcPts val="0"/>
              </a:spcBef>
              <a:spcAft>
                <a:spcPts val="0"/>
              </a:spcAft>
              <a:defRPr/>
            </a:pPr>
            <a:r>
              <a:rPr lang="es-ES" sz="2400" b="1" dirty="0">
                <a:latin typeface="Times New Roman" pitchFamily="18" charset="0"/>
                <a:cs typeface="Times New Roman" pitchFamily="18" charset="0"/>
              </a:rPr>
              <a:t>Tipos de producción asegurable:</a:t>
            </a:r>
          </a:p>
          <a:p>
            <a:pPr fontAlgn="auto">
              <a:spcBef>
                <a:spcPts val="0"/>
              </a:spcBef>
              <a:spcAft>
                <a:spcPts val="0"/>
              </a:spcAft>
              <a:defRPr/>
            </a:pPr>
            <a:endParaRPr lang="es-ES" sz="2400" b="1" dirty="0">
              <a:latin typeface="Times New Roman" pitchFamily="18" charset="0"/>
              <a:cs typeface="Times New Roman" pitchFamily="18" charset="0"/>
            </a:endParaRPr>
          </a:p>
          <a:p>
            <a:pPr fontAlgn="auto">
              <a:spcBef>
                <a:spcPts val="0"/>
              </a:spcBef>
              <a:spcAft>
                <a:spcPts val="0"/>
              </a:spcAft>
              <a:defRPr/>
            </a:pPr>
            <a:r>
              <a:rPr lang="es-ES" sz="2400" b="1" dirty="0">
                <a:latin typeface="Times New Roman" pitchFamily="18" charset="0"/>
                <a:cs typeface="Times New Roman" pitchFamily="18" charset="0"/>
              </a:rPr>
              <a:t>Eucaliptos, pinos, álamos, sauces, araucarias u otras especies nativas.</a:t>
            </a:r>
          </a:p>
          <a:p>
            <a:pPr fontAlgn="auto">
              <a:spcBef>
                <a:spcPts val="0"/>
              </a:spcBef>
              <a:spcAft>
                <a:spcPts val="0"/>
              </a:spcAft>
              <a:defRPr/>
            </a:pPr>
            <a:endParaRPr lang="es-ES" sz="2400" b="1" dirty="0">
              <a:latin typeface="Times New Roman" pitchFamily="18" charset="0"/>
              <a:cs typeface="Times New Roman" pitchFamily="18" charset="0"/>
            </a:endParaRPr>
          </a:p>
          <a:p>
            <a:pPr fontAlgn="auto">
              <a:spcBef>
                <a:spcPts val="0"/>
              </a:spcBef>
              <a:spcAft>
                <a:spcPts val="0"/>
              </a:spcAft>
              <a:defRPr/>
            </a:pPr>
            <a:r>
              <a:rPr lang="es-ES" sz="2400" b="1" dirty="0">
                <a:latin typeface="Times New Roman" pitchFamily="18" charset="0"/>
                <a:cs typeface="Times New Roman" pitchFamily="18" charset="0"/>
              </a:rPr>
              <a:t>Coberturas</a:t>
            </a:r>
          </a:p>
          <a:p>
            <a:pPr fontAlgn="auto">
              <a:spcBef>
                <a:spcPts val="0"/>
              </a:spcBef>
              <a:spcAft>
                <a:spcPts val="0"/>
              </a:spcAft>
              <a:defRPr/>
            </a:pPr>
            <a:endParaRPr lang="es-ES" sz="2400" b="1" dirty="0">
              <a:latin typeface="Times New Roman" pitchFamily="18" charset="0"/>
              <a:cs typeface="Times New Roman" pitchFamily="18" charset="0"/>
            </a:endParaRPr>
          </a:p>
          <a:p>
            <a:pPr fontAlgn="auto">
              <a:spcBef>
                <a:spcPts val="0"/>
              </a:spcBef>
              <a:spcAft>
                <a:spcPts val="0"/>
              </a:spcAft>
              <a:defRPr/>
            </a:pPr>
            <a:r>
              <a:rPr lang="es-ES" sz="2400" b="1" dirty="0">
                <a:latin typeface="Times New Roman" pitchFamily="18" charset="0"/>
                <a:cs typeface="Times New Roman" pitchFamily="18" charset="0"/>
              </a:rPr>
              <a:t>Incendio de pérdidas físicas o daños materiales originados por incendio, rayo y/o explosión) más los siguientes adicionales:</a:t>
            </a:r>
          </a:p>
          <a:p>
            <a:pPr fontAlgn="auto">
              <a:spcBef>
                <a:spcPts val="0"/>
              </a:spcBef>
              <a:spcAft>
                <a:spcPts val="0"/>
              </a:spcAft>
              <a:defRPr/>
            </a:pPr>
            <a:r>
              <a:rPr lang="es-ES" sz="2400" b="1" dirty="0">
                <a:latin typeface="Times New Roman" pitchFamily="18" charset="0"/>
                <a:cs typeface="Times New Roman" pitchFamily="18" charset="0"/>
              </a:rPr>
              <a:t/>
            </a:r>
            <a:br>
              <a:rPr lang="es-ES" sz="2400" b="1" dirty="0">
                <a:latin typeface="Times New Roman" pitchFamily="18" charset="0"/>
                <a:cs typeface="Times New Roman" pitchFamily="18" charset="0"/>
              </a:rPr>
            </a:br>
            <a:r>
              <a:rPr lang="es-ES" sz="2400" b="1" dirty="0">
                <a:latin typeface="Times New Roman" pitchFamily="18" charset="0"/>
                <a:cs typeface="Times New Roman" pitchFamily="18" charset="0"/>
              </a:rPr>
              <a:t>- Huracán, tromba y/o tornado.</a:t>
            </a:r>
          </a:p>
          <a:p>
            <a:pPr fontAlgn="auto">
              <a:spcBef>
                <a:spcPts val="0"/>
              </a:spcBef>
              <a:spcAft>
                <a:spcPts val="0"/>
              </a:spcAft>
              <a:defRPr/>
            </a:pPr>
            <a:r>
              <a:rPr lang="es-ES" sz="2400" b="1" dirty="0">
                <a:latin typeface="Times New Roman" pitchFamily="18" charset="0"/>
                <a:cs typeface="Times New Roman" pitchFamily="18" charset="0"/>
              </a:rPr>
              <a:t>- Gastos de extinción de incendios.</a:t>
            </a:r>
          </a:p>
          <a:p>
            <a:pPr fontAlgn="auto">
              <a:spcBef>
                <a:spcPts val="0"/>
              </a:spcBef>
              <a:spcAft>
                <a:spcPts val="0"/>
              </a:spcAft>
              <a:defRPr/>
            </a:pPr>
            <a:r>
              <a:rPr lang="es-ES" sz="2400" b="1" dirty="0">
                <a:latin typeface="Times New Roman" pitchFamily="18" charset="0"/>
                <a:cs typeface="Times New Roman" pitchFamily="18" charset="0"/>
              </a:rPr>
              <a:t>- Gastos de remoción de escombros.</a:t>
            </a:r>
          </a:p>
          <a:p>
            <a:pPr fontAlgn="auto">
              <a:spcBef>
                <a:spcPts val="0"/>
              </a:spcBef>
              <a:spcAft>
                <a:spcPts val="0"/>
              </a:spcAft>
              <a:defRPr/>
            </a:pPr>
            <a:r>
              <a:rPr lang="es-ES" sz="2400" b="1" dirty="0">
                <a:latin typeface="Times New Roman" pitchFamily="18" charset="0"/>
                <a:cs typeface="Times New Roman" pitchFamily="18" charset="0"/>
              </a:rPr>
              <a:t>- Incendio en madera volteada y en proceso</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2 Rectángulo"/>
          <p:cNvSpPr/>
          <p:nvPr/>
        </p:nvSpPr>
        <p:spPr>
          <a:xfrm>
            <a:off x="457200" y="1500188"/>
            <a:ext cx="8229600" cy="3786187"/>
          </a:xfrm>
          <a:prstGeom prst="rect">
            <a:avLst/>
          </a:prstGeom>
          <a:solidFill>
            <a:schemeClr val="accent4">
              <a:lumMod val="20000"/>
              <a:lumOff val="80000"/>
            </a:schemeClr>
          </a:solidFill>
          <a:ln w="76200">
            <a:solidFill>
              <a:srgbClr val="C00000"/>
            </a:solidFill>
          </a:ln>
        </p:spPr>
        <p:txBody>
          <a:bodyPr wrap="square">
            <a:spAutoFit/>
          </a:bodyPr>
          <a:lstStyle/>
          <a:p>
            <a:pPr fontAlgn="auto">
              <a:spcBef>
                <a:spcPts val="0"/>
              </a:spcBef>
              <a:spcAft>
                <a:spcPts val="0"/>
              </a:spcAft>
              <a:defRPr/>
            </a:pPr>
            <a:r>
              <a:rPr lang="es-ES" sz="2400" b="1" dirty="0">
                <a:latin typeface="Times New Roman" pitchFamily="18" charset="0"/>
                <a:cs typeface="Times New Roman" pitchFamily="18" charset="0"/>
              </a:rPr>
              <a:t>Heladas: para plantaciones menores a 2 años de edad</a:t>
            </a:r>
          </a:p>
          <a:p>
            <a:pPr fontAlgn="auto">
              <a:spcBef>
                <a:spcPts val="0"/>
              </a:spcBef>
              <a:spcAft>
                <a:spcPts val="0"/>
              </a:spcAft>
              <a:defRPr/>
            </a:pPr>
            <a:r>
              <a:rPr lang="es-ES" sz="2400" b="1" dirty="0">
                <a:latin typeface="Times New Roman" pitchFamily="18" charset="0"/>
                <a:cs typeface="Times New Roman" pitchFamily="18" charset="0"/>
              </a:rPr>
              <a:t>Granizo: para plantaciones menores a 3 años de edad</a:t>
            </a:r>
          </a:p>
          <a:p>
            <a:pPr fontAlgn="auto">
              <a:spcBef>
                <a:spcPts val="0"/>
              </a:spcBef>
              <a:spcAft>
                <a:spcPts val="0"/>
              </a:spcAft>
              <a:defRPr/>
            </a:pPr>
            <a:endParaRPr lang="es-ES" sz="2400" b="1" dirty="0">
              <a:latin typeface="Times New Roman" pitchFamily="18" charset="0"/>
              <a:cs typeface="Times New Roman" pitchFamily="18" charset="0"/>
            </a:endParaRPr>
          </a:p>
          <a:p>
            <a:pPr fontAlgn="auto">
              <a:spcBef>
                <a:spcPts val="0"/>
              </a:spcBef>
              <a:spcAft>
                <a:spcPts val="0"/>
              </a:spcAft>
              <a:defRPr/>
            </a:pPr>
            <a:r>
              <a:rPr lang="es-ES" sz="2400" b="1" dirty="0">
                <a:latin typeface="Times New Roman" pitchFamily="18" charset="0"/>
                <a:cs typeface="Times New Roman" pitchFamily="18" charset="0"/>
              </a:rPr>
              <a:t>Límite de Indemnización: Para cada riesgo asegurado se establecerá un límite máximo de indemnización en todo y en cada evento y para el agregado anual de eventos.</a:t>
            </a:r>
          </a:p>
          <a:p>
            <a:pPr fontAlgn="auto">
              <a:spcBef>
                <a:spcPts val="0"/>
              </a:spcBef>
              <a:spcAft>
                <a:spcPts val="0"/>
              </a:spcAft>
              <a:defRPr/>
            </a:pPr>
            <a:endParaRPr lang="es-ES" sz="2400" b="1" dirty="0">
              <a:latin typeface="Times New Roman" pitchFamily="18" charset="0"/>
              <a:cs typeface="Times New Roman" pitchFamily="18" charset="0"/>
            </a:endParaRPr>
          </a:p>
          <a:p>
            <a:pPr fontAlgn="auto">
              <a:spcBef>
                <a:spcPts val="0"/>
              </a:spcBef>
              <a:spcAft>
                <a:spcPts val="0"/>
              </a:spcAft>
              <a:defRPr/>
            </a:pPr>
            <a:r>
              <a:rPr lang="es-ES" sz="2400" b="1" dirty="0">
                <a:latin typeface="Times New Roman" pitchFamily="18" charset="0"/>
                <a:cs typeface="Times New Roman" pitchFamily="18" charset="0"/>
              </a:rPr>
              <a:t>Deducibles: Para cada riesgo asegurado, en caso de indemnización, se aplicará un deducible en todo y cada evento.</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2 CuadroTexto"/>
          <p:cNvSpPr txBox="1"/>
          <p:nvPr/>
        </p:nvSpPr>
        <p:spPr>
          <a:xfrm>
            <a:off x="457200" y="1295400"/>
            <a:ext cx="8229600" cy="954088"/>
          </a:xfrm>
          <a:prstGeom prst="rect">
            <a:avLst/>
          </a:prstGeom>
          <a:solidFill>
            <a:schemeClr val="accent4">
              <a:lumMod val="20000"/>
              <a:lumOff val="80000"/>
            </a:schemeClr>
          </a:solidFill>
          <a:ln w="76200">
            <a:solidFill>
              <a:srgbClr val="C00000"/>
            </a:solidFill>
          </a:ln>
        </p:spPr>
        <p:txBody>
          <a:bodyPr wrap="square">
            <a:spAutoFit/>
          </a:bodyPr>
          <a:lstStyle/>
          <a:p>
            <a:pPr algn="ctr" fontAlgn="auto">
              <a:spcBef>
                <a:spcPts val="0"/>
              </a:spcBef>
              <a:spcAft>
                <a:spcPts val="0"/>
              </a:spcAft>
              <a:defRPr/>
            </a:pPr>
            <a:r>
              <a:rPr lang="es-AR" sz="2800" b="1">
                <a:latin typeface="Times New Roman" pitchFamily="18" charset="0"/>
                <a:cs typeface="Times New Roman" pitchFamily="18" charset="0"/>
              </a:rPr>
              <a:t>ARTÍCULOS DE LA LEY DE SEGUROS RELACIONADOS CON RIESGOS AGRÍCOLAS </a:t>
            </a:r>
          </a:p>
        </p:txBody>
      </p:sp>
      <p:sp>
        <p:nvSpPr>
          <p:cNvPr id="4" name="3 CuadroTexto"/>
          <p:cNvSpPr txBox="1"/>
          <p:nvPr/>
        </p:nvSpPr>
        <p:spPr>
          <a:xfrm>
            <a:off x="457200" y="3363913"/>
            <a:ext cx="8229600" cy="522287"/>
          </a:xfrm>
          <a:prstGeom prst="rect">
            <a:avLst/>
          </a:prstGeom>
          <a:solidFill>
            <a:schemeClr val="accent4">
              <a:lumMod val="20000"/>
              <a:lumOff val="80000"/>
            </a:schemeClr>
          </a:solidFill>
          <a:ln w="76200">
            <a:solidFill>
              <a:srgbClr val="C00000"/>
            </a:solidFill>
          </a:ln>
        </p:spPr>
        <p:txBody>
          <a:bodyPr wrap="square">
            <a:spAutoFit/>
          </a:bodyPr>
          <a:lstStyle/>
          <a:p>
            <a:pPr algn="ctr" fontAlgn="auto">
              <a:spcBef>
                <a:spcPts val="0"/>
              </a:spcBef>
              <a:spcAft>
                <a:spcPts val="0"/>
              </a:spcAft>
              <a:defRPr/>
            </a:pPr>
            <a:r>
              <a:rPr lang="es-AR" sz="2800" b="1" dirty="0">
                <a:latin typeface="Times New Roman" pitchFamily="18" charset="0"/>
                <a:cs typeface="Times New Roman" pitchFamily="18" charset="0"/>
              </a:rPr>
              <a:t>GRANIZO</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2 Rectángulo"/>
          <p:cNvSpPr/>
          <p:nvPr/>
        </p:nvSpPr>
        <p:spPr>
          <a:xfrm>
            <a:off x="457200" y="1038285"/>
            <a:ext cx="8229600" cy="4524315"/>
          </a:xfrm>
          <a:prstGeom prst="rect">
            <a:avLst/>
          </a:prstGeom>
          <a:solidFill>
            <a:schemeClr val="accent4">
              <a:lumMod val="20000"/>
              <a:lumOff val="80000"/>
            </a:schemeClr>
          </a:solidFill>
          <a:ln w="76200">
            <a:solidFill>
              <a:srgbClr val="C00000"/>
            </a:solidFill>
          </a:ln>
        </p:spPr>
        <p:txBody>
          <a:bodyPr wrap="square">
            <a:spAutoFit/>
          </a:bodyPr>
          <a:lstStyle/>
          <a:p>
            <a:pPr fontAlgn="auto">
              <a:spcBef>
                <a:spcPts val="0"/>
              </a:spcBef>
              <a:spcAft>
                <a:spcPts val="0"/>
              </a:spcAft>
              <a:tabLst>
                <a:tab pos="3849688" algn="l"/>
              </a:tabLst>
              <a:defRPr/>
            </a:pPr>
            <a:r>
              <a:rPr lang="es-ES" sz="2400" b="1" dirty="0">
                <a:latin typeface="Times New Roman" pitchFamily="18" charset="0"/>
                <a:cs typeface="Times New Roman" pitchFamily="18" charset="0"/>
              </a:rPr>
              <a:t>Art. 91. El asegurador responde por los daños causados exclusivamente por el granizo a los frutos y productos asegurados, aun cuando concurra con otros fenómenos meteorológicos.</a:t>
            </a:r>
          </a:p>
          <a:p>
            <a:pPr fontAlgn="auto">
              <a:spcBef>
                <a:spcPts val="0"/>
              </a:spcBef>
              <a:spcAft>
                <a:spcPts val="0"/>
              </a:spcAft>
              <a:defRPr/>
            </a:pPr>
            <a:endParaRPr lang="es-ES" sz="2400" b="1" dirty="0">
              <a:latin typeface="Times New Roman" pitchFamily="18" charset="0"/>
              <a:cs typeface="Times New Roman" pitchFamily="18" charset="0"/>
            </a:endParaRPr>
          </a:p>
          <a:p>
            <a:pPr fontAlgn="auto">
              <a:spcBef>
                <a:spcPts val="0"/>
              </a:spcBef>
              <a:spcAft>
                <a:spcPts val="0"/>
              </a:spcAft>
              <a:defRPr/>
            </a:pPr>
            <a:r>
              <a:rPr lang="es-ES" sz="2400" b="1" i="1" dirty="0">
                <a:latin typeface="Times New Roman" pitchFamily="18" charset="0"/>
                <a:cs typeface="Times New Roman" pitchFamily="18" charset="0"/>
              </a:rPr>
              <a:t>Cálculo de la indemnización</a:t>
            </a:r>
          </a:p>
          <a:p>
            <a:pPr fontAlgn="auto">
              <a:spcBef>
                <a:spcPts val="0"/>
              </a:spcBef>
              <a:spcAft>
                <a:spcPts val="0"/>
              </a:spcAft>
              <a:defRPr/>
            </a:pPr>
            <a:endParaRPr lang="es-ES" sz="2400" b="1" dirty="0">
              <a:latin typeface="Times New Roman" pitchFamily="18" charset="0"/>
              <a:cs typeface="Times New Roman" pitchFamily="18" charset="0"/>
            </a:endParaRPr>
          </a:p>
          <a:p>
            <a:pPr fontAlgn="auto">
              <a:spcBef>
                <a:spcPts val="0"/>
              </a:spcBef>
              <a:spcAft>
                <a:spcPts val="0"/>
              </a:spcAft>
              <a:defRPr/>
            </a:pPr>
            <a:r>
              <a:rPr lang="es-ES" sz="2400" b="1" dirty="0">
                <a:latin typeface="Times New Roman" pitchFamily="18" charset="0"/>
                <a:cs typeface="Times New Roman" pitchFamily="18" charset="0"/>
              </a:rPr>
              <a:t>Art. 92. Para valuar el daño se calculará el valor que habrían tenido los frutos y productos al tiempo de la cosecha Si no hubiera habido siniestro, así como el uso a que pueden aplicarse y el valor que tienen después del daño. El asegurador pagará la diferencia como indemnización</a:t>
            </a:r>
            <a:r>
              <a:rPr lang="es-ES" dirty="0">
                <a:latin typeface="Arial Black" pitchFamily="34" charset="0"/>
              </a:rPr>
              <a: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2 Rectángulo"/>
          <p:cNvSpPr/>
          <p:nvPr/>
        </p:nvSpPr>
        <p:spPr>
          <a:xfrm>
            <a:off x="457200" y="1214438"/>
            <a:ext cx="8229600" cy="4154487"/>
          </a:xfrm>
          <a:prstGeom prst="rect">
            <a:avLst/>
          </a:prstGeom>
          <a:solidFill>
            <a:schemeClr val="accent4">
              <a:lumMod val="20000"/>
              <a:lumOff val="80000"/>
            </a:schemeClr>
          </a:solidFill>
          <a:ln w="76200">
            <a:solidFill>
              <a:srgbClr val="C00000"/>
            </a:solidFill>
          </a:ln>
        </p:spPr>
        <p:txBody>
          <a:bodyPr wrap="square">
            <a:spAutoFit/>
          </a:bodyPr>
          <a:lstStyle/>
          <a:p>
            <a:pPr fontAlgn="auto">
              <a:spcBef>
                <a:spcPts val="0"/>
              </a:spcBef>
              <a:spcAft>
                <a:spcPts val="0"/>
              </a:spcAft>
              <a:defRPr/>
            </a:pPr>
            <a:r>
              <a:rPr lang="es-ES" sz="2400" b="1" i="1" dirty="0">
                <a:latin typeface="Times New Roman" pitchFamily="18" charset="0"/>
                <a:cs typeface="Times New Roman" pitchFamily="18" charset="0"/>
              </a:rPr>
              <a:t>Denuncia del siniestro</a:t>
            </a:r>
          </a:p>
          <a:p>
            <a:pPr fontAlgn="auto">
              <a:spcBef>
                <a:spcPts val="0"/>
              </a:spcBef>
              <a:spcAft>
                <a:spcPts val="0"/>
              </a:spcAft>
              <a:defRPr/>
            </a:pPr>
            <a:endParaRPr lang="es-ES" sz="2400" b="1" i="1" dirty="0">
              <a:latin typeface="Times New Roman" pitchFamily="18" charset="0"/>
              <a:cs typeface="Times New Roman" pitchFamily="18" charset="0"/>
            </a:endParaRPr>
          </a:p>
          <a:p>
            <a:pPr fontAlgn="auto">
              <a:spcBef>
                <a:spcPts val="0"/>
              </a:spcBef>
              <a:spcAft>
                <a:spcPts val="0"/>
              </a:spcAft>
              <a:defRPr/>
            </a:pPr>
            <a:r>
              <a:rPr lang="es-ES" sz="2400" b="1" dirty="0">
                <a:latin typeface="Times New Roman" pitchFamily="18" charset="0"/>
                <a:cs typeface="Times New Roman" pitchFamily="18" charset="0"/>
              </a:rPr>
              <a:t>Art. 93. La denuncia del siniestro se remitirá al asegurador en el término de tres días, si las partes no acuerdan un plazo mayor.</a:t>
            </a:r>
          </a:p>
          <a:p>
            <a:pPr fontAlgn="auto">
              <a:spcBef>
                <a:spcPts val="0"/>
              </a:spcBef>
              <a:spcAft>
                <a:spcPts val="0"/>
              </a:spcAft>
              <a:defRPr/>
            </a:pPr>
            <a:endParaRPr lang="es-ES" sz="2400" b="1" i="1" dirty="0">
              <a:latin typeface="Times New Roman" pitchFamily="18" charset="0"/>
              <a:cs typeface="Times New Roman" pitchFamily="18" charset="0"/>
            </a:endParaRPr>
          </a:p>
          <a:p>
            <a:pPr fontAlgn="auto">
              <a:spcBef>
                <a:spcPts val="0"/>
              </a:spcBef>
              <a:spcAft>
                <a:spcPts val="0"/>
              </a:spcAft>
              <a:defRPr/>
            </a:pPr>
            <a:r>
              <a:rPr lang="es-ES" sz="2400" b="1" i="1" dirty="0">
                <a:latin typeface="Times New Roman" pitchFamily="18" charset="0"/>
                <a:cs typeface="Times New Roman" pitchFamily="18" charset="0"/>
              </a:rPr>
              <a:t>Postergación de la liquidación</a:t>
            </a:r>
          </a:p>
          <a:p>
            <a:pPr fontAlgn="auto">
              <a:spcBef>
                <a:spcPts val="0"/>
              </a:spcBef>
              <a:spcAft>
                <a:spcPts val="0"/>
              </a:spcAft>
              <a:defRPr/>
            </a:pPr>
            <a:endParaRPr lang="es-ES" sz="2400" b="1" i="1" dirty="0">
              <a:latin typeface="Times New Roman" pitchFamily="18" charset="0"/>
              <a:cs typeface="Times New Roman" pitchFamily="18" charset="0"/>
            </a:endParaRPr>
          </a:p>
          <a:p>
            <a:pPr fontAlgn="auto">
              <a:spcBef>
                <a:spcPts val="0"/>
              </a:spcBef>
              <a:spcAft>
                <a:spcPts val="0"/>
              </a:spcAft>
              <a:defRPr/>
            </a:pPr>
            <a:r>
              <a:rPr lang="es-ES" sz="2400" b="1" dirty="0">
                <a:latin typeface="Times New Roman" pitchFamily="18" charset="0"/>
                <a:cs typeface="Times New Roman" pitchFamily="18" charset="0"/>
              </a:rPr>
              <a:t>Art. 94. Cualquiera de las partes puede solicitar la postergación de la liquidación del daño hasta la época de la cosecha, salvo pacto en contrario.</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2 Rectángulo"/>
          <p:cNvSpPr/>
          <p:nvPr/>
        </p:nvSpPr>
        <p:spPr>
          <a:xfrm>
            <a:off x="457200" y="819150"/>
            <a:ext cx="8229600" cy="5324475"/>
          </a:xfrm>
          <a:prstGeom prst="rect">
            <a:avLst/>
          </a:prstGeom>
          <a:solidFill>
            <a:schemeClr val="accent4">
              <a:lumMod val="20000"/>
              <a:lumOff val="80000"/>
            </a:schemeClr>
          </a:solidFill>
          <a:ln w="76200">
            <a:solidFill>
              <a:srgbClr val="C00000"/>
            </a:solidFill>
          </a:ln>
        </p:spPr>
        <p:txBody>
          <a:bodyPr wrap="square">
            <a:spAutoFit/>
          </a:bodyPr>
          <a:lstStyle/>
          <a:p>
            <a:pPr fontAlgn="auto">
              <a:spcBef>
                <a:spcPts val="0"/>
              </a:spcBef>
              <a:spcAft>
                <a:spcPts val="0"/>
              </a:spcAft>
              <a:defRPr/>
            </a:pPr>
            <a:r>
              <a:rPr lang="es-ES" sz="2000" b="1" i="1" dirty="0">
                <a:latin typeface="Times New Roman" pitchFamily="18" charset="0"/>
                <a:cs typeface="Times New Roman" pitchFamily="18" charset="0"/>
              </a:rPr>
              <a:t>Cambios en los productos afectados:</a:t>
            </a:r>
          </a:p>
          <a:p>
            <a:pPr fontAlgn="auto">
              <a:spcBef>
                <a:spcPts val="0"/>
              </a:spcBef>
              <a:spcAft>
                <a:spcPts val="0"/>
              </a:spcAft>
              <a:defRPr/>
            </a:pPr>
            <a:endParaRPr lang="es-ES" sz="2000" b="1" dirty="0">
              <a:latin typeface="Times New Roman" pitchFamily="18" charset="0"/>
              <a:cs typeface="Times New Roman" pitchFamily="18" charset="0"/>
            </a:endParaRPr>
          </a:p>
          <a:p>
            <a:pPr fontAlgn="auto">
              <a:spcBef>
                <a:spcPts val="0"/>
              </a:spcBef>
              <a:spcAft>
                <a:spcPts val="0"/>
              </a:spcAft>
              <a:defRPr/>
            </a:pPr>
            <a:r>
              <a:rPr lang="es-ES" sz="2000" b="1" dirty="0">
                <a:latin typeface="Times New Roman" pitchFamily="18" charset="0"/>
                <a:cs typeface="Times New Roman" pitchFamily="18" charset="0"/>
              </a:rPr>
              <a:t>Art. 95. El asegurado puede realizar antes de la determinación del daño y sin consentimiento del asegurador, sólo aquellos cambios sobre los frutos y productos afectados que no puedan postergarse según normas de adecuada explotación.</a:t>
            </a:r>
          </a:p>
          <a:p>
            <a:pPr fontAlgn="auto">
              <a:spcBef>
                <a:spcPts val="0"/>
              </a:spcBef>
              <a:spcAft>
                <a:spcPts val="0"/>
              </a:spcAft>
              <a:defRPr/>
            </a:pPr>
            <a:endParaRPr lang="es-ES" sz="2000" b="1" i="1" dirty="0">
              <a:latin typeface="Times New Roman" pitchFamily="18" charset="0"/>
              <a:cs typeface="Times New Roman" pitchFamily="18" charset="0"/>
            </a:endParaRPr>
          </a:p>
          <a:p>
            <a:pPr fontAlgn="auto">
              <a:spcBef>
                <a:spcPts val="0"/>
              </a:spcBef>
              <a:spcAft>
                <a:spcPts val="0"/>
              </a:spcAft>
              <a:defRPr/>
            </a:pPr>
            <a:r>
              <a:rPr lang="es-ES" sz="2000" b="1" i="1" dirty="0">
                <a:latin typeface="Times New Roman" pitchFamily="18" charset="0"/>
                <a:cs typeface="Times New Roman" pitchFamily="18" charset="0"/>
              </a:rPr>
              <a:t>Cambio en el titular del interés</a:t>
            </a:r>
          </a:p>
          <a:p>
            <a:pPr fontAlgn="auto">
              <a:spcBef>
                <a:spcPts val="0"/>
              </a:spcBef>
              <a:spcAft>
                <a:spcPts val="0"/>
              </a:spcAft>
              <a:defRPr/>
            </a:pPr>
            <a:endParaRPr lang="es-ES" sz="2000" b="1" dirty="0">
              <a:latin typeface="Times New Roman" pitchFamily="18" charset="0"/>
              <a:cs typeface="Times New Roman" pitchFamily="18" charset="0"/>
            </a:endParaRPr>
          </a:p>
          <a:p>
            <a:pPr fontAlgn="auto">
              <a:spcBef>
                <a:spcPts val="0"/>
              </a:spcBef>
              <a:spcAft>
                <a:spcPts val="0"/>
              </a:spcAft>
              <a:defRPr/>
            </a:pPr>
            <a:r>
              <a:rPr lang="es-ES" sz="2000" b="1" dirty="0">
                <a:latin typeface="Times New Roman" pitchFamily="18" charset="0"/>
                <a:cs typeface="Times New Roman" pitchFamily="18" charset="0"/>
              </a:rPr>
              <a:t>Art. 96. En caso de enajenación del inmueble en el que se encuentran los frutos y productos dañados, el asegurador puede rescindir el contrato sólo después de vencido el periodo en curso, durante el cual tomó conocimiento de la enajenación.</a:t>
            </a:r>
          </a:p>
          <a:p>
            <a:pPr fontAlgn="auto">
              <a:spcBef>
                <a:spcPts val="0"/>
              </a:spcBef>
              <a:spcAft>
                <a:spcPts val="0"/>
              </a:spcAft>
              <a:defRPr/>
            </a:pPr>
            <a:endParaRPr lang="es-ES" sz="2000" b="1" dirty="0">
              <a:latin typeface="Times New Roman" pitchFamily="18" charset="0"/>
              <a:cs typeface="Times New Roman" pitchFamily="18" charset="0"/>
            </a:endParaRPr>
          </a:p>
          <a:p>
            <a:pPr fontAlgn="auto">
              <a:spcBef>
                <a:spcPts val="0"/>
              </a:spcBef>
              <a:spcAft>
                <a:spcPts val="0"/>
              </a:spcAft>
              <a:defRPr/>
            </a:pPr>
            <a:r>
              <a:rPr lang="es-ES" sz="2000" b="1" dirty="0">
                <a:latin typeface="Times New Roman" pitchFamily="18" charset="0"/>
                <a:cs typeface="Times New Roman" pitchFamily="18" charset="0"/>
              </a:rPr>
              <a:t>La disposición se aplica también en los supuestos de locación y de negocios jurídicos por los que un tercero adquiere el derecho a retirar los frutos y productos asegurados.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2 Rectángulo"/>
          <p:cNvSpPr/>
          <p:nvPr/>
        </p:nvSpPr>
        <p:spPr>
          <a:xfrm>
            <a:off x="457200" y="1981200"/>
            <a:ext cx="8229600" cy="2308225"/>
          </a:xfrm>
          <a:prstGeom prst="rect">
            <a:avLst/>
          </a:prstGeom>
          <a:solidFill>
            <a:schemeClr val="accent4">
              <a:lumMod val="20000"/>
              <a:lumOff val="80000"/>
            </a:schemeClr>
          </a:solidFill>
          <a:ln w="76200">
            <a:solidFill>
              <a:srgbClr val="C0504D"/>
            </a:solidFill>
          </a:ln>
        </p:spPr>
        <p:txBody>
          <a:bodyPr wrap="square">
            <a:spAutoFit/>
          </a:bodyPr>
          <a:lstStyle/>
          <a:p>
            <a:pPr fontAlgn="auto">
              <a:spcBef>
                <a:spcPts val="0"/>
              </a:spcBef>
              <a:spcAft>
                <a:spcPts val="0"/>
              </a:spcAft>
              <a:defRPr/>
            </a:pPr>
            <a:r>
              <a:rPr lang="es-ES" sz="2400" b="1" dirty="0">
                <a:latin typeface="Times New Roman" pitchFamily="18" charset="0"/>
                <a:cs typeface="Times New Roman" pitchFamily="18" charset="0"/>
              </a:rPr>
              <a:t>Helada</a:t>
            </a:r>
          </a:p>
          <a:p>
            <a:pPr fontAlgn="auto">
              <a:spcBef>
                <a:spcPts val="0"/>
              </a:spcBef>
              <a:spcAft>
                <a:spcPts val="0"/>
              </a:spcAft>
              <a:defRPr/>
            </a:pPr>
            <a:endParaRPr lang="es-ES" sz="2400" b="1" i="1" dirty="0">
              <a:latin typeface="Times New Roman" pitchFamily="18" charset="0"/>
              <a:cs typeface="Times New Roman" pitchFamily="18" charset="0"/>
            </a:endParaRPr>
          </a:p>
          <a:p>
            <a:pPr fontAlgn="auto">
              <a:spcBef>
                <a:spcPts val="0"/>
              </a:spcBef>
              <a:spcAft>
                <a:spcPts val="0"/>
              </a:spcAft>
              <a:defRPr/>
            </a:pPr>
            <a:r>
              <a:rPr lang="es-ES" sz="2400" b="1" i="1" dirty="0">
                <a:latin typeface="Times New Roman" pitchFamily="18" charset="0"/>
                <a:cs typeface="Times New Roman" pitchFamily="18" charset="0"/>
              </a:rPr>
              <a:t>Helada. Régimen</a:t>
            </a:r>
          </a:p>
          <a:p>
            <a:pPr fontAlgn="auto">
              <a:spcBef>
                <a:spcPts val="0"/>
              </a:spcBef>
              <a:spcAft>
                <a:spcPts val="0"/>
              </a:spcAft>
              <a:defRPr/>
            </a:pPr>
            <a:endParaRPr lang="es-ES" sz="2400" b="1" dirty="0">
              <a:latin typeface="Times New Roman" pitchFamily="18" charset="0"/>
              <a:cs typeface="Times New Roman" pitchFamily="18" charset="0"/>
            </a:endParaRPr>
          </a:p>
          <a:p>
            <a:pPr fontAlgn="auto">
              <a:spcBef>
                <a:spcPts val="0"/>
              </a:spcBef>
              <a:spcAft>
                <a:spcPts val="0"/>
              </a:spcAft>
              <a:defRPr/>
            </a:pPr>
            <a:r>
              <a:rPr lang="es-ES" sz="2400" b="1" dirty="0">
                <a:latin typeface="Times New Roman" pitchFamily="18" charset="0"/>
                <a:cs typeface="Times New Roman" pitchFamily="18" charset="0"/>
              </a:rPr>
              <a:t>Art. 97. Los artículos 90 a 96 se aplican al seguro de daños causados por helada.</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2" name="Rectangle 2"/>
          <p:cNvSpPr txBox="1">
            <a:spLocks/>
          </p:cNvSpPr>
          <p:nvPr/>
        </p:nvSpPr>
        <p:spPr>
          <a:xfrm>
            <a:off x="457200" y="2638425"/>
            <a:ext cx="8229600" cy="561975"/>
          </a:xfrm>
          <a:prstGeom prst="rect">
            <a:avLst/>
          </a:prstGeom>
          <a:solidFill>
            <a:schemeClr val="bg1"/>
          </a:solidFill>
          <a:ln w="76196">
            <a:solidFill>
              <a:srgbClr val="C00000"/>
            </a:solidFill>
          </a:ln>
        </p:spPr>
        <p:txBody>
          <a:bodyPr anchorCtr="1"/>
          <a:lstStyle/>
          <a:p>
            <a:pPr marL="482600" marR="0" lvl="0" indent="-48260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smtClean="0">
                <a:ln>
                  <a:noFill/>
                </a:ln>
                <a:solidFill>
                  <a:srgbClr val="000000"/>
                </a:solidFill>
                <a:effectLst/>
                <a:uLnTx/>
                <a:uFillTx/>
                <a:latin typeface="Times New Roman" pitchFamily="18" charset="0"/>
                <a:ea typeface="+mj-ea"/>
                <a:cs typeface="Times New Roman" pitchFamily="18" charset="0"/>
              </a:rPr>
              <a:t>EVALUACIÓN</a:t>
            </a:r>
            <a:endParaRPr kumimoji="0" lang="en-US" sz="2800" b="0" i="0" u="none" strike="noStrike" kern="1200" cap="none" spc="0" normalizeH="0" baseline="0" noProof="0" dirty="0" smtClean="0">
              <a:ln>
                <a:noFill/>
              </a:ln>
              <a:solidFill>
                <a:srgbClr val="000000"/>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0-#ppt_w/2"/>
                                          </p:val>
                                        </p:tav>
                                        <p:tav tm="100000">
                                          <p:val>
                                            <p:strVal val="#ppt_x"/>
                                          </p:val>
                                        </p:tav>
                                      </p:tavLst>
                                    </p:anim>
                                    <p:anim calcmode="lin" valueType="num">
                                      <p:cBhvr>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2" name="1 CuadroTexto"/>
          <p:cNvSpPr txBox="1"/>
          <p:nvPr/>
        </p:nvSpPr>
        <p:spPr>
          <a:xfrm>
            <a:off x="457200" y="2161163"/>
            <a:ext cx="8229600" cy="1877437"/>
          </a:xfrm>
          <a:prstGeom prst="rect">
            <a:avLst/>
          </a:prstGeom>
          <a:solidFill>
            <a:schemeClr val="bg1"/>
          </a:solidFill>
          <a:ln w="57150">
            <a:solidFill>
              <a:srgbClr val="C00000"/>
            </a:solidFill>
          </a:ln>
        </p:spPr>
        <p:txBody>
          <a:bodyPr wrap="square">
            <a:spAutoFit/>
          </a:bodyPr>
          <a:lstStyle/>
          <a:p>
            <a:pPr algn="ctr" fontAlgn="auto">
              <a:spcBef>
                <a:spcPts val="0"/>
              </a:spcBef>
              <a:spcAft>
                <a:spcPts val="0"/>
              </a:spcAft>
              <a:defRPr/>
            </a:pPr>
            <a:r>
              <a:rPr lang="es-AR" sz="3200" b="1" dirty="0" smtClean="0">
                <a:latin typeface="Times New Roman" pitchFamily="18" charset="0"/>
                <a:cs typeface="Times New Roman" pitchFamily="18" charset="0"/>
              </a:rPr>
              <a:t> </a:t>
            </a:r>
            <a:r>
              <a:rPr lang="es-AR" sz="2800" b="1" dirty="0" smtClean="0">
                <a:latin typeface="Times New Roman" pitchFamily="18" charset="0"/>
                <a:cs typeface="Times New Roman" pitchFamily="18" charset="0"/>
              </a:rPr>
              <a:t>En base a lo estudiado en el apéndice I del  Manual del Profesional del Seguro edición 17, Ud. debería estar en condiciones de responder las siguientes preguntas:</a:t>
            </a:r>
            <a:endParaRPr lang="es-AR" sz="2800" b="1" dirty="0">
              <a:latin typeface="Times New Roman" pitchFamily="18" charset="0"/>
              <a:cs typeface="Times New Rom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8437" t="27499" r="43750" b="20000"/>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2" name="1 CuadroTexto"/>
          <p:cNvSpPr txBox="1"/>
          <p:nvPr/>
        </p:nvSpPr>
        <p:spPr>
          <a:xfrm>
            <a:off x="457200" y="762000"/>
            <a:ext cx="8229600" cy="4154984"/>
          </a:xfrm>
          <a:prstGeom prst="rect">
            <a:avLst/>
          </a:prstGeom>
          <a:solidFill>
            <a:schemeClr val="bg1"/>
          </a:solidFill>
          <a:ln w="57150">
            <a:solidFill>
              <a:srgbClr val="C00000"/>
            </a:solidFill>
          </a:ln>
        </p:spPr>
        <p:txBody>
          <a:bodyPr wrap="square" rtlCol="0">
            <a:spAutoFit/>
          </a:bodyPr>
          <a:lstStyle/>
          <a:p>
            <a:pPr algn="ctr"/>
            <a:r>
              <a:rPr lang="es-AR" sz="2400" b="1" dirty="0" smtClean="0">
                <a:latin typeface="Times New Roman" pitchFamily="18" charset="0"/>
                <a:cs typeface="Times New Roman" pitchFamily="18" charset="0"/>
              </a:rPr>
              <a:t>¿Cuándo procede la indemnización en un seguro de granizo?</a:t>
            </a:r>
          </a:p>
          <a:p>
            <a:pPr algn="ctr"/>
            <a:r>
              <a:rPr lang="es-AR" sz="2400" b="1" dirty="0" smtClean="0">
                <a:latin typeface="Times New Roman" pitchFamily="18" charset="0"/>
                <a:cs typeface="Times New Roman" pitchFamily="18" charset="0"/>
              </a:rPr>
              <a:t>¿Si el daño no supera la franquicia, quién paga los honorarios y gastos del perito?</a:t>
            </a:r>
          </a:p>
          <a:p>
            <a:pPr algn="ctr"/>
            <a:r>
              <a:rPr lang="es-AR" sz="2400" b="1" dirty="0" smtClean="0">
                <a:latin typeface="Times New Roman" pitchFamily="18" charset="0"/>
                <a:cs typeface="Times New Roman" pitchFamily="18" charset="0"/>
              </a:rPr>
              <a:t>¿Cómo se determina el monto de la indemnización en un seguro de granizo?</a:t>
            </a:r>
          </a:p>
          <a:p>
            <a:pPr algn="ctr"/>
            <a:r>
              <a:rPr lang="es-AR" sz="2400" b="1" dirty="0" smtClean="0">
                <a:latin typeface="Times New Roman" pitchFamily="18" charset="0"/>
                <a:cs typeface="Times New Roman" pitchFamily="18" charset="0"/>
              </a:rPr>
              <a:t>¿Cuáles son las cargas que tiene el asegurado indicadas en la póliza?</a:t>
            </a:r>
          </a:p>
          <a:p>
            <a:pPr algn="ctr"/>
            <a:r>
              <a:rPr lang="es-AR" sz="2400" b="1" dirty="0" smtClean="0">
                <a:latin typeface="Times New Roman" pitchFamily="18" charset="0"/>
                <a:cs typeface="Times New Roman" pitchFamily="18" charset="0"/>
              </a:rPr>
              <a:t>¿Cuál es la cobertura básica de los riesgos forestales y cuáles los adicionales?</a:t>
            </a:r>
          </a:p>
          <a:p>
            <a:pPr algn="ctr"/>
            <a:r>
              <a:rPr lang="es-AR" sz="2400" b="1" dirty="0" smtClean="0">
                <a:latin typeface="Times New Roman" pitchFamily="18" charset="0"/>
                <a:cs typeface="Times New Roman" pitchFamily="18" charset="0"/>
              </a:rPr>
              <a:t>¿Qué disposiciones existen sobre seguros de granizo en </a:t>
            </a:r>
            <a:r>
              <a:rPr lang="es-AR" sz="2400" b="1" dirty="0" smtClean="0">
                <a:latin typeface="Times New Roman" pitchFamily="18" charset="0"/>
                <a:cs typeface="Times New Roman" pitchFamily="18" charset="0"/>
              </a:rPr>
              <a:t>la ley </a:t>
            </a:r>
            <a:r>
              <a:rPr lang="es-AR" sz="2400" b="1" dirty="0" smtClean="0">
                <a:latin typeface="Times New Roman" pitchFamily="18" charset="0"/>
                <a:cs typeface="Times New Roman" pitchFamily="18" charset="0"/>
              </a:rPr>
              <a:t>de seguros? </a:t>
            </a:r>
            <a:endParaRPr lang="en-US" sz="2400" b="1" dirty="0">
              <a:latin typeface="Times New Roman" pitchFamily="18" charset="0"/>
              <a:cs typeface="Times New Roman" pitchFamily="18" charset="0"/>
            </a:endParaRPr>
          </a:p>
        </p:txBody>
      </p:sp>
      <p:sp>
        <p:nvSpPr>
          <p:cNvPr id="4" name="Rectangle 2"/>
          <p:cNvSpPr txBox="1">
            <a:spLocks/>
          </p:cNvSpPr>
          <p:nvPr/>
        </p:nvSpPr>
        <p:spPr>
          <a:xfrm>
            <a:off x="457200" y="5257800"/>
            <a:ext cx="8229600" cy="561975"/>
          </a:xfrm>
          <a:prstGeom prst="rect">
            <a:avLst/>
          </a:prstGeom>
          <a:solidFill>
            <a:schemeClr val="bg1"/>
          </a:solidFill>
          <a:ln w="76196">
            <a:solidFill>
              <a:srgbClr val="C00000"/>
            </a:solidFill>
          </a:ln>
        </p:spPr>
        <p:txBody>
          <a:bodyPr anchorCtr="1"/>
          <a:lstStyle/>
          <a:p>
            <a:pPr marL="482600" marR="0" lvl="0" indent="-48260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rgbClr val="000000"/>
                </a:solidFill>
                <a:effectLst/>
                <a:uLnTx/>
                <a:uFillTx/>
                <a:latin typeface="Times New Roman" pitchFamily="18" charset="0"/>
                <a:ea typeface="+mj-ea"/>
                <a:cs typeface="Times New Roman" pitchFamily="18" charset="0"/>
              </a:rPr>
              <a:t>GRACIAS</a:t>
            </a:r>
            <a:endParaRPr kumimoji="0" lang="en-US" sz="2800" b="0" i="0" u="none" strike="noStrike" kern="1200" cap="none" spc="0" normalizeH="0" baseline="0" noProof="0" dirty="0" smtClean="0">
              <a:ln>
                <a:noFill/>
              </a:ln>
              <a:solidFill>
                <a:srgbClr val="000000"/>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0-#ppt_w/2"/>
                                          </p:val>
                                        </p:tav>
                                        <p:tav tm="100000">
                                          <p:val>
                                            <p:strVal val="#ppt_x"/>
                                          </p:val>
                                        </p:tav>
                                      </p:tavLst>
                                    </p:anim>
                                    <p:anim calcmode="lin" valueType="num">
                                      <p:cBhvr>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Rectangle 2"/>
          <p:cNvSpPr txBox="1">
            <a:spLocks/>
          </p:cNvSpPr>
          <p:nvPr/>
        </p:nvSpPr>
        <p:spPr>
          <a:xfrm>
            <a:off x="457200" y="2638425"/>
            <a:ext cx="8305800" cy="1004888"/>
          </a:xfrm>
          <a:prstGeom prst="rect">
            <a:avLst/>
          </a:prstGeom>
          <a:solidFill>
            <a:schemeClr val="tx1"/>
          </a:solidFill>
          <a:ln w="76196">
            <a:noFill/>
          </a:ln>
        </p:spPr>
        <p:txBody>
          <a:bodyPr vert="horz" lIns="91440" tIns="45720" rIns="91440" bIns="45720" rtlCol="0" anchor="ctr" anchorCtr="1">
            <a:normAutofit/>
          </a:bodyPr>
          <a:lstStyle/>
          <a:p>
            <a:pPr marL="0" marR="0" lvl="0" indent="0" algn="ctr" defTabSz="914400" rtl="0" eaLnBrk="1" fontAlgn="auto" latinLnBrk="0" hangingPunct="1">
              <a:lnSpc>
                <a:spcPct val="100000"/>
              </a:lnSpc>
              <a:spcBef>
                <a:spcPct val="0"/>
              </a:spcBef>
              <a:spcAft>
                <a:spcPts val="0"/>
              </a:spcAft>
              <a:buClrTx/>
              <a:buSzTx/>
              <a:buFontTx/>
              <a:buNone/>
              <a:tabLst>
                <a:tab pos="1250950" algn="l"/>
              </a:tabLst>
              <a:defRPr/>
            </a:pPr>
            <a:r>
              <a:rPr kumimoji="0" lang="en-US" sz="2800" b="1" i="0" u="none" strike="noStrike" kern="1200" cap="none" spc="0" normalizeH="0" baseline="0" noProof="0" smtClean="0">
                <a:ln>
                  <a:noFill/>
                </a:ln>
                <a:solidFill>
                  <a:schemeClr val="bg1"/>
                </a:solidFill>
                <a:effectLst/>
                <a:uLnTx/>
                <a:uFillTx/>
                <a:latin typeface="Times New Roman" pitchFamily="18" charset="0"/>
                <a:ea typeface="+mj-ea"/>
                <a:cs typeface="Times New Roman" pitchFamily="18" charset="0"/>
              </a:rPr>
              <a:t>SEGURO DE INCENDIO</a:t>
            </a:r>
            <a:endParaRPr kumimoji="0" lang="en-US" sz="2800" b="0" i="0" u="none" strike="noStrike" kern="1200" cap="none" spc="0" normalizeH="0" baseline="0" noProof="0" smtClean="0">
              <a:ln>
                <a:noFill/>
              </a:ln>
              <a:solidFill>
                <a:schemeClr val="bg1"/>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0"/>
                                          </p:val>
                                        </p:tav>
                                        <p:tav tm="100000">
                                          <p:val>
                                            <p:strVal val="#ppt_w"/>
                                          </p:val>
                                        </p:tav>
                                      </p:tavLst>
                                    </p:anim>
                                    <p:anim calcmode="lin" valueType="num">
                                      <p:cBhvr>
                                        <p:cTn id="8" dur="500" fill="hold"/>
                                        <p:tgtEl>
                                          <p:spTgt spid="3"/>
                                        </p:tgtEl>
                                        <p:attrNameLst>
                                          <p:attrName>ppt_h</p:attrName>
                                        </p:attrNameLst>
                                      </p:cBhvr>
                                      <p:tavLst>
                                        <p:tav tm="0">
                                          <p:val>
                                            <p:strVal val="0"/>
                                          </p:val>
                                        </p:tav>
                                        <p:tav tm="100000">
                                          <p:val>
                                            <p:strVal val="#ppt_h"/>
                                          </p:val>
                                        </p:tav>
                                      </p:tavLst>
                                    </p:anim>
                                    <p:anim calcmode="lin" valueType="num">
                                      <p:cBhvr>
                                        <p:cTn id="9" dur="500" fill="hold"/>
                                        <p:tgtEl>
                                          <p:spTgt spid="3"/>
                                        </p:tgtEl>
                                        <p:attrNameLst>
                                          <p:attrName>ppt_x</p:attrName>
                                        </p:attrNameLst>
                                      </p:cBhvr>
                                      <p:tavLst>
                                        <p:tav tm="0">
                                          <p:val>
                                            <p:strVal val="0,5"/>
                                          </p:val>
                                        </p:tav>
                                        <p:tav tm="100000">
                                          <p:val>
                                            <p:strVal val="#ppt_x"/>
                                          </p:val>
                                        </p:tav>
                                      </p:tavLst>
                                    </p:anim>
                                    <p:anim calcmode="lin" valueType="num">
                                      <p:cBhvr>
                                        <p:cTn id="10" dur="500" fill="hold"/>
                                        <p:tgtEl>
                                          <p:spTgt spid="3"/>
                                        </p:tgtEl>
                                        <p:attrNameLst>
                                          <p:attrName>ppt_y</p:attrName>
                                        </p:attrNameLst>
                                      </p:cBhvr>
                                      <p:tavLst>
                                        <p:tav tm="0">
                                          <p:val>
                                            <p:str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13126" t="32500" r="47050" b="16666"/>
          <a:stretch>
            <a:fillRect/>
          </a:stretch>
        </p:blipFill>
        <p:spPr bwMode="auto">
          <a:xfrm>
            <a:off x="0" y="0"/>
            <a:ext cx="9144000" cy="7173913"/>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44063" t="34985" r="20781" b="20000"/>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8907" t="41888" r="41875" b="25388"/>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30000" t="40834" r="41251" b="29166"/>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6561" t="30000" r="42345" b="10834"/>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Rectangle 2"/>
          <p:cNvSpPr txBox="1">
            <a:spLocks/>
          </p:cNvSpPr>
          <p:nvPr/>
        </p:nvSpPr>
        <p:spPr>
          <a:xfrm>
            <a:off x="457200" y="1052513"/>
            <a:ext cx="8229600" cy="623887"/>
          </a:xfrm>
          <a:prstGeom prst="rect">
            <a:avLst/>
          </a:prstGeom>
          <a:solidFill>
            <a:schemeClr val="tx1"/>
          </a:solidFill>
          <a:ln w="76196">
            <a:solidFill>
              <a:srgbClr val="C00000"/>
            </a:solidFill>
          </a:ln>
        </p:spPr>
        <p:txBody>
          <a:bodyPr anchorCtr="1"/>
          <a:lstStyle/>
          <a:p>
            <a:pPr marL="482600" marR="0" lvl="0" indent="-48260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smtClean="0">
                <a:ln>
                  <a:noFill/>
                </a:ln>
                <a:solidFill>
                  <a:schemeClr val="bg1"/>
                </a:solidFill>
                <a:effectLst/>
                <a:uLnTx/>
                <a:uFillTx/>
                <a:latin typeface="Times New Roman" pitchFamily="18" charset="0"/>
                <a:ea typeface="+mj-ea"/>
                <a:cs typeface="Times New Roman" pitchFamily="18" charset="0"/>
              </a:rPr>
              <a:t>RIESGOS ORDINARIOS Y RIESGOS INDUSTRIALES </a:t>
            </a:r>
          </a:p>
        </p:txBody>
      </p:sp>
      <p:sp>
        <p:nvSpPr>
          <p:cNvPr id="4" name="Text Box 3"/>
          <p:cNvSpPr txBox="1">
            <a:spLocks noChangeArrowheads="1"/>
          </p:cNvSpPr>
          <p:nvPr/>
        </p:nvSpPr>
        <p:spPr bwMode="auto">
          <a:xfrm>
            <a:off x="457200" y="2286000"/>
            <a:ext cx="8229600" cy="1477963"/>
          </a:xfrm>
          <a:prstGeom prst="rect">
            <a:avLst/>
          </a:prstGeom>
          <a:solidFill>
            <a:schemeClr val="tx1"/>
          </a:solidFill>
          <a:ln w="76196">
            <a:solidFill>
              <a:srgbClr val="C00000"/>
            </a:solidFill>
            <a:miter lim="800000"/>
            <a:headEnd/>
            <a:tailEnd/>
          </a:ln>
        </p:spPr>
        <p:txBody>
          <a:bodyPr wrap="square" anchorCtr="1">
            <a:spAutoFit/>
          </a:bodyPr>
          <a:lstStyle/>
          <a:p>
            <a:pPr algn="ctr" hangingPunct="0">
              <a:spcBef>
                <a:spcPts val="1200"/>
              </a:spcBef>
            </a:pPr>
            <a:r>
              <a:rPr lang="es-ES" sz="2000" b="1" dirty="0">
                <a:solidFill>
                  <a:schemeClr val="bg1"/>
                </a:solidFill>
                <a:latin typeface="Times New Roman" pitchFamily="18" charset="0"/>
              </a:rPr>
              <a:t>RIESGOS ORDINARIOS SON LOS QUE NO TIENEN PROCESO INDUSTRIAL O SI LA TIENEN, UTILIZAN FUERZA MOTRIZ INFERIOR A 7 1/2 H.P.</a:t>
            </a:r>
          </a:p>
          <a:p>
            <a:pPr algn="ctr" hangingPunct="0">
              <a:spcBef>
                <a:spcPts val="1200"/>
              </a:spcBef>
            </a:pPr>
            <a:r>
              <a:rPr lang="es-ES" sz="2000" b="1" dirty="0">
                <a:solidFill>
                  <a:schemeClr val="bg1"/>
                </a:solidFill>
                <a:latin typeface="Times New Roman" pitchFamily="18" charset="0"/>
              </a:rPr>
              <a:t>EJEMPLOS: VIVIENDAS, COMERCIOS, DEPÓSITOS, ETC.</a:t>
            </a:r>
          </a:p>
        </p:txBody>
      </p:sp>
      <p:sp>
        <p:nvSpPr>
          <p:cNvPr id="5" name="Text Box 4"/>
          <p:cNvSpPr txBox="1">
            <a:spLocks noChangeArrowheads="1"/>
          </p:cNvSpPr>
          <p:nvPr/>
        </p:nvSpPr>
        <p:spPr bwMode="auto">
          <a:xfrm>
            <a:off x="457200" y="4508500"/>
            <a:ext cx="8229600" cy="1016000"/>
          </a:xfrm>
          <a:prstGeom prst="rect">
            <a:avLst/>
          </a:prstGeom>
          <a:solidFill>
            <a:schemeClr val="tx1"/>
          </a:solidFill>
          <a:ln w="76196">
            <a:solidFill>
              <a:srgbClr val="C00000"/>
            </a:solidFill>
            <a:miter lim="800000"/>
            <a:headEnd/>
            <a:tailEnd/>
          </a:ln>
        </p:spPr>
        <p:txBody>
          <a:bodyPr wrap="square" anchorCtr="1">
            <a:spAutoFit/>
          </a:bodyPr>
          <a:lstStyle/>
          <a:p>
            <a:pPr algn="ctr" hangingPunct="0">
              <a:spcBef>
                <a:spcPts val="1200"/>
              </a:spcBef>
            </a:pPr>
            <a:r>
              <a:rPr lang="es-ES" sz="2000" b="1" dirty="0">
                <a:solidFill>
                  <a:schemeClr val="bg1"/>
                </a:solidFill>
                <a:latin typeface="Times New Roman" pitchFamily="18" charset="0"/>
              </a:rPr>
              <a:t>RIESGOS INDUSTRIALES SON LOS QUE TIENEN PROCESO INDUSTRIAL CON FUERZA MOTRIZ MAYOR A 7 1/2 H.P.EN MOTORES ELECTRICOS O 2 1/2 HP. EN MOTORES DE NAFTA.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1+#ppt_w/2"/>
                                          </p:val>
                                        </p:tav>
                                        <p:tav tm="100000">
                                          <p:val>
                                            <p:strVal val="#ppt_x"/>
                                          </p:val>
                                        </p:tav>
                                      </p:tavLst>
                                    </p:anim>
                                    <p:anim calcmode="lin" valueType="num">
                                      <p:cBhvr>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3"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ppt_x</p:attrName>
                                        </p:attrNameLst>
                                      </p:cBhvr>
                                      <p:tavLst>
                                        <p:tav tm="0">
                                          <p:val>
                                            <p:strVal val="1+#ppt_w/2"/>
                                          </p:val>
                                        </p:tav>
                                        <p:tav tm="100000">
                                          <p:val>
                                            <p:strVal val="#ppt_x"/>
                                          </p:val>
                                        </p:tav>
                                      </p:tavLst>
                                    </p:anim>
                                    <p:anim calcmode="lin" valueType="num">
                                      <p:cBhvr>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3"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ppt_x</p:attrName>
                                        </p:attrNameLst>
                                      </p:cBhvr>
                                      <p:tavLst>
                                        <p:tav tm="0">
                                          <p:val>
                                            <p:strVal val="1+#ppt_w/2"/>
                                          </p:val>
                                        </p:tav>
                                        <p:tav tm="100000">
                                          <p:val>
                                            <p:strVal val="#ppt_x"/>
                                          </p:val>
                                        </p:tav>
                                      </p:tavLst>
                                    </p:anim>
                                    <p:anim calcmode="lin" valueType="num">
                                      <p:cBhvr>
                                        <p:cTn id="1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Rectangle 2"/>
          <p:cNvSpPr txBox="1">
            <a:spLocks/>
          </p:cNvSpPr>
          <p:nvPr/>
        </p:nvSpPr>
        <p:spPr>
          <a:xfrm>
            <a:off x="457200" y="765175"/>
            <a:ext cx="8229599" cy="950913"/>
          </a:xfrm>
          <a:prstGeom prst="rect">
            <a:avLst/>
          </a:prstGeom>
          <a:solidFill>
            <a:schemeClr val="tx1"/>
          </a:solidFill>
          <a:ln w="76196">
            <a:solidFill>
              <a:srgbClr val="C00000"/>
            </a:solidFill>
          </a:ln>
        </p:spPr>
        <p:txBody>
          <a:bodyPr anchorCtr="1"/>
          <a:lstStyle/>
          <a:p>
            <a:pPr marL="482600" marR="0" lvl="0" indent="-48260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smtClean="0">
                <a:ln>
                  <a:noFill/>
                </a:ln>
                <a:solidFill>
                  <a:schemeClr val="bg1"/>
                </a:solidFill>
                <a:effectLst/>
                <a:uLnTx/>
                <a:uFillTx/>
                <a:latin typeface="Times New Roman" pitchFamily="18" charset="0"/>
                <a:ea typeface="+mj-ea"/>
                <a:cs typeface="Times New Roman" pitchFamily="18" charset="0"/>
              </a:rPr>
              <a:t>COBERTURA BÁSICA DE LA </a:t>
            </a:r>
            <a:br>
              <a:rPr kumimoji="0" lang="en-US" sz="2800" b="1" i="0" u="none" strike="noStrike" kern="1200" cap="none" spc="0" normalizeH="0" baseline="0" noProof="0" smtClean="0">
                <a:ln>
                  <a:noFill/>
                </a:ln>
                <a:solidFill>
                  <a:schemeClr val="bg1"/>
                </a:solidFill>
                <a:effectLst/>
                <a:uLnTx/>
                <a:uFillTx/>
                <a:latin typeface="Times New Roman" pitchFamily="18" charset="0"/>
                <a:ea typeface="+mj-ea"/>
                <a:cs typeface="Times New Roman" pitchFamily="18" charset="0"/>
              </a:rPr>
            </a:br>
            <a:r>
              <a:rPr kumimoji="0" lang="en-US" sz="2800" b="1" i="0" u="none" strike="noStrike" kern="1200" cap="none" spc="0" normalizeH="0" baseline="0" noProof="0" smtClean="0">
                <a:ln>
                  <a:noFill/>
                </a:ln>
                <a:solidFill>
                  <a:schemeClr val="bg1"/>
                </a:solidFill>
                <a:effectLst/>
                <a:uLnTx/>
                <a:uFillTx/>
                <a:latin typeface="Times New Roman" pitchFamily="18" charset="0"/>
                <a:ea typeface="+mj-ea"/>
                <a:cs typeface="Times New Roman" pitchFamily="18" charset="0"/>
              </a:rPr>
              <a:t>POLIZA DE INCENDIO</a:t>
            </a:r>
          </a:p>
        </p:txBody>
      </p:sp>
      <p:sp>
        <p:nvSpPr>
          <p:cNvPr id="4" name="Text Box 3"/>
          <p:cNvSpPr txBox="1">
            <a:spLocks noChangeArrowheads="1"/>
          </p:cNvSpPr>
          <p:nvPr/>
        </p:nvSpPr>
        <p:spPr bwMode="auto">
          <a:xfrm>
            <a:off x="457201" y="2362200"/>
            <a:ext cx="8229600" cy="3343275"/>
          </a:xfrm>
          <a:prstGeom prst="rect">
            <a:avLst/>
          </a:prstGeom>
          <a:solidFill>
            <a:schemeClr val="tx1"/>
          </a:solidFill>
          <a:ln w="76196">
            <a:solidFill>
              <a:srgbClr val="C00000"/>
            </a:solidFill>
            <a:miter lim="800000"/>
            <a:headEnd/>
            <a:tailEnd/>
          </a:ln>
        </p:spPr>
        <p:txBody>
          <a:bodyPr wrap="square">
            <a:spAutoFit/>
          </a:bodyPr>
          <a:lstStyle/>
          <a:p>
            <a:pPr hangingPunct="0">
              <a:spcBef>
                <a:spcPts val="1100"/>
              </a:spcBef>
            </a:pPr>
            <a:r>
              <a:rPr lang="es-ES" b="1" dirty="0">
                <a:solidFill>
                  <a:schemeClr val="bg1"/>
                </a:solidFill>
                <a:latin typeface="Times New Roman" pitchFamily="18" charset="0"/>
              </a:rPr>
              <a:t>- FUEGO, RAYO,  EXPLOSIÓN;</a:t>
            </a:r>
          </a:p>
          <a:p>
            <a:pPr hangingPunct="0">
              <a:spcBef>
                <a:spcPts val="1100"/>
              </a:spcBef>
            </a:pPr>
            <a:r>
              <a:rPr lang="es-ES" b="1" dirty="0">
                <a:solidFill>
                  <a:schemeClr val="bg1"/>
                </a:solidFill>
                <a:latin typeface="Times New Roman" pitchFamily="18" charset="0"/>
              </a:rPr>
              <a:t>- INCENDIO Y DAÑOS MATERIALES POR HUELGA O LOCK OUT);</a:t>
            </a:r>
          </a:p>
          <a:p>
            <a:pPr hangingPunct="0">
              <a:spcBef>
                <a:spcPts val="1100"/>
              </a:spcBef>
            </a:pPr>
            <a:r>
              <a:rPr lang="es-ES" b="1" dirty="0">
                <a:solidFill>
                  <a:schemeClr val="bg1"/>
                </a:solidFill>
                <a:latin typeface="Times New Roman" pitchFamily="18" charset="0"/>
              </a:rPr>
              <a:t>- VANDALISMO Y MALEVOLENCIA;</a:t>
            </a:r>
          </a:p>
          <a:p>
            <a:pPr hangingPunct="0">
              <a:spcBef>
                <a:spcPts val="1100"/>
              </a:spcBef>
            </a:pPr>
            <a:r>
              <a:rPr lang="es-ES" b="1" dirty="0">
                <a:solidFill>
                  <a:schemeClr val="bg1"/>
                </a:solidFill>
                <a:latin typeface="Times New Roman" pitchFamily="18" charset="0"/>
              </a:rPr>
              <a:t>- IMPACTO DE AERONAVES, VEHÍCULOS TERRESTRES Y SUS</a:t>
            </a:r>
          </a:p>
          <a:p>
            <a:pPr hangingPunct="0">
              <a:spcBef>
                <a:spcPts val="1100"/>
              </a:spcBef>
            </a:pPr>
            <a:r>
              <a:rPr lang="es-ES" b="1" dirty="0">
                <a:solidFill>
                  <a:schemeClr val="bg1"/>
                </a:solidFill>
                <a:latin typeface="Times New Roman" pitchFamily="18" charset="0"/>
              </a:rPr>
              <a:t>  PARTES COMPONENTES;</a:t>
            </a:r>
          </a:p>
          <a:p>
            <a:pPr hangingPunct="0">
              <a:spcBef>
                <a:spcPts val="1100"/>
              </a:spcBef>
            </a:pPr>
            <a:r>
              <a:rPr lang="es-ES" b="1" dirty="0">
                <a:solidFill>
                  <a:schemeClr val="bg1"/>
                </a:solidFill>
                <a:latin typeface="Times New Roman" pitchFamily="18" charset="0"/>
              </a:rPr>
              <a:t>- HUMO;</a:t>
            </a:r>
          </a:p>
          <a:p>
            <a:pPr hangingPunct="0">
              <a:spcBef>
                <a:spcPts val="1100"/>
              </a:spcBef>
            </a:pPr>
            <a:r>
              <a:rPr lang="es-ES" b="1" dirty="0">
                <a:solidFill>
                  <a:schemeClr val="bg1"/>
                </a:solidFill>
                <a:latin typeface="Times New Roman" pitchFamily="18" charset="0"/>
              </a:rPr>
              <a:t>- DAÑOS MATERIALES PARA EXTINGUIR O EVITAR LA</a:t>
            </a:r>
          </a:p>
          <a:p>
            <a:pPr hangingPunct="0">
              <a:spcBef>
                <a:spcPts val="1100"/>
              </a:spcBef>
            </a:pPr>
            <a:r>
              <a:rPr lang="es-ES" b="1" dirty="0">
                <a:solidFill>
                  <a:schemeClr val="bg1"/>
                </a:solidFill>
                <a:latin typeface="Times New Roman" pitchFamily="18" charset="0"/>
              </a:rPr>
              <a:t>  PROPAGACIÓN DEL FUEGO.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0-#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ppt_x</p:attrName>
                                        </p:attrNameLst>
                                      </p:cBhvr>
                                      <p:tavLst>
                                        <p:tav tm="0">
                                          <p:val>
                                            <p:strVal val="0-#ppt_w/2"/>
                                          </p:val>
                                        </p:tav>
                                        <p:tav tm="100000">
                                          <p:val>
                                            <p:strVal val="#ppt_x"/>
                                          </p:val>
                                        </p:tav>
                                      </p:tavLst>
                                    </p:anim>
                                    <p:anim calcmode="lin" valueType="num">
                                      <p:cBhvr>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Rectangle 2"/>
          <p:cNvSpPr txBox="1">
            <a:spLocks/>
          </p:cNvSpPr>
          <p:nvPr/>
        </p:nvSpPr>
        <p:spPr>
          <a:xfrm>
            <a:off x="457200" y="573088"/>
            <a:ext cx="8229600" cy="695325"/>
          </a:xfrm>
          <a:prstGeom prst="rect">
            <a:avLst/>
          </a:prstGeom>
          <a:solidFill>
            <a:schemeClr val="tx1"/>
          </a:solidFill>
          <a:ln w="76196">
            <a:solidFill>
              <a:srgbClr val="C00000"/>
            </a:solidFill>
          </a:ln>
        </p:spPr>
        <p:txBody>
          <a:bodyPr anchorCtr="1"/>
          <a:lstStyle/>
          <a:p>
            <a:pPr marL="484188"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smtClean="0">
                <a:ln>
                  <a:noFill/>
                </a:ln>
                <a:solidFill>
                  <a:schemeClr val="bg1"/>
                </a:solidFill>
                <a:effectLst/>
                <a:uLnTx/>
                <a:uFillTx/>
                <a:latin typeface="Times New Roman" pitchFamily="18" charset="0"/>
                <a:ea typeface="+mj-ea"/>
                <a:cs typeface="Times New Roman" pitchFamily="18" charset="0"/>
              </a:rPr>
              <a:t>DEFINICIONES EN LA PÓLIZA</a:t>
            </a:r>
          </a:p>
        </p:txBody>
      </p:sp>
      <p:sp>
        <p:nvSpPr>
          <p:cNvPr id="4" name="Text Box 3"/>
          <p:cNvSpPr txBox="1">
            <a:spLocks noChangeArrowheads="1"/>
          </p:cNvSpPr>
          <p:nvPr/>
        </p:nvSpPr>
        <p:spPr bwMode="auto">
          <a:xfrm>
            <a:off x="457200" y="1524000"/>
            <a:ext cx="8229600" cy="4464050"/>
          </a:xfrm>
          <a:prstGeom prst="rect">
            <a:avLst/>
          </a:prstGeom>
          <a:solidFill>
            <a:schemeClr val="tx1"/>
          </a:solidFill>
          <a:ln w="76196">
            <a:solidFill>
              <a:srgbClr val="C00000"/>
            </a:solidFill>
            <a:miter lim="800000"/>
            <a:headEnd/>
            <a:tailEnd/>
          </a:ln>
        </p:spPr>
        <p:txBody>
          <a:bodyPr wrap="square" lIns="90004" tIns="46798" rIns="90004" bIns="46798" anchor="ctr">
            <a:spAutoFit/>
          </a:bodyPr>
          <a:lstStyle/>
          <a:p>
            <a:pPr hangingPunct="0">
              <a:spcBef>
                <a:spcPts val="1100"/>
              </a:spcBef>
            </a:pPr>
            <a:r>
              <a:rPr lang="es-ES" sz="1600" b="1" dirty="0">
                <a:solidFill>
                  <a:schemeClr val="bg1"/>
                </a:solidFill>
                <a:latin typeface="Times New Roman" pitchFamily="18" charset="0"/>
              </a:rPr>
              <a:t>FUEGO: Se entiende por fuego toda combustión que origine incendio o principio de incendio.</a:t>
            </a:r>
          </a:p>
          <a:p>
            <a:pPr hangingPunct="0">
              <a:spcBef>
                <a:spcPts val="1100"/>
              </a:spcBef>
            </a:pPr>
            <a:r>
              <a:rPr lang="es-ES" sz="1600" b="1" dirty="0">
                <a:solidFill>
                  <a:schemeClr val="bg1"/>
                </a:solidFill>
                <a:latin typeface="Times New Roman" pitchFamily="18" charset="0"/>
              </a:rPr>
              <a:t>DE LOS DAÑOS MATERIALES POR LA ACCIÓN DEL FUEGO se cubren los causados por:</a:t>
            </a:r>
          </a:p>
          <a:p>
            <a:pPr hangingPunct="0">
              <a:spcBef>
                <a:spcPts val="1100"/>
              </a:spcBef>
            </a:pPr>
            <a:r>
              <a:rPr lang="es-ES" sz="1600" b="1" dirty="0">
                <a:solidFill>
                  <a:schemeClr val="bg1"/>
                </a:solidFill>
                <a:latin typeface="Times New Roman" pitchFamily="18" charset="0"/>
              </a:rPr>
              <a:t>- cualquier medio empleado para extinguir o evitar la propagación del</a:t>
            </a:r>
          </a:p>
          <a:p>
            <a:pPr hangingPunct="0">
              <a:spcBef>
                <a:spcPts val="1100"/>
              </a:spcBef>
            </a:pPr>
            <a:r>
              <a:rPr lang="es-ES" sz="1600" b="1" dirty="0">
                <a:solidFill>
                  <a:schemeClr val="bg1"/>
                </a:solidFill>
                <a:latin typeface="Times New Roman" pitchFamily="18" charset="0"/>
              </a:rPr>
              <a:t>  fuego;</a:t>
            </a:r>
          </a:p>
          <a:p>
            <a:pPr hangingPunct="0">
              <a:spcBef>
                <a:spcPts val="1100"/>
              </a:spcBef>
            </a:pPr>
            <a:r>
              <a:rPr lang="es-ES" sz="1600" b="1" dirty="0">
                <a:solidFill>
                  <a:schemeClr val="bg1"/>
                </a:solidFill>
                <a:latin typeface="Times New Roman" pitchFamily="18" charset="0"/>
              </a:rPr>
              <a:t>- salvamento o evacuación inevitable a causa del siniestro;</a:t>
            </a:r>
          </a:p>
          <a:p>
            <a:pPr hangingPunct="0">
              <a:spcBef>
                <a:spcPts val="1100"/>
              </a:spcBef>
            </a:pPr>
            <a:r>
              <a:rPr lang="es-ES" sz="1600" b="1" dirty="0">
                <a:solidFill>
                  <a:schemeClr val="bg1"/>
                </a:solidFill>
                <a:latin typeface="Times New Roman" pitchFamily="18" charset="0"/>
              </a:rPr>
              <a:t>- destrucción o demolición ordenada por autoridad competente;</a:t>
            </a:r>
          </a:p>
          <a:p>
            <a:pPr hangingPunct="0">
              <a:spcBef>
                <a:spcPts val="1100"/>
              </a:spcBef>
            </a:pPr>
            <a:r>
              <a:rPr lang="es-ES" sz="1600" b="1" dirty="0">
                <a:solidFill>
                  <a:schemeClr val="bg1"/>
                </a:solidFill>
                <a:latin typeface="Times New Roman" pitchFamily="18" charset="0"/>
              </a:rPr>
              <a:t>- consecuencia de fuego, rayo y/o explosión ocurridos en las inmediaciones.(incluso  </a:t>
            </a:r>
          </a:p>
          <a:p>
            <a:pPr hangingPunct="0">
              <a:spcBef>
                <a:spcPts val="1100"/>
              </a:spcBef>
            </a:pPr>
            <a:r>
              <a:rPr lang="es-ES" sz="1600" b="1" dirty="0">
                <a:solidFill>
                  <a:schemeClr val="bg1"/>
                </a:solidFill>
                <a:latin typeface="Times New Roman" pitchFamily="18" charset="0"/>
              </a:rPr>
              <a:t>el agua arrojada por los bomberos por infiltraciones)</a:t>
            </a:r>
          </a:p>
          <a:p>
            <a:pPr algn="ctr" hangingPunct="0">
              <a:spcBef>
                <a:spcPts val="1100"/>
              </a:spcBef>
            </a:pPr>
            <a:r>
              <a:rPr lang="es-ES" sz="1600" b="1" dirty="0">
                <a:solidFill>
                  <a:schemeClr val="bg1"/>
                </a:solidFill>
                <a:latin typeface="Times New Roman" pitchFamily="18" charset="0"/>
              </a:rPr>
              <a:t>LA INDEMNIZACIÓN POR EXTRAVÍOS COMPRENDE ÚNICAMENTE LAS QUE SE PRODUZCAN EN OCASIÓN DEL TRASLADO DE LOS BIENES OBJETO DEL SEGURO CON MOTIVO DE OPERACIONES DE SALVAMENTO.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ppt_y-#ppt_h/2"/>
                                          </p:val>
                                        </p:tav>
                                        <p:tav tm="100000">
                                          <p:val>
                                            <p:strVal val="#ppt_y"/>
                                          </p:val>
                                        </p:tav>
                                      </p:tavLst>
                                    </p:anim>
                                    <p:anim calcmode="lin" valueType="num">
                                      <p:cBhvr>
                                        <p:cTn id="9" dur="500" fill="hold"/>
                                        <p:tgtEl>
                                          <p:spTgt spid="3"/>
                                        </p:tgtEl>
                                        <p:attrNameLst>
                                          <p:attrName>ppt_w</p:attrName>
                                        </p:attrNameLst>
                                      </p:cBhvr>
                                      <p:tavLst>
                                        <p:tav tm="0">
                                          <p:val>
                                            <p:strVal val="#ppt_w"/>
                                          </p:val>
                                        </p:tav>
                                        <p:tav tm="100000">
                                          <p:val>
                                            <p:strVal val="#ppt_w"/>
                                          </p:val>
                                        </p:tav>
                                      </p:tavLst>
                                    </p:anim>
                                    <p:anim calcmode="lin" valueType="num">
                                      <p:cBhvr>
                                        <p:cTn id="10" dur="500" fill="hold"/>
                                        <p:tgtEl>
                                          <p:spTgt spid="3"/>
                                        </p:tgtEl>
                                        <p:attrNameLst>
                                          <p:attrName>ppt_h</p:attrName>
                                        </p:attrNameLst>
                                      </p:cBhvr>
                                      <p:tavLst>
                                        <p:tav tm="0">
                                          <p:val>
                                            <p:strVal val="0"/>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ppt_h/2"/>
                                          </p:val>
                                        </p:tav>
                                        <p:tav tm="100000">
                                          <p:val>
                                            <p:strVal val="#ppt_y"/>
                                          </p:val>
                                        </p:tav>
                                      </p:tavLst>
                                    </p:anim>
                                    <p:anim calcmode="lin" valueType="num">
                                      <p:cBhvr>
                                        <p:cTn id="16" dur="500" fill="hold"/>
                                        <p:tgtEl>
                                          <p:spTgt spid="4"/>
                                        </p:tgtEl>
                                        <p:attrNameLst>
                                          <p:attrName>ppt_w</p:attrName>
                                        </p:attrNameLst>
                                      </p:cBhvr>
                                      <p:tavLst>
                                        <p:tav tm="0">
                                          <p:val>
                                            <p:strVal val="#ppt_w"/>
                                          </p:val>
                                        </p:tav>
                                        <p:tav tm="100000">
                                          <p:val>
                                            <p:strVal val="#ppt_w"/>
                                          </p:val>
                                        </p:tav>
                                      </p:tavLst>
                                    </p:anim>
                                    <p:anim calcmode="lin" valueType="num">
                                      <p:cBhvr>
                                        <p:cTn id="17" dur="500" fill="hold"/>
                                        <p:tgtEl>
                                          <p:spTgt spid="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10780" t="29167" r="46317" b="20000"/>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Text Box 3"/>
          <p:cNvSpPr txBox="1">
            <a:spLocks noChangeArrowheads="1"/>
          </p:cNvSpPr>
          <p:nvPr/>
        </p:nvSpPr>
        <p:spPr bwMode="auto">
          <a:xfrm>
            <a:off x="457200" y="434975"/>
            <a:ext cx="8229600" cy="5802313"/>
          </a:xfrm>
          <a:prstGeom prst="rect">
            <a:avLst/>
          </a:prstGeom>
          <a:solidFill>
            <a:schemeClr val="tx1"/>
          </a:solidFill>
          <a:ln w="76196">
            <a:solidFill>
              <a:srgbClr val="C00000"/>
            </a:solidFill>
            <a:miter lim="800000"/>
            <a:headEnd/>
            <a:tailEnd/>
          </a:ln>
        </p:spPr>
        <p:txBody>
          <a:bodyPr wrap="square" lIns="90004" tIns="46798" rIns="90004" bIns="46798" anchor="ctr">
            <a:spAutoFit/>
          </a:bodyPr>
          <a:lstStyle/>
          <a:p>
            <a:pPr algn="ctr" hangingPunct="0">
              <a:spcBef>
                <a:spcPts val="1200"/>
              </a:spcBef>
            </a:pPr>
            <a:r>
              <a:rPr lang="es-ES" sz="2200" b="1" dirty="0">
                <a:solidFill>
                  <a:schemeClr val="bg1"/>
                </a:solidFill>
                <a:latin typeface="Times New Roman" pitchFamily="18" charset="0"/>
              </a:rPr>
              <a:t>HUELGA</a:t>
            </a:r>
          </a:p>
          <a:p>
            <a:pPr algn="ctr" hangingPunct="0">
              <a:spcBef>
                <a:spcPts val="1200"/>
              </a:spcBef>
            </a:pPr>
            <a:r>
              <a:rPr lang="es-ES" sz="2200" b="1" dirty="0">
                <a:solidFill>
                  <a:schemeClr val="bg1"/>
                </a:solidFill>
                <a:latin typeface="Times New Roman" pitchFamily="18" charset="0"/>
              </a:rPr>
              <a:t>Abstención concertada de concurrir al lugar de trabajo o de trabajar, dispuesta por autoridades gremiales de trabajadores o por núcleos de trabajadores al margen de aquellas, sin tener en cuenta la finalidad gremial o </a:t>
            </a:r>
            <a:r>
              <a:rPr lang="es-ES" sz="2200" b="1" dirty="0" err="1">
                <a:solidFill>
                  <a:schemeClr val="bg1"/>
                </a:solidFill>
                <a:latin typeface="Times New Roman" pitchFamily="18" charset="0"/>
              </a:rPr>
              <a:t>extragremial</a:t>
            </a:r>
            <a:r>
              <a:rPr lang="es-ES" sz="2200" b="1" dirty="0">
                <a:solidFill>
                  <a:schemeClr val="bg1"/>
                </a:solidFill>
                <a:latin typeface="Times New Roman" pitchFamily="18" charset="0"/>
              </a:rPr>
              <a:t> que motivó la huelga, ni su calificación de legal o ilegal.</a:t>
            </a:r>
          </a:p>
          <a:p>
            <a:pPr algn="ctr" hangingPunct="0">
              <a:spcBef>
                <a:spcPts val="1200"/>
              </a:spcBef>
            </a:pPr>
            <a:endParaRPr lang="es-ES" sz="2200" b="1" dirty="0">
              <a:solidFill>
                <a:schemeClr val="bg1"/>
              </a:solidFill>
              <a:latin typeface="Times New Roman" pitchFamily="18" charset="0"/>
            </a:endParaRPr>
          </a:p>
          <a:p>
            <a:pPr algn="ctr" hangingPunct="0">
              <a:spcBef>
                <a:spcPts val="1200"/>
              </a:spcBef>
            </a:pPr>
            <a:r>
              <a:rPr lang="es-ES" sz="2200" b="1" dirty="0">
                <a:solidFill>
                  <a:schemeClr val="bg1"/>
                </a:solidFill>
                <a:latin typeface="Times New Roman" pitchFamily="18" charset="0"/>
              </a:rPr>
              <a:t>LOCK OUT</a:t>
            </a:r>
          </a:p>
          <a:p>
            <a:pPr algn="ctr" hangingPunct="0">
              <a:spcBef>
                <a:spcPts val="1200"/>
              </a:spcBef>
            </a:pPr>
            <a:r>
              <a:rPr lang="es-ES" sz="2200" b="1" dirty="0">
                <a:solidFill>
                  <a:schemeClr val="bg1"/>
                </a:solidFill>
                <a:latin typeface="Times New Roman" pitchFamily="18" charset="0"/>
              </a:rPr>
              <a:t>Hechos dañosos originados por el cierre de establecimientos de trabajo dispuesto por uno o más empleadores o por la entidad gremial que los agrupa o por el despido simultáneo de una multiplicidad de trabajadores que paralice total o parcialmente la explotación de un establecimiento. No interesa la finalidad gremial o </a:t>
            </a:r>
            <a:r>
              <a:rPr lang="es-ES" sz="2200" b="1" dirty="0" err="1">
                <a:solidFill>
                  <a:schemeClr val="bg1"/>
                </a:solidFill>
                <a:latin typeface="Times New Roman" pitchFamily="18" charset="0"/>
              </a:rPr>
              <a:t>extragremial</a:t>
            </a:r>
            <a:r>
              <a:rPr lang="es-ES" sz="2200" b="1" dirty="0">
                <a:solidFill>
                  <a:schemeClr val="bg1"/>
                </a:solidFill>
                <a:latin typeface="Times New Roman" pitchFamily="18" charset="0"/>
              </a:rPr>
              <a:t> que motivó el </a:t>
            </a:r>
            <a:r>
              <a:rPr lang="es-ES" sz="2200" b="1" dirty="0" err="1">
                <a:solidFill>
                  <a:schemeClr val="bg1"/>
                </a:solidFill>
                <a:latin typeface="Times New Roman" pitchFamily="18" charset="0"/>
              </a:rPr>
              <a:t>lock</a:t>
            </a:r>
            <a:r>
              <a:rPr lang="es-ES" sz="2200" b="1" dirty="0">
                <a:solidFill>
                  <a:schemeClr val="bg1"/>
                </a:solidFill>
                <a:latin typeface="Times New Roman" pitchFamily="18" charset="0"/>
              </a:rPr>
              <a:t> </a:t>
            </a:r>
            <a:r>
              <a:rPr lang="es-ES" sz="2200" b="1" dirty="0" err="1">
                <a:solidFill>
                  <a:schemeClr val="bg1"/>
                </a:solidFill>
                <a:latin typeface="Times New Roman" pitchFamily="18" charset="0"/>
              </a:rPr>
              <a:t>out</a:t>
            </a:r>
            <a:r>
              <a:rPr lang="es-ES" sz="2200" b="1" dirty="0">
                <a:solidFill>
                  <a:schemeClr val="bg1"/>
                </a:solidFill>
                <a:latin typeface="Times New Roman" pitchFamily="18" charset="0"/>
              </a:rPr>
              <a:t> ni su calificación de legal o ilegal.</a:t>
            </a:r>
            <a:endParaRPr lang="es-ES" sz="2200" dirty="0">
              <a:solidFill>
                <a:schemeClr val="bg1"/>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str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Rectangle 2"/>
          <p:cNvSpPr txBox="1">
            <a:spLocks/>
          </p:cNvSpPr>
          <p:nvPr/>
        </p:nvSpPr>
        <p:spPr>
          <a:xfrm>
            <a:off x="457200" y="595312"/>
            <a:ext cx="8229600" cy="928688"/>
          </a:xfrm>
          <a:prstGeom prst="rect">
            <a:avLst/>
          </a:prstGeom>
          <a:solidFill>
            <a:schemeClr val="tx1"/>
          </a:solidFill>
          <a:ln w="76196">
            <a:solidFill>
              <a:srgbClr val="C00000"/>
            </a:solidFill>
          </a:ln>
        </p:spPr>
        <p:txBody>
          <a:bodyPr rtlCol="0" anchorCtr="1">
            <a:normAutofit fontScale="97500"/>
          </a:bodyPr>
          <a:lstStyle/>
          <a:p>
            <a:pPr marL="484183" marR="0" lvl="0" indent="-484183"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chemeClr val="bg1"/>
                </a:solidFill>
                <a:effectLst/>
                <a:uLnTx/>
                <a:uFillTx/>
                <a:latin typeface="Times New Roman" pitchFamily="18"/>
                <a:ea typeface="+mj-ea"/>
                <a:cs typeface="Times New Roman" pitchFamily="18"/>
              </a:rPr>
              <a:t>COBERTURAS ADICIONALES A LA </a:t>
            </a:r>
            <a:br>
              <a:rPr kumimoji="0" lang="en-US" sz="2800" b="1" i="0" u="none" strike="noStrike" kern="1200" cap="none" spc="0" normalizeH="0" baseline="0" noProof="0" smtClean="0">
                <a:ln>
                  <a:noFill/>
                </a:ln>
                <a:solidFill>
                  <a:schemeClr val="bg1"/>
                </a:solidFill>
                <a:effectLst/>
                <a:uLnTx/>
                <a:uFillTx/>
                <a:latin typeface="Times New Roman" pitchFamily="18"/>
                <a:ea typeface="+mj-ea"/>
                <a:cs typeface="Times New Roman" pitchFamily="18"/>
              </a:rPr>
            </a:br>
            <a:r>
              <a:rPr kumimoji="0" lang="en-US" sz="2800" b="1" i="0" u="none" strike="noStrike" kern="1200" cap="none" spc="0" normalizeH="0" baseline="0" noProof="0" smtClean="0">
                <a:ln>
                  <a:noFill/>
                </a:ln>
                <a:solidFill>
                  <a:schemeClr val="bg1"/>
                </a:solidFill>
                <a:effectLst/>
                <a:uLnTx/>
                <a:uFillTx/>
                <a:latin typeface="Times New Roman" pitchFamily="18"/>
                <a:ea typeface="+mj-ea"/>
                <a:cs typeface="Times New Roman" pitchFamily="18"/>
              </a:rPr>
              <a:t>PÓLIZA DE INCENDIO</a:t>
            </a:r>
            <a:endParaRPr kumimoji="0" lang="en-US" sz="2800" b="1" i="0" u="none" strike="noStrike" kern="1200" cap="none" spc="0" normalizeH="0" baseline="0" noProof="0" dirty="0" smtClean="0">
              <a:ln>
                <a:noFill/>
              </a:ln>
              <a:solidFill>
                <a:schemeClr val="bg1"/>
              </a:solidFill>
              <a:effectLst/>
              <a:uLnTx/>
              <a:uFillTx/>
              <a:latin typeface="Times New Roman" pitchFamily="18"/>
              <a:ea typeface="+mj-ea"/>
              <a:cs typeface="Times New Roman" pitchFamily="18"/>
            </a:endParaRPr>
          </a:p>
        </p:txBody>
      </p:sp>
      <p:sp>
        <p:nvSpPr>
          <p:cNvPr id="4" name="Text Box 3"/>
          <p:cNvSpPr txBox="1">
            <a:spLocks noChangeArrowheads="1"/>
          </p:cNvSpPr>
          <p:nvPr/>
        </p:nvSpPr>
        <p:spPr bwMode="auto">
          <a:xfrm>
            <a:off x="457200" y="2000250"/>
            <a:ext cx="8229600" cy="4171950"/>
          </a:xfrm>
          <a:prstGeom prst="rect">
            <a:avLst/>
          </a:prstGeom>
          <a:solidFill>
            <a:schemeClr val="tx1"/>
          </a:solidFill>
          <a:ln w="76196">
            <a:solidFill>
              <a:srgbClr val="C00000"/>
            </a:solidFill>
            <a:miter lim="800000"/>
            <a:headEnd/>
            <a:tailEnd/>
          </a:ln>
        </p:spPr>
        <p:txBody>
          <a:bodyPr wrap="square">
            <a:spAutoFit/>
          </a:bodyPr>
          <a:lstStyle/>
          <a:p>
            <a:pPr hangingPunct="0">
              <a:spcBef>
                <a:spcPts val="1100"/>
              </a:spcBef>
            </a:pPr>
            <a:r>
              <a:rPr lang="es-ES" b="1">
                <a:solidFill>
                  <a:schemeClr val="bg1"/>
                </a:solidFill>
                <a:latin typeface="Times New Roman" pitchFamily="18" charset="0"/>
              </a:rPr>
              <a:t>- HURACÁN, CICLÓN, VENDAVAL Y TORNADO;</a:t>
            </a:r>
          </a:p>
          <a:p>
            <a:pPr hangingPunct="0">
              <a:spcBef>
                <a:spcPts val="1100"/>
              </a:spcBef>
            </a:pPr>
            <a:r>
              <a:rPr lang="es-ES" b="1">
                <a:solidFill>
                  <a:schemeClr val="bg1"/>
                </a:solidFill>
                <a:latin typeface="Times New Roman" pitchFamily="18" charset="0"/>
              </a:rPr>
              <a:t>- INCENDIO POR TERREMOTO;</a:t>
            </a:r>
          </a:p>
          <a:p>
            <a:pPr hangingPunct="0">
              <a:spcBef>
                <a:spcPts val="1100"/>
              </a:spcBef>
            </a:pPr>
            <a:r>
              <a:rPr lang="es-ES" b="1">
                <a:solidFill>
                  <a:schemeClr val="bg1"/>
                </a:solidFill>
                <a:latin typeface="Times New Roman" pitchFamily="18" charset="0"/>
              </a:rPr>
              <a:t>- DAÑOS MATERIALES POR TERREMOTO;</a:t>
            </a:r>
          </a:p>
          <a:p>
            <a:pPr hangingPunct="0">
              <a:spcBef>
                <a:spcPts val="1100"/>
              </a:spcBef>
            </a:pPr>
            <a:r>
              <a:rPr lang="es-ES" b="1">
                <a:solidFill>
                  <a:schemeClr val="bg1"/>
                </a:solidFill>
                <a:latin typeface="Times New Roman" pitchFamily="18" charset="0"/>
              </a:rPr>
              <a:t>- GRANIZO;</a:t>
            </a:r>
          </a:p>
          <a:p>
            <a:pPr hangingPunct="0">
              <a:spcBef>
                <a:spcPts val="1100"/>
              </a:spcBef>
            </a:pPr>
            <a:r>
              <a:rPr lang="es-ES" b="1">
                <a:solidFill>
                  <a:schemeClr val="bg1"/>
                </a:solidFill>
                <a:latin typeface="Times New Roman" pitchFamily="18" charset="0"/>
              </a:rPr>
              <a:t>- REMOCIÓN DE ESCOMBROS O GASTOS DE LIMPIEZA;</a:t>
            </a:r>
          </a:p>
          <a:p>
            <a:pPr hangingPunct="0">
              <a:spcBef>
                <a:spcPts val="1100"/>
              </a:spcBef>
            </a:pPr>
            <a:r>
              <a:rPr lang="es-ES" b="1">
                <a:solidFill>
                  <a:schemeClr val="bg1"/>
                </a:solidFill>
                <a:latin typeface="Times New Roman" pitchFamily="18" charset="0"/>
              </a:rPr>
              <a:t>- RESPONSABILIDAD CIVIL HACIA TERCEROS;</a:t>
            </a:r>
          </a:p>
          <a:p>
            <a:pPr hangingPunct="0">
              <a:spcBef>
                <a:spcPts val="1100"/>
              </a:spcBef>
            </a:pPr>
            <a:r>
              <a:rPr lang="es-ES" b="1">
                <a:solidFill>
                  <a:schemeClr val="bg1"/>
                </a:solidFill>
                <a:latin typeface="Times New Roman" pitchFamily="18" charset="0"/>
              </a:rPr>
              <a:t>- PÉRDIDA POR FALTA DE FRÍO POR PARALIZACIÓN O</a:t>
            </a:r>
          </a:p>
          <a:p>
            <a:pPr hangingPunct="0">
              <a:spcBef>
                <a:spcPts val="1100"/>
              </a:spcBef>
            </a:pPr>
            <a:r>
              <a:rPr lang="es-ES" b="1">
                <a:solidFill>
                  <a:schemeClr val="bg1"/>
                </a:solidFill>
                <a:latin typeface="Times New Roman" pitchFamily="18" charset="0"/>
              </a:rPr>
              <a:t>   DEFICIENCIA DE LA INSTALACIÓN REFRIGERADORA;</a:t>
            </a:r>
          </a:p>
          <a:p>
            <a:pPr hangingPunct="0">
              <a:spcBef>
                <a:spcPts val="1100"/>
              </a:spcBef>
            </a:pPr>
            <a:r>
              <a:rPr lang="es-ES" b="1">
                <a:solidFill>
                  <a:schemeClr val="bg1"/>
                </a:solidFill>
                <a:latin typeface="Times New Roman" pitchFamily="18" charset="0"/>
              </a:rPr>
              <a:t>- ALQUILERES;</a:t>
            </a:r>
          </a:p>
          <a:p>
            <a:pPr hangingPunct="0">
              <a:spcBef>
                <a:spcPts val="1100"/>
              </a:spcBef>
            </a:pPr>
            <a:r>
              <a:rPr lang="es-ES" b="1">
                <a:solidFill>
                  <a:schemeClr val="bg1"/>
                </a:solidFill>
                <a:latin typeface="Times New Roman" pitchFamily="18" charset="0"/>
              </a:rPr>
              <a:t>- COMBUSTIÓN ESPONTÁNEA.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5"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5"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Rectangle 2"/>
          <p:cNvSpPr txBox="1">
            <a:spLocks/>
          </p:cNvSpPr>
          <p:nvPr/>
        </p:nvSpPr>
        <p:spPr>
          <a:xfrm>
            <a:off x="457200" y="908050"/>
            <a:ext cx="8229600" cy="996950"/>
          </a:xfrm>
          <a:prstGeom prst="rect">
            <a:avLst/>
          </a:prstGeom>
          <a:solidFill>
            <a:schemeClr val="tx1"/>
          </a:solidFill>
          <a:ln w="76196">
            <a:solidFill>
              <a:srgbClr val="C00000"/>
            </a:solidFill>
          </a:ln>
        </p:spPr>
        <p:txBody>
          <a:bodyPr anchorCtr="1"/>
          <a:lstStyle/>
          <a:p>
            <a:pPr marL="0" marR="0" lvl="0" indent="48260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smtClean="0">
                <a:ln>
                  <a:noFill/>
                </a:ln>
                <a:solidFill>
                  <a:schemeClr val="bg1"/>
                </a:solidFill>
                <a:effectLst/>
                <a:uLnTx/>
                <a:uFillTx/>
                <a:latin typeface="Times New Roman" pitchFamily="18" charset="0"/>
                <a:ea typeface="+mj-ea"/>
                <a:cs typeface="Times New Roman" pitchFamily="18" charset="0"/>
              </a:rPr>
              <a:t>MEDIDA DE LA PRESTACIÓN DE LOS SEGUROS DE INCENDIO</a:t>
            </a:r>
          </a:p>
        </p:txBody>
      </p:sp>
      <p:sp>
        <p:nvSpPr>
          <p:cNvPr id="4" name="Text Box 3"/>
          <p:cNvSpPr txBox="1">
            <a:spLocks noChangeArrowheads="1"/>
          </p:cNvSpPr>
          <p:nvPr/>
        </p:nvSpPr>
        <p:spPr bwMode="auto">
          <a:xfrm>
            <a:off x="457200" y="2506663"/>
            <a:ext cx="8305800" cy="1379537"/>
          </a:xfrm>
          <a:prstGeom prst="rect">
            <a:avLst/>
          </a:prstGeom>
          <a:solidFill>
            <a:schemeClr val="tx1"/>
          </a:solidFill>
          <a:ln w="76196">
            <a:solidFill>
              <a:srgbClr val="C00000"/>
            </a:solidFill>
            <a:miter lim="800000"/>
            <a:headEnd/>
            <a:tailEnd/>
          </a:ln>
        </p:spPr>
        <p:txBody>
          <a:bodyPr wrap="square" anchorCtr="1">
            <a:spAutoFit/>
          </a:bodyPr>
          <a:lstStyle/>
          <a:p>
            <a:pPr algn="ctr" hangingPunct="0">
              <a:spcBef>
                <a:spcPts val="1400"/>
              </a:spcBef>
            </a:pPr>
            <a:r>
              <a:rPr lang="es-ES" sz="2400" b="1" dirty="0">
                <a:solidFill>
                  <a:schemeClr val="bg1"/>
                </a:solidFill>
                <a:latin typeface="Times New Roman" pitchFamily="18" charset="0"/>
              </a:rPr>
              <a:t>EDIFICIO Y CONTENIDO: A PRORRATA.</a:t>
            </a:r>
          </a:p>
          <a:p>
            <a:pPr algn="ctr" hangingPunct="0">
              <a:spcBef>
                <a:spcPts val="1400"/>
              </a:spcBef>
            </a:pPr>
            <a:r>
              <a:rPr lang="es-ES" sz="2400" b="1" dirty="0">
                <a:solidFill>
                  <a:schemeClr val="bg1"/>
                </a:solidFill>
                <a:latin typeface="Times New Roman" pitchFamily="18" charset="0"/>
              </a:rPr>
              <a:t>RESPONSABILIDAD CIVIL Y GASTOS DE LIMPIEZA A PRIMER RIESGO ABSOLUTO</a:t>
            </a:r>
          </a:p>
        </p:txBody>
      </p:sp>
      <p:sp>
        <p:nvSpPr>
          <p:cNvPr id="5" name="Text Box 4"/>
          <p:cNvSpPr txBox="1">
            <a:spLocks noChangeArrowheads="1"/>
          </p:cNvSpPr>
          <p:nvPr/>
        </p:nvSpPr>
        <p:spPr bwMode="auto">
          <a:xfrm>
            <a:off x="457200" y="4572000"/>
            <a:ext cx="8305800" cy="830997"/>
          </a:xfrm>
          <a:prstGeom prst="rect">
            <a:avLst/>
          </a:prstGeom>
          <a:solidFill>
            <a:schemeClr val="tx1"/>
          </a:solidFill>
          <a:ln w="76196">
            <a:solidFill>
              <a:srgbClr val="C00000"/>
            </a:solidFill>
            <a:miter lim="800000"/>
            <a:headEnd/>
            <a:tailEnd/>
          </a:ln>
        </p:spPr>
        <p:txBody>
          <a:bodyPr wrap="square" anchorCtr="1">
            <a:spAutoFit/>
          </a:bodyPr>
          <a:lstStyle/>
          <a:p>
            <a:pPr algn="ctr" hangingPunct="0">
              <a:spcBef>
                <a:spcPts val="1400"/>
              </a:spcBef>
            </a:pPr>
            <a:r>
              <a:rPr lang="es-ES" sz="2400" b="1">
                <a:solidFill>
                  <a:schemeClr val="bg1"/>
                </a:solidFill>
                <a:latin typeface="Times New Roman" pitchFamily="18" charset="0"/>
              </a:rPr>
              <a:t>EL CONTENIDO DE VIVIENDAS PARTICULARES TAMBIÉN SE OTORGA A PRIMER RIESGO ABSOLUTO.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Rectangle 2"/>
          <p:cNvSpPr txBox="1">
            <a:spLocks/>
          </p:cNvSpPr>
          <p:nvPr/>
        </p:nvSpPr>
        <p:spPr>
          <a:xfrm>
            <a:off x="457200" y="906463"/>
            <a:ext cx="8229600" cy="665162"/>
          </a:xfrm>
          <a:prstGeom prst="rect">
            <a:avLst/>
          </a:prstGeom>
          <a:solidFill>
            <a:schemeClr val="tx1"/>
          </a:solidFill>
          <a:ln w="76196">
            <a:solidFill>
              <a:srgbClr val="C00000"/>
            </a:solidFill>
          </a:ln>
        </p:spPr>
        <p:txBody>
          <a:bodyPr anchorCtr="1"/>
          <a:lstStyle/>
          <a:p>
            <a:pPr marL="482600" marR="0" lvl="0" indent="-48260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smtClean="0">
                <a:ln>
                  <a:noFill/>
                </a:ln>
                <a:solidFill>
                  <a:schemeClr val="bg1"/>
                </a:solidFill>
                <a:effectLst/>
                <a:uLnTx/>
                <a:uFillTx/>
                <a:latin typeface="Times New Roman" pitchFamily="18" charset="0"/>
                <a:ea typeface="+mj-ea"/>
                <a:cs typeface="Times New Roman" pitchFamily="18" charset="0"/>
              </a:rPr>
              <a:t>BIENES CON VALOR LIMITADO</a:t>
            </a:r>
            <a:endParaRPr kumimoji="0" lang="en-US" sz="2800" b="0" i="0" u="none" strike="noStrike" kern="1200" cap="none" spc="0" normalizeH="0" baseline="0" noProof="0" smtClean="0">
              <a:ln>
                <a:noFill/>
              </a:ln>
              <a:solidFill>
                <a:schemeClr val="bg1"/>
              </a:solidFill>
              <a:effectLst/>
              <a:uLnTx/>
              <a:uFillTx/>
              <a:latin typeface="Times New Roman" pitchFamily="18" charset="0"/>
              <a:ea typeface="+mj-ea"/>
              <a:cs typeface="Times New Roman" pitchFamily="18" charset="0"/>
            </a:endParaRPr>
          </a:p>
        </p:txBody>
      </p:sp>
      <p:sp>
        <p:nvSpPr>
          <p:cNvPr id="4" name="Text Box 3"/>
          <p:cNvSpPr txBox="1">
            <a:spLocks noChangeArrowheads="1"/>
          </p:cNvSpPr>
          <p:nvPr/>
        </p:nvSpPr>
        <p:spPr bwMode="auto">
          <a:xfrm>
            <a:off x="457200" y="2143614"/>
            <a:ext cx="8229600" cy="3418497"/>
          </a:xfrm>
          <a:prstGeom prst="rect">
            <a:avLst/>
          </a:prstGeom>
          <a:solidFill>
            <a:schemeClr val="tx1"/>
          </a:solidFill>
          <a:ln w="76196">
            <a:solidFill>
              <a:srgbClr val="C00000"/>
            </a:solidFill>
            <a:miter lim="800000"/>
            <a:headEnd/>
            <a:tailEnd/>
          </a:ln>
        </p:spPr>
        <p:txBody>
          <a:bodyPr wrap="square" lIns="90004" tIns="46798" rIns="90004" bIns="46798" anchor="ctr" anchorCtr="1">
            <a:spAutoFit/>
          </a:bodyPr>
          <a:lstStyle/>
          <a:p>
            <a:pPr algn="ctr" hangingPunct="0">
              <a:spcBef>
                <a:spcPts val="1400"/>
              </a:spcBef>
            </a:pPr>
            <a:r>
              <a:rPr lang="es-ES" sz="2400" b="1" dirty="0">
                <a:solidFill>
                  <a:schemeClr val="bg1"/>
                </a:solidFill>
                <a:latin typeface="Times New Roman" pitchFamily="18" charset="0"/>
              </a:rPr>
              <a:t>Se limita hasta el porcentaje de la suma asegurada o al importe indicado en las condiciones particulares, la cobertura de cada una de las cosas que a continuación se especifican, salvo que constituyan una colección en cuyo caso la limitación se aplicará a ese conjunto: medallas, alhajas, cuadros, plata labrada, estatuas, armas, encajes, cachemires, tapices y en general cualesquiera cosas raras y preciosas, móviles o fijas y cualquier otro objeto artístico, científico o de colección de valor excepcional por su antigüedad o procedencia.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5"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5"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Rectangle 2"/>
          <p:cNvSpPr txBox="1">
            <a:spLocks/>
          </p:cNvSpPr>
          <p:nvPr/>
        </p:nvSpPr>
        <p:spPr>
          <a:xfrm>
            <a:off x="457200" y="906463"/>
            <a:ext cx="8229600" cy="617537"/>
          </a:xfrm>
          <a:prstGeom prst="rect">
            <a:avLst/>
          </a:prstGeom>
          <a:solidFill>
            <a:schemeClr val="tx1"/>
          </a:solidFill>
          <a:ln w="76196">
            <a:solidFill>
              <a:srgbClr val="C00000"/>
            </a:solidFill>
          </a:ln>
        </p:spPr>
        <p:txBody>
          <a:bodyPr anchorCtr="1"/>
          <a:lstStyle/>
          <a:p>
            <a:pPr marL="482600" marR="0" lvl="0" indent="-48260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smtClean="0">
                <a:ln>
                  <a:noFill/>
                </a:ln>
                <a:solidFill>
                  <a:schemeClr val="bg1"/>
                </a:solidFill>
                <a:effectLst/>
                <a:uLnTx/>
                <a:uFillTx/>
                <a:latin typeface="Times New Roman" pitchFamily="18" charset="0"/>
                <a:ea typeface="+mj-ea"/>
                <a:cs typeface="Times New Roman" pitchFamily="18" charset="0"/>
              </a:rPr>
              <a:t>BIENES NO ASEGURADOS</a:t>
            </a:r>
          </a:p>
        </p:txBody>
      </p:sp>
      <p:sp>
        <p:nvSpPr>
          <p:cNvPr id="4" name="Text Box 3"/>
          <p:cNvSpPr txBox="1">
            <a:spLocks noChangeArrowheads="1"/>
          </p:cNvSpPr>
          <p:nvPr/>
        </p:nvSpPr>
        <p:spPr bwMode="auto">
          <a:xfrm>
            <a:off x="457200" y="1989138"/>
            <a:ext cx="8229600" cy="3819525"/>
          </a:xfrm>
          <a:prstGeom prst="rect">
            <a:avLst/>
          </a:prstGeom>
          <a:solidFill>
            <a:schemeClr val="tx1"/>
          </a:solidFill>
          <a:ln w="76196">
            <a:solidFill>
              <a:srgbClr val="C00000"/>
            </a:solidFill>
            <a:miter lim="800000"/>
            <a:headEnd/>
            <a:tailEnd/>
          </a:ln>
        </p:spPr>
        <p:txBody>
          <a:bodyPr wrap="square" lIns="90004" tIns="46798" rIns="90004" bIns="46798" anchor="ctr" anchorCtr="1">
            <a:spAutoFit/>
          </a:bodyPr>
          <a:lstStyle/>
          <a:p>
            <a:pPr algn="ctr" hangingPunct="0">
              <a:spcBef>
                <a:spcPts val="1400"/>
              </a:spcBef>
            </a:pPr>
            <a:r>
              <a:rPr lang="es-ES" sz="2400" b="1" dirty="0">
                <a:solidFill>
                  <a:schemeClr val="bg1"/>
                </a:solidFill>
                <a:latin typeface="Times New Roman" pitchFamily="18" charset="0"/>
              </a:rPr>
              <a:t>Quedan excluidos del seguro, salvo pacto en contrario, los siguientes bienes: moneda (papel o metálico), oro, plata y otros metales preciosos, perlas y piedras preciosas no engarzadas, manuscritos, documentos, papeles de comercio, títulos, acciones, bonos y otros valores mobiliarios, patrones, clisés, matrices, modelos y moldes, croquis, dibujos y planos técnicos, explosivos, vehículos que requieran licencia para circular y de los bienes asegurados específicamente con pólizas de otras ramas, con cobertura que comprenda el riesgo de incendio.</a:t>
            </a:r>
            <a:endParaRPr lang="es-ES" sz="2400" dirty="0">
              <a:solidFill>
                <a:schemeClr val="bg1"/>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1+#ppt_w/2"/>
                                          </p:val>
                                        </p:tav>
                                        <p:tav tm="100000">
                                          <p:val>
                                            <p:strVal val="#ppt_x"/>
                                          </p:val>
                                        </p:tav>
                                      </p:tavLst>
                                    </p:anim>
                                    <p:anim calcmode="lin" valueType="num">
                                      <p:cBhvr>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ppt_x</p:attrName>
                                        </p:attrNameLst>
                                      </p:cBhvr>
                                      <p:tavLst>
                                        <p:tav tm="0">
                                          <p:val>
                                            <p:strVal val="1+#ppt_w/2"/>
                                          </p:val>
                                        </p:tav>
                                        <p:tav tm="100000">
                                          <p:val>
                                            <p:strVal val="#ppt_x"/>
                                          </p:val>
                                        </p:tav>
                                      </p:tavLst>
                                    </p:anim>
                                    <p:anim calcmode="lin" valueType="num">
                                      <p:cBhvr>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Rectangle 2"/>
          <p:cNvSpPr txBox="1">
            <a:spLocks/>
          </p:cNvSpPr>
          <p:nvPr/>
        </p:nvSpPr>
        <p:spPr>
          <a:xfrm>
            <a:off x="381000" y="609600"/>
            <a:ext cx="8305800" cy="596900"/>
          </a:xfrm>
          <a:prstGeom prst="rect">
            <a:avLst/>
          </a:prstGeom>
          <a:solidFill>
            <a:schemeClr val="tx1"/>
          </a:solidFill>
          <a:ln w="76196">
            <a:solidFill>
              <a:srgbClr val="C00000"/>
            </a:solidFill>
          </a:ln>
        </p:spPr>
        <p:txBody>
          <a:bodyPr anchorCtr="1"/>
          <a:lstStyle/>
          <a:p>
            <a:pPr marL="482600" marR="0" lvl="0" indent="-48260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smtClean="0">
                <a:ln>
                  <a:noFill/>
                </a:ln>
                <a:solidFill>
                  <a:schemeClr val="bg1"/>
                </a:solidFill>
                <a:effectLst/>
                <a:uLnTx/>
                <a:uFillTx/>
                <a:latin typeface="Times New Roman" pitchFamily="18" charset="0"/>
                <a:ea typeface="+mj-ea"/>
                <a:cs typeface="Times New Roman" pitchFamily="18" charset="0"/>
              </a:rPr>
              <a:t>CONCEPTO DE EDIFICIO</a:t>
            </a:r>
          </a:p>
        </p:txBody>
      </p:sp>
      <p:sp>
        <p:nvSpPr>
          <p:cNvPr id="4" name="Text Box 3"/>
          <p:cNvSpPr txBox="1">
            <a:spLocks noChangeArrowheads="1"/>
          </p:cNvSpPr>
          <p:nvPr/>
        </p:nvSpPr>
        <p:spPr bwMode="auto">
          <a:xfrm>
            <a:off x="457200" y="1608138"/>
            <a:ext cx="8229600" cy="3621087"/>
          </a:xfrm>
          <a:prstGeom prst="rect">
            <a:avLst/>
          </a:prstGeom>
          <a:solidFill>
            <a:schemeClr val="tx1"/>
          </a:solidFill>
          <a:ln w="76196">
            <a:solidFill>
              <a:srgbClr val="C00000"/>
            </a:solidFill>
            <a:miter lim="800000"/>
            <a:headEnd/>
            <a:tailEnd/>
          </a:ln>
        </p:spPr>
        <p:txBody>
          <a:bodyPr wrap="square">
            <a:spAutoFit/>
          </a:bodyPr>
          <a:lstStyle/>
          <a:p>
            <a:pPr hangingPunct="0">
              <a:spcBef>
                <a:spcPts val="1100"/>
              </a:spcBef>
            </a:pPr>
            <a:r>
              <a:rPr lang="es-ES" sz="1600" b="1" dirty="0">
                <a:solidFill>
                  <a:schemeClr val="bg1"/>
                </a:solidFill>
                <a:latin typeface="Times New Roman" pitchFamily="18" charset="0"/>
              </a:rPr>
              <a:t>SE ENTIENDE POR EDIFICIO O CONSTRUCCIONES  LOS ADHERIDOS AL SUELO EN FORMA PERMANENTE. SON INSTALACIONES COMPLEMENTARIAS A LOS MISMOS:</a:t>
            </a:r>
          </a:p>
          <a:p>
            <a:pPr hangingPunct="0">
              <a:spcBef>
                <a:spcPts val="1100"/>
              </a:spcBef>
            </a:pPr>
            <a:r>
              <a:rPr lang="es-ES" sz="1600" b="1" dirty="0">
                <a:solidFill>
                  <a:schemeClr val="bg1"/>
                </a:solidFill>
                <a:latin typeface="Times New Roman" pitchFamily="18" charset="0"/>
              </a:rPr>
              <a:t>- INSTALACIONES SANITARIAS, DE AGUAS CORRIENTES, CONTRA</a:t>
            </a:r>
          </a:p>
          <a:p>
            <a:pPr hangingPunct="0">
              <a:spcBef>
                <a:spcPts val="1100"/>
              </a:spcBef>
            </a:pPr>
            <a:r>
              <a:rPr lang="es-ES" sz="1600" b="1" dirty="0">
                <a:solidFill>
                  <a:schemeClr val="bg1"/>
                </a:solidFill>
                <a:latin typeface="Times New Roman" pitchFamily="18" charset="0"/>
              </a:rPr>
              <a:t>   INCENDIO, ELÉCTRICAS PARA ILUMINACIÓN  Y</a:t>
            </a:r>
          </a:p>
          <a:p>
            <a:pPr hangingPunct="0">
              <a:spcBef>
                <a:spcPts val="1100"/>
              </a:spcBef>
            </a:pPr>
            <a:r>
              <a:rPr lang="es-ES" sz="1600" b="1" dirty="0">
                <a:solidFill>
                  <a:schemeClr val="bg1"/>
                </a:solidFill>
                <a:latin typeface="Times New Roman" pitchFamily="18" charset="0"/>
              </a:rPr>
              <a:t>   ACONDICIONAMIENTO DE AMBIENTES;</a:t>
            </a:r>
          </a:p>
          <a:p>
            <a:pPr hangingPunct="0">
              <a:spcBef>
                <a:spcPts val="1100"/>
              </a:spcBef>
            </a:pPr>
            <a:r>
              <a:rPr lang="es-ES" sz="1600" b="1" dirty="0">
                <a:solidFill>
                  <a:schemeClr val="bg1"/>
                </a:solidFill>
                <a:latin typeface="Times New Roman" pitchFamily="18" charset="0"/>
              </a:rPr>
              <a:t>- ASCENSORES, MONTACARGAS, PUENTES GRÚAS Y APARATOS FIJOS</a:t>
            </a:r>
          </a:p>
          <a:p>
            <a:pPr hangingPunct="0">
              <a:spcBef>
                <a:spcPts val="1100"/>
              </a:spcBef>
            </a:pPr>
            <a:r>
              <a:rPr lang="es-ES" sz="1600" b="1" dirty="0">
                <a:solidFill>
                  <a:schemeClr val="bg1"/>
                </a:solidFill>
                <a:latin typeface="Times New Roman" pitchFamily="18" charset="0"/>
              </a:rPr>
              <a:t>   DE IZAMIENTO;</a:t>
            </a:r>
          </a:p>
          <a:p>
            <a:pPr hangingPunct="0">
              <a:spcBef>
                <a:spcPts val="1100"/>
              </a:spcBef>
            </a:pPr>
            <a:r>
              <a:rPr lang="es-ES" sz="1600" b="1" dirty="0">
                <a:solidFill>
                  <a:schemeClr val="bg1"/>
                </a:solidFill>
                <a:latin typeface="Times New Roman" pitchFamily="18" charset="0"/>
              </a:rPr>
              <a:t>- ARTEFACTOS DE BAÑOS, COCINAS, CALEFONES Y TERMOTANQUES;</a:t>
            </a:r>
          </a:p>
          <a:p>
            <a:pPr hangingPunct="0">
              <a:spcBef>
                <a:spcPts val="1100"/>
              </a:spcBef>
            </a:pPr>
            <a:r>
              <a:rPr lang="es-ES" b="1" dirty="0">
                <a:solidFill>
                  <a:schemeClr val="bg1"/>
                </a:solidFill>
                <a:latin typeface="Times New Roman" pitchFamily="18" charset="0"/>
              </a:rPr>
              <a:t>- TABLEROS DE FUERZA MOTRIZ O ILUMINACIÓN, ETC.</a:t>
            </a:r>
          </a:p>
        </p:txBody>
      </p:sp>
      <p:sp>
        <p:nvSpPr>
          <p:cNvPr id="5" name="Text Box 4"/>
          <p:cNvSpPr txBox="1">
            <a:spLocks noChangeArrowheads="1"/>
          </p:cNvSpPr>
          <p:nvPr/>
        </p:nvSpPr>
        <p:spPr bwMode="auto">
          <a:xfrm>
            <a:off x="457200" y="5407594"/>
            <a:ext cx="8229600" cy="710063"/>
          </a:xfrm>
          <a:prstGeom prst="rect">
            <a:avLst/>
          </a:prstGeom>
          <a:solidFill>
            <a:schemeClr val="tx1"/>
          </a:solidFill>
          <a:ln w="76196">
            <a:solidFill>
              <a:srgbClr val="C00000"/>
            </a:solidFill>
            <a:miter lim="800000"/>
            <a:headEnd/>
            <a:tailEnd/>
          </a:ln>
        </p:spPr>
        <p:txBody>
          <a:bodyPr wrap="square" lIns="90004" tIns="46798" rIns="90004" bIns="46798" anchor="ctr" anchorCtr="1">
            <a:spAutoFit/>
          </a:bodyPr>
          <a:lstStyle/>
          <a:p>
            <a:pPr algn="ctr" hangingPunct="0">
              <a:spcBef>
                <a:spcPts val="1400"/>
              </a:spcBef>
            </a:pPr>
            <a:r>
              <a:rPr lang="es-ES" sz="2000" b="1" dirty="0">
                <a:solidFill>
                  <a:schemeClr val="bg1"/>
                </a:solidFill>
                <a:latin typeface="Times New Roman" pitchFamily="18" charset="0"/>
              </a:rPr>
              <a:t>Se excluye el valor de los cimientos, veredas exteriores que dan a calles públicas y la parte subterránea de pozos y/o aljibes</a:t>
            </a:r>
            <a:endParaRPr lang="es-ES" sz="2400" dirty="0">
              <a:solidFill>
                <a:schemeClr val="bg1"/>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strVal val="0"/>
                                          </p:val>
                                        </p:tav>
                                        <p:tav tm="100000">
                                          <p:val>
                                            <p:strVal val="#ppt_w"/>
                                          </p:val>
                                        </p:tav>
                                      </p:tavLst>
                                    </p:anim>
                                    <p:anim calcmode="lin" valueType="num">
                                      <p:cBhvr>
                                        <p:cTn id="13" dur="500" fill="hold"/>
                                        <p:tgtEl>
                                          <p:spTgt spid="4"/>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2" presetClass="entr" presetSubtype="3"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ppt_x</p:attrName>
                                        </p:attrNameLst>
                                      </p:cBhvr>
                                      <p:tavLst>
                                        <p:tav tm="0">
                                          <p:val>
                                            <p:strVal val="1+#ppt_w/2"/>
                                          </p:val>
                                        </p:tav>
                                        <p:tav tm="100000">
                                          <p:val>
                                            <p:strVal val="#ppt_x"/>
                                          </p:val>
                                        </p:tav>
                                      </p:tavLst>
                                    </p:anim>
                                    <p:anim calcmode="lin" valueType="num">
                                      <p:cBhvr>
                                        <p:cTn id="1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Rectangle 2"/>
          <p:cNvSpPr txBox="1">
            <a:spLocks/>
          </p:cNvSpPr>
          <p:nvPr/>
        </p:nvSpPr>
        <p:spPr>
          <a:xfrm>
            <a:off x="457200" y="500063"/>
            <a:ext cx="8229600" cy="566737"/>
          </a:xfrm>
          <a:prstGeom prst="rect">
            <a:avLst/>
          </a:prstGeom>
          <a:solidFill>
            <a:schemeClr val="tx1"/>
          </a:solidFill>
          <a:ln w="76196">
            <a:solidFill>
              <a:srgbClr val="C00000"/>
            </a:solidFill>
          </a:ln>
        </p:spPr>
        <p:txBody>
          <a:bodyPr anchorCtr="1"/>
          <a:lstStyle/>
          <a:p>
            <a:pPr marL="484188"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smtClean="0">
                <a:ln>
                  <a:noFill/>
                </a:ln>
                <a:solidFill>
                  <a:schemeClr val="bg1"/>
                </a:solidFill>
                <a:effectLst/>
                <a:uLnTx/>
                <a:uFillTx/>
                <a:latin typeface="Times New Roman" pitchFamily="18" charset="0"/>
                <a:ea typeface="+mj-ea"/>
                <a:cs typeface="Times New Roman" pitchFamily="18" charset="0"/>
              </a:rPr>
              <a:t>CONCEPTO DE CONTENIDO</a:t>
            </a:r>
          </a:p>
        </p:txBody>
      </p:sp>
      <p:sp>
        <p:nvSpPr>
          <p:cNvPr id="4" name="Text Box 3"/>
          <p:cNvSpPr txBox="1">
            <a:spLocks noChangeArrowheads="1"/>
          </p:cNvSpPr>
          <p:nvPr/>
        </p:nvSpPr>
        <p:spPr bwMode="auto">
          <a:xfrm>
            <a:off x="457200" y="1357313"/>
            <a:ext cx="8305800" cy="4937125"/>
          </a:xfrm>
          <a:prstGeom prst="rect">
            <a:avLst/>
          </a:prstGeom>
          <a:solidFill>
            <a:schemeClr val="tx1"/>
          </a:solidFill>
          <a:ln w="76196">
            <a:solidFill>
              <a:srgbClr val="C00000"/>
            </a:solidFill>
            <a:miter lim="800000"/>
            <a:headEnd/>
            <a:tailEnd/>
          </a:ln>
        </p:spPr>
        <p:txBody>
          <a:bodyPr wrap="square">
            <a:spAutoFit/>
          </a:bodyPr>
          <a:lstStyle/>
          <a:p>
            <a:pPr algn="ctr" hangingPunct="0">
              <a:spcBef>
                <a:spcPts val="1100"/>
              </a:spcBef>
            </a:pPr>
            <a:r>
              <a:rPr lang="es-ES" sz="2400" b="1" dirty="0">
                <a:solidFill>
                  <a:schemeClr val="bg1"/>
                </a:solidFill>
                <a:latin typeface="Times New Roman" pitchFamily="18" charset="0"/>
              </a:rPr>
              <a:t>CONTENIDO DENTRO DEL EDIFICIO.</a:t>
            </a:r>
          </a:p>
          <a:p>
            <a:pPr algn="ctr" hangingPunct="0">
              <a:spcBef>
                <a:spcPts val="1100"/>
              </a:spcBef>
            </a:pPr>
            <a:r>
              <a:rPr lang="es-ES" sz="2400" b="1" dirty="0">
                <a:solidFill>
                  <a:schemeClr val="bg1"/>
                </a:solidFill>
                <a:latin typeface="Times New Roman" pitchFamily="18" charset="0"/>
              </a:rPr>
              <a:t>PUEDE SER CONTENIDO GENERAL, O ESPECÍFICAMENTE:</a:t>
            </a:r>
          </a:p>
          <a:p>
            <a:pPr hangingPunct="0">
              <a:spcBef>
                <a:spcPts val="1100"/>
              </a:spcBef>
            </a:pPr>
            <a:r>
              <a:rPr lang="es-ES" sz="2400" b="1" dirty="0">
                <a:solidFill>
                  <a:schemeClr val="bg1"/>
                </a:solidFill>
                <a:latin typeface="Times New Roman" pitchFamily="18" charset="0"/>
              </a:rPr>
              <a:t>- maquinarias;</a:t>
            </a:r>
          </a:p>
          <a:p>
            <a:pPr hangingPunct="0">
              <a:spcBef>
                <a:spcPts val="1100"/>
              </a:spcBef>
            </a:pPr>
            <a:r>
              <a:rPr lang="es-ES" sz="2400" b="1" dirty="0">
                <a:solidFill>
                  <a:schemeClr val="bg1"/>
                </a:solidFill>
                <a:latin typeface="Times New Roman" pitchFamily="18" charset="0"/>
              </a:rPr>
              <a:t>- instalaciones;</a:t>
            </a:r>
          </a:p>
          <a:p>
            <a:pPr hangingPunct="0">
              <a:spcBef>
                <a:spcPts val="1100"/>
              </a:spcBef>
            </a:pPr>
            <a:r>
              <a:rPr lang="es-ES" sz="2400" b="1" dirty="0">
                <a:solidFill>
                  <a:schemeClr val="bg1"/>
                </a:solidFill>
                <a:latin typeface="Times New Roman" pitchFamily="18" charset="0"/>
              </a:rPr>
              <a:t>- mercaderías;</a:t>
            </a:r>
          </a:p>
          <a:p>
            <a:pPr hangingPunct="0">
              <a:spcBef>
                <a:spcPts val="1100"/>
              </a:spcBef>
            </a:pPr>
            <a:r>
              <a:rPr lang="es-ES" sz="2400" b="1" dirty="0">
                <a:solidFill>
                  <a:schemeClr val="bg1"/>
                </a:solidFill>
                <a:latin typeface="Times New Roman" pitchFamily="18" charset="0"/>
              </a:rPr>
              <a:t>- suministros;</a:t>
            </a:r>
          </a:p>
          <a:p>
            <a:pPr hangingPunct="0">
              <a:spcBef>
                <a:spcPts val="1100"/>
              </a:spcBef>
            </a:pPr>
            <a:r>
              <a:rPr lang="es-ES" sz="2400" b="1" dirty="0">
                <a:solidFill>
                  <a:schemeClr val="bg1"/>
                </a:solidFill>
                <a:latin typeface="Times New Roman" pitchFamily="18" charset="0"/>
              </a:rPr>
              <a:t>- demás efectos;</a:t>
            </a:r>
          </a:p>
          <a:p>
            <a:pPr hangingPunct="0">
              <a:spcBef>
                <a:spcPts val="1100"/>
              </a:spcBef>
            </a:pPr>
            <a:r>
              <a:rPr lang="es-ES" sz="2400" b="1" dirty="0">
                <a:solidFill>
                  <a:schemeClr val="bg1"/>
                </a:solidFill>
                <a:latin typeface="Times New Roman" pitchFamily="18" charset="0"/>
              </a:rPr>
              <a:t>- mobiliario;</a:t>
            </a:r>
          </a:p>
          <a:p>
            <a:pPr hangingPunct="0">
              <a:spcBef>
                <a:spcPts val="1100"/>
              </a:spcBef>
            </a:pPr>
            <a:r>
              <a:rPr lang="es-ES" sz="2400" b="1" dirty="0">
                <a:solidFill>
                  <a:schemeClr val="bg1"/>
                </a:solidFill>
                <a:latin typeface="Times New Roman" pitchFamily="18" charset="0"/>
              </a:rPr>
              <a:t>- mejoras.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Rectangle 2"/>
          <p:cNvSpPr txBox="1">
            <a:spLocks/>
          </p:cNvSpPr>
          <p:nvPr/>
        </p:nvSpPr>
        <p:spPr>
          <a:xfrm>
            <a:off x="457200" y="762000"/>
            <a:ext cx="8229600" cy="595313"/>
          </a:xfrm>
          <a:prstGeom prst="rect">
            <a:avLst/>
          </a:prstGeom>
          <a:solidFill>
            <a:schemeClr val="tx1"/>
          </a:solidFill>
          <a:ln w="76196">
            <a:solidFill>
              <a:srgbClr val="C00000"/>
            </a:solidFill>
          </a:ln>
        </p:spPr>
        <p:txBody>
          <a:bodyPr anchorCtr="1"/>
          <a:lstStyle/>
          <a:p>
            <a:pPr marL="482600" marR="0" lvl="0" indent="-48260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smtClean="0">
                <a:ln>
                  <a:noFill/>
                </a:ln>
                <a:solidFill>
                  <a:schemeClr val="bg1"/>
                </a:solidFill>
                <a:effectLst/>
                <a:uLnTx/>
                <a:uFillTx/>
                <a:latin typeface="Times New Roman" pitchFamily="18" charset="0"/>
                <a:ea typeface="+mj-ea"/>
                <a:cs typeface="Times New Roman" pitchFamily="18" charset="0"/>
              </a:rPr>
              <a:t>DEFINICIONES DE BIENES ASEGURADOS</a:t>
            </a:r>
            <a:endParaRPr kumimoji="0" lang="en-US" sz="2800" b="0" i="0" u="none" strike="noStrike" kern="1200" cap="none" spc="0" normalizeH="0" baseline="0" noProof="0" smtClean="0">
              <a:ln>
                <a:noFill/>
              </a:ln>
              <a:solidFill>
                <a:schemeClr val="bg1"/>
              </a:solidFill>
              <a:effectLst/>
              <a:uLnTx/>
              <a:uFillTx/>
              <a:latin typeface="Times New Roman" pitchFamily="18" charset="0"/>
              <a:ea typeface="+mj-ea"/>
              <a:cs typeface="Times New Roman" pitchFamily="18" charset="0"/>
            </a:endParaRPr>
          </a:p>
        </p:txBody>
      </p:sp>
      <p:sp>
        <p:nvSpPr>
          <p:cNvPr id="4" name="Text Box 3"/>
          <p:cNvSpPr txBox="1">
            <a:spLocks noChangeArrowheads="1"/>
          </p:cNvSpPr>
          <p:nvPr/>
        </p:nvSpPr>
        <p:spPr bwMode="auto">
          <a:xfrm>
            <a:off x="533400" y="1793875"/>
            <a:ext cx="8153400" cy="4248150"/>
          </a:xfrm>
          <a:prstGeom prst="rect">
            <a:avLst/>
          </a:prstGeom>
          <a:solidFill>
            <a:schemeClr val="tx1"/>
          </a:solidFill>
          <a:ln w="76196">
            <a:solidFill>
              <a:srgbClr val="C00000"/>
            </a:solidFill>
            <a:miter lim="800000"/>
            <a:headEnd/>
            <a:tailEnd/>
          </a:ln>
        </p:spPr>
        <p:txBody>
          <a:bodyPr wrap="square" lIns="90004" tIns="46798" rIns="90004" bIns="46798" anchor="ctr">
            <a:spAutoFit/>
          </a:bodyPr>
          <a:lstStyle/>
          <a:p>
            <a:pPr hangingPunct="0">
              <a:spcBef>
                <a:spcPts val="1200"/>
              </a:spcBef>
            </a:pPr>
            <a:r>
              <a:rPr lang="es-ES" sz="2000" b="1" dirty="0">
                <a:solidFill>
                  <a:schemeClr val="bg1"/>
                </a:solidFill>
                <a:latin typeface="Times New Roman" pitchFamily="18" charset="0"/>
              </a:rPr>
              <a:t>MAQUINARIA: Todo aparato o conjunto de aparatos que integren un proceso de elaboración, transformación y/o acondicionamiento, vinculado a la actividad del asegurado.</a:t>
            </a:r>
          </a:p>
          <a:p>
            <a:pPr hangingPunct="0">
              <a:spcBef>
                <a:spcPts val="1200"/>
              </a:spcBef>
            </a:pPr>
            <a:endParaRPr lang="es-ES" sz="500" b="1" dirty="0">
              <a:solidFill>
                <a:schemeClr val="bg1"/>
              </a:solidFill>
              <a:latin typeface="Times New Roman" pitchFamily="18" charset="0"/>
            </a:endParaRPr>
          </a:p>
          <a:p>
            <a:pPr hangingPunct="0">
              <a:spcBef>
                <a:spcPts val="1200"/>
              </a:spcBef>
            </a:pPr>
            <a:r>
              <a:rPr lang="es-ES" sz="2000" b="1" dirty="0">
                <a:solidFill>
                  <a:schemeClr val="bg1"/>
                </a:solidFill>
                <a:latin typeface="Times New Roman" pitchFamily="18" charset="0"/>
              </a:rPr>
              <a:t>INSTALACIONES: Complementarias de los procesos o maquinarias o las correspondientes a los locales en que desarrolla su actividad el asegurado, exceptuando las de carácter permanente que resulten un complemento del edificio y sean de propiedad del dueño del edificio o de la construcción.</a:t>
            </a:r>
          </a:p>
          <a:p>
            <a:pPr hangingPunct="0">
              <a:spcBef>
                <a:spcPts val="1200"/>
              </a:spcBef>
            </a:pPr>
            <a:endParaRPr lang="es-ES" sz="500" b="1" dirty="0">
              <a:solidFill>
                <a:schemeClr val="bg1"/>
              </a:solidFill>
              <a:latin typeface="Times New Roman" pitchFamily="18" charset="0"/>
            </a:endParaRPr>
          </a:p>
          <a:p>
            <a:pPr hangingPunct="0">
              <a:spcBef>
                <a:spcPts val="1200"/>
              </a:spcBef>
            </a:pPr>
            <a:r>
              <a:rPr lang="es-ES" sz="2000" b="1" dirty="0">
                <a:solidFill>
                  <a:schemeClr val="bg1"/>
                </a:solidFill>
                <a:latin typeface="Times New Roman" pitchFamily="18" charset="0"/>
              </a:rPr>
              <a:t>MERCADERIAS: Materias primas, productos en elaboración o terminados correspondientes a establecimientos industriales o las que se hallen a la venta, exposición o depósito en establecimientos comerciales.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1+#ppt_w/2"/>
                                          </p:val>
                                        </p:tav>
                                        <p:tav tm="100000">
                                          <p:val>
                                            <p:strVal val="#ppt_x"/>
                                          </p:val>
                                        </p:tav>
                                      </p:tavLst>
                                    </p:anim>
                                    <p:anim calcmode="lin" valueType="num">
                                      <p:cBhvr>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3"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ppt_x</p:attrName>
                                        </p:attrNameLst>
                                      </p:cBhvr>
                                      <p:tavLst>
                                        <p:tav tm="0">
                                          <p:val>
                                            <p:strVal val="1+#ppt_w/2"/>
                                          </p:val>
                                        </p:tav>
                                        <p:tav tm="100000">
                                          <p:val>
                                            <p:strVal val="#ppt_x"/>
                                          </p:val>
                                        </p:tav>
                                      </p:tavLst>
                                    </p:anim>
                                    <p:anim calcmode="lin" valueType="num">
                                      <p:cBhvr>
                                        <p:cTn id="13"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Text Box 3"/>
          <p:cNvSpPr txBox="1">
            <a:spLocks noChangeArrowheads="1"/>
          </p:cNvSpPr>
          <p:nvPr/>
        </p:nvSpPr>
        <p:spPr bwMode="auto">
          <a:xfrm>
            <a:off x="457200" y="571500"/>
            <a:ext cx="8229600" cy="5691188"/>
          </a:xfrm>
          <a:prstGeom prst="rect">
            <a:avLst/>
          </a:prstGeom>
          <a:solidFill>
            <a:schemeClr val="tx1"/>
          </a:solidFill>
          <a:ln w="76196">
            <a:solidFill>
              <a:srgbClr val="C00000"/>
            </a:solidFill>
            <a:miter lim="800000"/>
            <a:headEnd/>
            <a:tailEnd/>
          </a:ln>
        </p:spPr>
        <p:txBody>
          <a:bodyPr wrap="square" lIns="90004" tIns="46798" rIns="90004" bIns="46798" anchor="ctr">
            <a:spAutoFit/>
          </a:bodyPr>
          <a:lstStyle/>
          <a:p>
            <a:pPr hangingPunct="0">
              <a:spcBef>
                <a:spcPts val="1200"/>
              </a:spcBef>
            </a:pPr>
            <a:r>
              <a:rPr lang="es-ES" sz="2200" b="1" dirty="0">
                <a:solidFill>
                  <a:schemeClr val="bg1"/>
                </a:solidFill>
                <a:latin typeface="Times New Roman" pitchFamily="18" charset="0"/>
              </a:rPr>
              <a:t>SUMINISTROS: Materiales que sin integrar un producto posibilitan la realización del proceso de elaboración o de comercialización.</a:t>
            </a:r>
          </a:p>
          <a:p>
            <a:pPr hangingPunct="0">
              <a:spcBef>
                <a:spcPts val="1200"/>
              </a:spcBef>
            </a:pPr>
            <a:endParaRPr lang="es-ES" sz="500" b="1" dirty="0">
              <a:solidFill>
                <a:schemeClr val="bg1"/>
              </a:solidFill>
              <a:latin typeface="Times New Roman" pitchFamily="18" charset="0"/>
            </a:endParaRPr>
          </a:p>
          <a:p>
            <a:pPr hangingPunct="0">
              <a:spcBef>
                <a:spcPts val="1200"/>
              </a:spcBef>
            </a:pPr>
            <a:r>
              <a:rPr lang="es-ES" sz="2200" b="1" dirty="0">
                <a:solidFill>
                  <a:schemeClr val="bg1"/>
                </a:solidFill>
                <a:latin typeface="Times New Roman" pitchFamily="18" charset="0"/>
              </a:rPr>
              <a:t>DEMAS EFECTOS: </a:t>
            </a:r>
            <a:r>
              <a:rPr lang="es-ES" sz="2200" b="1" dirty="0" err="1">
                <a:solidFill>
                  <a:schemeClr val="bg1"/>
                </a:solidFill>
                <a:latin typeface="Times New Roman" pitchFamily="18" charset="0"/>
              </a:rPr>
              <a:t>Utiles</a:t>
            </a:r>
            <a:r>
              <a:rPr lang="es-ES" sz="2200" b="1" dirty="0">
                <a:solidFill>
                  <a:schemeClr val="bg1"/>
                </a:solidFill>
                <a:latin typeface="Times New Roman" pitchFamily="18" charset="0"/>
              </a:rPr>
              <a:t>, herramientas, repuestos, accesorios y otros elementos no comprendidos en las definiciones anteriores que hagan a la actividad del asegurado.</a:t>
            </a:r>
          </a:p>
          <a:p>
            <a:pPr hangingPunct="0">
              <a:spcBef>
                <a:spcPts val="1200"/>
              </a:spcBef>
            </a:pPr>
            <a:endParaRPr lang="es-ES" sz="500" b="1" dirty="0">
              <a:solidFill>
                <a:schemeClr val="bg1"/>
              </a:solidFill>
              <a:latin typeface="Times New Roman" pitchFamily="18" charset="0"/>
            </a:endParaRPr>
          </a:p>
          <a:p>
            <a:pPr hangingPunct="0">
              <a:spcBef>
                <a:spcPts val="1200"/>
              </a:spcBef>
            </a:pPr>
            <a:r>
              <a:rPr lang="es-ES" sz="2200" b="1" dirty="0">
                <a:solidFill>
                  <a:schemeClr val="bg1"/>
                </a:solidFill>
                <a:latin typeface="Times New Roman" pitchFamily="18" charset="0"/>
              </a:rPr>
              <a:t>MOBILIARIO: Conjunto de cosas muebles que componen el ajuar de la casa particular del asegurado y las ropas, provisiones y demás efectos personales de éste y de sus familiares, invitados y domésticos.</a:t>
            </a:r>
          </a:p>
          <a:p>
            <a:pPr hangingPunct="0">
              <a:spcBef>
                <a:spcPts val="1200"/>
              </a:spcBef>
            </a:pPr>
            <a:endParaRPr lang="es-ES" sz="500" b="1" dirty="0">
              <a:solidFill>
                <a:schemeClr val="bg1"/>
              </a:solidFill>
              <a:latin typeface="Times New Roman" pitchFamily="18" charset="0"/>
            </a:endParaRPr>
          </a:p>
          <a:p>
            <a:pPr hangingPunct="0">
              <a:spcBef>
                <a:spcPts val="1400"/>
              </a:spcBef>
            </a:pPr>
            <a:r>
              <a:rPr lang="es-ES" sz="2200" b="1" dirty="0">
                <a:solidFill>
                  <a:schemeClr val="bg1"/>
                </a:solidFill>
                <a:latin typeface="Times New Roman" pitchFamily="18" charset="0"/>
              </a:rPr>
              <a:t>MEJORAS: Se entiende las modificaciones o agregados incorporados  definitivamente por el asegurado al edificio o construcción de propiedad ajena.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Rectangle 2"/>
          <p:cNvSpPr txBox="1">
            <a:spLocks/>
          </p:cNvSpPr>
          <p:nvPr/>
        </p:nvSpPr>
        <p:spPr>
          <a:xfrm>
            <a:off x="457200" y="555625"/>
            <a:ext cx="8229600" cy="928688"/>
          </a:xfrm>
          <a:prstGeom prst="rect">
            <a:avLst/>
          </a:prstGeom>
          <a:solidFill>
            <a:schemeClr val="tx1"/>
          </a:solidFill>
          <a:ln w="76196">
            <a:solidFill>
              <a:srgbClr val="C00000"/>
            </a:solidFill>
          </a:ln>
        </p:spPr>
        <p:txBody>
          <a:bodyPr anchorCtr="1"/>
          <a:lstStyle/>
          <a:p>
            <a:pPr marL="482600" marR="0" lvl="0" indent="-48260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smtClean="0">
                <a:ln>
                  <a:noFill/>
                </a:ln>
                <a:solidFill>
                  <a:schemeClr val="bg1"/>
                </a:solidFill>
                <a:effectLst/>
                <a:uLnTx/>
                <a:uFillTx/>
                <a:latin typeface="Times New Roman" pitchFamily="18" charset="0"/>
                <a:ea typeface="+mj-ea"/>
                <a:cs typeface="Times New Roman" pitchFamily="18" charset="0"/>
              </a:rPr>
              <a:t>VALOR ASEGURABLE DE LOS INMUEBLES Y </a:t>
            </a:r>
            <a:br>
              <a:rPr kumimoji="0" lang="en-US" sz="2400" b="1" i="0" u="none" strike="noStrike" kern="1200" cap="none" spc="0" normalizeH="0" baseline="0" noProof="0" smtClean="0">
                <a:ln>
                  <a:noFill/>
                </a:ln>
                <a:solidFill>
                  <a:schemeClr val="bg1"/>
                </a:solidFill>
                <a:effectLst/>
                <a:uLnTx/>
                <a:uFillTx/>
                <a:latin typeface="Times New Roman" pitchFamily="18" charset="0"/>
                <a:ea typeface="+mj-ea"/>
                <a:cs typeface="Times New Roman" pitchFamily="18" charset="0"/>
              </a:rPr>
            </a:br>
            <a:r>
              <a:rPr kumimoji="0" lang="en-US" sz="2400" b="1" i="0" u="none" strike="noStrike" kern="1200" cap="none" spc="0" normalizeH="0" baseline="0" noProof="0" smtClean="0">
                <a:ln>
                  <a:noFill/>
                </a:ln>
                <a:solidFill>
                  <a:schemeClr val="bg1"/>
                </a:solidFill>
                <a:effectLst/>
                <a:uLnTx/>
                <a:uFillTx/>
                <a:latin typeface="Times New Roman" pitchFamily="18" charset="0"/>
                <a:ea typeface="+mj-ea"/>
                <a:cs typeface="Times New Roman" pitchFamily="18" charset="0"/>
              </a:rPr>
              <a:t>DE LAS MERCADERÍAS</a:t>
            </a:r>
          </a:p>
        </p:txBody>
      </p:sp>
      <p:sp>
        <p:nvSpPr>
          <p:cNvPr id="4" name="Text Box 3"/>
          <p:cNvSpPr txBox="1">
            <a:spLocks noChangeArrowheads="1"/>
          </p:cNvSpPr>
          <p:nvPr/>
        </p:nvSpPr>
        <p:spPr bwMode="auto">
          <a:xfrm>
            <a:off x="457200" y="1700213"/>
            <a:ext cx="8229600" cy="1844675"/>
          </a:xfrm>
          <a:prstGeom prst="rect">
            <a:avLst/>
          </a:prstGeom>
          <a:solidFill>
            <a:schemeClr val="tx1"/>
          </a:solidFill>
          <a:ln w="76196">
            <a:solidFill>
              <a:srgbClr val="C00000"/>
            </a:solidFill>
            <a:miter lim="800000"/>
            <a:headEnd/>
            <a:tailEnd/>
          </a:ln>
        </p:spPr>
        <p:txBody>
          <a:bodyPr wrap="square">
            <a:spAutoFit/>
          </a:bodyPr>
          <a:lstStyle/>
          <a:p>
            <a:pPr hangingPunct="0">
              <a:spcBef>
                <a:spcPts val="1200"/>
              </a:spcBef>
            </a:pPr>
            <a:r>
              <a:rPr lang="es-ES" sz="2000" b="1" dirty="0">
                <a:solidFill>
                  <a:schemeClr val="bg1"/>
                </a:solidFill>
                <a:latin typeface="Times New Roman" pitchFamily="18" charset="0"/>
              </a:rPr>
              <a:t>EDIFICIOS O CONSTRUCCIONES:</a:t>
            </a:r>
          </a:p>
          <a:p>
            <a:pPr hangingPunct="0">
              <a:spcBef>
                <a:spcPts val="1200"/>
              </a:spcBef>
            </a:pPr>
            <a:r>
              <a:rPr lang="es-ES" sz="2000" b="1" dirty="0">
                <a:solidFill>
                  <a:schemeClr val="bg1"/>
                </a:solidFill>
                <a:latin typeface="Times New Roman" pitchFamily="18" charset="0"/>
              </a:rPr>
              <a:t>POR SU VALOR A NUEVO CON DEDUCCIÓN DE LA DEPRECIACIÓN POR USO, ANTIGÜEDAD Y ESTADO (VALOR DEL M2. (SEGÚN  CALIDAD EDILICIA, MULTIPLICADO POR SUPERFICIE CUBIERTA).</a:t>
            </a:r>
          </a:p>
        </p:txBody>
      </p:sp>
      <p:sp>
        <p:nvSpPr>
          <p:cNvPr id="5" name="Text Box 4"/>
          <p:cNvSpPr txBox="1">
            <a:spLocks noChangeArrowheads="1"/>
          </p:cNvSpPr>
          <p:nvPr/>
        </p:nvSpPr>
        <p:spPr bwMode="auto">
          <a:xfrm>
            <a:off x="457200" y="3644900"/>
            <a:ext cx="8229600" cy="1870075"/>
          </a:xfrm>
          <a:prstGeom prst="rect">
            <a:avLst/>
          </a:prstGeom>
          <a:solidFill>
            <a:schemeClr val="tx1"/>
          </a:solidFill>
          <a:ln w="76196">
            <a:solidFill>
              <a:srgbClr val="C00000"/>
            </a:solidFill>
            <a:miter lim="800000"/>
            <a:headEnd/>
            <a:tailEnd/>
          </a:ln>
        </p:spPr>
        <p:txBody>
          <a:bodyPr wrap="square">
            <a:spAutoFit/>
          </a:bodyPr>
          <a:lstStyle/>
          <a:p>
            <a:pPr hangingPunct="0">
              <a:spcBef>
                <a:spcPts val="1200"/>
              </a:spcBef>
            </a:pPr>
            <a:r>
              <a:rPr lang="es-ES" sz="2000" b="1" dirty="0">
                <a:solidFill>
                  <a:schemeClr val="bg1"/>
                </a:solidFill>
                <a:latin typeface="Times New Roman" pitchFamily="18" charset="0"/>
              </a:rPr>
              <a:t>MERCADERÍAS: PRECIO DE FABRICACIÓN O ADQUISICIÓN, NO MAYOR QUE EL PRECIO DE VENTA EN PLAZA.</a:t>
            </a:r>
          </a:p>
          <a:p>
            <a:pPr hangingPunct="0">
              <a:spcBef>
                <a:spcPts val="1400"/>
              </a:spcBef>
            </a:pPr>
            <a:r>
              <a:rPr lang="es-ES" sz="2000" b="1" dirty="0">
                <a:solidFill>
                  <a:schemeClr val="bg1"/>
                </a:solidFill>
                <a:latin typeface="Times New Roman" pitchFamily="18" charset="0"/>
              </a:rPr>
              <a:t>MAQUINARIAS, INSTALACIONES, MOBILIARIOS Y DEMÁS EFECTOS: POR SU VALOR A NUEVO, CON DEDUCCIÓN DE SU DEPRECIACIÓN POR USO, ANTIGÜEDAD Y ESTADO.</a:t>
            </a:r>
            <a:endParaRPr lang="es-ES" sz="2400" dirty="0">
              <a:solidFill>
                <a:schemeClr val="bg1"/>
              </a:solidFill>
              <a:latin typeface="Times New Roman" pitchFamily="18" charset="0"/>
            </a:endParaRPr>
          </a:p>
        </p:txBody>
      </p:sp>
      <p:sp>
        <p:nvSpPr>
          <p:cNvPr id="6" name="Text Box 5"/>
          <p:cNvSpPr txBox="1">
            <a:spLocks noChangeArrowheads="1"/>
          </p:cNvSpPr>
          <p:nvPr/>
        </p:nvSpPr>
        <p:spPr bwMode="auto">
          <a:xfrm>
            <a:off x="457200" y="5734050"/>
            <a:ext cx="8229600" cy="369332"/>
          </a:xfrm>
          <a:prstGeom prst="rect">
            <a:avLst/>
          </a:prstGeom>
          <a:solidFill>
            <a:schemeClr val="tx1"/>
          </a:solidFill>
          <a:ln w="76196">
            <a:solidFill>
              <a:srgbClr val="C00000"/>
            </a:solidFill>
            <a:miter lim="800000"/>
            <a:headEnd/>
            <a:tailEnd/>
          </a:ln>
        </p:spPr>
        <p:txBody>
          <a:bodyPr wrap="square" anchorCtr="1">
            <a:spAutoFit/>
          </a:bodyPr>
          <a:lstStyle/>
          <a:p>
            <a:pPr algn="ctr" hangingPunct="0">
              <a:spcBef>
                <a:spcPts val="1400"/>
              </a:spcBef>
            </a:pPr>
            <a:r>
              <a:rPr lang="es-ES" b="1" dirty="0">
                <a:solidFill>
                  <a:schemeClr val="bg1"/>
                </a:solidFill>
                <a:latin typeface="Times New Roman" pitchFamily="18" charset="0"/>
              </a:rPr>
              <a:t>ENVEJECIMIENTO TECNOLÓGICO</a:t>
            </a:r>
            <a:endParaRPr lang="es-ES" sz="2400" dirty="0">
              <a:solidFill>
                <a:schemeClr val="bg1"/>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0"/>
                                          </p:val>
                                        </p:tav>
                                        <p:tav tm="100000">
                                          <p:val>
                                            <p:strVal val="#ppt_w"/>
                                          </p:val>
                                        </p:tav>
                                      </p:tavLst>
                                    </p:anim>
                                    <p:anim calcmode="lin" valueType="num">
                                      <p:cBhvr>
                                        <p:cTn id="8" dur="500" fill="hold"/>
                                        <p:tgtEl>
                                          <p:spTgt spid="3"/>
                                        </p:tgtEl>
                                        <p:attrNameLst>
                                          <p:attrName>ppt_h</p:attrName>
                                        </p:attrNameLst>
                                      </p:cBhvr>
                                      <p:tavLst>
                                        <p:tav tm="0">
                                          <p:val>
                                            <p:strVal val="0"/>
                                          </p:val>
                                        </p:tav>
                                        <p:tav tm="100000">
                                          <p:val>
                                            <p:strVal val="#ppt_h"/>
                                          </p:val>
                                        </p:tav>
                                      </p:tavLst>
                                    </p:anim>
                                    <p:anim calcmode="lin" valueType="num">
                                      <p:cBhvr>
                                        <p:cTn id="9" dur="500" fill="hold"/>
                                        <p:tgtEl>
                                          <p:spTgt spid="3"/>
                                        </p:tgtEl>
                                        <p:attrNameLst>
                                          <p:attrName>ppt_x</p:attrName>
                                        </p:attrNameLst>
                                      </p:cBhvr>
                                      <p:tavLst>
                                        <p:tav tm="0">
                                          <p:val>
                                            <p:strVal val="0,5"/>
                                          </p:val>
                                        </p:tav>
                                        <p:tav tm="100000">
                                          <p:val>
                                            <p:strVal val="#ppt_x"/>
                                          </p:val>
                                        </p:tav>
                                      </p:tavLst>
                                    </p:anim>
                                    <p:anim calcmode="lin" valueType="num">
                                      <p:cBhvr>
                                        <p:cTn id="10" dur="500" fill="hold"/>
                                        <p:tgtEl>
                                          <p:spTgt spid="3"/>
                                        </p:tgtEl>
                                        <p:attrNameLst>
                                          <p:attrName>ppt_y</p:attrName>
                                        </p:attrNameLst>
                                      </p:cBhvr>
                                      <p:tavLst>
                                        <p:tav tm="0">
                                          <p:val>
                                            <p:strVal val="0,5"/>
                                          </p:val>
                                        </p:tav>
                                        <p:tav tm="100000">
                                          <p:val>
                                            <p:strVal val="#ppt_y"/>
                                          </p:val>
                                        </p:tav>
                                      </p:tavLst>
                                    </p:anim>
                                  </p:childTnLst>
                                </p:cTn>
                              </p:par>
                            </p:childTnLst>
                          </p:cTn>
                        </p:par>
                        <p:par>
                          <p:cTn id="11" fill="hold">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strVal val="0"/>
                                          </p:val>
                                        </p:tav>
                                        <p:tav tm="100000">
                                          <p:val>
                                            <p:strVal val="#ppt_w"/>
                                          </p:val>
                                        </p:tav>
                                      </p:tavLst>
                                    </p:anim>
                                    <p:anim calcmode="lin" valueType="num">
                                      <p:cBhvr>
                                        <p:cTn id="15" dur="500" fill="hold"/>
                                        <p:tgtEl>
                                          <p:spTgt spid="4"/>
                                        </p:tgtEl>
                                        <p:attrNameLst>
                                          <p:attrName>ppt_h</p:attrName>
                                        </p:attrNameLst>
                                      </p:cBhvr>
                                      <p:tavLst>
                                        <p:tav tm="0">
                                          <p:val>
                                            <p:strVal val="0"/>
                                          </p:val>
                                        </p:tav>
                                        <p:tav tm="100000">
                                          <p:val>
                                            <p:strVal val="#ppt_h"/>
                                          </p:val>
                                        </p:tav>
                                      </p:tavLst>
                                    </p:anim>
                                    <p:anim calcmode="lin" valueType="num">
                                      <p:cBhvr>
                                        <p:cTn id="16" dur="500" fill="hold"/>
                                        <p:tgtEl>
                                          <p:spTgt spid="4"/>
                                        </p:tgtEl>
                                        <p:attrNameLst>
                                          <p:attrName>ppt_x</p:attrName>
                                        </p:attrNameLst>
                                      </p:cBhvr>
                                      <p:tavLst>
                                        <p:tav tm="0">
                                          <p:val>
                                            <p:strVal val="0,5"/>
                                          </p:val>
                                        </p:tav>
                                        <p:tav tm="100000">
                                          <p:val>
                                            <p:strVal val="#ppt_x"/>
                                          </p:val>
                                        </p:tav>
                                      </p:tavLst>
                                    </p:anim>
                                    <p:anim calcmode="lin" valueType="num">
                                      <p:cBhvr>
                                        <p:cTn id="17" dur="500" fill="hold"/>
                                        <p:tgtEl>
                                          <p:spTgt spid="4"/>
                                        </p:tgtEl>
                                        <p:attrNameLst>
                                          <p:attrName>ppt_y</p:attrName>
                                        </p:attrNameLst>
                                      </p:cBhvr>
                                      <p:tavLst>
                                        <p:tav tm="0">
                                          <p:val>
                                            <p:strVal val="0,5"/>
                                          </p:val>
                                        </p:tav>
                                        <p:tav tm="100000">
                                          <p:val>
                                            <p:strVal val="#ppt_y"/>
                                          </p:val>
                                        </p:tav>
                                      </p:tavLst>
                                    </p:anim>
                                  </p:childTnLst>
                                </p:cTn>
                              </p:par>
                            </p:childTnLst>
                          </p:cTn>
                        </p:par>
                        <p:par>
                          <p:cTn id="18" fill="hold">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strVal val="0"/>
                                          </p:val>
                                        </p:tav>
                                        <p:tav tm="100000">
                                          <p:val>
                                            <p:strVal val="#ppt_w"/>
                                          </p:val>
                                        </p:tav>
                                      </p:tavLst>
                                    </p:anim>
                                    <p:anim calcmode="lin" valueType="num">
                                      <p:cBhvr>
                                        <p:cTn id="22" dur="500" fill="hold"/>
                                        <p:tgtEl>
                                          <p:spTgt spid="5"/>
                                        </p:tgtEl>
                                        <p:attrNameLst>
                                          <p:attrName>ppt_h</p:attrName>
                                        </p:attrNameLst>
                                      </p:cBhvr>
                                      <p:tavLst>
                                        <p:tav tm="0">
                                          <p:val>
                                            <p:strVal val="0"/>
                                          </p:val>
                                        </p:tav>
                                        <p:tav tm="100000">
                                          <p:val>
                                            <p:strVal val="#ppt_h"/>
                                          </p:val>
                                        </p:tav>
                                      </p:tavLst>
                                    </p:anim>
                                    <p:anim calcmode="lin" valueType="num">
                                      <p:cBhvr>
                                        <p:cTn id="23" dur="500" fill="hold"/>
                                        <p:tgtEl>
                                          <p:spTgt spid="5"/>
                                        </p:tgtEl>
                                        <p:attrNameLst>
                                          <p:attrName>ppt_x</p:attrName>
                                        </p:attrNameLst>
                                      </p:cBhvr>
                                      <p:tavLst>
                                        <p:tav tm="0">
                                          <p:val>
                                            <p:strVal val="0,5"/>
                                          </p:val>
                                        </p:tav>
                                        <p:tav tm="100000">
                                          <p:val>
                                            <p:strVal val="#ppt_x"/>
                                          </p:val>
                                        </p:tav>
                                      </p:tavLst>
                                    </p:anim>
                                    <p:anim calcmode="lin" valueType="num">
                                      <p:cBhvr>
                                        <p:cTn id="24" dur="500" fill="hold"/>
                                        <p:tgtEl>
                                          <p:spTgt spid="5"/>
                                        </p:tgtEl>
                                        <p:attrNameLst>
                                          <p:attrName>ppt_y</p:attrName>
                                        </p:attrNameLst>
                                      </p:cBhvr>
                                      <p:tavLst>
                                        <p:tav tm="0">
                                          <p:val>
                                            <p:strVal val="0,5"/>
                                          </p:val>
                                        </p:tav>
                                        <p:tav tm="100000">
                                          <p:val>
                                            <p:strVal val="#ppt_y"/>
                                          </p:val>
                                        </p:tav>
                                      </p:tavLst>
                                    </p:anim>
                                  </p:childTnLst>
                                </p:cTn>
                              </p:par>
                            </p:childTnLst>
                          </p:cTn>
                        </p:par>
                        <p:par>
                          <p:cTn id="25" fill="hold">
                            <p:stCondLst>
                              <p:cond delay="1500"/>
                            </p:stCondLst>
                            <p:childTnLst>
                              <p:par>
                                <p:cTn id="26" presetID="23" presetClass="entr" presetSubtype="52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strVal val="0"/>
                                          </p:val>
                                        </p:tav>
                                        <p:tav tm="100000">
                                          <p:val>
                                            <p:strVal val="#ppt_w"/>
                                          </p:val>
                                        </p:tav>
                                      </p:tavLst>
                                    </p:anim>
                                    <p:anim calcmode="lin" valueType="num">
                                      <p:cBhvr>
                                        <p:cTn id="29" dur="500" fill="hold"/>
                                        <p:tgtEl>
                                          <p:spTgt spid="6"/>
                                        </p:tgtEl>
                                        <p:attrNameLst>
                                          <p:attrName>ppt_h</p:attrName>
                                        </p:attrNameLst>
                                      </p:cBhvr>
                                      <p:tavLst>
                                        <p:tav tm="0">
                                          <p:val>
                                            <p:strVal val="0"/>
                                          </p:val>
                                        </p:tav>
                                        <p:tav tm="100000">
                                          <p:val>
                                            <p:strVal val="#ppt_h"/>
                                          </p:val>
                                        </p:tav>
                                      </p:tavLst>
                                    </p:anim>
                                    <p:anim calcmode="lin" valueType="num">
                                      <p:cBhvr>
                                        <p:cTn id="30" dur="500" fill="hold"/>
                                        <p:tgtEl>
                                          <p:spTgt spid="6"/>
                                        </p:tgtEl>
                                        <p:attrNameLst>
                                          <p:attrName>ppt_x</p:attrName>
                                        </p:attrNameLst>
                                      </p:cBhvr>
                                      <p:tavLst>
                                        <p:tav tm="0">
                                          <p:val>
                                            <p:strVal val="0,5"/>
                                          </p:val>
                                        </p:tav>
                                        <p:tav tm="100000">
                                          <p:val>
                                            <p:strVal val="#ppt_x"/>
                                          </p:val>
                                        </p:tav>
                                      </p:tavLst>
                                    </p:anim>
                                    <p:anim calcmode="lin" valueType="num">
                                      <p:cBhvr>
                                        <p:cTn id="31" dur="500" fill="hold"/>
                                        <p:tgtEl>
                                          <p:spTgt spid="6"/>
                                        </p:tgtEl>
                                        <p:attrNameLst>
                                          <p:attrName>ppt_y</p:attrName>
                                        </p:attrNameLst>
                                      </p:cBhvr>
                                      <p:tavLst>
                                        <p:tav tm="0">
                                          <p:val>
                                            <p:str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12187" t="33240" r="47501" b="26666"/>
          <a:stretch>
            <a:fillRect/>
          </a:stretch>
        </p:blipFill>
        <p:spPr bwMode="auto">
          <a:xfrm>
            <a:off x="0" y="-71438"/>
            <a:ext cx="9144000" cy="6929438"/>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Rectangle 2"/>
          <p:cNvSpPr>
            <a:spLocks noChangeArrowheads="1"/>
          </p:cNvSpPr>
          <p:nvPr/>
        </p:nvSpPr>
        <p:spPr bwMode="auto">
          <a:xfrm>
            <a:off x="457200" y="357188"/>
            <a:ext cx="8229599" cy="582612"/>
          </a:xfrm>
          <a:prstGeom prst="rect">
            <a:avLst/>
          </a:prstGeom>
          <a:solidFill>
            <a:schemeClr val="tx1"/>
          </a:solidFill>
          <a:ln w="76196">
            <a:solidFill>
              <a:srgbClr val="C00000"/>
            </a:solidFill>
            <a:miter lim="800000"/>
            <a:headEnd/>
            <a:tailEnd/>
          </a:ln>
        </p:spPr>
        <p:txBody>
          <a:bodyPr anchor="ctr" anchorCtr="1"/>
          <a:lstStyle/>
          <a:p>
            <a:pPr algn="ctr"/>
            <a:r>
              <a:rPr lang="es-ES" sz="2800" b="1" dirty="0">
                <a:solidFill>
                  <a:schemeClr val="bg1"/>
                </a:solidFill>
                <a:latin typeface="Times New Roman" pitchFamily="18" charset="0"/>
                <a:cs typeface="Times New Roman" pitchFamily="18" charset="0"/>
              </a:rPr>
              <a:t>VALOR DE REPOSICIÓN Y VALOR A NUEVO</a:t>
            </a:r>
          </a:p>
        </p:txBody>
      </p:sp>
      <p:sp>
        <p:nvSpPr>
          <p:cNvPr id="4" name="Text Box 3"/>
          <p:cNvSpPr txBox="1">
            <a:spLocks noChangeArrowheads="1"/>
          </p:cNvSpPr>
          <p:nvPr/>
        </p:nvSpPr>
        <p:spPr bwMode="auto">
          <a:xfrm>
            <a:off x="457201" y="1125538"/>
            <a:ext cx="8229600" cy="1323439"/>
          </a:xfrm>
          <a:prstGeom prst="rect">
            <a:avLst/>
          </a:prstGeom>
          <a:solidFill>
            <a:schemeClr val="tx1"/>
          </a:solidFill>
          <a:ln w="76196">
            <a:solidFill>
              <a:srgbClr val="C00000"/>
            </a:solidFill>
            <a:miter lim="800000"/>
            <a:headEnd/>
            <a:tailEnd/>
          </a:ln>
        </p:spPr>
        <p:txBody>
          <a:bodyPr wrap="square" anchorCtr="1">
            <a:spAutoFit/>
          </a:bodyPr>
          <a:lstStyle/>
          <a:p>
            <a:pPr algn="ctr" hangingPunct="0">
              <a:spcBef>
                <a:spcPts val="1200"/>
              </a:spcBef>
            </a:pPr>
            <a:r>
              <a:rPr lang="es-ES" sz="2000" b="1" dirty="0">
                <a:solidFill>
                  <a:schemeClr val="bg1"/>
                </a:solidFill>
                <a:latin typeface="Times New Roman" pitchFamily="18" charset="0"/>
              </a:rPr>
              <a:t>PARA DETERMINADOS RUBROS, POR LO GENERAL QUE NO SUPEREN EL 50% DE SU VIDA ÚTIL, SE PUEDE PACTAR SU ASEGURAMIENTO CON VALOR A NUEVO, DEBIENDO FIJARSE LA SUMA ASEGURADA POR ESE VALOR.</a:t>
            </a:r>
          </a:p>
        </p:txBody>
      </p:sp>
      <p:sp>
        <p:nvSpPr>
          <p:cNvPr id="5" name="Text Box 4"/>
          <p:cNvSpPr txBox="1">
            <a:spLocks noChangeArrowheads="1"/>
          </p:cNvSpPr>
          <p:nvPr/>
        </p:nvSpPr>
        <p:spPr bwMode="auto">
          <a:xfrm>
            <a:off x="457200" y="2781300"/>
            <a:ext cx="8229599" cy="1502976"/>
          </a:xfrm>
          <a:prstGeom prst="rect">
            <a:avLst/>
          </a:prstGeom>
          <a:solidFill>
            <a:schemeClr val="tx1"/>
          </a:solidFill>
          <a:ln w="76196">
            <a:solidFill>
              <a:srgbClr val="C00000"/>
            </a:solidFill>
            <a:miter lim="800000"/>
            <a:headEnd/>
            <a:tailEnd/>
          </a:ln>
        </p:spPr>
        <p:txBody>
          <a:bodyPr wrap="square" anchorCtr="1">
            <a:spAutoFit/>
          </a:bodyPr>
          <a:lstStyle/>
          <a:p>
            <a:pPr algn="ctr" hangingPunct="0">
              <a:spcBef>
                <a:spcPts val="1200"/>
              </a:spcBef>
            </a:pPr>
            <a:r>
              <a:rPr lang="es-ES" sz="2000" b="1" dirty="0">
                <a:solidFill>
                  <a:schemeClr val="bg1"/>
                </a:solidFill>
                <a:latin typeface="Times New Roman" pitchFamily="18" charset="0"/>
              </a:rPr>
              <a:t>CLAUSULA DE RECONSTRUCCIÓN</a:t>
            </a:r>
          </a:p>
          <a:p>
            <a:pPr algn="ctr" hangingPunct="0">
              <a:spcBef>
                <a:spcPts val="1400"/>
              </a:spcBef>
            </a:pPr>
            <a:r>
              <a:rPr lang="es-ES" sz="2000" b="1" dirty="0">
                <a:solidFill>
                  <a:schemeClr val="bg1"/>
                </a:solidFill>
                <a:latin typeface="Times New Roman" pitchFamily="18" charset="0"/>
              </a:rPr>
              <a:t>LA INDEMNIZACIÓN SE HARÁ EFECTIVA UNA VEZ HECHO EL GASTO DE RECONSTRUCCIÓN O REPOSICIÓN O EN LA MEDIDA EN QUE SE EFECTÚE.</a:t>
            </a:r>
            <a:endParaRPr lang="es-ES" sz="2400" dirty="0">
              <a:solidFill>
                <a:schemeClr val="bg1"/>
              </a:solidFill>
              <a:latin typeface="Times New Roman" pitchFamily="18" charset="0"/>
            </a:endParaRPr>
          </a:p>
        </p:txBody>
      </p:sp>
      <p:sp>
        <p:nvSpPr>
          <p:cNvPr id="6" name="Text Box 5"/>
          <p:cNvSpPr txBox="1">
            <a:spLocks noChangeArrowheads="1"/>
          </p:cNvSpPr>
          <p:nvPr/>
        </p:nvSpPr>
        <p:spPr bwMode="auto">
          <a:xfrm>
            <a:off x="457200" y="4581525"/>
            <a:ext cx="8229600" cy="1717675"/>
          </a:xfrm>
          <a:prstGeom prst="rect">
            <a:avLst/>
          </a:prstGeom>
          <a:solidFill>
            <a:schemeClr val="tx1"/>
          </a:solidFill>
          <a:ln w="76196">
            <a:solidFill>
              <a:srgbClr val="C00000"/>
            </a:solidFill>
            <a:miter lim="800000"/>
            <a:headEnd/>
            <a:tailEnd/>
          </a:ln>
        </p:spPr>
        <p:txBody>
          <a:bodyPr wrap="square" lIns="90004" tIns="46798" rIns="90004" bIns="46798" anchor="ctr" anchorCtr="1">
            <a:spAutoFit/>
          </a:bodyPr>
          <a:lstStyle/>
          <a:p>
            <a:pPr algn="ctr" hangingPunct="0">
              <a:spcBef>
                <a:spcPts val="1200"/>
              </a:spcBef>
            </a:pPr>
            <a:r>
              <a:rPr lang="es-ES" sz="2000" b="1" dirty="0">
                <a:solidFill>
                  <a:schemeClr val="bg1"/>
                </a:solidFill>
                <a:latin typeface="Times New Roman" pitchFamily="18" charset="0"/>
              </a:rPr>
              <a:t>CONSTRUCCIONES EN TERRENO AJENO</a:t>
            </a:r>
          </a:p>
          <a:p>
            <a:pPr algn="ctr" hangingPunct="0">
              <a:spcBef>
                <a:spcPts val="1200"/>
              </a:spcBef>
            </a:pPr>
            <a:r>
              <a:rPr lang="es-ES" sz="2000" b="1" dirty="0">
                <a:solidFill>
                  <a:schemeClr val="bg1"/>
                </a:solidFill>
                <a:latin typeface="Times New Roman" pitchFamily="18" charset="0"/>
              </a:rPr>
              <a:t>El pago se condicionará al avance de las obras. Si no se  reconstruye</a:t>
            </a:r>
          </a:p>
          <a:p>
            <a:pPr algn="ctr" hangingPunct="0">
              <a:spcBef>
                <a:spcPts val="1400"/>
              </a:spcBef>
            </a:pPr>
            <a:r>
              <a:rPr lang="es-ES" sz="2000" b="1" dirty="0">
                <a:solidFill>
                  <a:schemeClr val="bg1"/>
                </a:solidFill>
                <a:latin typeface="Times New Roman" pitchFamily="18" charset="0"/>
              </a:rPr>
              <a:t>el resarcimiento se limitará al valor que los materiales hubiesen tenido en caso de demolición. </a:t>
            </a:r>
            <a:endParaRPr lang="es-ES" sz="2400" dirty="0">
              <a:solidFill>
                <a:schemeClr val="bg1"/>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5"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5"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5"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7" presetClass="entr" presetSubtype="2"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ppt_x</p:attrName>
                                        </p:attrNameLst>
                                      </p:cBhvr>
                                      <p:tavLst>
                                        <p:tav tm="0">
                                          <p:val>
                                            <p:strVal val="#ppt_x+#ppt_w/2"/>
                                          </p:val>
                                        </p:tav>
                                        <p:tav tm="100000">
                                          <p:val>
                                            <p:strVal val="#ppt_x"/>
                                          </p:val>
                                        </p:tav>
                                      </p:tavLst>
                                    </p:anim>
                                    <p:anim calcmode="lin" valueType="num">
                                      <p:cBhvr>
                                        <p:cTn id="20" dur="500" fill="hold"/>
                                        <p:tgtEl>
                                          <p:spTgt spid="6"/>
                                        </p:tgtEl>
                                        <p:attrNameLst>
                                          <p:attrName>ppt_y</p:attrName>
                                        </p:attrNameLst>
                                      </p:cBhvr>
                                      <p:tavLst>
                                        <p:tav tm="0">
                                          <p:val>
                                            <p:strVal val="#ppt_y"/>
                                          </p:val>
                                        </p:tav>
                                        <p:tav tm="100000">
                                          <p:val>
                                            <p:strVal val="#ppt_y"/>
                                          </p:val>
                                        </p:tav>
                                      </p:tavLst>
                                    </p:anim>
                                    <p:anim calcmode="lin" valueType="num">
                                      <p:cBhvr>
                                        <p:cTn id="21" dur="500" fill="hold"/>
                                        <p:tgtEl>
                                          <p:spTgt spid="6"/>
                                        </p:tgtEl>
                                        <p:attrNameLst>
                                          <p:attrName>ppt_w</p:attrName>
                                        </p:attrNameLst>
                                      </p:cBhvr>
                                      <p:tavLst>
                                        <p:tav tm="0">
                                          <p:val>
                                            <p:strVal val="0"/>
                                          </p:val>
                                        </p:tav>
                                        <p:tav tm="100000">
                                          <p:val>
                                            <p:strVal val="#ppt_w"/>
                                          </p:val>
                                        </p:tav>
                                      </p:tavLst>
                                    </p:anim>
                                    <p:anim calcmode="lin" valueType="num">
                                      <p:cBhvr>
                                        <p:cTn id="22"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Rectangle 2"/>
          <p:cNvSpPr>
            <a:spLocks noChangeArrowheads="1"/>
          </p:cNvSpPr>
          <p:nvPr/>
        </p:nvSpPr>
        <p:spPr bwMode="auto">
          <a:xfrm>
            <a:off x="457200" y="936625"/>
            <a:ext cx="8229600" cy="706438"/>
          </a:xfrm>
          <a:prstGeom prst="rect">
            <a:avLst/>
          </a:prstGeom>
          <a:solidFill>
            <a:schemeClr val="tx1"/>
          </a:solidFill>
          <a:ln w="76196">
            <a:solidFill>
              <a:srgbClr val="C00000"/>
            </a:solidFill>
            <a:miter lim="800000"/>
            <a:headEnd/>
            <a:tailEnd/>
          </a:ln>
        </p:spPr>
        <p:txBody>
          <a:bodyPr anchor="ctr" anchorCtr="1"/>
          <a:lstStyle/>
          <a:p>
            <a:pPr algn="ctr"/>
            <a:r>
              <a:rPr lang="es-ES" sz="2800" b="1" dirty="0">
                <a:solidFill>
                  <a:schemeClr val="bg1"/>
                </a:solidFill>
                <a:latin typeface="Times New Roman" pitchFamily="18" charset="0"/>
                <a:cs typeface="Times New Roman" pitchFamily="18" charset="0"/>
              </a:rPr>
              <a:t>PÓLIZAS EN BASE A DECLARACIONES</a:t>
            </a:r>
            <a:endParaRPr lang="es-ES" sz="2800" dirty="0">
              <a:solidFill>
                <a:schemeClr val="bg1"/>
              </a:solidFill>
              <a:latin typeface="Times New Roman" pitchFamily="18" charset="0"/>
              <a:cs typeface="Times New Roman" pitchFamily="18" charset="0"/>
            </a:endParaRPr>
          </a:p>
        </p:txBody>
      </p:sp>
      <p:sp>
        <p:nvSpPr>
          <p:cNvPr id="4" name="Text Box 3"/>
          <p:cNvSpPr txBox="1">
            <a:spLocks noChangeArrowheads="1"/>
          </p:cNvSpPr>
          <p:nvPr/>
        </p:nvSpPr>
        <p:spPr bwMode="auto">
          <a:xfrm>
            <a:off x="457200" y="2377493"/>
            <a:ext cx="8229600" cy="3049165"/>
          </a:xfrm>
          <a:prstGeom prst="rect">
            <a:avLst/>
          </a:prstGeom>
          <a:solidFill>
            <a:schemeClr val="tx1"/>
          </a:solidFill>
          <a:ln w="76196">
            <a:solidFill>
              <a:srgbClr val="C00000"/>
            </a:solidFill>
            <a:miter lim="800000"/>
            <a:headEnd/>
            <a:tailEnd/>
          </a:ln>
        </p:spPr>
        <p:txBody>
          <a:bodyPr wrap="square" lIns="90004" tIns="46798" rIns="90004" bIns="46798" anchor="ctr" anchorCtr="1">
            <a:spAutoFit/>
          </a:bodyPr>
          <a:lstStyle/>
          <a:p>
            <a:pPr algn="ctr" hangingPunct="0">
              <a:spcBef>
                <a:spcPts val="1400"/>
              </a:spcBef>
            </a:pPr>
            <a:r>
              <a:rPr lang="es-ES" sz="2400" b="1" dirty="0">
                <a:solidFill>
                  <a:schemeClr val="bg1"/>
                </a:solidFill>
                <a:latin typeface="Times New Roman" pitchFamily="18" charset="0"/>
              </a:rPr>
              <a:t>SISTEMA APLICADO A INCENDIO DE MERCADERÍAS QUE SUPEREN UNA DETERMINADA SUMA POR LA CUAL EL ASEGURADO INICIA LA PÓLIZA CON UNA SUMA BÁSICA, ABONANDO UNA PRIMA DE DEPÓSITO  Y SE COMPROMETE A EFECTUAR DECLARACIONES MENSUALES DEL MOVIMIENTO OPERADO PARA EFECTUAR A LA FINALIZACIÓN DE LA VIGENCIA EL AJUSTE CORRESPONDIENTE.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str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2"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ppt_x</p:attrName>
                                        </p:attrNameLst>
                                      </p:cBhvr>
                                      <p:tavLst>
                                        <p:tav tm="0">
                                          <p:val>
                                            <p:strVal val="#ppt_x+#ppt_w/2"/>
                                          </p:val>
                                        </p:tav>
                                        <p:tav tm="100000">
                                          <p:val>
                                            <p:strVal val="#ppt_x"/>
                                          </p:val>
                                        </p:tav>
                                      </p:tavLst>
                                    </p:anim>
                                    <p:anim calcmode="lin" valueType="num">
                                      <p:cBhvr>
                                        <p:cTn id="15" dur="500" fill="hold"/>
                                        <p:tgtEl>
                                          <p:spTgt spid="4"/>
                                        </p:tgtEl>
                                        <p:attrNameLst>
                                          <p:attrName>ppt_y</p:attrName>
                                        </p:attrNameLst>
                                      </p:cBhvr>
                                      <p:tavLst>
                                        <p:tav tm="0">
                                          <p:val>
                                            <p:strVal val="#ppt_y"/>
                                          </p:val>
                                        </p:tav>
                                        <p:tav tm="100000">
                                          <p:val>
                                            <p:strVal val="#ppt_y"/>
                                          </p:val>
                                        </p:tav>
                                      </p:tavLst>
                                    </p:anim>
                                    <p:anim calcmode="lin" valueType="num">
                                      <p:cBhvr>
                                        <p:cTn id="16" dur="500" fill="hold"/>
                                        <p:tgtEl>
                                          <p:spTgt spid="4"/>
                                        </p:tgtEl>
                                        <p:attrNameLst>
                                          <p:attrName>ppt_w</p:attrName>
                                        </p:attrNameLst>
                                      </p:cBhvr>
                                      <p:tavLst>
                                        <p:tav tm="0">
                                          <p:val>
                                            <p:strVal val="0"/>
                                          </p:val>
                                        </p:tav>
                                        <p:tav tm="100000">
                                          <p:val>
                                            <p:strVal val="#ppt_w"/>
                                          </p:val>
                                        </p:tav>
                                      </p:tavLst>
                                    </p:anim>
                                    <p:anim calcmode="lin" valueType="num">
                                      <p:cBhvr>
                                        <p:cTn id="17"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Rectangle 2"/>
          <p:cNvSpPr txBox="1">
            <a:spLocks/>
          </p:cNvSpPr>
          <p:nvPr/>
        </p:nvSpPr>
        <p:spPr>
          <a:xfrm>
            <a:off x="457200" y="433388"/>
            <a:ext cx="8229600" cy="557212"/>
          </a:xfrm>
          <a:prstGeom prst="rect">
            <a:avLst/>
          </a:prstGeom>
          <a:solidFill>
            <a:schemeClr val="tx1"/>
          </a:solidFill>
          <a:ln w="76196">
            <a:solidFill>
              <a:srgbClr val="C00000"/>
            </a:solidFill>
          </a:ln>
        </p:spPr>
        <p:txBody>
          <a:bodyPr anchorCtr="1"/>
          <a:lstStyle/>
          <a:p>
            <a:pPr marL="482600" marR="0" lvl="0" indent="-48260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smtClean="0">
                <a:ln>
                  <a:noFill/>
                </a:ln>
                <a:solidFill>
                  <a:schemeClr val="bg1"/>
                </a:solidFill>
                <a:effectLst/>
                <a:uLnTx/>
                <a:uFillTx/>
                <a:latin typeface="Times New Roman" pitchFamily="18" charset="0"/>
                <a:ea typeface="+mj-ea"/>
                <a:cs typeface="Times New Roman" pitchFamily="18" charset="0"/>
              </a:rPr>
              <a:t>PRINCIPALES EXCLUSIONES</a:t>
            </a:r>
            <a:endParaRPr kumimoji="0" lang="en-US" sz="4400" b="0" i="0" u="none" strike="noStrike" kern="1200" cap="none" spc="0" normalizeH="0" baseline="0" noProof="0" smtClean="0">
              <a:ln>
                <a:noFill/>
              </a:ln>
              <a:solidFill>
                <a:schemeClr val="bg1"/>
              </a:solidFill>
              <a:effectLst/>
              <a:uLnTx/>
              <a:uFillTx/>
              <a:latin typeface="Times New Roman" pitchFamily="18" charset="0"/>
              <a:ea typeface="+mj-ea"/>
              <a:cs typeface="Times New Roman" pitchFamily="18" charset="0"/>
            </a:endParaRPr>
          </a:p>
        </p:txBody>
      </p:sp>
      <p:sp>
        <p:nvSpPr>
          <p:cNvPr id="4" name="Text Box 3"/>
          <p:cNvSpPr txBox="1">
            <a:spLocks noChangeArrowheads="1"/>
          </p:cNvSpPr>
          <p:nvPr/>
        </p:nvSpPr>
        <p:spPr bwMode="auto">
          <a:xfrm>
            <a:off x="457200" y="1309687"/>
            <a:ext cx="8229600" cy="5014913"/>
          </a:xfrm>
          <a:prstGeom prst="rect">
            <a:avLst/>
          </a:prstGeom>
          <a:solidFill>
            <a:schemeClr val="tx1"/>
          </a:solidFill>
          <a:ln w="76196">
            <a:solidFill>
              <a:srgbClr val="C00000"/>
            </a:solidFill>
            <a:miter lim="800000"/>
            <a:headEnd/>
            <a:tailEnd/>
          </a:ln>
        </p:spPr>
        <p:txBody>
          <a:bodyPr wrap="square">
            <a:spAutoFit/>
          </a:bodyPr>
          <a:lstStyle/>
          <a:p>
            <a:pPr hangingPunct="0">
              <a:spcBef>
                <a:spcPts val="1100"/>
              </a:spcBef>
            </a:pPr>
            <a:r>
              <a:rPr lang="es-ES" sz="1900" b="1" dirty="0">
                <a:solidFill>
                  <a:schemeClr val="bg1"/>
                </a:solidFill>
                <a:latin typeface="Times New Roman" pitchFamily="18" charset="0"/>
              </a:rPr>
              <a:t>- </a:t>
            </a:r>
            <a:r>
              <a:rPr lang="es-ES" b="1" dirty="0">
                <a:solidFill>
                  <a:schemeClr val="bg1"/>
                </a:solidFill>
                <a:latin typeface="Times New Roman" pitchFamily="18" charset="0"/>
              </a:rPr>
              <a:t>Vicio propio;</a:t>
            </a:r>
          </a:p>
          <a:p>
            <a:pPr hangingPunct="0">
              <a:spcBef>
                <a:spcPts val="1100"/>
              </a:spcBef>
            </a:pPr>
            <a:r>
              <a:rPr lang="es-ES" b="1" dirty="0">
                <a:solidFill>
                  <a:schemeClr val="bg1"/>
                </a:solidFill>
                <a:latin typeface="Times New Roman" pitchFamily="18" charset="0"/>
              </a:rPr>
              <a:t>- Terremoto, meteorito, maremoto, erupción volcánica;</a:t>
            </a:r>
          </a:p>
          <a:p>
            <a:pPr hangingPunct="0">
              <a:spcBef>
                <a:spcPts val="1100"/>
              </a:spcBef>
            </a:pPr>
            <a:r>
              <a:rPr lang="es-ES" b="1" dirty="0">
                <a:solidFill>
                  <a:schemeClr val="bg1"/>
                </a:solidFill>
                <a:latin typeface="Times New Roman" pitchFamily="18" charset="0"/>
              </a:rPr>
              <a:t>- Tornado, huracán o ciclón, inundación y granizo;</a:t>
            </a:r>
          </a:p>
          <a:p>
            <a:pPr hangingPunct="0">
              <a:spcBef>
                <a:spcPts val="1100"/>
              </a:spcBef>
            </a:pPr>
            <a:r>
              <a:rPr lang="es-ES" b="1" dirty="0">
                <a:solidFill>
                  <a:schemeClr val="bg1"/>
                </a:solidFill>
                <a:latin typeface="Times New Roman" pitchFamily="18" charset="0"/>
              </a:rPr>
              <a:t>- Guerra civil o internacional, rebelión, sedición o motín, guerrilla o</a:t>
            </a:r>
          </a:p>
          <a:p>
            <a:pPr hangingPunct="0">
              <a:spcBef>
                <a:spcPts val="1100"/>
              </a:spcBef>
            </a:pPr>
            <a:r>
              <a:rPr lang="es-ES" b="1" dirty="0">
                <a:solidFill>
                  <a:schemeClr val="bg1"/>
                </a:solidFill>
                <a:latin typeface="Times New Roman" pitchFamily="18" charset="0"/>
              </a:rPr>
              <a:t>   terrorismo ;</a:t>
            </a:r>
          </a:p>
          <a:p>
            <a:pPr hangingPunct="0">
              <a:spcBef>
                <a:spcPts val="1100"/>
              </a:spcBef>
            </a:pPr>
            <a:r>
              <a:rPr lang="es-ES" b="1" dirty="0">
                <a:solidFill>
                  <a:schemeClr val="bg1"/>
                </a:solidFill>
                <a:latin typeface="Times New Roman" pitchFamily="18" charset="0"/>
              </a:rPr>
              <a:t>- Combustión espontánea, salvo que produzca fuego;</a:t>
            </a:r>
          </a:p>
          <a:p>
            <a:pPr hangingPunct="0">
              <a:spcBef>
                <a:spcPts val="1100"/>
              </a:spcBef>
            </a:pPr>
            <a:r>
              <a:rPr lang="es-ES" b="1" dirty="0">
                <a:solidFill>
                  <a:schemeClr val="bg1"/>
                </a:solidFill>
                <a:latin typeface="Times New Roman" pitchFamily="18" charset="0"/>
              </a:rPr>
              <a:t>- Contacto o aproximación a fuentes de calor;</a:t>
            </a:r>
          </a:p>
          <a:p>
            <a:pPr hangingPunct="0">
              <a:spcBef>
                <a:spcPts val="1100"/>
              </a:spcBef>
            </a:pPr>
            <a:r>
              <a:rPr lang="es-ES" b="1" dirty="0">
                <a:solidFill>
                  <a:schemeClr val="bg1"/>
                </a:solidFill>
                <a:latin typeface="Times New Roman" pitchFamily="18" charset="0"/>
              </a:rPr>
              <a:t>- Acción de la corriente, descarga u otros fenómenos eléctricos;</a:t>
            </a:r>
          </a:p>
          <a:p>
            <a:pPr hangingPunct="0">
              <a:spcBef>
                <a:spcPts val="1100"/>
              </a:spcBef>
            </a:pPr>
            <a:r>
              <a:rPr lang="es-ES" b="1" dirty="0">
                <a:solidFill>
                  <a:schemeClr val="bg1"/>
                </a:solidFill>
                <a:latin typeface="Times New Roman" pitchFamily="18" charset="0"/>
              </a:rPr>
              <a:t>- Nuevas alineaciones (hacer los planos);</a:t>
            </a:r>
          </a:p>
          <a:p>
            <a:pPr hangingPunct="0">
              <a:spcBef>
                <a:spcPts val="1100"/>
              </a:spcBef>
            </a:pPr>
            <a:r>
              <a:rPr lang="es-ES" b="1" dirty="0">
                <a:solidFill>
                  <a:schemeClr val="bg1"/>
                </a:solidFill>
                <a:latin typeface="Times New Roman" pitchFamily="18" charset="0"/>
              </a:rPr>
              <a:t>- Lucro cesante (aunque sea de una sección que abastece de materiales a otra</a:t>
            </a:r>
          </a:p>
          <a:p>
            <a:pPr hangingPunct="0">
              <a:spcBef>
                <a:spcPts val="1100"/>
              </a:spcBef>
            </a:pPr>
            <a:r>
              <a:rPr lang="es-ES" b="1" dirty="0">
                <a:solidFill>
                  <a:schemeClr val="bg1"/>
                </a:solidFill>
                <a:latin typeface="Times New Roman" pitchFamily="18" charset="0"/>
              </a:rPr>
              <a:t>  en el mismo establecimiento), pérdida de clientela privación de alquileres o</a:t>
            </a:r>
          </a:p>
          <a:p>
            <a:pPr hangingPunct="0">
              <a:spcBef>
                <a:spcPts val="1100"/>
              </a:spcBef>
            </a:pPr>
            <a:r>
              <a:rPr lang="es-ES" b="1" dirty="0">
                <a:solidFill>
                  <a:schemeClr val="bg1"/>
                </a:solidFill>
                <a:latin typeface="Times New Roman" pitchFamily="18" charset="0"/>
              </a:rPr>
              <a:t>  rentas.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Rectangle 2"/>
          <p:cNvSpPr txBox="1">
            <a:spLocks/>
          </p:cNvSpPr>
          <p:nvPr/>
        </p:nvSpPr>
        <p:spPr>
          <a:xfrm>
            <a:off x="457200" y="381000"/>
            <a:ext cx="8229600" cy="936625"/>
          </a:xfrm>
          <a:prstGeom prst="rect">
            <a:avLst/>
          </a:prstGeom>
          <a:solidFill>
            <a:schemeClr val="tx1"/>
          </a:solidFill>
          <a:ln w="76196">
            <a:solidFill>
              <a:srgbClr val="C00000"/>
            </a:solidFill>
          </a:ln>
        </p:spPr>
        <p:txBody>
          <a:bodyPr rtlCol="0" anchorCtr="1">
            <a:normAutofit fontScale="97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smtClean="0">
                <a:ln>
                  <a:noFill/>
                </a:ln>
                <a:solidFill>
                  <a:schemeClr val="bg1"/>
                </a:solidFill>
                <a:effectLst/>
                <a:uLnTx/>
                <a:uFillTx/>
                <a:latin typeface="Times New Roman" pitchFamily="18"/>
                <a:ea typeface="+mj-ea"/>
                <a:cs typeface="Times New Roman" pitchFamily="18"/>
              </a:rPr>
              <a:t> </a:t>
            </a:r>
            <a:r>
              <a:rPr kumimoji="0" lang="es-ES" sz="2800" b="1" i="0" u="none" strike="noStrike" kern="1200" cap="none" spc="0" normalizeH="0" baseline="0" noProof="0" smtClean="0">
                <a:ln>
                  <a:noFill/>
                </a:ln>
                <a:solidFill>
                  <a:schemeClr val="bg1"/>
                </a:solidFill>
                <a:effectLst/>
                <a:uLnTx/>
                <a:uFillTx/>
                <a:latin typeface="Times New Roman" pitchFamily="18"/>
                <a:ea typeface="+mj-ea"/>
                <a:cs typeface="Times New Roman" pitchFamily="18"/>
              </a:rPr>
              <a:t>EXCLUSIONES A LA </a:t>
            </a:r>
            <a:br>
              <a:rPr kumimoji="0" lang="es-ES" sz="2800" b="1" i="0" u="none" strike="noStrike" kern="1200" cap="none" spc="0" normalizeH="0" baseline="0" noProof="0" smtClean="0">
                <a:ln>
                  <a:noFill/>
                </a:ln>
                <a:solidFill>
                  <a:schemeClr val="bg1"/>
                </a:solidFill>
                <a:effectLst/>
                <a:uLnTx/>
                <a:uFillTx/>
                <a:latin typeface="Times New Roman" pitchFamily="18"/>
                <a:ea typeface="+mj-ea"/>
                <a:cs typeface="Times New Roman" pitchFamily="18"/>
              </a:rPr>
            </a:br>
            <a:r>
              <a:rPr kumimoji="0" lang="es-ES" sz="2800" b="1" i="0" u="none" strike="noStrike" kern="1200" cap="none" spc="0" normalizeH="0" baseline="0" noProof="0" smtClean="0">
                <a:ln>
                  <a:noFill/>
                </a:ln>
                <a:solidFill>
                  <a:schemeClr val="bg1"/>
                </a:solidFill>
                <a:effectLst/>
                <a:uLnTx/>
                <a:uFillTx/>
                <a:latin typeface="Times New Roman" pitchFamily="18"/>
                <a:ea typeface="+mj-ea"/>
                <a:cs typeface="Times New Roman" pitchFamily="18"/>
              </a:rPr>
              <a:t>COBERTURA AMPLIA</a:t>
            </a:r>
            <a:endParaRPr kumimoji="0" lang="es-ES" sz="2800" b="0" i="0" u="none" strike="noStrike" kern="1200" cap="none" spc="0" normalizeH="0" baseline="0" noProof="0" dirty="0" smtClean="0">
              <a:ln>
                <a:noFill/>
              </a:ln>
              <a:solidFill>
                <a:schemeClr val="bg1"/>
              </a:solidFill>
              <a:effectLst/>
              <a:uLnTx/>
              <a:uFillTx/>
              <a:latin typeface="Times New Roman" pitchFamily="18"/>
              <a:ea typeface="+mj-ea"/>
              <a:cs typeface="Times New Roman" pitchFamily="18"/>
            </a:endParaRPr>
          </a:p>
        </p:txBody>
      </p:sp>
      <p:sp>
        <p:nvSpPr>
          <p:cNvPr id="4" name="Text Box 3"/>
          <p:cNvSpPr txBox="1">
            <a:spLocks noChangeArrowheads="1"/>
          </p:cNvSpPr>
          <p:nvPr/>
        </p:nvSpPr>
        <p:spPr bwMode="auto">
          <a:xfrm>
            <a:off x="457200" y="1412875"/>
            <a:ext cx="8229600" cy="4892675"/>
          </a:xfrm>
          <a:prstGeom prst="rect">
            <a:avLst/>
          </a:prstGeom>
          <a:solidFill>
            <a:schemeClr val="tx1"/>
          </a:solidFill>
          <a:ln w="76196">
            <a:solidFill>
              <a:srgbClr val="C00000"/>
            </a:solidFill>
            <a:miter lim="800000"/>
            <a:headEnd/>
            <a:tailEnd/>
          </a:ln>
        </p:spPr>
        <p:txBody>
          <a:bodyPr wrap="square" lIns="90004" tIns="46798" rIns="90004" bIns="46798" anchor="ctr">
            <a:spAutoFit/>
          </a:bodyPr>
          <a:lstStyle/>
          <a:p>
            <a:pPr algn="ctr" hangingPunct="0">
              <a:spcBef>
                <a:spcPts val="1200"/>
              </a:spcBef>
            </a:pPr>
            <a:r>
              <a:rPr lang="es-ES" sz="2000" b="1" dirty="0">
                <a:solidFill>
                  <a:schemeClr val="bg1"/>
                </a:solidFill>
                <a:latin typeface="Times New Roman" pitchFamily="18" charset="0"/>
              </a:rPr>
              <a:t>EN CASO DE TUMULTO POPULAR, HUELGA Y LOCK OUT, VANDALISMO, TERRORISMO Y MALEVOLENCIA</a:t>
            </a:r>
          </a:p>
          <a:p>
            <a:pPr hangingPunct="0">
              <a:spcBef>
                <a:spcPts val="1200"/>
              </a:spcBef>
              <a:buFontTx/>
              <a:buChar char="-"/>
            </a:pPr>
            <a:r>
              <a:rPr lang="es-ES" sz="2000" b="1" dirty="0">
                <a:solidFill>
                  <a:schemeClr val="bg1"/>
                </a:solidFill>
                <a:latin typeface="Times New Roman" pitchFamily="18" charset="0"/>
              </a:rPr>
              <a:t>trabajo a reglamento, a desgano o cualquier forma irregular de </a:t>
            </a:r>
          </a:p>
          <a:p>
            <a:pPr hangingPunct="0">
              <a:spcBef>
                <a:spcPts val="1200"/>
              </a:spcBef>
            </a:pPr>
            <a:r>
              <a:rPr lang="es-ES" sz="2000" b="1" dirty="0">
                <a:solidFill>
                  <a:schemeClr val="bg1"/>
                </a:solidFill>
                <a:latin typeface="Times New Roman" pitchFamily="18" charset="0"/>
              </a:rPr>
              <a:t> trabajo;</a:t>
            </a:r>
          </a:p>
          <a:p>
            <a:pPr hangingPunct="0">
              <a:spcBef>
                <a:spcPts val="1200"/>
              </a:spcBef>
            </a:pPr>
            <a:r>
              <a:rPr lang="es-ES" sz="2000" b="1" dirty="0">
                <a:solidFill>
                  <a:schemeClr val="bg1"/>
                </a:solidFill>
                <a:latin typeface="Times New Roman" pitchFamily="18" charset="0"/>
              </a:rPr>
              <a:t>- requisa, incautación o confiscación por autoridad pública;</a:t>
            </a:r>
          </a:p>
          <a:p>
            <a:pPr hangingPunct="0">
              <a:spcBef>
                <a:spcPts val="1200"/>
              </a:spcBef>
              <a:buFontTx/>
              <a:buChar char="-"/>
            </a:pPr>
            <a:r>
              <a:rPr lang="es-ES" sz="2000" b="1" dirty="0">
                <a:solidFill>
                  <a:schemeClr val="bg1"/>
                </a:solidFill>
                <a:latin typeface="Times New Roman" pitchFamily="18" charset="0"/>
              </a:rPr>
              <a:t> desaparición o sustracción de bienes, SALVO LOS EXTRAVÍOS </a:t>
            </a:r>
          </a:p>
          <a:p>
            <a:pPr hangingPunct="0">
              <a:spcBef>
                <a:spcPts val="1200"/>
              </a:spcBef>
              <a:buFontTx/>
              <a:buChar char="-"/>
            </a:pPr>
            <a:r>
              <a:rPr lang="es-ES" sz="2000" b="1" dirty="0">
                <a:solidFill>
                  <a:schemeClr val="bg1"/>
                </a:solidFill>
                <a:latin typeface="Times New Roman" pitchFamily="18" charset="0"/>
              </a:rPr>
              <a:t> QUE SE PRODUZCAN EN OCASIÓN DE SU TRASLADO CON </a:t>
            </a:r>
          </a:p>
          <a:p>
            <a:pPr hangingPunct="0">
              <a:spcBef>
                <a:spcPts val="1200"/>
              </a:spcBef>
            </a:pPr>
            <a:r>
              <a:rPr lang="es-ES" sz="2000" b="1" dirty="0">
                <a:solidFill>
                  <a:schemeClr val="bg1"/>
                </a:solidFill>
                <a:latin typeface="Times New Roman" pitchFamily="18" charset="0"/>
              </a:rPr>
              <a:t>  MOTIVO DE ACCIONES DE SALVAMENTO;</a:t>
            </a:r>
          </a:p>
          <a:p>
            <a:pPr hangingPunct="0">
              <a:spcBef>
                <a:spcPts val="1200"/>
              </a:spcBef>
              <a:buFontTx/>
              <a:buChar char="-"/>
            </a:pPr>
            <a:r>
              <a:rPr lang="es-ES" sz="2000" b="1" dirty="0">
                <a:solidFill>
                  <a:schemeClr val="bg1"/>
                </a:solidFill>
                <a:latin typeface="Times New Roman" pitchFamily="18" charset="0"/>
              </a:rPr>
              <a:t> producidos por pinturas, manchas, </a:t>
            </a:r>
            <a:r>
              <a:rPr lang="es-ES" sz="2000" b="1" dirty="0" err="1">
                <a:solidFill>
                  <a:schemeClr val="bg1"/>
                </a:solidFill>
                <a:latin typeface="Times New Roman" pitchFamily="18" charset="0"/>
              </a:rPr>
              <a:t>rayaduras</a:t>
            </a:r>
            <a:r>
              <a:rPr lang="es-ES" sz="2000" b="1" dirty="0">
                <a:solidFill>
                  <a:schemeClr val="bg1"/>
                </a:solidFill>
                <a:latin typeface="Times New Roman" pitchFamily="18" charset="0"/>
              </a:rPr>
              <a:t> o por la fijación de  </a:t>
            </a:r>
          </a:p>
          <a:p>
            <a:pPr hangingPunct="0">
              <a:spcBef>
                <a:spcPts val="1200"/>
              </a:spcBef>
            </a:pPr>
            <a:r>
              <a:rPr lang="es-ES" sz="2000" b="1" dirty="0">
                <a:solidFill>
                  <a:schemeClr val="bg1"/>
                </a:solidFill>
                <a:latin typeface="Times New Roman" pitchFamily="18" charset="0"/>
              </a:rPr>
              <a:t>  leyendas o carteles en la superficie de frentes y/o paredes externas o   </a:t>
            </a:r>
          </a:p>
          <a:p>
            <a:pPr hangingPunct="0">
              <a:spcBef>
                <a:spcPts val="1200"/>
              </a:spcBef>
            </a:pPr>
            <a:r>
              <a:rPr lang="es-ES" sz="2000" b="1" dirty="0">
                <a:solidFill>
                  <a:schemeClr val="bg1"/>
                </a:solidFill>
                <a:latin typeface="Times New Roman" pitchFamily="18" charset="0"/>
              </a:rPr>
              <a:t>  internas.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5"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5"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Text Box 3"/>
          <p:cNvSpPr txBox="1">
            <a:spLocks noChangeArrowheads="1"/>
          </p:cNvSpPr>
          <p:nvPr/>
        </p:nvSpPr>
        <p:spPr bwMode="auto">
          <a:xfrm>
            <a:off x="457200" y="714375"/>
            <a:ext cx="8229600" cy="5280025"/>
          </a:xfrm>
          <a:prstGeom prst="rect">
            <a:avLst/>
          </a:prstGeom>
          <a:solidFill>
            <a:schemeClr val="tx1"/>
          </a:solidFill>
          <a:ln w="76196">
            <a:solidFill>
              <a:srgbClr val="C00000"/>
            </a:solidFill>
            <a:miter lim="800000"/>
            <a:headEnd/>
            <a:tailEnd/>
          </a:ln>
        </p:spPr>
        <p:txBody>
          <a:bodyPr wrap="square" lIns="90004" tIns="46798" rIns="90004" bIns="46798" anchor="ctr">
            <a:spAutoFit/>
          </a:bodyPr>
          <a:lstStyle/>
          <a:p>
            <a:pPr algn="ctr" hangingPunct="0">
              <a:spcBef>
                <a:spcPts val="1200"/>
              </a:spcBef>
            </a:pPr>
            <a:r>
              <a:rPr lang="es-ES" sz="2200" b="1" dirty="0">
                <a:solidFill>
                  <a:schemeClr val="bg1"/>
                </a:solidFill>
                <a:latin typeface="Times New Roman" pitchFamily="18" charset="0"/>
              </a:rPr>
              <a:t>EN CASO DE IMPACTO DE AERONAVES, VEHÍCULOS TERRESTRES, SUS PARTES COMPONENTES Y/O CARGA TRANSPORTADA</a:t>
            </a:r>
          </a:p>
          <a:p>
            <a:pPr algn="ctr" hangingPunct="0">
              <a:spcBef>
                <a:spcPts val="1200"/>
              </a:spcBef>
            </a:pPr>
            <a:endParaRPr lang="es-ES" sz="500" b="1" dirty="0">
              <a:solidFill>
                <a:schemeClr val="bg1"/>
              </a:solidFill>
              <a:latin typeface="Times New Roman" pitchFamily="18" charset="0"/>
            </a:endParaRPr>
          </a:p>
          <a:p>
            <a:pPr hangingPunct="0">
              <a:spcBef>
                <a:spcPts val="1200"/>
              </a:spcBef>
            </a:pPr>
            <a:r>
              <a:rPr lang="es-ES" sz="2200" b="1" dirty="0">
                <a:solidFill>
                  <a:schemeClr val="bg1"/>
                </a:solidFill>
                <a:latin typeface="Times New Roman" pitchFamily="18" charset="0"/>
              </a:rPr>
              <a:t>- producidos por bienes de propiedad del asegurado o bajo su</a:t>
            </a:r>
          </a:p>
          <a:p>
            <a:pPr hangingPunct="0">
              <a:spcBef>
                <a:spcPts val="1200"/>
              </a:spcBef>
            </a:pPr>
            <a:r>
              <a:rPr lang="es-ES" sz="2200" b="1" dirty="0">
                <a:solidFill>
                  <a:schemeClr val="bg1"/>
                </a:solidFill>
                <a:latin typeface="Times New Roman" pitchFamily="18" charset="0"/>
              </a:rPr>
              <a:t>  custodia y/o de inquilinos y/o sus dependientes y familiares;</a:t>
            </a:r>
          </a:p>
          <a:p>
            <a:pPr hangingPunct="0">
              <a:spcBef>
                <a:spcPts val="1200"/>
              </a:spcBef>
            </a:pPr>
            <a:r>
              <a:rPr lang="es-ES" sz="2200" b="1" dirty="0">
                <a:solidFill>
                  <a:schemeClr val="bg1"/>
                </a:solidFill>
                <a:latin typeface="Times New Roman" pitchFamily="18" charset="0"/>
              </a:rPr>
              <a:t>- producidos por impacto de la carga transportada por vehículos</a:t>
            </a:r>
          </a:p>
          <a:p>
            <a:pPr hangingPunct="0">
              <a:spcBef>
                <a:spcPts val="1200"/>
              </a:spcBef>
            </a:pPr>
            <a:r>
              <a:rPr lang="es-ES" sz="2200" b="1" dirty="0">
                <a:solidFill>
                  <a:schemeClr val="bg1"/>
                </a:solidFill>
                <a:latin typeface="Times New Roman" pitchFamily="18" charset="0"/>
              </a:rPr>
              <a:t>  terrestres en el curso de maniobras de carga y descarga;</a:t>
            </a:r>
          </a:p>
          <a:p>
            <a:pPr hangingPunct="0">
              <a:spcBef>
                <a:spcPts val="1200"/>
              </a:spcBef>
            </a:pPr>
            <a:r>
              <a:rPr lang="es-ES" sz="2200" b="1" dirty="0">
                <a:solidFill>
                  <a:schemeClr val="bg1"/>
                </a:solidFill>
                <a:latin typeface="Times New Roman" pitchFamily="18" charset="0"/>
              </a:rPr>
              <a:t>- producidos a aeronaves, vehículos terrestres, máquinas e</a:t>
            </a:r>
          </a:p>
          <a:p>
            <a:pPr hangingPunct="0">
              <a:spcBef>
                <a:spcPts val="1200"/>
              </a:spcBef>
            </a:pPr>
            <a:r>
              <a:rPr lang="es-ES" sz="2200" b="1" dirty="0">
                <a:solidFill>
                  <a:schemeClr val="bg1"/>
                </a:solidFill>
                <a:latin typeface="Times New Roman" pitchFamily="18" charset="0"/>
              </a:rPr>
              <a:t>  implementos viales, máquinas agrícolas y otras similares;</a:t>
            </a:r>
          </a:p>
          <a:p>
            <a:pPr hangingPunct="0">
              <a:spcBef>
                <a:spcPts val="1200"/>
              </a:spcBef>
              <a:buFontTx/>
              <a:buChar char="-"/>
            </a:pPr>
            <a:r>
              <a:rPr lang="es-ES" sz="2200" b="1" dirty="0">
                <a:solidFill>
                  <a:schemeClr val="bg1"/>
                </a:solidFill>
                <a:latin typeface="Times New Roman" pitchFamily="18" charset="0"/>
              </a:rPr>
              <a:t> los ocasionados a las calzadas y aceras y a todo bien, adherido o </a:t>
            </a:r>
          </a:p>
          <a:p>
            <a:pPr hangingPunct="0">
              <a:spcBef>
                <a:spcPts val="1200"/>
              </a:spcBef>
            </a:pPr>
            <a:r>
              <a:rPr lang="es-ES" sz="2200" b="1" dirty="0">
                <a:solidFill>
                  <a:schemeClr val="bg1"/>
                </a:solidFill>
                <a:latin typeface="Times New Roman" pitchFamily="18" charset="0"/>
              </a:rPr>
              <a:t>  que se encuentre en ellas.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2/3*#ppt_w"/>
                                          </p:val>
                                        </p:tav>
                                        <p:tav tm="100000">
                                          <p:val>
                                            <p:strVal val="#ppt_w"/>
                                          </p:val>
                                        </p:tav>
                                      </p:tavLst>
                                    </p:anim>
                                    <p:anim calcmode="lin" valueType="num">
                                      <p:cBhvr>
                                        <p:cTn id="8" dur="500" fill="hold"/>
                                        <p:tgtEl>
                                          <p:spTgt spid="3"/>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Text Box 3"/>
          <p:cNvSpPr txBox="1">
            <a:spLocks noChangeArrowheads="1"/>
          </p:cNvSpPr>
          <p:nvPr/>
        </p:nvSpPr>
        <p:spPr bwMode="auto">
          <a:xfrm>
            <a:off x="457200" y="1095375"/>
            <a:ext cx="8229600" cy="4695825"/>
          </a:xfrm>
          <a:prstGeom prst="rect">
            <a:avLst/>
          </a:prstGeom>
          <a:solidFill>
            <a:schemeClr val="tx1"/>
          </a:solidFill>
          <a:ln w="76196">
            <a:solidFill>
              <a:srgbClr val="C00000"/>
            </a:solidFill>
            <a:miter lim="800000"/>
            <a:headEnd/>
            <a:tailEnd/>
          </a:ln>
        </p:spPr>
        <p:txBody>
          <a:bodyPr wrap="square" lIns="90004" tIns="46798" rIns="90004" bIns="46798" anchor="ctr">
            <a:spAutoFit/>
          </a:bodyPr>
          <a:lstStyle/>
          <a:p>
            <a:pPr algn="ctr" hangingPunct="0">
              <a:spcBef>
                <a:spcPts val="1400"/>
              </a:spcBef>
              <a:tabLst>
                <a:tab pos="1079500" algn="l"/>
              </a:tabLst>
            </a:pPr>
            <a:r>
              <a:rPr lang="es-ES" sz="2400" b="1" dirty="0">
                <a:solidFill>
                  <a:schemeClr val="bg1"/>
                </a:solidFill>
                <a:latin typeface="Times New Roman" pitchFamily="18" charset="0"/>
              </a:rPr>
              <a:t>EN CASO DE HUMO</a:t>
            </a:r>
          </a:p>
          <a:p>
            <a:pPr algn="ctr" hangingPunct="0">
              <a:spcBef>
                <a:spcPts val="1400"/>
              </a:spcBef>
              <a:tabLst>
                <a:tab pos="1079500" algn="l"/>
              </a:tabLst>
            </a:pPr>
            <a:r>
              <a:rPr lang="es-ES" sz="2400" b="1" dirty="0">
                <a:solidFill>
                  <a:schemeClr val="bg1"/>
                </a:solidFill>
                <a:latin typeface="Times New Roman" pitchFamily="18" charset="0"/>
              </a:rPr>
              <a:t>los causados por el humo proveniente de incineradores de residuos, aparatos y/o instalaciones industriales o por la manipulación incorrecta de las instalaciones a las que pertenezcan.</a:t>
            </a:r>
          </a:p>
          <a:p>
            <a:pPr hangingPunct="0">
              <a:spcBef>
                <a:spcPts val="1400"/>
              </a:spcBef>
              <a:buSzPct val="100000"/>
              <a:buFontTx/>
              <a:buChar char="-"/>
              <a:tabLst>
                <a:tab pos="1079500" algn="l"/>
              </a:tabLst>
            </a:pPr>
            <a:endParaRPr lang="es-ES" sz="2400" b="1" dirty="0">
              <a:solidFill>
                <a:schemeClr val="bg1"/>
              </a:solidFill>
              <a:latin typeface="Times New Roman" pitchFamily="18" charset="0"/>
            </a:endParaRPr>
          </a:p>
          <a:p>
            <a:pPr algn="ctr" hangingPunct="0">
              <a:spcBef>
                <a:spcPts val="1400"/>
              </a:spcBef>
              <a:tabLst>
                <a:tab pos="1079500" algn="l"/>
              </a:tabLst>
            </a:pPr>
            <a:r>
              <a:rPr lang="es-ES" sz="2400" b="1" dirty="0">
                <a:solidFill>
                  <a:schemeClr val="bg1"/>
                </a:solidFill>
                <a:latin typeface="Times New Roman" pitchFamily="18" charset="0"/>
              </a:rPr>
              <a:t>(Ampara el humo proveniente del riesgo asegurado o en las inmediaciones, aunque no se produzca fuego y de desperfectos en el sistema de calefacción ambiental y/o cocina, si están las instalaciones en buenas condiciones de funcionamiento)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Rectangle 2"/>
          <p:cNvSpPr txBox="1">
            <a:spLocks/>
          </p:cNvSpPr>
          <p:nvPr/>
        </p:nvSpPr>
        <p:spPr>
          <a:xfrm>
            <a:off x="457200" y="2765425"/>
            <a:ext cx="8229599" cy="663575"/>
          </a:xfrm>
          <a:prstGeom prst="rect">
            <a:avLst/>
          </a:prstGeom>
          <a:solidFill>
            <a:schemeClr val="tx1"/>
          </a:solidFill>
          <a:ln w="76196">
            <a:solidFill>
              <a:srgbClr val="C00000"/>
            </a:solidFill>
          </a:ln>
        </p:spPr>
        <p:txBody>
          <a:bodyPr anchorCtr="1"/>
          <a:lstStyle/>
          <a:p>
            <a:pPr marL="484183" indent="-484183" algn="ctr" fontAlgn="auto">
              <a:spcBef>
                <a:spcPts val="0"/>
              </a:spcBef>
              <a:spcAft>
                <a:spcPts val="0"/>
              </a:spcAft>
              <a:defRPr/>
            </a:pPr>
            <a:r>
              <a:rPr lang="es-ES" sz="2800" b="1" dirty="0">
                <a:solidFill>
                  <a:schemeClr val="bg1"/>
                </a:solidFill>
                <a:latin typeface="Times New Roman" pitchFamily="18"/>
                <a:ea typeface="+mj-ea"/>
                <a:cs typeface="Times New Roman" pitchFamily="18"/>
              </a:rPr>
              <a:t>CONSORCIOS DE PROPIEDAD HORIZONTAL</a:t>
            </a:r>
            <a:endParaRPr lang="es-ES" sz="2800" dirty="0">
              <a:solidFill>
                <a:schemeClr val="bg1"/>
              </a:solidFill>
              <a:latin typeface="Times New Roman" pitchFamily="18"/>
              <a:ea typeface="+mj-ea"/>
              <a:cs typeface="Times New Roman" pitchFamily="1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str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pic>
        <p:nvPicPr>
          <p:cNvPr id="3" name="Picture 2"/>
          <p:cNvPicPr>
            <a:picLocks noChangeAspect="1" noChangeArrowheads="1"/>
          </p:cNvPicPr>
          <p:nvPr/>
        </p:nvPicPr>
        <p:blipFill>
          <a:blip r:embed="rId2" cstate="print"/>
          <a:srcRect l="32344" t="50833" r="38594" b="23334"/>
          <a:stretch>
            <a:fillRect/>
          </a:stretch>
        </p:blipFill>
        <p:spPr bwMode="auto">
          <a:xfrm>
            <a:off x="500063" y="285750"/>
            <a:ext cx="8072437" cy="6000750"/>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Text Box 4"/>
          <p:cNvSpPr txBox="1">
            <a:spLocks noChangeArrowheads="1"/>
          </p:cNvSpPr>
          <p:nvPr/>
        </p:nvSpPr>
        <p:spPr bwMode="auto">
          <a:xfrm>
            <a:off x="457201" y="2786063"/>
            <a:ext cx="8229600" cy="2359025"/>
          </a:xfrm>
          <a:prstGeom prst="rect">
            <a:avLst/>
          </a:prstGeom>
          <a:solidFill>
            <a:schemeClr val="tx1"/>
          </a:solidFill>
          <a:ln w="76196">
            <a:solidFill>
              <a:srgbClr val="C00000"/>
            </a:solidFill>
            <a:miter lim="800000"/>
            <a:headEnd/>
            <a:tailEnd/>
          </a:ln>
        </p:spPr>
        <p:txBody>
          <a:bodyPr wrap="square" anchorCtr="1">
            <a:spAutoFit/>
          </a:bodyPr>
          <a:lstStyle/>
          <a:p>
            <a:pPr algn="ctr" hangingPunct="0">
              <a:spcBef>
                <a:spcPts val="1400"/>
              </a:spcBef>
            </a:pPr>
            <a:r>
              <a:rPr lang="es-ES" sz="2400" b="1" dirty="0">
                <a:solidFill>
                  <a:schemeClr val="bg1"/>
                </a:solidFill>
                <a:latin typeface="Times New Roman" pitchFamily="18" charset="0"/>
              </a:rPr>
              <a:t>La enumeración de las partes comunes no son taxativas, dado que cada edificio puede tener distintos elementos como ser compactadores de residuos, generadoras de electricidad, antenas colectivas de televisión, saunas, canchas de tenis o </a:t>
            </a:r>
            <a:r>
              <a:rPr lang="es-ES" sz="2400" b="1" dirty="0" err="1">
                <a:solidFill>
                  <a:schemeClr val="bg1"/>
                </a:solidFill>
                <a:latin typeface="Times New Roman" pitchFamily="18" charset="0"/>
              </a:rPr>
              <a:t>paddle</a:t>
            </a:r>
            <a:r>
              <a:rPr lang="es-ES" sz="2400" b="1" dirty="0">
                <a:solidFill>
                  <a:schemeClr val="bg1"/>
                </a:solidFill>
                <a:latin typeface="Times New Roman" pitchFamily="18" charset="0"/>
              </a:rPr>
              <a:t>, centrales telefónicas, portero visor, sistemas de detección contra incendio, etc.</a:t>
            </a:r>
            <a:r>
              <a:rPr lang="es-ES" sz="2400" dirty="0">
                <a:solidFill>
                  <a:schemeClr val="bg1"/>
                </a:solidFill>
                <a:latin typeface="Times New Roman" pitchFamily="18" charset="0"/>
              </a:rPr>
              <a:t>  </a:t>
            </a:r>
          </a:p>
        </p:txBody>
      </p:sp>
      <p:sp>
        <p:nvSpPr>
          <p:cNvPr id="4" name="Rectangle 2"/>
          <p:cNvSpPr txBox="1">
            <a:spLocks/>
          </p:cNvSpPr>
          <p:nvPr/>
        </p:nvSpPr>
        <p:spPr>
          <a:xfrm>
            <a:off x="457200" y="1285875"/>
            <a:ext cx="8229599" cy="663575"/>
          </a:xfrm>
          <a:prstGeom prst="rect">
            <a:avLst/>
          </a:prstGeom>
          <a:solidFill>
            <a:schemeClr val="tx1"/>
          </a:solidFill>
          <a:ln w="76196">
            <a:solidFill>
              <a:srgbClr val="C00000"/>
            </a:solidFill>
          </a:ln>
        </p:spPr>
        <p:txBody>
          <a:bodyPr anchor="ctr" anchorCtr="1">
            <a:normAutofit/>
          </a:bodyPr>
          <a:lstStyle/>
          <a:p>
            <a:pPr marL="484183" indent="-484183" algn="ctr" fontAlgn="auto">
              <a:spcBef>
                <a:spcPts val="0"/>
              </a:spcBef>
              <a:spcAft>
                <a:spcPts val="0"/>
              </a:spcAft>
              <a:defRPr/>
            </a:pPr>
            <a:r>
              <a:rPr lang="es-ES" sz="2800" b="1">
                <a:solidFill>
                  <a:schemeClr val="bg1"/>
                </a:solidFill>
                <a:latin typeface="Times New Roman" pitchFamily="18"/>
                <a:ea typeface="+mj-ea"/>
                <a:cs typeface="Times New Roman" pitchFamily="18"/>
              </a:rPr>
              <a:t>PARTES COMUNES</a:t>
            </a:r>
            <a:endParaRPr lang="es-ES" sz="2800" dirty="0">
              <a:solidFill>
                <a:schemeClr val="bg1"/>
              </a:solidFill>
              <a:latin typeface="Times New Roman" pitchFamily="18"/>
              <a:ea typeface="+mj-ea"/>
              <a:cs typeface="Times New Roman" pitchFamily="1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str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ppt_x</p:attrName>
                                        </p:attrNameLst>
                                      </p:cBhvr>
                                      <p:tavLst>
                                        <p:tav tm="0">
                                          <p:val>
                                            <p:strVal val="#ppt_x-#ppt_w/2"/>
                                          </p:val>
                                        </p:tav>
                                        <p:tav tm="100000">
                                          <p:val>
                                            <p:strVal val="#ppt_x"/>
                                          </p:val>
                                        </p:tav>
                                      </p:tavLst>
                                    </p:anim>
                                    <p:anim calcmode="lin" valueType="num">
                                      <p:cBhvr>
                                        <p:cTn id="15" dur="500" fill="hold"/>
                                        <p:tgtEl>
                                          <p:spTgt spid="4"/>
                                        </p:tgtEl>
                                        <p:attrNameLst>
                                          <p:attrName>ppt_y</p:attrName>
                                        </p:attrNameLst>
                                      </p:cBhvr>
                                      <p:tavLst>
                                        <p:tav tm="0">
                                          <p:val>
                                            <p:strVal val="#ppt_y"/>
                                          </p:val>
                                        </p:tav>
                                        <p:tav tm="100000">
                                          <p:val>
                                            <p:strVal val="#ppt_y"/>
                                          </p:val>
                                        </p:tav>
                                      </p:tavLst>
                                    </p:anim>
                                    <p:anim calcmode="lin" valueType="num">
                                      <p:cBhvr>
                                        <p:cTn id="16" dur="500" fill="hold"/>
                                        <p:tgtEl>
                                          <p:spTgt spid="4"/>
                                        </p:tgtEl>
                                        <p:attrNameLst>
                                          <p:attrName>ppt_w</p:attrName>
                                        </p:attrNameLst>
                                      </p:cBhvr>
                                      <p:tavLst>
                                        <p:tav tm="0">
                                          <p:val>
                                            <p:strVal val="0"/>
                                          </p:val>
                                        </p:tav>
                                        <p:tav tm="100000">
                                          <p:val>
                                            <p:strVal val="#ppt_w"/>
                                          </p:val>
                                        </p:tav>
                                      </p:tavLst>
                                    </p:anim>
                                    <p:anim calcmode="lin" valueType="num">
                                      <p:cBhvr>
                                        <p:cTn id="17"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Text Box 3"/>
          <p:cNvSpPr txBox="1">
            <a:spLocks noChangeArrowheads="1"/>
          </p:cNvSpPr>
          <p:nvPr/>
        </p:nvSpPr>
        <p:spPr bwMode="auto">
          <a:xfrm>
            <a:off x="457200" y="2703513"/>
            <a:ext cx="8229599" cy="954087"/>
          </a:xfrm>
          <a:prstGeom prst="rect">
            <a:avLst/>
          </a:prstGeom>
          <a:solidFill>
            <a:schemeClr val="tx1"/>
          </a:solidFill>
          <a:ln w="76196">
            <a:solidFill>
              <a:srgbClr val="C00000"/>
            </a:solidFill>
            <a:miter lim="800000"/>
            <a:headEnd/>
            <a:tailEnd/>
          </a:ln>
        </p:spPr>
        <p:txBody>
          <a:bodyPr wrap="square" anchorCtr="1">
            <a:spAutoFit/>
          </a:bodyPr>
          <a:lstStyle/>
          <a:p>
            <a:pPr algn="ctr" hangingPunct="0">
              <a:spcBef>
                <a:spcPts val="1400"/>
              </a:spcBef>
            </a:pPr>
            <a:r>
              <a:rPr lang="es-ES" sz="2800" b="1" dirty="0">
                <a:solidFill>
                  <a:schemeClr val="bg1"/>
                </a:solidFill>
                <a:latin typeface="Times New Roman" pitchFamily="18" charset="0"/>
              </a:rPr>
              <a:t>DISPOSICIONES EN EL CÓDIGO CIVIL Y COMERCIAL</a:t>
            </a:r>
            <a:endParaRPr lang="es-ES" sz="2800" dirty="0">
              <a:solidFill>
                <a:schemeClr val="bg1"/>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str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Rectangle 2"/>
          <p:cNvSpPr txBox="1">
            <a:spLocks/>
          </p:cNvSpPr>
          <p:nvPr/>
        </p:nvSpPr>
        <p:spPr>
          <a:xfrm>
            <a:off x="457200" y="571500"/>
            <a:ext cx="8229600" cy="593725"/>
          </a:xfrm>
          <a:prstGeom prst="rect">
            <a:avLst/>
          </a:prstGeom>
          <a:solidFill>
            <a:schemeClr val="bg1"/>
          </a:solidFill>
          <a:ln w="76196">
            <a:solidFill>
              <a:srgbClr val="C00000"/>
            </a:solidFill>
          </a:ln>
        </p:spPr>
        <p:txBody>
          <a:bodyPr anchorCtr="1"/>
          <a:lstStyle/>
          <a:p>
            <a:pPr marL="482600" marR="0" lvl="0" indent="-48260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smtClean="0">
                <a:ln>
                  <a:noFill/>
                </a:ln>
                <a:solidFill>
                  <a:srgbClr val="000000"/>
                </a:solidFill>
                <a:effectLst/>
                <a:uLnTx/>
                <a:uFillTx/>
                <a:latin typeface="Times New Roman" pitchFamily="18" charset="0"/>
                <a:ea typeface="+mj-ea"/>
                <a:cs typeface="Times New Roman" pitchFamily="18" charset="0"/>
              </a:rPr>
              <a:t>RIESGO CUBIERTO</a:t>
            </a:r>
            <a:endParaRPr kumimoji="0" lang="en-US" sz="2800" b="0" i="0" u="none" strike="noStrike" kern="1200" cap="none" spc="0" normalizeH="0" baseline="0" noProof="0" smtClean="0">
              <a:ln>
                <a:noFill/>
              </a:ln>
              <a:solidFill>
                <a:srgbClr val="000000"/>
              </a:solidFill>
              <a:effectLst/>
              <a:uLnTx/>
              <a:uFillTx/>
              <a:latin typeface="Times New Roman" pitchFamily="18" charset="0"/>
              <a:ea typeface="+mj-ea"/>
              <a:cs typeface="Times New Roman" pitchFamily="18" charset="0"/>
            </a:endParaRPr>
          </a:p>
        </p:txBody>
      </p:sp>
      <p:sp>
        <p:nvSpPr>
          <p:cNvPr id="4" name="Text Box 3"/>
          <p:cNvSpPr txBox="1">
            <a:spLocks noChangeArrowheads="1"/>
          </p:cNvSpPr>
          <p:nvPr/>
        </p:nvSpPr>
        <p:spPr bwMode="auto">
          <a:xfrm>
            <a:off x="457200" y="1557338"/>
            <a:ext cx="8229600" cy="4587875"/>
          </a:xfrm>
          <a:prstGeom prst="rect">
            <a:avLst/>
          </a:prstGeom>
          <a:solidFill>
            <a:schemeClr val="bg1"/>
          </a:solidFill>
          <a:ln w="76196">
            <a:solidFill>
              <a:srgbClr val="C00000"/>
            </a:solidFill>
            <a:miter lim="800000"/>
            <a:headEnd/>
            <a:tailEnd/>
          </a:ln>
        </p:spPr>
        <p:txBody>
          <a:bodyPr wrap="square" anchorCtr="1">
            <a:spAutoFit/>
          </a:bodyPr>
          <a:lstStyle/>
          <a:p>
            <a:pPr algn="ctr" hangingPunct="0">
              <a:spcBef>
                <a:spcPts val="1200"/>
              </a:spcBef>
            </a:pPr>
            <a:r>
              <a:rPr lang="es-ES" sz="2000" b="1" dirty="0">
                <a:solidFill>
                  <a:srgbClr val="000000"/>
                </a:solidFill>
                <a:latin typeface="Times New Roman" pitchFamily="18" charset="0"/>
              </a:rPr>
              <a:t>Se ampara el daño causado por la muerte del animal objeto del seguro, únicamente por enfermedad o accidente, incendio, rayo o explosión, inundación o terremoto, siempre que el evento ocurra mientras el animal se encuentre dentro del establecimiento, </a:t>
            </a:r>
            <a:r>
              <a:rPr lang="es-ES" sz="2000" b="1" dirty="0" err="1">
                <a:solidFill>
                  <a:srgbClr val="000000"/>
                </a:solidFill>
                <a:latin typeface="Times New Roman" pitchFamily="18" charset="0"/>
              </a:rPr>
              <a:t>stud</a:t>
            </a:r>
            <a:r>
              <a:rPr lang="es-ES" sz="2000" b="1" dirty="0">
                <a:solidFill>
                  <a:srgbClr val="000000"/>
                </a:solidFill>
                <a:latin typeface="Times New Roman" pitchFamily="18" charset="0"/>
              </a:rPr>
              <a:t> o </a:t>
            </a:r>
            <a:r>
              <a:rPr lang="es-ES" sz="2000" b="1" dirty="0" err="1">
                <a:solidFill>
                  <a:srgbClr val="000000"/>
                </a:solidFill>
                <a:latin typeface="Times New Roman" pitchFamily="18" charset="0"/>
              </a:rPr>
              <a:t>haras</a:t>
            </a:r>
            <a:r>
              <a:rPr lang="es-ES" sz="2000" b="1" dirty="0">
                <a:solidFill>
                  <a:srgbClr val="000000"/>
                </a:solidFill>
                <a:latin typeface="Times New Roman" pitchFamily="18" charset="0"/>
              </a:rPr>
              <a:t> indicado en las condiciones particulares y se lo utilice para la función allí mencionada y/o durante el transporte terrestre, fluvial o lacustre, dentro del país, incluyendo operaciones de carga y descarga de ese transporte desde el lugar de adquisición del animal hasta el establecimiento o lugar designado en las condiciones particulares o dentro de dicho establecimiento, </a:t>
            </a:r>
            <a:r>
              <a:rPr lang="es-ES" sz="2000" b="1" dirty="0" err="1">
                <a:solidFill>
                  <a:srgbClr val="000000"/>
                </a:solidFill>
                <a:latin typeface="Times New Roman" pitchFamily="18" charset="0"/>
              </a:rPr>
              <a:t>stud</a:t>
            </a:r>
            <a:r>
              <a:rPr lang="es-ES" sz="2000" b="1" dirty="0">
                <a:solidFill>
                  <a:srgbClr val="000000"/>
                </a:solidFill>
                <a:latin typeface="Times New Roman" pitchFamily="18" charset="0"/>
              </a:rPr>
              <a:t>  o </a:t>
            </a:r>
            <a:r>
              <a:rPr lang="es-ES" sz="2000" b="1" dirty="0" err="1">
                <a:solidFill>
                  <a:srgbClr val="000000"/>
                </a:solidFill>
                <a:latin typeface="Times New Roman" pitchFamily="18" charset="0"/>
              </a:rPr>
              <a:t>haras</a:t>
            </a:r>
            <a:r>
              <a:rPr lang="es-ES" sz="2000" b="1" dirty="0">
                <a:solidFill>
                  <a:srgbClr val="000000"/>
                </a:solidFill>
                <a:latin typeface="Times New Roman" pitchFamily="18" charset="0"/>
              </a:rPr>
              <a:t>.</a:t>
            </a:r>
          </a:p>
          <a:p>
            <a:pPr algn="ctr" hangingPunct="0">
              <a:spcBef>
                <a:spcPts val="1200"/>
              </a:spcBef>
            </a:pPr>
            <a:r>
              <a:rPr lang="es-ES" sz="2000" b="1" dirty="0">
                <a:solidFill>
                  <a:srgbClr val="000000"/>
                </a:solidFill>
                <a:latin typeface="Times New Roman" pitchFamily="18" charset="0"/>
              </a:rPr>
              <a:t>El asegurador responde hasta un mes después de extinguida la relación contractual cuando el siniestro haya sido causado por un evento cubierto producido durante la vigencia del seguro, debiendo el asegurado pagar la prima proporcional de tarifa.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0-#ppt_w/2"/>
                                          </p:val>
                                        </p:tav>
                                        <p:tav tm="100000">
                                          <p:val>
                                            <p:strVal val="#ppt_x"/>
                                          </p:val>
                                        </p:tav>
                                      </p:tavLst>
                                    </p:anim>
                                    <p:anim calcmode="lin" valueType="num">
                                      <p:cBhvr>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2"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ppt_x</p:attrName>
                                        </p:attrNameLst>
                                      </p:cBhvr>
                                      <p:tavLst>
                                        <p:tav tm="0">
                                          <p:val>
                                            <p:strVal val="0-#ppt_w/2"/>
                                          </p:val>
                                        </p:tav>
                                        <p:tav tm="100000">
                                          <p:val>
                                            <p:strVal val="#ppt_x"/>
                                          </p:val>
                                        </p:tav>
                                      </p:tavLst>
                                    </p:anim>
                                    <p:anim calcmode="lin" valueType="num">
                                      <p:cBhvr>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1 Rectángulo"/>
          <p:cNvSpPr>
            <a:spLocks noChangeArrowheads="1"/>
          </p:cNvSpPr>
          <p:nvPr/>
        </p:nvSpPr>
        <p:spPr bwMode="auto">
          <a:xfrm>
            <a:off x="457200" y="1714500"/>
            <a:ext cx="8229599" cy="2677656"/>
          </a:xfrm>
          <a:prstGeom prst="rect">
            <a:avLst/>
          </a:prstGeom>
          <a:solidFill>
            <a:srgbClr val="000000"/>
          </a:solidFill>
          <a:ln w="76196">
            <a:solidFill>
              <a:srgbClr val="C00000"/>
            </a:solidFill>
            <a:miter lim="800000"/>
            <a:headEnd/>
            <a:tailEnd/>
          </a:ln>
        </p:spPr>
        <p:txBody>
          <a:bodyPr wrap="square" anchorCtr="1">
            <a:spAutoFit/>
          </a:bodyPr>
          <a:lstStyle/>
          <a:p>
            <a:pPr algn="ctr"/>
            <a:r>
              <a:rPr lang="es-ES" sz="2400" b="1" dirty="0">
                <a:solidFill>
                  <a:srgbClr val="FFFFFF"/>
                </a:solidFill>
                <a:latin typeface="Times New Roman" pitchFamily="18" charset="0"/>
                <a:cs typeface="Times New Roman" pitchFamily="18" charset="0"/>
              </a:rPr>
              <a:t>ARTICULO 2040.  Cosas y partes comunes. </a:t>
            </a:r>
          </a:p>
          <a:p>
            <a:pPr algn="ctr"/>
            <a:endParaRPr lang="es-ES" sz="2400" b="1" dirty="0">
              <a:solidFill>
                <a:srgbClr val="FFFFFF"/>
              </a:solidFill>
              <a:latin typeface="Times New Roman" pitchFamily="18" charset="0"/>
              <a:cs typeface="Times New Roman" pitchFamily="18" charset="0"/>
            </a:endParaRPr>
          </a:p>
          <a:p>
            <a:pPr algn="ctr"/>
            <a:r>
              <a:rPr lang="es-ES" sz="2400" b="1" dirty="0">
                <a:solidFill>
                  <a:srgbClr val="FFFFFF"/>
                </a:solidFill>
                <a:latin typeface="Times New Roman" pitchFamily="18" charset="0"/>
                <a:cs typeface="Times New Roman" pitchFamily="18" charset="0"/>
              </a:rPr>
              <a:t>Son comunes a todas o a algunas de las unidades funcionales las cosas y partes de uso común de ellas o indispensables para mantener su seguridad y las que se determinan en el reglamento de propiedad horizontal. Las cosas y partes cuyo uso no está determinado, se consideran comunes.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2 Rectángulo"/>
          <p:cNvSpPr/>
          <p:nvPr/>
        </p:nvSpPr>
        <p:spPr>
          <a:xfrm>
            <a:off x="533400" y="1752600"/>
            <a:ext cx="8153400" cy="2678113"/>
          </a:xfrm>
          <a:prstGeom prst="rect">
            <a:avLst/>
          </a:prstGeom>
          <a:solidFill>
            <a:srgbClr val="000000"/>
          </a:solidFill>
          <a:ln w="76196">
            <a:solidFill>
              <a:srgbClr val="C00000"/>
            </a:solidFill>
            <a:prstDash val="solid"/>
          </a:ln>
        </p:spPr>
        <p:txBody>
          <a:bodyPr wrap="square">
            <a:spAutoFit/>
          </a:bodyPr>
          <a:lstStyle/>
          <a:p>
            <a:pPr algn="ctr" fontAlgn="auto">
              <a:spcBef>
                <a:spcPts val="0"/>
              </a:spcBef>
              <a:spcAft>
                <a:spcPts val="0"/>
              </a:spcAft>
              <a:defRPr sz="1800" b="0" i="0" u="none" strike="noStrike" kern="0" cap="none" spc="0" baseline="0">
                <a:solidFill>
                  <a:srgbClr val="000000"/>
                </a:solidFill>
                <a:uFillTx/>
              </a:defRPr>
            </a:pPr>
            <a:r>
              <a:rPr lang="es-ES" sz="2400" b="1" kern="0" dirty="0">
                <a:solidFill>
                  <a:srgbClr val="FFFFFF"/>
                </a:solidFill>
                <a:latin typeface="Times New Roman" pitchFamily="18"/>
                <a:cs typeface="Times New Roman" pitchFamily="18"/>
              </a:rPr>
              <a:t>Considera:</a:t>
            </a:r>
          </a:p>
          <a:p>
            <a:pPr algn="ctr" fontAlgn="auto">
              <a:spcBef>
                <a:spcPts val="0"/>
              </a:spcBef>
              <a:spcAft>
                <a:spcPts val="0"/>
              </a:spcAft>
              <a:defRPr sz="1800" b="0" i="0" u="none" strike="noStrike" kern="0" cap="none" spc="0" baseline="0">
                <a:solidFill>
                  <a:srgbClr val="000000"/>
                </a:solidFill>
                <a:uFillTx/>
              </a:defRPr>
            </a:pPr>
            <a:endParaRPr lang="es-ES" sz="2400" b="1" kern="0" dirty="0">
              <a:solidFill>
                <a:srgbClr val="FFFFFF"/>
              </a:solidFill>
              <a:latin typeface="Times New Roman" pitchFamily="18"/>
              <a:cs typeface="Times New Roman" pitchFamily="18"/>
            </a:endParaRPr>
          </a:p>
          <a:p>
            <a:pPr marL="342900" indent="-342900" fontAlgn="auto">
              <a:spcBef>
                <a:spcPts val="0"/>
              </a:spcBef>
              <a:spcAft>
                <a:spcPts val="0"/>
              </a:spcAft>
              <a:buSzPct val="100000"/>
              <a:buFontTx/>
              <a:buChar char="-"/>
              <a:defRPr sz="1800" b="0" i="0" u="none" strike="noStrike" kern="0" cap="none" spc="0" baseline="0">
                <a:solidFill>
                  <a:srgbClr val="000000"/>
                </a:solidFill>
                <a:uFillTx/>
              </a:defRPr>
            </a:pPr>
            <a:r>
              <a:rPr lang="es-ES" sz="2400" b="1" kern="0" dirty="0">
                <a:solidFill>
                  <a:srgbClr val="FFFFFF"/>
                </a:solidFill>
                <a:latin typeface="Times New Roman" pitchFamily="18"/>
                <a:cs typeface="Times New Roman" pitchFamily="18"/>
              </a:rPr>
              <a:t> Cosas y partes necesariamente comunes.</a:t>
            </a:r>
          </a:p>
          <a:p>
            <a:pPr marL="342900" indent="-342900" fontAlgn="auto">
              <a:spcBef>
                <a:spcPts val="0"/>
              </a:spcBef>
              <a:spcAft>
                <a:spcPts val="0"/>
              </a:spcAft>
              <a:buSzPct val="100000"/>
              <a:buFontTx/>
              <a:buChar char="-"/>
              <a:defRPr sz="1800" b="0" i="0" u="none" strike="noStrike" kern="0" cap="none" spc="0" baseline="0">
                <a:solidFill>
                  <a:srgbClr val="000000"/>
                </a:solidFill>
                <a:uFillTx/>
              </a:defRPr>
            </a:pPr>
            <a:endParaRPr lang="es-ES" sz="2400" b="1" kern="0" dirty="0">
              <a:solidFill>
                <a:srgbClr val="FFFFFF"/>
              </a:solidFill>
              <a:latin typeface="Times New Roman" pitchFamily="18"/>
              <a:cs typeface="Times New Roman" pitchFamily="18"/>
            </a:endParaRPr>
          </a:p>
          <a:p>
            <a:pPr marL="342900" indent="-342900" fontAlgn="auto">
              <a:spcBef>
                <a:spcPts val="0"/>
              </a:spcBef>
              <a:spcAft>
                <a:spcPts val="0"/>
              </a:spcAft>
              <a:buSzPct val="100000"/>
              <a:buFontTx/>
              <a:buChar char="-"/>
              <a:defRPr sz="1800" b="0" i="0" u="none" strike="noStrike" kern="0" cap="none" spc="0" baseline="0">
                <a:solidFill>
                  <a:srgbClr val="000000"/>
                </a:solidFill>
                <a:uFillTx/>
              </a:defRPr>
            </a:pPr>
            <a:r>
              <a:rPr lang="es-ES" sz="2400" b="1" kern="0" dirty="0">
                <a:solidFill>
                  <a:srgbClr val="FFFFFF"/>
                </a:solidFill>
                <a:latin typeface="Times New Roman" pitchFamily="18"/>
                <a:cs typeface="Times New Roman" pitchFamily="18"/>
              </a:rPr>
              <a:t>Cosas y partes comunes no indispensables.</a:t>
            </a:r>
          </a:p>
          <a:p>
            <a:pPr marL="342900" indent="-342900" fontAlgn="auto">
              <a:spcBef>
                <a:spcPts val="0"/>
              </a:spcBef>
              <a:spcAft>
                <a:spcPts val="0"/>
              </a:spcAft>
              <a:buSzPct val="100000"/>
              <a:buFontTx/>
              <a:buChar char="-"/>
              <a:defRPr sz="1800" b="0" i="0" u="none" strike="noStrike" kern="0" cap="none" spc="0" baseline="0">
                <a:solidFill>
                  <a:srgbClr val="000000"/>
                </a:solidFill>
                <a:uFillTx/>
              </a:defRPr>
            </a:pPr>
            <a:endParaRPr lang="es-ES" sz="2400" b="1" kern="0" dirty="0">
              <a:solidFill>
                <a:srgbClr val="FFFFFF"/>
              </a:solidFill>
              <a:latin typeface="Times New Roman" pitchFamily="18"/>
              <a:cs typeface="Times New Roman" pitchFamily="18"/>
            </a:endParaRPr>
          </a:p>
          <a:p>
            <a:pPr marL="342900" indent="-342900" fontAlgn="auto">
              <a:spcBef>
                <a:spcPts val="0"/>
              </a:spcBef>
              <a:spcAft>
                <a:spcPts val="0"/>
              </a:spcAft>
              <a:buSzPct val="100000"/>
              <a:buFontTx/>
              <a:buChar char="-"/>
              <a:defRPr sz="1800" b="0" i="0" u="none" strike="noStrike" kern="0" cap="none" spc="0" baseline="0">
                <a:solidFill>
                  <a:srgbClr val="000000"/>
                </a:solidFill>
                <a:uFillTx/>
              </a:defRPr>
            </a:pPr>
            <a:r>
              <a:rPr lang="es-ES" sz="2400" b="1" kern="0" dirty="0">
                <a:solidFill>
                  <a:srgbClr val="FFFFFF"/>
                </a:solidFill>
                <a:latin typeface="Times New Roman" pitchFamily="18"/>
                <a:cs typeface="Times New Roman" pitchFamily="18"/>
              </a:rPr>
              <a:t> Cosas y partes propias.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1 CuadroTexto"/>
          <p:cNvSpPr txBox="1">
            <a:spLocks noChangeArrowheads="1"/>
          </p:cNvSpPr>
          <p:nvPr/>
        </p:nvSpPr>
        <p:spPr bwMode="auto">
          <a:xfrm>
            <a:off x="457200" y="2500313"/>
            <a:ext cx="8229600" cy="954087"/>
          </a:xfrm>
          <a:prstGeom prst="rect">
            <a:avLst/>
          </a:prstGeom>
          <a:solidFill>
            <a:srgbClr val="000000"/>
          </a:solidFill>
          <a:ln w="76196">
            <a:solidFill>
              <a:srgbClr val="C00000"/>
            </a:solidFill>
            <a:miter lim="800000"/>
            <a:headEnd/>
            <a:tailEnd/>
          </a:ln>
        </p:spPr>
        <p:txBody>
          <a:bodyPr wrap="square" anchorCtr="1">
            <a:spAutoFit/>
          </a:bodyPr>
          <a:lstStyle/>
          <a:p>
            <a:pPr algn="ctr"/>
            <a:r>
              <a:rPr lang="es-ES" sz="2800" b="1">
                <a:solidFill>
                  <a:srgbClr val="FFFFFF"/>
                </a:solidFill>
                <a:latin typeface="Times New Roman" pitchFamily="18" charset="0"/>
                <a:cs typeface="Times New Roman" pitchFamily="18" charset="0"/>
              </a:rPr>
              <a:t>COSAS Y PARTES NECESARIAMENTE COMUNES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1 Rectángulo"/>
          <p:cNvSpPr>
            <a:spLocks noChangeArrowheads="1"/>
          </p:cNvSpPr>
          <p:nvPr/>
        </p:nvSpPr>
        <p:spPr bwMode="auto">
          <a:xfrm>
            <a:off x="457201" y="762000"/>
            <a:ext cx="8229600" cy="5324475"/>
          </a:xfrm>
          <a:prstGeom prst="rect">
            <a:avLst/>
          </a:prstGeom>
          <a:solidFill>
            <a:srgbClr val="000000"/>
          </a:solidFill>
          <a:ln w="76196">
            <a:solidFill>
              <a:srgbClr val="C00000"/>
            </a:solidFill>
            <a:miter lim="800000"/>
            <a:headEnd/>
            <a:tailEnd/>
          </a:ln>
        </p:spPr>
        <p:txBody>
          <a:bodyPr wrap="square">
            <a:spAutoFit/>
          </a:bodyPr>
          <a:lstStyle/>
          <a:p>
            <a:r>
              <a:rPr lang="es-ES" sz="2000" b="1" dirty="0">
                <a:solidFill>
                  <a:srgbClr val="FFFFFF"/>
                </a:solidFill>
                <a:latin typeface="Times New Roman" pitchFamily="18" charset="0"/>
                <a:cs typeface="Times New Roman" pitchFamily="18" charset="0"/>
              </a:rPr>
              <a:t>ARTICULO 2041.-  Son cosas y partes necesariamente comunes:</a:t>
            </a:r>
            <a:br>
              <a:rPr lang="es-ES" sz="2000" b="1" dirty="0">
                <a:solidFill>
                  <a:srgbClr val="FFFFFF"/>
                </a:solidFill>
                <a:latin typeface="Times New Roman" pitchFamily="18" charset="0"/>
                <a:cs typeface="Times New Roman" pitchFamily="18" charset="0"/>
              </a:rPr>
            </a:br>
            <a:r>
              <a:rPr lang="es-ES" sz="2000" b="1" dirty="0">
                <a:solidFill>
                  <a:srgbClr val="FFFFFF"/>
                </a:solidFill>
                <a:latin typeface="Times New Roman" pitchFamily="18" charset="0"/>
                <a:cs typeface="Times New Roman" pitchFamily="18" charset="0"/>
              </a:rPr>
              <a:t/>
            </a:r>
            <a:br>
              <a:rPr lang="es-ES" sz="2000" b="1" dirty="0">
                <a:solidFill>
                  <a:srgbClr val="FFFFFF"/>
                </a:solidFill>
                <a:latin typeface="Times New Roman" pitchFamily="18" charset="0"/>
                <a:cs typeface="Times New Roman" pitchFamily="18" charset="0"/>
              </a:rPr>
            </a:br>
            <a:r>
              <a:rPr lang="es-ES" sz="2000" b="1" dirty="0">
                <a:solidFill>
                  <a:srgbClr val="FFFFFF"/>
                </a:solidFill>
                <a:latin typeface="Times New Roman" pitchFamily="18" charset="0"/>
                <a:cs typeface="Times New Roman" pitchFamily="18" charset="0"/>
              </a:rPr>
              <a:t>a) el terreno;</a:t>
            </a:r>
            <a:br>
              <a:rPr lang="es-ES" sz="2000" b="1" dirty="0">
                <a:solidFill>
                  <a:srgbClr val="FFFFFF"/>
                </a:solidFill>
                <a:latin typeface="Times New Roman" pitchFamily="18" charset="0"/>
                <a:cs typeface="Times New Roman" pitchFamily="18" charset="0"/>
              </a:rPr>
            </a:br>
            <a:r>
              <a:rPr lang="es-ES" sz="2000" b="1" dirty="0">
                <a:solidFill>
                  <a:srgbClr val="FFFFFF"/>
                </a:solidFill>
                <a:latin typeface="Times New Roman" pitchFamily="18" charset="0"/>
                <a:cs typeface="Times New Roman" pitchFamily="18" charset="0"/>
              </a:rPr>
              <a:t/>
            </a:r>
            <a:br>
              <a:rPr lang="es-ES" sz="2000" b="1" dirty="0">
                <a:solidFill>
                  <a:srgbClr val="FFFFFF"/>
                </a:solidFill>
                <a:latin typeface="Times New Roman" pitchFamily="18" charset="0"/>
                <a:cs typeface="Times New Roman" pitchFamily="18" charset="0"/>
              </a:rPr>
            </a:br>
            <a:r>
              <a:rPr lang="es-ES" sz="2000" b="1" dirty="0">
                <a:solidFill>
                  <a:srgbClr val="FFFFFF"/>
                </a:solidFill>
                <a:latin typeface="Times New Roman" pitchFamily="18" charset="0"/>
                <a:cs typeface="Times New Roman" pitchFamily="18" charset="0"/>
              </a:rPr>
              <a:t>b) los pasillos, vías o elementos que comunican unidades entre sí y a éstas con el exterior;</a:t>
            </a:r>
            <a:br>
              <a:rPr lang="es-ES" sz="2000" b="1" dirty="0">
                <a:solidFill>
                  <a:srgbClr val="FFFFFF"/>
                </a:solidFill>
                <a:latin typeface="Times New Roman" pitchFamily="18" charset="0"/>
                <a:cs typeface="Times New Roman" pitchFamily="18" charset="0"/>
              </a:rPr>
            </a:br>
            <a:r>
              <a:rPr lang="es-ES" sz="2000" b="1" dirty="0">
                <a:solidFill>
                  <a:srgbClr val="FFFFFF"/>
                </a:solidFill>
                <a:latin typeface="Times New Roman" pitchFamily="18" charset="0"/>
                <a:cs typeface="Times New Roman" pitchFamily="18" charset="0"/>
              </a:rPr>
              <a:t/>
            </a:r>
            <a:br>
              <a:rPr lang="es-ES" sz="2000" b="1" dirty="0">
                <a:solidFill>
                  <a:srgbClr val="FFFFFF"/>
                </a:solidFill>
                <a:latin typeface="Times New Roman" pitchFamily="18" charset="0"/>
                <a:cs typeface="Times New Roman" pitchFamily="18" charset="0"/>
              </a:rPr>
            </a:br>
            <a:r>
              <a:rPr lang="es-ES" sz="2000" b="1" dirty="0">
                <a:solidFill>
                  <a:srgbClr val="FFFFFF"/>
                </a:solidFill>
                <a:latin typeface="Times New Roman" pitchFamily="18" charset="0"/>
                <a:cs typeface="Times New Roman" pitchFamily="18" charset="0"/>
              </a:rPr>
              <a:t>c) los techos, azoteas, terrazas y patios solares;</a:t>
            </a:r>
            <a:br>
              <a:rPr lang="es-ES" sz="2000" b="1" dirty="0">
                <a:solidFill>
                  <a:srgbClr val="FFFFFF"/>
                </a:solidFill>
                <a:latin typeface="Times New Roman" pitchFamily="18" charset="0"/>
                <a:cs typeface="Times New Roman" pitchFamily="18" charset="0"/>
              </a:rPr>
            </a:br>
            <a:r>
              <a:rPr lang="es-ES" sz="2000" b="1" dirty="0">
                <a:solidFill>
                  <a:srgbClr val="FFFFFF"/>
                </a:solidFill>
                <a:latin typeface="Times New Roman" pitchFamily="18" charset="0"/>
                <a:cs typeface="Times New Roman" pitchFamily="18" charset="0"/>
              </a:rPr>
              <a:t/>
            </a:r>
            <a:br>
              <a:rPr lang="es-ES" sz="2000" b="1" dirty="0">
                <a:solidFill>
                  <a:srgbClr val="FFFFFF"/>
                </a:solidFill>
                <a:latin typeface="Times New Roman" pitchFamily="18" charset="0"/>
                <a:cs typeface="Times New Roman" pitchFamily="18" charset="0"/>
              </a:rPr>
            </a:br>
            <a:r>
              <a:rPr lang="es-ES" sz="2000" b="1" dirty="0">
                <a:solidFill>
                  <a:srgbClr val="FFFFFF"/>
                </a:solidFill>
                <a:latin typeface="Times New Roman" pitchFamily="18" charset="0"/>
                <a:cs typeface="Times New Roman" pitchFamily="18" charset="0"/>
              </a:rPr>
              <a:t>d) los cimientos, columnas, vigas portantes, muros maestros y demás estructuras, incluso las de balcones, indispensables para mantener la seguridad;</a:t>
            </a:r>
            <a:br>
              <a:rPr lang="es-ES" sz="2000" b="1" dirty="0">
                <a:solidFill>
                  <a:srgbClr val="FFFFFF"/>
                </a:solidFill>
                <a:latin typeface="Times New Roman" pitchFamily="18" charset="0"/>
                <a:cs typeface="Times New Roman" pitchFamily="18" charset="0"/>
              </a:rPr>
            </a:br>
            <a:r>
              <a:rPr lang="es-ES" sz="2000" b="1" dirty="0">
                <a:solidFill>
                  <a:srgbClr val="FFFFFF"/>
                </a:solidFill>
                <a:latin typeface="Times New Roman" pitchFamily="18" charset="0"/>
                <a:cs typeface="Times New Roman" pitchFamily="18" charset="0"/>
              </a:rPr>
              <a:t/>
            </a:r>
            <a:br>
              <a:rPr lang="es-ES" sz="2000" b="1" dirty="0">
                <a:solidFill>
                  <a:srgbClr val="FFFFFF"/>
                </a:solidFill>
                <a:latin typeface="Times New Roman" pitchFamily="18" charset="0"/>
                <a:cs typeface="Times New Roman" pitchFamily="18" charset="0"/>
              </a:rPr>
            </a:br>
            <a:r>
              <a:rPr lang="es-ES" sz="2000" b="1" dirty="0">
                <a:solidFill>
                  <a:srgbClr val="FFFFFF"/>
                </a:solidFill>
                <a:latin typeface="Times New Roman" pitchFamily="18" charset="0"/>
                <a:cs typeface="Times New Roman" pitchFamily="18" charset="0"/>
              </a:rPr>
              <a:t>e) los locales e instalaciones de los servicios centrales;</a:t>
            </a:r>
            <a:br>
              <a:rPr lang="es-ES" sz="2000" b="1" dirty="0">
                <a:solidFill>
                  <a:srgbClr val="FFFFFF"/>
                </a:solidFill>
                <a:latin typeface="Times New Roman" pitchFamily="18" charset="0"/>
                <a:cs typeface="Times New Roman" pitchFamily="18" charset="0"/>
              </a:rPr>
            </a:br>
            <a:r>
              <a:rPr lang="es-ES" sz="2000" b="1" dirty="0">
                <a:solidFill>
                  <a:srgbClr val="FFFFFF"/>
                </a:solidFill>
                <a:latin typeface="Times New Roman" pitchFamily="18" charset="0"/>
                <a:cs typeface="Times New Roman" pitchFamily="18" charset="0"/>
              </a:rPr>
              <a:t/>
            </a:r>
            <a:br>
              <a:rPr lang="es-ES" sz="2000" b="1" dirty="0">
                <a:solidFill>
                  <a:srgbClr val="FFFFFF"/>
                </a:solidFill>
                <a:latin typeface="Times New Roman" pitchFamily="18" charset="0"/>
                <a:cs typeface="Times New Roman" pitchFamily="18" charset="0"/>
              </a:rPr>
            </a:br>
            <a:r>
              <a:rPr lang="es-ES" sz="2000" b="1" dirty="0">
                <a:solidFill>
                  <a:srgbClr val="FFFFFF"/>
                </a:solidFill>
                <a:latin typeface="Times New Roman" pitchFamily="18" charset="0"/>
                <a:cs typeface="Times New Roman" pitchFamily="18" charset="0"/>
              </a:rPr>
              <a:t>f) las cañerías que conducen fluidos o energía en toda su extensión, y los cableados, hasta su ingreso en la unidad funcional;</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1 Rectángulo"/>
          <p:cNvSpPr>
            <a:spLocks noChangeArrowheads="1"/>
          </p:cNvSpPr>
          <p:nvPr/>
        </p:nvSpPr>
        <p:spPr bwMode="auto">
          <a:xfrm>
            <a:off x="457200" y="549275"/>
            <a:ext cx="8229599" cy="5654675"/>
          </a:xfrm>
          <a:prstGeom prst="rect">
            <a:avLst/>
          </a:prstGeom>
          <a:solidFill>
            <a:srgbClr val="000000"/>
          </a:solidFill>
          <a:ln w="76196">
            <a:solidFill>
              <a:srgbClr val="C00000"/>
            </a:solidFill>
            <a:miter lim="800000"/>
            <a:headEnd/>
            <a:tailEnd/>
          </a:ln>
        </p:spPr>
        <p:txBody>
          <a:bodyPr wrap="square">
            <a:spAutoFit/>
          </a:bodyPr>
          <a:lstStyle/>
          <a:p>
            <a:r>
              <a:rPr lang="es-ES" sz="2000" b="1" dirty="0">
                <a:solidFill>
                  <a:srgbClr val="FFFFFF"/>
                </a:solidFill>
                <a:latin typeface="Times New Roman" pitchFamily="18" charset="0"/>
                <a:cs typeface="Times New Roman" pitchFamily="18" charset="0"/>
              </a:rPr>
              <a:t>g) la vivienda para alojamiento del encargado;</a:t>
            </a:r>
            <a:br>
              <a:rPr lang="es-ES" sz="2000" b="1" dirty="0">
                <a:solidFill>
                  <a:srgbClr val="FFFFFF"/>
                </a:solidFill>
                <a:latin typeface="Times New Roman" pitchFamily="18" charset="0"/>
                <a:cs typeface="Times New Roman" pitchFamily="18" charset="0"/>
              </a:rPr>
            </a:br>
            <a:r>
              <a:rPr lang="es-ES" sz="2000" b="1" dirty="0">
                <a:solidFill>
                  <a:srgbClr val="FFFFFF"/>
                </a:solidFill>
                <a:latin typeface="Times New Roman" pitchFamily="18" charset="0"/>
                <a:cs typeface="Times New Roman" pitchFamily="18" charset="0"/>
              </a:rPr>
              <a:t/>
            </a:r>
            <a:br>
              <a:rPr lang="es-ES" sz="2000" b="1" dirty="0">
                <a:solidFill>
                  <a:srgbClr val="FFFFFF"/>
                </a:solidFill>
                <a:latin typeface="Times New Roman" pitchFamily="18" charset="0"/>
                <a:cs typeface="Times New Roman" pitchFamily="18" charset="0"/>
              </a:rPr>
            </a:br>
            <a:r>
              <a:rPr lang="es-ES" sz="2000" b="1" dirty="0">
                <a:solidFill>
                  <a:srgbClr val="FFFFFF"/>
                </a:solidFill>
                <a:latin typeface="Times New Roman" pitchFamily="18" charset="0"/>
                <a:cs typeface="Times New Roman" pitchFamily="18" charset="0"/>
              </a:rPr>
              <a:t>h) los ascensores, montacargas y escaleras mecánicas;</a:t>
            </a:r>
            <a:br>
              <a:rPr lang="es-ES" sz="2000" b="1" dirty="0">
                <a:solidFill>
                  <a:srgbClr val="FFFFFF"/>
                </a:solidFill>
                <a:latin typeface="Times New Roman" pitchFamily="18" charset="0"/>
                <a:cs typeface="Times New Roman" pitchFamily="18" charset="0"/>
              </a:rPr>
            </a:br>
            <a:r>
              <a:rPr lang="es-ES" sz="2000" b="1" dirty="0">
                <a:solidFill>
                  <a:srgbClr val="FFFFFF"/>
                </a:solidFill>
                <a:latin typeface="Times New Roman" pitchFamily="18" charset="0"/>
                <a:cs typeface="Times New Roman" pitchFamily="18" charset="0"/>
              </a:rPr>
              <a:t/>
            </a:r>
            <a:br>
              <a:rPr lang="es-ES" sz="2000" b="1" dirty="0">
                <a:solidFill>
                  <a:srgbClr val="FFFFFF"/>
                </a:solidFill>
                <a:latin typeface="Times New Roman" pitchFamily="18" charset="0"/>
                <a:cs typeface="Times New Roman" pitchFamily="18" charset="0"/>
              </a:rPr>
            </a:br>
            <a:r>
              <a:rPr lang="es-ES" sz="2000" b="1" dirty="0">
                <a:solidFill>
                  <a:srgbClr val="FFFFFF"/>
                </a:solidFill>
                <a:latin typeface="Times New Roman" pitchFamily="18" charset="0"/>
                <a:cs typeface="Times New Roman" pitchFamily="18" charset="0"/>
              </a:rPr>
              <a:t>i) los muros exteriores y los divisorios de unidades entre sí y con cosas y partes comunes;</a:t>
            </a:r>
            <a:br>
              <a:rPr lang="es-ES" sz="2000" b="1" dirty="0">
                <a:solidFill>
                  <a:srgbClr val="FFFFFF"/>
                </a:solidFill>
                <a:latin typeface="Times New Roman" pitchFamily="18" charset="0"/>
                <a:cs typeface="Times New Roman" pitchFamily="18" charset="0"/>
              </a:rPr>
            </a:br>
            <a:r>
              <a:rPr lang="es-ES" sz="2000" b="1" dirty="0">
                <a:solidFill>
                  <a:srgbClr val="FFFFFF"/>
                </a:solidFill>
                <a:latin typeface="Times New Roman" pitchFamily="18" charset="0"/>
                <a:cs typeface="Times New Roman" pitchFamily="18" charset="0"/>
              </a:rPr>
              <a:t/>
            </a:r>
            <a:br>
              <a:rPr lang="es-ES" sz="2000" b="1" dirty="0">
                <a:solidFill>
                  <a:srgbClr val="FFFFFF"/>
                </a:solidFill>
                <a:latin typeface="Times New Roman" pitchFamily="18" charset="0"/>
                <a:cs typeface="Times New Roman" pitchFamily="18" charset="0"/>
              </a:rPr>
            </a:br>
            <a:r>
              <a:rPr lang="es-ES" sz="2000" b="1" dirty="0">
                <a:solidFill>
                  <a:srgbClr val="FFFFFF"/>
                </a:solidFill>
                <a:latin typeface="Times New Roman" pitchFamily="18" charset="0"/>
                <a:cs typeface="Times New Roman" pitchFamily="18" charset="0"/>
              </a:rPr>
              <a:t>j) las instalaciones necesarias para el acceso y circulación de personas con discapacidad, fijas o móviles, externas a la unidad funcional, y las vías de evacuación alternativas para casos de siniestros;</a:t>
            </a:r>
            <a:br>
              <a:rPr lang="es-ES" sz="2000" b="1" dirty="0">
                <a:solidFill>
                  <a:srgbClr val="FFFFFF"/>
                </a:solidFill>
                <a:latin typeface="Times New Roman" pitchFamily="18" charset="0"/>
                <a:cs typeface="Times New Roman" pitchFamily="18" charset="0"/>
              </a:rPr>
            </a:br>
            <a:r>
              <a:rPr lang="es-ES" sz="2000" b="1" dirty="0">
                <a:solidFill>
                  <a:srgbClr val="FFFFFF"/>
                </a:solidFill>
                <a:latin typeface="Times New Roman" pitchFamily="18" charset="0"/>
                <a:cs typeface="Times New Roman" pitchFamily="18" charset="0"/>
              </a:rPr>
              <a:t/>
            </a:r>
            <a:br>
              <a:rPr lang="es-ES" sz="2000" b="1" dirty="0">
                <a:solidFill>
                  <a:srgbClr val="FFFFFF"/>
                </a:solidFill>
                <a:latin typeface="Times New Roman" pitchFamily="18" charset="0"/>
                <a:cs typeface="Times New Roman" pitchFamily="18" charset="0"/>
              </a:rPr>
            </a:br>
            <a:r>
              <a:rPr lang="es-ES" sz="2000" b="1" dirty="0">
                <a:solidFill>
                  <a:srgbClr val="FFFFFF"/>
                </a:solidFill>
                <a:latin typeface="Times New Roman" pitchFamily="18" charset="0"/>
                <a:cs typeface="Times New Roman" pitchFamily="18" charset="0"/>
              </a:rPr>
              <a:t>k) todos los artefactos o instalaciones existentes para servicios de beneficio común;</a:t>
            </a:r>
            <a:br>
              <a:rPr lang="es-ES" sz="2000" b="1" dirty="0">
                <a:solidFill>
                  <a:srgbClr val="FFFFFF"/>
                </a:solidFill>
                <a:latin typeface="Times New Roman" pitchFamily="18" charset="0"/>
                <a:cs typeface="Times New Roman" pitchFamily="18" charset="0"/>
              </a:rPr>
            </a:br>
            <a:r>
              <a:rPr lang="es-ES" sz="2000" b="1" dirty="0">
                <a:solidFill>
                  <a:srgbClr val="FFFFFF"/>
                </a:solidFill>
                <a:latin typeface="Times New Roman" pitchFamily="18" charset="0"/>
                <a:cs typeface="Times New Roman" pitchFamily="18" charset="0"/>
              </a:rPr>
              <a:t/>
            </a:r>
            <a:br>
              <a:rPr lang="es-ES" sz="2000" b="1" dirty="0">
                <a:solidFill>
                  <a:srgbClr val="FFFFFF"/>
                </a:solidFill>
                <a:latin typeface="Times New Roman" pitchFamily="18" charset="0"/>
                <a:cs typeface="Times New Roman" pitchFamily="18" charset="0"/>
              </a:rPr>
            </a:br>
            <a:r>
              <a:rPr lang="es-ES" sz="2000" b="1" dirty="0">
                <a:solidFill>
                  <a:srgbClr val="FFFFFF"/>
                </a:solidFill>
                <a:latin typeface="Times New Roman" pitchFamily="18" charset="0"/>
                <a:cs typeface="Times New Roman" pitchFamily="18" charset="0"/>
              </a:rPr>
              <a:t>l) los locales destinados a sanitarios o vestuario del personal que trabaja para el consorcio.</a:t>
            </a:r>
            <a:br>
              <a:rPr lang="es-ES" sz="2000" b="1" dirty="0">
                <a:solidFill>
                  <a:srgbClr val="FFFFFF"/>
                </a:solidFill>
                <a:latin typeface="Times New Roman" pitchFamily="18" charset="0"/>
                <a:cs typeface="Times New Roman" pitchFamily="18" charset="0"/>
              </a:rPr>
            </a:br>
            <a:r>
              <a:rPr lang="es-ES" sz="2000" b="1" dirty="0">
                <a:solidFill>
                  <a:srgbClr val="FFFFFF"/>
                </a:solidFill>
                <a:latin typeface="Times New Roman" pitchFamily="18" charset="0"/>
                <a:cs typeface="Times New Roman" pitchFamily="18" charset="0"/>
              </a:rPr>
              <a:t/>
            </a:r>
            <a:br>
              <a:rPr lang="es-ES" sz="2000" b="1" dirty="0">
                <a:solidFill>
                  <a:srgbClr val="FFFFFF"/>
                </a:solidFill>
                <a:latin typeface="Times New Roman" pitchFamily="18" charset="0"/>
                <a:cs typeface="Times New Roman" pitchFamily="18" charset="0"/>
              </a:rPr>
            </a:br>
            <a:r>
              <a:rPr lang="es-ES" sz="2000" b="1" dirty="0">
                <a:solidFill>
                  <a:srgbClr val="FFFFFF"/>
                </a:solidFill>
                <a:latin typeface="Times New Roman" pitchFamily="18" charset="0"/>
                <a:cs typeface="Times New Roman" pitchFamily="18" charset="0"/>
              </a:rPr>
              <a:t>Esta enumeración tiene carácter enunciativo.</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1 CuadroTexto"/>
          <p:cNvSpPr txBox="1">
            <a:spLocks noChangeArrowheads="1"/>
          </p:cNvSpPr>
          <p:nvPr/>
        </p:nvSpPr>
        <p:spPr bwMode="auto">
          <a:xfrm>
            <a:off x="457200" y="2565400"/>
            <a:ext cx="8075613" cy="954088"/>
          </a:xfrm>
          <a:prstGeom prst="rect">
            <a:avLst/>
          </a:prstGeom>
          <a:solidFill>
            <a:srgbClr val="000000"/>
          </a:solidFill>
          <a:ln w="76196">
            <a:solidFill>
              <a:srgbClr val="C00000"/>
            </a:solidFill>
            <a:miter lim="800000"/>
            <a:headEnd/>
            <a:tailEnd/>
          </a:ln>
        </p:spPr>
        <p:txBody>
          <a:bodyPr wrap="square" anchorCtr="1">
            <a:spAutoFit/>
          </a:bodyPr>
          <a:lstStyle/>
          <a:p>
            <a:pPr algn="ctr"/>
            <a:r>
              <a:rPr lang="es-ES" sz="2800" b="1" dirty="0">
                <a:solidFill>
                  <a:srgbClr val="FFFFFF"/>
                </a:solidFill>
                <a:latin typeface="Times New Roman" pitchFamily="18" charset="0"/>
                <a:cs typeface="Times New Roman" pitchFamily="18" charset="0"/>
              </a:rPr>
              <a:t>COSAS Y PARTES COMUNES NO INDISPENSABLES</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1 Rectángulo"/>
          <p:cNvSpPr>
            <a:spLocks noChangeArrowheads="1"/>
          </p:cNvSpPr>
          <p:nvPr/>
        </p:nvSpPr>
        <p:spPr bwMode="auto">
          <a:xfrm>
            <a:off x="457200" y="785813"/>
            <a:ext cx="8229600" cy="5262562"/>
          </a:xfrm>
          <a:prstGeom prst="rect">
            <a:avLst/>
          </a:prstGeom>
          <a:solidFill>
            <a:srgbClr val="000000"/>
          </a:solidFill>
          <a:ln w="76196">
            <a:solidFill>
              <a:srgbClr val="C00000"/>
            </a:solidFill>
            <a:miter lim="800000"/>
            <a:headEnd/>
            <a:tailEnd/>
          </a:ln>
        </p:spPr>
        <p:txBody>
          <a:bodyPr wrap="square">
            <a:spAutoFit/>
          </a:bodyPr>
          <a:lstStyle/>
          <a:p>
            <a:r>
              <a:rPr lang="es-ES" sz="2400" b="1" dirty="0">
                <a:solidFill>
                  <a:srgbClr val="FFFFFF"/>
                </a:solidFill>
                <a:latin typeface="Times New Roman" pitchFamily="18" charset="0"/>
                <a:cs typeface="Times New Roman" pitchFamily="18" charset="0"/>
              </a:rPr>
              <a:t>ARTICULO 2042.  Son cosas y partes comunes no indispensables:</a:t>
            </a:r>
            <a:br>
              <a:rPr lang="es-ES" sz="2400" b="1" dirty="0">
                <a:solidFill>
                  <a:srgbClr val="FFFFFF"/>
                </a:solidFill>
                <a:latin typeface="Times New Roman" pitchFamily="18" charset="0"/>
                <a:cs typeface="Times New Roman" pitchFamily="18" charset="0"/>
              </a:rPr>
            </a:br>
            <a:r>
              <a:rPr lang="es-ES" sz="2400" b="1" dirty="0">
                <a:solidFill>
                  <a:srgbClr val="FFFFFF"/>
                </a:solidFill>
                <a:latin typeface="Times New Roman" pitchFamily="18" charset="0"/>
                <a:cs typeface="Times New Roman" pitchFamily="18" charset="0"/>
              </a:rPr>
              <a:t/>
            </a:r>
            <a:br>
              <a:rPr lang="es-ES" sz="2400" b="1" dirty="0">
                <a:solidFill>
                  <a:srgbClr val="FFFFFF"/>
                </a:solidFill>
                <a:latin typeface="Times New Roman" pitchFamily="18" charset="0"/>
                <a:cs typeface="Times New Roman" pitchFamily="18" charset="0"/>
              </a:rPr>
            </a:br>
            <a:r>
              <a:rPr lang="es-ES" sz="2400" b="1" dirty="0">
                <a:solidFill>
                  <a:srgbClr val="FFFFFF"/>
                </a:solidFill>
                <a:latin typeface="Times New Roman" pitchFamily="18" charset="0"/>
                <a:cs typeface="Times New Roman" pitchFamily="18" charset="0"/>
              </a:rPr>
              <a:t>a) la piscina;</a:t>
            </a:r>
            <a:br>
              <a:rPr lang="es-ES" sz="2400" b="1" dirty="0">
                <a:solidFill>
                  <a:srgbClr val="FFFFFF"/>
                </a:solidFill>
                <a:latin typeface="Times New Roman" pitchFamily="18" charset="0"/>
                <a:cs typeface="Times New Roman" pitchFamily="18" charset="0"/>
              </a:rPr>
            </a:br>
            <a:r>
              <a:rPr lang="es-ES" sz="2400" b="1" dirty="0">
                <a:solidFill>
                  <a:srgbClr val="FFFFFF"/>
                </a:solidFill>
                <a:latin typeface="Times New Roman" pitchFamily="18" charset="0"/>
                <a:cs typeface="Times New Roman" pitchFamily="18" charset="0"/>
              </a:rPr>
              <a:t/>
            </a:r>
            <a:br>
              <a:rPr lang="es-ES" sz="2400" b="1" dirty="0">
                <a:solidFill>
                  <a:srgbClr val="FFFFFF"/>
                </a:solidFill>
                <a:latin typeface="Times New Roman" pitchFamily="18" charset="0"/>
                <a:cs typeface="Times New Roman" pitchFamily="18" charset="0"/>
              </a:rPr>
            </a:br>
            <a:r>
              <a:rPr lang="es-ES" sz="2400" b="1" dirty="0">
                <a:solidFill>
                  <a:srgbClr val="FFFFFF"/>
                </a:solidFill>
                <a:latin typeface="Times New Roman" pitchFamily="18" charset="0"/>
                <a:cs typeface="Times New Roman" pitchFamily="18" charset="0"/>
              </a:rPr>
              <a:t>b) el solárium;</a:t>
            </a:r>
            <a:br>
              <a:rPr lang="es-ES" sz="2400" b="1" dirty="0">
                <a:solidFill>
                  <a:srgbClr val="FFFFFF"/>
                </a:solidFill>
                <a:latin typeface="Times New Roman" pitchFamily="18" charset="0"/>
                <a:cs typeface="Times New Roman" pitchFamily="18" charset="0"/>
              </a:rPr>
            </a:br>
            <a:r>
              <a:rPr lang="es-ES" sz="2400" b="1" dirty="0">
                <a:solidFill>
                  <a:srgbClr val="FFFFFF"/>
                </a:solidFill>
                <a:latin typeface="Times New Roman" pitchFamily="18" charset="0"/>
                <a:cs typeface="Times New Roman" pitchFamily="18" charset="0"/>
              </a:rPr>
              <a:t/>
            </a:r>
            <a:br>
              <a:rPr lang="es-ES" sz="2400" b="1" dirty="0">
                <a:solidFill>
                  <a:srgbClr val="FFFFFF"/>
                </a:solidFill>
                <a:latin typeface="Times New Roman" pitchFamily="18" charset="0"/>
                <a:cs typeface="Times New Roman" pitchFamily="18" charset="0"/>
              </a:rPr>
            </a:br>
            <a:r>
              <a:rPr lang="es-ES" sz="2400" b="1" dirty="0">
                <a:solidFill>
                  <a:srgbClr val="FFFFFF"/>
                </a:solidFill>
                <a:latin typeface="Times New Roman" pitchFamily="18" charset="0"/>
                <a:cs typeface="Times New Roman" pitchFamily="18" charset="0"/>
              </a:rPr>
              <a:t>c) el gimnasio;</a:t>
            </a:r>
            <a:br>
              <a:rPr lang="es-ES" sz="2400" b="1" dirty="0">
                <a:solidFill>
                  <a:srgbClr val="FFFFFF"/>
                </a:solidFill>
                <a:latin typeface="Times New Roman" pitchFamily="18" charset="0"/>
                <a:cs typeface="Times New Roman" pitchFamily="18" charset="0"/>
              </a:rPr>
            </a:br>
            <a:r>
              <a:rPr lang="es-ES" sz="2400" b="1" dirty="0">
                <a:solidFill>
                  <a:srgbClr val="FFFFFF"/>
                </a:solidFill>
                <a:latin typeface="Times New Roman" pitchFamily="18" charset="0"/>
                <a:cs typeface="Times New Roman" pitchFamily="18" charset="0"/>
              </a:rPr>
              <a:t/>
            </a:r>
            <a:br>
              <a:rPr lang="es-ES" sz="2400" b="1" dirty="0">
                <a:solidFill>
                  <a:srgbClr val="FFFFFF"/>
                </a:solidFill>
                <a:latin typeface="Times New Roman" pitchFamily="18" charset="0"/>
                <a:cs typeface="Times New Roman" pitchFamily="18" charset="0"/>
              </a:rPr>
            </a:br>
            <a:r>
              <a:rPr lang="es-ES" sz="2400" b="1" dirty="0">
                <a:solidFill>
                  <a:srgbClr val="FFFFFF"/>
                </a:solidFill>
                <a:latin typeface="Times New Roman" pitchFamily="18" charset="0"/>
                <a:cs typeface="Times New Roman" pitchFamily="18" charset="0"/>
              </a:rPr>
              <a:t>d) el lavadero;</a:t>
            </a:r>
            <a:br>
              <a:rPr lang="es-ES" sz="2400" b="1" dirty="0">
                <a:solidFill>
                  <a:srgbClr val="FFFFFF"/>
                </a:solidFill>
                <a:latin typeface="Times New Roman" pitchFamily="18" charset="0"/>
                <a:cs typeface="Times New Roman" pitchFamily="18" charset="0"/>
              </a:rPr>
            </a:br>
            <a:r>
              <a:rPr lang="es-ES" sz="2400" b="1" dirty="0">
                <a:solidFill>
                  <a:srgbClr val="FFFFFF"/>
                </a:solidFill>
                <a:latin typeface="Times New Roman" pitchFamily="18" charset="0"/>
                <a:cs typeface="Times New Roman" pitchFamily="18" charset="0"/>
              </a:rPr>
              <a:t/>
            </a:r>
            <a:br>
              <a:rPr lang="es-ES" sz="2400" b="1" dirty="0">
                <a:solidFill>
                  <a:srgbClr val="FFFFFF"/>
                </a:solidFill>
                <a:latin typeface="Times New Roman" pitchFamily="18" charset="0"/>
                <a:cs typeface="Times New Roman" pitchFamily="18" charset="0"/>
              </a:rPr>
            </a:br>
            <a:r>
              <a:rPr lang="es-ES" sz="2400" b="1" dirty="0">
                <a:solidFill>
                  <a:srgbClr val="FFFFFF"/>
                </a:solidFill>
                <a:latin typeface="Times New Roman" pitchFamily="18" charset="0"/>
                <a:cs typeface="Times New Roman" pitchFamily="18" charset="0"/>
              </a:rPr>
              <a:t>e) el salón de usos múltiples.</a:t>
            </a:r>
            <a:br>
              <a:rPr lang="es-ES" sz="2400" b="1" dirty="0">
                <a:solidFill>
                  <a:srgbClr val="FFFFFF"/>
                </a:solidFill>
                <a:latin typeface="Times New Roman" pitchFamily="18" charset="0"/>
                <a:cs typeface="Times New Roman" pitchFamily="18" charset="0"/>
              </a:rPr>
            </a:br>
            <a:r>
              <a:rPr lang="es-ES" sz="2400" b="1" dirty="0">
                <a:solidFill>
                  <a:srgbClr val="FFFFFF"/>
                </a:solidFill>
                <a:latin typeface="Times New Roman" pitchFamily="18" charset="0"/>
                <a:cs typeface="Times New Roman" pitchFamily="18" charset="0"/>
              </a:rPr>
              <a:t/>
            </a:r>
            <a:br>
              <a:rPr lang="es-ES" sz="2400" b="1" dirty="0">
                <a:solidFill>
                  <a:srgbClr val="FFFFFF"/>
                </a:solidFill>
                <a:latin typeface="Times New Roman" pitchFamily="18" charset="0"/>
                <a:cs typeface="Times New Roman" pitchFamily="18" charset="0"/>
              </a:rPr>
            </a:br>
            <a:r>
              <a:rPr lang="es-ES" sz="2400" b="1" dirty="0">
                <a:solidFill>
                  <a:srgbClr val="FFFFFF"/>
                </a:solidFill>
                <a:latin typeface="Times New Roman" pitchFamily="18" charset="0"/>
                <a:cs typeface="Times New Roman" pitchFamily="18" charset="0"/>
              </a:rPr>
              <a:t>Esta enumeración tiene carácter enunciativo.</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1 CuadroTexto"/>
          <p:cNvSpPr txBox="1">
            <a:spLocks noChangeArrowheads="1"/>
          </p:cNvSpPr>
          <p:nvPr/>
        </p:nvSpPr>
        <p:spPr bwMode="auto">
          <a:xfrm>
            <a:off x="457200" y="2828925"/>
            <a:ext cx="8305800" cy="523875"/>
          </a:xfrm>
          <a:prstGeom prst="rect">
            <a:avLst/>
          </a:prstGeom>
          <a:solidFill>
            <a:srgbClr val="000000"/>
          </a:solidFill>
          <a:ln w="76196">
            <a:solidFill>
              <a:srgbClr val="C00000"/>
            </a:solidFill>
            <a:miter lim="800000"/>
            <a:headEnd/>
            <a:tailEnd/>
          </a:ln>
        </p:spPr>
        <p:txBody>
          <a:bodyPr wrap="square" anchorCtr="1">
            <a:spAutoFit/>
          </a:bodyPr>
          <a:lstStyle/>
          <a:p>
            <a:pPr algn="ctr"/>
            <a:r>
              <a:rPr lang="es-ES" sz="2800" b="1">
                <a:solidFill>
                  <a:srgbClr val="FFFFFF"/>
                </a:solidFill>
                <a:latin typeface="Times New Roman" pitchFamily="18" charset="0"/>
                <a:cs typeface="Times New Roman" pitchFamily="18" charset="0"/>
              </a:rPr>
              <a:t>COSAS Y PARTES PROPIAS</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1 Rectángulo"/>
          <p:cNvSpPr>
            <a:spLocks noChangeArrowheads="1"/>
          </p:cNvSpPr>
          <p:nvPr/>
        </p:nvSpPr>
        <p:spPr bwMode="auto">
          <a:xfrm>
            <a:off x="457200" y="1709678"/>
            <a:ext cx="8229600" cy="2862322"/>
          </a:xfrm>
          <a:prstGeom prst="rect">
            <a:avLst/>
          </a:prstGeom>
          <a:solidFill>
            <a:srgbClr val="000000"/>
          </a:solidFill>
          <a:ln w="76196">
            <a:solidFill>
              <a:srgbClr val="C00000"/>
            </a:solidFill>
            <a:miter lim="800000"/>
            <a:headEnd/>
            <a:tailEnd/>
          </a:ln>
        </p:spPr>
        <p:txBody>
          <a:bodyPr wrap="square">
            <a:spAutoFit/>
          </a:bodyPr>
          <a:lstStyle/>
          <a:p>
            <a:r>
              <a:rPr lang="es-ES" sz="2000" b="1" dirty="0">
                <a:solidFill>
                  <a:srgbClr val="FFFFFF"/>
                </a:solidFill>
                <a:latin typeface="Times New Roman" pitchFamily="18" charset="0"/>
                <a:cs typeface="Times New Roman" pitchFamily="18" charset="0"/>
              </a:rPr>
              <a:t>ARTICULO 2043.  Son necesariamente propias con respecto a la unidad funcional las cosas y partes comprendidas en el volumen limitado por sus estructuras divisorias, los tabiques internos no portantes, las puertas, ventanas, artefactos y los revestimientos, incluso de los balcones.</a:t>
            </a:r>
            <a:br>
              <a:rPr lang="es-ES" sz="2000" b="1" dirty="0">
                <a:solidFill>
                  <a:srgbClr val="FFFFFF"/>
                </a:solidFill>
                <a:latin typeface="Times New Roman" pitchFamily="18" charset="0"/>
                <a:cs typeface="Times New Roman" pitchFamily="18" charset="0"/>
              </a:rPr>
            </a:br>
            <a:r>
              <a:rPr lang="es-ES" sz="2000" b="1" dirty="0">
                <a:solidFill>
                  <a:srgbClr val="FFFFFF"/>
                </a:solidFill>
                <a:latin typeface="Times New Roman" pitchFamily="18" charset="0"/>
                <a:cs typeface="Times New Roman" pitchFamily="18" charset="0"/>
              </a:rPr>
              <a:t/>
            </a:r>
            <a:br>
              <a:rPr lang="es-ES" sz="2000" b="1" dirty="0">
                <a:solidFill>
                  <a:srgbClr val="FFFFFF"/>
                </a:solidFill>
                <a:latin typeface="Times New Roman" pitchFamily="18" charset="0"/>
                <a:cs typeface="Times New Roman" pitchFamily="18" charset="0"/>
              </a:rPr>
            </a:br>
            <a:r>
              <a:rPr lang="es-ES" sz="2000" b="1" dirty="0">
                <a:solidFill>
                  <a:srgbClr val="FFFFFF"/>
                </a:solidFill>
                <a:latin typeface="Times New Roman" pitchFamily="18" charset="0"/>
                <a:cs typeface="Times New Roman" pitchFamily="18" charset="0"/>
              </a:rPr>
              <a:t>También son propias las cosas y partes que, susceptibles de un derecho exclusivo, son previstas como tales en el reglamento de propiedad horizontal, sin perjuicio de las restricciones que impone la convivencia ordenada.</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1 CuadroTexto"/>
          <p:cNvSpPr txBox="1">
            <a:spLocks noChangeArrowheads="1"/>
          </p:cNvSpPr>
          <p:nvPr/>
        </p:nvSpPr>
        <p:spPr bwMode="auto">
          <a:xfrm>
            <a:off x="457200" y="2551112"/>
            <a:ext cx="8229600" cy="954088"/>
          </a:xfrm>
          <a:prstGeom prst="rect">
            <a:avLst/>
          </a:prstGeom>
          <a:solidFill>
            <a:srgbClr val="000000"/>
          </a:solidFill>
          <a:ln w="76196">
            <a:solidFill>
              <a:srgbClr val="C00000"/>
            </a:solidFill>
            <a:miter lim="800000"/>
            <a:headEnd/>
            <a:tailEnd/>
          </a:ln>
        </p:spPr>
        <p:txBody>
          <a:bodyPr wrap="square" anchorCtr="1">
            <a:spAutoFit/>
          </a:bodyPr>
          <a:lstStyle/>
          <a:p>
            <a:pPr algn="ctr"/>
            <a:r>
              <a:rPr lang="es-ES" sz="2800" b="1" dirty="0">
                <a:solidFill>
                  <a:srgbClr val="FFFFFF"/>
                </a:solidFill>
                <a:latin typeface="Times New Roman" pitchFamily="18" charset="0"/>
                <a:cs typeface="Times New Roman" pitchFamily="18" charset="0"/>
              </a:rPr>
              <a:t>DERECHOS Y OBLIGACIONES DEL ADMINISTRADOR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Rectangle 2"/>
          <p:cNvSpPr txBox="1">
            <a:spLocks/>
          </p:cNvSpPr>
          <p:nvPr/>
        </p:nvSpPr>
        <p:spPr>
          <a:xfrm>
            <a:off x="457200" y="428625"/>
            <a:ext cx="8229600" cy="561975"/>
          </a:xfrm>
          <a:prstGeom prst="rect">
            <a:avLst/>
          </a:prstGeom>
          <a:solidFill>
            <a:schemeClr val="bg1"/>
          </a:solidFill>
          <a:ln w="76196">
            <a:solidFill>
              <a:srgbClr val="C00000"/>
            </a:solidFill>
          </a:ln>
        </p:spPr>
        <p:txBody>
          <a:bodyPr anchorCtr="1"/>
          <a:lstStyle/>
          <a:p>
            <a:pPr marL="482600" marR="0" lvl="0" indent="-48260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rgbClr val="000000"/>
                </a:solidFill>
                <a:effectLst/>
                <a:uLnTx/>
                <a:uFillTx/>
                <a:latin typeface="Times New Roman" pitchFamily="18" charset="0"/>
                <a:ea typeface="+mj-ea"/>
                <a:cs typeface="Times New Roman" pitchFamily="18" charset="0"/>
              </a:rPr>
              <a:t>EXCLUSIONES A LA COBERTURA</a:t>
            </a:r>
            <a:endParaRPr kumimoji="0" lang="en-US" sz="2800" b="0" i="0" u="none" strike="noStrike" kern="1200" cap="none" spc="0" normalizeH="0" baseline="0" noProof="0" dirty="0" smtClean="0">
              <a:ln>
                <a:noFill/>
              </a:ln>
              <a:solidFill>
                <a:srgbClr val="000000"/>
              </a:solidFill>
              <a:effectLst/>
              <a:uLnTx/>
              <a:uFillTx/>
              <a:latin typeface="Times New Roman" pitchFamily="18" charset="0"/>
              <a:ea typeface="+mj-ea"/>
              <a:cs typeface="Times New Roman" pitchFamily="18" charset="0"/>
            </a:endParaRPr>
          </a:p>
        </p:txBody>
      </p:sp>
      <p:sp>
        <p:nvSpPr>
          <p:cNvPr id="4" name="Text Box 3"/>
          <p:cNvSpPr txBox="1">
            <a:spLocks noChangeArrowheads="1"/>
          </p:cNvSpPr>
          <p:nvPr/>
        </p:nvSpPr>
        <p:spPr bwMode="auto">
          <a:xfrm>
            <a:off x="457200" y="1500188"/>
            <a:ext cx="8229600" cy="4851400"/>
          </a:xfrm>
          <a:prstGeom prst="rect">
            <a:avLst/>
          </a:prstGeom>
          <a:solidFill>
            <a:schemeClr val="bg1"/>
          </a:solidFill>
          <a:ln w="76196">
            <a:solidFill>
              <a:srgbClr val="C00000"/>
            </a:solidFill>
            <a:miter lim="800000"/>
            <a:headEnd/>
            <a:tailEnd/>
          </a:ln>
        </p:spPr>
        <p:txBody>
          <a:bodyPr wrap="square">
            <a:spAutoFit/>
          </a:bodyPr>
          <a:lstStyle/>
          <a:p>
            <a:pPr hangingPunct="0">
              <a:spcBef>
                <a:spcPts val="1100"/>
              </a:spcBef>
            </a:pPr>
            <a:r>
              <a:rPr lang="es-ES" b="1" dirty="0">
                <a:solidFill>
                  <a:srgbClr val="000000"/>
                </a:solidFill>
                <a:latin typeface="Times New Roman" pitchFamily="18" charset="0"/>
              </a:rPr>
              <a:t>Muerte del animal causada dolosamente o con culpa grave del asegurado;</a:t>
            </a:r>
          </a:p>
          <a:p>
            <a:pPr hangingPunct="0">
              <a:spcBef>
                <a:spcPts val="1100"/>
              </a:spcBef>
            </a:pPr>
            <a:r>
              <a:rPr lang="es-ES" b="1" dirty="0">
                <a:solidFill>
                  <a:srgbClr val="000000"/>
                </a:solidFill>
                <a:latin typeface="Times New Roman" pitchFamily="18" charset="0"/>
              </a:rPr>
              <a:t>Robo o hurto del animal o su tentativa;</a:t>
            </a:r>
          </a:p>
          <a:p>
            <a:pPr hangingPunct="0">
              <a:spcBef>
                <a:spcPts val="1100"/>
              </a:spcBef>
            </a:pPr>
            <a:r>
              <a:rPr lang="es-ES" b="1" dirty="0">
                <a:solidFill>
                  <a:srgbClr val="000000"/>
                </a:solidFill>
                <a:latin typeface="Times New Roman" pitchFamily="18" charset="0"/>
              </a:rPr>
              <a:t>Por no recurrir a la asistencia veterinaria, salvo que su conducta  no haya influido en la producción del siniestro;</a:t>
            </a:r>
          </a:p>
          <a:p>
            <a:pPr hangingPunct="0">
              <a:spcBef>
                <a:spcPts val="1100"/>
              </a:spcBef>
            </a:pPr>
            <a:r>
              <a:rPr lang="es-ES" b="1" dirty="0">
                <a:solidFill>
                  <a:srgbClr val="000000"/>
                </a:solidFill>
                <a:latin typeface="Times New Roman" pitchFamily="18" charset="0"/>
              </a:rPr>
              <a:t>Transmutaciones nucleares;</a:t>
            </a:r>
          </a:p>
          <a:p>
            <a:pPr hangingPunct="0">
              <a:spcBef>
                <a:spcPts val="1100"/>
              </a:spcBef>
            </a:pPr>
            <a:r>
              <a:rPr lang="es-ES" b="1" dirty="0">
                <a:solidFill>
                  <a:srgbClr val="000000"/>
                </a:solidFill>
                <a:latin typeface="Times New Roman" pitchFamily="18" charset="0"/>
              </a:rPr>
              <a:t>Hechos de guerrilla, terrorismo, rebelión, huelga o </a:t>
            </a:r>
            <a:r>
              <a:rPr lang="es-ES" b="1" dirty="0" err="1">
                <a:solidFill>
                  <a:srgbClr val="000000"/>
                </a:solidFill>
                <a:latin typeface="Times New Roman" pitchFamily="18" charset="0"/>
              </a:rPr>
              <a:t>lock</a:t>
            </a:r>
            <a:r>
              <a:rPr lang="es-ES" b="1" dirty="0">
                <a:solidFill>
                  <a:srgbClr val="000000"/>
                </a:solidFill>
                <a:latin typeface="Times New Roman" pitchFamily="18" charset="0"/>
              </a:rPr>
              <a:t> </a:t>
            </a:r>
            <a:r>
              <a:rPr lang="es-ES" b="1" dirty="0" err="1">
                <a:solidFill>
                  <a:srgbClr val="000000"/>
                </a:solidFill>
                <a:latin typeface="Times New Roman" pitchFamily="18" charset="0"/>
              </a:rPr>
              <a:t>out</a:t>
            </a:r>
            <a:r>
              <a:rPr lang="es-ES" b="1" dirty="0">
                <a:solidFill>
                  <a:srgbClr val="000000"/>
                </a:solidFill>
                <a:latin typeface="Times New Roman" pitchFamily="18" charset="0"/>
              </a:rPr>
              <a:t>;</a:t>
            </a:r>
          </a:p>
          <a:p>
            <a:pPr hangingPunct="0">
              <a:spcBef>
                <a:spcPts val="1100"/>
              </a:spcBef>
            </a:pPr>
            <a:r>
              <a:rPr lang="es-ES" b="1" dirty="0">
                <a:solidFill>
                  <a:srgbClr val="000000"/>
                </a:solidFill>
                <a:latin typeface="Times New Roman" pitchFamily="18" charset="0"/>
              </a:rPr>
              <a:t>Epizootia o enfermedades por las que corresponda al asegurado un derecho a indemnizaciones con recursos públicos (aún cuando el derecho se hubiera perdido por violación de normas sobre política sanitaria);</a:t>
            </a:r>
          </a:p>
          <a:p>
            <a:pPr hangingPunct="0">
              <a:spcBef>
                <a:spcPts val="1100"/>
              </a:spcBef>
            </a:pPr>
            <a:r>
              <a:rPr lang="es-ES" b="1" dirty="0">
                <a:solidFill>
                  <a:srgbClr val="000000"/>
                </a:solidFill>
                <a:latin typeface="Times New Roman" pitchFamily="18" charset="0"/>
              </a:rPr>
              <a:t>Enfermedad de la tristeza (</a:t>
            </a:r>
            <a:r>
              <a:rPr lang="es-ES" b="1" dirty="0" err="1">
                <a:solidFill>
                  <a:srgbClr val="000000"/>
                </a:solidFill>
                <a:latin typeface="Times New Roman" pitchFamily="18" charset="0"/>
              </a:rPr>
              <a:t>piroplasmosis</a:t>
            </a:r>
            <a:r>
              <a:rPr lang="es-ES" b="1" dirty="0">
                <a:solidFill>
                  <a:srgbClr val="000000"/>
                </a:solidFill>
                <a:latin typeface="Times New Roman" pitchFamily="18" charset="0"/>
              </a:rPr>
              <a:t>, </a:t>
            </a:r>
            <a:r>
              <a:rPr lang="es-ES" b="1" dirty="0" err="1">
                <a:solidFill>
                  <a:srgbClr val="000000"/>
                </a:solidFill>
                <a:latin typeface="Times New Roman" pitchFamily="18" charset="0"/>
              </a:rPr>
              <a:t>babesiolosis</a:t>
            </a:r>
            <a:r>
              <a:rPr lang="es-ES" b="1" dirty="0">
                <a:solidFill>
                  <a:srgbClr val="000000"/>
                </a:solidFill>
                <a:latin typeface="Times New Roman" pitchFamily="18" charset="0"/>
              </a:rPr>
              <a:t> o </a:t>
            </a:r>
            <a:r>
              <a:rPr lang="es-ES" b="1" dirty="0" err="1">
                <a:solidFill>
                  <a:srgbClr val="000000"/>
                </a:solidFill>
                <a:latin typeface="Times New Roman" pitchFamily="18" charset="0"/>
              </a:rPr>
              <a:t>anaplasmosis</a:t>
            </a:r>
            <a:r>
              <a:rPr lang="es-ES" b="1" dirty="0">
                <a:solidFill>
                  <a:srgbClr val="000000"/>
                </a:solidFill>
                <a:latin typeface="Times New Roman" pitchFamily="18" charset="0"/>
              </a:rPr>
              <a:t>) o haber sido sometido a ensayos o pruebas de inmunización contra cualquier enfermedad realizados con vacunas no aprobadas por autoridad competente o suministradas en dosis o formas no prescriptas por el veterinario interviniente o inspectores del asegurador.</a:t>
            </a:r>
            <a:endParaRPr lang="es-ES" dirty="0">
              <a:solidFill>
                <a:srgbClr val="000000"/>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0-#ppt_w/2"/>
                                          </p:val>
                                        </p:tav>
                                        <p:tav tm="100000">
                                          <p:val>
                                            <p:strVal val="#ppt_x"/>
                                          </p:val>
                                        </p:tav>
                                      </p:tavLst>
                                    </p:anim>
                                    <p:anim calcmode="lin" valueType="num">
                                      <p:cBhvr>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2"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ppt_x</p:attrName>
                                        </p:attrNameLst>
                                      </p:cBhvr>
                                      <p:tavLst>
                                        <p:tav tm="0">
                                          <p:val>
                                            <p:strVal val="0-#ppt_w/2"/>
                                          </p:val>
                                        </p:tav>
                                        <p:tav tm="100000">
                                          <p:val>
                                            <p:strVal val="#ppt_x"/>
                                          </p:val>
                                        </p:tav>
                                      </p:tavLst>
                                    </p:anim>
                                    <p:anim calcmode="lin" valueType="num">
                                      <p:cBhvr>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1 Rectángulo"/>
          <p:cNvSpPr>
            <a:spLocks noChangeArrowheads="1"/>
          </p:cNvSpPr>
          <p:nvPr/>
        </p:nvSpPr>
        <p:spPr bwMode="auto">
          <a:xfrm>
            <a:off x="457200" y="1285875"/>
            <a:ext cx="8229600" cy="4524375"/>
          </a:xfrm>
          <a:prstGeom prst="rect">
            <a:avLst/>
          </a:prstGeom>
          <a:solidFill>
            <a:srgbClr val="000000"/>
          </a:solidFill>
          <a:ln w="76196">
            <a:solidFill>
              <a:srgbClr val="C00000"/>
            </a:solidFill>
            <a:miter lim="800000"/>
            <a:headEnd/>
            <a:tailEnd/>
          </a:ln>
        </p:spPr>
        <p:txBody>
          <a:bodyPr wrap="square">
            <a:spAutoFit/>
          </a:bodyPr>
          <a:lstStyle/>
          <a:p>
            <a:r>
              <a:rPr lang="es-ES" sz="2400" b="1" dirty="0">
                <a:solidFill>
                  <a:srgbClr val="FFFFFF"/>
                </a:solidFill>
                <a:latin typeface="Times New Roman" pitchFamily="18" charset="0"/>
                <a:cs typeface="Times New Roman" pitchFamily="18" charset="0"/>
              </a:rPr>
              <a:t>ARTICULO 2067.- Derechos y obligaciones. El administrador tiene los derechos y obligaciones impuestos por la ley, el reglamento y la asamblea de propietarios. En especial debe:</a:t>
            </a:r>
          </a:p>
          <a:p>
            <a:endParaRPr lang="es-ES" sz="2400" b="1" dirty="0">
              <a:solidFill>
                <a:srgbClr val="FFFFFF"/>
              </a:solidFill>
              <a:latin typeface="Times New Roman" pitchFamily="18" charset="0"/>
              <a:cs typeface="Times New Roman" pitchFamily="18" charset="0"/>
            </a:endParaRPr>
          </a:p>
          <a:p>
            <a:r>
              <a:rPr lang="es-ES" sz="2400" b="1" dirty="0">
                <a:solidFill>
                  <a:srgbClr val="FFFFFF"/>
                </a:solidFill>
                <a:latin typeface="Times New Roman" pitchFamily="18" charset="0"/>
                <a:cs typeface="Times New Roman" pitchFamily="18" charset="0"/>
              </a:rPr>
              <a:t>….</a:t>
            </a:r>
          </a:p>
          <a:p>
            <a:endParaRPr lang="es-ES" sz="2400" b="1" dirty="0">
              <a:solidFill>
                <a:srgbClr val="FFFFFF"/>
              </a:solidFill>
              <a:latin typeface="Times New Roman" pitchFamily="18" charset="0"/>
              <a:cs typeface="Times New Roman" pitchFamily="18" charset="0"/>
            </a:endParaRPr>
          </a:p>
          <a:p>
            <a:r>
              <a:rPr lang="es-ES" sz="2400" b="1" dirty="0">
                <a:solidFill>
                  <a:srgbClr val="FFFFFF"/>
                </a:solidFill>
                <a:latin typeface="Times New Roman" pitchFamily="18" charset="0"/>
                <a:cs typeface="Times New Roman" pitchFamily="18" charset="0"/>
              </a:rPr>
              <a:t>.... h) mantener asegurado el inmueble con un seguro integral de consorcios que incluya incendio, responsabilidad civil y demás riesgos de práctica, aparte de asegurar otros riesgos que la asamblea resuelva cubrir;</a:t>
            </a:r>
            <a:br>
              <a:rPr lang="es-ES" sz="2400" b="1" dirty="0">
                <a:solidFill>
                  <a:srgbClr val="FFFFFF"/>
                </a:solidFill>
                <a:latin typeface="Times New Roman" pitchFamily="18" charset="0"/>
                <a:cs typeface="Times New Roman" pitchFamily="18" charset="0"/>
              </a:rPr>
            </a:br>
            <a:endParaRPr lang="es-ES" sz="2400" b="1" dirty="0">
              <a:solidFill>
                <a:srgbClr val="FFFFFF"/>
              </a:solidFill>
              <a:latin typeface="Times New Roman" pitchFamily="18" charset="0"/>
              <a:cs typeface="Times New Roman" pitchFamily="18"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1 CuadroTexto"/>
          <p:cNvSpPr txBox="1">
            <a:spLocks noChangeArrowheads="1"/>
          </p:cNvSpPr>
          <p:nvPr/>
        </p:nvSpPr>
        <p:spPr bwMode="auto">
          <a:xfrm>
            <a:off x="457200" y="2205038"/>
            <a:ext cx="8229600" cy="1816100"/>
          </a:xfrm>
          <a:prstGeom prst="rect">
            <a:avLst/>
          </a:prstGeom>
          <a:solidFill>
            <a:srgbClr val="000000"/>
          </a:solidFill>
          <a:ln w="76196">
            <a:solidFill>
              <a:srgbClr val="C00000"/>
            </a:solidFill>
            <a:miter lim="800000"/>
            <a:headEnd/>
            <a:tailEnd/>
          </a:ln>
        </p:spPr>
        <p:txBody>
          <a:bodyPr wrap="square" anchorCtr="1">
            <a:spAutoFit/>
          </a:bodyPr>
          <a:lstStyle/>
          <a:p>
            <a:pPr algn="ctr"/>
            <a:r>
              <a:rPr lang="es-ES" sz="2800" b="1" dirty="0">
                <a:solidFill>
                  <a:srgbClr val="FFFFFF"/>
                </a:solidFill>
                <a:latin typeface="Times New Roman" pitchFamily="18" charset="0"/>
                <a:cs typeface="Times New Roman" pitchFamily="18" charset="0"/>
              </a:rPr>
              <a:t>SEGUROS CONTRATADOS POR EL CONSORCIO</a:t>
            </a:r>
          </a:p>
          <a:p>
            <a:pPr algn="ctr"/>
            <a:endParaRPr lang="es-ES" sz="2800" b="1" dirty="0">
              <a:solidFill>
                <a:srgbClr val="FFFFFF"/>
              </a:solidFill>
              <a:latin typeface="Times New Roman" pitchFamily="18" charset="0"/>
              <a:cs typeface="Times New Roman" pitchFamily="18" charset="0"/>
            </a:endParaRPr>
          </a:p>
          <a:p>
            <a:pPr algn="ctr"/>
            <a:r>
              <a:rPr lang="es-ES" sz="2800" b="1" dirty="0">
                <a:solidFill>
                  <a:srgbClr val="FFFFFF"/>
                </a:solidFill>
                <a:latin typeface="Times New Roman" pitchFamily="18" charset="0"/>
                <a:cs typeface="Times New Roman" pitchFamily="18" charset="0"/>
              </a:rPr>
              <a:t>AFECTACIÓN</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1 Rectángulo"/>
          <p:cNvSpPr>
            <a:spLocks noChangeArrowheads="1"/>
          </p:cNvSpPr>
          <p:nvPr/>
        </p:nvSpPr>
        <p:spPr bwMode="auto">
          <a:xfrm>
            <a:off x="457200" y="2057400"/>
            <a:ext cx="8305800" cy="2359025"/>
          </a:xfrm>
          <a:prstGeom prst="rect">
            <a:avLst/>
          </a:prstGeom>
          <a:solidFill>
            <a:srgbClr val="000000"/>
          </a:solidFill>
          <a:ln w="76196">
            <a:solidFill>
              <a:srgbClr val="C00000"/>
            </a:solidFill>
            <a:miter lim="800000"/>
            <a:headEnd/>
            <a:tailEnd/>
          </a:ln>
        </p:spPr>
        <p:txBody>
          <a:bodyPr wrap="square" anchorCtr="1">
            <a:spAutoFit/>
          </a:bodyPr>
          <a:lstStyle/>
          <a:p>
            <a:pPr algn="ctr"/>
            <a:r>
              <a:rPr lang="es-ES" sz="2400" b="1">
                <a:solidFill>
                  <a:srgbClr val="FFFFFF"/>
                </a:solidFill>
                <a:latin typeface="Times New Roman" pitchFamily="18" charset="0"/>
                <a:cs typeface="Times New Roman" pitchFamily="18" charset="0"/>
              </a:rPr>
              <a:t>La suma asegurada para el riesgo de Incendio contratado por el consorcio se aplica, en primer término, a las partes comunes del edificio y en caso de que exista exceso, luego de aplicada la regla proporcional, ésta se aplicará a las partes de propiedad exclusiva en base a sus proporciones según el Reglamento de Copropiedad.</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1 CuadroTexto"/>
          <p:cNvSpPr txBox="1">
            <a:spLocks noChangeArrowheads="1"/>
          </p:cNvSpPr>
          <p:nvPr/>
        </p:nvSpPr>
        <p:spPr bwMode="auto">
          <a:xfrm>
            <a:off x="457200" y="2133600"/>
            <a:ext cx="8229600" cy="1876425"/>
          </a:xfrm>
          <a:prstGeom prst="rect">
            <a:avLst/>
          </a:prstGeom>
          <a:solidFill>
            <a:srgbClr val="000000"/>
          </a:solidFill>
          <a:ln w="76196">
            <a:solidFill>
              <a:srgbClr val="C00000"/>
            </a:solidFill>
            <a:miter lim="800000"/>
            <a:headEnd/>
            <a:tailEnd/>
          </a:ln>
        </p:spPr>
        <p:txBody>
          <a:bodyPr wrap="square" anchorCtr="1">
            <a:spAutoFit/>
          </a:bodyPr>
          <a:lstStyle/>
          <a:p>
            <a:pPr algn="ctr"/>
            <a:r>
              <a:rPr lang="es-ES" sz="2800" b="1" dirty="0">
                <a:solidFill>
                  <a:srgbClr val="FFFFFF"/>
                </a:solidFill>
                <a:latin typeface="Times New Roman" pitchFamily="18" charset="0"/>
                <a:cs typeface="Times New Roman" pitchFamily="18" charset="0"/>
              </a:rPr>
              <a:t>SEGUROS CONTRATADOS POR EL </a:t>
            </a:r>
          </a:p>
          <a:p>
            <a:pPr algn="ctr"/>
            <a:r>
              <a:rPr lang="es-ES" sz="2800" b="1" dirty="0">
                <a:solidFill>
                  <a:srgbClr val="FFFFFF"/>
                </a:solidFill>
                <a:latin typeface="Times New Roman" pitchFamily="18" charset="0"/>
                <a:cs typeface="Times New Roman" pitchFamily="18" charset="0"/>
              </a:rPr>
              <a:t>CO - PROPIETARIO</a:t>
            </a:r>
          </a:p>
          <a:p>
            <a:pPr algn="ctr"/>
            <a:endParaRPr lang="es-ES" sz="2800" b="1" dirty="0">
              <a:solidFill>
                <a:srgbClr val="FFFFFF"/>
              </a:solidFill>
              <a:latin typeface="Times New Roman" pitchFamily="18" charset="0"/>
              <a:cs typeface="Times New Roman" pitchFamily="18" charset="0"/>
            </a:endParaRPr>
          </a:p>
          <a:p>
            <a:pPr algn="ctr"/>
            <a:r>
              <a:rPr lang="es-ES" sz="2800" b="1" dirty="0">
                <a:solidFill>
                  <a:srgbClr val="FFFFFF"/>
                </a:solidFill>
                <a:latin typeface="Times New Roman" pitchFamily="18" charset="0"/>
                <a:cs typeface="Times New Roman" pitchFamily="18" charset="0"/>
              </a:rPr>
              <a:t>AFECTACIÓN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1 Rectángulo"/>
          <p:cNvSpPr>
            <a:spLocks noChangeArrowheads="1"/>
          </p:cNvSpPr>
          <p:nvPr/>
        </p:nvSpPr>
        <p:spPr bwMode="auto">
          <a:xfrm>
            <a:off x="457200" y="2333625"/>
            <a:ext cx="8229600" cy="1628775"/>
          </a:xfrm>
          <a:prstGeom prst="rect">
            <a:avLst/>
          </a:prstGeom>
          <a:solidFill>
            <a:srgbClr val="000000"/>
          </a:solidFill>
          <a:ln w="76196">
            <a:solidFill>
              <a:srgbClr val="C00000"/>
            </a:solidFill>
            <a:miter lim="800000"/>
            <a:headEnd/>
            <a:tailEnd/>
          </a:ln>
        </p:spPr>
        <p:txBody>
          <a:bodyPr wrap="square" anchorCtr="1">
            <a:spAutoFit/>
          </a:bodyPr>
          <a:lstStyle/>
          <a:p>
            <a:pPr algn="ctr"/>
            <a:r>
              <a:rPr lang="es-ES" sz="2400" b="1" dirty="0">
                <a:solidFill>
                  <a:srgbClr val="FFFFFF"/>
                </a:solidFill>
                <a:latin typeface="Times New Roman" pitchFamily="18" charset="0"/>
                <a:cs typeface="Times New Roman" pitchFamily="18" charset="0"/>
              </a:rPr>
              <a:t>La suma asegurada para el riesgo de Incendio contratado por el </a:t>
            </a:r>
            <a:r>
              <a:rPr lang="es-ES" sz="2400" b="1" dirty="0" err="1">
                <a:solidFill>
                  <a:srgbClr val="FFFFFF"/>
                </a:solidFill>
                <a:latin typeface="Times New Roman" pitchFamily="18" charset="0"/>
                <a:cs typeface="Times New Roman" pitchFamily="18" charset="0"/>
              </a:rPr>
              <a:t>co</a:t>
            </a:r>
            <a:r>
              <a:rPr lang="es-ES" sz="2400" b="1" dirty="0">
                <a:solidFill>
                  <a:srgbClr val="FFFFFF"/>
                </a:solidFill>
                <a:latin typeface="Times New Roman" pitchFamily="18" charset="0"/>
                <a:cs typeface="Times New Roman" pitchFamily="18" charset="0"/>
              </a:rPr>
              <a:t>-propietario se aplica, en primer término, a las partes propias  y si queda un excedente se aplica a las partes comunes.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1 CuadroTexto"/>
          <p:cNvSpPr txBox="1">
            <a:spLocks noChangeArrowheads="1"/>
          </p:cNvSpPr>
          <p:nvPr/>
        </p:nvSpPr>
        <p:spPr bwMode="auto">
          <a:xfrm>
            <a:off x="457200" y="2667000"/>
            <a:ext cx="8229600" cy="523875"/>
          </a:xfrm>
          <a:prstGeom prst="rect">
            <a:avLst/>
          </a:prstGeom>
          <a:solidFill>
            <a:srgbClr val="000000"/>
          </a:solidFill>
          <a:ln w="76196">
            <a:solidFill>
              <a:srgbClr val="C00000"/>
            </a:solidFill>
            <a:miter lim="800000"/>
            <a:headEnd/>
            <a:tailEnd/>
          </a:ln>
        </p:spPr>
        <p:txBody>
          <a:bodyPr wrap="square" anchorCtr="1">
            <a:spAutoFit/>
          </a:bodyPr>
          <a:lstStyle/>
          <a:p>
            <a:pPr algn="ctr"/>
            <a:r>
              <a:rPr lang="es-ES" sz="2800" b="1" dirty="0">
                <a:solidFill>
                  <a:srgbClr val="FFFFFF"/>
                </a:solidFill>
                <a:latin typeface="Times New Roman" pitchFamily="18" charset="0"/>
                <a:cs typeface="Times New Roman" pitchFamily="18" charset="0"/>
              </a:rPr>
              <a:t>DETERMINACIÓN DEL VALOR A RIESGO</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1 Rectángulo"/>
          <p:cNvSpPr>
            <a:spLocks noChangeArrowheads="1"/>
          </p:cNvSpPr>
          <p:nvPr/>
        </p:nvSpPr>
        <p:spPr bwMode="auto">
          <a:xfrm>
            <a:off x="457200" y="1071563"/>
            <a:ext cx="8229600" cy="2616200"/>
          </a:xfrm>
          <a:prstGeom prst="rect">
            <a:avLst/>
          </a:prstGeom>
          <a:solidFill>
            <a:srgbClr val="000000"/>
          </a:solidFill>
          <a:ln w="76196">
            <a:solidFill>
              <a:srgbClr val="404040"/>
            </a:solidFill>
            <a:miter lim="800000"/>
            <a:headEnd/>
            <a:tailEnd/>
          </a:ln>
        </p:spPr>
        <p:txBody>
          <a:bodyPr wrap="square">
            <a:spAutoFit/>
          </a:bodyPr>
          <a:lstStyle/>
          <a:p>
            <a:pPr algn="ctr"/>
            <a:r>
              <a:rPr lang="es-ES" sz="2400" b="1" dirty="0">
                <a:solidFill>
                  <a:srgbClr val="FFFFFF"/>
                </a:solidFill>
                <a:latin typeface="Times New Roman" pitchFamily="18" charset="0"/>
                <a:cs typeface="Times New Roman" pitchFamily="18" charset="0"/>
              </a:rPr>
              <a:t>Regla Proporcional</a:t>
            </a:r>
          </a:p>
          <a:p>
            <a:endParaRPr lang="es-ES" sz="2000" b="1" dirty="0">
              <a:solidFill>
                <a:srgbClr val="FFFFFF"/>
              </a:solidFill>
              <a:latin typeface="Times New Roman" pitchFamily="18" charset="0"/>
              <a:cs typeface="Times New Roman" pitchFamily="18" charset="0"/>
            </a:endParaRPr>
          </a:p>
          <a:p>
            <a:pPr algn="ctr"/>
            <a:r>
              <a:rPr lang="es-ES" sz="2400" b="1" dirty="0">
                <a:solidFill>
                  <a:srgbClr val="FFFFFF"/>
                </a:solidFill>
                <a:latin typeface="Times New Roman" pitchFamily="18" charset="0"/>
                <a:cs typeface="Times New Roman" pitchFamily="18" charset="0"/>
              </a:rPr>
              <a:t>El segundo párrafo del Art. Nº 65 de la Ley de Seguros Nº 17.418 dice: </a:t>
            </a:r>
            <a:r>
              <a:rPr lang="es-ES" sz="2400" b="1" i="1" dirty="0">
                <a:solidFill>
                  <a:srgbClr val="FFFFFF"/>
                </a:solidFill>
                <a:latin typeface="Times New Roman" pitchFamily="18" charset="0"/>
                <a:cs typeface="Times New Roman" pitchFamily="18" charset="0"/>
              </a:rPr>
              <a:t>“Si el valor asegurado es inferior al valor asegurable, el asegurador sólo indemnizará el daño en la proporción que resulte de ambos valores, salvo pacto en contrario.” </a:t>
            </a:r>
            <a:endParaRPr lang="es-ES" sz="2400" b="1" dirty="0">
              <a:solidFill>
                <a:srgbClr val="FFFFFF"/>
              </a:solidFill>
              <a:latin typeface="Times New Roman" pitchFamily="18" charset="0"/>
              <a:cs typeface="Times New Roman" pitchFamily="18" charset="0"/>
            </a:endParaRPr>
          </a:p>
        </p:txBody>
      </p:sp>
      <p:sp>
        <p:nvSpPr>
          <p:cNvPr id="4" name="2 Rectángulo"/>
          <p:cNvSpPr>
            <a:spLocks noChangeArrowheads="1"/>
          </p:cNvSpPr>
          <p:nvPr/>
        </p:nvSpPr>
        <p:spPr bwMode="auto">
          <a:xfrm>
            <a:off x="457200" y="4308475"/>
            <a:ext cx="8229599" cy="1570038"/>
          </a:xfrm>
          <a:prstGeom prst="rect">
            <a:avLst/>
          </a:prstGeom>
          <a:solidFill>
            <a:schemeClr val="tx1"/>
          </a:solidFill>
          <a:ln w="9525">
            <a:noFill/>
            <a:miter lim="800000"/>
            <a:headEnd/>
            <a:tailEnd/>
          </a:ln>
        </p:spPr>
        <p:txBody>
          <a:bodyPr wrap="square">
            <a:spAutoFit/>
          </a:bodyPr>
          <a:lstStyle/>
          <a:p>
            <a:pPr algn="ctr"/>
            <a:r>
              <a:rPr lang="es-ES" sz="2400" b="1" dirty="0">
                <a:solidFill>
                  <a:schemeClr val="bg1"/>
                </a:solidFill>
                <a:latin typeface="Times New Roman" pitchFamily="18" charset="0"/>
                <a:cs typeface="Times New Roman" pitchFamily="18" charset="0"/>
              </a:rPr>
              <a:t>El infra - seguro trae al administrador consecuencias económicas ( pérdida de la consorcio ), desprestigio y reclamos judiciales por no cumplir con los mínimos requisitos </a:t>
            </a:r>
            <a:r>
              <a:rPr lang="es-ES" sz="2400" b="1" dirty="0" smtClean="0">
                <a:solidFill>
                  <a:schemeClr val="bg1"/>
                </a:solidFill>
                <a:latin typeface="Times New Roman" pitchFamily="18" charset="0"/>
                <a:cs typeface="Times New Roman" pitchFamily="18" charset="0"/>
              </a:rPr>
              <a:t>exigidos</a:t>
            </a:r>
            <a:r>
              <a:rPr lang="es-ES" sz="2400" b="1" dirty="0">
                <a:solidFill>
                  <a:schemeClr val="bg1"/>
                </a:solidFill>
                <a:latin typeface="Times New Roman" pitchFamily="18" charset="0"/>
                <a:cs typeface="Times New Roman" pitchFamily="18" charset="0"/>
              </a:rPr>
              <a:t>.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1 Rectángulo"/>
          <p:cNvSpPr>
            <a:spLocks noChangeArrowheads="1"/>
          </p:cNvSpPr>
          <p:nvPr/>
        </p:nvSpPr>
        <p:spPr bwMode="auto">
          <a:xfrm>
            <a:off x="533400" y="1981200"/>
            <a:ext cx="8153400" cy="2195512"/>
          </a:xfrm>
          <a:prstGeom prst="rect">
            <a:avLst/>
          </a:prstGeom>
          <a:solidFill>
            <a:srgbClr val="000000"/>
          </a:solidFill>
          <a:ln w="9525">
            <a:noFill/>
            <a:miter lim="800000"/>
            <a:headEnd/>
            <a:tailEnd/>
          </a:ln>
        </p:spPr>
        <p:txBody>
          <a:bodyPr wrap="square">
            <a:spAutoFit/>
          </a:bodyPr>
          <a:lstStyle/>
          <a:p>
            <a:endParaRPr lang="es-ES" dirty="0">
              <a:solidFill>
                <a:srgbClr val="000000"/>
              </a:solidFill>
              <a:latin typeface="Calibri" pitchFamily="34" charset="0"/>
            </a:endParaRPr>
          </a:p>
          <a:p>
            <a:r>
              <a:rPr lang="es-ES" sz="2000" b="1" dirty="0">
                <a:solidFill>
                  <a:srgbClr val="FFFFFF"/>
                </a:solidFill>
                <a:latin typeface="Times New Roman" pitchFamily="18" charset="0"/>
                <a:cs typeface="Times New Roman" pitchFamily="18" charset="0"/>
              </a:rPr>
              <a:t>DEPRECIACIÓN POR USO:</a:t>
            </a:r>
          </a:p>
          <a:p>
            <a:endParaRPr lang="es-ES" sz="2000" b="1" dirty="0">
              <a:solidFill>
                <a:srgbClr val="FFFFFF"/>
              </a:solidFill>
              <a:latin typeface="Times New Roman" pitchFamily="18" charset="0"/>
              <a:cs typeface="Times New Roman" pitchFamily="18" charset="0"/>
            </a:endParaRPr>
          </a:p>
          <a:p>
            <a:r>
              <a:rPr lang="es-ES" sz="2000" b="1" dirty="0">
                <a:solidFill>
                  <a:srgbClr val="FFFFFF"/>
                </a:solidFill>
                <a:latin typeface="Times New Roman" pitchFamily="18" charset="0"/>
                <a:cs typeface="Times New Roman" pitchFamily="18" charset="0"/>
              </a:rPr>
              <a:t>Se utiliza generalmente la tabla de Ross </a:t>
            </a:r>
            <a:r>
              <a:rPr lang="es-ES" sz="2000" b="1" dirty="0" err="1">
                <a:solidFill>
                  <a:srgbClr val="FFFFFF"/>
                </a:solidFill>
                <a:latin typeface="Times New Roman" pitchFamily="18" charset="0"/>
                <a:cs typeface="Times New Roman" pitchFamily="18" charset="0"/>
              </a:rPr>
              <a:t>Heidecke</a:t>
            </a:r>
            <a:r>
              <a:rPr lang="es-ES" sz="2000" b="1" dirty="0">
                <a:solidFill>
                  <a:srgbClr val="FFFFFF"/>
                </a:solidFill>
                <a:latin typeface="Times New Roman" pitchFamily="18" charset="0"/>
                <a:cs typeface="Times New Roman" pitchFamily="18" charset="0"/>
              </a:rPr>
              <a:t>, la cual, de acuerdo a una curva ascendente-descendente entre los ejes </a:t>
            </a:r>
            <a:r>
              <a:rPr lang="es-ES" sz="2000" b="1" i="1" dirty="0">
                <a:solidFill>
                  <a:srgbClr val="FFFFFF"/>
                </a:solidFill>
                <a:latin typeface="Times New Roman" pitchFamily="18" charset="0"/>
                <a:cs typeface="Times New Roman" pitchFamily="18" charset="0"/>
              </a:rPr>
              <a:t>antigüedad</a:t>
            </a:r>
            <a:r>
              <a:rPr lang="es-ES" sz="2000" b="1" dirty="0">
                <a:solidFill>
                  <a:srgbClr val="FFFFFF"/>
                </a:solidFill>
                <a:latin typeface="Times New Roman" pitchFamily="18" charset="0"/>
                <a:cs typeface="Times New Roman" pitchFamily="18" charset="0"/>
              </a:rPr>
              <a:t> y </a:t>
            </a:r>
            <a:r>
              <a:rPr lang="es-ES" sz="2000" b="1" i="1" dirty="0">
                <a:solidFill>
                  <a:srgbClr val="FFFFFF"/>
                </a:solidFill>
                <a:latin typeface="Times New Roman" pitchFamily="18" charset="0"/>
                <a:cs typeface="Times New Roman" pitchFamily="18" charset="0"/>
              </a:rPr>
              <a:t>estado de conservación</a:t>
            </a:r>
            <a:r>
              <a:rPr lang="es-ES" sz="2000" b="1" dirty="0">
                <a:solidFill>
                  <a:srgbClr val="FFFFFF"/>
                </a:solidFill>
                <a:latin typeface="Times New Roman" pitchFamily="18" charset="0"/>
                <a:cs typeface="Times New Roman" pitchFamily="18" charset="0"/>
              </a:rPr>
              <a:t> determinará esa depreciación, mediante la aplicación de una fórmula.</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700087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1 Rectángulo"/>
          <p:cNvSpPr>
            <a:spLocks noChangeArrowheads="1"/>
          </p:cNvSpPr>
          <p:nvPr/>
        </p:nvSpPr>
        <p:spPr bwMode="auto">
          <a:xfrm>
            <a:off x="533400" y="2160588"/>
            <a:ext cx="8153400" cy="3478212"/>
          </a:xfrm>
          <a:prstGeom prst="rect">
            <a:avLst/>
          </a:prstGeom>
          <a:solidFill>
            <a:schemeClr val="tx1"/>
          </a:solidFill>
          <a:ln w="9525">
            <a:solidFill>
              <a:schemeClr val="tx1"/>
            </a:solidFill>
            <a:miter lim="800000"/>
            <a:headEnd/>
            <a:tailEnd/>
          </a:ln>
        </p:spPr>
        <p:txBody>
          <a:bodyPr wrap="square">
            <a:spAutoFit/>
          </a:bodyPr>
          <a:lstStyle/>
          <a:p>
            <a:r>
              <a:rPr lang="es-MX" sz="2000" b="1" dirty="0">
                <a:solidFill>
                  <a:schemeClr val="bg1"/>
                </a:solidFill>
                <a:latin typeface="Times New Roman" pitchFamily="18" charset="0"/>
                <a:cs typeface="Times New Roman" pitchFamily="18" charset="0"/>
              </a:rPr>
              <a:t>Óptimo: </a:t>
            </a:r>
            <a:r>
              <a:rPr lang="es-MX" sz="2000" dirty="0">
                <a:solidFill>
                  <a:schemeClr val="bg1"/>
                </a:solidFill>
                <a:latin typeface="Times New Roman" pitchFamily="18" charset="0"/>
                <a:cs typeface="Times New Roman" pitchFamily="18" charset="0"/>
              </a:rPr>
              <a:t>Una construcción en estado óptimo es aquella que por su edad no ha requerido reparaciones de ningún tipo.</a:t>
            </a:r>
            <a:endParaRPr lang="es-ES" sz="2000" dirty="0">
              <a:solidFill>
                <a:schemeClr val="bg1"/>
              </a:solidFill>
              <a:latin typeface="Times New Roman" pitchFamily="18" charset="0"/>
              <a:cs typeface="Times New Roman" pitchFamily="18" charset="0"/>
            </a:endParaRPr>
          </a:p>
          <a:p>
            <a:r>
              <a:rPr lang="es-MX" sz="2000" b="1" dirty="0">
                <a:solidFill>
                  <a:schemeClr val="bg1"/>
                </a:solidFill>
                <a:latin typeface="Times New Roman" pitchFamily="18" charset="0"/>
                <a:cs typeface="Times New Roman" pitchFamily="18" charset="0"/>
              </a:rPr>
              <a:t>Muy Bueno: </a:t>
            </a:r>
            <a:r>
              <a:rPr lang="es-MX" sz="2000" dirty="0">
                <a:solidFill>
                  <a:schemeClr val="bg1"/>
                </a:solidFill>
                <a:latin typeface="Times New Roman" pitchFamily="18" charset="0"/>
                <a:cs typeface="Times New Roman" pitchFamily="18" charset="0"/>
              </a:rPr>
              <a:t>Son aquellas que han tenido labores normales de mantenimiento, entre ellos se citan como ejemplo: reparaciones de fisuras a nivel de revoques y pintura.</a:t>
            </a:r>
            <a:endParaRPr lang="es-ES" sz="2000" dirty="0">
              <a:solidFill>
                <a:schemeClr val="bg1"/>
              </a:solidFill>
              <a:latin typeface="Times New Roman" pitchFamily="18" charset="0"/>
              <a:cs typeface="Times New Roman" pitchFamily="18" charset="0"/>
            </a:endParaRPr>
          </a:p>
          <a:p>
            <a:r>
              <a:rPr lang="es-MX" sz="2000" b="1" dirty="0">
                <a:solidFill>
                  <a:schemeClr val="bg1"/>
                </a:solidFill>
                <a:latin typeface="Times New Roman" pitchFamily="18" charset="0"/>
                <a:cs typeface="Times New Roman" pitchFamily="18" charset="0"/>
              </a:rPr>
              <a:t>Bueno: </a:t>
            </a:r>
            <a:r>
              <a:rPr lang="es-MX" sz="2000" dirty="0">
                <a:solidFill>
                  <a:schemeClr val="bg1"/>
                </a:solidFill>
                <a:latin typeface="Times New Roman" pitchFamily="18" charset="0"/>
                <a:cs typeface="Times New Roman" pitchFamily="18" charset="0"/>
              </a:rPr>
              <a:t>Son aquellas que han tenido labores normales de mantenimiento en mayor cantidad, se citan como ejemplo: cambios en acabados no dañados como marcos de ventanas y puertas,  puertas, ventanas, grifería y otros.</a:t>
            </a:r>
            <a:endParaRPr lang="es-ES" sz="2000" dirty="0">
              <a:solidFill>
                <a:schemeClr val="bg1"/>
              </a:solidFill>
              <a:latin typeface="Times New Roman" pitchFamily="18" charset="0"/>
              <a:cs typeface="Times New Roman" pitchFamily="18" charset="0"/>
            </a:endParaRPr>
          </a:p>
          <a:p>
            <a:r>
              <a:rPr lang="es-MX" sz="2000" b="1" dirty="0">
                <a:solidFill>
                  <a:schemeClr val="bg1"/>
                </a:solidFill>
                <a:latin typeface="Times New Roman" pitchFamily="18" charset="0"/>
                <a:cs typeface="Times New Roman" pitchFamily="18" charset="0"/>
              </a:rPr>
              <a:t>Intermedio: </a:t>
            </a:r>
            <a:r>
              <a:rPr lang="es-MX" sz="2000" dirty="0">
                <a:solidFill>
                  <a:schemeClr val="bg1"/>
                </a:solidFill>
                <a:latin typeface="Times New Roman" pitchFamily="18" charset="0"/>
                <a:cs typeface="Times New Roman" pitchFamily="18" charset="0"/>
              </a:rPr>
              <a:t>Una construcción en estado intermedio requiere o ha recibido reparaciones y sustituciones a nivel de acabados y de bajo costo como revoques y cielorrasos, parte de tuberías, bajantes, loza sanitaria, etc.</a:t>
            </a:r>
            <a:endParaRPr lang="es-ES" sz="2000" dirty="0">
              <a:solidFill>
                <a:schemeClr val="bg1"/>
              </a:solidFill>
              <a:latin typeface="Times New Roman" pitchFamily="18" charset="0"/>
              <a:cs typeface="Times New Roman" pitchFamily="18" charset="0"/>
            </a:endParaRPr>
          </a:p>
        </p:txBody>
      </p:sp>
      <p:sp>
        <p:nvSpPr>
          <p:cNvPr id="4" name="2 CuadroTexto"/>
          <p:cNvSpPr txBox="1">
            <a:spLocks noChangeArrowheads="1"/>
          </p:cNvSpPr>
          <p:nvPr/>
        </p:nvSpPr>
        <p:spPr bwMode="auto">
          <a:xfrm>
            <a:off x="457200" y="857250"/>
            <a:ext cx="8229600" cy="523875"/>
          </a:xfrm>
          <a:prstGeom prst="rect">
            <a:avLst/>
          </a:prstGeom>
          <a:solidFill>
            <a:srgbClr val="000000"/>
          </a:solidFill>
          <a:ln w="76196">
            <a:solidFill>
              <a:srgbClr val="595959"/>
            </a:solidFill>
            <a:miter lim="800000"/>
            <a:headEnd/>
            <a:tailEnd/>
          </a:ln>
        </p:spPr>
        <p:txBody>
          <a:bodyPr wrap="square" anchorCtr="1">
            <a:spAutoFit/>
          </a:bodyPr>
          <a:lstStyle/>
          <a:p>
            <a:pPr algn="ctr"/>
            <a:r>
              <a:rPr lang="es-ES" sz="2800" b="1">
                <a:solidFill>
                  <a:srgbClr val="FFFFFF"/>
                </a:solidFill>
                <a:latin typeface="Times New Roman" pitchFamily="18" charset="0"/>
                <a:cs typeface="Times New Roman" pitchFamily="18" charset="0"/>
              </a:rPr>
              <a:t>ESTADO DE CONSERVACIÓN</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1 Rectángulo"/>
          <p:cNvSpPr>
            <a:spLocks noChangeArrowheads="1"/>
          </p:cNvSpPr>
          <p:nvPr/>
        </p:nvSpPr>
        <p:spPr bwMode="auto">
          <a:xfrm>
            <a:off x="457200" y="1676400"/>
            <a:ext cx="8229600" cy="3387725"/>
          </a:xfrm>
          <a:prstGeom prst="rect">
            <a:avLst/>
          </a:prstGeom>
          <a:solidFill>
            <a:schemeClr val="tx1"/>
          </a:solidFill>
          <a:ln w="9525">
            <a:noFill/>
            <a:miter lim="800000"/>
            <a:headEnd/>
            <a:tailEnd/>
          </a:ln>
        </p:spPr>
        <p:txBody>
          <a:bodyPr wrap="square">
            <a:spAutoFit/>
          </a:bodyPr>
          <a:lstStyle/>
          <a:p>
            <a:r>
              <a:rPr lang="es-MX" b="1">
                <a:solidFill>
                  <a:schemeClr val="bg1"/>
                </a:solidFill>
                <a:latin typeface="Times New Roman" pitchFamily="18" charset="0"/>
                <a:cs typeface="Times New Roman" pitchFamily="18" charset="0"/>
              </a:rPr>
              <a:t>Regular: </a:t>
            </a:r>
            <a:r>
              <a:rPr lang="es-MX">
                <a:solidFill>
                  <a:schemeClr val="bg1"/>
                </a:solidFill>
                <a:latin typeface="Times New Roman" pitchFamily="18" charset="0"/>
                <a:cs typeface="Times New Roman" pitchFamily="18" charset="0"/>
              </a:rPr>
              <a:t>Una construcción en estado regular es aquella que requiere reparaciones a nivel estructural y de acabados en forma parcial: contrapiso, pisos, paredes secundarias, cielorrasos, etc..</a:t>
            </a:r>
            <a:endParaRPr lang="es-ES">
              <a:solidFill>
                <a:schemeClr val="bg1"/>
              </a:solidFill>
              <a:latin typeface="Times New Roman" pitchFamily="18" charset="0"/>
              <a:cs typeface="Times New Roman" pitchFamily="18" charset="0"/>
            </a:endParaRPr>
          </a:p>
          <a:p>
            <a:r>
              <a:rPr lang="es-MX" b="1">
                <a:solidFill>
                  <a:schemeClr val="bg1"/>
                </a:solidFill>
                <a:latin typeface="Times New Roman" pitchFamily="18" charset="0"/>
                <a:cs typeface="Times New Roman" pitchFamily="18" charset="0"/>
              </a:rPr>
              <a:t>Deficiente: </a:t>
            </a:r>
            <a:r>
              <a:rPr lang="es-MX">
                <a:solidFill>
                  <a:schemeClr val="bg1"/>
                </a:solidFill>
                <a:latin typeface="Times New Roman" pitchFamily="18" charset="0"/>
                <a:cs typeface="Times New Roman" pitchFamily="18" charset="0"/>
              </a:rPr>
              <a:t>Son construcciones que requieren sustituciones totales a nivel estructural en uno o más elementos como: paredes secundarias, cubierta, y otros.</a:t>
            </a:r>
            <a:endParaRPr lang="es-ES">
              <a:solidFill>
                <a:schemeClr val="bg1"/>
              </a:solidFill>
              <a:latin typeface="Times New Roman" pitchFamily="18" charset="0"/>
              <a:cs typeface="Times New Roman" pitchFamily="18" charset="0"/>
            </a:endParaRPr>
          </a:p>
          <a:p>
            <a:r>
              <a:rPr lang="es-MX" b="1">
                <a:solidFill>
                  <a:schemeClr val="bg1"/>
                </a:solidFill>
                <a:latin typeface="Times New Roman" pitchFamily="18" charset="0"/>
                <a:cs typeface="Times New Roman" pitchFamily="18" charset="0"/>
              </a:rPr>
              <a:t>Malo: </a:t>
            </a:r>
            <a:r>
              <a:rPr lang="es-MX">
                <a:solidFill>
                  <a:schemeClr val="bg1"/>
                </a:solidFill>
                <a:latin typeface="Times New Roman" pitchFamily="18" charset="0"/>
                <a:cs typeface="Times New Roman" pitchFamily="18" charset="0"/>
              </a:rPr>
              <a:t>Una construcción en estado malo es aquella que requiere sustituciones totales a nivel estructural en  cabriadas, contrapiso y algunas paredes primarias.</a:t>
            </a:r>
            <a:endParaRPr lang="es-ES">
              <a:solidFill>
                <a:schemeClr val="bg1"/>
              </a:solidFill>
              <a:latin typeface="Times New Roman" pitchFamily="18" charset="0"/>
              <a:cs typeface="Times New Roman" pitchFamily="18" charset="0"/>
            </a:endParaRPr>
          </a:p>
          <a:p>
            <a:r>
              <a:rPr lang="es-MX" b="1">
                <a:solidFill>
                  <a:schemeClr val="bg1"/>
                </a:solidFill>
                <a:latin typeface="Times New Roman" pitchFamily="18" charset="0"/>
                <a:cs typeface="Times New Roman" pitchFamily="18" charset="0"/>
              </a:rPr>
              <a:t>Muy malo</a:t>
            </a:r>
            <a:r>
              <a:rPr lang="es-MX">
                <a:solidFill>
                  <a:schemeClr val="bg1"/>
                </a:solidFill>
                <a:latin typeface="Times New Roman" pitchFamily="18" charset="0"/>
                <a:cs typeface="Times New Roman" pitchFamily="18" charset="0"/>
              </a:rPr>
              <a:t>: Una construcción en estado muy malo es aquella que requiere de sustituciones estructurales importantes en cimientos, columnas, muros de carga, vigas en forma parcial e inmediata.</a:t>
            </a:r>
            <a:endParaRPr lang="es-ES">
              <a:solidFill>
                <a:schemeClr val="bg1"/>
              </a:solidFill>
              <a:latin typeface="Times New Roman" pitchFamily="18" charset="0"/>
              <a:cs typeface="Times New Roman" pitchFamily="18" charset="0"/>
            </a:endParaRPr>
          </a:p>
          <a:p>
            <a:r>
              <a:rPr lang="es-MX" b="1">
                <a:solidFill>
                  <a:schemeClr val="bg1"/>
                </a:solidFill>
                <a:latin typeface="Times New Roman" pitchFamily="18" charset="0"/>
                <a:cs typeface="Times New Roman" pitchFamily="18" charset="0"/>
              </a:rPr>
              <a:t>Demolición: </a:t>
            </a:r>
            <a:r>
              <a:rPr lang="es-MX">
                <a:solidFill>
                  <a:schemeClr val="bg1"/>
                </a:solidFill>
                <a:latin typeface="Times New Roman" pitchFamily="18" charset="0"/>
                <a:cs typeface="Times New Roman" pitchFamily="18" charset="0"/>
              </a:rPr>
              <a:t>Son aquellas construcciones en total estado de deterioro por lo que deben demolerse.</a:t>
            </a:r>
            <a:endParaRPr lang="es-ES">
              <a:solidFill>
                <a:schemeClr val="bg1"/>
              </a:solidFill>
              <a:latin typeface="Times New Roman" pitchFamily="18" charset="0"/>
              <a:cs typeface="Times New Roman"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Text Box 3"/>
          <p:cNvSpPr txBox="1">
            <a:spLocks noChangeArrowheads="1"/>
          </p:cNvSpPr>
          <p:nvPr/>
        </p:nvSpPr>
        <p:spPr bwMode="auto">
          <a:xfrm>
            <a:off x="457200" y="928688"/>
            <a:ext cx="8229599" cy="5099050"/>
          </a:xfrm>
          <a:prstGeom prst="rect">
            <a:avLst/>
          </a:prstGeom>
          <a:solidFill>
            <a:schemeClr val="bg1"/>
          </a:solidFill>
          <a:ln w="76196">
            <a:solidFill>
              <a:srgbClr val="C00000"/>
            </a:solidFill>
            <a:miter lim="800000"/>
            <a:headEnd/>
            <a:tailEnd/>
          </a:ln>
        </p:spPr>
        <p:txBody>
          <a:bodyPr wrap="square">
            <a:spAutoFit/>
          </a:bodyPr>
          <a:lstStyle/>
          <a:p>
            <a:pPr hangingPunct="0">
              <a:spcBef>
                <a:spcPts val="1200"/>
              </a:spcBef>
            </a:pPr>
            <a:r>
              <a:rPr lang="es-ES" sz="2100" b="1" dirty="0">
                <a:solidFill>
                  <a:srgbClr val="000000"/>
                </a:solidFill>
                <a:latin typeface="Times New Roman" pitchFamily="18" charset="0"/>
              </a:rPr>
              <a:t>Intoxicación producida por estimulantes (doping), cualquiera sea la forma suministrada;</a:t>
            </a:r>
          </a:p>
          <a:p>
            <a:pPr hangingPunct="0">
              <a:spcBef>
                <a:spcPts val="1200"/>
              </a:spcBef>
            </a:pPr>
            <a:r>
              <a:rPr lang="es-ES" sz="2100" b="1" dirty="0">
                <a:solidFill>
                  <a:srgbClr val="000000"/>
                </a:solidFill>
                <a:latin typeface="Times New Roman" pitchFamily="18" charset="0"/>
              </a:rPr>
              <a:t>Intervención quirúrgica realizada sin consentimiento del asegurador (salvo urgencia respaldada por veterinario) Si se pidió autorización al asegurador se entiende aceptada si no se objeta dentro de los siete días de notificado.</a:t>
            </a:r>
          </a:p>
          <a:p>
            <a:pPr hangingPunct="0">
              <a:spcBef>
                <a:spcPts val="1200"/>
              </a:spcBef>
            </a:pPr>
            <a:r>
              <a:rPr lang="es-ES" sz="2100" b="1" dirty="0">
                <a:solidFill>
                  <a:srgbClr val="000000"/>
                </a:solidFill>
                <a:latin typeface="Times New Roman" pitchFamily="18" charset="0"/>
              </a:rPr>
              <a:t>El transporte cuando sea realizado por vía o forma distinta a lo mencionado en la cobertura;</a:t>
            </a:r>
          </a:p>
          <a:p>
            <a:pPr hangingPunct="0">
              <a:spcBef>
                <a:spcPts val="1200"/>
              </a:spcBef>
            </a:pPr>
            <a:r>
              <a:rPr lang="es-ES" sz="2100" b="1" dirty="0">
                <a:solidFill>
                  <a:srgbClr val="000000"/>
                </a:solidFill>
                <a:latin typeface="Times New Roman" pitchFamily="18" charset="0"/>
              </a:rPr>
              <a:t>Encontrarse el animal sin la atención o cuidado del asegurado o sus dependientes;</a:t>
            </a:r>
          </a:p>
          <a:p>
            <a:pPr hangingPunct="0">
              <a:spcBef>
                <a:spcPts val="1200"/>
              </a:spcBef>
            </a:pPr>
            <a:r>
              <a:rPr lang="es-ES" sz="2100" b="1" dirty="0">
                <a:solidFill>
                  <a:srgbClr val="000000"/>
                </a:solidFill>
                <a:latin typeface="Times New Roman" pitchFamily="18" charset="0"/>
              </a:rPr>
              <a:t>Robo o hurto del animal o su tentativa;</a:t>
            </a:r>
          </a:p>
          <a:p>
            <a:pPr hangingPunct="0">
              <a:spcBef>
                <a:spcPts val="1200"/>
              </a:spcBef>
            </a:pPr>
            <a:r>
              <a:rPr lang="es-ES" sz="2100" b="1" dirty="0">
                <a:solidFill>
                  <a:srgbClr val="000000"/>
                </a:solidFill>
                <a:latin typeface="Times New Roman" pitchFamily="18" charset="0"/>
              </a:rPr>
              <a:t>Venganza del personal dependiente del asegurado encargado de cuidar al animal.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str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1 CuadroTexto"/>
          <p:cNvSpPr txBox="1">
            <a:spLocks noChangeArrowheads="1"/>
          </p:cNvSpPr>
          <p:nvPr/>
        </p:nvSpPr>
        <p:spPr bwMode="auto">
          <a:xfrm>
            <a:off x="457200" y="2609850"/>
            <a:ext cx="8229600" cy="1200150"/>
          </a:xfrm>
          <a:prstGeom prst="rect">
            <a:avLst/>
          </a:prstGeom>
          <a:solidFill>
            <a:schemeClr val="tx1"/>
          </a:solidFill>
          <a:ln w="9525">
            <a:noFill/>
            <a:miter lim="800000"/>
            <a:headEnd/>
            <a:tailEnd/>
          </a:ln>
        </p:spPr>
        <p:txBody>
          <a:bodyPr wrap="square">
            <a:spAutoFit/>
          </a:bodyPr>
          <a:lstStyle/>
          <a:p>
            <a:pPr algn="ctr"/>
            <a:r>
              <a:rPr lang="es-AR" sz="2400" b="1">
                <a:solidFill>
                  <a:schemeClr val="bg1"/>
                </a:solidFill>
                <a:latin typeface="Times New Roman" pitchFamily="18" charset="0"/>
                <a:cs typeface="Times New Roman" pitchFamily="18" charset="0"/>
              </a:rPr>
              <a:t>EJEMPLO DE LIQUIDACIÓN DE SINIESTROS AFECTANDO A PARTES COMUNES </a:t>
            </a:r>
          </a:p>
          <a:p>
            <a:pPr algn="ctr"/>
            <a:r>
              <a:rPr lang="es-AR" sz="2400" b="1">
                <a:solidFill>
                  <a:schemeClr val="bg1"/>
                </a:solidFill>
                <a:latin typeface="Times New Roman" pitchFamily="18" charset="0"/>
                <a:cs typeface="Times New Roman" pitchFamily="18" charset="0"/>
              </a:rPr>
              <a:t>SEGURO CONTRATADO POR EL CONSORCIO	</a:t>
            </a:r>
            <a:endParaRPr lang="es-AR" sz="2400">
              <a:solidFill>
                <a:schemeClr val="bg1"/>
              </a:solidFill>
              <a:latin typeface="Times New Roman" pitchFamily="18" charset="0"/>
              <a:cs typeface="Times New Roman" pitchFamily="18"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296400" cy="7010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Rectangle 5"/>
          <p:cNvSpPr/>
          <p:nvPr/>
        </p:nvSpPr>
        <p:spPr>
          <a:xfrm>
            <a:off x="457201" y="600075"/>
            <a:ext cx="8229600" cy="741363"/>
          </a:xfrm>
          <a:prstGeom prst="rect">
            <a:avLst/>
          </a:prstGeom>
          <a:solidFill>
            <a:schemeClr val="tx1"/>
          </a:solidFill>
          <a:ln w="76196">
            <a:solidFill>
              <a:srgbClr val="C00000"/>
            </a:solidFill>
            <a:prstDash val="solid"/>
            <a:miter/>
          </a:ln>
        </p:spPr>
        <p:txBody>
          <a:bodyPr anchor="ctr" anchorCtr="1"/>
          <a:lstStyle/>
          <a:p>
            <a:pPr algn="ctr" fontAlgn="auto">
              <a:spcBef>
                <a:spcPts val="0"/>
              </a:spcBef>
              <a:spcAft>
                <a:spcPts val="0"/>
              </a:spcAft>
              <a:defRPr sz="1800" b="0" i="0" u="none" strike="noStrike" kern="0" cap="none" spc="0" baseline="0">
                <a:solidFill>
                  <a:srgbClr val="000000"/>
                </a:solidFill>
                <a:uFillTx/>
              </a:defRPr>
            </a:pPr>
            <a:r>
              <a:rPr lang="es-ES" sz="2800" b="1" kern="0" dirty="0">
                <a:solidFill>
                  <a:schemeClr val="bg1"/>
                </a:solidFill>
                <a:latin typeface="Times New Roman" pitchFamily="18"/>
                <a:cs typeface="Times New Roman" pitchFamily="18"/>
              </a:rPr>
              <a:t>CONSORCIOS DE PROPIEDAD HORIZONTAL</a:t>
            </a:r>
            <a:endParaRPr lang="es-ES" sz="2800" b="1" kern="0" dirty="0">
              <a:solidFill>
                <a:schemeClr val="bg1"/>
              </a:solidFill>
              <a:latin typeface="Tahoma" pitchFamily="34"/>
            </a:endParaRPr>
          </a:p>
        </p:txBody>
      </p:sp>
      <p:sp>
        <p:nvSpPr>
          <p:cNvPr id="4" name="Text Box 6"/>
          <p:cNvSpPr txBox="1">
            <a:spLocks noChangeArrowheads="1"/>
          </p:cNvSpPr>
          <p:nvPr/>
        </p:nvSpPr>
        <p:spPr bwMode="auto">
          <a:xfrm>
            <a:off x="457200" y="1557338"/>
            <a:ext cx="8226425" cy="1169551"/>
          </a:xfrm>
          <a:prstGeom prst="rect">
            <a:avLst/>
          </a:prstGeom>
          <a:solidFill>
            <a:schemeClr val="tx1"/>
          </a:solidFill>
          <a:ln w="76196">
            <a:solidFill>
              <a:srgbClr val="C00000"/>
            </a:solidFill>
            <a:miter lim="800000"/>
            <a:headEnd/>
            <a:tailEnd/>
          </a:ln>
        </p:spPr>
        <p:txBody>
          <a:bodyPr wrap="square" anchorCtr="1">
            <a:spAutoFit/>
          </a:bodyPr>
          <a:lstStyle/>
          <a:p>
            <a:pPr algn="ctr" hangingPunct="0">
              <a:spcBef>
                <a:spcPts val="1200"/>
              </a:spcBef>
            </a:pPr>
            <a:r>
              <a:rPr lang="es-ES" sz="2000" b="1" dirty="0">
                <a:solidFill>
                  <a:schemeClr val="bg1"/>
                </a:solidFill>
                <a:latin typeface="Times New Roman" pitchFamily="18" charset="0"/>
              </a:rPr>
              <a:t>EJEMPLO DE LIQUIDACIÓN DE UN SINIESTRO DE INCENDIO AFECTANDO PARTES COMUNES DE UN CONSORCIO</a:t>
            </a:r>
          </a:p>
          <a:p>
            <a:pPr algn="ctr" hangingPunct="0">
              <a:spcBef>
                <a:spcPts val="1200"/>
              </a:spcBef>
            </a:pPr>
            <a:r>
              <a:rPr lang="es-ES" sz="2000" b="1" dirty="0">
                <a:solidFill>
                  <a:schemeClr val="bg1"/>
                </a:solidFill>
                <a:latin typeface="Times New Roman" pitchFamily="18" charset="0"/>
              </a:rPr>
              <a:t>SEGURO CONTRATADO POR EL CONSORCIO</a:t>
            </a:r>
          </a:p>
        </p:txBody>
      </p:sp>
      <p:sp>
        <p:nvSpPr>
          <p:cNvPr id="5" name="Text Box 7"/>
          <p:cNvSpPr txBox="1">
            <a:spLocks noChangeArrowheads="1"/>
          </p:cNvSpPr>
          <p:nvPr/>
        </p:nvSpPr>
        <p:spPr bwMode="auto">
          <a:xfrm>
            <a:off x="457200" y="2997200"/>
            <a:ext cx="8229600" cy="3121025"/>
          </a:xfrm>
          <a:prstGeom prst="rect">
            <a:avLst/>
          </a:prstGeom>
          <a:solidFill>
            <a:schemeClr val="tx1"/>
          </a:solidFill>
          <a:ln w="76196">
            <a:solidFill>
              <a:srgbClr val="C00000"/>
            </a:solidFill>
            <a:miter lim="800000"/>
            <a:headEnd/>
            <a:tailEnd/>
          </a:ln>
        </p:spPr>
        <p:txBody>
          <a:bodyPr wrap="square">
            <a:spAutoFit/>
          </a:bodyPr>
          <a:lstStyle/>
          <a:p>
            <a:pPr>
              <a:spcBef>
                <a:spcPts val="1200"/>
              </a:spcBef>
            </a:pPr>
            <a:r>
              <a:rPr lang="es-ES" sz="2400" b="1">
                <a:solidFill>
                  <a:schemeClr val="bg1"/>
                </a:solidFill>
                <a:latin typeface="Times New Roman" pitchFamily="18" charset="0"/>
              </a:rPr>
              <a:t>Superficie cubierta del edificio:    7000   m2.</a:t>
            </a:r>
          </a:p>
          <a:p>
            <a:pPr>
              <a:spcBef>
                <a:spcPts val="1200"/>
              </a:spcBef>
            </a:pPr>
            <a:r>
              <a:rPr lang="es-ES" sz="2400" b="1">
                <a:solidFill>
                  <a:schemeClr val="bg1"/>
                </a:solidFill>
                <a:latin typeface="Times New Roman" pitchFamily="18" charset="0"/>
              </a:rPr>
              <a:t>Valor del metro cuadrado:   $ 45.000</a:t>
            </a:r>
          </a:p>
          <a:p>
            <a:pPr>
              <a:spcBef>
                <a:spcPts val="1200"/>
              </a:spcBef>
            </a:pPr>
            <a:r>
              <a:rPr lang="es-ES" sz="2400" b="1">
                <a:solidFill>
                  <a:schemeClr val="bg1"/>
                </a:solidFill>
                <a:latin typeface="Times New Roman" pitchFamily="18" charset="0"/>
              </a:rPr>
              <a:t>Porcentaje de partes comunes: 63,66</a:t>
            </a:r>
          </a:p>
          <a:p>
            <a:pPr>
              <a:spcBef>
                <a:spcPts val="1200"/>
              </a:spcBef>
            </a:pPr>
            <a:r>
              <a:rPr lang="es-ES" sz="2400" b="1">
                <a:solidFill>
                  <a:schemeClr val="bg1"/>
                </a:solidFill>
                <a:latin typeface="Times New Roman" pitchFamily="18" charset="0"/>
              </a:rPr>
              <a:t>Suma asegurada:   $   50.000.000,00</a:t>
            </a:r>
          </a:p>
          <a:p>
            <a:pPr>
              <a:spcBef>
                <a:spcPts val="1200"/>
              </a:spcBef>
            </a:pPr>
            <a:r>
              <a:rPr lang="es-ES" sz="2400" b="1">
                <a:solidFill>
                  <a:schemeClr val="bg1"/>
                </a:solidFill>
                <a:latin typeface="Times New Roman" pitchFamily="18" charset="0"/>
              </a:rPr>
              <a:t>Daño reconocido: $ 25.714,00</a:t>
            </a:r>
          </a:p>
          <a:p>
            <a:pPr>
              <a:spcBef>
                <a:spcPts val="1200"/>
              </a:spcBef>
            </a:pPr>
            <a:r>
              <a:rPr lang="es-ES" sz="2400" b="1">
                <a:solidFill>
                  <a:schemeClr val="bg1"/>
                </a:solidFill>
                <a:latin typeface="Times New Roman" pitchFamily="18" charset="0"/>
              </a:rPr>
              <a:t>Deducción por tiempo y uso:  14,22%. (según tabla)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 name="Text Box 2"/>
          <p:cNvSpPr txBox="1">
            <a:spLocks noChangeArrowheads="1"/>
          </p:cNvSpPr>
          <p:nvPr/>
        </p:nvSpPr>
        <p:spPr bwMode="auto">
          <a:xfrm>
            <a:off x="457200" y="547688"/>
            <a:ext cx="8229600" cy="5618162"/>
          </a:xfrm>
          <a:prstGeom prst="rect">
            <a:avLst/>
          </a:prstGeom>
          <a:solidFill>
            <a:schemeClr val="tx1"/>
          </a:solidFill>
          <a:ln w="76196">
            <a:solidFill>
              <a:srgbClr val="C00000"/>
            </a:solidFill>
            <a:miter lim="800000"/>
            <a:headEnd/>
            <a:tailEnd/>
          </a:ln>
        </p:spPr>
        <p:txBody>
          <a:bodyPr wrap="square">
            <a:spAutoFit/>
          </a:bodyPr>
          <a:lstStyle/>
          <a:p>
            <a:pPr algn="ctr">
              <a:spcBef>
                <a:spcPts val="1400"/>
              </a:spcBef>
            </a:pPr>
            <a:r>
              <a:rPr lang="es-ES" b="1" dirty="0">
                <a:solidFill>
                  <a:schemeClr val="bg1"/>
                </a:solidFill>
                <a:latin typeface="Times New Roman" pitchFamily="18" charset="0"/>
              </a:rPr>
              <a:t>Liquidación</a:t>
            </a:r>
          </a:p>
          <a:p>
            <a:pPr>
              <a:spcBef>
                <a:spcPts val="1200"/>
              </a:spcBef>
            </a:pPr>
            <a:r>
              <a:rPr lang="es-ES" b="1" dirty="0">
                <a:solidFill>
                  <a:schemeClr val="bg1"/>
                </a:solidFill>
                <a:latin typeface="Times New Roman" pitchFamily="18" charset="0"/>
              </a:rPr>
              <a:t>Daño reconocido:                                                 $ 25.714,00</a:t>
            </a:r>
          </a:p>
          <a:p>
            <a:pPr>
              <a:spcBef>
                <a:spcPts val="1200"/>
              </a:spcBef>
            </a:pPr>
            <a:r>
              <a:rPr lang="es-ES" b="1" dirty="0">
                <a:solidFill>
                  <a:schemeClr val="bg1"/>
                </a:solidFill>
                <a:latin typeface="Times New Roman" pitchFamily="18" charset="0"/>
              </a:rPr>
              <a:t>Deducción tiempo y uso (14,22%)                      $   3.656,53</a:t>
            </a:r>
          </a:p>
          <a:p>
            <a:pPr>
              <a:spcBef>
                <a:spcPts val="1200"/>
              </a:spcBef>
            </a:pPr>
            <a:r>
              <a:rPr lang="es-ES" b="1" dirty="0">
                <a:solidFill>
                  <a:schemeClr val="bg1"/>
                </a:solidFill>
                <a:latin typeface="Times New Roman" pitchFamily="18" charset="0"/>
              </a:rPr>
              <a:t>Daño neto:                                                            $  22.057,47</a:t>
            </a:r>
          </a:p>
          <a:p>
            <a:pPr>
              <a:spcBef>
                <a:spcPts val="1200"/>
              </a:spcBef>
            </a:pPr>
            <a:endParaRPr lang="es-ES" b="1" dirty="0">
              <a:solidFill>
                <a:schemeClr val="bg1"/>
              </a:solidFill>
              <a:latin typeface="Times New Roman" pitchFamily="18" charset="0"/>
            </a:endParaRPr>
          </a:p>
          <a:p>
            <a:pPr>
              <a:spcBef>
                <a:spcPts val="1200"/>
              </a:spcBef>
            </a:pPr>
            <a:r>
              <a:rPr lang="es-ES" b="1" dirty="0">
                <a:solidFill>
                  <a:schemeClr val="bg1"/>
                </a:solidFill>
                <a:latin typeface="Times New Roman" pitchFamily="18" charset="0"/>
              </a:rPr>
              <a:t>Valor a riesgo total: 7.000 m2 x $ 45.000:         $ 315.000.000</a:t>
            </a:r>
          </a:p>
          <a:p>
            <a:pPr>
              <a:spcBef>
                <a:spcPts val="1200"/>
              </a:spcBef>
            </a:pPr>
            <a:r>
              <a:rPr lang="es-ES" b="1" dirty="0">
                <a:solidFill>
                  <a:schemeClr val="bg1"/>
                </a:solidFill>
                <a:latin typeface="Times New Roman" pitchFamily="18" charset="0"/>
              </a:rPr>
              <a:t>Deducción por tiempo y uso  (14,22%):            $   44.793.000  </a:t>
            </a:r>
          </a:p>
          <a:p>
            <a:pPr>
              <a:spcBef>
                <a:spcPts val="1200"/>
              </a:spcBef>
            </a:pPr>
            <a:r>
              <a:rPr lang="es-ES" b="1" dirty="0">
                <a:solidFill>
                  <a:schemeClr val="bg1"/>
                </a:solidFill>
                <a:latin typeface="Times New Roman" pitchFamily="18" charset="0"/>
              </a:rPr>
              <a:t>Valor a riesgo neto:                                             $ 270.207.000</a:t>
            </a:r>
          </a:p>
          <a:p>
            <a:pPr>
              <a:spcBef>
                <a:spcPts val="1200"/>
              </a:spcBef>
            </a:pPr>
            <a:r>
              <a:rPr lang="es-ES" b="1" dirty="0">
                <a:solidFill>
                  <a:schemeClr val="bg1"/>
                </a:solidFill>
                <a:latin typeface="Times New Roman" pitchFamily="18" charset="0"/>
              </a:rPr>
              <a:t>Valor a riesgo de partes comunes  (63,66%)      $ 172.013.776</a:t>
            </a:r>
          </a:p>
          <a:p>
            <a:pPr>
              <a:spcBef>
                <a:spcPts val="1200"/>
              </a:spcBef>
            </a:pPr>
            <a:r>
              <a:rPr lang="es-ES" b="1" dirty="0">
                <a:solidFill>
                  <a:schemeClr val="bg1"/>
                </a:solidFill>
                <a:latin typeface="Times New Roman" pitchFamily="18" charset="0"/>
              </a:rPr>
              <a:t>Fórmula: </a:t>
            </a:r>
          </a:p>
          <a:p>
            <a:pPr>
              <a:spcBef>
                <a:spcPts val="1200"/>
              </a:spcBef>
            </a:pPr>
            <a:r>
              <a:rPr lang="es-ES" b="1" dirty="0">
                <a:solidFill>
                  <a:schemeClr val="bg1"/>
                </a:solidFill>
                <a:latin typeface="Times New Roman" pitchFamily="18" charset="0"/>
              </a:rPr>
              <a:t>Daño x Suma Asegurada            $22.057,47 x $ 50.0000.000</a:t>
            </a:r>
          </a:p>
          <a:p>
            <a:pPr>
              <a:spcBef>
                <a:spcPts val="1400"/>
              </a:spcBef>
            </a:pPr>
            <a:r>
              <a:rPr lang="es-ES" b="1" dirty="0">
                <a:solidFill>
                  <a:schemeClr val="bg1"/>
                </a:solidFill>
                <a:latin typeface="Times New Roman" pitchFamily="18" charset="0"/>
              </a:rPr>
              <a:t>        Valor a riesgo                                 $ 172.013.776</a:t>
            </a:r>
          </a:p>
          <a:p>
            <a:pPr algn="ctr">
              <a:spcBef>
                <a:spcPts val="1400"/>
              </a:spcBef>
            </a:pPr>
            <a:r>
              <a:rPr lang="es-ES" b="1" dirty="0">
                <a:solidFill>
                  <a:schemeClr val="bg1"/>
                </a:solidFill>
                <a:latin typeface="Times New Roman" pitchFamily="18" charset="0"/>
              </a:rPr>
              <a:t>Indemnización: $ 6.411.55</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9296400" cy="7010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2" name="Rectangle 2"/>
          <p:cNvSpPr txBox="1">
            <a:spLocks/>
          </p:cNvSpPr>
          <p:nvPr/>
        </p:nvSpPr>
        <p:spPr>
          <a:xfrm>
            <a:off x="457200" y="2714625"/>
            <a:ext cx="8229600" cy="561975"/>
          </a:xfrm>
          <a:prstGeom prst="rect">
            <a:avLst/>
          </a:prstGeom>
          <a:solidFill>
            <a:schemeClr val="tx1"/>
          </a:solidFill>
          <a:ln w="76196">
            <a:solidFill>
              <a:srgbClr val="C00000"/>
            </a:solidFill>
          </a:ln>
        </p:spPr>
        <p:txBody>
          <a:bodyPr anchorCtr="1"/>
          <a:lstStyle/>
          <a:p>
            <a:pPr marL="482600" marR="0" lvl="0" indent="-48260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smtClean="0">
                <a:ln>
                  <a:noFill/>
                </a:ln>
                <a:solidFill>
                  <a:schemeClr val="bg1"/>
                </a:solidFill>
                <a:effectLst/>
                <a:uLnTx/>
                <a:uFillTx/>
                <a:latin typeface="Times New Roman" pitchFamily="18" charset="0"/>
                <a:ea typeface="+mj-ea"/>
                <a:cs typeface="Times New Roman" pitchFamily="18" charset="0"/>
              </a:rPr>
              <a:t>EVALUACIÓN</a:t>
            </a:r>
            <a:endParaRPr kumimoji="0" lang="en-US" sz="2800" b="0" i="0" u="none" strike="noStrike" kern="1200" cap="none" spc="0" normalizeH="0" baseline="0" noProof="0" dirty="0" smtClean="0">
              <a:ln>
                <a:noFill/>
              </a:ln>
              <a:solidFill>
                <a:schemeClr val="bg1"/>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0-#ppt_w/2"/>
                                          </p:val>
                                        </p:tav>
                                        <p:tav tm="100000">
                                          <p:val>
                                            <p:strVal val="#ppt_x"/>
                                          </p:val>
                                        </p:tav>
                                      </p:tavLst>
                                    </p:anim>
                                    <p:anim calcmode="lin" valueType="num">
                                      <p:cBhvr>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9296400" cy="7010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2" name="1 CuadroTexto"/>
          <p:cNvSpPr txBox="1"/>
          <p:nvPr/>
        </p:nvSpPr>
        <p:spPr>
          <a:xfrm>
            <a:off x="457200" y="2313563"/>
            <a:ext cx="8229600" cy="1877437"/>
          </a:xfrm>
          <a:prstGeom prst="rect">
            <a:avLst/>
          </a:prstGeom>
          <a:solidFill>
            <a:schemeClr val="tx1"/>
          </a:solidFill>
          <a:ln w="57150">
            <a:solidFill>
              <a:srgbClr val="C00000"/>
            </a:solidFill>
          </a:ln>
        </p:spPr>
        <p:txBody>
          <a:bodyPr wrap="square">
            <a:spAutoFit/>
          </a:bodyPr>
          <a:lstStyle/>
          <a:p>
            <a:pPr algn="ctr" fontAlgn="auto">
              <a:spcBef>
                <a:spcPts val="0"/>
              </a:spcBef>
              <a:spcAft>
                <a:spcPts val="0"/>
              </a:spcAft>
              <a:defRPr/>
            </a:pPr>
            <a:r>
              <a:rPr lang="es-AR" sz="3200" b="1" dirty="0" smtClean="0">
                <a:solidFill>
                  <a:schemeClr val="bg1"/>
                </a:solidFill>
                <a:latin typeface="Times New Roman" pitchFamily="18" charset="0"/>
                <a:cs typeface="Times New Roman" pitchFamily="18" charset="0"/>
              </a:rPr>
              <a:t> </a:t>
            </a:r>
            <a:r>
              <a:rPr lang="es-AR" sz="2800" b="1" dirty="0" smtClean="0">
                <a:solidFill>
                  <a:schemeClr val="bg1"/>
                </a:solidFill>
                <a:latin typeface="Times New Roman" pitchFamily="18" charset="0"/>
                <a:cs typeface="Times New Roman" pitchFamily="18" charset="0"/>
              </a:rPr>
              <a:t>En base a lo estudiado en el apéndice I del  Manual del Profesional del Seguro edición 17, Ud. debería estar en condiciones de responder las siguientes preguntas:</a:t>
            </a:r>
            <a:endParaRPr lang="es-AR" sz="2800" b="1" dirty="0">
              <a:solidFill>
                <a:schemeClr val="bg1"/>
              </a:solidFill>
              <a:latin typeface="Times New Roman" pitchFamily="18" charset="0"/>
              <a:cs typeface="Times New Roman" pitchFamily="18"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9296400" cy="7010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5121" name="Rectangle 1"/>
          <p:cNvSpPr>
            <a:spLocks noChangeArrowheads="1"/>
          </p:cNvSpPr>
          <p:nvPr/>
        </p:nvSpPr>
        <p:spPr bwMode="auto">
          <a:xfrm>
            <a:off x="457199" y="1237595"/>
            <a:ext cx="8305801" cy="4401205"/>
          </a:xfrm>
          <a:prstGeom prst="rect">
            <a:avLst/>
          </a:prstGeom>
          <a:solidFill>
            <a:schemeClr val="tx1"/>
          </a:solidFill>
          <a:ln w="57150">
            <a:solidFill>
              <a:srgbClr val="C00000"/>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¿Cuál es la cobertura básica de la póliza de incendio? </a:t>
            </a:r>
            <a:endParaRPr kumimoji="0" lang="en-US" sz="2000" b="1"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¿Cuáles son los adicionales que se pueden contratar en la póliza de incendio?</a:t>
            </a:r>
            <a:endParaRPr kumimoji="0" lang="en-US" sz="2000" b="1"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¿Ampara el rubro responsabilidad civil por lesiones o muerte a terceros?</a:t>
            </a:r>
            <a:endParaRPr kumimoji="0" lang="en-US" sz="2000" b="1"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¿Qué cantidad de horas se requieren para que se produzca una paralización continua en la cobertura de falta de frío para que sea indemnizada?</a:t>
            </a:r>
            <a:endParaRPr kumimoji="0" lang="en-US" sz="2000" b="1"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¿Se ampara en la cobertura básica de incendio la sustracción de bienes?</a:t>
            </a:r>
            <a:endParaRPr kumimoji="0" lang="en-US" sz="2000" b="1"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¿En qué casos la medida de la prestación es a primer riesgo absoluto?</a:t>
            </a:r>
            <a:endParaRPr kumimoji="0" lang="en-US" sz="2000" b="1"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¿Qué tipo de bienes tienen valor limitado?</a:t>
            </a:r>
            <a:endParaRPr kumimoji="0" lang="en-US" sz="2000" b="1"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¿Qué tipo de bienes no resultan asegurados?</a:t>
            </a:r>
            <a:endParaRPr kumimoji="0" lang="en-US" sz="2000" b="1"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Los artefactos de baños, cocinas, calefones y termo tanques, ¿forman parte del edificio o del contenido?</a:t>
            </a:r>
            <a:endParaRPr kumimoji="0" lang="en-US" sz="2000" b="1"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¿Si se indica contenido general, cuáles son los rubros que comprende?</a:t>
            </a:r>
            <a:endParaRPr kumimoji="0" lang="es-ES_tradnl" sz="2000" b="1" i="0" u="none" strike="noStrike" cap="none" normalizeH="0" baseline="0" dirty="0" smtClean="0">
              <a:ln>
                <a:noFill/>
              </a:ln>
              <a:solidFill>
                <a:schemeClr val="bg1"/>
              </a:solidFill>
              <a:effectLst/>
              <a:latin typeface="Times New Roman" pitchFamily="18" charset="0"/>
              <a:cs typeface="Times New Roman" pitchFamily="18"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9296400" cy="7010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4097" name="Rectangle 1"/>
          <p:cNvSpPr>
            <a:spLocks noChangeArrowheads="1"/>
          </p:cNvSpPr>
          <p:nvPr/>
        </p:nvSpPr>
        <p:spPr bwMode="auto">
          <a:xfrm>
            <a:off x="457200" y="1627525"/>
            <a:ext cx="8229600" cy="3477875"/>
          </a:xfrm>
          <a:prstGeom prst="rect">
            <a:avLst/>
          </a:prstGeom>
          <a:solidFill>
            <a:schemeClr val="tx1"/>
          </a:solidFill>
          <a:ln w="57150">
            <a:solidFill>
              <a:srgbClr val="C00000"/>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¿Cómo se determina la suma asegurada en caso de edificios?</a:t>
            </a:r>
            <a:endParaRPr kumimoji="0" lang="en-US" sz="2000" b="1"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¿Cómo se determina la suma asegurada en caso de mercaderías?</a:t>
            </a:r>
            <a:endParaRPr kumimoji="0" lang="en-US" sz="2000" b="1"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¿Cómo se determina la suma asegurada en caso de maquinarias?</a:t>
            </a:r>
            <a:endParaRPr kumimoji="0" lang="en-US" sz="2000" b="1"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¿Para fijar el valor del edificio se consideran los cimientos?</a:t>
            </a:r>
            <a:endParaRPr kumimoji="0" lang="en-US" sz="2000" b="1"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¿En qué rubros se puede otorgar la cobertura de valor a nuevo?</a:t>
            </a:r>
            <a:endParaRPr kumimoji="0" lang="en-US" sz="2000" b="1"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¿Qué exigencia se establece para otorgar la cobertura de valor a nuevo respecto a la antigüedad que tiene el bien a asegurar?</a:t>
            </a:r>
            <a:endParaRPr kumimoji="0" lang="en-US" sz="2000" b="1"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¿Qué significa una póliza en base a declaraciones?</a:t>
            </a:r>
            <a:endParaRPr kumimoji="0" lang="en-US" sz="2000" b="1"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¿Se amparan los daños producidos por pinturas, manchas o </a:t>
            </a:r>
            <a:r>
              <a:rPr kumimoji="0" lang="es-ES_tradnl" sz="2000" b="1" i="0" u="none" strike="noStrike" cap="none" normalizeH="0" baseline="0" dirty="0" err="1" smtClean="0">
                <a:ln>
                  <a:noFill/>
                </a:ln>
                <a:solidFill>
                  <a:schemeClr val="bg1"/>
                </a:solidFill>
                <a:effectLst/>
                <a:latin typeface="Times New Roman" pitchFamily="18" charset="0"/>
                <a:ea typeface="Calibri" pitchFamily="34" charset="0"/>
                <a:cs typeface="Times New Roman" pitchFamily="18" charset="0"/>
              </a:rPr>
              <a:t>rayaduras</a:t>
            </a:r>
            <a:r>
              <a:rPr kumimoji="0" lang="es-ES_tradnl" sz="20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 en frentes de paredes externas o internas bajo el rubro vandalismo o malevolencia?</a:t>
            </a:r>
            <a:endParaRPr kumimoji="0" lang="es-ES_tradnl" sz="2000" b="1" i="0" u="none" strike="noStrike" cap="none" normalizeH="0" baseline="0" dirty="0" smtClean="0">
              <a:ln>
                <a:noFill/>
              </a:ln>
              <a:solidFill>
                <a:schemeClr val="bg1"/>
              </a:solidFill>
              <a:effectLst/>
              <a:latin typeface="Times New Roman" pitchFamily="18" charset="0"/>
              <a:cs typeface="Times New Roman" pitchFamily="18"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9296400" cy="7010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3073" name="Rectangle 1"/>
          <p:cNvSpPr>
            <a:spLocks noChangeArrowheads="1"/>
          </p:cNvSpPr>
          <p:nvPr/>
        </p:nvSpPr>
        <p:spPr bwMode="auto">
          <a:xfrm>
            <a:off x="457199" y="609600"/>
            <a:ext cx="8229601" cy="4093428"/>
          </a:xfrm>
          <a:prstGeom prst="rect">
            <a:avLst/>
          </a:prstGeom>
          <a:solidFill>
            <a:schemeClr val="tx1"/>
          </a:solidFill>
          <a:ln w="57150">
            <a:solidFill>
              <a:srgbClr val="C00000"/>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¿Qué tipo de hechos están excluidos en la cobertura de impacto de aeronaves o vehículos terrestres?</a:t>
            </a:r>
            <a:endParaRPr kumimoji="0" lang="en-US" sz="2000" b="1" i="0" u="none" strike="noStrike" cap="none" normalizeH="0" baseline="0" dirty="0" smtClean="0">
              <a:ln>
                <a:noFill/>
              </a:ln>
              <a:solidFill>
                <a:schemeClr val="bg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¿Ampara la cobertura de impacto de aeronaves o vehículos terrestres los daños provocados  por las partes  componentes de los mismos?</a:t>
            </a:r>
            <a:endParaRPr kumimoji="0" lang="en-US" sz="2000" b="1" i="0" u="none" strike="noStrike" cap="none" normalizeH="0" baseline="0" dirty="0" smtClean="0">
              <a:ln>
                <a:noFill/>
              </a:ln>
              <a:solidFill>
                <a:schemeClr val="bg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¿Qué tipo de daños no resultan amparados en la cobertura de humo? </a:t>
            </a:r>
            <a:endParaRPr kumimoji="0" lang="en-US" sz="2000" b="1" i="0" u="none" strike="noStrike" cap="none" normalizeH="0" baseline="0" dirty="0" smtClean="0">
              <a:ln>
                <a:noFill/>
              </a:ln>
              <a:solidFill>
                <a:schemeClr val="bg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¿En qué cuerpo legal figuran disposiciones sobre Consorcios de Propietarios y la obligatoriedad del administrador de contratar seguros?</a:t>
            </a:r>
            <a:endParaRPr kumimoji="0" lang="en-US" sz="2000" b="1" i="0" u="none" strike="noStrike" cap="none" normalizeH="0" baseline="0" dirty="0" smtClean="0">
              <a:ln>
                <a:noFill/>
              </a:ln>
              <a:solidFill>
                <a:schemeClr val="bg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¿Qué porcentaje se estima deben asegurar los consorcios en edificios de propiedad horizontal?</a:t>
            </a:r>
            <a:endParaRPr kumimoji="0" lang="en-US" sz="2000" b="1" i="0" u="none" strike="noStrike" cap="none" normalizeH="0" baseline="0" dirty="0" smtClean="0">
              <a:ln>
                <a:noFill/>
              </a:ln>
              <a:solidFill>
                <a:schemeClr val="bg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¿Si el seguro de incendio es contratado por el Consorcio, a qué parte se aplica en primer término la suma asegurada?</a:t>
            </a:r>
            <a:endParaRPr kumimoji="0" lang="en-US" sz="2000" b="1" i="0" u="none" strike="noStrike" cap="none" normalizeH="0" baseline="0" dirty="0" smtClean="0">
              <a:ln>
                <a:noFill/>
              </a:ln>
              <a:solidFill>
                <a:schemeClr val="bg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¿Si el seguro de incendio es contratado por el </a:t>
            </a:r>
            <a:r>
              <a:rPr kumimoji="0" lang="es-ES_tradnl" sz="2000" b="1" i="0" u="none" strike="noStrike" cap="none" normalizeH="0" baseline="0" dirty="0" err="1" smtClean="0">
                <a:ln>
                  <a:noFill/>
                </a:ln>
                <a:solidFill>
                  <a:schemeClr val="bg1"/>
                </a:solidFill>
                <a:effectLst/>
                <a:latin typeface="Times New Roman" pitchFamily="18" charset="0"/>
                <a:ea typeface="Calibri" pitchFamily="34" charset="0"/>
                <a:cs typeface="Times New Roman" pitchFamily="18" charset="0"/>
              </a:rPr>
              <a:t>consorcista</a:t>
            </a:r>
            <a:r>
              <a:rPr kumimoji="0" lang="es-ES_tradnl" sz="20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 a qué parte se aplica en primer término la suma asegurada?</a:t>
            </a:r>
            <a:endParaRPr kumimoji="0" lang="en-US" sz="2000" b="1" i="0" u="none" strike="noStrike" cap="none" normalizeH="0" baseline="0" dirty="0" smtClean="0">
              <a:ln>
                <a:noFill/>
              </a:ln>
              <a:solidFill>
                <a:schemeClr val="bg1"/>
              </a:solidFill>
              <a:effectLst/>
              <a:latin typeface="Arial" pitchFamily="34" charset="0"/>
              <a:cs typeface="Arial" pitchFamily="34" charset="0"/>
            </a:endParaRPr>
          </a:p>
        </p:txBody>
      </p:sp>
      <p:sp>
        <p:nvSpPr>
          <p:cNvPr id="4" name="Rectangle 2"/>
          <p:cNvSpPr txBox="1">
            <a:spLocks/>
          </p:cNvSpPr>
          <p:nvPr/>
        </p:nvSpPr>
        <p:spPr>
          <a:xfrm>
            <a:off x="457200" y="5029200"/>
            <a:ext cx="8229600" cy="561975"/>
          </a:xfrm>
          <a:prstGeom prst="rect">
            <a:avLst/>
          </a:prstGeom>
          <a:solidFill>
            <a:schemeClr val="bg1"/>
          </a:solidFill>
          <a:ln w="76196">
            <a:solidFill>
              <a:srgbClr val="C00000"/>
            </a:solidFill>
          </a:ln>
        </p:spPr>
        <p:txBody>
          <a:bodyPr anchorCtr="1"/>
          <a:lstStyle/>
          <a:p>
            <a:pPr marL="482600" marR="0" lvl="0" indent="-48260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rgbClr val="000000"/>
                </a:solidFill>
                <a:effectLst/>
                <a:uLnTx/>
                <a:uFillTx/>
                <a:latin typeface="Times New Roman" pitchFamily="18" charset="0"/>
                <a:ea typeface="+mj-ea"/>
                <a:cs typeface="Times New Roman" pitchFamily="18" charset="0"/>
              </a:rPr>
              <a:t>GRACIAS</a:t>
            </a:r>
            <a:endParaRPr kumimoji="0" lang="en-US" sz="2800" b="0" i="0" u="none" strike="noStrike" kern="1200" cap="none" spc="0" normalizeH="0" baseline="0" noProof="0" dirty="0" smtClean="0">
              <a:ln>
                <a:noFill/>
              </a:ln>
              <a:solidFill>
                <a:srgbClr val="000000"/>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0-#ppt_w/2"/>
                                          </p:val>
                                        </p:tav>
                                        <p:tav tm="100000">
                                          <p:val>
                                            <p:strVal val="#ppt_x"/>
                                          </p:val>
                                        </p:tav>
                                      </p:tavLst>
                                    </p:anim>
                                    <p:anim calcmode="lin" valueType="num">
                                      <p:cBhvr>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txBox="1">
            <a:spLocks/>
          </p:cNvSpPr>
          <p:nvPr/>
        </p:nvSpPr>
        <p:spPr>
          <a:xfrm>
            <a:off x="457200" y="2590800"/>
            <a:ext cx="8229600" cy="666750"/>
          </a:xfrm>
          <a:prstGeom prst="rect">
            <a:avLst/>
          </a:prstGeom>
          <a:solidFill>
            <a:schemeClr val="bg2"/>
          </a:solidFill>
          <a:ln w="76196">
            <a:solidFill>
              <a:schemeClr val="tx2"/>
            </a:solidFill>
          </a:ln>
        </p:spPr>
        <p:txBody>
          <a:bodyPr anchor="ctr" anchorCtr="1"/>
          <a:lstStyle>
            <a:lvl1pPr marL="484188" indent="-484188" algn="l" rtl="0" eaLnBrk="0" fontAlgn="base" hangingPunct="0">
              <a:spcBef>
                <a:spcPct val="0"/>
              </a:spcBef>
              <a:spcAft>
                <a:spcPct val="0"/>
              </a:spcAft>
              <a:defRPr lang="es-ES" sz="4200" kern="1200">
                <a:solidFill>
                  <a:srgbClr val="F07F6D"/>
                </a:solidFill>
                <a:effectLst>
                  <a:outerShdw dist="26004" dir="14499600">
                    <a:srgbClr val="000000"/>
                  </a:outerShdw>
                </a:effectLst>
                <a:latin typeface="Century Gothic"/>
              </a:defRPr>
            </a:lvl1pPr>
            <a:lvl2pPr marL="484188" indent="-484188" algn="l" rtl="0" eaLnBrk="0" fontAlgn="base" hangingPunct="0">
              <a:spcBef>
                <a:spcPct val="0"/>
              </a:spcBef>
              <a:spcAft>
                <a:spcPct val="0"/>
              </a:spcAft>
              <a:defRPr sz="4200">
                <a:solidFill>
                  <a:srgbClr val="F07F6D"/>
                </a:solidFill>
                <a:latin typeface="Century Gothic" pitchFamily="34" charset="0"/>
              </a:defRPr>
            </a:lvl2pPr>
            <a:lvl3pPr marL="484188" indent="-484188" algn="l" rtl="0" eaLnBrk="0" fontAlgn="base" hangingPunct="0">
              <a:spcBef>
                <a:spcPct val="0"/>
              </a:spcBef>
              <a:spcAft>
                <a:spcPct val="0"/>
              </a:spcAft>
              <a:defRPr sz="4200">
                <a:solidFill>
                  <a:srgbClr val="F07F6D"/>
                </a:solidFill>
                <a:latin typeface="Century Gothic" pitchFamily="34" charset="0"/>
              </a:defRPr>
            </a:lvl3pPr>
            <a:lvl4pPr marL="484188" indent="-484188" algn="l" rtl="0" eaLnBrk="0" fontAlgn="base" hangingPunct="0">
              <a:spcBef>
                <a:spcPct val="0"/>
              </a:spcBef>
              <a:spcAft>
                <a:spcPct val="0"/>
              </a:spcAft>
              <a:defRPr sz="4200">
                <a:solidFill>
                  <a:srgbClr val="F07F6D"/>
                </a:solidFill>
                <a:latin typeface="Century Gothic" pitchFamily="34" charset="0"/>
              </a:defRPr>
            </a:lvl4pPr>
            <a:lvl5pPr marL="484188" indent="-484188" algn="l" rtl="0" eaLnBrk="0" fontAlgn="base" hangingPunct="0">
              <a:spcBef>
                <a:spcPct val="0"/>
              </a:spcBef>
              <a:spcAft>
                <a:spcPct val="0"/>
              </a:spcAft>
              <a:defRPr sz="4200">
                <a:solidFill>
                  <a:srgbClr val="F07F6D"/>
                </a:solidFill>
                <a:latin typeface="Century Gothic" pitchFamily="34" charset="0"/>
              </a:defRPr>
            </a:lvl5pPr>
            <a:lvl6pPr marL="941388" algn="l" rtl="0" eaLnBrk="0" fontAlgn="base">
              <a:spcBef>
                <a:spcPct val="0"/>
              </a:spcBef>
              <a:spcAft>
                <a:spcPct val="0"/>
              </a:spcAft>
              <a:defRPr sz="4200">
                <a:solidFill>
                  <a:srgbClr val="F07F6D"/>
                </a:solidFill>
                <a:latin typeface="Century Gothic" pitchFamily="34" charset="0"/>
              </a:defRPr>
            </a:lvl6pPr>
            <a:lvl7pPr marL="1398588" algn="l" rtl="0" eaLnBrk="0" fontAlgn="base">
              <a:spcBef>
                <a:spcPct val="0"/>
              </a:spcBef>
              <a:spcAft>
                <a:spcPct val="0"/>
              </a:spcAft>
              <a:defRPr sz="4200">
                <a:solidFill>
                  <a:srgbClr val="F07F6D"/>
                </a:solidFill>
                <a:latin typeface="Century Gothic" pitchFamily="34" charset="0"/>
              </a:defRPr>
            </a:lvl7pPr>
            <a:lvl8pPr marL="1855788" algn="l" rtl="0" eaLnBrk="0" fontAlgn="base">
              <a:spcBef>
                <a:spcPct val="0"/>
              </a:spcBef>
              <a:spcAft>
                <a:spcPct val="0"/>
              </a:spcAft>
              <a:defRPr sz="4200">
                <a:solidFill>
                  <a:srgbClr val="F07F6D"/>
                </a:solidFill>
                <a:latin typeface="Century Gothic" pitchFamily="34" charset="0"/>
              </a:defRPr>
            </a:lvl8pPr>
            <a:lvl9pPr marL="2312988" algn="l" rtl="0" eaLnBrk="0" fontAlgn="base">
              <a:spcBef>
                <a:spcPct val="0"/>
              </a:spcBef>
              <a:spcAft>
                <a:spcPct val="0"/>
              </a:spcAft>
              <a:defRPr sz="4200">
                <a:solidFill>
                  <a:srgbClr val="F07F6D"/>
                </a:solidFill>
                <a:latin typeface="Century Gothic" pitchFamily="34" charset="0"/>
              </a:defRPr>
            </a:lvl9pPr>
          </a:lstStyle>
          <a:p>
            <a:pPr marL="484632" indent="0" algn="ctr" eaLnBrk="1" fontAlgn="auto" hangingPunct="1">
              <a:spcBef>
                <a:spcPts val="0"/>
              </a:spcBef>
              <a:spcAft>
                <a:spcPts val="0"/>
              </a:spcAft>
              <a:defRPr/>
            </a:pPr>
            <a:r>
              <a:rPr sz="2800" b="1" dirty="0" smtClean="0">
                <a:solidFill>
                  <a:srgbClr val="000000"/>
                </a:solidFill>
                <a:effectLst/>
                <a:latin typeface="Times New Roman" pitchFamily="18"/>
                <a:cs typeface="Times New Roman" pitchFamily="18"/>
              </a:rPr>
              <a:t>RESPONSABILIDAD CIVIL</a:t>
            </a:r>
            <a:endParaRPr sz="2800" dirty="0" smtClean="0">
              <a:solidFill>
                <a:srgbClr val="000000"/>
              </a:solidFill>
              <a:effectLst/>
              <a:latin typeface="Times New Roman" pitchFamily="18"/>
              <a:cs typeface="Times New Roman" pitchFamily="1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17345" t="30833" r="53452" b="23334"/>
          <a:stretch>
            <a:fillRect/>
          </a:stretch>
        </p:blipFill>
        <p:spPr bwMode="auto">
          <a:xfrm>
            <a:off x="0" y="0"/>
            <a:ext cx="9143999" cy="6857999"/>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611</TotalTime>
  <Words>9613</Words>
  <Application>Microsoft Office PowerPoint</Application>
  <PresentationFormat>Presentación en pantalla (4:3)</PresentationFormat>
  <Paragraphs>711</Paragraphs>
  <Slides>178</Slides>
  <Notes>0</Notes>
  <HiddenSlides>0</HiddenSlides>
  <MMClips>0</MMClips>
  <ScaleCrop>false</ScaleCrop>
  <HeadingPairs>
    <vt:vector size="4" baseType="variant">
      <vt:variant>
        <vt:lpstr>Tema</vt:lpstr>
      </vt:variant>
      <vt:variant>
        <vt:i4>1</vt:i4>
      </vt:variant>
      <vt:variant>
        <vt:lpstr>Títulos de diapositiva</vt:lpstr>
      </vt:variant>
      <vt:variant>
        <vt:i4>178</vt:i4>
      </vt:variant>
    </vt:vector>
  </HeadingPairs>
  <TitlesOfParts>
    <vt:vector size="179" baseType="lpstr">
      <vt:lpstr>Tema de Office</vt:lpstr>
      <vt:lpstr>UNIDAD “C” COBERTURAS PATRIMONIALES</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lpstr>Diapositiva 98</vt:lpstr>
      <vt:lpstr>Diapositiva 99</vt:lpstr>
      <vt:lpstr>Diapositiva 100</vt:lpstr>
      <vt:lpstr>Diapositiva 101</vt:lpstr>
      <vt:lpstr>Diapositiva 102</vt:lpstr>
      <vt:lpstr>Diapositiva 103</vt:lpstr>
      <vt:lpstr>Diapositiva 104</vt:lpstr>
      <vt:lpstr>Diapositiva 105</vt:lpstr>
      <vt:lpstr>Diapositiva 106</vt:lpstr>
      <vt:lpstr>Diapositiva 107</vt:lpstr>
      <vt:lpstr>Diapositiva 108</vt:lpstr>
      <vt:lpstr>Diapositiva 109</vt:lpstr>
      <vt:lpstr>Diapositiva 110</vt:lpstr>
      <vt:lpstr>Diapositiva 111</vt:lpstr>
      <vt:lpstr>Diapositiva 112</vt:lpstr>
      <vt:lpstr>Diapositiva 113</vt:lpstr>
      <vt:lpstr>Diapositiva 114</vt:lpstr>
      <vt:lpstr>Diapositiva 115</vt:lpstr>
      <vt:lpstr>Diapositiva 116</vt:lpstr>
      <vt:lpstr>Diapositiva 117</vt:lpstr>
      <vt:lpstr>Diapositiva 118</vt:lpstr>
      <vt:lpstr>Diapositiva 119</vt:lpstr>
      <vt:lpstr>Diapositiva 120</vt:lpstr>
      <vt:lpstr>Diapositiva 121</vt:lpstr>
      <vt:lpstr>Diapositiva 122</vt:lpstr>
      <vt:lpstr>Diapositiva 123</vt:lpstr>
      <vt:lpstr>Diapositiva 124</vt:lpstr>
      <vt:lpstr>Diapositiva 125</vt:lpstr>
      <vt:lpstr>Diapositiva 126</vt:lpstr>
      <vt:lpstr>Diapositiva 127</vt:lpstr>
      <vt:lpstr>Diapositiva 128</vt:lpstr>
      <vt:lpstr>Diapositiva 129</vt:lpstr>
      <vt:lpstr>Diapositiva 130</vt:lpstr>
      <vt:lpstr>Diapositiva 131</vt:lpstr>
      <vt:lpstr>Diapositiva 132</vt:lpstr>
      <vt:lpstr>Diapositiva 133</vt:lpstr>
      <vt:lpstr>Diapositiva 134</vt:lpstr>
      <vt:lpstr>Diapositiva 135</vt:lpstr>
      <vt:lpstr>Diapositiva 136</vt:lpstr>
      <vt:lpstr>Diapositiva 137</vt:lpstr>
      <vt:lpstr>Diapositiva 138</vt:lpstr>
      <vt:lpstr>Diapositiva 139</vt:lpstr>
      <vt:lpstr>Diapositiva 140</vt:lpstr>
      <vt:lpstr>Diapositiva 141</vt:lpstr>
      <vt:lpstr>Diapositiva 142</vt:lpstr>
      <vt:lpstr>Diapositiva 143</vt:lpstr>
      <vt:lpstr>Diapositiva 144</vt:lpstr>
      <vt:lpstr>Diapositiva 145</vt:lpstr>
      <vt:lpstr>Diapositiva 146</vt:lpstr>
      <vt:lpstr>Diapositiva 147</vt:lpstr>
      <vt:lpstr>Diapositiva 148</vt:lpstr>
      <vt:lpstr>Diapositiva 149</vt:lpstr>
      <vt:lpstr>Diapositiva 150</vt:lpstr>
      <vt:lpstr>Diapositiva 151</vt:lpstr>
      <vt:lpstr>Diapositiva 152</vt:lpstr>
      <vt:lpstr>Diapositiva 153</vt:lpstr>
      <vt:lpstr>Diapositiva 154</vt:lpstr>
      <vt:lpstr>Diapositiva 155</vt:lpstr>
      <vt:lpstr>Diapositiva 156</vt:lpstr>
      <vt:lpstr>Diapositiva 157</vt:lpstr>
      <vt:lpstr>Diapositiva 158</vt:lpstr>
      <vt:lpstr>Diapositiva 159</vt:lpstr>
      <vt:lpstr>Diapositiva 160</vt:lpstr>
      <vt:lpstr>Diapositiva 161</vt:lpstr>
      <vt:lpstr>Diapositiva 162</vt:lpstr>
      <vt:lpstr>Diapositiva 163</vt:lpstr>
      <vt:lpstr>Diapositiva 164</vt:lpstr>
      <vt:lpstr>Diapositiva 165</vt:lpstr>
      <vt:lpstr>Diapositiva 166</vt:lpstr>
      <vt:lpstr>Diapositiva 167</vt:lpstr>
      <vt:lpstr>Diapositiva 168</vt:lpstr>
      <vt:lpstr>Diapositiva 169</vt:lpstr>
      <vt:lpstr>Diapositiva 170</vt:lpstr>
      <vt:lpstr>Diapositiva 171</vt:lpstr>
      <vt:lpstr>Diapositiva 172</vt:lpstr>
      <vt:lpstr>Diapositiva 173</vt:lpstr>
      <vt:lpstr>Diapositiva 174</vt:lpstr>
      <vt:lpstr>Diapositiva 175</vt:lpstr>
      <vt:lpstr>Diapositiva 176</vt:lpstr>
      <vt:lpstr>Diapositiva 177</vt:lpstr>
      <vt:lpstr>Diapositiva 178</vt:lpstr>
    </vt:vector>
  </TitlesOfParts>
  <Company>www.intercambiosvirtuales.org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UNIDAD “C” COBERTURAS PATRIMONIALES</dc:title>
  <dc:creator>www.intercambiosvirtuales.org</dc:creator>
  <cp:lastModifiedBy>www.intercambiosvirtuales.org</cp:lastModifiedBy>
  <cp:revision>52</cp:revision>
  <dcterms:created xsi:type="dcterms:W3CDTF">2020-05-11T19:26:18Z</dcterms:created>
  <dcterms:modified xsi:type="dcterms:W3CDTF">2020-05-14T14:06:40Z</dcterms:modified>
</cp:coreProperties>
</file>