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s/slide2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s/slide209.xml" ContentType="application/vnd.openxmlformats-officedocument.presentationml.slide+xml"/>
  <Override PartName="/ppt/slides/slide2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s/slide216.xml" ContentType="application/vnd.openxmlformats-officedocument.presentationml.slide+xml"/>
  <Override PartName="/ppt/slides/slide234.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23.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239.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35.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231.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 id="286" r:id="rId31"/>
    <p:sldId id="287" r:id="rId32"/>
    <p:sldId id="288" r:id="rId33"/>
    <p:sldId id="289" r:id="rId34"/>
    <p:sldId id="290" r:id="rId35"/>
    <p:sldId id="291" r:id="rId36"/>
    <p:sldId id="292" r:id="rId37"/>
    <p:sldId id="293" r:id="rId38"/>
    <p:sldId id="295" r:id="rId39"/>
    <p:sldId id="294" r:id="rId40"/>
    <p:sldId id="296" r:id="rId41"/>
    <p:sldId id="297" r:id="rId42"/>
    <p:sldId id="327" r:id="rId43"/>
    <p:sldId id="328" r:id="rId44"/>
    <p:sldId id="329" r:id="rId45"/>
    <p:sldId id="330" r:id="rId46"/>
    <p:sldId id="331" r:id="rId47"/>
    <p:sldId id="332" r:id="rId48"/>
    <p:sldId id="333" r:id="rId49"/>
    <p:sldId id="334" r:id="rId50"/>
    <p:sldId id="335" r:id="rId51"/>
    <p:sldId id="336" r:id="rId52"/>
    <p:sldId id="337" r:id="rId53"/>
    <p:sldId id="338" r:id="rId54"/>
    <p:sldId id="339" r:id="rId55"/>
    <p:sldId id="340" r:id="rId56"/>
    <p:sldId id="341" r:id="rId57"/>
    <p:sldId id="342" r:id="rId58"/>
    <p:sldId id="343" r:id="rId59"/>
    <p:sldId id="344" r:id="rId60"/>
    <p:sldId id="345" r:id="rId61"/>
    <p:sldId id="346" r:id="rId62"/>
    <p:sldId id="298" r:id="rId63"/>
    <p:sldId id="299" r:id="rId64"/>
    <p:sldId id="300" r:id="rId65"/>
    <p:sldId id="301" r:id="rId66"/>
    <p:sldId id="302" r:id="rId67"/>
    <p:sldId id="303" r:id="rId68"/>
    <p:sldId id="304" r:id="rId69"/>
    <p:sldId id="305" r:id="rId70"/>
    <p:sldId id="306" r:id="rId71"/>
    <p:sldId id="307" r:id="rId72"/>
    <p:sldId id="308" r:id="rId73"/>
    <p:sldId id="309" r:id="rId74"/>
    <p:sldId id="310" r:id="rId75"/>
    <p:sldId id="311" r:id="rId76"/>
    <p:sldId id="312" r:id="rId77"/>
    <p:sldId id="313" r:id="rId78"/>
    <p:sldId id="314" r:id="rId79"/>
    <p:sldId id="315" r:id="rId80"/>
    <p:sldId id="316" r:id="rId81"/>
    <p:sldId id="317" r:id="rId82"/>
    <p:sldId id="318" r:id="rId83"/>
    <p:sldId id="319" r:id="rId84"/>
    <p:sldId id="320" r:id="rId85"/>
    <p:sldId id="321" r:id="rId86"/>
    <p:sldId id="322" r:id="rId87"/>
    <p:sldId id="323" r:id="rId88"/>
    <p:sldId id="324" r:id="rId89"/>
    <p:sldId id="347" r:id="rId90"/>
    <p:sldId id="348" r:id="rId91"/>
    <p:sldId id="349" r:id="rId92"/>
    <p:sldId id="350" r:id="rId93"/>
    <p:sldId id="351" r:id="rId94"/>
    <p:sldId id="352" r:id="rId95"/>
    <p:sldId id="353" r:id="rId96"/>
    <p:sldId id="354" r:id="rId97"/>
    <p:sldId id="355" r:id="rId98"/>
    <p:sldId id="357" r:id="rId99"/>
    <p:sldId id="358" r:id="rId100"/>
    <p:sldId id="359" r:id="rId101"/>
    <p:sldId id="360" r:id="rId102"/>
    <p:sldId id="361" r:id="rId103"/>
    <p:sldId id="362" r:id="rId104"/>
    <p:sldId id="363" r:id="rId105"/>
    <p:sldId id="364" r:id="rId106"/>
    <p:sldId id="365" r:id="rId107"/>
    <p:sldId id="366" r:id="rId108"/>
    <p:sldId id="367" r:id="rId109"/>
    <p:sldId id="368" r:id="rId110"/>
    <p:sldId id="369" r:id="rId111"/>
    <p:sldId id="370" r:id="rId112"/>
    <p:sldId id="371" r:id="rId113"/>
    <p:sldId id="372" r:id="rId114"/>
    <p:sldId id="373" r:id="rId115"/>
    <p:sldId id="374" r:id="rId116"/>
    <p:sldId id="375" r:id="rId117"/>
    <p:sldId id="376" r:id="rId118"/>
    <p:sldId id="356" r:id="rId119"/>
    <p:sldId id="377" r:id="rId120"/>
    <p:sldId id="378" r:id="rId121"/>
    <p:sldId id="325" r:id="rId122"/>
    <p:sldId id="326" r:id="rId123"/>
    <p:sldId id="379" r:id="rId124"/>
    <p:sldId id="380" r:id="rId125"/>
    <p:sldId id="387" r:id="rId126"/>
    <p:sldId id="388" r:id="rId127"/>
    <p:sldId id="389" r:id="rId128"/>
    <p:sldId id="391" r:id="rId129"/>
    <p:sldId id="392" r:id="rId130"/>
    <p:sldId id="394" r:id="rId131"/>
    <p:sldId id="395" r:id="rId132"/>
    <p:sldId id="396" r:id="rId133"/>
    <p:sldId id="397" r:id="rId134"/>
    <p:sldId id="398" r:id="rId135"/>
    <p:sldId id="399" r:id="rId136"/>
    <p:sldId id="400" r:id="rId137"/>
    <p:sldId id="401" r:id="rId138"/>
    <p:sldId id="402" r:id="rId139"/>
    <p:sldId id="403" r:id="rId140"/>
    <p:sldId id="404" r:id="rId141"/>
    <p:sldId id="405" r:id="rId142"/>
    <p:sldId id="393" r:id="rId143"/>
    <p:sldId id="406" r:id="rId144"/>
    <p:sldId id="407" r:id="rId145"/>
    <p:sldId id="408" r:id="rId146"/>
    <p:sldId id="409" r:id="rId147"/>
    <p:sldId id="416" r:id="rId148"/>
    <p:sldId id="410" r:id="rId149"/>
    <p:sldId id="411" r:id="rId150"/>
    <p:sldId id="412" r:id="rId151"/>
    <p:sldId id="413" r:id="rId152"/>
    <p:sldId id="414" r:id="rId153"/>
    <p:sldId id="415" r:id="rId154"/>
    <p:sldId id="417" r:id="rId155"/>
    <p:sldId id="418" r:id="rId156"/>
    <p:sldId id="419" r:id="rId157"/>
    <p:sldId id="420" r:id="rId158"/>
    <p:sldId id="421" r:id="rId159"/>
    <p:sldId id="422" r:id="rId160"/>
    <p:sldId id="423" r:id="rId161"/>
    <p:sldId id="424" r:id="rId162"/>
    <p:sldId id="425" r:id="rId163"/>
    <p:sldId id="426" r:id="rId164"/>
    <p:sldId id="427" r:id="rId165"/>
    <p:sldId id="428" r:id="rId166"/>
    <p:sldId id="429" r:id="rId167"/>
    <p:sldId id="430" r:id="rId168"/>
    <p:sldId id="431" r:id="rId169"/>
    <p:sldId id="493" r:id="rId170"/>
    <p:sldId id="494" r:id="rId171"/>
    <p:sldId id="496" r:id="rId172"/>
    <p:sldId id="497" r:id="rId173"/>
    <p:sldId id="432" r:id="rId174"/>
    <p:sldId id="433" r:id="rId175"/>
    <p:sldId id="434" r:id="rId176"/>
    <p:sldId id="435" r:id="rId177"/>
    <p:sldId id="436" r:id="rId178"/>
    <p:sldId id="437" r:id="rId179"/>
    <p:sldId id="438" r:id="rId180"/>
    <p:sldId id="439" r:id="rId181"/>
    <p:sldId id="440" r:id="rId182"/>
    <p:sldId id="441" r:id="rId183"/>
    <p:sldId id="442" r:id="rId184"/>
    <p:sldId id="443" r:id="rId185"/>
    <p:sldId id="444" r:id="rId186"/>
    <p:sldId id="445" r:id="rId187"/>
    <p:sldId id="446" r:id="rId188"/>
    <p:sldId id="447" r:id="rId189"/>
    <p:sldId id="448" r:id="rId190"/>
    <p:sldId id="449" r:id="rId191"/>
    <p:sldId id="450" r:id="rId192"/>
    <p:sldId id="451" r:id="rId193"/>
    <p:sldId id="452" r:id="rId194"/>
    <p:sldId id="453" r:id="rId195"/>
    <p:sldId id="454" r:id="rId196"/>
    <p:sldId id="455" r:id="rId197"/>
    <p:sldId id="456" r:id="rId198"/>
    <p:sldId id="457" r:id="rId199"/>
    <p:sldId id="458" r:id="rId200"/>
    <p:sldId id="459" r:id="rId201"/>
    <p:sldId id="460" r:id="rId202"/>
    <p:sldId id="461" r:id="rId203"/>
    <p:sldId id="462" r:id="rId204"/>
    <p:sldId id="463" r:id="rId205"/>
    <p:sldId id="464" r:id="rId206"/>
    <p:sldId id="465" r:id="rId207"/>
    <p:sldId id="466" r:id="rId208"/>
    <p:sldId id="467" r:id="rId209"/>
    <p:sldId id="468" r:id="rId210"/>
    <p:sldId id="469" r:id="rId211"/>
    <p:sldId id="470" r:id="rId212"/>
    <p:sldId id="471" r:id="rId213"/>
    <p:sldId id="472" r:id="rId214"/>
    <p:sldId id="473" r:id="rId215"/>
    <p:sldId id="474" r:id="rId216"/>
    <p:sldId id="475" r:id="rId217"/>
    <p:sldId id="476" r:id="rId218"/>
    <p:sldId id="477" r:id="rId219"/>
    <p:sldId id="478" r:id="rId220"/>
    <p:sldId id="479" r:id="rId221"/>
    <p:sldId id="480" r:id="rId222"/>
    <p:sldId id="481" r:id="rId223"/>
    <p:sldId id="482" r:id="rId224"/>
    <p:sldId id="483" r:id="rId225"/>
    <p:sldId id="484" r:id="rId226"/>
    <p:sldId id="485" r:id="rId227"/>
    <p:sldId id="486" r:id="rId228"/>
    <p:sldId id="487" r:id="rId229"/>
    <p:sldId id="488" r:id="rId230"/>
    <p:sldId id="489" r:id="rId231"/>
    <p:sldId id="490" r:id="rId232"/>
    <p:sldId id="491" r:id="rId233"/>
    <p:sldId id="498" r:id="rId234"/>
    <p:sldId id="499" r:id="rId235"/>
    <p:sldId id="500" r:id="rId236"/>
    <p:sldId id="502" r:id="rId237"/>
    <p:sldId id="503" r:id="rId238"/>
    <p:sldId id="504" r:id="rId239"/>
    <p:sldId id="501" r:id="rId2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tableStyles" Target="tableStyle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presProps" Target="pres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C274EC-95E2-460C-BCE9-2AC0DE9E648B}" type="datetimeFigureOut">
              <a:rPr lang="en-US" smtClean="0"/>
              <a:t>14-May-20</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4955FE-9CA1-4681-A945-BC620BA9C72C}" type="slidenum">
              <a:rPr lang="en-US" smtClean="0"/>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D24955FE-9CA1-4681-A945-BC620BA9C72C}" type="slidenum">
              <a:rPr lang="en-US" smtClean="0"/>
              <a:t>155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CB3A17EE-1862-4D06-B52E-C9C7A4ECE721}" type="datetimeFigureOut">
              <a:rPr lang="en-US" smtClean="0"/>
              <a:pPr/>
              <a:t>14-May-20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DE9A4FF1-76B6-467A-A378-7FC49754BF17}"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CB3A17EE-1862-4D06-B52E-C9C7A4ECE721}" type="datetimeFigureOut">
              <a:rPr lang="en-US" smtClean="0"/>
              <a:pPr/>
              <a:t>14-May-20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DE9A4FF1-76B6-467A-A378-7FC49754BF17}"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CB3A17EE-1862-4D06-B52E-C9C7A4ECE721}" type="datetimeFigureOut">
              <a:rPr lang="en-US" smtClean="0"/>
              <a:pPr/>
              <a:t>14-May-20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DE9A4FF1-76B6-467A-A378-7FC49754BF17}"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CB3A17EE-1862-4D06-B52E-C9C7A4ECE721}" type="datetimeFigureOut">
              <a:rPr lang="en-US" smtClean="0"/>
              <a:pPr/>
              <a:t>14-May-20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DE9A4FF1-76B6-467A-A378-7FC49754BF17}"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B3A17EE-1862-4D06-B52E-C9C7A4ECE721}" type="datetimeFigureOut">
              <a:rPr lang="en-US" smtClean="0"/>
              <a:pPr/>
              <a:t>14-May-20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DE9A4FF1-76B6-467A-A378-7FC49754BF17}"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CB3A17EE-1862-4D06-B52E-C9C7A4ECE721}" type="datetimeFigureOut">
              <a:rPr lang="en-US" smtClean="0"/>
              <a:pPr/>
              <a:t>14-May-20</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DE9A4FF1-76B6-467A-A378-7FC49754BF17}"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CB3A17EE-1862-4D06-B52E-C9C7A4ECE721}" type="datetimeFigureOut">
              <a:rPr lang="en-US" smtClean="0"/>
              <a:pPr/>
              <a:t>14-May-20</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DE9A4FF1-76B6-467A-A378-7FC49754BF17}"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CB3A17EE-1862-4D06-B52E-C9C7A4ECE721}" type="datetimeFigureOut">
              <a:rPr lang="en-US" smtClean="0"/>
              <a:pPr/>
              <a:t>14-May-20</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DE9A4FF1-76B6-467A-A378-7FC49754BF17}"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B3A17EE-1862-4D06-B52E-C9C7A4ECE721}" type="datetimeFigureOut">
              <a:rPr lang="en-US" smtClean="0"/>
              <a:pPr/>
              <a:t>14-May-20</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DE9A4FF1-76B6-467A-A378-7FC49754BF17}"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B3A17EE-1862-4D06-B52E-C9C7A4ECE721}" type="datetimeFigureOut">
              <a:rPr lang="en-US" smtClean="0"/>
              <a:pPr/>
              <a:t>14-May-20</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DE9A4FF1-76B6-467A-A378-7FC49754BF17}"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B3A17EE-1862-4D06-B52E-C9C7A4ECE721}" type="datetimeFigureOut">
              <a:rPr lang="en-US" smtClean="0"/>
              <a:pPr/>
              <a:t>14-May-20</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DE9A4FF1-76B6-467A-A378-7FC49754BF17}"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A17EE-1862-4D06-B52E-C9C7A4ECE721}" type="datetimeFigureOut">
              <a:rPr lang="en-US" smtClean="0"/>
              <a:pPr/>
              <a:t>14-May-20</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9A4FF1-76B6-467A-A378-7FC49754BF17}"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28600"/>
            <a:ext cx="9144000" cy="70866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33333</a:t>
            </a:r>
            <a:endParaRPr lang="en-US" dirty="0"/>
          </a:p>
        </p:txBody>
      </p:sp>
      <p:sp>
        <p:nvSpPr>
          <p:cNvPr id="6" name="1 Título"/>
          <p:cNvSpPr txBox="1">
            <a:spLocks/>
          </p:cNvSpPr>
          <p:nvPr/>
        </p:nvSpPr>
        <p:spPr>
          <a:xfrm>
            <a:off x="457200" y="3657600"/>
            <a:ext cx="8229600" cy="1371599"/>
          </a:xfrm>
          <a:prstGeom prst="rect">
            <a:avLst/>
          </a:prstGeom>
          <a:solidFill>
            <a:schemeClr val="tx2">
              <a:lumMod val="40000"/>
              <a:lumOff val="60000"/>
            </a:schemeClr>
          </a:solidFill>
          <a:ln w="38100">
            <a:solidFill>
              <a:schemeClr val="tx1"/>
            </a:solidFill>
          </a:ln>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sz="2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TERCERA PARTE</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s-AR" sz="2800" b="1" dirty="0" smtClean="0">
              <a:latin typeface="Times New Roman" pitchFamily="18"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sz="26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CORRESPONDEN AL APÉNDICE I DEL MANUAL DEL PROFESIONAL DEL SEGURO (EDICIÓN 17</a:t>
            </a:r>
            <a:r>
              <a:rPr kumimoji="0" lang="es-AR" sz="2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a:t>
            </a:r>
            <a:endParaRPr kumimoji="0" lang="en-US" sz="28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7" name="1 Título"/>
          <p:cNvSpPr>
            <a:spLocks noGrp="1"/>
          </p:cNvSpPr>
          <p:nvPr>
            <p:ph type="ctrTitle"/>
          </p:nvPr>
        </p:nvSpPr>
        <p:spPr>
          <a:xfrm>
            <a:off x="457200" y="914400"/>
            <a:ext cx="8229600" cy="2133599"/>
          </a:xfrm>
          <a:solidFill>
            <a:schemeClr val="tx2">
              <a:lumMod val="40000"/>
              <a:lumOff val="60000"/>
            </a:schemeClr>
          </a:solidFill>
          <a:ln w="38100">
            <a:solidFill>
              <a:schemeClr val="tx1"/>
            </a:solidFill>
          </a:ln>
        </p:spPr>
        <p:txBody>
          <a:bodyPr>
            <a:normAutofit/>
          </a:bodyPr>
          <a:lstStyle/>
          <a:p>
            <a:r>
              <a:rPr lang="es-AR" sz="3200" b="1" dirty="0" smtClean="0">
                <a:latin typeface="Times New Roman" pitchFamily="18" charset="0"/>
                <a:cs typeface="Times New Roman" pitchFamily="18" charset="0"/>
              </a:rPr>
              <a:t>UNIDAD “C”</a:t>
            </a:r>
            <a:br>
              <a:rPr lang="es-AR" sz="3200" b="1" dirty="0" smtClean="0">
                <a:latin typeface="Times New Roman" pitchFamily="18" charset="0"/>
                <a:cs typeface="Times New Roman" pitchFamily="18" charset="0"/>
              </a:rPr>
            </a:br>
            <a:r>
              <a:rPr lang="es-AR" sz="3200" b="1" dirty="0" smtClean="0">
                <a:latin typeface="Times New Roman" pitchFamily="18" charset="0"/>
                <a:cs typeface="Times New Roman" pitchFamily="18" charset="0"/>
              </a:rPr>
              <a:t>COBERTURAS PATRIMONIALES</a:t>
            </a:r>
            <a:endParaRPr lang="en-US" sz="3200" b="1"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915988"/>
            <a:ext cx="8229600" cy="928687"/>
          </a:xfrm>
          <a:prstGeom prst="rect">
            <a:avLst/>
          </a:prstGeom>
          <a:solidFill>
            <a:schemeClr val="bg2"/>
          </a:solidFill>
          <a:ln w="76196">
            <a:solidFill>
              <a:schemeClr val="tx1"/>
            </a:solidFill>
            <a:miter lim="800000"/>
            <a:headEnd/>
            <a:tailEnd/>
          </a:ln>
        </p:spPr>
        <p:txBody>
          <a:bodyPr anchor="ctr" anchorCtr="1"/>
          <a:lstStyle/>
          <a:p>
            <a:pPr algn="ctr"/>
            <a:r>
              <a:rPr lang="es-ES" sz="2800" b="1">
                <a:solidFill>
                  <a:srgbClr val="000000"/>
                </a:solidFill>
                <a:latin typeface="Times New Roman" pitchFamily="18" charset="0"/>
                <a:cs typeface="Times New Roman" pitchFamily="18" charset="0"/>
              </a:rPr>
              <a:t>EXCLUSIONES A LAS DISPOSICIONES</a:t>
            </a:r>
          </a:p>
          <a:p>
            <a:pPr algn="ctr"/>
            <a:r>
              <a:rPr lang="es-ES" sz="2800" b="1">
                <a:solidFill>
                  <a:srgbClr val="000000"/>
                </a:solidFill>
                <a:latin typeface="Times New Roman" pitchFamily="18" charset="0"/>
                <a:cs typeface="Times New Roman" pitchFamily="18" charset="0"/>
              </a:rPr>
              <a:t>DE LA LEY</a:t>
            </a:r>
          </a:p>
        </p:txBody>
      </p:sp>
      <p:sp>
        <p:nvSpPr>
          <p:cNvPr id="3" name="Text Box 3"/>
          <p:cNvSpPr txBox="1">
            <a:spLocks noChangeArrowheads="1"/>
          </p:cNvSpPr>
          <p:nvPr/>
        </p:nvSpPr>
        <p:spPr bwMode="auto">
          <a:xfrm>
            <a:off x="457200" y="2838450"/>
            <a:ext cx="8229600" cy="2606675"/>
          </a:xfrm>
          <a:prstGeom prst="rect">
            <a:avLst/>
          </a:prstGeom>
          <a:solidFill>
            <a:schemeClr val="bg2"/>
          </a:solidFill>
          <a:ln w="76196">
            <a:solidFill>
              <a:schemeClr val="tx1"/>
            </a:solidFill>
            <a:miter lim="800000"/>
            <a:headEnd/>
            <a:tailEnd/>
          </a:ln>
        </p:spPr>
        <p:txBody>
          <a:bodyPr wrap="square">
            <a:spAutoFit/>
          </a:bodyPr>
          <a:lstStyle/>
          <a:p>
            <a:pPr hangingPunct="0">
              <a:spcBef>
                <a:spcPts val="1200"/>
              </a:spcBef>
            </a:pPr>
            <a:r>
              <a:rPr lang="es-ES" sz="2000" b="1">
                <a:solidFill>
                  <a:srgbClr val="000000"/>
                </a:solidFill>
                <a:latin typeface="Times New Roman" pitchFamily="18" charset="0"/>
              </a:rPr>
              <a:t>ACCIDENTES DEL TRABAJO O ENFERMEDADES PROFESIONALES CAUSADAS POR:</a:t>
            </a:r>
          </a:p>
          <a:p>
            <a:pPr hangingPunct="0">
              <a:spcBef>
                <a:spcPts val="1200"/>
              </a:spcBef>
            </a:pPr>
            <a:r>
              <a:rPr lang="es-ES" sz="2000" b="1">
                <a:solidFill>
                  <a:srgbClr val="000000"/>
                </a:solidFill>
                <a:latin typeface="Times New Roman" pitchFamily="18" charset="0"/>
              </a:rPr>
              <a:t>- DOLO DEL TRABAJADOR;</a:t>
            </a:r>
          </a:p>
          <a:p>
            <a:pPr hangingPunct="0">
              <a:spcBef>
                <a:spcPts val="1200"/>
              </a:spcBef>
            </a:pPr>
            <a:r>
              <a:rPr lang="es-ES" sz="2000" b="1">
                <a:solidFill>
                  <a:srgbClr val="000000"/>
                </a:solidFill>
                <a:latin typeface="Times New Roman" pitchFamily="18" charset="0"/>
              </a:rPr>
              <a:t>- FUERZA MAYOR EXTRAÑA AL TRABAJO;</a:t>
            </a:r>
          </a:p>
          <a:p>
            <a:pPr hangingPunct="0">
              <a:spcBef>
                <a:spcPts val="1200"/>
              </a:spcBef>
            </a:pPr>
            <a:r>
              <a:rPr lang="es-ES" sz="2000" b="1">
                <a:solidFill>
                  <a:srgbClr val="000000"/>
                </a:solidFill>
                <a:latin typeface="Times New Roman" pitchFamily="18" charset="0"/>
              </a:rPr>
              <a:t>- INCAPACIDADES PREEXISTENTES ACREDITADAS EN EL</a:t>
            </a:r>
          </a:p>
          <a:p>
            <a:pPr hangingPunct="0">
              <a:spcBef>
                <a:spcPts val="1200"/>
              </a:spcBef>
            </a:pPr>
            <a:r>
              <a:rPr lang="es-ES" sz="2000" b="1">
                <a:solidFill>
                  <a:srgbClr val="000000"/>
                </a:solidFill>
                <a:latin typeface="Times New Roman" pitchFamily="18" charset="0"/>
              </a:rPr>
              <a:t>   EXAMEN PREOCUPACIONAL EFECTUADO.</a:t>
            </a:r>
            <a:endParaRPr lang="es-ES">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0-#ppt_w/2"/>
                                          </p:val>
                                        </p:tav>
                                        <p:tav tm="100000">
                                          <p:val>
                                            <p:strVal val="#ppt_x"/>
                                          </p:val>
                                        </p:tav>
                                      </p:tavLst>
                                    </p:anim>
                                    <p:anim calcmode="lin" valueType="num">
                                      <p:cBhvr>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2133600"/>
            <a:ext cx="8229600" cy="1938338"/>
          </a:xfrm>
          <a:prstGeom prst="rect">
            <a:avLst/>
          </a:prstGeom>
          <a:solidFill>
            <a:schemeClr val="tx2"/>
          </a:solidFill>
          <a:ln w="9525">
            <a:noFill/>
            <a:miter lim="800000"/>
            <a:headEnd/>
            <a:tailEnd/>
          </a:ln>
          <a:effectLst/>
        </p:spPr>
        <p:txBody>
          <a:bodyPr wrap="square" anchor="ctr">
            <a:spAutoFit/>
          </a:bodyPr>
          <a:lstStyle/>
          <a:p>
            <a:pPr algn="ctr" fontAlgn="auto">
              <a:spcBef>
                <a:spcPts val="0"/>
              </a:spcBef>
              <a:spcAft>
                <a:spcPts val="0"/>
              </a:spcAft>
              <a:defRPr/>
            </a:pPr>
            <a:r>
              <a:rPr lang="es-ES" sz="2400" b="1" dirty="0">
                <a:solidFill>
                  <a:schemeClr val="bg1"/>
                </a:solidFill>
                <a:latin typeface="Times New Roman" pitchFamily="18" charset="0"/>
                <a:ea typeface="Calibri" pitchFamily="34" charset="0"/>
                <a:cs typeface="Times New Roman" pitchFamily="18" charset="0"/>
              </a:rPr>
              <a:t>PROTECCI</a:t>
            </a:r>
            <a:r>
              <a:rPr lang="es-ES" sz="2400" b="1" dirty="0">
                <a:solidFill>
                  <a:schemeClr val="bg1"/>
                </a:solidFill>
                <a:latin typeface="Calibri"/>
                <a:ea typeface="Calibri" pitchFamily="34" charset="0"/>
                <a:cs typeface="Times New Roman" pitchFamily="18" charset="0"/>
              </a:rPr>
              <a:t>Ó</a:t>
            </a:r>
            <a:r>
              <a:rPr lang="es-ES" sz="2400" b="1" dirty="0">
                <a:solidFill>
                  <a:schemeClr val="bg1"/>
                </a:solidFill>
                <a:latin typeface="Times New Roman" pitchFamily="18" charset="0"/>
                <a:ea typeface="Calibri" pitchFamily="34" charset="0"/>
                <a:cs typeface="Times New Roman" pitchFamily="18" charset="0"/>
              </a:rPr>
              <a:t>N TECNO PORT</a:t>
            </a:r>
            <a:r>
              <a:rPr lang="es-ES" sz="2400" b="1" dirty="0">
                <a:solidFill>
                  <a:schemeClr val="bg1"/>
                </a:solidFill>
                <a:latin typeface="Calibri"/>
                <a:ea typeface="Calibri" pitchFamily="34" charset="0"/>
                <a:cs typeface="Times New Roman" pitchFamily="18" charset="0"/>
              </a:rPr>
              <a:t>Á</a:t>
            </a:r>
            <a:r>
              <a:rPr lang="es-ES" sz="2400" b="1" dirty="0">
                <a:solidFill>
                  <a:schemeClr val="bg1"/>
                </a:solidFill>
                <a:latin typeface="Times New Roman" pitchFamily="18" charset="0"/>
                <a:ea typeface="Calibri" pitchFamily="34" charset="0"/>
                <a:cs typeface="Times New Roman" pitchFamily="18" charset="0"/>
              </a:rPr>
              <a:t>TIL</a:t>
            </a:r>
          </a:p>
          <a:p>
            <a:pPr algn="ctr" fontAlgn="auto">
              <a:spcBef>
                <a:spcPts val="0"/>
              </a:spcBef>
              <a:spcAft>
                <a:spcPts val="0"/>
              </a:spcAft>
              <a:defRPr/>
            </a:pPr>
            <a:endParaRPr lang="es-ES" sz="2400" b="1" dirty="0">
              <a:solidFill>
                <a:schemeClr val="bg1"/>
              </a:solidFill>
              <a:latin typeface="Arial" pitchFamily="34" charset="0"/>
            </a:endParaRPr>
          </a:p>
          <a:p>
            <a:pPr algn="ctr" eaLnBrk="0" fontAlgn="auto" hangingPunct="0">
              <a:spcBef>
                <a:spcPts val="0"/>
              </a:spcBef>
              <a:spcAft>
                <a:spcPts val="0"/>
              </a:spcAft>
              <a:defRPr/>
            </a:pPr>
            <a:r>
              <a:rPr lang="es-ES" sz="2400" b="1" dirty="0">
                <a:solidFill>
                  <a:schemeClr val="bg1"/>
                </a:solidFill>
                <a:latin typeface="Times New Roman" pitchFamily="18" charset="0"/>
                <a:ea typeface="Calibri" pitchFamily="34" charset="0"/>
                <a:cs typeface="Times New Roman" pitchFamily="18" charset="0"/>
              </a:rPr>
              <a:t>Indemnizaci</a:t>
            </a:r>
            <a:r>
              <a:rPr lang="es-ES" sz="2400" b="1" dirty="0">
                <a:solidFill>
                  <a:schemeClr val="bg1"/>
                </a:solidFill>
                <a:latin typeface="Calibri"/>
                <a:ea typeface="Calibri" pitchFamily="34" charset="0"/>
                <a:cs typeface="Times New Roman" pitchFamily="18" charset="0"/>
              </a:rPr>
              <a:t>ó</a:t>
            </a:r>
            <a:r>
              <a:rPr lang="es-ES" sz="2400" b="1" dirty="0">
                <a:solidFill>
                  <a:schemeClr val="bg1"/>
                </a:solidFill>
                <a:latin typeface="Times New Roman" pitchFamily="18" charset="0"/>
                <a:ea typeface="Calibri" pitchFamily="34" charset="0"/>
                <a:cs typeface="Times New Roman" pitchFamily="18" charset="0"/>
              </a:rPr>
              <a:t>n de aparatos tecnol</a:t>
            </a:r>
            <a:r>
              <a:rPr lang="es-ES" sz="2400" b="1" dirty="0">
                <a:solidFill>
                  <a:schemeClr val="bg1"/>
                </a:solidFill>
                <a:latin typeface="Calibri"/>
                <a:ea typeface="Calibri" pitchFamily="34" charset="0"/>
                <a:cs typeface="Times New Roman" pitchFamily="18" charset="0"/>
              </a:rPr>
              <a:t>ó</a:t>
            </a:r>
            <a:r>
              <a:rPr lang="es-ES" sz="2400" b="1" dirty="0">
                <a:solidFill>
                  <a:schemeClr val="bg1"/>
                </a:solidFill>
                <a:latin typeface="Times New Roman" pitchFamily="18" charset="0"/>
                <a:ea typeface="Calibri" pitchFamily="34" charset="0"/>
                <a:cs typeface="Times New Roman" pitchFamily="18" charset="0"/>
              </a:rPr>
              <a:t>gicos por robo. Comprende: </a:t>
            </a:r>
            <a:r>
              <a:rPr lang="es-ES" sz="2400" b="1" dirty="0" err="1">
                <a:solidFill>
                  <a:schemeClr val="bg1"/>
                </a:solidFill>
                <a:latin typeface="Times New Roman" pitchFamily="18" charset="0"/>
                <a:ea typeface="Calibri" pitchFamily="34" charset="0"/>
                <a:cs typeface="Times New Roman" pitchFamily="18" charset="0"/>
              </a:rPr>
              <a:t>tablets</a:t>
            </a:r>
            <a:r>
              <a:rPr lang="es-ES" sz="2400" b="1" dirty="0">
                <a:solidFill>
                  <a:schemeClr val="bg1"/>
                </a:solidFill>
                <a:latin typeface="Times New Roman" pitchFamily="18" charset="0"/>
                <a:ea typeface="Calibri" pitchFamily="34" charset="0"/>
                <a:cs typeface="Times New Roman" pitchFamily="18" charset="0"/>
              </a:rPr>
              <a:t>, reproductores de audio multimedia, c</a:t>
            </a:r>
            <a:r>
              <a:rPr lang="es-ES" sz="2400" b="1" dirty="0">
                <a:solidFill>
                  <a:schemeClr val="bg1"/>
                </a:solidFill>
                <a:latin typeface="Calibri"/>
                <a:ea typeface="Calibri" pitchFamily="34" charset="0"/>
                <a:cs typeface="Times New Roman" pitchFamily="18" charset="0"/>
              </a:rPr>
              <a:t>á</a:t>
            </a:r>
            <a:r>
              <a:rPr lang="es-ES" sz="2400" b="1" dirty="0">
                <a:solidFill>
                  <a:schemeClr val="bg1"/>
                </a:solidFill>
                <a:latin typeface="Times New Roman" pitchFamily="18" charset="0"/>
                <a:ea typeface="Calibri" pitchFamily="34" charset="0"/>
                <a:cs typeface="Times New Roman" pitchFamily="18" charset="0"/>
              </a:rPr>
              <a:t>maras de fotos digitales, note </a:t>
            </a:r>
            <a:r>
              <a:rPr lang="es-ES" sz="2400" b="1" dirty="0" err="1">
                <a:solidFill>
                  <a:schemeClr val="bg1"/>
                </a:solidFill>
                <a:latin typeface="Times New Roman" pitchFamily="18" charset="0"/>
                <a:ea typeface="Calibri" pitchFamily="34" charset="0"/>
                <a:cs typeface="Times New Roman" pitchFamily="18" charset="0"/>
              </a:rPr>
              <a:t>book</a:t>
            </a:r>
            <a:r>
              <a:rPr lang="es-ES" sz="2400" b="1" dirty="0">
                <a:solidFill>
                  <a:schemeClr val="bg1"/>
                </a:solidFill>
                <a:latin typeface="Times New Roman" pitchFamily="18" charset="0"/>
                <a:ea typeface="Calibri" pitchFamily="34" charset="0"/>
                <a:cs typeface="Times New Roman" pitchFamily="18" charset="0"/>
              </a:rPr>
              <a:t>,  net </a:t>
            </a:r>
            <a:r>
              <a:rPr lang="es-ES" sz="2400" b="1" dirty="0" err="1">
                <a:solidFill>
                  <a:schemeClr val="bg1"/>
                </a:solidFill>
                <a:latin typeface="Times New Roman" pitchFamily="18" charset="0"/>
                <a:ea typeface="Calibri" pitchFamily="34" charset="0"/>
                <a:cs typeface="Times New Roman" pitchFamily="18" charset="0"/>
              </a:rPr>
              <a:t>book</a:t>
            </a:r>
            <a:r>
              <a:rPr lang="es-ES" sz="2400" b="1" dirty="0">
                <a:solidFill>
                  <a:schemeClr val="bg1"/>
                </a:solidFill>
                <a:latin typeface="Times New Roman" pitchFamily="18" charset="0"/>
                <a:ea typeface="Calibri" pitchFamily="34" charset="0"/>
                <a:cs typeface="Times New Roman" pitchFamily="18" charset="0"/>
              </a:rPr>
              <a:t>, etc.</a:t>
            </a:r>
            <a:endParaRPr lang="es-ES" sz="2400" b="1" dirty="0">
              <a:solidFill>
                <a:schemeClr val="bg1"/>
              </a:solidFill>
              <a:latin typeface="Arial" pitchFamily="34"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2071688"/>
            <a:ext cx="8229599" cy="1938337"/>
          </a:xfrm>
          <a:prstGeom prst="rect">
            <a:avLst/>
          </a:prstGeom>
          <a:solidFill>
            <a:schemeClr val="tx2"/>
          </a:solidFill>
          <a:ln w="9525">
            <a:noFill/>
            <a:miter lim="800000"/>
            <a:headEnd/>
            <a:tailEnd/>
          </a:ln>
          <a:effectLst/>
        </p:spPr>
        <p:txBody>
          <a:bodyPr wrap="square" anchor="ctr">
            <a:spAutoFit/>
          </a:bodyPr>
          <a:lstStyle/>
          <a:p>
            <a:pPr algn="ctr" fontAlgn="auto">
              <a:spcBef>
                <a:spcPts val="0"/>
              </a:spcBef>
              <a:spcAft>
                <a:spcPts val="0"/>
              </a:spcAft>
              <a:defRPr/>
            </a:pPr>
            <a:r>
              <a:rPr lang="es-ES" sz="2400" b="1" dirty="0">
                <a:solidFill>
                  <a:schemeClr val="bg1"/>
                </a:solidFill>
                <a:latin typeface="Times New Roman" pitchFamily="18" charset="0"/>
                <a:ea typeface="Calibri" pitchFamily="34" charset="0"/>
                <a:cs typeface="Times New Roman" pitchFamily="18" charset="0"/>
              </a:rPr>
              <a:t>AMPARO TOTAL</a:t>
            </a:r>
            <a:endParaRPr lang="es-ES" sz="2400" dirty="0">
              <a:solidFill>
                <a:schemeClr val="bg1"/>
              </a:solidFill>
              <a:latin typeface="Times New Roman" pitchFamily="18" charset="0"/>
              <a:cs typeface="Times New Roman" pitchFamily="18" charset="0"/>
            </a:endParaRPr>
          </a:p>
          <a:p>
            <a:pPr algn="ctr" eaLnBrk="0" fontAlgn="auto" hangingPunct="0">
              <a:spcBef>
                <a:spcPts val="0"/>
              </a:spcBef>
              <a:spcAft>
                <a:spcPts val="0"/>
              </a:spcAft>
              <a:defRPr/>
            </a:pPr>
            <a:endParaRPr lang="es-ES" sz="2400" dirty="0">
              <a:solidFill>
                <a:schemeClr val="bg1"/>
              </a:solidFill>
              <a:latin typeface="Times New Roman" pitchFamily="18" charset="0"/>
              <a:ea typeface="Calibri" pitchFamily="34" charset="0"/>
              <a:cs typeface="Times New Roman" pitchFamily="18" charset="0"/>
            </a:endParaRPr>
          </a:p>
          <a:p>
            <a:pPr algn="ctr" eaLnBrk="0" fontAlgn="auto" hangingPunct="0">
              <a:spcBef>
                <a:spcPts val="0"/>
              </a:spcBef>
              <a:spcAft>
                <a:spcPts val="0"/>
              </a:spcAft>
              <a:defRPr/>
            </a:pPr>
            <a:r>
              <a:rPr lang="es-ES" sz="2400" b="1" dirty="0">
                <a:solidFill>
                  <a:schemeClr val="bg1"/>
                </a:solidFill>
                <a:latin typeface="Times New Roman" pitchFamily="18" charset="0"/>
                <a:ea typeface="Calibri" pitchFamily="34" charset="0"/>
                <a:cs typeface="Times New Roman" pitchFamily="18" charset="0"/>
              </a:rPr>
              <a:t>Robo de bolso, de celular extracción de dinero de cajeros (por una hora) robo de la compra efectuada. Tiene franquicia. Excluye hurto.</a:t>
            </a:r>
            <a:endParaRPr lang="es-ES" sz="2400" dirty="0">
              <a:solidFill>
                <a:schemeClr val="bg1"/>
              </a:solidFill>
              <a:latin typeface="Times New Roman" pitchFamily="18" charset="0"/>
              <a:cs typeface="Times New Roman" pitchFamily="18"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1857375"/>
            <a:ext cx="8229600" cy="2308225"/>
          </a:xfrm>
          <a:prstGeom prst="rect">
            <a:avLst/>
          </a:prstGeom>
          <a:solidFill>
            <a:schemeClr val="tx2"/>
          </a:solidFill>
          <a:ln w="9525">
            <a:noFill/>
            <a:miter lim="800000"/>
            <a:headEnd/>
            <a:tailEnd/>
          </a:ln>
          <a:effectLst/>
        </p:spPr>
        <p:txBody>
          <a:bodyPr wrap="square" anchor="ctr">
            <a:spAutoFit/>
          </a:bodyPr>
          <a:lstStyle/>
          <a:p>
            <a:pPr algn="ctr">
              <a:defRPr/>
            </a:pPr>
            <a:r>
              <a:rPr lang="es-ES" sz="2400" b="1" dirty="0">
                <a:solidFill>
                  <a:schemeClr val="bg1"/>
                </a:solidFill>
                <a:latin typeface="Times New Roman" pitchFamily="18" charset="0"/>
                <a:ea typeface="Calibri" pitchFamily="34" charset="0"/>
                <a:cs typeface="Times New Roman" pitchFamily="18" charset="0"/>
              </a:rPr>
              <a:t>AUXILIARES DE CASAS DE FAMILIA</a:t>
            </a:r>
            <a:endParaRPr lang="es-ES" sz="2400" dirty="0">
              <a:solidFill>
                <a:schemeClr val="bg1"/>
              </a:solidFill>
              <a:latin typeface="Times New Roman" pitchFamily="18" charset="0"/>
              <a:ea typeface="Calibri" pitchFamily="34" charset="0"/>
              <a:cs typeface="Times New Roman" pitchFamily="18" charset="0"/>
            </a:endParaRPr>
          </a:p>
          <a:p>
            <a:pPr algn="ctr" eaLnBrk="0" hangingPunct="0">
              <a:defRPr/>
            </a:pPr>
            <a:endParaRPr lang="es-ES" sz="2400" dirty="0">
              <a:solidFill>
                <a:schemeClr val="bg1"/>
              </a:solidFill>
              <a:latin typeface="Times New Roman" pitchFamily="18" charset="0"/>
              <a:ea typeface="Calibri" pitchFamily="34" charset="0"/>
              <a:cs typeface="Times New Roman" pitchFamily="18" charset="0"/>
            </a:endParaRPr>
          </a:p>
          <a:p>
            <a:pPr algn="ctr" eaLnBrk="0" hangingPunct="0">
              <a:defRPr/>
            </a:pPr>
            <a:r>
              <a:rPr lang="es-ES" sz="2400" b="1" dirty="0">
                <a:solidFill>
                  <a:schemeClr val="bg1"/>
                </a:solidFill>
                <a:latin typeface="Times New Roman" pitchFamily="18" charset="0"/>
                <a:ea typeface="Calibri" pitchFamily="34" charset="0"/>
                <a:cs typeface="Times New Roman" pitchFamily="18" charset="0"/>
              </a:rPr>
              <a:t>Accidentes personales para mucamas, mayordomos, amas de llave, cocineras, niñeras, etc.  </a:t>
            </a:r>
          </a:p>
          <a:p>
            <a:pPr algn="ctr" eaLnBrk="0" hangingPunct="0">
              <a:defRPr/>
            </a:pPr>
            <a:endParaRPr lang="es-ES" sz="2400" b="1" dirty="0">
              <a:solidFill>
                <a:schemeClr val="bg1"/>
              </a:solidFill>
              <a:latin typeface="Times New Roman" pitchFamily="18" charset="0"/>
              <a:ea typeface="Calibri" pitchFamily="34" charset="0"/>
              <a:cs typeface="Times New Roman" pitchFamily="18" charset="0"/>
            </a:endParaRPr>
          </a:p>
          <a:p>
            <a:pPr algn="ctr" eaLnBrk="0" hangingPunct="0">
              <a:defRPr/>
            </a:pPr>
            <a:r>
              <a:rPr lang="es-ES" sz="2400" b="1" dirty="0">
                <a:solidFill>
                  <a:schemeClr val="bg1"/>
                </a:solidFill>
                <a:latin typeface="Times New Roman" pitchFamily="18" charset="0"/>
                <a:ea typeface="Calibri" pitchFamily="34" charset="0"/>
                <a:cs typeface="Times New Roman" pitchFamily="18" charset="0"/>
              </a:rPr>
              <a:t>Cubre muerte e incapacidad.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2071688"/>
            <a:ext cx="8229600" cy="1938337"/>
          </a:xfrm>
          <a:prstGeom prst="rect">
            <a:avLst/>
          </a:prstGeom>
          <a:solidFill>
            <a:schemeClr val="tx2"/>
          </a:solidFill>
          <a:ln w="9525">
            <a:noFill/>
            <a:miter lim="800000"/>
            <a:headEnd/>
            <a:tailEnd/>
          </a:ln>
          <a:effectLst/>
        </p:spPr>
        <p:txBody>
          <a:bodyPr wrap="square" anchor="ctr">
            <a:spAutoFit/>
          </a:bodyPr>
          <a:lstStyle/>
          <a:p>
            <a:pPr algn="ctr">
              <a:defRPr/>
            </a:pPr>
            <a:r>
              <a:rPr lang="es-ES" sz="2400" b="1" dirty="0">
                <a:solidFill>
                  <a:schemeClr val="bg1"/>
                </a:solidFill>
                <a:latin typeface="Times New Roman" pitchFamily="18" charset="0"/>
                <a:ea typeface="Calibri" pitchFamily="34" charset="0"/>
                <a:cs typeface="Times New Roman" pitchFamily="18" charset="0"/>
              </a:rPr>
              <a:t>SALUD SEGURA CORAZÓN </a:t>
            </a:r>
          </a:p>
          <a:p>
            <a:pPr algn="ctr" eaLnBrk="0" hangingPunct="0">
              <a:defRPr/>
            </a:pPr>
            <a:endParaRPr lang="es-ES" sz="2400" b="1" dirty="0">
              <a:solidFill>
                <a:schemeClr val="bg1"/>
              </a:solidFill>
              <a:latin typeface="Times New Roman" pitchFamily="18" charset="0"/>
              <a:ea typeface="Calibri" pitchFamily="34" charset="0"/>
              <a:cs typeface="Times New Roman" pitchFamily="18" charset="0"/>
            </a:endParaRPr>
          </a:p>
          <a:p>
            <a:pPr algn="ctr" eaLnBrk="0" hangingPunct="0">
              <a:defRPr/>
            </a:pPr>
            <a:r>
              <a:rPr lang="es-ES" sz="2400" b="1" dirty="0">
                <a:solidFill>
                  <a:schemeClr val="bg1"/>
                </a:solidFill>
                <a:latin typeface="Times New Roman" pitchFamily="18" charset="0"/>
                <a:ea typeface="Calibri" pitchFamily="34" charset="0"/>
                <a:cs typeface="Times New Roman" pitchFamily="18" charset="0"/>
              </a:rPr>
              <a:t>Indemniza la suma asegurada ante diagnóstico de infarto, intervenciones cardiovasculares centrales y trasplante de corazón.</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1399649"/>
            <a:ext cx="8229600" cy="3785652"/>
          </a:xfrm>
          <a:prstGeom prst="rect">
            <a:avLst/>
          </a:prstGeom>
          <a:solidFill>
            <a:schemeClr val="tx2"/>
          </a:solidFill>
          <a:ln w="9525">
            <a:noFill/>
            <a:miter lim="800000"/>
            <a:headEnd/>
            <a:tailEnd/>
          </a:ln>
          <a:effectLst/>
        </p:spPr>
        <p:txBody>
          <a:bodyPr wrap="square" anchor="ctr">
            <a:spAutoFit/>
          </a:bodyPr>
          <a:lstStyle/>
          <a:p>
            <a:pPr algn="ctr">
              <a:defRPr/>
            </a:pPr>
            <a:r>
              <a:rPr lang="es-ES" sz="2400" b="1" dirty="0">
                <a:solidFill>
                  <a:schemeClr val="bg1"/>
                </a:solidFill>
                <a:latin typeface="Times New Roman" pitchFamily="18" charset="0"/>
                <a:ea typeface="Calibri" pitchFamily="34" charset="0"/>
                <a:cs typeface="Times New Roman" pitchFamily="18" charset="0"/>
              </a:rPr>
              <a:t>NAVEGACIÓN PLUS</a:t>
            </a:r>
          </a:p>
          <a:p>
            <a:pPr algn="ctr" eaLnBrk="0" hangingPunct="0">
              <a:defRPr/>
            </a:pPr>
            <a:endParaRPr lang="es-ES" sz="2400" b="1" dirty="0">
              <a:solidFill>
                <a:schemeClr val="bg1"/>
              </a:solidFill>
              <a:latin typeface="Times New Roman" pitchFamily="18" charset="0"/>
              <a:ea typeface="Calibri" pitchFamily="34" charset="0"/>
              <a:cs typeface="Times New Roman" pitchFamily="18" charset="0"/>
            </a:endParaRPr>
          </a:p>
          <a:p>
            <a:pPr algn="ctr" eaLnBrk="0" hangingPunct="0">
              <a:defRPr/>
            </a:pPr>
            <a:r>
              <a:rPr lang="es-ES" sz="2400" b="1" dirty="0">
                <a:solidFill>
                  <a:schemeClr val="bg1"/>
                </a:solidFill>
                <a:latin typeface="Times New Roman" pitchFamily="18" charset="0"/>
                <a:ea typeface="Calibri" pitchFamily="34" charset="0"/>
                <a:cs typeface="Times New Roman" pitchFamily="18" charset="0"/>
              </a:rPr>
              <a:t>Cobertura para embarcaciones de placer o de recreo, lanchas, cruceros y veleros. Ampara accidente total o parcial, daños por naufragio, varadura, incendio y choque durante la navegación y en operaciones de sacada a tierra y botadura. Robo total de la embarcación o de elementos fijos a ella o de motores fuera de borda, daños totales y parciales por incendio e incendio en guardería. Responsabilidad civil hacia terceros y personas transportadas.</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1357313"/>
            <a:ext cx="8229600" cy="3786187"/>
          </a:xfrm>
          <a:prstGeom prst="rect">
            <a:avLst/>
          </a:prstGeom>
          <a:solidFill>
            <a:schemeClr val="tx2"/>
          </a:solidFill>
          <a:ln w="9525">
            <a:noFill/>
            <a:miter lim="800000"/>
            <a:headEnd/>
            <a:tailEnd/>
          </a:ln>
          <a:effectLst/>
        </p:spPr>
        <p:txBody>
          <a:bodyPr wrap="square" anchor="ctr">
            <a:spAutoFit/>
          </a:bodyPr>
          <a:lstStyle/>
          <a:p>
            <a:pPr algn="ctr">
              <a:defRPr/>
            </a:pPr>
            <a:r>
              <a:rPr lang="es-ES" sz="2400" b="1" dirty="0">
                <a:solidFill>
                  <a:schemeClr val="bg1"/>
                </a:solidFill>
                <a:latin typeface="Times New Roman" pitchFamily="18" charset="0"/>
                <a:ea typeface="Calibri" pitchFamily="34" charset="0"/>
                <a:cs typeface="Times New Roman" pitchFamily="18" charset="0"/>
              </a:rPr>
              <a:t>ALL SPORT</a:t>
            </a:r>
          </a:p>
          <a:p>
            <a:pPr algn="ctr" eaLnBrk="0" hangingPunct="0">
              <a:defRPr/>
            </a:pPr>
            <a:endParaRPr lang="es-ES" sz="2400" b="1" dirty="0">
              <a:solidFill>
                <a:schemeClr val="bg1"/>
              </a:solidFill>
              <a:latin typeface="Times New Roman" pitchFamily="18" charset="0"/>
              <a:ea typeface="Calibri" pitchFamily="34" charset="0"/>
              <a:cs typeface="Times New Roman" pitchFamily="18" charset="0"/>
            </a:endParaRPr>
          </a:p>
          <a:p>
            <a:pPr algn="ctr" eaLnBrk="0" hangingPunct="0">
              <a:defRPr/>
            </a:pPr>
            <a:r>
              <a:rPr lang="es-ES" sz="2400" b="1" dirty="0">
                <a:solidFill>
                  <a:schemeClr val="bg1"/>
                </a:solidFill>
                <a:latin typeface="Times New Roman" pitchFamily="18" charset="0"/>
                <a:ea typeface="Calibri" pitchFamily="34" charset="0"/>
                <a:cs typeface="Times New Roman" pitchFamily="18" charset="0"/>
              </a:rPr>
              <a:t>Cobertura destinada a deportistas amateurs para amparar los riesgos de accidentes que ocurran durante la práctica, entrenamiento y/o competencias deportivas durante las 24 horas. </a:t>
            </a:r>
          </a:p>
          <a:p>
            <a:pPr algn="ctr" eaLnBrk="0" hangingPunct="0">
              <a:defRPr/>
            </a:pPr>
            <a:r>
              <a:rPr lang="es-ES" sz="2400" b="1" dirty="0">
                <a:solidFill>
                  <a:schemeClr val="bg1"/>
                </a:solidFill>
                <a:latin typeface="Times New Roman" pitchFamily="18" charset="0"/>
                <a:ea typeface="Calibri" pitchFamily="34" charset="0"/>
                <a:cs typeface="Times New Roman" pitchFamily="18" charset="0"/>
              </a:rPr>
              <a:t>Ampara intervenciones quirúrgicas traumatológicas, prótesis traumatológicas y ortopédicas, muerte e invalidez total y permanente por accidente.</a:t>
            </a:r>
          </a:p>
          <a:p>
            <a:pPr algn="ctr" eaLnBrk="0" hangingPunct="0">
              <a:defRPr/>
            </a:pPr>
            <a:endParaRPr lang="es-ES" sz="2400" b="1" dirty="0">
              <a:solidFill>
                <a:schemeClr val="bg1"/>
              </a:solidFill>
              <a:latin typeface="Times New Roman" pitchFamily="18" charset="0"/>
              <a:ea typeface="Calibri" pitchFamily="34" charset="0"/>
              <a:cs typeface="Times New Roman" pitchFamily="18"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2239962"/>
            <a:ext cx="8229600" cy="1570038"/>
          </a:xfrm>
          <a:prstGeom prst="rect">
            <a:avLst/>
          </a:prstGeom>
          <a:solidFill>
            <a:schemeClr val="tx2"/>
          </a:solidFill>
          <a:ln w="9525">
            <a:noFill/>
            <a:miter lim="800000"/>
            <a:headEnd/>
            <a:tailEnd/>
          </a:ln>
          <a:effectLst/>
        </p:spPr>
        <p:txBody>
          <a:bodyPr wrap="square" anchor="ctr">
            <a:spAutoFit/>
          </a:bodyPr>
          <a:lstStyle/>
          <a:p>
            <a:pPr algn="ctr">
              <a:defRPr/>
            </a:pPr>
            <a:r>
              <a:rPr lang="es-ES" sz="2400" b="1" dirty="0">
                <a:solidFill>
                  <a:schemeClr val="bg1"/>
                </a:solidFill>
                <a:latin typeface="Times New Roman" pitchFamily="18" charset="0"/>
                <a:ea typeface="Calibri" pitchFamily="34" charset="0"/>
                <a:cs typeface="Times New Roman" pitchFamily="18" charset="0"/>
              </a:rPr>
              <a:t>EQUIPOS  GASÍFEROS Y PETROLÍFEROS</a:t>
            </a:r>
          </a:p>
          <a:p>
            <a:pPr algn="ctr" eaLnBrk="0" hangingPunct="0">
              <a:defRPr/>
            </a:pPr>
            <a:endParaRPr lang="es-ES" sz="2400" b="1" dirty="0">
              <a:solidFill>
                <a:schemeClr val="bg1"/>
              </a:solidFill>
              <a:latin typeface="Times New Roman" pitchFamily="18" charset="0"/>
              <a:ea typeface="Calibri" pitchFamily="34" charset="0"/>
              <a:cs typeface="Times New Roman" pitchFamily="18" charset="0"/>
            </a:endParaRPr>
          </a:p>
          <a:p>
            <a:pPr algn="ctr" eaLnBrk="0" hangingPunct="0">
              <a:defRPr/>
            </a:pPr>
            <a:r>
              <a:rPr lang="es-ES" sz="2400" b="1" dirty="0">
                <a:solidFill>
                  <a:schemeClr val="bg1"/>
                </a:solidFill>
                <a:latin typeface="Times New Roman" pitchFamily="18" charset="0"/>
                <a:ea typeface="Calibri" pitchFamily="34" charset="0"/>
                <a:cs typeface="Times New Roman" pitchFamily="18" charset="0"/>
              </a:rPr>
              <a:t>Equipos en boca de pozos. Gastos de control de los mismos, filtración, limpieza y responsabilidad civil.</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2027982"/>
            <a:ext cx="8229600" cy="2308324"/>
          </a:xfrm>
          <a:prstGeom prst="rect">
            <a:avLst/>
          </a:prstGeom>
          <a:solidFill>
            <a:schemeClr val="tx2"/>
          </a:solidFill>
          <a:ln w="9525">
            <a:noFill/>
            <a:miter lim="800000"/>
            <a:headEnd/>
            <a:tailEnd/>
          </a:ln>
          <a:effectLst/>
        </p:spPr>
        <p:txBody>
          <a:bodyPr wrap="square" anchor="ctr">
            <a:spAutoFit/>
          </a:bodyPr>
          <a:lstStyle/>
          <a:p>
            <a:pPr algn="ctr">
              <a:defRPr/>
            </a:pPr>
            <a:r>
              <a:rPr lang="es-ES" sz="2400" b="1" dirty="0">
                <a:solidFill>
                  <a:schemeClr val="bg1"/>
                </a:solidFill>
                <a:latin typeface="Times New Roman" pitchFamily="18" charset="0"/>
                <a:ea typeface="Calibri" pitchFamily="34" charset="0"/>
                <a:cs typeface="Times New Roman" pitchFamily="18" charset="0"/>
              </a:rPr>
              <a:t>ALTA GAMA MOTOS </a:t>
            </a:r>
            <a:endParaRPr lang="es-ES" sz="2400" dirty="0">
              <a:solidFill>
                <a:schemeClr val="bg1"/>
              </a:solidFill>
              <a:latin typeface="Times New Roman" pitchFamily="18" charset="0"/>
              <a:ea typeface="Calibri" pitchFamily="34" charset="0"/>
              <a:cs typeface="Times New Roman" pitchFamily="18" charset="0"/>
            </a:endParaRPr>
          </a:p>
          <a:p>
            <a:pPr algn="ctr" eaLnBrk="0" hangingPunct="0">
              <a:defRPr/>
            </a:pPr>
            <a:endParaRPr lang="es-ES" sz="2400" dirty="0">
              <a:solidFill>
                <a:schemeClr val="bg1"/>
              </a:solidFill>
              <a:latin typeface="Times New Roman" pitchFamily="18" charset="0"/>
              <a:ea typeface="Calibri" pitchFamily="34" charset="0"/>
              <a:cs typeface="Times New Roman" pitchFamily="18" charset="0"/>
            </a:endParaRPr>
          </a:p>
          <a:p>
            <a:pPr algn="ctr" eaLnBrk="0" hangingPunct="0">
              <a:defRPr/>
            </a:pPr>
            <a:r>
              <a:rPr lang="es-ES" sz="2400" b="1" dirty="0">
                <a:solidFill>
                  <a:schemeClr val="bg1"/>
                </a:solidFill>
                <a:latin typeface="Times New Roman" pitchFamily="18" charset="0"/>
                <a:ea typeface="Calibri" pitchFamily="34" charset="0"/>
                <a:cs typeface="Times New Roman" pitchFamily="18" charset="0"/>
              </a:rPr>
              <a:t>Para motocicletas nacionales o importadas de uso particular. Ampara responsabilidad civil  hacia terceros transportados y no transportados, robo y/ hurto total, incendio total y destrucción total por accidente. Incluye asistencia mecánica.</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1906588"/>
            <a:ext cx="8229600" cy="2308225"/>
          </a:xfrm>
          <a:prstGeom prst="rect">
            <a:avLst/>
          </a:prstGeom>
          <a:solidFill>
            <a:schemeClr val="tx2"/>
          </a:solidFill>
          <a:ln w="9525">
            <a:noFill/>
            <a:miter lim="800000"/>
            <a:headEnd/>
            <a:tailEnd/>
          </a:ln>
          <a:effectLst/>
        </p:spPr>
        <p:txBody>
          <a:bodyPr wrap="square" anchor="ctr">
            <a:spAutoFit/>
          </a:bodyPr>
          <a:lstStyle/>
          <a:p>
            <a:pPr algn="ctr">
              <a:defRPr/>
            </a:pPr>
            <a:r>
              <a:rPr lang="es-ES" sz="2400" b="1" dirty="0">
                <a:solidFill>
                  <a:schemeClr val="bg1"/>
                </a:solidFill>
                <a:latin typeface="Times New Roman" pitchFamily="18" charset="0"/>
                <a:ea typeface="Calibri" pitchFamily="34" charset="0"/>
                <a:cs typeface="Times New Roman" pitchFamily="18" charset="0"/>
              </a:rPr>
              <a:t>ACCIDENTES PERSONALES. FAMILIARES TRANSPORTADOS </a:t>
            </a:r>
          </a:p>
          <a:p>
            <a:pPr algn="ctr" eaLnBrk="0" hangingPunct="0">
              <a:defRPr/>
            </a:pPr>
            <a:endParaRPr lang="es-ES" sz="2400" b="1" dirty="0">
              <a:solidFill>
                <a:schemeClr val="bg1"/>
              </a:solidFill>
              <a:latin typeface="Times New Roman" pitchFamily="18" charset="0"/>
              <a:ea typeface="Calibri" pitchFamily="34" charset="0"/>
              <a:cs typeface="Times New Roman" pitchFamily="18" charset="0"/>
            </a:endParaRPr>
          </a:p>
          <a:p>
            <a:pPr algn="ctr" eaLnBrk="0" hangingPunct="0">
              <a:defRPr/>
            </a:pPr>
            <a:r>
              <a:rPr lang="es-ES" sz="2400" b="1" dirty="0">
                <a:solidFill>
                  <a:schemeClr val="bg1"/>
                </a:solidFill>
                <a:latin typeface="Times New Roman" pitchFamily="18" charset="0"/>
                <a:ea typeface="Calibri" pitchFamily="34" charset="0"/>
                <a:cs typeface="Times New Roman" pitchFamily="18" charset="0"/>
              </a:rPr>
              <a:t>Ampara al cónyuge o parientes del asegurado conductor hasta el tercer grado de consanguinidad o afinidad. Ampara muerte e invalidez total.</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2143125"/>
            <a:ext cx="8229600" cy="1568450"/>
          </a:xfrm>
          <a:prstGeom prst="rect">
            <a:avLst/>
          </a:prstGeom>
          <a:solidFill>
            <a:schemeClr val="tx2"/>
          </a:solidFill>
          <a:ln w="9525">
            <a:noFill/>
            <a:miter lim="800000"/>
            <a:headEnd/>
            <a:tailEnd/>
          </a:ln>
          <a:effectLst/>
        </p:spPr>
        <p:txBody>
          <a:bodyPr wrap="square" anchor="ctr">
            <a:spAutoFit/>
          </a:bodyPr>
          <a:lstStyle/>
          <a:p>
            <a:pPr algn="ctr" fontAlgn="auto">
              <a:spcBef>
                <a:spcPts val="0"/>
              </a:spcBef>
              <a:spcAft>
                <a:spcPts val="0"/>
              </a:spcAft>
              <a:defRPr/>
            </a:pPr>
            <a:r>
              <a:rPr lang="es-ES" sz="2400" b="1" dirty="0">
                <a:solidFill>
                  <a:schemeClr val="bg1"/>
                </a:solidFill>
                <a:latin typeface="Times New Roman" pitchFamily="18" charset="0"/>
                <a:ea typeface="Calibri" pitchFamily="34" charset="0"/>
                <a:cs typeface="Times New Roman" pitchFamily="18" charset="0"/>
              </a:rPr>
              <a:t>GRANIZO, INCENDIO Y RESIEMBRA</a:t>
            </a:r>
            <a:endParaRPr lang="es-ES" sz="2400" b="1" dirty="0">
              <a:solidFill>
                <a:schemeClr val="bg1"/>
              </a:solidFill>
              <a:latin typeface="Arial" pitchFamily="34" charset="0"/>
            </a:endParaRPr>
          </a:p>
          <a:p>
            <a:pPr algn="ctr" eaLnBrk="0" fontAlgn="auto" hangingPunct="0">
              <a:spcBef>
                <a:spcPts val="0"/>
              </a:spcBef>
              <a:spcAft>
                <a:spcPts val="0"/>
              </a:spcAft>
              <a:defRPr/>
            </a:pPr>
            <a:endParaRPr lang="es-ES" sz="2400" b="1" dirty="0">
              <a:solidFill>
                <a:schemeClr val="bg1"/>
              </a:solidFill>
              <a:latin typeface="Times New Roman" pitchFamily="18" charset="0"/>
              <a:ea typeface="Calibri" pitchFamily="34" charset="0"/>
              <a:cs typeface="Times New Roman" pitchFamily="18" charset="0"/>
            </a:endParaRPr>
          </a:p>
          <a:p>
            <a:pPr algn="ctr" eaLnBrk="0" fontAlgn="auto" hangingPunct="0">
              <a:spcBef>
                <a:spcPts val="0"/>
              </a:spcBef>
              <a:spcAft>
                <a:spcPts val="0"/>
              </a:spcAft>
              <a:defRPr/>
            </a:pPr>
            <a:r>
              <a:rPr lang="es-ES" sz="2400" b="1" dirty="0">
                <a:solidFill>
                  <a:schemeClr val="bg1"/>
                </a:solidFill>
                <a:latin typeface="Times New Roman" pitchFamily="18" charset="0"/>
                <a:ea typeface="Calibri" pitchFamily="34" charset="0"/>
                <a:cs typeface="Times New Roman" pitchFamily="18" charset="0"/>
              </a:rPr>
              <a:t>Cobertura de granizo con franquicia deducible o no deducible, incendio del cultivo y resiembra.</a:t>
            </a:r>
            <a:endParaRPr lang="es-ES" sz="2400" b="1" dirty="0">
              <a:solidFill>
                <a:schemeClr val="bg1"/>
              </a:solidFill>
              <a:latin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txBox="1">
            <a:spLocks/>
          </p:cNvSpPr>
          <p:nvPr/>
        </p:nvSpPr>
        <p:spPr>
          <a:xfrm>
            <a:off x="457200" y="428625"/>
            <a:ext cx="8229600" cy="966788"/>
          </a:xfrm>
          <a:prstGeom prst="rect">
            <a:avLst/>
          </a:prstGeom>
          <a:solidFill>
            <a:schemeClr val="bg2"/>
          </a:solidFill>
          <a:ln w="76196">
            <a:solidFill>
              <a:schemeClr val="tx1"/>
            </a:solidFill>
          </a:ln>
        </p:spPr>
        <p:txBody>
          <a:bodyPr vert="horz" lIns="91440" tIns="45720" rIns="91440" bIns="45720" rtlCol="0" anchor="ctr" anchorCtr="1">
            <a:normAutofit/>
          </a:bodyPr>
          <a:lstStyle/>
          <a:p>
            <a:pPr marL="484188"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solidFill>
                  <a:srgbClr val="000000"/>
                </a:solidFill>
                <a:effectLst/>
                <a:uLnTx/>
                <a:uFillTx/>
                <a:latin typeface="Times New Roman" pitchFamily="18" charset="0"/>
                <a:ea typeface="+mj-ea"/>
                <a:cs typeface="Times New Roman" pitchFamily="18" charset="0"/>
              </a:rPr>
              <a:t>RESPONSABILIDAD CIVIL DEL EMPLEADOR</a:t>
            </a:r>
          </a:p>
        </p:txBody>
      </p:sp>
      <p:sp>
        <p:nvSpPr>
          <p:cNvPr id="3" name="Text Box 3"/>
          <p:cNvSpPr txBox="1">
            <a:spLocks noChangeArrowheads="1"/>
          </p:cNvSpPr>
          <p:nvPr/>
        </p:nvSpPr>
        <p:spPr bwMode="auto">
          <a:xfrm>
            <a:off x="425405" y="1660525"/>
            <a:ext cx="8232867" cy="1692275"/>
          </a:xfrm>
          <a:prstGeom prst="rect">
            <a:avLst/>
          </a:prstGeom>
          <a:solidFill>
            <a:schemeClr val="bg2"/>
          </a:solidFill>
          <a:ln w="76196">
            <a:solidFill>
              <a:schemeClr val="tx1"/>
            </a:solidFill>
            <a:miter lim="800000"/>
            <a:headEnd/>
            <a:tailEnd/>
          </a:ln>
        </p:spPr>
        <p:txBody>
          <a:bodyPr wrap="square" anchorCtr="1">
            <a:spAutoFit/>
          </a:bodyPr>
          <a:lstStyle/>
          <a:p>
            <a:pPr algn="ctr" hangingPunct="0">
              <a:spcBef>
                <a:spcPts val="1200"/>
              </a:spcBef>
            </a:pPr>
            <a:r>
              <a:rPr lang="es-ES" sz="2000" b="1">
                <a:solidFill>
                  <a:srgbClr val="000000"/>
                </a:solidFill>
                <a:latin typeface="Times New Roman" pitchFamily="18" charset="0"/>
              </a:rPr>
              <a:t>LAS PRESTACIONES DE ESTA LEY EXIMEN A LOS EMPLEADORES DE TODA RESPONSABILIDAD CIVIL FRENTE A SUS TRABAJADORES Y A LOS DERECHO HABIENTES DE ÉSTOS, CON LA SOLA EXCEPCIÓN DEL ARTÍCULO 1072 DEL CÓDIGO CIVIL</a:t>
            </a:r>
            <a:r>
              <a:rPr lang="es-ES" b="1">
                <a:solidFill>
                  <a:srgbClr val="000000"/>
                </a:solidFill>
                <a:latin typeface="Times New Roman" pitchFamily="18" charset="0"/>
              </a:rPr>
              <a:t>.</a:t>
            </a:r>
          </a:p>
        </p:txBody>
      </p:sp>
      <p:sp>
        <p:nvSpPr>
          <p:cNvPr id="4" name="Text Box 4"/>
          <p:cNvSpPr txBox="1">
            <a:spLocks noChangeArrowheads="1"/>
          </p:cNvSpPr>
          <p:nvPr/>
        </p:nvSpPr>
        <p:spPr bwMode="auto">
          <a:xfrm>
            <a:off x="425405" y="3628072"/>
            <a:ext cx="8232867" cy="1477328"/>
          </a:xfrm>
          <a:prstGeom prst="rect">
            <a:avLst/>
          </a:prstGeom>
          <a:solidFill>
            <a:schemeClr val="bg2"/>
          </a:solidFill>
          <a:ln w="76196">
            <a:solidFill>
              <a:schemeClr val="tx1"/>
            </a:solidFill>
            <a:miter lim="800000"/>
            <a:headEnd/>
            <a:tailEnd/>
          </a:ln>
        </p:spPr>
        <p:txBody>
          <a:bodyPr wrap="square" anchorCtr="1">
            <a:spAutoFit/>
          </a:bodyPr>
          <a:lstStyle/>
          <a:p>
            <a:pPr algn="ctr" hangingPunct="0">
              <a:spcBef>
                <a:spcPts val="1200"/>
              </a:spcBef>
            </a:pPr>
            <a:r>
              <a:rPr lang="es-ES" sz="2000" b="1">
                <a:solidFill>
                  <a:srgbClr val="000000"/>
                </a:solidFill>
                <a:latin typeface="Times New Roman" pitchFamily="18" charset="0"/>
              </a:rPr>
              <a:t>ARTÍCULO 1072 DEL CÓDIGO CIVIL</a:t>
            </a:r>
          </a:p>
          <a:p>
            <a:pPr algn="ctr" hangingPunct="0">
              <a:spcBef>
                <a:spcPts val="1200"/>
              </a:spcBef>
            </a:pPr>
            <a:r>
              <a:rPr lang="es-ES" sz="2000" b="1">
                <a:solidFill>
                  <a:srgbClr val="000000"/>
                </a:solidFill>
                <a:latin typeface="Times New Roman" pitchFamily="18" charset="0"/>
              </a:rPr>
              <a:t>“... EL ACTO ILÍCITO Y EJECUTADO A SABIENDAS CON INTENCIÓN DE DAÑAR LA PERSONA O LOS DERECHOS DE OTRO, SE LLAMA EN ESTE CÓDIGO DELITO...”</a:t>
            </a:r>
            <a:endParaRPr lang="es-ES" b="1">
              <a:solidFill>
                <a:srgbClr val="000000"/>
              </a:solidFill>
              <a:latin typeface="Times New Roman" pitchFamily="18" charset="0"/>
            </a:endParaRPr>
          </a:p>
        </p:txBody>
      </p:sp>
      <p:sp>
        <p:nvSpPr>
          <p:cNvPr id="5" name="Text Box 5"/>
          <p:cNvSpPr txBox="1">
            <a:spLocks noChangeArrowheads="1"/>
          </p:cNvSpPr>
          <p:nvPr/>
        </p:nvSpPr>
        <p:spPr bwMode="auto">
          <a:xfrm>
            <a:off x="425450" y="5334000"/>
            <a:ext cx="8229600" cy="646331"/>
          </a:xfrm>
          <a:prstGeom prst="rect">
            <a:avLst/>
          </a:prstGeom>
          <a:solidFill>
            <a:schemeClr val="bg2"/>
          </a:solidFill>
          <a:ln w="76196">
            <a:solidFill>
              <a:schemeClr val="tx1"/>
            </a:solidFill>
            <a:miter lim="800000"/>
            <a:headEnd/>
            <a:tailEnd/>
          </a:ln>
        </p:spPr>
        <p:txBody>
          <a:bodyPr wrap="square" anchorCtr="1">
            <a:spAutoFit/>
          </a:bodyPr>
          <a:lstStyle/>
          <a:p>
            <a:pPr algn="ctr" hangingPunct="0">
              <a:spcBef>
                <a:spcPts val="1100"/>
              </a:spcBef>
            </a:pPr>
            <a:r>
              <a:rPr lang="es-ES" b="1">
                <a:solidFill>
                  <a:srgbClr val="000000"/>
                </a:solidFill>
                <a:latin typeface="Times New Roman" pitchFamily="18" charset="0"/>
              </a:rPr>
              <a:t>ESTE ARTÍCULO DE LA LEY FUE DECLARADO ANTICONSTITUCIONAL POR LA CORTE SUPREMA DE JUSTICIA.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0-#ppt_w/2"/>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0-#ppt_w/2"/>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ppt_x</p:attrName>
                                        </p:attrNameLst>
                                      </p:cBhvr>
                                      <p:tavLst>
                                        <p:tav tm="0">
                                          <p:val>
                                            <p:strVal val="0-#ppt_w/2"/>
                                          </p:val>
                                        </p:tav>
                                        <p:tav tm="100000">
                                          <p:val>
                                            <p:strVal val="#ppt_x"/>
                                          </p:val>
                                        </p:tav>
                                      </p:tavLst>
                                    </p:anim>
                                    <p:anim calcmode="lin" valueType="num">
                                      <p:cBhvr>
                                        <p:cTn id="2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1951038"/>
            <a:ext cx="8229600" cy="2308225"/>
          </a:xfrm>
          <a:prstGeom prst="rect">
            <a:avLst/>
          </a:prstGeom>
          <a:solidFill>
            <a:schemeClr val="tx2"/>
          </a:solidFill>
          <a:ln w="9525">
            <a:noFill/>
            <a:miter lim="800000"/>
            <a:headEnd/>
            <a:tailEnd/>
          </a:ln>
          <a:effectLst/>
        </p:spPr>
        <p:txBody>
          <a:bodyPr wrap="square" anchor="ctr">
            <a:spAutoFit/>
          </a:bodyPr>
          <a:lstStyle/>
          <a:p>
            <a:pPr algn="ctr">
              <a:defRPr/>
            </a:pPr>
            <a:r>
              <a:rPr lang="es-ES" sz="2400" b="1" dirty="0">
                <a:solidFill>
                  <a:schemeClr val="bg1"/>
                </a:solidFill>
                <a:latin typeface="Times New Roman" pitchFamily="18" charset="0"/>
                <a:ea typeface="Calibri" pitchFamily="34" charset="0"/>
                <a:cs typeface="Times New Roman" pitchFamily="18" charset="0"/>
              </a:rPr>
              <a:t>PLAN PREVISOR</a:t>
            </a:r>
            <a:endParaRPr lang="es-ES" sz="2400" dirty="0">
              <a:solidFill>
                <a:schemeClr val="bg1"/>
              </a:solidFill>
              <a:latin typeface="Times New Roman" pitchFamily="18" charset="0"/>
              <a:ea typeface="Calibri" pitchFamily="34" charset="0"/>
              <a:cs typeface="Times New Roman" pitchFamily="18" charset="0"/>
            </a:endParaRPr>
          </a:p>
          <a:p>
            <a:pPr algn="ctr" eaLnBrk="0" hangingPunct="0">
              <a:defRPr/>
            </a:pPr>
            <a:endParaRPr lang="es-ES" sz="2400" b="1" dirty="0">
              <a:solidFill>
                <a:schemeClr val="bg1"/>
              </a:solidFill>
              <a:latin typeface="Times New Roman" pitchFamily="18" charset="0"/>
              <a:ea typeface="Calibri" pitchFamily="34" charset="0"/>
              <a:cs typeface="Times New Roman" pitchFamily="18" charset="0"/>
            </a:endParaRPr>
          </a:p>
          <a:p>
            <a:pPr algn="ctr" eaLnBrk="0" hangingPunct="0">
              <a:defRPr/>
            </a:pPr>
            <a:r>
              <a:rPr lang="es-ES" sz="2400" b="1" dirty="0">
                <a:solidFill>
                  <a:schemeClr val="bg1"/>
                </a:solidFill>
                <a:latin typeface="Times New Roman" pitchFamily="18" charset="0"/>
                <a:ea typeface="Calibri" pitchFamily="34" charset="0"/>
                <a:cs typeface="Times New Roman" pitchFamily="18" charset="0"/>
              </a:rPr>
              <a:t>Para trabajadores que no disponen cobertura de riesgos del trabajo ante eventuales accidentes en su lugar de trabajo  o in </a:t>
            </a:r>
            <a:r>
              <a:rPr lang="es-ES" sz="2400" b="1" dirty="0" err="1">
                <a:solidFill>
                  <a:schemeClr val="bg1"/>
                </a:solidFill>
                <a:latin typeface="Times New Roman" pitchFamily="18" charset="0"/>
                <a:ea typeface="Calibri" pitchFamily="34" charset="0"/>
                <a:cs typeface="Times New Roman" pitchFamily="18" charset="0"/>
              </a:rPr>
              <a:t>itinere</a:t>
            </a:r>
            <a:r>
              <a:rPr lang="es-ES" sz="2400" b="1" dirty="0">
                <a:solidFill>
                  <a:schemeClr val="bg1"/>
                </a:solidFill>
                <a:latin typeface="Times New Roman" pitchFamily="18" charset="0"/>
                <a:ea typeface="Calibri" pitchFamily="34" charset="0"/>
                <a:cs typeface="Times New Roman" pitchFamily="18" charset="0"/>
              </a:rPr>
              <a:t>. Cubre muerte e incapacidad parcial permanente o absoluta y reintegro de gastos de sepelio.</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2163763"/>
            <a:ext cx="8229600" cy="1570037"/>
          </a:xfrm>
          <a:prstGeom prst="rect">
            <a:avLst/>
          </a:prstGeom>
          <a:solidFill>
            <a:schemeClr val="tx2"/>
          </a:solidFill>
          <a:ln w="9525">
            <a:noFill/>
            <a:miter lim="800000"/>
            <a:headEnd/>
            <a:tailEnd/>
          </a:ln>
          <a:effectLst/>
        </p:spPr>
        <p:txBody>
          <a:bodyPr wrap="square" anchor="ctr">
            <a:spAutoFit/>
          </a:bodyPr>
          <a:lstStyle/>
          <a:p>
            <a:pPr algn="ctr">
              <a:defRPr/>
            </a:pPr>
            <a:r>
              <a:rPr lang="es-ES" sz="2400" b="1" dirty="0">
                <a:solidFill>
                  <a:schemeClr val="bg1"/>
                </a:solidFill>
                <a:latin typeface="Times New Roman" pitchFamily="18" charset="0"/>
                <a:ea typeface="Calibri" pitchFamily="34" charset="0"/>
                <a:cs typeface="Times New Roman" pitchFamily="18" charset="0"/>
              </a:rPr>
              <a:t>BICI SEGURA</a:t>
            </a:r>
          </a:p>
          <a:p>
            <a:pPr algn="ctr" eaLnBrk="0" hangingPunct="0">
              <a:defRPr/>
            </a:pPr>
            <a:endParaRPr lang="es-ES" sz="2400" b="1" dirty="0">
              <a:solidFill>
                <a:schemeClr val="bg1"/>
              </a:solidFill>
              <a:latin typeface="Times New Roman" pitchFamily="18" charset="0"/>
              <a:ea typeface="Calibri" pitchFamily="34" charset="0"/>
              <a:cs typeface="Times New Roman" pitchFamily="18" charset="0"/>
            </a:endParaRPr>
          </a:p>
          <a:p>
            <a:pPr algn="ctr" eaLnBrk="0" hangingPunct="0">
              <a:defRPr/>
            </a:pPr>
            <a:r>
              <a:rPr lang="es-ES" sz="2400" b="1" dirty="0">
                <a:solidFill>
                  <a:schemeClr val="bg1"/>
                </a:solidFill>
                <a:latin typeface="Times New Roman" pitchFamily="18" charset="0"/>
                <a:ea typeface="Calibri" pitchFamily="34" charset="0"/>
                <a:cs typeface="Times New Roman" pitchFamily="18" charset="0"/>
              </a:rPr>
              <a:t>Cobertura de robo. Daño hasta el 50% del valor asegurado, con franquicia del 10% por acontecimiento.</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2143125"/>
            <a:ext cx="8229600" cy="1568450"/>
          </a:xfrm>
          <a:prstGeom prst="rect">
            <a:avLst/>
          </a:prstGeom>
          <a:solidFill>
            <a:schemeClr val="tx2"/>
          </a:solidFill>
          <a:ln w="9525">
            <a:noFill/>
            <a:miter lim="800000"/>
            <a:headEnd/>
            <a:tailEnd/>
          </a:ln>
          <a:effectLst/>
        </p:spPr>
        <p:txBody>
          <a:bodyPr wrap="square" anchor="ctr">
            <a:spAutoFit/>
          </a:bodyPr>
          <a:lstStyle/>
          <a:p>
            <a:pPr algn="ctr" fontAlgn="auto">
              <a:spcBef>
                <a:spcPts val="0"/>
              </a:spcBef>
              <a:spcAft>
                <a:spcPts val="0"/>
              </a:spcAft>
              <a:defRPr/>
            </a:pPr>
            <a:r>
              <a:rPr lang="es-ES" sz="2400" b="1" dirty="0">
                <a:solidFill>
                  <a:schemeClr val="bg1"/>
                </a:solidFill>
                <a:latin typeface="Times New Roman" pitchFamily="18" charset="0"/>
                <a:ea typeface="Calibri" pitchFamily="34" charset="0"/>
                <a:cs typeface="Times New Roman" pitchFamily="18" charset="0"/>
              </a:rPr>
              <a:t>ALQUILER SEGURO</a:t>
            </a:r>
            <a:endParaRPr lang="es-ES" sz="2400" b="1" dirty="0">
              <a:solidFill>
                <a:schemeClr val="bg1"/>
              </a:solidFill>
              <a:latin typeface="Arial" pitchFamily="34" charset="0"/>
            </a:endParaRPr>
          </a:p>
          <a:p>
            <a:pPr algn="ctr" eaLnBrk="0" fontAlgn="auto" hangingPunct="0">
              <a:spcBef>
                <a:spcPts val="0"/>
              </a:spcBef>
              <a:spcAft>
                <a:spcPts val="0"/>
              </a:spcAft>
              <a:defRPr/>
            </a:pPr>
            <a:endParaRPr lang="es-ES" sz="2400" b="1" dirty="0">
              <a:solidFill>
                <a:schemeClr val="bg1"/>
              </a:solidFill>
              <a:latin typeface="Times New Roman" pitchFamily="18" charset="0"/>
              <a:ea typeface="Calibri" pitchFamily="34" charset="0"/>
              <a:cs typeface="Times New Roman" pitchFamily="18" charset="0"/>
            </a:endParaRPr>
          </a:p>
          <a:p>
            <a:pPr algn="ctr" eaLnBrk="0" fontAlgn="auto" hangingPunct="0">
              <a:spcBef>
                <a:spcPts val="0"/>
              </a:spcBef>
              <a:spcAft>
                <a:spcPts val="0"/>
              </a:spcAft>
              <a:defRPr/>
            </a:pPr>
            <a:r>
              <a:rPr lang="es-ES" sz="2400" b="1" dirty="0">
                <a:solidFill>
                  <a:schemeClr val="bg1"/>
                </a:solidFill>
                <a:latin typeface="Times New Roman" pitchFamily="18" charset="0"/>
                <a:ea typeface="Calibri" pitchFamily="34" charset="0"/>
                <a:cs typeface="Times New Roman" pitchFamily="18" charset="0"/>
              </a:rPr>
              <a:t>Seguro de cauci</a:t>
            </a:r>
            <a:r>
              <a:rPr lang="es-ES" sz="2400" b="1" dirty="0">
                <a:solidFill>
                  <a:schemeClr val="bg1"/>
                </a:solidFill>
                <a:latin typeface="Calibri"/>
                <a:ea typeface="Calibri" pitchFamily="34" charset="0"/>
                <a:cs typeface="Times New Roman" pitchFamily="18" charset="0"/>
              </a:rPr>
              <a:t>ó</a:t>
            </a:r>
            <a:r>
              <a:rPr lang="es-ES" sz="2400" b="1" dirty="0">
                <a:solidFill>
                  <a:schemeClr val="bg1"/>
                </a:solidFill>
                <a:latin typeface="Times New Roman" pitchFamily="18" charset="0"/>
                <a:ea typeface="Calibri" pitchFamily="34" charset="0"/>
                <a:cs typeface="Times New Roman" pitchFamily="18" charset="0"/>
              </a:rPr>
              <a:t>n de alquileres  (pago de alquileres y expensas, sustituci</a:t>
            </a:r>
            <a:r>
              <a:rPr lang="es-ES" sz="2400" b="1" dirty="0">
                <a:solidFill>
                  <a:schemeClr val="bg1"/>
                </a:solidFill>
                <a:latin typeface="Calibri"/>
                <a:ea typeface="Calibri" pitchFamily="34" charset="0"/>
                <a:cs typeface="Times New Roman" pitchFamily="18" charset="0"/>
              </a:rPr>
              <a:t>ó</a:t>
            </a:r>
            <a:r>
              <a:rPr lang="es-ES" sz="2400" b="1" dirty="0">
                <a:solidFill>
                  <a:schemeClr val="bg1"/>
                </a:solidFill>
                <a:latin typeface="Times New Roman" pitchFamily="18" charset="0"/>
                <a:ea typeface="Calibri" pitchFamily="34" charset="0"/>
                <a:cs typeface="Times New Roman" pitchFamily="18" charset="0"/>
              </a:rPr>
              <a:t>n de fondo de depósito).  </a:t>
            </a:r>
            <a:endParaRPr lang="es-ES" sz="2400" b="1" dirty="0">
              <a:solidFill>
                <a:schemeClr val="bg1"/>
              </a:solidFill>
              <a:latin typeface="Arial" pitchFamily="34"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1865313"/>
            <a:ext cx="8229600" cy="2676525"/>
          </a:xfrm>
          <a:prstGeom prst="rect">
            <a:avLst/>
          </a:prstGeom>
          <a:solidFill>
            <a:schemeClr val="tx2"/>
          </a:solidFill>
          <a:ln w="9525">
            <a:solidFill>
              <a:schemeClr val="accent1"/>
            </a:solidFill>
            <a:miter lim="800000"/>
            <a:headEnd/>
            <a:tailEnd/>
          </a:ln>
          <a:effectLst/>
        </p:spPr>
        <p:txBody>
          <a:bodyPr wrap="square" anchor="ctr">
            <a:spAutoFit/>
          </a:bodyPr>
          <a:lstStyle/>
          <a:p>
            <a:pPr algn="ctr" fontAlgn="auto">
              <a:spcBef>
                <a:spcPts val="0"/>
              </a:spcBef>
              <a:spcAft>
                <a:spcPts val="0"/>
              </a:spcAft>
              <a:defRPr/>
            </a:pPr>
            <a:r>
              <a:rPr lang="es-ES" sz="2400" b="1" dirty="0">
                <a:solidFill>
                  <a:schemeClr val="bg1"/>
                </a:solidFill>
                <a:latin typeface="Times New Roman" pitchFamily="18" charset="0"/>
                <a:ea typeface="Calibri" pitchFamily="34" charset="0"/>
                <a:cs typeface="Times New Roman" pitchFamily="18" charset="0"/>
              </a:rPr>
              <a:t>INTEGRAL HOTELERO</a:t>
            </a:r>
            <a:endParaRPr lang="es-ES" sz="2400" b="1" dirty="0">
              <a:solidFill>
                <a:schemeClr val="bg1"/>
              </a:solidFill>
              <a:latin typeface="Arial" pitchFamily="34" charset="0"/>
            </a:endParaRPr>
          </a:p>
          <a:p>
            <a:pPr algn="ctr" eaLnBrk="0" fontAlgn="auto" hangingPunct="0">
              <a:spcBef>
                <a:spcPts val="0"/>
              </a:spcBef>
              <a:spcAft>
                <a:spcPts val="0"/>
              </a:spcAft>
              <a:defRPr/>
            </a:pPr>
            <a:endParaRPr lang="es-ES" sz="2400" b="1" dirty="0">
              <a:solidFill>
                <a:schemeClr val="bg1"/>
              </a:solidFill>
              <a:latin typeface="Times New Roman" pitchFamily="18" charset="0"/>
              <a:ea typeface="Calibri" pitchFamily="34" charset="0"/>
              <a:cs typeface="Times New Roman" pitchFamily="18" charset="0"/>
            </a:endParaRPr>
          </a:p>
          <a:p>
            <a:pPr algn="ctr" eaLnBrk="0" fontAlgn="auto" hangingPunct="0">
              <a:spcBef>
                <a:spcPts val="0"/>
              </a:spcBef>
              <a:spcAft>
                <a:spcPts val="0"/>
              </a:spcAft>
              <a:defRPr/>
            </a:pPr>
            <a:r>
              <a:rPr lang="es-ES" sz="2400" b="1" dirty="0">
                <a:solidFill>
                  <a:schemeClr val="bg1"/>
                </a:solidFill>
                <a:latin typeface="Times New Roman" pitchFamily="18" charset="0"/>
                <a:ea typeface="Calibri" pitchFamily="34" charset="0"/>
                <a:cs typeface="Times New Roman" pitchFamily="18" charset="0"/>
              </a:rPr>
              <a:t>Incluye integral de comercio y todo riesgo operativo  (daños por inundación y obras de construcción y montaje. </a:t>
            </a:r>
          </a:p>
          <a:p>
            <a:pPr algn="ctr" eaLnBrk="0" fontAlgn="auto" hangingPunct="0">
              <a:spcBef>
                <a:spcPts val="0"/>
              </a:spcBef>
              <a:spcAft>
                <a:spcPts val="0"/>
              </a:spcAft>
              <a:defRPr/>
            </a:pPr>
            <a:endParaRPr lang="es-ES" sz="2400" b="1" dirty="0">
              <a:solidFill>
                <a:schemeClr val="bg1"/>
              </a:solidFill>
              <a:latin typeface="Times New Roman" pitchFamily="18" charset="0"/>
              <a:ea typeface="Calibri" pitchFamily="34" charset="0"/>
              <a:cs typeface="Times New Roman" pitchFamily="18" charset="0"/>
            </a:endParaRPr>
          </a:p>
          <a:p>
            <a:pPr algn="ctr" eaLnBrk="0" fontAlgn="auto" hangingPunct="0">
              <a:spcBef>
                <a:spcPts val="0"/>
              </a:spcBef>
              <a:spcAft>
                <a:spcPts val="0"/>
              </a:spcAft>
              <a:defRPr/>
            </a:pPr>
            <a:r>
              <a:rPr lang="es-ES" sz="2400" b="1" dirty="0">
                <a:solidFill>
                  <a:schemeClr val="bg1"/>
                </a:solidFill>
                <a:latin typeface="Times New Roman" pitchFamily="18" charset="0"/>
                <a:ea typeface="Calibri" pitchFamily="34" charset="0"/>
                <a:cs typeface="Times New Roman" pitchFamily="18" charset="0"/>
              </a:rPr>
              <a:t>R.C productos para productos de perfumer</a:t>
            </a:r>
            <a:r>
              <a:rPr lang="es-ES" sz="2400" b="1" dirty="0">
                <a:solidFill>
                  <a:schemeClr val="bg1"/>
                </a:solidFill>
                <a:latin typeface="Calibri"/>
                <a:ea typeface="Calibri" pitchFamily="34" charset="0"/>
                <a:cs typeface="Times New Roman" pitchFamily="18" charset="0"/>
              </a:rPr>
              <a:t>í</a:t>
            </a:r>
            <a:r>
              <a:rPr lang="es-ES" sz="2400" b="1" dirty="0">
                <a:solidFill>
                  <a:schemeClr val="bg1"/>
                </a:solidFill>
                <a:latin typeface="Times New Roman" pitchFamily="18" charset="0"/>
                <a:ea typeface="Calibri" pitchFamily="34" charset="0"/>
                <a:cs typeface="Times New Roman" pitchFamily="18" charset="0"/>
              </a:rPr>
              <a:t>a y cosmética con marca del hotel.</a:t>
            </a:r>
            <a:endParaRPr lang="es-ES" sz="2400" b="1" dirty="0">
              <a:solidFill>
                <a:schemeClr val="bg1"/>
              </a:solidFill>
              <a:latin typeface="Arial" pitchFamily="34"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2438400"/>
            <a:ext cx="8229600" cy="1570037"/>
          </a:xfrm>
          <a:prstGeom prst="rect">
            <a:avLst/>
          </a:prstGeom>
          <a:solidFill>
            <a:schemeClr val="tx2"/>
          </a:solidFill>
          <a:ln w="9525">
            <a:noFill/>
            <a:miter lim="800000"/>
            <a:headEnd/>
            <a:tailEnd/>
          </a:ln>
          <a:effectLst/>
        </p:spPr>
        <p:txBody>
          <a:bodyPr wrap="square" anchor="ctr">
            <a:spAutoFit/>
          </a:bodyPr>
          <a:lstStyle/>
          <a:p>
            <a:pPr algn="ctr">
              <a:defRPr/>
            </a:pPr>
            <a:r>
              <a:rPr lang="es-ES" sz="2400" b="1" dirty="0">
                <a:solidFill>
                  <a:schemeClr val="bg1"/>
                </a:solidFill>
                <a:latin typeface="Times New Roman" pitchFamily="18" charset="0"/>
                <a:ea typeface="Calibri" pitchFamily="34" charset="0"/>
                <a:cs typeface="Times New Roman" pitchFamily="18" charset="0"/>
              </a:rPr>
              <a:t>SEGURO PARA CONCESIONARIOS</a:t>
            </a:r>
          </a:p>
          <a:p>
            <a:pPr algn="ctr" eaLnBrk="0" hangingPunct="0">
              <a:defRPr/>
            </a:pPr>
            <a:endParaRPr lang="es-ES" sz="2400" b="1" dirty="0">
              <a:solidFill>
                <a:schemeClr val="bg1"/>
              </a:solidFill>
              <a:latin typeface="Times New Roman" pitchFamily="18" charset="0"/>
              <a:ea typeface="Calibri" pitchFamily="34" charset="0"/>
              <a:cs typeface="Times New Roman" pitchFamily="18" charset="0"/>
            </a:endParaRPr>
          </a:p>
          <a:p>
            <a:pPr algn="ctr" eaLnBrk="0" hangingPunct="0">
              <a:defRPr/>
            </a:pPr>
            <a:r>
              <a:rPr lang="es-ES" sz="2400" b="1" dirty="0">
                <a:solidFill>
                  <a:schemeClr val="bg1"/>
                </a:solidFill>
                <a:latin typeface="Times New Roman" pitchFamily="18" charset="0"/>
                <a:ea typeface="Calibri" pitchFamily="34" charset="0"/>
                <a:cs typeface="Times New Roman" pitchFamily="18" charset="0"/>
              </a:rPr>
              <a:t>Incendio, robo, daños por granizo, huracán, vendaval o tornado, equipos electrónicos, caída de rampas y cristales.</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2000250"/>
            <a:ext cx="8229600" cy="1938338"/>
          </a:xfrm>
          <a:prstGeom prst="rect">
            <a:avLst/>
          </a:prstGeom>
          <a:solidFill>
            <a:schemeClr val="tx2"/>
          </a:solidFill>
          <a:ln w="9525">
            <a:noFill/>
            <a:miter lim="800000"/>
            <a:headEnd/>
            <a:tailEnd/>
          </a:ln>
          <a:effectLst/>
        </p:spPr>
        <p:txBody>
          <a:bodyPr wrap="square" anchor="ctr">
            <a:spAutoFit/>
          </a:bodyPr>
          <a:lstStyle/>
          <a:p>
            <a:pPr algn="ctr">
              <a:defRPr/>
            </a:pPr>
            <a:r>
              <a:rPr lang="es-ES" sz="2400" b="1" dirty="0">
                <a:solidFill>
                  <a:schemeClr val="bg1"/>
                </a:solidFill>
                <a:latin typeface="Times New Roman" pitchFamily="18" charset="0"/>
                <a:ea typeface="Calibri" pitchFamily="34" charset="0"/>
                <a:cs typeface="Times New Roman" pitchFamily="18" charset="0"/>
              </a:rPr>
              <a:t>RESPONSABILIDAD CIVIL ESTABLECIMIENTOS EDUCATIVOS</a:t>
            </a:r>
          </a:p>
          <a:p>
            <a:pPr algn="ctr" eaLnBrk="0" hangingPunct="0">
              <a:defRPr/>
            </a:pPr>
            <a:r>
              <a:rPr lang="es-ES" sz="2400" b="1" dirty="0">
                <a:solidFill>
                  <a:schemeClr val="bg1"/>
                </a:solidFill>
                <a:latin typeface="Times New Roman" pitchFamily="18" charset="0"/>
                <a:ea typeface="Calibri" pitchFamily="34" charset="0"/>
                <a:cs typeface="Times New Roman" pitchFamily="18" charset="0"/>
              </a:rPr>
              <a:t> </a:t>
            </a:r>
          </a:p>
          <a:p>
            <a:pPr algn="ctr" eaLnBrk="0" hangingPunct="0">
              <a:defRPr/>
            </a:pPr>
            <a:r>
              <a:rPr lang="es-ES" sz="2400" b="1" dirty="0">
                <a:solidFill>
                  <a:schemeClr val="bg1"/>
                </a:solidFill>
                <a:latin typeface="Times New Roman" pitchFamily="18" charset="0"/>
                <a:ea typeface="Calibri" pitchFamily="34" charset="0"/>
                <a:cs typeface="Times New Roman" pitchFamily="18" charset="0"/>
              </a:rPr>
              <a:t>Contractual y extracontractual. Suministro de alimentos, actividades recreativas, excursiones, viajes de estudio, etc. </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2035175"/>
            <a:ext cx="8229600" cy="2308225"/>
          </a:xfrm>
          <a:prstGeom prst="rect">
            <a:avLst/>
          </a:prstGeom>
          <a:solidFill>
            <a:schemeClr val="tx2"/>
          </a:solidFill>
          <a:ln w="9525">
            <a:noFill/>
            <a:miter lim="800000"/>
            <a:headEnd/>
            <a:tailEnd/>
          </a:ln>
          <a:effectLst/>
        </p:spPr>
        <p:txBody>
          <a:bodyPr wrap="square" anchor="ctr">
            <a:spAutoFit/>
          </a:bodyPr>
          <a:lstStyle/>
          <a:p>
            <a:pPr algn="ctr" fontAlgn="auto">
              <a:spcBef>
                <a:spcPts val="0"/>
              </a:spcBef>
              <a:spcAft>
                <a:spcPts val="0"/>
              </a:spcAft>
              <a:defRPr/>
            </a:pPr>
            <a:r>
              <a:rPr lang="es-ES" sz="2400" b="1" dirty="0">
                <a:solidFill>
                  <a:schemeClr val="bg1"/>
                </a:solidFill>
                <a:latin typeface="Times New Roman" pitchFamily="18" charset="0"/>
                <a:ea typeface="Calibri" pitchFamily="34" charset="0"/>
                <a:cs typeface="Times New Roman" pitchFamily="18" charset="0"/>
              </a:rPr>
              <a:t>ACCIDENTES PERSONALES. ESTABLECIMIENTOS EDUCATIVOS</a:t>
            </a:r>
            <a:endParaRPr lang="es-ES" sz="2400" b="1" dirty="0">
              <a:solidFill>
                <a:schemeClr val="bg1"/>
              </a:solidFill>
              <a:latin typeface="Arial" pitchFamily="34" charset="0"/>
            </a:endParaRPr>
          </a:p>
          <a:p>
            <a:pPr algn="ctr" eaLnBrk="0" fontAlgn="auto" hangingPunct="0">
              <a:spcBef>
                <a:spcPts val="0"/>
              </a:spcBef>
              <a:spcAft>
                <a:spcPts val="0"/>
              </a:spcAft>
              <a:defRPr/>
            </a:pPr>
            <a:endParaRPr lang="es-ES" sz="2400" b="1" dirty="0">
              <a:solidFill>
                <a:schemeClr val="bg1"/>
              </a:solidFill>
              <a:latin typeface="Times New Roman" pitchFamily="18" charset="0"/>
              <a:ea typeface="Calibri" pitchFamily="34" charset="0"/>
              <a:cs typeface="Times New Roman" pitchFamily="18" charset="0"/>
            </a:endParaRPr>
          </a:p>
          <a:p>
            <a:pPr algn="ctr" eaLnBrk="0" fontAlgn="auto" hangingPunct="0">
              <a:spcBef>
                <a:spcPts val="0"/>
              </a:spcBef>
              <a:spcAft>
                <a:spcPts val="0"/>
              </a:spcAft>
              <a:defRPr/>
            </a:pPr>
            <a:r>
              <a:rPr lang="es-ES" sz="2400" b="1" dirty="0">
                <a:solidFill>
                  <a:schemeClr val="bg1"/>
                </a:solidFill>
                <a:latin typeface="Times New Roman" pitchFamily="18" charset="0"/>
                <a:ea typeface="Calibri" pitchFamily="34" charset="0"/>
                <a:cs typeface="Times New Roman" pitchFamily="18" charset="0"/>
              </a:rPr>
              <a:t>Muerte e incapacidad total por accidente, incluyendo  trayecto de ida y de regreso (</a:t>
            </a:r>
            <a:r>
              <a:rPr lang="es-ES" sz="2400" b="1" dirty="0" smtClean="0">
                <a:solidFill>
                  <a:schemeClr val="bg1"/>
                </a:solidFill>
                <a:latin typeface="Times New Roman" pitchFamily="18" charset="0"/>
                <a:ea typeface="Calibri" pitchFamily="34" charset="0"/>
                <a:cs typeface="Times New Roman" pitchFamily="18" charset="0"/>
              </a:rPr>
              <a:t>casa-colegio</a:t>
            </a:r>
            <a:r>
              <a:rPr lang="es-ES" sz="2400" b="1" dirty="0">
                <a:solidFill>
                  <a:schemeClr val="bg1"/>
                </a:solidFill>
                <a:latin typeface="Times New Roman" pitchFamily="18" charset="0"/>
                <a:ea typeface="Calibri" pitchFamily="34" charset="0"/>
                <a:cs typeface="Times New Roman" pitchFamily="18" charset="0"/>
              </a:rPr>
              <a:t>, </a:t>
            </a:r>
            <a:r>
              <a:rPr lang="es-ES" sz="2400" b="1" dirty="0" smtClean="0">
                <a:solidFill>
                  <a:schemeClr val="bg1"/>
                </a:solidFill>
                <a:latin typeface="Times New Roman" pitchFamily="18" charset="0"/>
                <a:ea typeface="Calibri" pitchFamily="34" charset="0"/>
                <a:cs typeface="Times New Roman" pitchFamily="18" charset="0"/>
              </a:rPr>
              <a:t>colegio-casa</a:t>
            </a:r>
            <a:r>
              <a:rPr lang="es-ES" sz="2400" b="1" dirty="0">
                <a:solidFill>
                  <a:schemeClr val="bg1"/>
                </a:solidFill>
                <a:latin typeface="Times New Roman" pitchFamily="18" charset="0"/>
                <a:ea typeface="Calibri" pitchFamily="34" charset="0"/>
                <a:cs typeface="Times New Roman" pitchFamily="18" charset="0"/>
              </a:rPr>
              <a:t>), excluyendo el uso de motocicletas.  </a:t>
            </a:r>
            <a:endParaRPr lang="es-ES" sz="2400" b="1" dirty="0">
              <a:solidFill>
                <a:schemeClr val="bg1"/>
              </a:solidFill>
              <a:latin typeface="Arial" pitchFamily="34"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2286000"/>
            <a:ext cx="8229600" cy="1568450"/>
          </a:xfrm>
          <a:prstGeom prst="rect">
            <a:avLst/>
          </a:prstGeom>
          <a:solidFill>
            <a:schemeClr val="tx2"/>
          </a:solidFill>
          <a:ln w="9525">
            <a:noFill/>
            <a:miter lim="800000"/>
            <a:headEnd/>
            <a:tailEnd/>
          </a:ln>
          <a:effectLst/>
        </p:spPr>
        <p:txBody>
          <a:bodyPr wrap="square" anchor="ctr">
            <a:spAutoFit/>
          </a:bodyPr>
          <a:lstStyle/>
          <a:p>
            <a:pPr algn="ctr" fontAlgn="auto">
              <a:spcBef>
                <a:spcPts val="0"/>
              </a:spcBef>
              <a:spcAft>
                <a:spcPts val="0"/>
              </a:spcAft>
              <a:defRPr/>
            </a:pPr>
            <a:r>
              <a:rPr lang="es-ES" sz="2400" b="1" dirty="0">
                <a:solidFill>
                  <a:schemeClr val="bg1"/>
                </a:solidFill>
                <a:latin typeface="Times New Roman" pitchFamily="18" charset="0"/>
                <a:ea typeface="Calibri" pitchFamily="34" charset="0"/>
                <a:cs typeface="Times New Roman" pitchFamily="18" charset="0"/>
              </a:rPr>
              <a:t>RESPONSABILIDAD CIVIL PROFESIONAL</a:t>
            </a:r>
            <a:endParaRPr lang="es-ES" sz="2400" b="1" dirty="0">
              <a:solidFill>
                <a:schemeClr val="bg1"/>
              </a:solidFill>
              <a:latin typeface="Arial" pitchFamily="34" charset="0"/>
            </a:endParaRPr>
          </a:p>
          <a:p>
            <a:pPr algn="ctr" eaLnBrk="0" fontAlgn="auto" hangingPunct="0">
              <a:spcBef>
                <a:spcPts val="0"/>
              </a:spcBef>
              <a:spcAft>
                <a:spcPts val="0"/>
              </a:spcAft>
              <a:defRPr/>
            </a:pPr>
            <a:endParaRPr lang="es-ES" sz="2400" b="1" dirty="0">
              <a:solidFill>
                <a:schemeClr val="bg1"/>
              </a:solidFill>
              <a:latin typeface="Times New Roman" pitchFamily="18" charset="0"/>
              <a:ea typeface="Calibri" pitchFamily="34" charset="0"/>
              <a:cs typeface="Times New Roman" pitchFamily="18" charset="0"/>
            </a:endParaRPr>
          </a:p>
          <a:p>
            <a:pPr algn="ctr" eaLnBrk="0" fontAlgn="auto" hangingPunct="0">
              <a:spcBef>
                <a:spcPts val="0"/>
              </a:spcBef>
              <a:spcAft>
                <a:spcPts val="0"/>
              </a:spcAft>
              <a:defRPr/>
            </a:pPr>
            <a:r>
              <a:rPr lang="es-ES" sz="2400" b="1" dirty="0">
                <a:solidFill>
                  <a:schemeClr val="bg1"/>
                </a:solidFill>
                <a:latin typeface="Times New Roman" pitchFamily="18" charset="0"/>
                <a:ea typeface="Calibri" pitchFamily="34" charset="0"/>
                <a:cs typeface="Times New Roman" pitchFamily="18" charset="0"/>
              </a:rPr>
              <a:t>Para arquitectos, abogados, contadores, escribanos e ingenieros. Asistencia jur</a:t>
            </a:r>
            <a:r>
              <a:rPr lang="es-ES" sz="2400" b="1" dirty="0">
                <a:solidFill>
                  <a:schemeClr val="bg1"/>
                </a:solidFill>
                <a:latin typeface="Calibri"/>
                <a:ea typeface="Calibri" pitchFamily="34" charset="0"/>
                <a:cs typeface="Times New Roman" pitchFamily="18" charset="0"/>
              </a:rPr>
              <a:t>í</a:t>
            </a:r>
            <a:r>
              <a:rPr lang="es-ES" sz="2400" b="1" dirty="0">
                <a:solidFill>
                  <a:schemeClr val="bg1"/>
                </a:solidFill>
                <a:latin typeface="Times New Roman" pitchFamily="18" charset="0"/>
                <a:ea typeface="Calibri" pitchFamily="34" charset="0"/>
                <a:cs typeface="Times New Roman" pitchFamily="18" charset="0"/>
              </a:rPr>
              <a:t>dica y defensa legal.</a:t>
            </a:r>
            <a:endParaRPr lang="es-ES" sz="2400" b="1" dirty="0">
              <a:solidFill>
                <a:schemeClr val="bg1"/>
              </a:solidFill>
              <a:latin typeface="Arial" pitchFamily="34"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2000250"/>
            <a:ext cx="8229600" cy="2308225"/>
          </a:xfrm>
          <a:prstGeom prst="rect">
            <a:avLst/>
          </a:prstGeom>
          <a:solidFill>
            <a:schemeClr val="tx2"/>
          </a:solidFill>
          <a:ln w="9525">
            <a:noFill/>
            <a:miter lim="800000"/>
            <a:headEnd/>
            <a:tailEnd/>
          </a:ln>
          <a:effectLst/>
        </p:spPr>
        <p:txBody>
          <a:bodyPr wrap="square" anchor="ctr">
            <a:spAutoFit/>
          </a:bodyPr>
          <a:lstStyle/>
          <a:p>
            <a:pPr algn="ctr" fontAlgn="auto">
              <a:spcBef>
                <a:spcPts val="0"/>
              </a:spcBef>
              <a:spcAft>
                <a:spcPts val="0"/>
              </a:spcAft>
              <a:defRPr/>
            </a:pPr>
            <a:r>
              <a:rPr lang="es-ES" sz="2400" b="1" dirty="0">
                <a:solidFill>
                  <a:schemeClr val="bg1"/>
                </a:solidFill>
                <a:latin typeface="Times New Roman" pitchFamily="18" charset="0"/>
                <a:ea typeface="Calibri" pitchFamily="34" charset="0"/>
                <a:cs typeface="Times New Roman" pitchFamily="18" charset="0"/>
              </a:rPr>
              <a:t>AUTO M</a:t>
            </a:r>
            <a:r>
              <a:rPr lang="es-ES" sz="2400" b="1" dirty="0">
                <a:solidFill>
                  <a:schemeClr val="bg1"/>
                </a:solidFill>
                <a:latin typeface="Calibri"/>
                <a:ea typeface="Calibri" pitchFamily="34" charset="0"/>
                <a:cs typeface="Times New Roman" pitchFamily="18" charset="0"/>
              </a:rPr>
              <a:t>Á</a:t>
            </a:r>
            <a:r>
              <a:rPr lang="es-ES" sz="2400" b="1" dirty="0">
                <a:solidFill>
                  <a:schemeClr val="bg1"/>
                </a:solidFill>
                <a:latin typeface="Times New Roman" pitchFamily="18" charset="0"/>
                <a:ea typeface="Calibri" pitchFamily="34" charset="0"/>
                <a:cs typeface="Times New Roman" pitchFamily="18" charset="0"/>
              </a:rPr>
              <a:t>S HOGAR</a:t>
            </a:r>
            <a:endParaRPr lang="es-ES" sz="2400" b="1" dirty="0">
              <a:solidFill>
                <a:schemeClr val="bg1"/>
              </a:solidFill>
              <a:latin typeface="Arial" pitchFamily="34" charset="0"/>
            </a:endParaRPr>
          </a:p>
          <a:p>
            <a:pPr algn="ctr" eaLnBrk="0" fontAlgn="auto" hangingPunct="0">
              <a:spcBef>
                <a:spcPts val="0"/>
              </a:spcBef>
              <a:spcAft>
                <a:spcPts val="0"/>
              </a:spcAft>
              <a:defRPr/>
            </a:pPr>
            <a:endParaRPr lang="es-ES" sz="2400" b="1" dirty="0">
              <a:solidFill>
                <a:schemeClr val="bg1"/>
              </a:solidFill>
              <a:latin typeface="Times New Roman" pitchFamily="18" charset="0"/>
              <a:ea typeface="Calibri" pitchFamily="34" charset="0"/>
              <a:cs typeface="Times New Roman" pitchFamily="18" charset="0"/>
            </a:endParaRPr>
          </a:p>
          <a:p>
            <a:pPr algn="ctr" eaLnBrk="0" fontAlgn="auto" hangingPunct="0">
              <a:spcBef>
                <a:spcPts val="0"/>
              </a:spcBef>
              <a:spcAft>
                <a:spcPts val="0"/>
              </a:spcAft>
              <a:defRPr/>
            </a:pPr>
            <a:r>
              <a:rPr lang="es-ES" sz="2400" b="1" dirty="0">
                <a:solidFill>
                  <a:schemeClr val="bg1"/>
                </a:solidFill>
                <a:latin typeface="Times New Roman" pitchFamily="18" charset="0"/>
                <a:ea typeface="Calibri" pitchFamily="34" charset="0"/>
                <a:cs typeface="Times New Roman" pitchFamily="18" charset="0"/>
              </a:rPr>
              <a:t>Coberturas de automotores y de un seguro combinado familiar. Incluye accidentes personales del personal dom</a:t>
            </a:r>
            <a:r>
              <a:rPr lang="es-ES" sz="2400" b="1" dirty="0">
                <a:solidFill>
                  <a:schemeClr val="bg1"/>
                </a:solidFill>
                <a:latin typeface="Calibri"/>
                <a:ea typeface="Calibri" pitchFamily="34" charset="0"/>
                <a:cs typeface="Times New Roman" pitchFamily="18" charset="0"/>
              </a:rPr>
              <a:t>é</a:t>
            </a:r>
            <a:r>
              <a:rPr lang="es-ES" sz="2400" b="1" dirty="0">
                <a:solidFill>
                  <a:schemeClr val="bg1"/>
                </a:solidFill>
                <a:latin typeface="Times New Roman" pitchFamily="18" charset="0"/>
                <a:ea typeface="Calibri" pitchFamily="34" charset="0"/>
                <a:cs typeface="Times New Roman" pitchFamily="18" charset="0"/>
              </a:rPr>
              <a:t>stico, jardinero, cocinero, </a:t>
            </a:r>
            <a:r>
              <a:rPr lang="es-ES" sz="2400" b="1" dirty="0" err="1">
                <a:solidFill>
                  <a:schemeClr val="bg1"/>
                </a:solidFill>
                <a:latin typeface="Times New Roman" pitchFamily="18" charset="0"/>
                <a:ea typeface="Calibri" pitchFamily="34" charset="0"/>
                <a:cs typeface="Times New Roman" pitchFamily="18" charset="0"/>
              </a:rPr>
              <a:t>piletero</a:t>
            </a:r>
            <a:r>
              <a:rPr lang="es-ES" sz="2400" b="1" dirty="0">
                <a:solidFill>
                  <a:schemeClr val="bg1"/>
                </a:solidFill>
                <a:latin typeface="Times New Roman" pitchFamily="18" charset="0"/>
                <a:ea typeface="Calibri" pitchFamily="34" charset="0"/>
                <a:cs typeface="Times New Roman" pitchFamily="18" charset="0"/>
              </a:rPr>
              <a:t> con compra protegida de electrodom</a:t>
            </a:r>
            <a:r>
              <a:rPr lang="es-ES" sz="2400" b="1" dirty="0">
                <a:solidFill>
                  <a:schemeClr val="bg1"/>
                </a:solidFill>
                <a:latin typeface="Calibri"/>
                <a:ea typeface="Calibri" pitchFamily="34" charset="0"/>
                <a:cs typeface="Times New Roman" pitchFamily="18" charset="0"/>
              </a:rPr>
              <a:t>é</a:t>
            </a:r>
            <a:r>
              <a:rPr lang="es-ES" sz="2400" b="1" dirty="0">
                <a:solidFill>
                  <a:schemeClr val="bg1"/>
                </a:solidFill>
                <a:latin typeface="Times New Roman" pitchFamily="18" charset="0"/>
                <a:ea typeface="Calibri" pitchFamily="34" charset="0"/>
                <a:cs typeface="Times New Roman" pitchFamily="18" charset="0"/>
              </a:rPr>
              <a:t>sticos.</a:t>
            </a:r>
            <a:endParaRPr lang="es-ES" sz="2400" b="1" dirty="0">
              <a:solidFill>
                <a:schemeClr val="bg1"/>
              </a:solidFill>
              <a:latin typeface="Arial" pitchFamily="34" charset="0"/>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2286000"/>
            <a:ext cx="8229600" cy="1570038"/>
          </a:xfrm>
          <a:prstGeom prst="rect">
            <a:avLst/>
          </a:prstGeom>
          <a:solidFill>
            <a:schemeClr val="tx2"/>
          </a:solidFill>
          <a:ln w="9525">
            <a:noFill/>
            <a:miter lim="800000"/>
            <a:headEnd/>
            <a:tailEnd/>
          </a:ln>
          <a:effectLst/>
        </p:spPr>
        <p:txBody>
          <a:bodyPr wrap="square" anchor="ctr">
            <a:spAutoFit/>
          </a:bodyPr>
          <a:lstStyle/>
          <a:p>
            <a:pPr algn="ctr" fontAlgn="auto">
              <a:spcBef>
                <a:spcPts val="0"/>
              </a:spcBef>
              <a:spcAft>
                <a:spcPts val="0"/>
              </a:spcAft>
              <a:defRPr/>
            </a:pPr>
            <a:r>
              <a:rPr lang="es-ES" sz="2400" b="1" dirty="0">
                <a:solidFill>
                  <a:schemeClr val="bg1"/>
                </a:solidFill>
                <a:latin typeface="Times New Roman" pitchFamily="18" charset="0"/>
                <a:ea typeface="Calibri" pitchFamily="34" charset="0"/>
                <a:cs typeface="Times New Roman" pitchFamily="18" charset="0"/>
              </a:rPr>
              <a:t>CR</a:t>
            </a:r>
            <a:r>
              <a:rPr lang="es-ES" sz="2400" b="1" dirty="0">
                <a:solidFill>
                  <a:schemeClr val="bg1"/>
                </a:solidFill>
                <a:latin typeface="Calibri"/>
                <a:ea typeface="Calibri" pitchFamily="34" charset="0"/>
                <a:cs typeface="Times New Roman" pitchFamily="18" charset="0"/>
              </a:rPr>
              <a:t>É</a:t>
            </a:r>
            <a:r>
              <a:rPr lang="es-ES" sz="2400" b="1" dirty="0">
                <a:solidFill>
                  <a:schemeClr val="bg1"/>
                </a:solidFill>
                <a:latin typeface="Times New Roman" pitchFamily="18" charset="0"/>
                <a:ea typeface="Calibri" pitchFamily="34" charset="0"/>
                <a:cs typeface="Times New Roman" pitchFamily="18" charset="0"/>
              </a:rPr>
              <a:t>DITO DOMÉSTICO Y EXPORTACI</a:t>
            </a:r>
            <a:r>
              <a:rPr lang="es-ES" sz="2400" b="1" dirty="0">
                <a:solidFill>
                  <a:schemeClr val="bg1"/>
                </a:solidFill>
                <a:latin typeface="Calibri"/>
                <a:ea typeface="Calibri" pitchFamily="34" charset="0"/>
                <a:cs typeface="Times New Roman" pitchFamily="18" charset="0"/>
              </a:rPr>
              <a:t>Ó</a:t>
            </a:r>
            <a:r>
              <a:rPr lang="es-ES" sz="2400" b="1" dirty="0">
                <a:solidFill>
                  <a:schemeClr val="bg1"/>
                </a:solidFill>
                <a:latin typeface="Times New Roman" pitchFamily="18" charset="0"/>
                <a:ea typeface="Calibri" pitchFamily="34" charset="0"/>
                <a:cs typeface="Times New Roman" pitchFamily="18" charset="0"/>
              </a:rPr>
              <a:t>N  </a:t>
            </a:r>
            <a:endParaRPr lang="es-ES" sz="2400" b="1" dirty="0">
              <a:solidFill>
                <a:schemeClr val="bg1"/>
              </a:solidFill>
              <a:latin typeface="Arial" pitchFamily="34" charset="0"/>
            </a:endParaRPr>
          </a:p>
          <a:p>
            <a:pPr algn="ctr" eaLnBrk="0" fontAlgn="auto" hangingPunct="0">
              <a:spcBef>
                <a:spcPts val="0"/>
              </a:spcBef>
              <a:spcAft>
                <a:spcPts val="0"/>
              </a:spcAft>
              <a:defRPr/>
            </a:pPr>
            <a:endParaRPr lang="es-ES" sz="2400" b="1" dirty="0">
              <a:solidFill>
                <a:schemeClr val="bg1"/>
              </a:solidFill>
              <a:latin typeface="Times New Roman" pitchFamily="18" charset="0"/>
              <a:ea typeface="Calibri" pitchFamily="34" charset="0"/>
              <a:cs typeface="Times New Roman" pitchFamily="18" charset="0"/>
            </a:endParaRPr>
          </a:p>
          <a:p>
            <a:pPr algn="ctr" eaLnBrk="0" fontAlgn="auto" hangingPunct="0">
              <a:spcBef>
                <a:spcPts val="0"/>
              </a:spcBef>
              <a:spcAft>
                <a:spcPts val="0"/>
              </a:spcAft>
              <a:defRPr/>
            </a:pPr>
            <a:r>
              <a:rPr lang="es-ES" sz="2400" b="1" dirty="0">
                <a:solidFill>
                  <a:schemeClr val="bg1"/>
                </a:solidFill>
                <a:latin typeface="Times New Roman" pitchFamily="18" charset="0"/>
                <a:ea typeface="Calibri" pitchFamily="34" charset="0"/>
                <a:cs typeface="Times New Roman" pitchFamily="18" charset="0"/>
              </a:rPr>
              <a:t>Insolvencia declarada o cr</a:t>
            </a:r>
            <a:r>
              <a:rPr lang="es-ES" sz="2400" b="1" dirty="0">
                <a:solidFill>
                  <a:schemeClr val="bg1"/>
                </a:solidFill>
                <a:latin typeface="Calibri"/>
                <a:ea typeface="Calibri" pitchFamily="34" charset="0"/>
                <a:cs typeface="Times New Roman" pitchFamily="18" charset="0"/>
              </a:rPr>
              <a:t>é</a:t>
            </a:r>
            <a:r>
              <a:rPr lang="es-ES" sz="2400" b="1" dirty="0">
                <a:solidFill>
                  <a:schemeClr val="bg1"/>
                </a:solidFill>
                <a:latin typeface="Times New Roman" pitchFamily="18" charset="0"/>
                <a:ea typeface="Calibri" pitchFamily="34" charset="0"/>
                <a:cs typeface="Times New Roman" pitchFamily="18" charset="0"/>
              </a:rPr>
              <a:t>ditos impagos por m</a:t>
            </a:r>
            <a:r>
              <a:rPr lang="es-ES" sz="2400" b="1" dirty="0">
                <a:solidFill>
                  <a:schemeClr val="bg1"/>
                </a:solidFill>
                <a:latin typeface="Calibri"/>
                <a:ea typeface="Calibri" pitchFamily="34" charset="0"/>
                <a:cs typeface="Times New Roman" pitchFamily="18" charset="0"/>
              </a:rPr>
              <a:t>á</a:t>
            </a:r>
            <a:r>
              <a:rPr lang="es-ES" sz="2400" b="1" dirty="0">
                <a:solidFill>
                  <a:schemeClr val="bg1"/>
                </a:solidFill>
                <a:latin typeface="Times New Roman" pitchFamily="18" charset="0"/>
                <a:ea typeface="Calibri" pitchFamily="34" charset="0"/>
                <a:cs typeface="Times New Roman" pitchFamily="18" charset="0"/>
              </a:rPr>
              <a:t>s de seis meses, incluyendo riesgo pol</a:t>
            </a:r>
            <a:r>
              <a:rPr lang="es-ES" sz="2400" b="1" dirty="0">
                <a:solidFill>
                  <a:schemeClr val="bg1"/>
                </a:solidFill>
                <a:latin typeface="Calibri"/>
                <a:ea typeface="Calibri" pitchFamily="34" charset="0"/>
                <a:cs typeface="Times New Roman" pitchFamily="18" charset="0"/>
              </a:rPr>
              <a:t>í</a:t>
            </a:r>
            <a:r>
              <a:rPr lang="es-ES" sz="2400" b="1" dirty="0">
                <a:solidFill>
                  <a:schemeClr val="bg1"/>
                </a:solidFill>
                <a:latin typeface="Times New Roman" pitchFamily="18" charset="0"/>
                <a:ea typeface="Calibri" pitchFamily="34" charset="0"/>
                <a:cs typeface="Times New Roman" pitchFamily="18" charset="0"/>
              </a:rPr>
              <a:t>tico.</a:t>
            </a:r>
            <a:endParaRPr lang="es-ES" sz="2400" b="1" dirty="0">
              <a:solidFill>
                <a:schemeClr val="bg1"/>
              </a:solidFill>
              <a:latin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460463" y="1374775"/>
            <a:ext cx="8223074" cy="2130425"/>
          </a:xfrm>
          <a:prstGeom prst="rect">
            <a:avLst/>
          </a:prstGeom>
          <a:solidFill>
            <a:schemeClr val="bg2"/>
          </a:solidFill>
          <a:ln w="76196">
            <a:solidFill>
              <a:schemeClr val="tx1"/>
            </a:solidFill>
            <a:miter lim="800000"/>
            <a:headEnd/>
            <a:tailEnd/>
          </a:ln>
        </p:spPr>
        <p:txBody>
          <a:bodyPr wrap="square">
            <a:spAutoFit/>
          </a:bodyPr>
          <a:lstStyle/>
          <a:p>
            <a:pPr algn="ctr" hangingPunct="0">
              <a:spcBef>
                <a:spcPts val="1200"/>
              </a:spcBef>
            </a:pPr>
            <a:r>
              <a:rPr lang="es-ES" sz="2000" b="1">
                <a:solidFill>
                  <a:srgbClr val="000000"/>
                </a:solidFill>
                <a:latin typeface="Times New Roman" pitchFamily="18" charset="0"/>
              </a:rPr>
              <a:t>PRESTACIONES DINERARIAS</a:t>
            </a:r>
          </a:p>
          <a:p>
            <a:pPr hangingPunct="0">
              <a:spcBef>
                <a:spcPts val="1100"/>
              </a:spcBef>
            </a:pPr>
            <a:r>
              <a:rPr lang="es-ES" b="1">
                <a:solidFill>
                  <a:srgbClr val="000000"/>
                </a:solidFill>
                <a:latin typeface="Times New Roman" pitchFamily="18" charset="0"/>
              </a:rPr>
              <a:t>- MUERTE;</a:t>
            </a:r>
          </a:p>
          <a:p>
            <a:pPr hangingPunct="0">
              <a:spcBef>
                <a:spcPts val="1100"/>
              </a:spcBef>
            </a:pPr>
            <a:r>
              <a:rPr lang="es-ES" b="1">
                <a:solidFill>
                  <a:srgbClr val="000000"/>
                </a:solidFill>
                <a:latin typeface="Times New Roman" pitchFamily="18" charset="0"/>
              </a:rPr>
              <a:t>- INCAPACIDAD LABORAL TEMPORARIA;</a:t>
            </a:r>
          </a:p>
          <a:p>
            <a:pPr hangingPunct="0">
              <a:spcBef>
                <a:spcPts val="1100"/>
              </a:spcBef>
            </a:pPr>
            <a:r>
              <a:rPr lang="es-ES" b="1">
                <a:solidFill>
                  <a:srgbClr val="000000"/>
                </a:solidFill>
                <a:latin typeface="Times New Roman" pitchFamily="18" charset="0"/>
              </a:rPr>
              <a:t>- INCAPACIDAD LABORAL PERMANENTE;</a:t>
            </a:r>
          </a:p>
          <a:p>
            <a:pPr hangingPunct="0">
              <a:spcBef>
                <a:spcPts val="1100"/>
              </a:spcBef>
            </a:pPr>
            <a:r>
              <a:rPr lang="es-ES" b="1">
                <a:solidFill>
                  <a:srgbClr val="000000"/>
                </a:solidFill>
                <a:latin typeface="Times New Roman" pitchFamily="18" charset="0"/>
              </a:rPr>
              <a:t>- GRAN INVALIDEZ.</a:t>
            </a:r>
          </a:p>
        </p:txBody>
      </p:sp>
      <p:sp>
        <p:nvSpPr>
          <p:cNvPr id="3" name="Text Box 3"/>
          <p:cNvSpPr txBox="1">
            <a:spLocks noChangeArrowheads="1"/>
          </p:cNvSpPr>
          <p:nvPr/>
        </p:nvSpPr>
        <p:spPr bwMode="auto">
          <a:xfrm>
            <a:off x="460463" y="3779838"/>
            <a:ext cx="8223074" cy="2544762"/>
          </a:xfrm>
          <a:prstGeom prst="rect">
            <a:avLst/>
          </a:prstGeom>
          <a:solidFill>
            <a:schemeClr val="bg2"/>
          </a:solidFill>
          <a:ln w="76196">
            <a:solidFill>
              <a:schemeClr val="tx1"/>
            </a:solidFill>
            <a:miter lim="800000"/>
            <a:headEnd/>
            <a:tailEnd/>
          </a:ln>
        </p:spPr>
        <p:txBody>
          <a:bodyPr wrap="square">
            <a:spAutoFit/>
          </a:bodyPr>
          <a:lstStyle/>
          <a:p>
            <a:pPr algn="ctr" hangingPunct="0">
              <a:spcBef>
                <a:spcPts val="1200"/>
              </a:spcBef>
            </a:pPr>
            <a:r>
              <a:rPr lang="es-ES" sz="2000" b="1">
                <a:solidFill>
                  <a:srgbClr val="000000"/>
                </a:solidFill>
                <a:latin typeface="Times New Roman" pitchFamily="18" charset="0"/>
              </a:rPr>
              <a:t>PRESTACIONES EN ESPECIE</a:t>
            </a:r>
            <a:endParaRPr lang="es-ES">
              <a:solidFill>
                <a:srgbClr val="000000"/>
              </a:solidFill>
              <a:latin typeface="Times New Roman" pitchFamily="18" charset="0"/>
            </a:endParaRPr>
          </a:p>
          <a:p>
            <a:pPr hangingPunct="0">
              <a:spcBef>
                <a:spcPts val="1100"/>
              </a:spcBef>
            </a:pPr>
            <a:r>
              <a:rPr lang="es-ES" b="1">
                <a:solidFill>
                  <a:srgbClr val="000000"/>
                </a:solidFill>
                <a:latin typeface="Times New Roman" pitchFamily="18" charset="0"/>
              </a:rPr>
              <a:t>- ASISTENCIA MÉDICO-FARMACÉUTICA;</a:t>
            </a:r>
          </a:p>
          <a:p>
            <a:pPr hangingPunct="0">
              <a:spcBef>
                <a:spcPts val="1100"/>
              </a:spcBef>
            </a:pPr>
            <a:r>
              <a:rPr lang="es-ES" b="1">
                <a:solidFill>
                  <a:srgbClr val="000000"/>
                </a:solidFill>
                <a:latin typeface="Times New Roman" pitchFamily="18" charset="0"/>
              </a:rPr>
              <a:t>- PRÓTESIS Y ORTOPEDIA;</a:t>
            </a:r>
          </a:p>
          <a:p>
            <a:pPr hangingPunct="0">
              <a:spcBef>
                <a:spcPts val="1100"/>
              </a:spcBef>
            </a:pPr>
            <a:r>
              <a:rPr lang="es-ES" b="1">
                <a:solidFill>
                  <a:srgbClr val="000000"/>
                </a:solidFill>
                <a:latin typeface="Times New Roman" pitchFamily="18" charset="0"/>
              </a:rPr>
              <a:t>- REHABILITACIÓN;</a:t>
            </a:r>
          </a:p>
          <a:p>
            <a:pPr hangingPunct="0">
              <a:spcBef>
                <a:spcPts val="1100"/>
              </a:spcBef>
            </a:pPr>
            <a:r>
              <a:rPr lang="es-ES" b="1">
                <a:solidFill>
                  <a:srgbClr val="000000"/>
                </a:solidFill>
                <a:latin typeface="Times New Roman" pitchFamily="18" charset="0"/>
              </a:rPr>
              <a:t>- RECALIFICACIÓN PROFESIONAL;</a:t>
            </a:r>
          </a:p>
          <a:p>
            <a:pPr hangingPunct="0">
              <a:spcBef>
                <a:spcPts val="1100"/>
              </a:spcBef>
            </a:pPr>
            <a:r>
              <a:rPr lang="es-ES" b="1">
                <a:solidFill>
                  <a:srgbClr val="000000"/>
                </a:solidFill>
                <a:latin typeface="Times New Roman" pitchFamily="18" charset="0"/>
              </a:rPr>
              <a:t>- SERVICIO FUNERARIO.</a:t>
            </a:r>
          </a:p>
        </p:txBody>
      </p:sp>
      <p:sp>
        <p:nvSpPr>
          <p:cNvPr id="4" name="Rectangle 4"/>
          <p:cNvSpPr txBox="1">
            <a:spLocks/>
          </p:cNvSpPr>
          <p:nvPr/>
        </p:nvSpPr>
        <p:spPr>
          <a:xfrm>
            <a:off x="457200" y="500063"/>
            <a:ext cx="8229600" cy="571500"/>
          </a:xfrm>
          <a:prstGeom prst="rect">
            <a:avLst/>
          </a:prstGeom>
          <a:solidFill>
            <a:schemeClr val="bg2"/>
          </a:solidFill>
          <a:ln w="76196">
            <a:solidFill>
              <a:schemeClr val="tx1"/>
            </a:solidFill>
          </a:ln>
        </p:spPr>
        <p:txBody>
          <a:bodyPr vert="horz" lIns="91440" tIns="45720" rIns="91440" bIns="45720" rtlCol="0" anchor="ctr" anchorCtr="1">
            <a:normAutofit/>
          </a:bodyPr>
          <a:lstStyle/>
          <a:p>
            <a:pPr marL="484188"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solidFill>
                  <a:srgbClr val="000000"/>
                </a:solidFill>
                <a:effectLst/>
                <a:uLnTx/>
                <a:uFillTx/>
                <a:latin typeface="Times New Roman" pitchFamily="18" charset="0"/>
                <a:ea typeface="+mj-ea"/>
                <a:cs typeface="Times New Roman" pitchFamily="18" charset="0"/>
              </a:rPr>
              <a:t>TIPO DE PRESTACIONES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type="lt">
                                    <p:tmPct val="100000"/>
                                  </p:iterate>
                                  <p:childTnLst>
                                    <p:set>
                                      <p:cBhvr>
                                        <p:cTn id="6" dur="1" fill="hold">
                                          <p:stCondLst>
                                            <p:cond delay="0"/>
                                          </p:stCondLst>
                                        </p:cTn>
                                        <p:tgtEl>
                                          <p:spTgt spid="4"/>
                                        </p:tgtEl>
                                        <p:attrNameLst>
                                          <p:attrName>style.visibility</p:attrName>
                                        </p:attrNameLst>
                                      </p:cBhvr>
                                      <p:to>
                                        <p:strVal val="visible"/>
                                      </p:to>
                                    </p:set>
                                    <p:animEffect transition="in" filter="wipe(up)">
                                      <p:cBhvr>
                                        <p:cTn id="7" dur="75"/>
                                        <p:tgtEl>
                                          <p:spTgt spid="4"/>
                                        </p:tgtEl>
                                      </p:cBhvr>
                                    </p:animEffect>
                                  </p:childTnLst>
                                </p:cTn>
                              </p:par>
                            </p:childTnLst>
                          </p:cTn>
                        </p:par>
                        <p:par>
                          <p:cTn id="8" fill="hold">
                            <p:stCondLst>
                              <p:cond delay="1350"/>
                            </p:stCondLst>
                            <p:childTnLst>
                              <p:par>
                                <p:cTn id="9" presetID="23" presetClass="entr" presetSubtype="528" fill="hold" grpId="0" nodeType="afterEffect">
                                  <p:stCondLst>
                                    <p:cond delay="10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strVal val="0"/>
                                          </p:val>
                                        </p:tav>
                                        <p:tav tm="100000">
                                          <p:val>
                                            <p:strVal val="#ppt_w"/>
                                          </p:val>
                                        </p:tav>
                                      </p:tavLst>
                                    </p:anim>
                                    <p:anim calcmode="lin" valueType="num">
                                      <p:cBhvr>
                                        <p:cTn id="12" dur="500" fill="hold"/>
                                        <p:tgtEl>
                                          <p:spTgt spid="2"/>
                                        </p:tgtEl>
                                        <p:attrNameLst>
                                          <p:attrName>ppt_h</p:attrName>
                                        </p:attrNameLst>
                                      </p:cBhvr>
                                      <p:tavLst>
                                        <p:tav tm="0">
                                          <p:val>
                                            <p:strVal val="0"/>
                                          </p:val>
                                        </p:tav>
                                        <p:tav tm="100000">
                                          <p:val>
                                            <p:strVal val="#ppt_h"/>
                                          </p:val>
                                        </p:tav>
                                      </p:tavLst>
                                    </p:anim>
                                    <p:anim calcmode="lin" valueType="num">
                                      <p:cBhvr>
                                        <p:cTn id="13" dur="500" fill="hold"/>
                                        <p:tgtEl>
                                          <p:spTgt spid="2"/>
                                        </p:tgtEl>
                                        <p:attrNameLst>
                                          <p:attrName>ppt_x</p:attrName>
                                        </p:attrNameLst>
                                      </p:cBhvr>
                                      <p:tavLst>
                                        <p:tav tm="0">
                                          <p:val>
                                            <p:strVal val="0,5"/>
                                          </p:val>
                                        </p:tav>
                                        <p:tav tm="100000">
                                          <p:val>
                                            <p:strVal val="#ppt_x"/>
                                          </p:val>
                                        </p:tav>
                                      </p:tavLst>
                                    </p:anim>
                                    <p:anim calcmode="lin" valueType="num">
                                      <p:cBhvr>
                                        <p:cTn id="14" dur="500" fill="hold"/>
                                        <p:tgtEl>
                                          <p:spTgt spid="2"/>
                                        </p:tgtEl>
                                        <p:attrNameLst>
                                          <p:attrName>ppt_y</p:attrName>
                                        </p:attrNameLst>
                                      </p:cBhvr>
                                      <p:tavLst>
                                        <p:tav tm="0">
                                          <p:val>
                                            <p:strVal val="0,5"/>
                                          </p:val>
                                        </p:tav>
                                        <p:tav tm="100000">
                                          <p:val>
                                            <p:strVal val="#ppt_y"/>
                                          </p:val>
                                        </p:tav>
                                      </p:tavLst>
                                    </p:anim>
                                  </p:childTnLst>
                                </p:cTn>
                              </p:par>
                            </p:childTnLst>
                          </p:cTn>
                        </p:par>
                        <p:par>
                          <p:cTn id="15" fill="hold">
                            <p:stCondLst>
                              <p:cond delay="1950"/>
                            </p:stCondLst>
                            <p:childTnLst>
                              <p:par>
                                <p:cTn id="16" presetID="23" presetClass="entr" presetSubtype="528" fill="hold" grpId="0" nodeType="afterEffect">
                                  <p:stCondLst>
                                    <p:cond delay="10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0"/>
                                          </p:val>
                                        </p:tav>
                                        <p:tav tm="100000">
                                          <p:val>
                                            <p:strVal val="#ppt_w"/>
                                          </p:val>
                                        </p:tav>
                                      </p:tavLst>
                                    </p:anim>
                                    <p:anim calcmode="lin" valueType="num">
                                      <p:cBhvr>
                                        <p:cTn id="19" dur="500" fill="hold"/>
                                        <p:tgtEl>
                                          <p:spTgt spid="3"/>
                                        </p:tgtEl>
                                        <p:attrNameLst>
                                          <p:attrName>ppt_h</p:attrName>
                                        </p:attrNameLst>
                                      </p:cBhvr>
                                      <p:tavLst>
                                        <p:tav tm="0">
                                          <p:val>
                                            <p:strVal val="0"/>
                                          </p:val>
                                        </p:tav>
                                        <p:tav tm="100000">
                                          <p:val>
                                            <p:strVal val="#ppt_h"/>
                                          </p:val>
                                        </p:tav>
                                      </p:tavLst>
                                    </p:anim>
                                    <p:anim calcmode="lin" valueType="num">
                                      <p:cBhvr>
                                        <p:cTn id="20" dur="500" fill="hold"/>
                                        <p:tgtEl>
                                          <p:spTgt spid="3"/>
                                        </p:tgtEl>
                                        <p:attrNameLst>
                                          <p:attrName>ppt_x</p:attrName>
                                        </p:attrNameLst>
                                      </p:cBhvr>
                                      <p:tavLst>
                                        <p:tav tm="0">
                                          <p:val>
                                            <p:strVal val="0,5"/>
                                          </p:val>
                                        </p:tav>
                                        <p:tav tm="100000">
                                          <p:val>
                                            <p:strVal val="#ppt_x"/>
                                          </p:val>
                                        </p:tav>
                                      </p:tavLst>
                                    </p:anim>
                                    <p:anim calcmode="lin" valueType="num">
                                      <p:cBhvr>
                                        <p:cTn id="21" dur="500" fill="hold"/>
                                        <p:tgtEl>
                                          <p:spTgt spid="3"/>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1371600"/>
            <a:ext cx="8229600" cy="3785652"/>
          </a:xfrm>
          <a:prstGeom prst="rect">
            <a:avLst/>
          </a:prstGeom>
          <a:solidFill>
            <a:schemeClr val="tx2"/>
          </a:solidFill>
          <a:ln w="9525">
            <a:noFill/>
            <a:miter lim="800000"/>
            <a:headEnd/>
            <a:tailEnd/>
          </a:ln>
          <a:effectLst/>
        </p:spPr>
        <p:txBody>
          <a:bodyPr wrap="square" anchor="ctr">
            <a:spAutoFit/>
          </a:bodyPr>
          <a:lstStyle/>
          <a:p>
            <a:pPr algn="ctr" fontAlgn="auto">
              <a:spcBef>
                <a:spcPts val="0"/>
              </a:spcBef>
              <a:spcAft>
                <a:spcPts val="0"/>
              </a:spcAft>
              <a:defRPr/>
            </a:pPr>
            <a:r>
              <a:rPr lang="es-ES" sz="2400" b="1" dirty="0">
                <a:solidFill>
                  <a:schemeClr val="bg1"/>
                </a:solidFill>
                <a:latin typeface="Times New Roman" pitchFamily="18" charset="0"/>
                <a:ea typeface="Calibri" pitchFamily="34" charset="0"/>
                <a:cs typeface="Times New Roman" pitchFamily="18" charset="0"/>
              </a:rPr>
              <a:t>SEGURO DE VIDA EQUINO:</a:t>
            </a:r>
            <a:endParaRPr lang="es-ES" sz="2400" b="1" dirty="0">
              <a:solidFill>
                <a:schemeClr val="bg1"/>
              </a:solidFill>
              <a:latin typeface="Arial" pitchFamily="34" charset="0"/>
            </a:endParaRPr>
          </a:p>
          <a:p>
            <a:pPr algn="ctr" eaLnBrk="0" fontAlgn="auto" hangingPunct="0">
              <a:spcBef>
                <a:spcPts val="0"/>
              </a:spcBef>
              <a:spcAft>
                <a:spcPts val="0"/>
              </a:spcAft>
              <a:defRPr/>
            </a:pPr>
            <a:endParaRPr lang="es-ES" sz="2400" b="1" dirty="0">
              <a:solidFill>
                <a:schemeClr val="bg1"/>
              </a:solidFill>
              <a:latin typeface="Times New Roman" pitchFamily="18" charset="0"/>
              <a:ea typeface="Calibri" pitchFamily="34" charset="0"/>
              <a:cs typeface="Times New Roman" pitchFamily="18" charset="0"/>
            </a:endParaRPr>
          </a:p>
          <a:p>
            <a:pPr algn="ctr" eaLnBrk="0" fontAlgn="auto" hangingPunct="0">
              <a:spcBef>
                <a:spcPts val="0"/>
              </a:spcBef>
              <a:spcAft>
                <a:spcPts val="0"/>
              </a:spcAft>
              <a:defRPr/>
            </a:pPr>
            <a:r>
              <a:rPr lang="es-ES" sz="2400" b="1" dirty="0">
                <a:solidFill>
                  <a:schemeClr val="bg1"/>
                </a:solidFill>
                <a:latin typeface="Times New Roman" pitchFamily="18" charset="0"/>
                <a:ea typeface="Calibri" pitchFamily="34" charset="0"/>
                <a:cs typeface="Times New Roman" pitchFamily="18" charset="0"/>
              </a:rPr>
              <a:t>Ampara muerte o eutanasia del equino a causa de enfermedades nominadas como ser neumon</a:t>
            </a:r>
            <a:r>
              <a:rPr lang="es-ES" sz="2400" b="1" dirty="0">
                <a:solidFill>
                  <a:schemeClr val="bg1"/>
                </a:solidFill>
                <a:latin typeface="Calibri"/>
                <a:ea typeface="Calibri" pitchFamily="34" charset="0"/>
                <a:cs typeface="Times New Roman" pitchFamily="18" charset="0"/>
              </a:rPr>
              <a:t>í</a:t>
            </a:r>
            <a:r>
              <a:rPr lang="es-ES" sz="2400" b="1" dirty="0">
                <a:solidFill>
                  <a:schemeClr val="bg1"/>
                </a:solidFill>
                <a:latin typeface="Times New Roman" pitchFamily="18" charset="0"/>
                <a:ea typeface="Calibri" pitchFamily="34" charset="0"/>
                <a:cs typeface="Times New Roman" pitchFamily="18" charset="0"/>
              </a:rPr>
              <a:t>a, enfermedad neurol</a:t>
            </a:r>
            <a:r>
              <a:rPr lang="es-ES" sz="2400" b="1" dirty="0">
                <a:solidFill>
                  <a:schemeClr val="bg1"/>
                </a:solidFill>
                <a:latin typeface="Calibri"/>
                <a:ea typeface="Calibri" pitchFamily="34" charset="0"/>
                <a:cs typeface="Times New Roman" pitchFamily="18" charset="0"/>
              </a:rPr>
              <a:t>ó</a:t>
            </a:r>
            <a:r>
              <a:rPr lang="es-ES" sz="2400" b="1" dirty="0">
                <a:solidFill>
                  <a:schemeClr val="bg1"/>
                </a:solidFill>
                <a:latin typeface="Times New Roman" pitchFamily="18" charset="0"/>
                <a:ea typeface="Calibri" pitchFamily="34" charset="0"/>
                <a:cs typeface="Times New Roman" pitchFamily="18" charset="0"/>
              </a:rPr>
              <a:t>gica, hemorragia aguda, accidente s</a:t>
            </a:r>
            <a:r>
              <a:rPr lang="es-ES" sz="2400" b="1" dirty="0">
                <a:solidFill>
                  <a:schemeClr val="bg1"/>
                </a:solidFill>
                <a:latin typeface="Calibri"/>
                <a:ea typeface="Calibri" pitchFamily="34" charset="0"/>
                <a:cs typeface="Times New Roman" pitchFamily="18" charset="0"/>
              </a:rPr>
              <a:t>ú</a:t>
            </a:r>
            <a:r>
              <a:rPr lang="es-ES" sz="2400" b="1" dirty="0">
                <a:solidFill>
                  <a:schemeClr val="bg1"/>
                </a:solidFill>
                <a:latin typeface="Times New Roman" pitchFamily="18" charset="0"/>
                <a:ea typeface="Calibri" pitchFamily="34" charset="0"/>
                <a:cs typeface="Times New Roman" pitchFamily="18" charset="0"/>
              </a:rPr>
              <a:t>bito y violento, shock anafiláctico, riesgos climáticos, etc. </a:t>
            </a:r>
          </a:p>
          <a:p>
            <a:pPr algn="ctr" eaLnBrk="0" fontAlgn="auto" hangingPunct="0">
              <a:spcBef>
                <a:spcPts val="0"/>
              </a:spcBef>
              <a:spcAft>
                <a:spcPts val="0"/>
              </a:spcAft>
              <a:defRPr/>
            </a:pPr>
            <a:endParaRPr lang="es-ES" sz="2400" b="1" dirty="0">
              <a:solidFill>
                <a:schemeClr val="bg1"/>
              </a:solidFill>
              <a:latin typeface="Times New Roman" pitchFamily="18" charset="0"/>
              <a:ea typeface="Calibri" pitchFamily="34" charset="0"/>
              <a:cs typeface="Times New Roman" pitchFamily="18" charset="0"/>
            </a:endParaRPr>
          </a:p>
          <a:p>
            <a:pPr algn="ctr" eaLnBrk="0" fontAlgn="auto" hangingPunct="0">
              <a:spcBef>
                <a:spcPts val="0"/>
              </a:spcBef>
              <a:spcAft>
                <a:spcPts val="0"/>
              </a:spcAft>
              <a:defRPr/>
            </a:pPr>
            <a:r>
              <a:rPr lang="es-ES" sz="2400" b="1" dirty="0">
                <a:solidFill>
                  <a:schemeClr val="bg1"/>
                </a:solidFill>
                <a:latin typeface="Times New Roman" pitchFamily="18" charset="0"/>
                <a:ea typeface="Calibri" pitchFamily="34" charset="0"/>
                <a:cs typeface="Times New Roman" pitchFamily="18" charset="0"/>
              </a:rPr>
              <a:t>En caso de transporte equino ampara la muerte o eutanasia a causa de alteraciones en la conducta del animal (</a:t>
            </a:r>
            <a:r>
              <a:rPr lang="es-ES" sz="2400" b="1" dirty="0" err="1">
                <a:solidFill>
                  <a:schemeClr val="bg1"/>
                </a:solidFill>
                <a:latin typeface="Times New Roman" pitchFamily="18" charset="0"/>
                <a:ea typeface="Calibri" pitchFamily="34" charset="0"/>
                <a:cs typeface="Times New Roman" pitchFamily="18" charset="0"/>
              </a:rPr>
              <a:t>hiper</a:t>
            </a:r>
            <a:r>
              <a:rPr lang="es-ES" sz="2400" b="1" dirty="0">
                <a:solidFill>
                  <a:schemeClr val="bg1"/>
                </a:solidFill>
                <a:latin typeface="Times New Roman" pitchFamily="18" charset="0"/>
                <a:ea typeface="Calibri" pitchFamily="34" charset="0"/>
                <a:cs typeface="Times New Roman" pitchFamily="18" charset="0"/>
              </a:rPr>
              <a:t> excitabilidad), intervenci</a:t>
            </a:r>
            <a:r>
              <a:rPr lang="es-ES" sz="2400" b="1" dirty="0">
                <a:solidFill>
                  <a:schemeClr val="bg1"/>
                </a:solidFill>
                <a:latin typeface="Calibri"/>
                <a:ea typeface="Calibri" pitchFamily="34" charset="0"/>
                <a:cs typeface="Times New Roman" pitchFamily="18" charset="0"/>
              </a:rPr>
              <a:t>ó</a:t>
            </a:r>
            <a:r>
              <a:rPr lang="es-ES" sz="2400" b="1" dirty="0">
                <a:solidFill>
                  <a:schemeClr val="bg1"/>
                </a:solidFill>
                <a:latin typeface="Times New Roman" pitchFamily="18" charset="0"/>
                <a:ea typeface="Calibri" pitchFamily="34" charset="0"/>
                <a:cs typeface="Times New Roman" pitchFamily="18" charset="0"/>
              </a:rPr>
              <a:t>n quirúrgica y ces</a:t>
            </a:r>
            <a:r>
              <a:rPr lang="es-ES" sz="2400" b="1" dirty="0">
                <a:solidFill>
                  <a:schemeClr val="bg1"/>
                </a:solidFill>
                <a:latin typeface="Calibri"/>
                <a:ea typeface="Calibri" pitchFamily="34" charset="0"/>
                <a:cs typeface="Times New Roman" pitchFamily="18" charset="0"/>
              </a:rPr>
              <a:t>á</a:t>
            </a:r>
            <a:r>
              <a:rPr lang="es-ES" sz="2400" b="1" dirty="0">
                <a:solidFill>
                  <a:schemeClr val="bg1"/>
                </a:solidFill>
                <a:latin typeface="Times New Roman" pitchFamily="18" charset="0"/>
                <a:ea typeface="Calibri" pitchFamily="34" charset="0"/>
                <a:cs typeface="Times New Roman" pitchFamily="18" charset="0"/>
              </a:rPr>
              <a:t>rea.</a:t>
            </a:r>
            <a:endParaRPr lang="es-ES" sz="2400" b="1" dirty="0">
              <a:solidFill>
                <a:schemeClr val="bg1"/>
              </a:solidFill>
              <a:latin typeface="Arial" pitchFamily="34"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2251075"/>
            <a:ext cx="8229600" cy="1558925"/>
          </a:xfrm>
          <a:prstGeom prst="rect">
            <a:avLst/>
          </a:prstGeom>
          <a:solidFill>
            <a:schemeClr val="tx2"/>
          </a:solidFill>
          <a:ln w="9525">
            <a:noFill/>
            <a:miter lim="800000"/>
            <a:headEnd/>
            <a:tailEnd/>
          </a:ln>
          <a:effectLst/>
        </p:spPr>
        <p:txBody>
          <a:bodyPr wrap="square" anchor="ctr">
            <a:spAutoFit/>
          </a:bodyPr>
          <a:lstStyle/>
          <a:p>
            <a:pPr algn="ctr" fontAlgn="auto">
              <a:spcBef>
                <a:spcPts val="0"/>
              </a:spcBef>
              <a:spcAft>
                <a:spcPts val="0"/>
              </a:spcAft>
              <a:defRPr/>
            </a:pPr>
            <a:r>
              <a:rPr lang="es-ES" sz="2400" b="1" dirty="0">
                <a:solidFill>
                  <a:schemeClr val="bg1"/>
                </a:solidFill>
                <a:latin typeface="Times New Roman" pitchFamily="18" charset="0"/>
                <a:ea typeface="Calibri" pitchFamily="34" charset="0"/>
                <a:cs typeface="Times New Roman" pitchFamily="18" charset="0"/>
              </a:rPr>
              <a:t>OBLIGACIONES PATRONALES</a:t>
            </a:r>
            <a:endParaRPr lang="es-ES" sz="2400" b="1" dirty="0">
              <a:solidFill>
                <a:schemeClr val="bg1"/>
              </a:solidFill>
              <a:latin typeface="Arial" pitchFamily="34" charset="0"/>
            </a:endParaRPr>
          </a:p>
          <a:p>
            <a:pPr algn="ctr" eaLnBrk="0" fontAlgn="auto" hangingPunct="0">
              <a:spcBef>
                <a:spcPts val="0"/>
              </a:spcBef>
              <a:spcAft>
                <a:spcPts val="0"/>
              </a:spcAft>
              <a:defRPr/>
            </a:pPr>
            <a:endParaRPr lang="es-ES" sz="2400" b="1" dirty="0">
              <a:solidFill>
                <a:schemeClr val="bg1"/>
              </a:solidFill>
              <a:latin typeface="Times New Roman" pitchFamily="18" charset="0"/>
              <a:ea typeface="Calibri" pitchFamily="34" charset="0"/>
              <a:cs typeface="Times New Roman" pitchFamily="18" charset="0"/>
            </a:endParaRPr>
          </a:p>
          <a:p>
            <a:pPr algn="ctr" eaLnBrk="0" fontAlgn="auto" hangingPunct="0">
              <a:spcBef>
                <a:spcPts val="0"/>
              </a:spcBef>
              <a:spcAft>
                <a:spcPts val="0"/>
              </a:spcAft>
              <a:defRPr/>
            </a:pPr>
            <a:r>
              <a:rPr lang="es-ES" sz="2400" b="1" dirty="0">
                <a:solidFill>
                  <a:schemeClr val="bg1"/>
                </a:solidFill>
                <a:latin typeface="Times New Roman" pitchFamily="18" charset="0"/>
                <a:ea typeface="Calibri" pitchFamily="34" charset="0"/>
                <a:cs typeface="Times New Roman" pitchFamily="18" charset="0"/>
              </a:rPr>
              <a:t>Ampara: seguro de vida obligatorio, convenio mercantil y ley de contrato de trabajo.</a:t>
            </a:r>
            <a:endParaRPr lang="es-ES" sz="2400" b="1" dirty="0">
              <a:solidFill>
                <a:schemeClr val="bg1"/>
              </a:solidFill>
              <a:latin typeface="Arial" pitchFamily="34" charset="0"/>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1714500"/>
            <a:ext cx="8229600" cy="3046413"/>
          </a:xfrm>
          <a:prstGeom prst="rect">
            <a:avLst/>
          </a:prstGeom>
          <a:solidFill>
            <a:schemeClr val="tx2"/>
          </a:solidFill>
          <a:ln w="9525">
            <a:noFill/>
            <a:miter lim="800000"/>
            <a:headEnd/>
            <a:tailEnd/>
          </a:ln>
          <a:effectLst/>
        </p:spPr>
        <p:txBody>
          <a:bodyPr wrap="square" anchor="ctr">
            <a:spAutoFit/>
          </a:bodyPr>
          <a:lstStyle/>
          <a:p>
            <a:pPr algn="ctr" fontAlgn="auto">
              <a:spcBef>
                <a:spcPts val="0"/>
              </a:spcBef>
              <a:spcAft>
                <a:spcPts val="0"/>
              </a:spcAft>
              <a:defRPr/>
            </a:pPr>
            <a:r>
              <a:rPr lang="es-ES" sz="2400" b="1" dirty="0">
                <a:solidFill>
                  <a:schemeClr val="bg1"/>
                </a:solidFill>
                <a:latin typeface="Times New Roman" pitchFamily="18" charset="0"/>
                <a:ea typeface="Calibri" pitchFamily="34" charset="0"/>
                <a:cs typeface="Times New Roman" pitchFamily="18" charset="0"/>
              </a:rPr>
              <a:t>ACCIDENTES PERSONALES DEPORTIVO</a:t>
            </a:r>
            <a:endParaRPr lang="es-ES" sz="2400" b="1" dirty="0">
              <a:solidFill>
                <a:schemeClr val="bg1"/>
              </a:solidFill>
              <a:latin typeface="Arial" pitchFamily="34" charset="0"/>
            </a:endParaRPr>
          </a:p>
          <a:p>
            <a:pPr algn="ctr" eaLnBrk="0" fontAlgn="auto" hangingPunct="0">
              <a:spcBef>
                <a:spcPts val="0"/>
              </a:spcBef>
              <a:spcAft>
                <a:spcPts val="0"/>
              </a:spcAft>
              <a:defRPr/>
            </a:pPr>
            <a:endParaRPr lang="es-ES" sz="2400" b="1" dirty="0">
              <a:solidFill>
                <a:schemeClr val="bg1"/>
              </a:solidFill>
              <a:latin typeface="Times New Roman" pitchFamily="18" charset="0"/>
              <a:ea typeface="Calibri" pitchFamily="34" charset="0"/>
              <a:cs typeface="Times New Roman" pitchFamily="18" charset="0"/>
            </a:endParaRPr>
          </a:p>
          <a:p>
            <a:pPr algn="ctr" eaLnBrk="0" fontAlgn="auto" hangingPunct="0">
              <a:spcBef>
                <a:spcPts val="0"/>
              </a:spcBef>
              <a:spcAft>
                <a:spcPts val="0"/>
              </a:spcAft>
              <a:defRPr/>
            </a:pPr>
            <a:r>
              <a:rPr lang="es-ES" sz="2400" b="1" dirty="0">
                <a:solidFill>
                  <a:schemeClr val="bg1"/>
                </a:solidFill>
                <a:latin typeface="Times New Roman" pitchFamily="18" charset="0"/>
                <a:ea typeface="Calibri" pitchFamily="34" charset="0"/>
                <a:cs typeface="Times New Roman" pitchFamily="18" charset="0"/>
              </a:rPr>
              <a:t>Destinado a clubes deportivos, asociaciones civiles y de fomento, federaciones y escuelas deportivas. Ampara a las personas que se encuentren realizando entrenamientos o pr</a:t>
            </a:r>
            <a:r>
              <a:rPr lang="es-ES" sz="2400" b="1" dirty="0">
                <a:solidFill>
                  <a:schemeClr val="bg1"/>
                </a:solidFill>
                <a:latin typeface="Calibri"/>
                <a:ea typeface="Calibri" pitchFamily="34" charset="0"/>
                <a:cs typeface="Times New Roman" pitchFamily="18" charset="0"/>
              </a:rPr>
              <a:t>á</a:t>
            </a:r>
            <a:r>
              <a:rPr lang="es-ES" sz="2400" b="1" dirty="0">
                <a:solidFill>
                  <a:schemeClr val="bg1"/>
                </a:solidFill>
                <a:latin typeface="Times New Roman" pitchFamily="18" charset="0"/>
                <a:ea typeface="Calibri" pitchFamily="34" charset="0"/>
                <a:cs typeface="Times New Roman" pitchFamily="18" charset="0"/>
              </a:rPr>
              <a:t>cticas deportivas no profesionales. Cubre muerte accidental, invalidez  total y parcial permanente por accidente y reembolso de gastos m</a:t>
            </a:r>
            <a:r>
              <a:rPr lang="es-ES" sz="2400" b="1" dirty="0">
                <a:solidFill>
                  <a:schemeClr val="bg1"/>
                </a:solidFill>
                <a:latin typeface="Calibri"/>
                <a:ea typeface="Calibri" pitchFamily="34" charset="0"/>
                <a:cs typeface="Times New Roman" pitchFamily="18" charset="0"/>
              </a:rPr>
              <a:t>é</a:t>
            </a:r>
            <a:r>
              <a:rPr lang="es-ES" sz="2400" b="1" dirty="0">
                <a:solidFill>
                  <a:schemeClr val="bg1"/>
                </a:solidFill>
                <a:latin typeface="Times New Roman" pitchFamily="18" charset="0"/>
                <a:ea typeface="Calibri" pitchFamily="34" charset="0"/>
                <a:cs typeface="Times New Roman" pitchFamily="18" charset="0"/>
              </a:rPr>
              <a:t>dicos.</a:t>
            </a:r>
            <a:endParaRPr lang="es-ES" sz="2400" b="1" dirty="0">
              <a:solidFill>
                <a:schemeClr val="bg1"/>
              </a:solidFill>
              <a:latin typeface="Arial" pitchFamily="34"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1804988"/>
            <a:ext cx="8229600" cy="2309812"/>
          </a:xfrm>
          <a:prstGeom prst="rect">
            <a:avLst/>
          </a:prstGeom>
          <a:solidFill>
            <a:schemeClr val="tx2"/>
          </a:solidFill>
          <a:ln w="9525">
            <a:noFill/>
            <a:miter lim="800000"/>
            <a:headEnd/>
            <a:tailEnd/>
          </a:ln>
          <a:effectLst/>
        </p:spPr>
        <p:txBody>
          <a:bodyPr wrap="square" anchor="ctr">
            <a:spAutoFit/>
          </a:bodyPr>
          <a:lstStyle/>
          <a:p>
            <a:pPr algn="ctr" fontAlgn="auto">
              <a:spcBef>
                <a:spcPts val="0"/>
              </a:spcBef>
              <a:spcAft>
                <a:spcPts val="0"/>
              </a:spcAft>
              <a:defRPr/>
            </a:pPr>
            <a:r>
              <a:rPr lang="es-ES" sz="2400" b="1" dirty="0">
                <a:solidFill>
                  <a:schemeClr val="bg1"/>
                </a:solidFill>
                <a:latin typeface="Times New Roman" pitchFamily="18" charset="0"/>
                <a:ea typeface="Calibri" pitchFamily="34" charset="0"/>
                <a:cs typeface="Times New Roman" pitchFamily="18" charset="0"/>
              </a:rPr>
              <a:t>EDUCACI</a:t>
            </a:r>
            <a:r>
              <a:rPr lang="es-ES" sz="2400" b="1" dirty="0">
                <a:solidFill>
                  <a:schemeClr val="bg1"/>
                </a:solidFill>
                <a:latin typeface="Calibri"/>
                <a:ea typeface="Calibri" pitchFamily="34" charset="0"/>
                <a:cs typeface="Times New Roman" pitchFamily="18" charset="0"/>
              </a:rPr>
              <a:t>Ó</a:t>
            </a:r>
            <a:r>
              <a:rPr lang="es-ES" sz="2400" b="1" dirty="0">
                <a:solidFill>
                  <a:schemeClr val="bg1"/>
                </a:solidFill>
                <a:latin typeface="Times New Roman" pitchFamily="18" charset="0"/>
                <a:ea typeface="Calibri" pitchFamily="34" charset="0"/>
                <a:cs typeface="Times New Roman" pitchFamily="18" charset="0"/>
              </a:rPr>
              <a:t>N</a:t>
            </a:r>
            <a:endParaRPr lang="es-ES" sz="2400" b="1" dirty="0">
              <a:solidFill>
                <a:schemeClr val="bg1"/>
              </a:solidFill>
              <a:latin typeface="Arial" pitchFamily="34" charset="0"/>
            </a:endParaRPr>
          </a:p>
          <a:p>
            <a:pPr algn="ctr" eaLnBrk="0" fontAlgn="auto" hangingPunct="0">
              <a:spcBef>
                <a:spcPts val="0"/>
              </a:spcBef>
              <a:spcAft>
                <a:spcPts val="0"/>
              </a:spcAft>
              <a:defRPr/>
            </a:pPr>
            <a:endParaRPr lang="es-ES" sz="2400" b="1" dirty="0">
              <a:solidFill>
                <a:schemeClr val="bg1"/>
              </a:solidFill>
              <a:latin typeface="Times New Roman" pitchFamily="18" charset="0"/>
              <a:ea typeface="Calibri" pitchFamily="34" charset="0"/>
              <a:cs typeface="Times New Roman" pitchFamily="18" charset="0"/>
            </a:endParaRPr>
          </a:p>
          <a:p>
            <a:pPr algn="ctr" eaLnBrk="0" fontAlgn="auto" hangingPunct="0">
              <a:spcBef>
                <a:spcPts val="0"/>
              </a:spcBef>
              <a:spcAft>
                <a:spcPts val="0"/>
              </a:spcAft>
              <a:defRPr/>
            </a:pPr>
            <a:r>
              <a:rPr lang="es-ES" sz="2400" b="1" dirty="0">
                <a:solidFill>
                  <a:schemeClr val="bg1"/>
                </a:solidFill>
                <a:latin typeface="Times New Roman" pitchFamily="18" charset="0"/>
                <a:ea typeface="Calibri" pitchFamily="34" charset="0"/>
                <a:cs typeface="Times New Roman" pitchFamily="18" charset="0"/>
              </a:rPr>
              <a:t>Permite afrontarlos gastos escolares de los hijos durante un tiempo determinado, asegurando que no se interrumpa su formaci</a:t>
            </a:r>
            <a:r>
              <a:rPr lang="es-ES" sz="2400" b="1" dirty="0">
                <a:solidFill>
                  <a:schemeClr val="bg1"/>
                </a:solidFill>
                <a:latin typeface="Calibri"/>
                <a:ea typeface="Calibri" pitchFamily="34" charset="0"/>
                <a:cs typeface="Times New Roman" pitchFamily="18" charset="0"/>
              </a:rPr>
              <a:t>ó</a:t>
            </a:r>
            <a:r>
              <a:rPr lang="es-ES" sz="2400" b="1" dirty="0">
                <a:solidFill>
                  <a:schemeClr val="bg1"/>
                </a:solidFill>
                <a:latin typeface="Times New Roman" pitchFamily="18" charset="0"/>
                <a:ea typeface="Calibri" pitchFamily="34" charset="0"/>
                <a:cs typeface="Times New Roman" pitchFamily="18" charset="0"/>
              </a:rPr>
              <a:t>n por alteraciones en la estructura familiar como invalidez y/o fallecimiento del titular.</a:t>
            </a:r>
            <a:endParaRPr lang="es-ES" sz="2400" b="1" dirty="0">
              <a:solidFill>
                <a:schemeClr val="bg1"/>
              </a:solidFill>
              <a:latin typeface="Arial" pitchFamily="34" charset="0"/>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1853634"/>
            <a:ext cx="8229600" cy="2677656"/>
          </a:xfrm>
          <a:prstGeom prst="rect">
            <a:avLst/>
          </a:prstGeom>
          <a:solidFill>
            <a:schemeClr val="tx2"/>
          </a:solidFill>
          <a:ln w="9525">
            <a:noFill/>
            <a:miter lim="800000"/>
            <a:headEnd/>
            <a:tailEnd/>
          </a:ln>
          <a:effectLst/>
        </p:spPr>
        <p:txBody>
          <a:bodyPr wrap="square" anchor="ctr">
            <a:spAutoFit/>
          </a:bodyPr>
          <a:lstStyle/>
          <a:p>
            <a:pPr algn="ctr" fontAlgn="auto">
              <a:spcBef>
                <a:spcPts val="0"/>
              </a:spcBef>
              <a:spcAft>
                <a:spcPts val="0"/>
              </a:spcAft>
              <a:defRPr/>
            </a:pPr>
            <a:r>
              <a:rPr lang="es-ES" sz="2400" b="1" dirty="0">
                <a:solidFill>
                  <a:schemeClr val="bg1"/>
                </a:solidFill>
                <a:latin typeface="Times New Roman" pitchFamily="18" charset="0"/>
                <a:ea typeface="Calibri" pitchFamily="34" charset="0"/>
                <a:cs typeface="Times New Roman" pitchFamily="18" charset="0"/>
              </a:rPr>
              <a:t>SEGURO DE DIVORCIO</a:t>
            </a:r>
            <a:endParaRPr lang="es-ES" sz="2400" b="1" dirty="0">
              <a:solidFill>
                <a:schemeClr val="bg1"/>
              </a:solidFill>
              <a:latin typeface="Arial" pitchFamily="34" charset="0"/>
            </a:endParaRPr>
          </a:p>
          <a:p>
            <a:pPr algn="ctr" eaLnBrk="0" fontAlgn="auto" hangingPunct="0">
              <a:spcBef>
                <a:spcPts val="0"/>
              </a:spcBef>
              <a:spcAft>
                <a:spcPts val="0"/>
              </a:spcAft>
              <a:defRPr/>
            </a:pPr>
            <a:endParaRPr lang="es-ES" sz="2400" b="1" dirty="0">
              <a:solidFill>
                <a:schemeClr val="bg1"/>
              </a:solidFill>
              <a:latin typeface="Times New Roman" pitchFamily="18" charset="0"/>
              <a:ea typeface="Calibri" pitchFamily="34" charset="0"/>
              <a:cs typeface="Times New Roman" pitchFamily="18" charset="0"/>
            </a:endParaRPr>
          </a:p>
          <a:p>
            <a:pPr algn="ctr" eaLnBrk="0" fontAlgn="auto" hangingPunct="0">
              <a:spcBef>
                <a:spcPts val="0"/>
              </a:spcBef>
              <a:spcAft>
                <a:spcPts val="0"/>
              </a:spcAft>
              <a:defRPr/>
            </a:pPr>
            <a:r>
              <a:rPr lang="es-ES" sz="2400" b="1" dirty="0">
                <a:solidFill>
                  <a:schemeClr val="bg1"/>
                </a:solidFill>
                <a:latin typeface="Times New Roman" pitchFamily="18" charset="0"/>
                <a:ea typeface="Calibri" pitchFamily="34" charset="0"/>
                <a:cs typeface="Times New Roman" pitchFamily="18" charset="0"/>
              </a:rPr>
              <a:t>La p</a:t>
            </a:r>
            <a:r>
              <a:rPr lang="es-ES" sz="2400" b="1" dirty="0">
                <a:solidFill>
                  <a:schemeClr val="bg1"/>
                </a:solidFill>
                <a:latin typeface="Calibri"/>
                <a:ea typeface="Calibri" pitchFamily="34" charset="0"/>
                <a:cs typeface="Times New Roman" pitchFamily="18" charset="0"/>
              </a:rPr>
              <a:t>ó</a:t>
            </a:r>
            <a:r>
              <a:rPr lang="es-ES" sz="2400" b="1" dirty="0">
                <a:solidFill>
                  <a:schemeClr val="bg1"/>
                </a:solidFill>
                <a:latin typeface="Times New Roman" pitchFamily="18" charset="0"/>
                <a:ea typeface="Calibri" pitchFamily="34" charset="0"/>
                <a:cs typeface="Times New Roman" pitchFamily="18" charset="0"/>
              </a:rPr>
              <a:t>liza brinda cobertura para el caso de que, luego del divorcio, el padre u obligado al pago de la cuota alimentaria no pueda  afrontar los costos de manutenci</a:t>
            </a:r>
            <a:r>
              <a:rPr lang="es-ES" sz="2400" b="1" dirty="0">
                <a:solidFill>
                  <a:schemeClr val="bg1"/>
                </a:solidFill>
                <a:latin typeface="Calibri"/>
                <a:ea typeface="Calibri" pitchFamily="34" charset="0"/>
                <a:cs typeface="Times New Roman" pitchFamily="18" charset="0"/>
              </a:rPr>
              <a:t>ó</a:t>
            </a:r>
            <a:r>
              <a:rPr lang="es-ES" sz="2400" b="1" dirty="0">
                <a:solidFill>
                  <a:schemeClr val="bg1"/>
                </a:solidFill>
                <a:latin typeface="Times New Roman" pitchFamily="18" charset="0"/>
                <a:ea typeface="Calibri" pitchFamily="34" charset="0"/>
                <a:cs typeface="Times New Roman" pitchFamily="18" charset="0"/>
              </a:rPr>
              <a:t>n de los hijos por fallecimiento o invalidez temporal o permanente, hasta la mayor</a:t>
            </a:r>
            <a:r>
              <a:rPr lang="es-ES" sz="2400" b="1" dirty="0">
                <a:solidFill>
                  <a:schemeClr val="bg1"/>
                </a:solidFill>
                <a:latin typeface="Calibri"/>
                <a:ea typeface="Calibri" pitchFamily="34" charset="0"/>
                <a:cs typeface="Times New Roman" pitchFamily="18" charset="0"/>
              </a:rPr>
              <a:t>í</a:t>
            </a:r>
            <a:r>
              <a:rPr lang="es-ES" sz="2400" b="1" dirty="0">
                <a:solidFill>
                  <a:schemeClr val="bg1"/>
                </a:solidFill>
                <a:latin typeface="Times New Roman" pitchFamily="18" charset="0"/>
                <a:ea typeface="Calibri" pitchFamily="34" charset="0"/>
                <a:cs typeface="Times New Roman" pitchFamily="18" charset="0"/>
              </a:rPr>
              <a:t>a de edad de </a:t>
            </a:r>
            <a:r>
              <a:rPr lang="es-ES" sz="2400" b="1" dirty="0">
                <a:solidFill>
                  <a:schemeClr val="bg1"/>
                </a:solidFill>
                <a:latin typeface="Calibri"/>
                <a:ea typeface="Calibri" pitchFamily="34" charset="0"/>
                <a:cs typeface="Times New Roman" pitchFamily="18" charset="0"/>
              </a:rPr>
              <a:t>é</a:t>
            </a:r>
            <a:r>
              <a:rPr lang="es-ES" sz="2400" b="1" dirty="0">
                <a:solidFill>
                  <a:schemeClr val="bg1"/>
                </a:solidFill>
                <a:latin typeface="Times New Roman" pitchFamily="18" charset="0"/>
                <a:ea typeface="Calibri" pitchFamily="34" charset="0"/>
                <a:cs typeface="Times New Roman" pitchFamily="18" charset="0"/>
              </a:rPr>
              <a:t>stos. </a:t>
            </a:r>
            <a:endParaRPr lang="es-ES" dirty="0">
              <a:solidFill>
                <a:schemeClr val="bg1"/>
              </a:solidFill>
              <a:latin typeface="Arial" pitchFamily="34" charset="0"/>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txBox="1">
            <a:spLocks/>
          </p:cNvSpPr>
          <p:nvPr/>
        </p:nvSpPr>
        <p:spPr>
          <a:xfrm>
            <a:off x="457200" y="2790825"/>
            <a:ext cx="8229600" cy="561975"/>
          </a:xfrm>
          <a:prstGeom prst="rect">
            <a:avLst/>
          </a:prstGeom>
          <a:solidFill>
            <a:schemeClr val="tx2"/>
          </a:solidFill>
          <a:ln w="76196">
            <a:noFill/>
          </a:ln>
        </p:spPr>
        <p:txBody>
          <a:bodyPr anchorCtr="1"/>
          <a:lstStyle/>
          <a:p>
            <a:pPr marL="482600" marR="0" lvl="0" indent="-48260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solidFill>
                  <a:schemeClr val="bg1"/>
                </a:solidFill>
                <a:effectLst/>
                <a:uLnTx/>
                <a:uFillTx/>
                <a:latin typeface="Times New Roman" pitchFamily="18" charset="0"/>
                <a:ea typeface="+mj-ea"/>
                <a:cs typeface="Times New Roman" pitchFamily="18" charset="0"/>
              </a:rPr>
              <a:t>EVALUACIÓN</a:t>
            </a:r>
            <a:endParaRPr kumimoji="0" lang="en-US" sz="2800" b="0"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057400"/>
            <a:ext cx="8229600" cy="1877437"/>
          </a:xfrm>
          <a:prstGeom prst="rect">
            <a:avLst/>
          </a:prstGeom>
          <a:solidFill>
            <a:schemeClr val="tx2"/>
          </a:solidFill>
          <a:ln w="57150">
            <a:noFill/>
          </a:ln>
        </p:spPr>
        <p:txBody>
          <a:bodyPr wrap="square">
            <a:spAutoFit/>
          </a:bodyPr>
          <a:lstStyle/>
          <a:p>
            <a:pPr algn="ctr" fontAlgn="auto">
              <a:spcBef>
                <a:spcPts val="0"/>
              </a:spcBef>
              <a:spcAft>
                <a:spcPts val="0"/>
              </a:spcAft>
              <a:defRPr/>
            </a:pPr>
            <a:r>
              <a:rPr lang="es-AR" sz="3200" b="1" dirty="0" smtClean="0">
                <a:solidFill>
                  <a:schemeClr val="bg1"/>
                </a:solidFill>
                <a:latin typeface="Times New Roman" pitchFamily="18" charset="0"/>
                <a:cs typeface="Times New Roman" pitchFamily="18" charset="0"/>
              </a:rPr>
              <a:t> </a:t>
            </a:r>
            <a:r>
              <a:rPr lang="es-AR" sz="2800" b="1" dirty="0" smtClean="0">
                <a:solidFill>
                  <a:schemeClr val="bg1"/>
                </a:solidFill>
                <a:latin typeface="Times New Roman" pitchFamily="18" charset="0"/>
                <a:cs typeface="Times New Roman" pitchFamily="18" charset="0"/>
              </a:rPr>
              <a:t>En base a lo estudiado en el apéndice I del  Manual del Profesional del Seguro edición 17, Ud. debería estar en condiciones de responder las siguientes preguntas:</a:t>
            </a:r>
            <a:endParaRPr lang="es-AR" sz="2800" b="1" dirty="0">
              <a:solidFill>
                <a:schemeClr val="bg1"/>
              </a:solidFill>
              <a:latin typeface="Times New Roman" pitchFamily="18" charset="0"/>
              <a:cs typeface="Times New Roman" pitchFamily="18" charset="0"/>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1" name="Rectangle 1"/>
          <p:cNvSpPr>
            <a:spLocks noChangeArrowheads="1"/>
          </p:cNvSpPr>
          <p:nvPr/>
        </p:nvSpPr>
        <p:spPr bwMode="auto">
          <a:xfrm>
            <a:off x="457200" y="533400"/>
            <a:ext cx="8229600" cy="4570482"/>
          </a:xfrm>
          <a:prstGeom prst="rect">
            <a:avLst/>
          </a:prstGeom>
          <a:solidFill>
            <a:schemeClr val="tx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_tradnl" sz="11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s-ES_tradnl" sz="2000" b="1" dirty="0" smtClean="0">
                <a:solidFill>
                  <a:schemeClr val="bg1"/>
                </a:solidFill>
                <a:latin typeface="Times New Roman" pitchFamily="18" charset="0"/>
                <a:ea typeface="Calibri" pitchFamily="34" charset="0"/>
                <a:cs typeface="Times New Roman" pitchFamily="18" charset="0"/>
              </a:rPr>
              <a:t>¿En qué consiste la cobertura de falta de frío? ¿En qué otro ramo se la puede contratar como adicional?</a:t>
            </a:r>
          </a:p>
          <a:p>
            <a:pPr marL="0" marR="0" lvl="0" indent="0" algn="ctr" defTabSz="914400" rtl="0" eaLnBrk="1" fontAlgn="base" latinLnBrk="0" hangingPunct="1">
              <a:lnSpc>
                <a:spcPct val="100000"/>
              </a:lnSpc>
              <a:spcBef>
                <a:spcPct val="0"/>
              </a:spcBef>
              <a:spcAft>
                <a:spcPct val="0"/>
              </a:spcAft>
              <a:buClrTx/>
              <a:buSzTx/>
              <a:buFontTx/>
              <a:buNone/>
              <a:tabLst/>
            </a:pPr>
            <a:r>
              <a:rPr lang="es-ES_tradnl" sz="2000" b="1" dirty="0" smtClean="0">
                <a:solidFill>
                  <a:schemeClr val="bg1"/>
                </a:solidFill>
                <a:latin typeface="Times New Roman" pitchFamily="18" charset="0"/>
                <a:ea typeface="Calibri" pitchFamily="34" charset="0"/>
                <a:cs typeface="Times New Roman" pitchFamily="18" charset="0"/>
              </a:rPr>
              <a:t>¿En la cobertura de daños por agua se amparan los daños producto de agua proveniente del exterior?</a:t>
            </a:r>
          </a:p>
          <a:p>
            <a:pPr marL="0" marR="0" lvl="0" indent="0" algn="ctr" defTabSz="914400" rtl="0" eaLnBrk="1" fontAlgn="base" latinLnBrk="0" hangingPunct="1">
              <a:lnSpc>
                <a:spcPct val="100000"/>
              </a:lnSpc>
              <a:spcBef>
                <a:spcPct val="0"/>
              </a:spcBef>
              <a:spcAft>
                <a:spcPct val="0"/>
              </a:spcAft>
              <a:buClrTx/>
              <a:buSzTx/>
              <a:buFontTx/>
              <a:buNone/>
              <a:tabLst/>
            </a:pPr>
            <a:r>
              <a:rPr lang="es-ES_tradnl" sz="2000" b="1" dirty="0" smtClean="0">
                <a:solidFill>
                  <a:schemeClr val="bg1"/>
                </a:solidFill>
                <a:latin typeface="Times New Roman" pitchFamily="18" charset="0"/>
                <a:ea typeface="Calibri" pitchFamily="34" charset="0"/>
                <a:cs typeface="Times New Roman" pitchFamily="18" charset="0"/>
              </a:rPr>
              <a:t>En la cobertura de jugadores de golf, </a:t>
            </a: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se ampara en todo el territorio de la República Argentina o solo en los campos de golf?  ¿Qué ampara la cobertura de efectos personales? ¿Qué limitación tiene la suma asegurada en caso de robo o hurto o rotura de palos?¿Se considera el caddie un tercero con derecho a reclamar en caso de sufrir daños por la acción del golfista?¿En qué consiste la cobertura de “hoyo en uno”?  ¿El amparo  de responsabilidad civil es solo por lesiones o muerte?</a:t>
            </a:r>
          </a:p>
          <a:p>
            <a:pPr marL="0" marR="0" lvl="0" indent="0" algn="ctr" defTabSz="914400" rtl="0" eaLnBrk="1" fontAlgn="base" latinLnBrk="0" hangingPunct="1">
              <a:lnSpc>
                <a:spcPct val="100000"/>
              </a:lnSpc>
              <a:spcBef>
                <a:spcPct val="0"/>
              </a:spcBef>
              <a:spcAft>
                <a:spcPct val="0"/>
              </a:spcAft>
              <a:buClrTx/>
              <a:buSzTx/>
              <a:buFontTx/>
              <a:buNone/>
              <a:tabLst/>
            </a:pPr>
            <a:r>
              <a:rPr lang="es-ES_tradnl" sz="2000" b="1" dirty="0" smtClean="0">
                <a:solidFill>
                  <a:schemeClr val="bg1"/>
                </a:solidFill>
                <a:latin typeface="Times New Roman" pitchFamily="18" charset="0"/>
                <a:ea typeface="Calibri" pitchFamily="34" charset="0"/>
                <a:cs typeface="Times New Roman" pitchFamily="18" charset="0"/>
              </a:rPr>
              <a:t>¿Cuáles son las principales exclusiones del seguro  de</a:t>
            </a: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l viajero?</a:t>
            </a:r>
          </a:p>
          <a:p>
            <a:pPr marL="0" marR="0" lvl="0" indent="0" algn="ctr" defTabSz="914400" rtl="0" eaLnBrk="1" fontAlgn="base" latinLnBrk="0" hangingPunct="1">
              <a:lnSpc>
                <a:spcPct val="100000"/>
              </a:lnSpc>
              <a:spcBef>
                <a:spcPct val="0"/>
              </a:spcBef>
              <a:spcAft>
                <a:spcPct val="0"/>
              </a:spcAft>
              <a:buClrTx/>
              <a:buSzTx/>
              <a:buFontTx/>
              <a:buNone/>
              <a:tabLst/>
            </a:pPr>
            <a:r>
              <a:rPr lang="es-ES_tradnl" sz="2000" b="1" dirty="0" smtClean="0">
                <a:solidFill>
                  <a:schemeClr val="bg1"/>
                </a:solidFill>
                <a:latin typeface="Times New Roman" pitchFamily="18" charset="0"/>
                <a:cs typeface="Times New Roman" pitchFamily="18" charset="0"/>
              </a:rPr>
              <a:t>¿Qué otro tipo de coberturas conoce que se incluyen habitualmente en riesgos varios?</a:t>
            </a:r>
            <a:endParaRPr kumimoji="0" lang="es-ES_tradnl" sz="2000" b="1"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4" name="Rectangle 2"/>
          <p:cNvSpPr>
            <a:spLocks noChangeArrowheads="1"/>
          </p:cNvSpPr>
          <p:nvPr/>
        </p:nvSpPr>
        <p:spPr bwMode="auto">
          <a:xfrm>
            <a:off x="457200" y="5759450"/>
            <a:ext cx="8229600" cy="565150"/>
          </a:xfrm>
          <a:prstGeom prst="rect">
            <a:avLst/>
          </a:prstGeom>
          <a:solidFill>
            <a:schemeClr val="bg2"/>
          </a:solidFill>
          <a:ln w="76196">
            <a:solidFill>
              <a:schemeClr val="tx1"/>
            </a:solidFill>
            <a:miter lim="800000"/>
            <a:headEnd/>
            <a:tailEnd/>
          </a:ln>
        </p:spPr>
        <p:txBody>
          <a:bodyPr anchor="ctr" anchorCtr="1"/>
          <a:lstStyle/>
          <a:p>
            <a:pPr algn="ctr"/>
            <a:r>
              <a:rPr lang="es-ES" sz="2800" b="1" dirty="0" smtClean="0">
                <a:solidFill>
                  <a:srgbClr val="000000"/>
                </a:solidFill>
                <a:latin typeface="Times New Roman" pitchFamily="18" charset="0"/>
                <a:cs typeface="Times New Roman" pitchFamily="18" charset="0"/>
              </a:rPr>
              <a:t>GRACIAS</a:t>
            </a:r>
            <a:endParaRPr lang="es-ES" sz="2800" b="1"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0"/>
                                  </p:iterate>
                                  <p:childTnLst>
                                    <p:set>
                                      <p:cBhvr>
                                        <p:cTn id="6" dur="1" fill="hold">
                                          <p:stCondLst>
                                            <p:cond delay="0"/>
                                          </p:stCondLst>
                                        </p:cTn>
                                        <p:tgtEl>
                                          <p:spTgt spid="4"/>
                                        </p:tgtEl>
                                        <p:attrNameLst>
                                          <p:attrName>style.visibility</p:attrName>
                                        </p:attrNameLst>
                                      </p:cBhvr>
                                      <p:to>
                                        <p:strVal val="visible"/>
                                      </p:to>
                                    </p:set>
                                    <p:animEffect transition="in" filter="wipe(down)">
                                      <p:cBhvr>
                                        <p:cTn id="7" dur="75"/>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2514600"/>
            <a:ext cx="8229600" cy="857250"/>
          </a:xfrm>
          <a:prstGeom prst="rect">
            <a:avLst/>
          </a:prstGeom>
          <a:solidFill>
            <a:schemeClr val="tx1"/>
          </a:solidFill>
          <a:ln w="19050">
            <a:solidFill>
              <a:srgbClr val="C00000"/>
            </a:solidFill>
            <a:miter lim="800000"/>
            <a:headEnd/>
            <a:tailEnd/>
          </a:ln>
        </p:spPr>
        <p:txBody>
          <a:bodyPr anchor="ctr" anchorCtr="1"/>
          <a:lstStyle/>
          <a:p>
            <a:pPr algn="ctr" fontAlgn="auto">
              <a:spcBef>
                <a:spcPts val="0"/>
              </a:spcBef>
              <a:spcAft>
                <a:spcPts val="0"/>
              </a:spcAft>
              <a:defRPr/>
            </a:pPr>
            <a:r>
              <a:rPr lang="es-ES" sz="2800" b="1">
                <a:solidFill>
                  <a:schemeClr val="bg1"/>
                </a:solidFill>
                <a:latin typeface="Times New Roman" pitchFamily="18" charset="0"/>
                <a:cs typeface="Times New Roman" pitchFamily="18" charset="0"/>
              </a:rPr>
              <a:t>ROBO Y RIESGOS SIMILARES</a:t>
            </a:r>
          </a:p>
          <a:p>
            <a:pPr algn="ctr" fontAlgn="auto">
              <a:spcBef>
                <a:spcPts val="0"/>
              </a:spcBef>
              <a:spcAft>
                <a:spcPts val="0"/>
              </a:spcAft>
              <a:defRPr/>
            </a:pPr>
            <a:r>
              <a:rPr lang="es-ES" sz="2800" b="1">
                <a:solidFill>
                  <a:schemeClr val="bg1"/>
                </a:solidFill>
                <a:latin typeface="Times New Roman" pitchFamily="18" charset="0"/>
                <a:cs typeface="Times New Roman" pitchFamily="18" charset="0"/>
              </a:rPr>
              <a:t>CON CARÁCTER GENERAL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0"/>
                                          </p:val>
                                        </p:tav>
                                        <p:tav tm="100000">
                                          <p:val>
                                            <p:strVal val="#ppt_w"/>
                                          </p:val>
                                        </p:tav>
                                      </p:tavLst>
                                    </p:anim>
                                    <p:anim calcmode="lin" valueType="num">
                                      <p:cBhvr>
                                        <p:cTn id="8" dur="500" fill="hold"/>
                                        <p:tgtEl>
                                          <p:spTgt spid="2"/>
                                        </p:tgtEl>
                                        <p:attrNameLst>
                                          <p:attrName>ppt_h</p:attrName>
                                        </p:attrNameLst>
                                      </p:cBhvr>
                                      <p:tavLst>
                                        <p:tav tm="0">
                                          <p:val>
                                            <p:strVal val="0"/>
                                          </p:val>
                                        </p:tav>
                                        <p:tav tm="100000">
                                          <p:val>
                                            <p:strVal val="#ppt_h"/>
                                          </p:val>
                                        </p:tav>
                                      </p:tavLst>
                                    </p:anim>
                                    <p:anim calcmode="lin" valueType="num">
                                      <p:cBhvr>
                                        <p:cTn id="9" dur="500" fill="hold"/>
                                        <p:tgtEl>
                                          <p:spTgt spid="2"/>
                                        </p:tgtEl>
                                        <p:attrNameLst>
                                          <p:attrName>ppt_x</p:attrName>
                                        </p:attrNameLst>
                                      </p:cBhvr>
                                      <p:tavLst>
                                        <p:tav tm="0">
                                          <p:val>
                                            <p:strVal val="0,5"/>
                                          </p:val>
                                        </p:tav>
                                        <p:tav tm="100000">
                                          <p:val>
                                            <p:strVal val="#ppt_x"/>
                                          </p:val>
                                        </p:tav>
                                      </p:tavLst>
                                    </p:anim>
                                    <p:anim calcmode="lin" valueType="num">
                                      <p:cBhvr>
                                        <p:cTn id="10" dur="500" fill="hold"/>
                                        <p:tgtEl>
                                          <p:spTgt spid="2"/>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ChangeArrowheads="1"/>
          </p:cNvSpPr>
          <p:nvPr/>
        </p:nvSpPr>
        <p:spPr bwMode="auto">
          <a:xfrm>
            <a:off x="457200" y="500063"/>
            <a:ext cx="8229600" cy="762000"/>
          </a:xfrm>
          <a:prstGeom prst="rect">
            <a:avLst/>
          </a:prstGeom>
          <a:solidFill>
            <a:schemeClr val="tx1"/>
          </a:solidFill>
          <a:ln w="28575">
            <a:solidFill>
              <a:schemeClr val="accent2"/>
            </a:solidFill>
            <a:miter lim="800000"/>
            <a:headEnd/>
            <a:tailEnd/>
          </a:ln>
        </p:spPr>
        <p:txBody>
          <a:bodyPr anchor="ctr" anchorCtr="1"/>
          <a:lstStyle/>
          <a:p>
            <a:pPr algn="r" fontAlgn="auto">
              <a:spcBef>
                <a:spcPts val="0"/>
              </a:spcBef>
              <a:spcAft>
                <a:spcPts val="0"/>
              </a:spcAft>
              <a:defRPr/>
            </a:pPr>
            <a:r>
              <a:rPr lang="es-ES" sz="2800" b="1">
                <a:solidFill>
                  <a:schemeClr val="bg1"/>
                </a:solidFill>
                <a:latin typeface="Times New Roman" pitchFamily="18" charset="0"/>
                <a:cs typeface="Times New Roman" pitchFamily="18" charset="0"/>
              </a:rPr>
              <a:t>ROBO Y HURTO</a:t>
            </a:r>
          </a:p>
        </p:txBody>
      </p:sp>
      <p:sp>
        <p:nvSpPr>
          <p:cNvPr id="4" name="Text Box 3"/>
          <p:cNvSpPr txBox="1">
            <a:spLocks noChangeArrowheads="1"/>
          </p:cNvSpPr>
          <p:nvPr/>
        </p:nvSpPr>
        <p:spPr bwMode="auto">
          <a:xfrm>
            <a:off x="457200" y="1460500"/>
            <a:ext cx="8229599" cy="1968500"/>
          </a:xfrm>
          <a:prstGeom prst="rect">
            <a:avLst/>
          </a:prstGeom>
          <a:solidFill>
            <a:schemeClr val="tx1"/>
          </a:solidFill>
          <a:ln w="28575">
            <a:solidFill>
              <a:schemeClr val="accent2"/>
            </a:solidFill>
            <a:miter lim="800000"/>
            <a:headEnd/>
            <a:tailEnd/>
          </a:ln>
        </p:spPr>
        <p:txBody>
          <a:bodyPr wrap="square" anchorCtr="1">
            <a:spAutoFit/>
          </a:bodyPr>
          <a:lstStyle/>
          <a:p>
            <a:pPr algn="ctr" fontAlgn="auto" hangingPunct="0">
              <a:spcBef>
                <a:spcPts val="1200"/>
              </a:spcBef>
              <a:spcAft>
                <a:spcPts val="0"/>
              </a:spcAft>
              <a:defRPr/>
            </a:pPr>
            <a:r>
              <a:rPr lang="es-ES" sz="2000" b="1" dirty="0">
                <a:solidFill>
                  <a:schemeClr val="bg1"/>
                </a:solidFill>
                <a:latin typeface="Times New Roman" pitchFamily="18" charset="0"/>
              </a:rPr>
              <a:t>ROBO:</a:t>
            </a:r>
          </a:p>
          <a:p>
            <a:pPr algn="ctr" fontAlgn="auto" hangingPunct="0">
              <a:spcBef>
                <a:spcPts val="1000"/>
              </a:spcBef>
              <a:spcAft>
                <a:spcPts val="0"/>
              </a:spcAft>
              <a:defRPr/>
            </a:pPr>
            <a:r>
              <a:rPr lang="es-ES" sz="1600" b="1" dirty="0">
                <a:solidFill>
                  <a:schemeClr val="bg1"/>
                </a:solidFill>
                <a:latin typeface="Times New Roman" pitchFamily="18" charset="0"/>
              </a:rPr>
              <a:t>APODERAMIENTO ILEGÍTIMO DE UNA COSA MUEBLE CON VIOLENCIA EN LAS COSAS O EN LAS PERSONAS  (AMENAZA IRRESISTIBLE).</a:t>
            </a:r>
          </a:p>
          <a:p>
            <a:pPr algn="ctr" fontAlgn="auto" hangingPunct="0">
              <a:spcBef>
                <a:spcPts val="1200"/>
              </a:spcBef>
              <a:spcAft>
                <a:spcPts val="0"/>
              </a:spcAft>
              <a:defRPr/>
            </a:pPr>
            <a:r>
              <a:rPr lang="es-ES" sz="2000" b="1" dirty="0">
                <a:solidFill>
                  <a:schemeClr val="bg1"/>
                </a:solidFill>
                <a:latin typeface="Times New Roman" pitchFamily="18" charset="0"/>
              </a:rPr>
              <a:t>HURTO:</a:t>
            </a:r>
          </a:p>
          <a:p>
            <a:pPr algn="ctr" fontAlgn="auto" hangingPunct="0">
              <a:spcBef>
                <a:spcPts val="1400"/>
              </a:spcBef>
              <a:spcAft>
                <a:spcPts val="0"/>
              </a:spcAft>
              <a:defRPr/>
            </a:pPr>
            <a:r>
              <a:rPr lang="es-ES" sz="1600" b="1" dirty="0">
                <a:solidFill>
                  <a:schemeClr val="bg1"/>
                </a:solidFill>
                <a:latin typeface="Times New Roman" pitchFamily="18" charset="0"/>
              </a:rPr>
              <a:t>APODERAMIENTO ILEGÍTIMO DE UNA COSA MUEBLE SIN VIOLENCIA.</a:t>
            </a:r>
            <a:endParaRPr lang="es-ES" sz="2400" dirty="0">
              <a:solidFill>
                <a:schemeClr val="bg1"/>
              </a:solidFill>
              <a:latin typeface="Times New Roman" pitchFamily="18" charset="0"/>
            </a:endParaRPr>
          </a:p>
        </p:txBody>
      </p:sp>
      <p:sp>
        <p:nvSpPr>
          <p:cNvPr id="5" name="Text Box 4"/>
          <p:cNvSpPr txBox="1">
            <a:spLocks noChangeArrowheads="1"/>
          </p:cNvSpPr>
          <p:nvPr/>
        </p:nvSpPr>
        <p:spPr bwMode="auto">
          <a:xfrm>
            <a:off x="457200" y="3644900"/>
            <a:ext cx="8229599" cy="2641600"/>
          </a:xfrm>
          <a:prstGeom prst="rect">
            <a:avLst/>
          </a:prstGeom>
          <a:solidFill>
            <a:schemeClr val="tx1"/>
          </a:solidFill>
          <a:ln w="28575">
            <a:solidFill>
              <a:schemeClr val="accent2"/>
            </a:solidFill>
            <a:miter lim="800000"/>
            <a:headEnd/>
            <a:tailEnd/>
          </a:ln>
        </p:spPr>
        <p:txBody>
          <a:bodyPr wrap="square" anchorCtr="1">
            <a:spAutoFit/>
          </a:bodyPr>
          <a:lstStyle/>
          <a:p>
            <a:pPr algn="ctr" hangingPunct="0">
              <a:spcBef>
                <a:spcPts val="1200"/>
              </a:spcBef>
              <a:defRPr/>
            </a:pPr>
            <a:r>
              <a:rPr lang="es-ES" sz="1600" b="1">
                <a:solidFill>
                  <a:schemeClr val="bg1"/>
                </a:solidFill>
                <a:latin typeface="Times New Roman" pitchFamily="18" charset="0"/>
              </a:rPr>
              <a:t>TIPOS DE SEGUROS COMPRENDIDOS:</a:t>
            </a:r>
          </a:p>
          <a:p>
            <a:pPr algn="ctr" hangingPunct="0">
              <a:spcBef>
                <a:spcPts val="1000"/>
              </a:spcBef>
              <a:defRPr/>
            </a:pPr>
            <a:r>
              <a:rPr lang="es-ES" sz="1600" b="1">
                <a:solidFill>
                  <a:schemeClr val="bg1"/>
                </a:solidFill>
                <a:latin typeface="Times New Roman" pitchFamily="18" charset="0"/>
              </a:rPr>
              <a:t>- VIVIENDAS PARTICULARES;</a:t>
            </a:r>
          </a:p>
          <a:p>
            <a:pPr algn="ctr" hangingPunct="0">
              <a:spcBef>
                <a:spcPts val="1000"/>
              </a:spcBef>
              <a:defRPr/>
            </a:pPr>
            <a:r>
              <a:rPr lang="es-ES" sz="1600" b="1">
                <a:solidFill>
                  <a:schemeClr val="bg1"/>
                </a:solidFill>
                <a:latin typeface="Times New Roman" pitchFamily="18" charset="0"/>
              </a:rPr>
              <a:t>- ACTIVIDADES COMERCIALES, INDUSTRIALES Y CIVILES;</a:t>
            </a:r>
          </a:p>
          <a:p>
            <a:pPr algn="ctr" hangingPunct="0">
              <a:spcBef>
                <a:spcPts val="1000"/>
              </a:spcBef>
              <a:defRPr/>
            </a:pPr>
            <a:r>
              <a:rPr lang="es-ES" sz="1600" b="1">
                <a:solidFill>
                  <a:schemeClr val="bg1"/>
                </a:solidFill>
                <a:latin typeface="Times New Roman" pitchFamily="18" charset="0"/>
              </a:rPr>
              <a:t>- JOYAS, ALHAJAS, PIELES Y OBJETOS DIVERSOS;</a:t>
            </a:r>
          </a:p>
          <a:p>
            <a:pPr algn="ctr" hangingPunct="0">
              <a:spcBef>
                <a:spcPts val="1000"/>
              </a:spcBef>
              <a:defRPr/>
            </a:pPr>
            <a:r>
              <a:rPr lang="es-ES" sz="1600" b="1">
                <a:solidFill>
                  <a:schemeClr val="bg1"/>
                </a:solidFill>
                <a:latin typeface="Times New Roman" pitchFamily="18" charset="0"/>
              </a:rPr>
              <a:t>- ROBO DE VALORES;</a:t>
            </a:r>
          </a:p>
          <a:p>
            <a:pPr algn="ctr" hangingPunct="0">
              <a:spcBef>
                <a:spcPts val="1000"/>
              </a:spcBef>
              <a:defRPr/>
            </a:pPr>
            <a:r>
              <a:rPr lang="es-ES" sz="1600" b="1">
                <a:solidFill>
                  <a:schemeClr val="bg1"/>
                </a:solidFill>
                <a:latin typeface="Times New Roman" pitchFamily="18" charset="0"/>
              </a:rPr>
              <a:t>- ROBO DE VALORES EN TRÁNSITO;</a:t>
            </a:r>
          </a:p>
          <a:p>
            <a:pPr algn="ctr" hangingPunct="0">
              <a:spcBef>
                <a:spcPts val="1000"/>
              </a:spcBef>
              <a:defRPr/>
            </a:pPr>
            <a:r>
              <a:rPr lang="es-ES" sz="1600" b="1">
                <a:solidFill>
                  <a:schemeClr val="bg1"/>
                </a:solidFill>
                <a:latin typeface="Times New Roman" pitchFamily="18" charset="0"/>
              </a:rPr>
              <a:t>- FIDELIDAD DE EMPLEADOS.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5"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5"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5"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500063"/>
            <a:ext cx="8229600" cy="595312"/>
          </a:xfrm>
          <a:prstGeom prst="rect">
            <a:avLst/>
          </a:prstGeom>
          <a:solidFill>
            <a:schemeClr val="bg2"/>
          </a:solidFill>
          <a:ln w="76196">
            <a:solidFill>
              <a:schemeClr val="tx1"/>
            </a:solidFill>
            <a:miter lim="800000"/>
            <a:headEnd/>
            <a:tailEnd/>
          </a:ln>
        </p:spPr>
        <p:txBody>
          <a:bodyPr anchor="ctr" anchorCtr="1"/>
          <a:lstStyle/>
          <a:p>
            <a:pPr algn="ctr"/>
            <a:r>
              <a:rPr lang="es-ES" sz="2800" b="1">
                <a:solidFill>
                  <a:srgbClr val="000000"/>
                </a:solidFill>
                <a:latin typeface="Times New Roman" pitchFamily="18" charset="0"/>
                <a:cs typeface="Times New Roman" pitchFamily="18" charset="0"/>
              </a:rPr>
              <a:t>INCAPACIDAD LABORAL TEMPORARIA</a:t>
            </a:r>
            <a:endParaRPr lang="es-ES" sz="4400">
              <a:solidFill>
                <a:srgbClr val="000000"/>
              </a:solidFill>
              <a:latin typeface="Times New Roman" pitchFamily="18" charset="0"/>
              <a:cs typeface="Times New Roman" pitchFamily="18" charset="0"/>
            </a:endParaRPr>
          </a:p>
        </p:txBody>
      </p:sp>
      <p:sp>
        <p:nvSpPr>
          <p:cNvPr id="3" name="Text Box 3"/>
          <p:cNvSpPr txBox="1">
            <a:spLocks noChangeArrowheads="1"/>
          </p:cNvSpPr>
          <p:nvPr/>
        </p:nvSpPr>
        <p:spPr bwMode="auto">
          <a:xfrm>
            <a:off x="457200" y="1392238"/>
            <a:ext cx="8229600" cy="708025"/>
          </a:xfrm>
          <a:prstGeom prst="rect">
            <a:avLst/>
          </a:prstGeom>
          <a:solidFill>
            <a:schemeClr val="bg2"/>
          </a:solidFill>
          <a:ln w="76196">
            <a:solidFill>
              <a:schemeClr val="tx1"/>
            </a:solidFill>
            <a:miter lim="800000"/>
            <a:headEnd/>
            <a:tailEnd/>
          </a:ln>
        </p:spPr>
        <p:txBody>
          <a:bodyPr wrap="square" anchorCtr="1">
            <a:spAutoFit/>
          </a:bodyPr>
          <a:lstStyle/>
          <a:p>
            <a:pPr algn="ctr" hangingPunct="0">
              <a:spcBef>
                <a:spcPts val="1200"/>
              </a:spcBef>
            </a:pPr>
            <a:r>
              <a:rPr lang="es-ES" sz="2000" b="1">
                <a:solidFill>
                  <a:srgbClr val="000000"/>
                </a:solidFill>
                <a:latin typeface="Times New Roman" pitchFamily="18" charset="0"/>
              </a:rPr>
              <a:t>SE PRODUCE CUANDO EL DAÑO LE IMPIDE AL TRABAJADOR REALIZAR TEMPORALMENTE SUS TAREAS HABITUALES.</a:t>
            </a:r>
          </a:p>
        </p:txBody>
      </p:sp>
      <p:sp>
        <p:nvSpPr>
          <p:cNvPr id="4" name="Text Box 4"/>
          <p:cNvSpPr txBox="1">
            <a:spLocks noChangeArrowheads="1"/>
          </p:cNvSpPr>
          <p:nvPr/>
        </p:nvSpPr>
        <p:spPr bwMode="auto">
          <a:xfrm>
            <a:off x="457200" y="2962275"/>
            <a:ext cx="8229600" cy="2544763"/>
          </a:xfrm>
          <a:prstGeom prst="rect">
            <a:avLst/>
          </a:prstGeom>
          <a:solidFill>
            <a:schemeClr val="bg2"/>
          </a:solidFill>
          <a:ln w="76196">
            <a:solidFill>
              <a:schemeClr val="tx1"/>
            </a:solidFill>
            <a:miter lim="800000"/>
            <a:headEnd/>
            <a:tailEnd/>
          </a:ln>
        </p:spPr>
        <p:txBody>
          <a:bodyPr wrap="square">
            <a:spAutoFit/>
          </a:bodyPr>
          <a:lstStyle/>
          <a:p>
            <a:pPr algn="ctr" hangingPunct="0">
              <a:spcBef>
                <a:spcPts val="1200"/>
              </a:spcBef>
            </a:pPr>
            <a:r>
              <a:rPr lang="es-ES" sz="2000" b="1">
                <a:solidFill>
                  <a:srgbClr val="000000"/>
                </a:solidFill>
                <a:latin typeface="Times New Roman" pitchFamily="18" charset="0"/>
              </a:rPr>
              <a:t>TERMINA CUANDO:</a:t>
            </a:r>
          </a:p>
          <a:p>
            <a:pPr hangingPunct="0">
              <a:spcBef>
                <a:spcPts val="1100"/>
              </a:spcBef>
            </a:pPr>
            <a:r>
              <a:rPr lang="es-ES" b="1">
                <a:solidFill>
                  <a:srgbClr val="000000"/>
                </a:solidFill>
                <a:latin typeface="Times New Roman" pitchFamily="18" charset="0"/>
              </a:rPr>
              <a:t>- SE PRODUCE LA MUERTE;</a:t>
            </a:r>
          </a:p>
          <a:p>
            <a:pPr hangingPunct="0">
              <a:spcBef>
                <a:spcPts val="1100"/>
              </a:spcBef>
            </a:pPr>
            <a:r>
              <a:rPr lang="es-ES" b="1">
                <a:solidFill>
                  <a:srgbClr val="000000"/>
                </a:solidFill>
                <a:latin typeface="Times New Roman" pitchFamily="18" charset="0"/>
              </a:rPr>
              <a:t>- LE DEN EL ALTA;</a:t>
            </a:r>
          </a:p>
          <a:p>
            <a:pPr hangingPunct="0">
              <a:spcBef>
                <a:spcPts val="1100"/>
              </a:spcBef>
            </a:pPr>
            <a:r>
              <a:rPr lang="es-ES" b="1">
                <a:solidFill>
                  <a:srgbClr val="000000"/>
                </a:solidFill>
                <a:latin typeface="Times New Roman" pitchFamily="18" charset="0"/>
              </a:rPr>
              <a:t>- SE DECLARE LA INCAPACIDAD LABORAL PERMANENTE;</a:t>
            </a:r>
          </a:p>
          <a:p>
            <a:pPr hangingPunct="0">
              <a:spcBef>
                <a:spcPts val="1100"/>
              </a:spcBef>
            </a:pPr>
            <a:r>
              <a:rPr lang="es-ES" b="1">
                <a:solidFill>
                  <a:srgbClr val="000000"/>
                </a:solidFill>
                <a:latin typeface="Times New Roman" pitchFamily="18" charset="0"/>
              </a:rPr>
              <a:t>- TRANSCURRA UN AÑO DESDE LA PRIMERA MANIFESTACIÓN</a:t>
            </a:r>
          </a:p>
          <a:p>
            <a:pPr hangingPunct="0">
              <a:spcBef>
                <a:spcPts val="1100"/>
              </a:spcBef>
            </a:pPr>
            <a:r>
              <a:rPr lang="es-ES" b="1">
                <a:solidFill>
                  <a:srgbClr val="000000"/>
                </a:solidFill>
                <a:latin typeface="Times New Roman" pitchFamily="18" charset="0"/>
              </a:rPr>
              <a:t>   INVALIDANTE.</a:t>
            </a:r>
          </a:p>
        </p:txBody>
      </p:sp>
      <p:sp>
        <p:nvSpPr>
          <p:cNvPr id="5" name="Text Box 5"/>
          <p:cNvSpPr txBox="1">
            <a:spLocks noChangeArrowheads="1"/>
          </p:cNvSpPr>
          <p:nvPr/>
        </p:nvSpPr>
        <p:spPr bwMode="auto">
          <a:xfrm>
            <a:off x="457200" y="5661025"/>
            <a:ext cx="8229601" cy="400110"/>
          </a:xfrm>
          <a:prstGeom prst="rect">
            <a:avLst/>
          </a:prstGeom>
          <a:solidFill>
            <a:schemeClr val="bg2"/>
          </a:solidFill>
          <a:ln w="76196">
            <a:solidFill>
              <a:schemeClr val="tx1"/>
            </a:solidFill>
            <a:miter lim="800000"/>
            <a:headEnd/>
            <a:tailEnd/>
          </a:ln>
        </p:spPr>
        <p:txBody>
          <a:bodyPr wrap="square" anchorCtr="1">
            <a:spAutoFit/>
          </a:bodyPr>
          <a:lstStyle/>
          <a:p>
            <a:pPr algn="ctr" hangingPunct="0">
              <a:spcBef>
                <a:spcPts val="1200"/>
              </a:spcBef>
            </a:pPr>
            <a:r>
              <a:rPr lang="es-ES" sz="2000" b="1" dirty="0">
                <a:solidFill>
                  <a:srgbClr val="000000"/>
                </a:solidFill>
                <a:latin typeface="Times New Roman" pitchFamily="18" charset="0"/>
              </a:rPr>
              <a:t>A CARGO DEL EMPLEADOR LOS PRIMEROS DIEZ DIAS</a:t>
            </a:r>
          </a:p>
        </p:txBody>
      </p:sp>
      <p:sp>
        <p:nvSpPr>
          <p:cNvPr id="6" name="Text Box 6"/>
          <p:cNvSpPr txBox="1">
            <a:spLocks noChangeArrowheads="1"/>
          </p:cNvSpPr>
          <p:nvPr/>
        </p:nvSpPr>
        <p:spPr bwMode="auto">
          <a:xfrm>
            <a:off x="457200" y="2347913"/>
            <a:ext cx="8229600" cy="400050"/>
          </a:xfrm>
          <a:prstGeom prst="rect">
            <a:avLst/>
          </a:prstGeom>
          <a:solidFill>
            <a:schemeClr val="bg2"/>
          </a:solidFill>
          <a:ln w="76196">
            <a:solidFill>
              <a:schemeClr val="tx1"/>
            </a:solidFill>
            <a:miter lim="800000"/>
            <a:headEnd/>
            <a:tailEnd/>
          </a:ln>
        </p:spPr>
        <p:txBody>
          <a:bodyPr wrap="square" anchorCtr="1">
            <a:spAutoFit/>
          </a:bodyPr>
          <a:lstStyle/>
          <a:p>
            <a:pPr algn="ctr" hangingPunct="0">
              <a:spcBef>
                <a:spcPts val="1200"/>
              </a:spcBef>
            </a:pPr>
            <a:r>
              <a:rPr lang="es-ES" sz="2000" b="1">
                <a:solidFill>
                  <a:srgbClr val="000000"/>
                </a:solidFill>
                <a:latin typeface="Times New Roman" pitchFamily="18" charset="0"/>
              </a:rPr>
              <a:t>REVERSIBLE</a:t>
            </a:r>
            <a:endParaRPr lang="es-ES">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
                                  </p:stCondLst>
                                  <p:iterate type="lt">
                                    <p:tmPct val="10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75"/>
                                        <p:tgtEl>
                                          <p:spTgt spid="2"/>
                                        </p:tgtEl>
                                      </p:cBhvr>
                                    </p:animEffect>
                                  </p:childTnLst>
                                </p:cTn>
                              </p:par>
                            </p:childTnLst>
                          </p:cTn>
                        </p:par>
                        <p:par>
                          <p:cTn id="8" fill="hold">
                            <p:stCondLst>
                              <p:cond delay="2200"/>
                            </p:stCondLst>
                            <p:childTnLst>
                              <p:par>
                                <p:cTn id="9" presetID="23" presetClass="entr" presetSubtype="16" fill="hold" grpId="0" nodeType="afterEffect">
                                  <p:stCondLst>
                                    <p:cond delay="10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strVal val="0"/>
                                          </p:val>
                                        </p:tav>
                                        <p:tav tm="100000">
                                          <p:val>
                                            <p:strVal val="#ppt_w"/>
                                          </p:val>
                                        </p:tav>
                                      </p:tavLst>
                                    </p:anim>
                                    <p:anim calcmode="lin" valueType="num">
                                      <p:cBhvr>
                                        <p:cTn id="12" dur="500" fill="hold"/>
                                        <p:tgtEl>
                                          <p:spTgt spid="3"/>
                                        </p:tgtEl>
                                        <p:attrNameLst>
                                          <p:attrName>ppt_h</p:attrName>
                                        </p:attrNameLst>
                                      </p:cBhvr>
                                      <p:tavLst>
                                        <p:tav tm="0">
                                          <p:val>
                                            <p:strVal val="0"/>
                                          </p:val>
                                        </p:tav>
                                        <p:tav tm="100000">
                                          <p:val>
                                            <p:strVal val="#ppt_h"/>
                                          </p:val>
                                        </p:tav>
                                      </p:tavLst>
                                    </p:anim>
                                  </p:childTnLst>
                                </p:cTn>
                              </p:par>
                            </p:childTnLst>
                          </p:cTn>
                        </p:par>
                        <p:par>
                          <p:cTn id="13" fill="hold">
                            <p:stCondLst>
                              <p:cond delay="2800"/>
                            </p:stCondLst>
                            <p:childTnLst>
                              <p:par>
                                <p:cTn id="14" presetID="15" presetClass="entr" presetSubtype="0" fill="hold" grpId="0" nodeType="afterEffect">
                                  <p:stCondLst>
                                    <p:cond delay="10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strVal val="0"/>
                                          </p:val>
                                        </p:tav>
                                        <p:tav tm="100000">
                                          <p:val>
                                            <p:strVal val="#ppt_w"/>
                                          </p:val>
                                        </p:tav>
                                      </p:tavLst>
                                    </p:anim>
                                    <p:anim calcmode="lin" valueType="num">
                                      <p:cBhvr>
                                        <p:cTn id="17" dur="1000" fill="hold"/>
                                        <p:tgtEl>
                                          <p:spTgt spid="6"/>
                                        </p:tgtEl>
                                        <p:attrNameLst>
                                          <p:attrName>ppt_h</p:attrName>
                                        </p:attrNameLst>
                                      </p:cBhvr>
                                      <p:tavLst>
                                        <p:tav tm="0">
                                          <p:val>
                                            <p:strVal val="0"/>
                                          </p:val>
                                        </p:tav>
                                        <p:tav tm="100000">
                                          <p:val>
                                            <p:strVal val="#ppt_h"/>
                                          </p:val>
                                        </p:tav>
                                      </p:tavLst>
                                    </p:anim>
                                    <p:anim calcmode="lin" valueType="num">
                                      <p:cBhvr>
                                        <p:cTn id="18" dur="1000" fill="hold"/>
                                        <p:tgtEl>
                                          <p:spTgt spid="6"/>
                                        </p:tgtEl>
                                        <p:attrNameLst>
                                          <p:attrName>ppt_x</p:attrName>
                                        </p:attrNameLst>
                                      </p:cBhvr>
                                      <p:tavLst>
                                        <p:tav tm="0" fmla="#ppt_x+(cos(-2*pi*(1-$))*-#ppt_x-sin(-2*pi*(1-$))*(1-#ppt_y))*(1-$)">
                                          <p:val>
                                            <p:strVal val="0"/>
                                          </p:val>
                                        </p:tav>
                                        <p:tav tm="100000">
                                          <p:val>
                                            <p:strVal val="1"/>
                                          </p:val>
                                        </p:tav>
                                      </p:tavLst>
                                    </p:anim>
                                    <p:anim calcmode="lin" valueType="num">
                                      <p:cBhvr>
                                        <p:cTn id="19" dur="1000" fill="hold"/>
                                        <p:tgtEl>
                                          <p:spTgt spid="6"/>
                                        </p:tgtEl>
                                        <p:attrNameLst>
                                          <p:attrName>ppt_y</p:attrName>
                                        </p:attrNameLst>
                                      </p:cBhvr>
                                      <p:tavLst>
                                        <p:tav tm="0" fmla="#ppt_y+(sin(-2*pi*(1-$))*-#ppt_x+cos(-2*pi*(1-$))*(1-#ppt_y))*(1-$)">
                                          <p:val>
                                            <p:strVal val="0"/>
                                          </p:val>
                                        </p:tav>
                                        <p:tav tm="100000">
                                          <p:val>
                                            <p:strVal val="1"/>
                                          </p:val>
                                        </p:tav>
                                      </p:tavLst>
                                    </p:anim>
                                  </p:childTnLst>
                                </p:cTn>
                              </p:par>
                            </p:childTnLst>
                          </p:cTn>
                        </p:par>
                        <p:par>
                          <p:cTn id="20" fill="hold">
                            <p:stCondLst>
                              <p:cond delay="3900"/>
                            </p:stCondLst>
                            <p:childTnLst>
                              <p:par>
                                <p:cTn id="21" presetID="23" presetClass="entr" presetSubtype="16" fill="hold" grpId="0" nodeType="afterEffect">
                                  <p:stCondLst>
                                    <p:cond delay="10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strVal val="0"/>
                                          </p:val>
                                        </p:tav>
                                        <p:tav tm="100000">
                                          <p:val>
                                            <p:strVal val="#ppt_w"/>
                                          </p:val>
                                        </p:tav>
                                      </p:tavLst>
                                    </p:anim>
                                    <p:anim calcmode="lin" valueType="num">
                                      <p:cBhvr>
                                        <p:cTn id="24" dur="500" fill="hold"/>
                                        <p:tgtEl>
                                          <p:spTgt spid="4"/>
                                        </p:tgtEl>
                                        <p:attrNameLst>
                                          <p:attrName>ppt_h</p:attrName>
                                        </p:attrNameLst>
                                      </p:cBhvr>
                                      <p:tavLst>
                                        <p:tav tm="0">
                                          <p:val>
                                            <p:strVal val="0"/>
                                          </p:val>
                                        </p:tav>
                                        <p:tav tm="100000">
                                          <p:val>
                                            <p:strVal val="#ppt_h"/>
                                          </p:val>
                                        </p:tav>
                                      </p:tavLst>
                                    </p:anim>
                                  </p:childTnLst>
                                </p:cTn>
                              </p:par>
                            </p:childTnLst>
                          </p:cTn>
                        </p:par>
                        <p:par>
                          <p:cTn id="25" fill="hold">
                            <p:stCondLst>
                              <p:cond delay="4500"/>
                            </p:stCondLst>
                            <p:childTnLst>
                              <p:par>
                                <p:cTn id="26" presetID="23" presetClass="entr" presetSubtype="16" fill="hold" grpId="0" nodeType="afterEffect">
                                  <p:stCondLst>
                                    <p:cond delay="10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strVal val="0"/>
                                          </p:val>
                                        </p:tav>
                                        <p:tav tm="100000">
                                          <p:val>
                                            <p:strVal val="#ppt_w"/>
                                          </p:val>
                                        </p:tav>
                                      </p:tavLst>
                                    </p:anim>
                                    <p:anim calcmode="lin" valueType="num">
                                      <p:cBhvr>
                                        <p:cTn id="29" dur="500" fill="hold"/>
                                        <p:tgtEl>
                                          <p:spTgt spid="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2438400"/>
            <a:ext cx="8229600" cy="1066800"/>
          </a:xfrm>
          <a:prstGeom prst="rect">
            <a:avLst/>
          </a:prstGeom>
          <a:solidFill>
            <a:schemeClr val="tx1"/>
          </a:solidFill>
          <a:ln w="28575">
            <a:solidFill>
              <a:schemeClr val="accent2"/>
            </a:solidFill>
            <a:miter lim="800000"/>
            <a:headEnd/>
            <a:tailEnd/>
          </a:ln>
        </p:spPr>
        <p:txBody>
          <a:bodyPr anchor="ctr" anchorCtr="1"/>
          <a:lstStyle/>
          <a:p>
            <a:pPr algn="ctr" fontAlgn="auto">
              <a:spcBef>
                <a:spcPts val="0"/>
              </a:spcBef>
              <a:spcAft>
                <a:spcPts val="0"/>
              </a:spcAft>
              <a:defRPr/>
            </a:pPr>
            <a:r>
              <a:rPr lang="es-ES" sz="2800" b="1">
                <a:solidFill>
                  <a:schemeClr val="bg1"/>
                </a:solidFill>
                <a:latin typeface="Times New Roman" pitchFamily="18" charset="0"/>
                <a:cs typeface="Times New Roman" pitchFamily="18" charset="0"/>
              </a:rPr>
              <a:t>ROBO Y/O HURTO DE VIVIENDAS PARTICULARES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2"/>
          <p:cNvSpPr txBox="1">
            <a:spLocks noChangeArrowheads="1"/>
          </p:cNvSpPr>
          <p:nvPr/>
        </p:nvSpPr>
        <p:spPr bwMode="auto">
          <a:xfrm>
            <a:off x="461919" y="1143000"/>
            <a:ext cx="8224881" cy="1901825"/>
          </a:xfrm>
          <a:prstGeom prst="rect">
            <a:avLst/>
          </a:prstGeom>
          <a:solidFill>
            <a:schemeClr val="tx1"/>
          </a:solidFill>
          <a:ln w="28575">
            <a:solidFill>
              <a:schemeClr val="accent2"/>
            </a:solidFill>
            <a:miter lim="800000"/>
            <a:headEnd/>
            <a:tailEnd/>
          </a:ln>
        </p:spPr>
        <p:txBody>
          <a:bodyPr wrap="square" anchorCtr="1">
            <a:spAutoFit/>
          </a:bodyPr>
          <a:lstStyle/>
          <a:p>
            <a:pPr algn="ctr" fontAlgn="auto" hangingPunct="0">
              <a:spcBef>
                <a:spcPts val="1000"/>
              </a:spcBef>
              <a:spcAft>
                <a:spcPts val="0"/>
              </a:spcAft>
              <a:defRPr/>
            </a:pPr>
            <a:r>
              <a:rPr lang="es-ES" sz="1900" b="1" dirty="0">
                <a:solidFill>
                  <a:schemeClr val="bg1"/>
                </a:solidFill>
                <a:latin typeface="Times New Roman" pitchFamily="18" charset="0"/>
              </a:rPr>
              <a:t>SE AMPARA EL MOBILIARIO, AJUAR Y MENAJE DEL ASEGURADO, MIEMBROS DE SU FAMILIA QUE CONVIVAN CON ÉL, HUÉSPEDES Y SERVICIO DOMÉSTICO, CONTRA LOS RIESGOS DE ROBO, HURTO, ALGUNOS DAÑOS OCASIONADOS  POR LOS LADRONES E INFIDELIDAD DEL PERSONAL DOMÉSTICO. LOS DAÑOS SE AMPARAN HASTA EL 15% DE LA SUMA ASEGURADA.</a:t>
            </a:r>
          </a:p>
        </p:txBody>
      </p:sp>
      <p:sp>
        <p:nvSpPr>
          <p:cNvPr id="4" name="Text Box 3"/>
          <p:cNvSpPr txBox="1">
            <a:spLocks noChangeArrowheads="1"/>
          </p:cNvSpPr>
          <p:nvPr/>
        </p:nvSpPr>
        <p:spPr bwMode="auto">
          <a:xfrm>
            <a:off x="457200" y="3276600"/>
            <a:ext cx="8229600" cy="3021340"/>
          </a:xfrm>
          <a:prstGeom prst="rect">
            <a:avLst/>
          </a:prstGeom>
          <a:solidFill>
            <a:schemeClr val="tx1"/>
          </a:solidFill>
          <a:ln w="28575">
            <a:solidFill>
              <a:schemeClr val="accent2"/>
            </a:solidFill>
            <a:miter lim="800000"/>
            <a:headEnd/>
            <a:tailEnd/>
          </a:ln>
        </p:spPr>
        <p:txBody>
          <a:bodyPr wrap="square">
            <a:spAutoFit/>
          </a:bodyPr>
          <a:lstStyle/>
          <a:p>
            <a:pPr algn="ctr" fontAlgn="auto" hangingPunct="0">
              <a:spcBef>
                <a:spcPts val="1200"/>
              </a:spcBef>
              <a:spcAft>
                <a:spcPts val="0"/>
              </a:spcAft>
              <a:defRPr/>
            </a:pPr>
            <a:r>
              <a:rPr lang="es-ES" sz="2000" b="1" dirty="0">
                <a:solidFill>
                  <a:schemeClr val="bg1"/>
                </a:solidFill>
                <a:latin typeface="Times New Roman" pitchFamily="18" charset="0"/>
              </a:rPr>
              <a:t>PRINCIPALES EXCLUSIONES</a:t>
            </a:r>
            <a:endParaRPr lang="es-ES" sz="1600" b="1" dirty="0">
              <a:solidFill>
                <a:schemeClr val="bg1"/>
              </a:solidFill>
              <a:latin typeface="Times New Roman" pitchFamily="18" charset="0"/>
            </a:endParaRPr>
          </a:p>
          <a:p>
            <a:pPr fontAlgn="auto" hangingPunct="0">
              <a:spcBef>
                <a:spcPts val="1000"/>
              </a:spcBef>
              <a:spcAft>
                <a:spcPts val="0"/>
              </a:spcAft>
              <a:defRPr/>
            </a:pPr>
            <a:r>
              <a:rPr lang="es-ES" sz="1600" b="1" dirty="0">
                <a:solidFill>
                  <a:schemeClr val="bg1"/>
                </a:solidFill>
                <a:latin typeface="Times New Roman" pitchFamily="18" charset="0"/>
              </a:rPr>
              <a:t>- BIENES EN CORREDORES, PATIOS O TERRAZAS AL AIRE LIBRE;</a:t>
            </a:r>
          </a:p>
          <a:p>
            <a:pPr fontAlgn="auto" hangingPunct="0">
              <a:spcBef>
                <a:spcPts val="1000"/>
              </a:spcBef>
              <a:spcAft>
                <a:spcPts val="0"/>
              </a:spcAft>
              <a:defRPr/>
            </a:pPr>
            <a:r>
              <a:rPr lang="es-ES" sz="1600" b="1" dirty="0">
                <a:solidFill>
                  <a:schemeClr val="bg1"/>
                </a:solidFill>
                <a:latin typeface="Times New Roman" pitchFamily="18" charset="0"/>
              </a:rPr>
              <a:t>- VIVIENDA DESHABITADA DURANTE 45 DÍAS SEGUIDOS O 120 DURANTE</a:t>
            </a:r>
          </a:p>
          <a:p>
            <a:pPr fontAlgn="auto" hangingPunct="0">
              <a:spcBef>
                <a:spcPts val="1000"/>
              </a:spcBef>
              <a:spcAft>
                <a:spcPts val="0"/>
              </a:spcAft>
              <a:defRPr/>
            </a:pPr>
            <a:r>
              <a:rPr lang="es-ES" sz="1600" b="1" dirty="0" smtClean="0">
                <a:solidFill>
                  <a:schemeClr val="bg1"/>
                </a:solidFill>
                <a:latin typeface="Times New Roman" pitchFamily="18" charset="0"/>
              </a:rPr>
              <a:t>- </a:t>
            </a:r>
            <a:r>
              <a:rPr lang="es-ES" sz="1600" b="1" dirty="0">
                <a:solidFill>
                  <a:schemeClr val="bg1"/>
                </a:solidFill>
                <a:latin typeface="Times New Roman" pitchFamily="18" charset="0"/>
              </a:rPr>
              <a:t>VIVIENDA OCUPADA POR TERCEROS;</a:t>
            </a:r>
          </a:p>
          <a:p>
            <a:pPr fontAlgn="auto" hangingPunct="0">
              <a:spcBef>
                <a:spcPts val="1000"/>
              </a:spcBef>
              <a:spcAft>
                <a:spcPts val="0"/>
              </a:spcAft>
              <a:defRPr/>
            </a:pPr>
            <a:r>
              <a:rPr lang="es-ES" sz="1600" b="1" dirty="0">
                <a:solidFill>
                  <a:schemeClr val="bg1"/>
                </a:solidFill>
                <a:latin typeface="Times New Roman" pitchFamily="18" charset="0"/>
              </a:rPr>
              <a:t>- HURTO, SI HAY ACTIVIDAD COMERCIAL, INDUSTRIAL O CIVIL</a:t>
            </a:r>
          </a:p>
          <a:p>
            <a:pPr fontAlgn="auto" hangingPunct="0">
              <a:spcBef>
                <a:spcPts val="1000"/>
              </a:spcBef>
              <a:spcAft>
                <a:spcPts val="0"/>
              </a:spcAft>
              <a:defRPr/>
            </a:pPr>
            <a:r>
              <a:rPr lang="es-ES" sz="1600" b="1" dirty="0">
                <a:solidFill>
                  <a:schemeClr val="bg1"/>
                </a:solidFill>
                <a:latin typeface="Times New Roman" pitchFamily="18" charset="0"/>
              </a:rPr>
              <a:t>  PARALELA;</a:t>
            </a:r>
          </a:p>
          <a:p>
            <a:pPr fontAlgn="auto" hangingPunct="0">
              <a:spcBef>
                <a:spcPts val="1000"/>
              </a:spcBef>
              <a:spcAft>
                <a:spcPts val="0"/>
              </a:spcAft>
              <a:defRPr/>
            </a:pPr>
            <a:r>
              <a:rPr lang="es-ES" sz="1600" b="1" dirty="0">
                <a:solidFill>
                  <a:schemeClr val="bg1"/>
                </a:solidFill>
                <a:latin typeface="Times New Roman" pitchFamily="18" charset="0"/>
              </a:rPr>
              <a:t>- DAÑOS A CRISTALES O INCENDIO, AUNQUE SEAN A CONSECUENCIA</a:t>
            </a:r>
          </a:p>
          <a:p>
            <a:pPr fontAlgn="auto" hangingPunct="0">
              <a:spcBef>
                <a:spcPts val="1000"/>
              </a:spcBef>
              <a:spcAft>
                <a:spcPts val="0"/>
              </a:spcAft>
              <a:defRPr/>
            </a:pPr>
            <a:r>
              <a:rPr lang="es-ES" sz="1600" b="1" dirty="0">
                <a:solidFill>
                  <a:schemeClr val="bg1"/>
                </a:solidFill>
                <a:latin typeface="Times New Roman" pitchFamily="18" charset="0"/>
              </a:rPr>
              <a:t>  DEL ROBO.</a:t>
            </a:r>
          </a:p>
        </p:txBody>
      </p:sp>
      <p:sp>
        <p:nvSpPr>
          <p:cNvPr id="5" name="Text Box 4"/>
          <p:cNvSpPr txBox="1">
            <a:spLocks noChangeArrowheads="1"/>
          </p:cNvSpPr>
          <p:nvPr/>
        </p:nvSpPr>
        <p:spPr bwMode="auto">
          <a:xfrm>
            <a:off x="457200" y="385763"/>
            <a:ext cx="8229600" cy="523875"/>
          </a:xfrm>
          <a:prstGeom prst="rect">
            <a:avLst/>
          </a:prstGeom>
          <a:solidFill>
            <a:schemeClr val="tx1"/>
          </a:solidFill>
          <a:ln w="28575">
            <a:solidFill>
              <a:schemeClr val="accent2"/>
            </a:solidFill>
            <a:miter lim="800000"/>
            <a:headEnd/>
            <a:tailEnd/>
          </a:ln>
        </p:spPr>
        <p:txBody>
          <a:bodyPr wrap="square" anchorCtr="1">
            <a:spAutoFit/>
          </a:bodyPr>
          <a:lstStyle/>
          <a:p>
            <a:pPr algn="ctr" fontAlgn="auto" hangingPunct="0">
              <a:spcBef>
                <a:spcPts val="1700"/>
              </a:spcBef>
              <a:spcAft>
                <a:spcPts val="0"/>
              </a:spcAft>
              <a:defRPr/>
            </a:pPr>
            <a:r>
              <a:rPr lang="es-ES" sz="2800" b="1">
                <a:solidFill>
                  <a:schemeClr val="bg1"/>
                </a:solidFill>
                <a:latin typeface="Times New Roman" pitchFamily="18" charset="0"/>
              </a:rPr>
              <a:t>RIESGO CUBIERTO Y EXCLUSIONES</a:t>
            </a:r>
            <a:endParaRPr lang="es-ES" sz="2800">
              <a:solidFill>
                <a:schemeClr val="bg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ChangeArrowheads="1"/>
          </p:cNvSpPr>
          <p:nvPr/>
        </p:nvSpPr>
        <p:spPr bwMode="auto">
          <a:xfrm>
            <a:off x="457200" y="652463"/>
            <a:ext cx="8229600" cy="633412"/>
          </a:xfrm>
          <a:prstGeom prst="rect">
            <a:avLst/>
          </a:prstGeom>
          <a:solidFill>
            <a:schemeClr val="tx1"/>
          </a:solidFill>
          <a:ln w="28575">
            <a:solidFill>
              <a:schemeClr val="accent2"/>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Times New Roman" pitchFamily="18" charset="0"/>
              </a:rPr>
              <a:t>BIENES CON VALOR LIMITADO</a:t>
            </a:r>
            <a:endParaRPr lang="es-ES" sz="2800" dirty="0">
              <a:solidFill>
                <a:schemeClr val="bg1"/>
              </a:solidFill>
              <a:latin typeface="Times New Roman" pitchFamily="18" charset="0"/>
              <a:cs typeface="Times New Roman" pitchFamily="18" charset="0"/>
            </a:endParaRPr>
          </a:p>
        </p:txBody>
      </p:sp>
      <p:sp>
        <p:nvSpPr>
          <p:cNvPr id="4" name="Text Box 3"/>
          <p:cNvSpPr txBox="1">
            <a:spLocks noChangeArrowheads="1"/>
          </p:cNvSpPr>
          <p:nvPr/>
        </p:nvSpPr>
        <p:spPr bwMode="auto">
          <a:xfrm>
            <a:off x="457200" y="1817688"/>
            <a:ext cx="8229600" cy="4348162"/>
          </a:xfrm>
          <a:prstGeom prst="rect">
            <a:avLst/>
          </a:prstGeom>
          <a:solidFill>
            <a:schemeClr val="tx1"/>
          </a:solidFill>
          <a:ln w="28575">
            <a:solidFill>
              <a:schemeClr val="accent2"/>
            </a:solidFill>
            <a:miter lim="800000"/>
            <a:headEnd/>
            <a:tailEnd/>
          </a:ln>
        </p:spPr>
        <p:txBody>
          <a:bodyPr wrap="square">
            <a:spAutoFit/>
          </a:bodyPr>
          <a:lstStyle/>
          <a:p>
            <a:pPr algn="ctr" fontAlgn="auto" hangingPunct="0">
              <a:spcBef>
                <a:spcPts val="1100"/>
              </a:spcBef>
              <a:spcAft>
                <a:spcPts val="0"/>
              </a:spcAft>
              <a:defRPr/>
            </a:pPr>
            <a:r>
              <a:rPr lang="es-ES" sz="2200" b="1" dirty="0">
                <a:solidFill>
                  <a:schemeClr val="bg1"/>
                </a:solidFill>
                <a:latin typeface="Times New Roman" pitchFamily="18" charset="0"/>
              </a:rPr>
              <a:t>Se limita la cobertura hasta los siguientes porcentajes de la suma asegurada indicada en las condiciones particulares:</a:t>
            </a:r>
          </a:p>
          <a:p>
            <a:pPr algn="ctr" fontAlgn="auto" hangingPunct="0">
              <a:spcBef>
                <a:spcPts val="1100"/>
              </a:spcBef>
              <a:spcAft>
                <a:spcPts val="0"/>
              </a:spcAft>
              <a:defRPr/>
            </a:pPr>
            <a:endParaRPr lang="es-ES" sz="500" b="1" dirty="0">
              <a:solidFill>
                <a:schemeClr val="bg1"/>
              </a:solidFill>
              <a:latin typeface="Times New Roman" pitchFamily="18" charset="0"/>
            </a:endParaRPr>
          </a:p>
          <a:p>
            <a:pPr fontAlgn="auto" hangingPunct="0">
              <a:spcBef>
                <a:spcPts val="1100"/>
              </a:spcBef>
              <a:spcAft>
                <a:spcPts val="0"/>
              </a:spcAft>
              <a:defRPr/>
            </a:pPr>
            <a:r>
              <a:rPr lang="es-ES" sz="2200" b="1" dirty="0">
                <a:solidFill>
                  <a:schemeClr val="bg1"/>
                </a:solidFill>
                <a:latin typeface="Times New Roman" pitchFamily="18" charset="0"/>
              </a:rPr>
              <a:t>a) hasta un 20% cuando se trate de cada uno de los siguientes objetos, sin que en su conjunto pueda exceder del 50%: relojes pulseras, colgantes de bolsillo, encendedores, lapiceras y similares, máquinas fotográficas, filmadoras, proyectores, grabadores y aparatos electrónicos en general, instrumentos científicos o de precisión o de óptica, joyas, alhajas, pieles y objetos de arte. Casos de juegos incompletos.</a:t>
            </a:r>
          </a:p>
          <a:p>
            <a:pPr fontAlgn="auto" hangingPunct="0">
              <a:spcBef>
                <a:spcPts val="1100"/>
              </a:spcBef>
              <a:spcAft>
                <a:spcPts val="0"/>
              </a:spcAft>
              <a:defRPr/>
            </a:pPr>
            <a:r>
              <a:rPr lang="es-ES" sz="2200" b="1" dirty="0">
                <a:solidFill>
                  <a:schemeClr val="bg1"/>
                </a:solidFill>
                <a:latin typeface="Times New Roman" pitchFamily="18" charset="0"/>
              </a:rPr>
              <a:t>b) hasta un diez por ciento cuando se trate de bienes de huéspedes del asegurado.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str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ChangeArrowheads="1"/>
          </p:cNvSpPr>
          <p:nvPr/>
        </p:nvSpPr>
        <p:spPr bwMode="auto">
          <a:xfrm>
            <a:off x="457200" y="965200"/>
            <a:ext cx="8229600" cy="1039813"/>
          </a:xfrm>
          <a:prstGeom prst="rect">
            <a:avLst/>
          </a:prstGeom>
          <a:solidFill>
            <a:schemeClr val="tx1"/>
          </a:solidFill>
          <a:ln w="28575">
            <a:solidFill>
              <a:schemeClr val="accent2"/>
            </a:solidFill>
            <a:miter lim="800000"/>
            <a:headEnd/>
            <a:tailEnd/>
          </a:ln>
        </p:spPr>
        <p:txBody>
          <a:bodyPr anchor="ctr" anchorCtr="1"/>
          <a:lstStyle/>
          <a:p>
            <a:pPr algn="ctr" fontAlgn="auto">
              <a:spcBef>
                <a:spcPts val="0"/>
              </a:spcBef>
              <a:spcAft>
                <a:spcPts val="0"/>
              </a:spcAft>
              <a:defRPr/>
            </a:pPr>
            <a:r>
              <a:rPr lang="es-ES" sz="2800" b="1">
                <a:solidFill>
                  <a:schemeClr val="bg1"/>
                </a:solidFill>
                <a:latin typeface="Times New Roman" pitchFamily="18" charset="0"/>
                <a:cs typeface="Times New Roman" pitchFamily="18" charset="0"/>
              </a:rPr>
              <a:t>BIENES EXCLUÍDOS Y MEDIDA DE LA PRESTACIÓN</a:t>
            </a:r>
            <a:r>
              <a:rPr lang="es-ES" sz="2000" b="1">
                <a:solidFill>
                  <a:schemeClr val="bg1"/>
                </a:solidFill>
                <a:latin typeface="Times New Roman" pitchFamily="18" charset="0"/>
                <a:cs typeface="Times New Roman" pitchFamily="18" charset="0"/>
              </a:rPr>
              <a:t> </a:t>
            </a:r>
            <a:endParaRPr lang="es-ES" sz="2400" b="1">
              <a:solidFill>
                <a:schemeClr val="bg1"/>
              </a:solidFill>
              <a:latin typeface="Times New Roman" pitchFamily="18" charset="0"/>
              <a:cs typeface="Times New Roman" pitchFamily="18" charset="0"/>
            </a:endParaRPr>
          </a:p>
        </p:txBody>
      </p:sp>
      <p:sp>
        <p:nvSpPr>
          <p:cNvPr id="4" name="Text Box 3"/>
          <p:cNvSpPr txBox="1">
            <a:spLocks noChangeArrowheads="1"/>
          </p:cNvSpPr>
          <p:nvPr/>
        </p:nvSpPr>
        <p:spPr bwMode="auto">
          <a:xfrm>
            <a:off x="458787" y="2438400"/>
            <a:ext cx="8229599" cy="1811338"/>
          </a:xfrm>
          <a:prstGeom prst="rect">
            <a:avLst/>
          </a:prstGeom>
          <a:solidFill>
            <a:schemeClr val="tx1"/>
          </a:solidFill>
          <a:ln w="28575">
            <a:solidFill>
              <a:schemeClr val="accent2"/>
            </a:solidFill>
            <a:miter lim="800000"/>
            <a:headEnd/>
            <a:tailEnd/>
          </a:ln>
        </p:spPr>
        <p:txBody>
          <a:bodyPr wrap="square" anchorCtr="1">
            <a:spAutoFit/>
          </a:bodyPr>
          <a:lstStyle/>
          <a:p>
            <a:pPr algn="ctr" fontAlgn="auto" hangingPunct="0">
              <a:spcBef>
                <a:spcPts val="1200"/>
              </a:spcBef>
              <a:spcAft>
                <a:spcPts val="0"/>
              </a:spcAft>
              <a:defRPr/>
            </a:pPr>
            <a:r>
              <a:rPr lang="es-ES" sz="2000" b="1">
                <a:solidFill>
                  <a:schemeClr val="bg1"/>
                </a:solidFill>
                <a:latin typeface="Times New Roman" pitchFamily="18" charset="0"/>
              </a:rPr>
              <a:t>BIENES EXCLUIDOS</a:t>
            </a:r>
          </a:p>
          <a:p>
            <a:pPr algn="ctr" fontAlgn="auto" hangingPunct="0">
              <a:spcBef>
                <a:spcPts val="1400"/>
              </a:spcBef>
              <a:spcAft>
                <a:spcPts val="0"/>
              </a:spcAft>
              <a:defRPr/>
            </a:pPr>
            <a:r>
              <a:rPr lang="es-ES" sz="2000" b="1">
                <a:solidFill>
                  <a:schemeClr val="bg1"/>
                </a:solidFill>
                <a:latin typeface="Times New Roman" pitchFamily="18" charset="0"/>
              </a:rPr>
              <a:t>- MONEDA, ORO, PLATA, PERLAS, PAPELES DE COMERCIO, COLECCIONES FILATÉLICAS O NUMISMÁTICAS, VEHÍCULOS QUE REQUIEREN LICENCIA PARA CONDUCIR O SUS PARTES COMPONENTES, ANIMALES, PLANTAS, ETC.</a:t>
            </a:r>
            <a:endParaRPr lang="es-ES" sz="2000">
              <a:solidFill>
                <a:schemeClr val="bg1"/>
              </a:solidFill>
              <a:latin typeface="Times New Roman" pitchFamily="18" charset="0"/>
            </a:endParaRPr>
          </a:p>
        </p:txBody>
      </p:sp>
      <p:sp>
        <p:nvSpPr>
          <p:cNvPr id="5" name="Text Box 4"/>
          <p:cNvSpPr txBox="1">
            <a:spLocks noChangeArrowheads="1"/>
          </p:cNvSpPr>
          <p:nvPr/>
        </p:nvSpPr>
        <p:spPr bwMode="auto">
          <a:xfrm>
            <a:off x="457200" y="4724400"/>
            <a:ext cx="8229600" cy="887413"/>
          </a:xfrm>
          <a:prstGeom prst="rect">
            <a:avLst/>
          </a:prstGeom>
          <a:solidFill>
            <a:schemeClr val="tx1"/>
          </a:solidFill>
          <a:ln w="28575">
            <a:solidFill>
              <a:schemeClr val="accent2"/>
            </a:solidFill>
            <a:miter lim="800000"/>
            <a:headEnd/>
            <a:tailEnd/>
          </a:ln>
        </p:spPr>
        <p:txBody>
          <a:bodyPr wrap="square" anchorCtr="1">
            <a:spAutoFit/>
          </a:bodyPr>
          <a:lstStyle/>
          <a:p>
            <a:pPr algn="ctr" fontAlgn="auto" hangingPunct="0">
              <a:spcBef>
                <a:spcPts val="1200"/>
              </a:spcBef>
              <a:spcAft>
                <a:spcPts val="0"/>
              </a:spcAft>
              <a:defRPr/>
            </a:pPr>
            <a:r>
              <a:rPr lang="es-ES" sz="2000" b="1">
                <a:solidFill>
                  <a:schemeClr val="bg1"/>
                </a:solidFill>
                <a:latin typeface="Times New Roman" pitchFamily="18" charset="0"/>
              </a:rPr>
              <a:t>MEDIDA DE LA PRESTACIÓN</a:t>
            </a:r>
          </a:p>
          <a:p>
            <a:pPr algn="ctr" fontAlgn="auto" hangingPunct="0">
              <a:spcBef>
                <a:spcPts val="1400"/>
              </a:spcBef>
              <a:spcAft>
                <a:spcPts val="0"/>
              </a:spcAft>
              <a:defRPr/>
            </a:pPr>
            <a:r>
              <a:rPr lang="es-ES" sz="2000" b="1">
                <a:solidFill>
                  <a:schemeClr val="bg1"/>
                </a:solidFill>
                <a:latin typeface="Times New Roman" pitchFamily="18" charset="0"/>
              </a:rPr>
              <a:t>GENERALMENTE A PRIMER RIESGO ABSOLUTO</a:t>
            </a:r>
            <a:endParaRPr lang="es-ES" sz="2000">
              <a:solidFill>
                <a:schemeClr val="bg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2500313"/>
            <a:ext cx="8229600" cy="1066800"/>
          </a:xfrm>
          <a:prstGeom prst="rect">
            <a:avLst/>
          </a:prstGeom>
          <a:solidFill>
            <a:schemeClr val="tx1"/>
          </a:solidFill>
          <a:ln w="28575">
            <a:solidFill>
              <a:schemeClr val="accent2"/>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Times New Roman" pitchFamily="18" charset="0"/>
              </a:rPr>
              <a:t>ROBO ACTIVIDADES COMERCIALES, INDUSTRIALES O CIVILES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ChangeArrowheads="1"/>
          </p:cNvSpPr>
          <p:nvPr/>
        </p:nvSpPr>
        <p:spPr bwMode="auto">
          <a:xfrm>
            <a:off x="457200" y="500063"/>
            <a:ext cx="8229600" cy="990600"/>
          </a:xfrm>
          <a:prstGeom prst="rect">
            <a:avLst/>
          </a:prstGeom>
          <a:solidFill>
            <a:schemeClr val="tx1"/>
          </a:solidFill>
          <a:ln w="28575">
            <a:solidFill>
              <a:schemeClr val="accent2"/>
            </a:solidFill>
            <a:miter lim="800000"/>
            <a:headEnd/>
            <a:tailEnd/>
          </a:ln>
        </p:spPr>
        <p:txBody>
          <a:bodyPr anchor="ctr" anchorCtr="1"/>
          <a:lstStyle/>
          <a:p>
            <a:pPr algn="ctr" fontAlgn="auto">
              <a:spcBef>
                <a:spcPts val="0"/>
              </a:spcBef>
              <a:spcAft>
                <a:spcPts val="0"/>
              </a:spcAft>
              <a:defRPr/>
            </a:pPr>
            <a:r>
              <a:rPr lang="es-ES" sz="2800" b="1">
                <a:solidFill>
                  <a:schemeClr val="bg1"/>
                </a:solidFill>
                <a:latin typeface="Times New Roman" pitchFamily="18" charset="0"/>
                <a:cs typeface="Times New Roman" pitchFamily="18" charset="0"/>
              </a:rPr>
              <a:t>RIESGO CUBIERTO, EXCLUSIONES Y MEDIDA DE LA PRESTACIÓN</a:t>
            </a:r>
            <a:endParaRPr lang="es-ES" sz="2800">
              <a:solidFill>
                <a:schemeClr val="bg1"/>
              </a:solidFill>
              <a:latin typeface="Times New Roman" pitchFamily="18" charset="0"/>
              <a:cs typeface="Times New Roman" pitchFamily="18" charset="0"/>
            </a:endParaRPr>
          </a:p>
        </p:txBody>
      </p:sp>
      <p:sp>
        <p:nvSpPr>
          <p:cNvPr id="4" name="Text Box 3"/>
          <p:cNvSpPr txBox="1">
            <a:spLocks noChangeArrowheads="1"/>
          </p:cNvSpPr>
          <p:nvPr/>
        </p:nvSpPr>
        <p:spPr bwMode="auto">
          <a:xfrm>
            <a:off x="425450" y="1668463"/>
            <a:ext cx="8229600" cy="1016000"/>
          </a:xfrm>
          <a:prstGeom prst="rect">
            <a:avLst/>
          </a:prstGeom>
          <a:solidFill>
            <a:schemeClr val="tx1"/>
          </a:solidFill>
          <a:ln w="28575">
            <a:solidFill>
              <a:schemeClr val="accent2"/>
            </a:solidFill>
            <a:miter lim="800000"/>
            <a:headEnd/>
            <a:tailEnd/>
          </a:ln>
        </p:spPr>
        <p:txBody>
          <a:bodyPr wrap="square" anchorCtr="1">
            <a:spAutoFit/>
          </a:bodyPr>
          <a:lstStyle/>
          <a:p>
            <a:pPr algn="ctr" fontAlgn="auto" hangingPunct="0">
              <a:spcBef>
                <a:spcPts val="1000"/>
              </a:spcBef>
              <a:spcAft>
                <a:spcPts val="0"/>
              </a:spcAft>
              <a:defRPr/>
            </a:pPr>
            <a:r>
              <a:rPr lang="es-ES" sz="2000" b="1">
                <a:solidFill>
                  <a:schemeClr val="bg1"/>
                </a:solidFill>
                <a:latin typeface="Times New Roman" pitchFamily="18" charset="0"/>
              </a:rPr>
              <a:t>CUBRE EL ROBO DE BIENES MUEBLES  OBJETO DEL SEGURO INCLUÍDOS CIERTOS DAÑOS OCASIONADOS POR LOS LADRONES, HASTA EL 15% DE LA SUMA ASEGURADA.</a:t>
            </a:r>
          </a:p>
        </p:txBody>
      </p:sp>
      <p:sp>
        <p:nvSpPr>
          <p:cNvPr id="5" name="Text Box 4"/>
          <p:cNvSpPr txBox="1">
            <a:spLocks noChangeArrowheads="1"/>
          </p:cNvSpPr>
          <p:nvPr/>
        </p:nvSpPr>
        <p:spPr bwMode="auto">
          <a:xfrm>
            <a:off x="425450" y="2882900"/>
            <a:ext cx="8229600" cy="1949450"/>
          </a:xfrm>
          <a:prstGeom prst="rect">
            <a:avLst/>
          </a:prstGeom>
          <a:solidFill>
            <a:schemeClr val="tx1"/>
          </a:solidFill>
          <a:ln w="28575">
            <a:solidFill>
              <a:schemeClr val="accent2"/>
            </a:solidFill>
            <a:miter lim="800000"/>
            <a:headEnd/>
            <a:tailEnd/>
          </a:ln>
        </p:spPr>
        <p:txBody>
          <a:bodyPr wrap="square" anchorCtr="1">
            <a:spAutoFit/>
          </a:bodyPr>
          <a:lstStyle/>
          <a:p>
            <a:pPr algn="ctr" fontAlgn="auto" hangingPunct="0">
              <a:spcBef>
                <a:spcPts val="1200"/>
              </a:spcBef>
              <a:spcAft>
                <a:spcPts val="0"/>
              </a:spcAft>
              <a:defRPr/>
            </a:pPr>
            <a:r>
              <a:rPr lang="es-ES" sz="2100" b="1">
                <a:solidFill>
                  <a:schemeClr val="bg1"/>
                </a:solidFill>
                <a:latin typeface="Times New Roman" pitchFamily="18" charset="0"/>
              </a:rPr>
              <a:t>Principales exclusiones</a:t>
            </a:r>
          </a:p>
          <a:p>
            <a:pPr algn="ctr" fontAlgn="auto" hangingPunct="0">
              <a:spcBef>
                <a:spcPts val="1400"/>
              </a:spcBef>
              <a:spcAft>
                <a:spcPts val="0"/>
              </a:spcAft>
              <a:defRPr/>
            </a:pPr>
            <a:r>
              <a:rPr lang="es-ES" sz="2100" b="1">
                <a:solidFill>
                  <a:schemeClr val="bg1"/>
                </a:solidFill>
                <a:latin typeface="Times New Roman" pitchFamily="18" charset="0"/>
              </a:rPr>
              <a:t>Hurto, infidelidad del personal dependiente, cristales o vidrios rotos antes del robo, bienes en corredores, patios o terrazas al aire libre, local cerrado más de 5 días consecutivos(salvo un periodo de 30 días una vez al año), etc.  </a:t>
            </a:r>
            <a:endParaRPr lang="es-ES" sz="2100">
              <a:solidFill>
                <a:schemeClr val="bg1"/>
              </a:solidFill>
              <a:latin typeface="Times New Roman" pitchFamily="18" charset="0"/>
            </a:endParaRPr>
          </a:p>
        </p:txBody>
      </p:sp>
      <p:sp>
        <p:nvSpPr>
          <p:cNvPr id="6" name="Text Box 5"/>
          <p:cNvSpPr txBox="1">
            <a:spLocks noChangeArrowheads="1"/>
          </p:cNvSpPr>
          <p:nvPr/>
        </p:nvSpPr>
        <p:spPr bwMode="auto">
          <a:xfrm>
            <a:off x="425450" y="4954588"/>
            <a:ext cx="8229600" cy="1216025"/>
          </a:xfrm>
          <a:prstGeom prst="rect">
            <a:avLst/>
          </a:prstGeom>
          <a:solidFill>
            <a:schemeClr val="tx1"/>
          </a:solidFill>
          <a:ln w="28575">
            <a:solidFill>
              <a:schemeClr val="accent2"/>
            </a:solidFill>
            <a:miter lim="800000"/>
            <a:headEnd/>
            <a:tailEnd/>
          </a:ln>
        </p:spPr>
        <p:txBody>
          <a:bodyPr wrap="square">
            <a:spAutoFit/>
          </a:bodyPr>
          <a:lstStyle/>
          <a:p>
            <a:pPr fontAlgn="auto" hangingPunct="0">
              <a:spcBef>
                <a:spcPts val="1200"/>
              </a:spcBef>
              <a:spcAft>
                <a:spcPts val="0"/>
              </a:spcAft>
              <a:defRPr/>
            </a:pPr>
            <a:r>
              <a:rPr lang="es-ES" sz="2100" b="1">
                <a:solidFill>
                  <a:schemeClr val="bg1"/>
                </a:solidFill>
                <a:latin typeface="Times New Roman" pitchFamily="18" charset="0"/>
              </a:rPr>
              <a:t>Bienes excluidos: Idem. Viviendas particulares.</a:t>
            </a:r>
          </a:p>
          <a:p>
            <a:pPr fontAlgn="auto" hangingPunct="0">
              <a:spcBef>
                <a:spcPts val="1200"/>
              </a:spcBef>
              <a:spcAft>
                <a:spcPts val="0"/>
              </a:spcAft>
              <a:defRPr/>
            </a:pPr>
            <a:r>
              <a:rPr lang="es-ES" sz="2100" b="1">
                <a:solidFill>
                  <a:schemeClr val="bg1"/>
                </a:solidFill>
                <a:latin typeface="Times New Roman" pitchFamily="18" charset="0"/>
              </a:rPr>
              <a:t>Medida de la prestación: A prorrata, a primer riesgo absoluto o a primer riesgo relativo.</a:t>
            </a:r>
            <a:endParaRPr lang="es-ES" sz="2100">
              <a:solidFill>
                <a:schemeClr val="bg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ChangeArrowheads="1"/>
          </p:cNvSpPr>
          <p:nvPr/>
        </p:nvSpPr>
        <p:spPr bwMode="auto">
          <a:xfrm>
            <a:off x="457200" y="1052513"/>
            <a:ext cx="8229599" cy="733425"/>
          </a:xfrm>
          <a:prstGeom prst="rect">
            <a:avLst/>
          </a:prstGeom>
          <a:solidFill>
            <a:schemeClr val="tx1"/>
          </a:solidFill>
          <a:ln w="28575">
            <a:solidFill>
              <a:schemeClr val="accent2"/>
            </a:solidFill>
            <a:miter lim="800000"/>
            <a:headEnd/>
            <a:tailEnd/>
          </a:ln>
        </p:spPr>
        <p:txBody>
          <a:bodyPr anchor="ctr" anchorCtr="1"/>
          <a:lstStyle/>
          <a:p>
            <a:pPr algn="ctr" fontAlgn="auto">
              <a:spcBef>
                <a:spcPts val="0"/>
              </a:spcBef>
              <a:spcAft>
                <a:spcPts val="0"/>
              </a:spcAft>
              <a:defRPr/>
            </a:pPr>
            <a:r>
              <a:rPr lang="es-ES" sz="2800" b="1">
                <a:solidFill>
                  <a:schemeClr val="bg1"/>
                </a:solidFill>
                <a:latin typeface="Times New Roman" pitchFamily="18" charset="0"/>
                <a:cs typeface="Times New Roman" pitchFamily="18" charset="0"/>
              </a:rPr>
              <a:t>BIENES CON VALOR LIMITADO</a:t>
            </a:r>
            <a:endParaRPr lang="es-ES" sz="2800">
              <a:solidFill>
                <a:schemeClr val="bg1"/>
              </a:solidFill>
              <a:latin typeface="Times New Roman" pitchFamily="18" charset="0"/>
              <a:cs typeface="Times New Roman" pitchFamily="18" charset="0"/>
            </a:endParaRPr>
          </a:p>
        </p:txBody>
      </p:sp>
      <p:sp>
        <p:nvSpPr>
          <p:cNvPr id="4" name="Text Box 3"/>
          <p:cNvSpPr txBox="1">
            <a:spLocks noChangeArrowheads="1"/>
          </p:cNvSpPr>
          <p:nvPr/>
        </p:nvSpPr>
        <p:spPr bwMode="auto">
          <a:xfrm>
            <a:off x="457658" y="2908301"/>
            <a:ext cx="8229142" cy="1938992"/>
          </a:xfrm>
          <a:prstGeom prst="rect">
            <a:avLst/>
          </a:prstGeom>
          <a:solidFill>
            <a:schemeClr val="tx1"/>
          </a:solidFill>
          <a:ln w="28575">
            <a:solidFill>
              <a:schemeClr val="accent2"/>
            </a:solidFill>
            <a:miter lim="800000"/>
            <a:headEnd/>
            <a:tailEnd/>
          </a:ln>
        </p:spPr>
        <p:txBody>
          <a:bodyPr wrap="square" anchorCtr="1">
            <a:spAutoFit/>
          </a:bodyPr>
          <a:lstStyle/>
          <a:p>
            <a:pPr algn="ctr" fontAlgn="auto" hangingPunct="0">
              <a:spcBef>
                <a:spcPts val="1400"/>
              </a:spcBef>
              <a:spcAft>
                <a:spcPts val="0"/>
              </a:spcAft>
              <a:defRPr/>
            </a:pPr>
            <a:r>
              <a:rPr lang="es-ES" sz="2400" b="1" dirty="0">
                <a:solidFill>
                  <a:schemeClr val="bg1"/>
                </a:solidFill>
                <a:latin typeface="Times New Roman" pitchFamily="18" charset="0"/>
              </a:rPr>
              <a:t>Cuando el robo haya sido cometido desde el exterior mediante la rotura de una pieza vítrea que delimite el local, sin que el ladrón haya ingresado a la parte del local destinada a atención al público, venta o depósito, la indemnización no excederá del 20% de la suma asegurada</a:t>
            </a:r>
            <a:r>
              <a:rPr lang="es-ES" sz="2400" b="1" dirty="0" smtClean="0">
                <a:solidFill>
                  <a:schemeClr val="bg1"/>
                </a:solidFill>
                <a:latin typeface="Times New Roman" pitchFamily="18" charset="0"/>
              </a:rPr>
              <a:t>.</a:t>
            </a:r>
            <a:endParaRPr lang="es-ES" sz="2400" b="1" dirty="0">
              <a:solidFill>
                <a:schemeClr val="bg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ChangeArrowheads="1"/>
          </p:cNvSpPr>
          <p:nvPr/>
        </p:nvSpPr>
        <p:spPr bwMode="auto">
          <a:xfrm>
            <a:off x="457200" y="2667000"/>
            <a:ext cx="8229600" cy="762000"/>
          </a:xfrm>
          <a:prstGeom prst="rect">
            <a:avLst/>
          </a:prstGeom>
          <a:solidFill>
            <a:schemeClr val="tx1"/>
          </a:solidFill>
          <a:ln w="28575">
            <a:solidFill>
              <a:schemeClr val="accent2"/>
            </a:solidFill>
            <a:miter lim="800000"/>
            <a:headEnd/>
            <a:tailEnd/>
          </a:ln>
        </p:spPr>
        <p:txBody>
          <a:bodyPr anchor="ctr" anchorCtr="1"/>
          <a:lstStyle/>
          <a:p>
            <a:pPr algn="ctr" fontAlgn="auto">
              <a:spcBef>
                <a:spcPts val="0"/>
              </a:spcBef>
              <a:spcAft>
                <a:spcPts val="0"/>
              </a:spcAft>
              <a:defRPr/>
            </a:pPr>
            <a:r>
              <a:rPr lang="es-ES" sz="2800" b="1">
                <a:solidFill>
                  <a:schemeClr val="bg1"/>
                </a:solidFill>
                <a:latin typeface="Times New Roman" pitchFamily="18" charset="0"/>
                <a:cs typeface="Times New Roman" pitchFamily="18" charset="0"/>
              </a:rPr>
              <a:t>ROBO DE VALORES</a:t>
            </a:r>
            <a:r>
              <a:rPr lang="es-ES" sz="3200" b="1">
                <a:solidFill>
                  <a:schemeClr val="bg1"/>
                </a:solidFill>
                <a:latin typeface="Times New Roman" pitchFamily="18" charset="0"/>
                <a:cs typeface="Times New Roman" pitchFamily="18" charset="0"/>
              </a:rPr>
              <a:t> </a:t>
            </a:r>
            <a:endParaRPr lang="es-ES" sz="2400" b="1">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0"/>
                                          </p:val>
                                        </p:tav>
                                        <p:tav tm="100000">
                                          <p:val>
                                            <p:strVal val="#ppt_w"/>
                                          </p:val>
                                        </p:tav>
                                      </p:tavLst>
                                    </p:anim>
                                    <p:anim calcmode="lin" valueType="num">
                                      <p:cBhvr>
                                        <p:cTn id="8" dur="500" fill="hold"/>
                                        <p:tgtEl>
                                          <p:spTgt spid="3"/>
                                        </p:tgtEl>
                                        <p:attrNameLst>
                                          <p:attrName>ppt_h</p:attrName>
                                        </p:attrNameLst>
                                      </p:cBhvr>
                                      <p:tavLst>
                                        <p:tav tm="0">
                                          <p:val>
                                            <p:strVal val="0"/>
                                          </p:val>
                                        </p:tav>
                                        <p:tav tm="100000">
                                          <p:val>
                                            <p:strVal val="#ppt_h"/>
                                          </p:val>
                                        </p:tav>
                                      </p:tavLst>
                                    </p:anim>
                                    <p:anim calcmode="lin" valueType="num">
                                      <p:cBhvr>
                                        <p:cTn id="9" dur="500" fill="hold"/>
                                        <p:tgtEl>
                                          <p:spTgt spid="3"/>
                                        </p:tgtEl>
                                        <p:attrNameLst>
                                          <p:attrName>ppt_x</p:attrName>
                                        </p:attrNameLst>
                                      </p:cBhvr>
                                      <p:tavLst>
                                        <p:tav tm="0">
                                          <p:val>
                                            <p:strVal val="0,5"/>
                                          </p:val>
                                        </p:tav>
                                        <p:tav tm="100000">
                                          <p:val>
                                            <p:strVal val="#ppt_x"/>
                                          </p:val>
                                        </p:tav>
                                      </p:tavLst>
                                    </p:anim>
                                    <p:anim calcmode="lin" valueType="num">
                                      <p:cBhvr>
                                        <p:cTn id="10" dur="500" fill="hold"/>
                                        <p:tgtEl>
                                          <p:spTgt spid="3"/>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ChangeArrowheads="1"/>
          </p:cNvSpPr>
          <p:nvPr/>
        </p:nvSpPr>
        <p:spPr bwMode="auto">
          <a:xfrm>
            <a:off x="457200" y="571500"/>
            <a:ext cx="8229600" cy="950913"/>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Times New Roman" pitchFamily="18" charset="0"/>
              </a:rPr>
              <a:t>RIESGO CUBIERTO, EXCLUSIONES Y MEDIDA DE LA PRESTACIÓN</a:t>
            </a:r>
          </a:p>
        </p:txBody>
      </p:sp>
      <p:sp>
        <p:nvSpPr>
          <p:cNvPr id="4" name="Text Box 3"/>
          <p:cNvSpPr txBox="1">
            <a:spLocks noChangeArrowheads="1"/>
          </p:cNvSpPr>
          <p:nvPr/>
        </p:nvSpPr>
        <p:spPr bwMode="auto">
          <a:xfrm>
            <a:off x="457200" y="1722438"/>
            <a:ext cx="8229600" cy="1816100"/>
          </a:xfrm>
          <a:prstGeom prst="rect">
            <a:avLst/>
          </a:prstGeom>
          <a:solidFill>
            <a:schemeClr val="tx1"/>
          </a:solidFill>
          <a:ln w="28575">
            <a:solidFill>
              <a:srgbClr val="C00000"/>
            </a:solidFill>
            <a:miter lim="800000"/>
            <a:headEnd/>
            <a:tailEnd/>
          </a:ln>
        </p:spPr>
        <p:txBody>
          <a:bodyPr wrap="square">
            <a:spAutoFit/>
          </a:bodyPr>
          <a:lstStyle/>
          <a:p>
            <a:pPr algn="ctr" fontAlgn="auto" hangingPunct="0">
              <a:spcBef>
                <a:spcPts val="1400"/>
              </a:spcBef>
              <a:spcAft>
                <a:spcPts val="0"/>
              </a:spcAft>
              <a:defRPr/>
            </a:pPr>
            <a:r>
              <a:rPr lang="es-ES" b="1">
                <a:solidFill>
                  <a:schemeClr val="bg1"/>
                </a:solidFill>
                <a:latin typeface="Times New Roman" pitchFamily="18" charset="0"/>
              </a:rPr>
              <a:t>AMPARA  ROBO O DESTRUCCIÓN POR INCENDIO, RAYO O EXPLOSIÓN EN CAJA FUERTE (SE DEFINE) DURANTE LAS 24 HORAS  O ROBO EN CAJÓN MOSTRADOR DURANTE LAS HORAS DE ATENCIÓN AL PÚBLICO. SE CUBRE DINERO, CHEQUES AL PORTADOR U OTROS  VALORES  ESPECIFICADOS EN PÓLIZA. LOS DAÑOS SE CUBREN HASTA EL 15% DE LA SUMA ASEGURADA.</a:t>
            </a:r>
            <a:endParaRPr lang="es-ES">
              <a:solidFill>
                <a:schemeClr val="bg1"/>
              </a:solidFill>
              <a:latin typeface="Times New Roman" pitchFamily="18" charset="0"/>
            </a:endParaRPr>
          </a:p>
        </p:txBody>
      </p:sp>
      <p:sp>
        <p:nvSpPr>
          <p:cNvPr id="5" name="Text Box 4"/>
          <p:cNvSpPr txBox="1">
            <a:spLocks noChangeArrowheads="1"/>
          </p:cNvSpPr>
          <p:nvPr/>
        </p:nvSpPr>
        <p:spPr bwMode="auto">
          <a:xfrm>
            <a:off x="425450" y="3716338"/>
            <a:ext cx="8229600" cy="1656864"/>
          </a:xfrm>
          <a:prstGeom prst="rect">
            <a:avLst/>
          </a:prstGeom>
          <a:solidFill>
            <a:schemeClr val="tx1"/>
          </a:solidFill>
          <a:ln w="28575">
            <a:solidFill>
              <a:srgbClr val="C00000"/>
            </a:solidFill>
            <a:miter lim="800000"/>
            <a:headEnd/>
            <a:tailEnd/>
          </a:ln>
        </p:spPr>
        <p:txBody>
          <a:bodyPr wrap="square" anchorCtr="1">
            <a:spAutoFit/>
          </a:bodyPr>
          <a:lstStyle/>
          <a:p>
            <a:pPr algn="ctr" fontAlgn="auto" hangingPunct="0">
              <a:spcBef>
                <a:spcPts val="1200"/>
              </a:spcBef>
              <a:spcAft>
                <a:spcPts val="0"/>
              </a:spcAft>
              <a:defRPr/>
            </a:pPr>
            <a:r>
              <a:rPr lang="es-ES" b="1">
                <a:solidFill>
                  <a:schemeClr val="bg1"/>
                </a:solidFill>
                <a:latin typeface="Times New Roman" pitchFamily="18" charset="0"/>
              </a:rPr>
              <a:t>PRINCIPALES EXCLUSIONES A LA COBERTURA</a:t>
            </a:r>
          </a:p>
          <a:p>
            <a:pPr algn="ctr" fontAlgn="auto" hangingPunct="0">
              <a:spcBef>
                <a:spcPts val="1400"/>
              </a:spcBef>
              <a:spcAft>
                <a:spcPts val="0"/>
              </a:spcAft>
              <a:defRPr/>
            </a:pPr>
            <a:r>
              <a:rPr lang="es-ES" b="1">
                <a:solidFill>
                  <a:schemeClr val="bg1"/>
                </a:solidFill>
                <a:latin typeface="Times New Roman" pitchFamily="18" charset="0"/>
              </a:rPr>
              <a:t>INFIDELIDAD DEL PERSONAL DEPENDIENTE, VALORES SIN RELACIÓN CON LA ACTIVIDAD ASEGURADA, LA LLAVE DE LA CAJA EN EL MISMO LUGAR O EN PODER DE PERSONAL DE VIGILANCIA, LOCAL CERRADO MÁS DE 5 DÍAS CONSECUTIVOS, ETC.</a:t>
            </a:r>
            <a:endParaRPr lang="es-ES">
              <a:solidFill>
                <a:schemeClr val="bg1"/>
              </a:solidFill>
              <a:latin typeface="Times New Roman" pitchFamily="18" charset="0"/>
            </a:endParaRPr>
          </a:p>
        </p:txBody>
      </p:sp>
      <p:sp>
        <p:nvSpPr>
          <p:cNvPr id="6" name="Text Box 5"/>
          <p:cNvSpPr txBox="1">
            <a:spLocks noChangeArrowheads="1"/>
          </p:cNvSpPr>
          <p:nvPr/>
        </p:nvSpPr>
        <p:spPr bwMode="auto">
          <a:xfrm>
            <a:off x="425450" y="5562600"/>
            <a:ext cx="8229600" cy="400110"/>
          </a:xfrm>
          <a:prstGeom prst="rect">
            <a:avLst/>
          </a:prstGeom>
          <a:solidFill>
            <a:schemeClr val="tx1"/>
          </a:solidFill>
          <a:ln w="28575">
            <a:solidFill>
              <a:srgbClr val="C00000"/>
            </a:solidFill>
            <a:miter lim="800000"/>
            <a:headEnd/>
            <a:tailEnd/>
          </a:ln>
        </p:spPr>
        <p:txBody>
          <a:bodyPr wrap="square">
            <a:spAutoFit/>
          </a:bodyPr>
          <a:lstStyle/>
          <a:p>
            <a:pPr fontAlgn="auto" hangingPunct="0">
              <a:spcBef>
                <a:spcPts val="1200"/>
              </a:spcBef>
              <a:spcAft>
                <a:spcPts val="0"/>
              </a:spcAft>
              <a:defRPr/>
            </a:pPr>
            <a:r>
              <a:rPr lang="es-ES" sz="2000" b="1">
                <a:solidFill>
                  <a:schemeClr val="bg1"/>
                </a:solidFill>
                <a:latin typeface="Times New Roman" pitchFamily="18" charset="0"/>
              </a:rPr>
              <a:t>MEDIDA DE LA PRESTACIÓN: </a:t>
            </a:r>
            <a:r>
              <a:rPr lang="es-ES" sz="1600" b="1">
                <a:solidFill>
                  <a:schemeClr val="bg1"/>
                </a:solidFill>
                <a:latin typeface="Times New Roman" pitchFamily="18" charset="0"/>
              </a:rPr>
              <a:t>A PRIMER RIESGO ABSOLUTO.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0"/>
                                          </p:val>
                                        </p:tav>
                                        <p:tav tm="100000">
                                          <p:val>
                                            <p:strVal val="#ppt_w"/>
                                          </p:val>
                                        </p:tav>
                                      </p:tavLst>
                                    </p:anim>
                                    <p:anim calcmode="lin" valueType="num">
                                      <p:cBhvr>
                                        <p:cTn id="8" dur="500" fill="hold"/>
                                        <p:tgtEl>
                                          <p:spTgt spid="3"/>
                                        </p:tgtEl>
                                        <p:attrNameLst>
                                          <p:attrName>ppt_h</p:attrName>
                                        </p:attrNameLst>
                                      </p:cBhvr>
                                      <p:tavLst>
                                        <p:tav tm="0">
                                          <p:val>
                                            <p:strVal val="0"/>
                                          </p:val>
                                        </p:tav>
                                        <p:tav tm="100000">
                                          <p:val>
                                            <p:strVal val="#ppt_h"/>
                                          </p:val>
                                        </p:tav>
                                      </p:tavLst>
                                    </p:anim>
                                    <p:anim calcmode="lin" valueType="num">
                                      <p:cBhvr>
                                        <p:cTn id="9" dur="500" fill="hold"/>
                                        <p:tgtEl>
                                          <p:spTgt spid="3"/>
                                        </p:tgtEl>
                                        <p:attrNameLst>
                                          <p:attrName>ppt_x</p:attrName>
                                        </p:attrNameLst>
                                      </p:cBhvr>
                                      <p:tavLst>
                                        <p:tav tm="0">
                                          <p:val>
                                            <p:strVal val="0,5"/>
                                          </p:val>
                                        </p:tav>
                                        <p:tav tm="100000">
                                          <p:val>
                                            <p:strVal val="#ppt_x"/>
                                          </p:val>
                                        </p:tav>
                                      </p:tavLst>
                                    </p:anim>
                                    <p:anim calcmode="lin" valueType="num">
                                      <p:cBhvr>
                                        <p:cTn id="10" dur="500" fill="hold"/>
                                        <p:tgtEl>
                                          <p:spTgt spid="3"/>
                                        </p:tgtEl>
                                        <p:attrNameLst>
                                          <p:attrName>ppt_y</p:attrName>
                                        </p:attrNameLst>
                                      </p:cBhvr>
                                      <p:tavLst>
                                        <p:tav tm="0">
                                          <p:val>
                                            <p:strVal val="0,5"/>
                                          </p:val>
                                        </p:tav>
                                        <p:tav tm="100000">
                                          <p:val>
                                            <p:strVal val="#ppt_y"/>
                                          </p:val>
                                        </p:tav>
                                      </p:tavLst>
                                    </p:anim>
                                  </p:childTnLst>
                                </p:cTn>
                              </p:par>
                            </p:childTnLst>
                          </p:cTn>
                        </p:par>
                        <p:par>
                          <p:cTn id="11" fill="hold">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strVal val="0"/>
                                          </p:val>
                                        </p:tav>
                                        <p:tav tm="100000">
                                          <p:val>
                                            <p:strVal val="#ppt_w"/>
                                          </p:val>
                                        </p:tav>
                                      </p:tavLst>
                                    </p:anim>
                                    <p:anim calcmode="lin" valueType="num">
                                      <p:cBhvr>
                                        <p:cTn id="15" dur="500" fill="hold"/>
                                        <p:tgtEl>
                                          <p:spTgt spid="4"/>
                                        </p:tgtEl>
                                        <p:attrNameLst>
                                          <p:attrName>ppt_h</p:attrName>
                                        </p:attrNameLst>
                                      </p:cBhvr>
                                      <p:tavLst>
                                        <p:tav tm="0">
                                          <p:val>
                                            <p:strVal val="0"/>
                                          </p:val>
                                        </p:tav>
                                        <p:tav tm="100000">
                                          <p:val>
                                            <p:strVal val="#ppt_h"/>
                                          </p:val>
                                        </p:tav>
                                      </p:tavLst>
                                    </p:anim>
                                    <p:anim calcmode="lin" valueType="num">
                                      <p:cBhvr>
                                        <p:cTn id="16" dur="500" fill="hold"/>
                                        <p:tgtEl>
                                          <p:spTgt spid="4"/>
                                        </p:tgtEl>
                                        <p:attrNameLst>
                                          <p:attrName>ppt_x</p:attrName>
                                        </p:attrNameLst>
                                      </p:cBhvr>
                                      <p:tavLst>
                                        <p:tav tm="0">
                                          <p:val>
                                            <p:strVal val="0,5"/>
                                          </p:val>
                                        </p:tav>
                                        <p:tav tm="100000">
                                          <p:val>
                                            <p:strVal val="#ppt_x"/>
                                          </p:val>
                                        </p:tav>
                                      </p:tavLst>
                                    </p:anim>
                                    <p:anim calcmode="lin" valueType="num">
                                      <p:cBhvr>
                                        <p:cTn id="17" dur="500" fill="hold"/>
                                        <p:tgtEl>
                                          <p:spTgt spid="4"/>
                                        </p:tgtEl>
                                        <p:attrNameLst>
                                          <p:attrName>ppt_y</p:attrName>
                                        </p:attrNameLst>
                                      </p:cBhvr>
                                      <p:tavLst>
                                        <p:tav tm="0">
                                          <p:val>
                                            <p:strVal val="0,5"/>
                                          </p:val>
                                        </p:tav>
                                        <p:tav tm="100000">
                                          <p:val>
                                            <p:strVal val="#ppt_y"/>
                                          </p:val>
                                        </p:tav>
                                      </p:tavLst>
                                    </p:anim>
                                  </p:childTnLst>
                                </p:cTn>
                              </p:par>
                            </p:childTnLst>
                          </p:cTn>
                        </p:par>
                        <p:par>
                          <p:cTn id="18" fill="hold">
                            <p:stCondLst>
                              <p:cond delay="1000"/>
                            </p:stCondLst>
                            <p:childTnLst>
                              <p:par>
                                <p:cTn id="19" presetID="23" presetClass="entr" presetSubtype="52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strVal val="0"/>
                                          </p:val>
                                        </p:tav>
                                        <p:tav tm="100000">
                                          <p:val>
                                            <p:strVal val="#ppt_w"/>
                                          </p:val>
                                        </p:tav>
                                      </p:tavLst>
                                    </p:anim>
                                    <p:anim calcmode="lin" valueType="num">
                                      <p:cBhvr>
                                        <p:cTn id="22" dur="500" fill="hold"/>
                                        <p:tgtEl>
                                          <p:spTgt spid="5"/>
                                        </p:tgtEl>
                                        <p:attrNameLst>
                                          <p:attrName>ppt_h</p:attrName>
                                        </p:attrNameLst>
                                      </p:cBhvr>
                                      <p:tavLst>
                                        <p:tav tm="0">
                                          <p:val>
                                            <p:strVal val="0"/>
                                          </p:val>
                                        </p:tav>
                                        <p:tav tm="100000">
                                          <p:val>
                                            <p:strVal val="#ppt_h"/>
                                          </p:val>
                                        </p:tav>
                                      </p:tavLst>
                                    </p:anim>
                                    <p:anim calcmode="lin" valueType="num">
                                      <p:cBhvr>
                                        <p:cTn id="23" dur="500" fill="hold"/>
                                        <p:tgtEl>
                                          <p:spTgt spid="5"/>
                                        </p:tgtEl>
                                        <p:attrNameLst>
                                          <p:attrName>ppt_x</p:attrName>
                                        </p:attrNameLst>
                                      </p:cBhvr>
                                      <p:tavLst>
                                        <p:tav tm="0">
                                          <p:val>
                                            <p:strVal val="0,5"/>
                                          </p:val>
                                        </p:tav>
                                        <p:tav tm="100000">
                                          <p:val>
                                            <p:strVal val="#ppt_x"/>
                                          </p:val>
                                        </p:tav>
                                      </p:tavLst>
                                    </p:anim>
                                    <p:anim calcmode="lin" valueType="num">
                                      <p:cBhvr>
                                        <p:cTn id="24" dur="500" fill="hold"/>
                                        <p:tgtEl>
                                          <p:spTgt spid="5"/>
                                        </p:tgtEl>
                                        <p:attrNameLst>
                                          <p:attrName>ppt_y</p:attrName>
                                        </p:attrNameLst>
                                      </p:cBhvr>
                                      <p:tavLst>
                                        <p:tav tm="0">
                                          <p:val>
                                            <p:strVal val="0,5"/>
                                          </p:val>
                                        </p:tav>
                                        <p:tav tm="100000">
                                          <p:val>
                                            <p:strVal val="#ppt_y"/>
                                          </p:val>
                                        </p:tav>
                                      </p:tavLst>
                                    </p:anim>
                                  </p:childTnLst>
                                </p:cTn>
                              </p:par>
                            </p:childTnLst>
                          </p:cTn>
                        </p:par>
                        <p:par>
                          <p:cTn id="25" fill="hold">
                            <p:stCondLst>
                              <p:cond delay="1500"/>
                            </p:stCondLst>
                            <p:childTnLst>
                              <p:par>
                                <p:cTn id="26" presetID="23" presetClass="entr" presetSubtype="52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strVal val="0"/>
                                          </p:val>
                                        </p:tav>
                                        <p:tav tm="100000">
                                          <p:val>
                                            <p:strVal val="#ppt_w"/>
                                          </p:val>
                                        </p:tav>
                                      </p:tavLst>
                                    </p:anim>
                                    <p:anim calcmode="lin" valueType="num">
                                      <p:cBhvr>
                                        <p:cTn id="29" dur="500" fill="hold"/>
                                        <p:tgtEl>
                                          <p:spTgt spid="6"/>
                                        </p:tgtEl>
                                        <p:attrNameLst>
                                          <p:attrName>ppt_h</p:attrName>
                                        </p:attrNameLst>
                                      </p:cBhvr>
                                      <p:tavLst>
                                        <p:tav tm="0">
                                          <p:val>
                                            <p:strVal val="0"/>
                                          </p:val>
                                        </p:tav>
                                        <p:tav tm="100000">
                                          <p:val>
                                            <p:strVal val="#ppt_h"/>
                                          </p:val>
                                        </p:tav>
                                      </p:tavLst>
                                    </p:anim>
                                    <p:anim calcmode="lin" valueType="num">
                                      <p:cBhvr>
                                        <p:cTn id="30" dur="500" fill="hold"/>
                                        <p:tgtEl>
                                          <p:spTgt spid="6"/>
                                        </p:tgtEl>
                                        <p:attrNameLst>
                                          <p:attrName>ppt_x</p:attrName>
                                        </p:attrNameLst>
                                      </p:cBhvr>
                                      <p:tavLst>
                                        <p:tav tm="0">
                                          <p:val>
                                            <p:strVal val="0,5"/>
                                          </p:val>
                                        </p:tav>
                                        <p:tav tm="100000">
                                          <p:val>
                                            <p:strVal val="#ppt_x"/>
                                          </p:val>
                                        </p:tav>
                                      </p:tavLst>
                                    </p:anim>
                                    <p:anim calcmode="lin" valueType="num">
                                      <p:cBhvr>
                                        <p:cTn id="31" dur="500" fill="hold"/>
                                        <p:tgtEl>
                                          <p:spTgt spid="6"/>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2714625"/>
            <a:ext cx="8305800" cy="838200"/>
          </a:xfrm>
          <a:prstGeom prst="rect">
            <a:avLst/>
          </a:prstGeom>
          <a:solidFill>
            <a:schemeClr val="tx1"/>
          </a:solidFill>
          <a:ln w="28575">
            <a:solidFill>
              <a:schemeClr val="accent2"/>
            </a:solidFill>
            <a:miter lim="800000"/>
            <a:headEnd/>
            <a:tailEnd/>
          </a:ln>
        </p:spPr>
        <p:txBody>
          <a:bodyPr anchor="ctr" anchorCtr="1"/>
          <a:lstStyle/>
          <a:p>
            <a:pPr algn="ctr" fontAlgn="auto">
              <a:spcBef>
                <a:spcPts val="0"/>
              </a:spcBef>
              <a:spcAft>
                <a:spcPts val="0"/>
              </a:spcAft>
              <a:defRPr/>
            </a:pPr>
            <a:r>
              <a:rPr lang="es-ES" sz="2800" b="1">
                <a:solidFill>
                  <a:schemeClr val="bg1"/>
                </a:solidFill>
                <a:latin typeface="Times New Roman" pitchFamily="18" charset="0"/>
                <a:cs typeface="Times New Roman" pitchFamily="18" charset="0"/>
              </a:rPr>
              <a:t>ROBO DE VALORES EN TRÁNSITO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str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642938"/>
            <a:ext cx="8229600" cy="593725"/>
          </a:xfrm>
          <a:prstGeom prst="rect">
            <a:avLst/>
          </a:prstGeom>
          <a:solidFill>
            <a:schemeClr val="bg2"/>
          </a:solidFill>
          <a:ln w="76196">
            <a:solidFill>
              <a:schemeClr val="tx1"/>
            </a:solidFill>
            <a:miter lim="800000"/>
            <a:headEnd/>
            <a:tailEnd/>
          </a:ln>
        </p:spPr>
        <p:txBody>
          <a:bodyPr anchor="ctr" anchorCtr="1"/>
          <a:lstStyle/>
          <a:p>
            <a:pPr algn="ctr"/>
            <a:r>
              <a:rPr lang="es-ES" sz="2800" b="1">
                <a:solidFill>
                  <a:srgbClr val="000000"/>
                </a:solidFill>
                <a:latin typeface="Times New Roman" pitchFamily="18" charset="0"/>
                <a:cs typeface="Times New Roman" pitchFamily="18" charset="0"/>
              </a:rPr>
              <a:t>INCAPACIDAD LABORAL PERMANENTE</a:t>
            </a:r>
          </a:p>
        </p:txBody>
      </p:sp>
      <p:sp>
        <p:nvSpPr>
          <p:cNvPr id="3" name="Text Box 3"/>
          <p:cNvSpPr txBox="1">
            <a:spLocks noChangeArrowheads="1"/>
          </p:cNvSpPr>
          <p:nvPr/>
        </p:nvSpPr>
        <p:spPr bwMode="auto">
          <a:xfrm>
            <a:off x="457200" y="1714500"/>
            <a:ext cx="8229600" cy="922338"/>
          </a:xfrm>
          <a:prstGeom prst="rect">
            <a:avLst/>
          </a:prstGeom>
          <a:solidFill>
            <a:schemeClr val="bg2"/>
          </a:solidFill>
          <a:ln w="76196">
            <a:solidFill>
              <a:schemeClr val="tx1"/>
            </a:solidFill>
            <a:miter lim="800000"/>
            <a:headEnd/>
            <a:tailEnd/>
          </a:ln>
        </p:spPr>
        <p:txBody>
          <a:bodyPr wrap="square" anchorCtr="1">
            <a:spAutoFit/>
          </a:bodyPr>
          <a:lstStyle/>
          <a:p>
            <a:pPr algn="ctr" hangingPunct="0">
              <a:spcBef>
                <a:spcPts val="1100"/>
              </a:spcBef>
            </a:pPr>
            <a:r>
              <a:rPr lang="es-ES" b="1">
                <a:solidFill>
                  <a:srgbClr val="000000"/>
                </a:solidFill>
                <a:latin typeface="Times New Roman" pitchFamily="18" charset="0"/>
              </a:rPr>
              <a:t>SE PRODUCE CUANDO EL DAÑO SUFRIDO POR EL TRABAJADOR LE OCASIONE UNA DISMINUCIÓN PERMANENTE DE SU CAPACIDAD LABORATIVA.</a:t>
            </a:r>
          </a:p>
        </p:txBody>
      </p:sp>
      <p:sp>
        <p:nvSpPr>
          <p:cNvPr id="4" name="Text Box 4"/>
          <p:cNvSpPr txBox="1">
            <a:spLocks noChangeArrowheads="1"/>
          </p:cNvSpPr>
          <p:nvPr/>
        </p:nvSpPr>
        <p:spPr bwMode="auto">
          <a:xfrm>
            <a:off x="457781" y="3786188"/>
            <a:ext cx="8302092" cy="2235200"/>
          </a:xfrm>
          <a:prstGeom prst="rect">
            <a:avLst/>
          </a:prstGeom>
          <a:solidFill>
            <a:schemeClr val="bg2"/>
          </a:solidFill>
          <a:ln w="76196">
            <a:solidFill>
              <a:schemeClr val="tx1"/>
            </a:solidFill>
            <a:miter lim="800000"/>
            <a:headEnd/>
            <a:tailEnd/>
          </a:ln>
        </p:spPr>
        <p:txBody>
          <a:bodyPr wrap="square">
            <a:spAutoFit/>
          </a:bodyPr>
          <a:lstStyle/>
          <a:p>
            <a:pPr hangingPunct="0">
              <a:spcBef>
                <a:spcPts val="1100"/>
              </a:spcBef>
            </a:pPr>
            <a:r>
              <a:rPr lang="es-ES" b="1">
                <a:solidFill>
                  <a:srgbClr val="000000"/>
                </a:solidFill>
                <a:latin typeface="Times New Roman" pitchFamily="18" charset="0"/>
              </a:rPr>
              <a:t>INCAPACIDAD LABORAL PERMANENTE TOTAL:</a:t>
            </a:r>
          </a:p>
          <a:p>
            <a:pPr hangingPunct="0">
              <a:spcBef>
                <a:spcPts val="1100"/>
              </a:spcBef>
            </a:pPr>
            <a:r>
              <a:rPr lang="es-ES" b="1">
                <a:solidFill>
                  <a:srgbClr val="000000"/>
                </a:solidFill>
                <a:latin typeface="Times New Roman" pitchFamily="18" charset="0"/>
              </a:rPr>
              <a:t>CUANDO LA DISMINUCIÓN DE LA CAPACIDAD LABORATIVA PERMANENTE SEA IGUAL O SUPERIOR AL 66%.</a:t>
            </a:r>
          </a:p>
          <a:p>
            <a:pPr hangingPunct="0">
              <a:spcBef>
                <a:spcPts val="1100"/>
              </a:spcBef>
            </a:pPr>
            <a:r>
              <a:rPr lang="es-ES" b="1">
                <a:solidFill>
                  <a:srgbClr val="000000"/>
                </a:solidFill>
                <a:latin typeface="Times New Roman" pitchFamily="18" charset="0"/>
              </a:rPr>
              <a:t>INCAPACIDAD LABORAL PERMANENTE PARCIAL:</a:t>
            </a:r>
          </a:p>
          <a:p>
            <a:pPr hangingPunct="0">
              <a:spcBef>
                <a:spcPts val="1100"/>
              </a:spcBef>
            </a:pPr>
            <a:r>
              <a:rPr lang="es-ES" b="1">
                <a:solidFill>
                  <a:srgbClr val="000000"/>
                </a:solidFill>
                <a:latin typeface="Times New Roman" pitchFamily="18" charset="0"/>
              </a:rPr>
              <a:t>CUANDO LA DISMINUCIÓN DE LA CAPACIDAD LABORATIVA PERMANENTE SEA INFERIOR AL 66%.</a:t>
            </a:r>
          </a:p>
        </p:txBody>
      </p:sp>
      <p:sp>
        <p:nvSpPr>
          <p:cNvPr id="5" name="Text Box 5"/>
          <p:cNvSpPr txBox="1">
            <a:spLocks noChangeArrowheads="1"/>
          </p:cNvSpPr>
          <p:nvPr/>
        </p:nvSpPr>
        <p:spPr bwMode="auto">
          <a:xfrm>
            <a:off x="457200" y="2955925"/>
            <a:ext cx="8229600" cy="400050"/>
          </a:xfrm>
          <a:prstGeom prst="rect">
            <a:avLst/>
          </a:prstGeom>
          <a:solidFill>
            <a:schemeClr val="bg2"/>
          </a:solidFill>
          <a:ln w="76196">
            <a:solidFill>
              <a:schemeClr val="tx1"/>
            </a:solidFill>
            <a:miter lim="800000"/>
            <a:headEnd/>
            <a:tailEnd/>
          </a:ln>
        </p:spPr>
        <p:txBody>
          <a:bodyPr wrap="square" anchorCtr="1">
            <a:spAutoFit/>
          </a:bodyPr>
          <a:lstStyle/>
          <a:p>
            <a:pPr algn="ctr" hangingPunct="0">
              <a:spcBef>
                <a:spcPts val="1200"/>
              </a:spcBef>
            </a:pPr>
            <a:r>
              <a:rPr lang="es-ES" sz="2000" b="1">
                <a:solidFill>
                  <a:srgbClr val="000000"/>
                </a:solidFill>
                <a:latin typeface="Times New Roman" pitchFamily="18" charset="0"/>
              </a:rPr>
              <a:t>IRREVERSIBLE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
                                  </p:stCondLst>
                                  <p:iterate type="lt">
                                    <p:tmPct val="10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75"/>
                                        <p:tgtEl>
                                          <p:spTgt spid="2"/>
                                        </p:tgtEl>
                                      </p:cBhvr>
                                    </p:animEffect>
                                  </p:childTnLst>
                                </p:cTn>
                              </p:par>
                            </p:childTnLst>
                          </p:cTn>
                        </p:par>
                        <p:par>
                          <p:cTn id="8" fill="hold">
                            <p:stCondLst>
                              <p:cond delay="2200"/>
                            </p:stCondLst>
                            <p:childTnLst>
                              <p:par>
                                <p:cTn id="9" presetID="23" presetClass="entr" presetSubtype="16" fill="hold" grpId="0" nodeType="afterEffect">
                                  <p:stCondLst>
                                    <p:cond delay="10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strVal val="0"/>
                                          </p:val>
                                        </p:tav>
                                        <p:tav tm="100000">
                                          <p:val>
                                            <p:strVal val="#ppt_w"/>
                                          </p:val>
                                        </p:tav>
                                      </p:tavLst>
                                    </p:anim>
                                    <p:anim calcmode="lin" valueType="num">
                                      <p:cBhvr>
                                        <p:cTn id="12" dur="500" fill="hold"/>
                                        <p:tgtEl>
                                          <p:spTgt spid="3"/>
                                        </p:tgtEl>
                                        <p:attrNameLst>
                                          <p:attrName>ppt_h</p:attrName>
                                        </p:attrNameLst>
                                      </p:cBhvr>
                                      <p:tavLst>
                                        <p:tav tm="0">
                                          <p:val>
                                            <p:strVal val="0"/>
                                          </p:val>
                                        </p:tav>
                                        <p:tav tm="100000">
                                          <p:val>
                                            <p:strVal val="#ppt_h"/>
                                          </p:val>
                                        </p:tav>
                                      </p:tavLst>
                                    </p:anim>
                                  </p:childTnLst>
                                </p:cTn>
                              </p:par>
                            </p:childTnLst>
                          </p:cTn>
                        </p:par>
                        <p:par>
                          <p:cTn id="13" fill="hold">
                            <p:stCondLst>
                              <p:cond delay="2800"/>
                            </p:stCondLst>
                            <p:childTnLst>
                              <p:par>
                                <p:cTn id="14" presetID="19" presetClass="entr" presetSubtype="10" fill="hold" grpId="0" nodeType="afterEffect">
                                  <p:stCondLst>
                                    <p:cond delay="10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0" fill="hold"/>
                                        <p:tgtEl>
                                          <p:spTgt spid="5"/>
                                        </p:tgtEl>
                                        <p:attrNameLst>
                                          <p:attrName>ppt_w</p:attrName>
                                        </p:attrNameLst>
                                      </p:cBhvr>
                                      <p:tavLst>
                                        <p:tav tm="0" fmla="#ppt_w*sin(2.5*pi*$)">
                                          <p:val>
                                            <p:strVal val="0"/>
                                          </p:val>
                                        </p:tav>
                                        <p:tav tm="100000">
                                          <p:val>
                                            <p:strVal val="1"/>
                                          </p:val>
                                        </p:tav>
                                      </p:tavLst>
                                    </p:anim>
                                    <p:anim calcmode="lin" valueType="num">
                                      <p:cBhvr>
                                        <p:cTn id="17" dur="5000" fill="hold"/>
                                        <p:tgtEl>
                                          <p:spTgt spid="5"/>
                                        </p:tgtEl>
                                        <p:attrNameLst>
                                          <p:attrName>ppt_h</p:attrName>
                                        </p:attrNameLst>
                                      </p:cBhvr>
                                      <p:tavLst>
                                        <p:tav tm="0">
                                          <p:val>
                                            <p:strVal val="#ppt_h"/>
                                          </p:val>
                                        </p:tav>
                                        <p:tav tm="100000">
                                          <p:val>
                                            <p:strVal val="#ppt_h"/>
                                          </p:val>
                                        </p:tav>
                                      </p:tavLst>
                                    </p:anim>
                                  </p:childTnLst>
                                </p:cTn>
                              </p:par>
                            </p:childTnLst>
                          </p:cTn>
                        </p:par>
                        <p:par>
                          <p:cTn id="18" fill="hold">
                            <p:stCondLst>
                              <p:cond delay="7900"/>
                            </p:stCondLst>
                            <p:childTnLst>
                              <p:par>
                                <p:cTn id="19" presetID="23" presetClass="entr" presetSubtype="16" fill="hold" grpId="0" nodeType="afterEffect">
                                  <p:stCondLst>
                                    <p:cond delay="10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strVal val="0"/>
                                          </p:val>
                                        </p:tav>
                                        <p:tav tm="100000">
                                          <p:val>
                                            <p:strVal val="#ppt_w"/>
                                          </p:val>
                                        </p:tav>
                                      </p:tavLst>
                                    </p:anim>
                                    <p:anim calcmode="lin" valueType="num">
                                      <p:cBhvr>
                                        <p:cTn id="22" dur="500" fill="hold"/>
                                        <p:tgtEl>
                                          <p:spTgt spid="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ChangeArrowheads="1"/>
          </p:cNvSpPr>
          <p:nvPr/>
        </p:nvSpPr>
        <p:spPr bwMode="auto">
          <a:xfrm>
            <a:off x="457200" y="457200"/>
            <a:ext cx="8229600" cy="1054100"/>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800" b="1">
                <a:solidFill>
                  <a:schemeClr val="bg1"/>
                </a:solidFill>
                <a:latin typeface="Times New Roman" pitchFamily="18" charset="0"/>
                <a:cs typeface="Times New Roman" pitchFamily="18" charset="0"/>
              </a:rPr>
              <a:t>RIESGO CUBIERTO, EXCLUSIONES Y MEDIDA DE LA PRESTACIÓN</a:t>
            </a:r>
          </a:p>
        </p:txBody>
      </p:sp>
      <p:sp>
        <p:nvSpPr>
          <p:cNvPr id="4" name="Text Box 3"/>
          <p:cNvSpPr txBox="1">
            <a:spLocks noChangeArrowheads="1"/>
          </p:cNvSpPr>
          <p:nvPr/>
        </p:nvSpPr>
        <p:spPr bwMode="auto">
          <a:xfrm>
            <a:off x="457200" y="2971800"/>
            <a:ext cx="8229600" cy="1020792"/>
          </a:xfrm>
          <a:prstGeom prst="rect">
            <a:avLst/>
          </a:prstGeom>
          <a:solidFill>
            <a:schemeClr val="tx1"/>
          </a:solidFill>
          <a:ln w="28575">
            <a:solidFill>
              <a:srgbClr val="C00000"/>
            </a:solidFill>
            <a:miter lim="800000"/>
            <a:headEnd/>
            <a:tailEnd/>
          </a:ln>
        </p:spPr>
        <p:txBody>
          <a:bodyPr wrap="square" anchorCtr="1">
            <a:spAutoFit/>
          </a:bodyPr>
          <a:lstStyle/>
          <a:p>
            <a:pPr algn="ctr" fontAlgn="auto" hangingPunct="0">
              <a:spcBef>
                <a:spcPts val="1200"/>
              </a:spcBef>
              <a:spcAft>
                <a:spcPts val="0"/>
              </a:spcAft>
              <a:defRPr/>
            </a:pPr>
            <a:r>
              <a:rPr lang="es-ES" sz="2000" b="1">
                <a:solidFill>
                  <a:schemeClr val="bg1"/>
                </a:solidFill>
                <a:latin typeface="Times New Roman" pitchFamily="18" charset="0"/>
              </a:rPr>
              <a:t>DISTINTOS PLANES DE COBERTURAS</a:t>
            </a:r>
          </a:p>
          <a:p>
            <a:pPr algn="ctr" fontAlgn="auto" hangingPunct="0">
              <a:spcBef>
                <a:spcPts val="1000"/>
              </a:spcBef>
              <a:spcAft>
                <a:spcPts val="0"/>
              </a:spcAft>
              <a:defRPr/>
            </a:pPr>
            <a:r>
              <a:rPr lang="es-ES" sz="1600" b="1">
                <a:solidFill>
                  <a:schemeClr val="bg1"/>
                </a:solidFill>
                <a:latin typeface="Times New Roman" pitchFamily="18" charset="0"/>
              </a:rPr>
              <a:t>TRÁNSITOS ESPECÍFICOS, GIRO COMERCIAL, SUELDOS Y JORNALES, COBRADORES  REPARTIDORES, COBRADORES, ETC.</a:t>
            </a:r>
          </a:p>
        </p:txBody>
      </p:sp>
      <p:sp>
        <p:nvSpPr>
          <p:cNvPr id="5" name="Text Box 4"/>
          <p:cNvSpPr txBox="1">
            <a:spLocks noChangeArrowheads="1"/>
          </p:cNvSpPr>
          <p:nvPr/>
        </p:nvSpPr>
        <p:spPr bwMode="auto">
          <a:xfrm>
            <a:off x="457200" y="1700213"/>
            <a:ext cx="8229600" cy="1077218"/>
          </a:xfrm>
          <a:prstGeom prst="rect">
            <a:avLst/>
          </a:prstGeom>
          <a:solidFill>
            <a:schemeClr val="tx1"/>
          </a:solidFill>
          <a:ln w="28575">
            <a:solidFill>
              <a:srgbClr val="C00000"/>
            </a:solidFill>
            <a:miter lim="800000"/>
            <a:headEnd/>
            <a:tailEnd/>
          </a:ln>
        </p:spPr>
        <p:txBody>
          <a:bodyPr wrap="square" anchorCtr="1">
            <a:spAutoFit/>
          </a:bodyPr>
          <a:lstStyle/>
          <a:p>
            <a:pPr algn="ctr" fontAlgn="auto" hangingPunct="0">
              <a:spcBef>
                <a:spcPts val="1000"/>
              </a:spcBef>
              <a:spcAft>
                <a:spcPts val="0"/>
              </a:spcAft>
              <a:defRPr/>
            </a:pPr>
            <a:r>
              <a:rPr lang="es-ES" sz="1600" b="1" dirty="0">
                <a:solidFill>
                  <a:schemeClr val="bg1"/>
                </a:solidFill>
                <a:latin typeface="Times New Roman" pitchFamily="18" charset="0"/>
              </a:rPr>
              <a:t>CUBRE DINERO, CHEQUES AL PORTADOR U OTROS  VALORES ESPECIFICADOS  A CONSECUENCIA DE ROBO, INCENDIO, RAYO O EXPLOSIÓN, APROPIACIÓN  FRAUDULENTA DEL PORTADOR DE LOS VALORES Y DESTRUCCIÓN O DAÑOS POR ACCIDENTE AL MEDIO DE TRANSPORTE.</a:t>
            </a:r>
          </a:p>
        </p:txBody>
      </p:sp>
      <p:sp>
        <p:nvSpPr>
          <p:cNvPr id="6" name="Text Box 5"/>
          <p:cNvSpPr txBox="1">
            <a:spLocks noChangeArrowheads="1"/>
          </p:cNvSpPr>
          <p:nvPr/>
        </p:nvSpPr>
        <p:spPr bwMode="auto">
          <a:xfrm>
            <a:off x="456872" y="4191000"/>
            <a:ext cx="8229928" cy="1513235"/>
          </a:xfrm>
          <a:prstGeom prst="rect">
            <a:avLst/>
          </a:prstGeom>
          <a:solidFill>
            <a:schemeClr val="tx1"/>
          </a:solidFill>
          <a:ln w="28575">
            <a:solidFill>
              <a:srgbClr val="C00000"/>
            </a:solidFill>
            <a:miter lim="800000"/>
            <a:headEnd/>
            <a:tailEnd/>
          </a:ln>
        </p:spPr>
        <p:txBody>
          <a:bodyPr wrap="square" anchorCtr="1">
            <a:spAutoFit/>
          </a:bodyPr>
          <a:lstStyle/>
          <a:p>
            <a:pPr algn="ctr" fontAlgn="auto" hangingPunct="0">
              <a:spcBef>
                <a:spcPts val="1200"/>
              </a:spcBef>
              <a:spcAft>
                <a:spcPts val="0"/>
              </a:spcAft>
              <a:defRPr/>
            </a:pPr>
            <a:r>
              <a:rPr lang="es-ES" sz="2000" b="1">
                <a:solidFill>
                  <a:schemeClr val="bg1"/>
                </a:solidFill>
                <a:latin typeface="Times New Roman" pitchFamily="18" charset="0"/>
              </a:rPr>
              <a:t>PRINCIPALES EXCLUSIONES A LA COBERTURA</a:t>
            </a:r>
          </a:p>
          <a:p>
            <a:pPr algn="ctr" fontAlgn="auto" hangingPunct="0">
              <a:spcBef>
                <a:spcPts val="1000"/>
              </a:spcBef>
              <a:spcAft>
                <a:spcPts val="0"/>
              </a:spcAft>
              <a:defRPr/>
            </a:pPr>
            <a:r>
              <a:rPr lang="es-ES" sz="1600" b="1">
                <a:solidFill>
                  <a:schemeClr val="bg1"/>
                </a:solidFill>
                <a:latin typeface="Times New Roman" pitchFamily="18" charset="0"/>
              </a:rPr>
              <a:t>INFIDELIDAD DEL PERSONAL DEPENDIENTE (EXCEPTO DEL PORTADOR DE LOS VALORES, VALORES SIN RELACIÓN CON LA ACTIVIDAD ASEGURADA, PORTADOR MENOR DE 18 AÑOS, VALORES SIN CUSTODIA, HURTO, EXTRAVÍO, ESTAFA O DEFRAUDACIÓN, ETC.</a:t>
            </a:r>
          </a:p>
        </p:txBody>
      </p:sp>
      <p:sp>
        <p:nvSpPr>
          <p:cNvPr id="7" name="Text Box 6"/>
          <p:cNvSpPr txBox="1">
            <a:spLocks noChangeArrowheads="1"/>
          </p:cNvSpPr>
          <p:nvPr/>
        </p:nvSpPr>
        <p:spPr bwMode="auto">
          <a:xfrm>
            <a:off x="457200" y="5835650"/>
            <a:ext cx="8229600" cy="400110"/>
          </a:xfrm>
          <a:prstGeom prst="rect">
            <a:avLst/>
          </a:prstGeom>
          <a:solidFill>
            <a:schemeClr val="tx1"/>
          </a:solidFill>
          <a:ln w="28575">
            <a:solidFill>
              <a:srgbClr val="C00000"/>
            </a:solidFill>
            <a:miter lim="800000"/>
            <a:headEnd/>
            <a:tailEnd/>
          </a:ln>
        </p:spPr>
        <p:txBody>
          <a:bodyPr wrap="square">
            <a:spAutoFit/>
          </a:bodyPr>
          <a:lstStyle/>
          <a:p>
            <a:pPr algn="ctr" fontAlgn="auto" hangingPunct="0">
              <a:spcBef>
                <a:spcPts val="1200"/>
              </a:spcBef>
              <a:spcAft>
                <a:spcPts val="0"/>
              </a:spcAft>
              <a:defRPr/>
            </a:pPr>
            <a:r>
              <a:rPr lang="es-ES" sz="2000" b="1">
                <a:solidFill>
                  <a:schemeClr val="bg1"/>
                </a:solidFill>
                <a:latin typeface="Times New Roman" pitchFamily="18" charset="0"/>
              </a:rPr>
              <a:t>MEDIDA DE LA PRESTACIÓN: </a:t>
            </a:r>
            <a:r>
              <a:rPr lang="es-ES" sz="1600" b="1">
                <a:solidFill>
                  <a:schemeClr val="bg1"/>
                </a:solidFill>
                <a:latin typeface="Times New Roman" pitchFamily="18" charset="0"/>
              </a:rPr>
              <a:t>A PRIMER RIESGO ABSOLUTO.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str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ppt_w/2"/>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ppt_w</p:attrName>
                                        </p:attrNameLst>
                                      </p:cBhvr>
                                      <p:tavLst>
                                        <p:tav tm="0">
                                          <p:val>
                                            <p:strVal val="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17" presetClass="entr" presetSubtype="8"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ppt_x</p:attrName>
                                        </p:attrNameLst>
                                      </p:cBhvr>
                                      <p:tavLst>
                                        <p:tav tm="0">
                                          <p:val>
                                            <p:strVal val="#ppt_x-#ppt_w/2"/>
                                          </p:val>
                                        </p:tav>
                                        <p:tav tm="100000">
                                          <p:val>
                                            <p:strVal val="#ppt_x"/>
                                          </p:val>
                                        </p:tav>
                                      </p:tavLst>
                                    </p:anim>
                                    <p:anim calcmode="lin" valueType="num">
                                      <p:cBhvr>
                                        <p:cTn id="22" dur="500" fill="hold"/>
                                        <p:tgtEl>
                                          <p:spTgt spid="4"/>
                                        </p:tgtEl>
                                        <p:attrNameLst>
                                          <p:attrName>ppt_y</p:attrName>
                                        </p:attrNameLst>
                                      </p:cBhvr>
                                      <p:tavLst>
                                        <p:tav tm="0">
                                          <p:val>
                                            <p:strVal val="#ppt_y"/>
                                          </p:val>
                                        </p:tav>
                                        <p:tav tm="100000">
                                          <p:val>
                                            <p:strVal val="#ppt_y"/>
                                          </p:val>
                                        </p:tav>
                                      </p:tavLst>
                                    </p:anim>
                                    <p:anim calcmode="lin" valueType="num">
                                      <p:cBhvr>
                                        <p:cTn id="23" dur="500" fill="hold"/>
                                        <p:tgtEl>
                                          <p:spTgt spid="4"/>
                                        </p:tgtEl>
                                        <p:attrNameLst>
                                          <p:attrName>ppt_w</p:attrName>
                                        </p:attrNameLst>
                                      </p:cBhvr>
                                      <p:tavLst>
                                        <p:tav tm="0">
                                          <p:val>
                                            <p:strVal val="0"/>
                                          </p:val>
                                        </p:tav>
                                        <p:tav tm="100000">
                                          <p:val>
                                            <p:strVal val="#ppt_w"/>
                                          </p:val>
                                        </p:tav>
                                      </p:tavLst>
                                    </p:anim>
                                    <p:anim calcmode="lin" valueType="num">
                                      <p:cBhvr>
                                        <p:cTn id="24" dur="500" fill="hold"/>
                                        <p:tgtEl>
                                          <p:spTgt spid="4"/>
                                        </p:tgtEl>
                                        <p:attrNameLst>
                                          <p:attrName>ppt_h</p:attrName>
                                        </p:attrNameLst>
                                      </p:cBhvr>
                                      <p:tavLst>
                                        <p:tav tm="0">
                                          <p:val>
                                            <p:strVal val="#ppt_h"/>
                                          </p:val>
                                        </p:tav>
                                        <p:tav tm="100000">
                                          <p:val>
                                            <p:strVal val="#ppt_h"/>
                                          </p:val>
                                        </p:tav>
                                      </p:tavLst>
                                    </p:anim>
                                  </p:childTnLst>
                                </p:cTn>
                              </p:par>
                            </p:childTnLst>
                          </p:cTn>
                        </p:par>
                        <p:par>
                          <p:cTn id="25" fill="hold">
                            <p:stCondLst>
                              <p:cond delay="1500"/>
                            </p:stCondLst>
                            <p:childTnLst>
                              <p:par>
                                <p:cTn id="26" presetID="17"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ppt_x</p:attrName>
                                        </p:attrNameLst>
                                      </p:cBhvr>
                                      <p:tavLst>
                                        <p:tav tm="0">
                                          <p:val>
                                            <p:strVal val="#ppt_x-#ppt_w/2"/>
                                          </p:val>
                                        </p:tav>
                                        <p:tav tm="100000">
                                          <p:val>
                                            <p:strVal val="#ppt_x"/>
                                          </p:val>
                                        </p:tav>
                                      </p:tavLst>
                                    </p:anim>
                                    <p:anim calcmode="lin" valueType="num">
                                      <p:cBhvr>
                                        <p:cTn id="29" dur="500" fill="hold"/>
                                        <p:tgtEl>
                                          <p:spTgt spid="6"/>
                                        </p:tgtEl>
                                        <p:attrNameLst>
                                          <p:attrName>ppt_y</p:attrName>
                                        </p:attrNameLst>
                                      </p:cBhvr>
                                      <p:tavLst>
                                        <p:tav tm="0">
                                          <p:val>
                                            <p:strVal val="#ppt_y"/>
                                          </p:val>
                                        </p:tav>
                                        <p:tav tm="100000">
                                          <p:val>
                                            <p:strVal val="#ppt_y"/>
                                          </p:val>
                                        </p:tav>
                                      </p:tavLst>
                                    </p:anim>
                                    <p:anim calcmode="lin" valueType="num">
                                      <p:cBhvr>
                                        <p:cTn id="30" dur="500" fill="hold"/>
                                        <p:tgtEl>
                                          <p:spTgt spid="6"/>
                                        </p:tgtEl>
                                        <p:attrNameLst>
                                          <p:attrName>ppt_w</p:attrName>
                                        </p:attrNameLst>
                                      </p:cBhvr>
                                      <p:tavLst>
                                        <p:tav tm="0">
                                          <p:val>
                                            <p:strVal val="0"/>
                                          </p:val>
                                        </p:tav>
                                        <p:tav tm="100000">
                                          <p:val>
                                            <p:strVal val="#ppt_w"/>
                                          </p:val>
                                        </p:tav>
                                      </p:tavLst>
                                    </p:anim>
                                    <p:anim calcmode="lin" valueType="num">
                                      <p:cBhvr>
                                        <p:cTn id="31" dur="500" fill="hold"/>
                                        <p:tgtEl>
                                          <p:spTgt spid="6"/>
                                        </p:tgtEl>
                                        <p:attrNameLst>
                                          <p:attrName>ppt_h</p:attrName>
                                        </p:attrNameLst>
                                      </p:cBhvr>
                                      <p:tavLst>
                                        <p:tav tm="0">
                                          <p:val>
                                            <p:strVal val="#ppt_h"/>
                                          </p:val>
                                        </p:tav>
                                        <p:tav tm="100000">
                                          <p:val>
                                            <p:strVal val="#ppt_h"/>
                                          </p:val>
                                        </p:tav>
                                      </p:tavLst>
                                    </p:anim>
                                  </p:childTnLst>
                                </p:cTn>
                              </p:par>
                            </p:childTnLst>
                          </p:cTn>
                        </p:par>
                        <p:par>
                          <p:cTn id="32" fill="hold">
                            <p:stCondLst>
                              <p:cond delay="2000"/>
                            </p:stCondLst>
                            <p:childTnLst>
                              <p:par>
                                <p:cTn id="33" presetID="17" presetClass="entr" presetSubtype="8"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ppt_x</p:attrName>
                                        </p:attrNameLst>
                                      </p:cBhvr>
                                      <p:tavLst>
                                        <p:tav tm="0">
                                          <p:val>
                                            <p:strVal val="#ppt_x-#ppt_w/2"/>
                                          </p:val>
                                        </p:tav>
                                        <p:tav tm="100000">
                                          <p:val>
                                            <p:strVal val="#ppt_x"/>
                                          </p:val>
                                        </p:tav>
                                      </p:tavLst>
                                    </p:anim>
                                    <p:anim calcmode="lin" valueType="num">
                                      <p:cBhvr>
                                        <p:cTn id="36" dur="500" fill="hold"/>
                                        <p:tgtEl>
                                          <p:spTgt spid="7"/>
                                        </p:tgtEl>
                                        <p:attrNameLst>
                                          <p:attrName>ppt_y</p:attrName>
                                        </p:attrNameLst>
                                      </p:cBhvr>
                                      <p:tavLst>
                                        <p:tav tm="0">
                                          <p:val>
                                            <p:strVal val="#ppt_y"/>
                                          </p:val>
                                        </p:tav>
                                        <p:tav tm="100000">
                                          <p:val>
                                            <p:strVal val="#ppt_y"/>
                                          </p:val>
                                        </p:tav>
                                      </p:tavLst>
                                    </p:anim>
                                    <p:anim calcmode="lin" valueType="num">
                                      <p:cBhvr>
                                        <p:cTn id="37" dur="500" fill="hold"/>
                                        <p:tgtEl>
                                          <p:spTgt spid="7"/>
                                        </p:tgtEl>
                                        <p:attrNameLst>
                                          <p:attrName>ppt_w</p:attrName>
                                        </p:attrNameLst>
                                      </p:cBhvr>
                                      <p:tavLst>
                                        <p:tav tm="0">
                                          <p:val>
                                            <p:strVal val="0"/>
                                          </p:val>
                                        </p:tav>
                                        <p:tav tm="100000">
                                          <p:val>
                                            <p:strVal val="#ppt_w"/>
                                          </p:val>
                                        </p:tav>
                                      </p:tavLst>
                                    </p:anim>
                                    <p:anim calcmode="lin" valueType="num">
                                      <p:cBhvr>
                                        <p:cTn id="38"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2571750"/>
            <a:ext cx="8305800" cy="1143000"/>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800" b="1">
                <a:solidFill>
                  <a:schemeClr val="bg1"/>
                </a:solidFill>
                <a:latin typeface="Calibri" pitchFamily="34" charset="0"/>
              </a:rPr>
              <a:t> </a:t>
            </a:r>
            <a:r>
              <a:rPr lang="es-ES" sz="2800" b="1">
                <a:solidFill>
                  <a:schemeClr val="bg1"/>
                </a:solidFill>
                <a:latin typeface="Times New Roman" pitchFamily="18" charset="0"/>
                <a:cs typeface="Times New Roman" pitchFamily="18" charset="0"/>
              </a:rPr>
              <a:t>JOYAS, ALHAJAS, PIELES Y OBJETOS DIVERSOS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ChangeArrowheads="1"/>
          </p:cNvSpPr>
          <p:nvPr/>
        </p:nvSpPr>
        <p:spPr bwMode="auto">
          <a:xfrm>
            <a:off x="457200" y="642938"/>
            <a:ext cx="8229600" cy="973137"/>
          </a:xfrm>
          <a:prstGeom prst="rect">
            <a:avLst/>
          </a:prstGeom>
          <a:solidFill>
            <a:schemeClr val="tx1"/>
          </a:solidFill>
          <a:ln w="28575">
            <a:solidFill>
              <a:srgbClr val="C00000"/>
            </a:solidFill>
            <a:miter lim="800000"/>
            <a:headEnd/>
            <a:tailEnd/>
          </a:ln>
        </p:spPr>
        <p:txBody>
          <a:bodyPr anchor="ctr" anchorCtr="1"/>
          <a:lstStyle/>
          <a:p>
            <a:pPr algn="ctr" fontAlgn="auto">
              <a:spcBef>
                <a:spcPts val="0"/>
              </a:spcBef>
              <a:spcAft>
                <a:spcPts val="0"/>
              </a:spcAft>
              <a:defRPr/>
            </a:pPr>
            <a:r>
              <a:rPr lang="es-ES" sz="2800" b="1" dirty="0">
                <a:solidFill>
                  <a:schemeClr val="bg1"/>
                </a:solidFill>
                <a:latin typeface="Times New Roman" pitchFamily="18" charset="0"/>
                <a:cs typeface="Times New Roman" pitchFamily="18" charset="0"/>
              </a:rPr>
              <a:t>RIESGO CUBIERTO, EXCLUSIONES Y MEDIDA DE LA PRESTACIÓN</a:t>
            </a:r>
          </a:p>
        </p:txBody>
      </p:sp>
      <p:sp>
        <p:nvSpPr>
          <p:cNvPr id="4" name="Text Box 3"/>
          <p:cNvSpPr txBox="1">
            <a:spLocks noChangeArrowheads="1"/>
          </p:cNvSpPr>
          <p:nvPr/>
        </p:nvSpPr>
        <p:spPr bwMode="auto">
          <a:xfrm>
            <a:off x="457200" y="1906588"/>
            <a:ext cx="8229600" cy="1570037"/>
          </a:xfrm>
          <a:prstGeom prst="rect">
            <a:avLst/>
          </a:prstGeom>
          <a:solidFill>
            <a:schemeClr val="tx1"/>
          </a:solidFill>
          <a:ln w="28575">
            <a:solidFill>
              <a:srgbClr val="C00000"/>
            </a:solidFill>
            <a:miter lim="800000"/>
            <a:headEnd/>
            <a:tailEnd/>
          </a:ln>
        </p:spPr>
        <p:txBody>
          <a:bodyPr wrap="square" anchorCtr="1">
            <a:spAutoFit/>
          </a:bodyPr>
          <a:lstStyle/>
          <a:p>
            <a:pPr algn="ctr" fontAlgn="auto" hangingPunct="0">
              <a:spcBef>
                <a:spcPts val="1000"/>
              </a:spcBef>
              <a:spcAft>
                <a:spcPts val="0"/>
              </a:spcAft>
              <a:defRPr/>
            </a:pPr>
            <a:r>
              <a:rPr lang="es-ES" sz="1600" b="1">
                <a:solidFill>
                  <a:schemeClr val="bg1"/>
                </a:solidFill>
                <a:latin typeface="Times New Roman" pitchFamily="18" charset="0"/>
              </a:rPr>
              <a:t>PERMITE AMPARAR CONTRA TODO RIESGO EN REPÚBLICA ARGENTINA Y PAÍSES LIMÍTROFES, JOYAS, ALHAJAS, PIELES, INSTRUMENTOS MUSICALES, CUADROS, PORCELANAS FINAS, ARMAS, MÁQUINAS FOTOGRÁFICAS, VIDEOFILMADORAS, ETC.. PUEDE AMPARARSE DE MODO MÁS  RESTRICTIVO ROBO, HURTO E INCENDIO O ROBO Y/O HURTO SOLAMENTE, EN DOMICILIO, ETC.</a:t>
            </a:r>
          </a:p>
        </p:txBody>
      </p:sp>
      <p:sp>
        <p:nvSpPr>
          <p:cNvPr id="5" name="Text Box 4"/>
          <p:cNvSpPr txBox="1">
            <a:spLocks noChangeArrowheads="1"/>
          </p:cNvSpPr>
          <p:nvPr/>
        </p:nvSpPr>
        <p:spPr bwMode="auto">
          <a:xfrm>
            <a:off x="455613" y="3692525"/>
            <a:ext cx="8229600" cy="1822450"/>
          </a:xfrm>
          <a:prstGeom prst="rect">
            <a:avLst/>
          </a:prstGeom>
          <a:solidFill>
            <a:schemeClr val="tx1"/>
          </a:solidFill>
          <a:ln w="28575">
            <a:solidFill>
              <a:srgbClr val="C00000"/>
            </a:solidFill>
            <a:miter lim="800000"/>
            <a:headEnd/>
            <a:tailEnd/>
          </a:ln>
        </p:spPr>
        <p:txBody>
          <a:bodyPr wrap="square" anchorCtr="1">
            <a:spAutoFit/>
          </a:bodyPr>
          <a:lstStyle/>
          <a:p>
            <a:pPr algn="ctr" fontAlgn="auto" hangingPunct="0">
              <a:spcBef>
                <a:spcPts val="1200"/>
              </a:spcBef>
              <a:spcAft>
                <a:spcPts val="0"/>
              </a:spcAft>
              <a:defRPr/>
            </a:pPr>
            <a:r>
              <a:rPr lang="es-ES" sz="2000" b="1">
                <a:solidFill>
                  <a:schemeClr val="bg1"/>
                </a:solidFill>
                <a:latin typeface="Times New Roman" pitchFamily="18" charset="0"/>
              </a:rPr>
              <a:t>PRINCIPALES EXCLUSIONES A LA COBERTURA</a:t>
            </a:r>
          </a:p>
          <a:p>
            <a:pPr algn="ctr" fontAlgn="auto" hangingPunct="0">
              <a:spcBef>
                <a:spcPts val="1000"/>
              </a:spcBef>
              <a:spcAft>
                <a:spcPts val="0"/>
              </a:spcAft>
              <a:defRPr/>
            </a:pPr>
            <a:r>
              <a:rPr lang="es-ES" sz="1600" b="1">
                <a:solidFill>
                  <a:schemeClr val="bg1"/>
                </a:solidFill>
                <a:latin typeface="Times New Roman" pitchFamily="18" charset="0"/>
              </a:rPr>
              <a:t>DURANTE EL PROCESO DE REPARACIÓN O LIMPIEZA, ACCIÓN DE ROEDORES, INSECTOS, ACCIÓN DE LA ELECTRICIDAD, VIVIENDA DESOCUPADA, EN COMPLICIDAD CON MIEMBROS DE LA FAMILIA, BIENES EN VEHÍCULOS TENTANDO A LA SUSTRACCIÓN, USADOS POR TERCEROS O POR MENORES DE 14 AÑOS.</a:t>
            </a:r>
          </a:p>
        </p:txBody>
      </p:sp>
      <p:sp>
        <p:nvSpPr>
          <p:cNvPr id="6" name="Text Box 5"/>
          <p:cNvSpPr txBox="1">
            <a:spLocks noChangeArrowheads="1"/>
          </p:cNvSpPr>
          <p:nvPr/>
        </p:nvSpPr>
        <p:spPr bwMode="auto">
          <a:xfrm>
            <a:off x="455613" y="5692775"/>
            <a:ext cx="8229600" cy="400050"/>
          </a:xfrm>
          <a:prstGeom prst="rect">
            <a:avLst/>
          </a:prstGeom>
          <a:solidFill>
            <a:schemeClr val="tx1"/>
          </a:solidFill>
          <a:ln w="28575">
            <a:solidFill>
              <a:srgbClr val="C00000"/>
            </a:solidFill>
            <a:miter lim="800000"/>
            <a:headEnd/>
            <a:tailEnd/>
          </a:ln>
        </p:spPr>
        <p:txBody>
          <a:bodyPr wrap="square" anchorCtr="1">
            <a:spAutoFit/>
          </a:bodyPr>
          <a:lstStyle/>
          <a:p>
            <a:pPr algn="ctr" fontAlgn="auto" hangingPunct="0">
              <a:spcBef>
                <a:spcPts val="1400"/>
              </a:spcBef>
              <a:spcAft>
                <a:spcPts val="0"/>
              </a:spcAft>
              <a:defRPr/>
            </a:pPr>
            <a:r>
              <a:rPr lang="es-ES" sz="2000" b="1">
                <a:solidFill>
                  <a:schemeClr val="bg1"/>
                </a:solidFill>
                <a:latin typeface="Times New Roman" pitchFamily="18" charset="0"/>
              </a:rPr>
              <a:t>MEDIDA DE LA PRESTACIÓN: A PRORRATA.</a:t>
            </a:r>
            <a:endParaRPr lang="es-ES" sz="2400">
              <a:solidFill>
                <a:schemeClr val="bg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2643188"/>
            <a:ext cx="8305800" cy="762000"/>
          </a:xfrm>
          <a:prstGeom prst="rect">
            <a:avLst/>
          </a:prstGeom>
          <a:solidFill>
            <a:schemeClr val="tx1"/>
          </a:solidFill>
          <a:ln w="28575">
            <a:solidFill>
              <a:schemeClr val="accent2"/>
            </a:solidFill>
            <a:miter lim="800000"/>
            <a:headEnd/>
            <a:tailEnd/>
          </a:ln>
        </p:spPr>
        <p:txBody>
          <a:bodyPr anchor="ctr" anchorCtr="1"/>
          <a:lstStyle/>
          <a:p>
            <a:pPr algn="ctr" fontAlgn="auto">
              <a:spcBef>
                <a:spcPts val="0"/>
              </a:spcBef>
              <a:spcAft>
                <a:spcPts val="0"/>
              </a:spcAft>
              <a:defRPr/>
            </a:pPr>
            <a:r>
              <a:rPr lang="es-ES" sz="2800" b="1">
                <a:solidFill>
                  <a:schemeClr val="bg1"/>
                </a:solidFill>
                <a:latin typeface="Times New Roman" pitchFamily="18" charset="0"/>
                <a:cs typeface="Times New Roman" pitchFamily="18" charset="0"/>
              </a:rPr>
              <a:t>FIDELIDAD DE EMPLEADOS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ChangeArrowheads="1"/>
          </p:cNvSpPr>
          <p:nvPr/>
        </p:nvSpPr>
        <p:spPr bwMode="auto">
          <a:xfrm>
            <a:off x="533400" y="908050"/>
            <a:ext cx="8229600" cy="990600"/>
          </a:xfrm>
          <a:prstGeom prst="rect">
            <a:avLst/>
          </a:prstGeom>
          <a:solidFill>
            <a:schemeClr val="tx1"/>
          </a:solidFill>
          <a:ln w="28575">
            <a:solidFill>
              <a:schemeClr val="accent2"/>
            </a:solidFill>
            <a:miter lim="800000"/>
            <a:headEnd/>
            <a:tailEnd/>
          </a:ln>
        </p:spPr>
        <p:txBody>
          <a:bodyPr anchor="ctr" anchorCtr="1"/>
          <a:lstStyle/>
          <a:p>
            <a:pPr algn="ctr" fontAlgn="auto">
              <a:spcBef>
                <a:spcPts val="0"/>
              </a:spcBef>
              <a:spcAft>
                <a:spcPts val="0"/>
              </a:spcAft>
              <a:defRPr/>
            </a:pPr>
            <a:r>
              <a:rPr lang="es-ES" sz="2800" b="1">
                <a:solidFill>
                  <a:schemeClr val="bg1"/>
                </a:solidFill>
                <a:latin typeface="Times New Roman" pitchFamily="18" charset="0"/>
                <a:cs typeface="Times New Roman" pitchFamily="18" charset="0"/>
              </a:rPr>
              <a:t>RIESGO CUBIERTO Y MEDIDA DE LA PRESTACIÓN</a:t>
            </a:r>
          </a:p>
        </p:txBody>
      </p:sp>
      <p:sp>
        <p:nvSpPr>
          <p:cNvPr id="4" name="Text Box 3"/>
          <p:cNvSpPr txBox="1">
            <a:spLocks noChangeArrowheads="1"/>
          </p:cNvSpPr>
          <p:nvPr/>
        </p:nvSpPr>
        <p:spPr bwMode="auto">
          <a:xfrm>
            <a:off x="527050" y="2709863"/>
            <a:ext cx="8229600" cy="1692275"/>
          </a:xfrm>
          <a:prstGeom prst="rect">
            <a:avLst/>
          </a:prstGeom>
          <a:solidFill>
            <a:schemeClr val="tx1"/>
          </a:solidFill>
          <a:ln w="28575">
            <a:solidFill>
              <a:schemeClr val="accent2"/>
            </a:solidFill>
            <a:miter lim="800000"/>
            <a:headEnd/>
            <a:tailEnd/>
          </a:ln>
        </p:spPr>
        <p:txBody>
          <a:bodyPr wrap="square" anchorCtr="1">
            <a:spAutoFit/>
          </a:bodyPr>
          <a:lstStyle/>
          <a:p>
            <a:pPr algn="ctr" fontAlgn="auto" hangingPunct="0">
              <a:spcBef>
                <a:spcPts val="1200"/>
              </a:spcBef>
              <a:spcAft>
                <a:spcPts val="0"/>
              </a:spcAft>
              <a:defRPr/>
            </a:pPr>
            <a:r>
              <a:rPr lang="es-ES" sz="2000" b="1">
                <a:solidFill>
                  <a:schemeClr val="bg1"/>
                </a:solidFill>
                <a:latin typeface="Times New Roman" pitchFamily="18" charset="0"/>
              </a:rPr>
              <a:t>CUBRE EL PERJUÍCIO PECUNIARIO SUFRIDO POR ROBO, HURTO O DEFRAUDACIÓN  DENTRO DE UN AÑO DE FINALIZADA LA VIGENCIA O UN AÑO DESDE QUE EL EMPLEADO QUE EN DEFINITIVA RESULTÓ INFIEL, DEJÓ LA EMPRESA.</a:t>
            </a:r>
          </a:p>
        </p:txBody>
      </p:sp>
      <p:sp>
        <p:nvSpPr>
          <p:cNvPr id="5" name="Text Box 4"/>
          <p:cNvSpPr txBox="1">
            <a:spLocks noChangeArrowheads="1"/>
          </p:cNvSpPr>
          <p:nvPr/>
        </p:nvSpPr>
        <p:spPr bwMode="auto">
          <a:xfrm>
            <a:off x="527050" y="4827588"/>
            <a:ext cx="8229600" cy="400050"/>
          </a:xfrm>
          <a:prstGeom prst="rect">
            <a:avLst/>
          </a:prstGeom>
          <a:solidFill>
            <a:schemeClr val="tx1"/>
          </a:solidFill>
          <a:ln w="28575">
            <a:solidFill>
              <a:schemeClr val="accent2"/>
            </a:solidFill>
            <a:miter lim="800000"/>
            <a:headEnd/>
            <a:tailEnd/>
          </a:ln>
        </p:spPr>
        <p:txBody>
          <a:bodyPr wrap="square">
            <a:spAutoFit/>
          </a:bodyPr>
          <a:lstStyle/>
          <a:p>
            <a:pPr fontAlgn="auto" hangingPunct="0">
              <a:spcBef>
                <a:spcPts val="1400"/>
              </a:spcBef>
              <a:spcAft>
                <a:spcPts val="0"/>
              </a:spcAft>
              <a:defRPr/>
            </a:pPr>
            <a:r>
              <a:rPr lang="es-ES" sz="2000" b="1">
                <a:solidFill>
                  <a:schemeClr val="bg1"/>
                </a:solidFill>
                <a:latin typeface="Times New Roman" pitchFamily="18" charset="0"/>
              </a:rPr>
              <a:t>MEDIDA DE LA PRESTACIÓN: A PRIMER RIESGO ABSOLUTO.</a:t>
            </a:r>
            <a:endParaRPr lang="es-ES" sz="2400">
              <a:solidFill>
                <a:schemeClr val="bg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str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strVal val="0"/>
                                          </p:val>
                                        </p:tav>
                                        <p:tav tm="100000">
                                          <p:val>
                                            <p:strVal val="#ppt_w"/>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a:xfrm>
            <a:off x="457200" y="2790825"/>
            <a:ext cx="8229600" cy="561975"/>
          </a:xfrm>
          <a:prstGeom prst="rect">
            <a:avLst/>
          </a:prstGeom>
          <a:solidFill>
            <a:schemeClr val="tx1"/>
          </a:solidFill>
          <a:ln w="28575">
            <a:solidFill>
              <a:srgbClr val="C00000"/>
            </a:solidFill>
          </a:ln>
        </p:spPr>
        <p:txBody>
          <a:bodyPr anchorCtr="1"/>
          <a:lstStyle/>
          <a:p>
            <a:pPr marL="482600" marR="0" lvl="0" indent="-48260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solidFill>
                  <a:schemeClr val="bg1"/>
                </a:solidFill>
                <a:effectLst/>
                <a:uLnTx/>
                <a:uFillTx/>
                <a:latin typeface="Times New Roman" pitchFamily="18" charset="0"/>
                <a:ea typeface="+mj-ea"/>
                <a:cs typeface="Times New Roman" pitchFamily="18" charset="0"/>
              </a:rPr>
              <a:t>EVALUACIÓN</a:t>
            </a:r>
            <a:endParaRPr kumimoji="0" lang="en-US" sz="2800" b="0"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57200" y="2057400"/>
            <a:ext cx="8229600" cy="1877437"/>
          </a:xfrm>
          <a:prstGeom prst="rect">
            <a:avLst/>
          </a:prstGeom>
          <a:solidFill>
            <a:schemeClr val="tx1"/>
          </a:solidFill>
          <a:ln w="28575">
            <a:solidFill>
              <a:srgbClr val="C00000"/>
            </a:solidFill>
          </a:ln>
        </p:spPr>
        <p:txBody>
          <a:bodyPr wrap="square">
            <a:spAutoFit/>
          </a:bodyPr>
          <a:lstStyle/>
          <a:p>
            <a:pPr algn="ctr" fontAlgn="auto">
              <a:spcBef>
                <a:spcPts val="0"/>
              </a:spcBef>
              <a:spcAft>
                <a:spcPts val="0"/>
              </a:spcAft>
              <a:defRPr/>
            </a:pPr>
            <a:r>
              <a:rPr lang="es-AR" sz="3200" b="1" dirty="0" smtClean="0">
                <a:solidFill>
                  <a:schemeClr val="bg1"/>
                </a:solidFill>
                <a:latin typeface="Times New Roman" pitchFamily="18" charset="0"/>
                <a:cs typeface="Times New Roman" pitchFamily="18" charset="0"/>
              </a:rPr>
              <a:t> </a:t>
            </a:r>
            <a:r>
              <a:rPr lang="es-AR" sz="2800" b="1" dirty="0" smtClean="0">
                <a:solidFill>
                  <a:schemeClr val="bg1"/>
                </a:solidFill>
                <a:latin typeface="Times New Roman" pitchFamily="18" charset="0"/>
                <a:cs typeface="Times New Roman" pitchFamily="18" charset="0"/>
              </a:rPr>
              <a:t>En base a lo estudiado en el apéndice I del  Manual del Profesional del Seguro edición 17, Ud. debería estar en condiciones de responder las siguientes preguntas:</a:t>
            </a:r>
            <a:endParaRPr lang="es-AR" sz="2800" b="1" dirty="0">
              <a:solidFill>
                <a:schemeClr val="bg1"/>
              </a:solidFill>
              <a:latin typeface="Times New Roman" pitchFamily="18" charset="0"/>
              <a:cs typeface="Times New Roman" pitchFamily="18" charset="0"/>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57200" y="2285762"/>
            <a:ext cx="8229600" cy="1600438"/>
          </a:xfrm>
          <a:prstGeom prst="rect">
            <a:avLst/>
          </a:prstGeom>
          <a:solidFill>
            <a:schemeClr val="tx1"/>
          </a:solidFill>
          <a:ln w="28575">
            <a:solidFill>
              <a:srgbClr val="C00000"/>
            </a:solidFill>
          </a:ln>
        </p:spPr>
        <p:txBody>
          <a:bodyPr wrap="square">
            <a:spAutoFit/>
          </a:bodyPr>
          <a:lstStyle/>
          <a:p>
            <a:pPr lvl="0" algn="ctr" fontAlgn="base">
              <a:spcBef>
                <a:spcPct val="0"/>
              </a:spcBef>
              <a:spcAft>
                <a:spcPct val="0"/>
              </a:spcAft>
            </a:pPr>
            <a:r>
              <a:rPr lang="es-ES_tradnl" sz="2000" b="1" dirty="0" smtClean="0">
                <a:solidFill>
                  <a:schemeClr val="bg1"/>
                </a:solidFill>
                <a:latin typeface="Times New Roman" pitchFamily="18" charset="0"/>
                <a:ea typeface="Calibri" pitchFamily="34" charset="0"/>
                <a:cs typeface="Times New Roman" pitchFamily="18" charset="0"/>
              </a:rPr>
              <a:t>ROBO Y RIESGOS SIMILARES</a:t>
            </a:r>
            <a:endParaRPr lang="en-US" sz="2000" dirty="0" smtClean="0">
              <a:solidFill>
                <a:schemeClr val="bg1"/>
              </a:solidFill>
              <a:latin typeface="Times New Roman" pitchFamily="18" charset="0"/>
              <a:cs typeface="Times New Roman" pitchFamily="18" charset="0"/>
            </a:endParaRPr>
          </a:p>
          <a:p>
            <a:pPr lvl="0" algn="just" eaLnBrk="0" fontAlgn="base" hangingPunct="0">
              <a:spcBef>
                <a:spcPct val="0"/>
              </a:spcBef>
              <a:spcAft>
                <a:spcPct val="0"/>
              </a:spcAft>
            </a:pPr>
            <a:endParaRPr lang="es-ES_tradnl" dirty="0" smtClean="0">
              <a:solidFill>
                <a:schemeClr val="bg1"/>
              </a:solidFill>
              <a:latin typeface="Times New Roman" pitchFamily="18" charset="0"/>
              <a:ea typeface="Calibri" pitchFamily="34" charset="0"/>
              <a:cs typeface="Times New Roman" pitchFamily="18" charset="0"/>
            </a:endParaRPr>
          </a:p>
          <a:p>
            <a:pPr lvl="0" algn="ctr" eaLnBrk="0" fontAlgn="base" hangingPunct="0">
              <a:spcBef>
                <a:spcPct val="0"/>
              </a:spcBef>
              <a:spcAft>
                <a:spcPct val="0"/>
              </a:spcAft>
            </a:pPr>
            <a:r>
              <a:rPr lang="es-ES_tradnl" sz="2000" b="1" dirty="0" smtClean="0">
                <a:solidFill>
                  <a:schemeClr val="bg1"/>
                </a:solidFill>
                <a:latin typeface="Times New Roman" pitchFamily="18" charset="0"/>
                <a:ea typeface="Calibri" pitchFamily="34" charset="0"/>
                <a:cs typeface="Times New Roman" pitchFamily="18" charset="0"/>
              </a:rPr>
              <a:t>¿Cuál es la diferencia entre robo y hurto?</a:t>
            </a:r>
          </a:p>
          <a:p>
            <a:pPr lvl="0" algn="ctr" eaLnBrk="0" fontAlgn="base" hangingPunct="0">
              <a:spcBef>
                <a:spcPct val="0"/>
              </a:spcBef>
              <a:spcAft>
                <a:spcPct val="0"/>
              </a:spcAft>
            </a:pPr>
            <a:r>
              <a:rPr lang="es-ES_tradnl" sz="2000" b="1" dirty="0" smtClean="0">
                <a:solidFill>
                  <a:schemeClr val="bg1"/>
                </a:solidFill>
                <a:latin typeface="Times New Roman" pitchFamily="18" charset="0"/>
                <a:cs typeface="Times New Roman" pitchFamily="18" charset="0"/>
              </a:rPr>
              <a:t>¿Cuáles son los rubros comprendidos como condiciones generales específicas</a:t>
            </a:r>
            <a:r>
              <a:rPr lang="es-ES_tradnl" sz="2000" dirty="0" smtClean="0">
                <a:solidFill>
                  <a:schemeClr val="bg1"/>
                </a:solidFill>
                <a:latin typeface="Times New Roman" pitchFamily="18" charset="0"/>
                <a:cs typeface="Times New Roman" pitchFamily="18" charset="0"/>
              </a:rPr>
              <a:t>?</a:t>
            </a:r>
            <a:endParaRPr lang="en-US" sz="2000" dirty="0" smtClean="0">
              <a:solidFill>
                <a:schemeClr val="bg1"/>
              </a:solidFill>
              <a:latin typeface="Arial" pitchFamily="34" charset="0"/>
              <a:cs typeface="Arial" pitchFamily="34" charset="0"/>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1"/>
          <p:cNvSpPr>
            <a:spLocks noChangeArrowheads="1"/>
          </p:cNvSpPr>
          <p:nvPr/>
        </p:nvSpPr>
        <p:spPr bwMode="auto">
          <a:xfrm>
            <a:off x="457200" y="229136"/>
            <a:ext cx="8229600" cy="6247864"/>
          </a:xfrm>
          <a:prstGeom prst="rect">
            <a:avLst/>
          </a:prstGeom>
          <a:solidFill>
            <a:schemeClr val="tx1"/>
          </a:solidFill>
          <a:ln w="28575">
            <a:solidFill>
              <a:srgbClr val="C0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VIVIENDAS PARTICULARES</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¿Cuál es la cobertura básica?</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¿Se amparan las sustracciones o daños provocados por personal doméstico?</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¿Hasta qué  porcentaje de la suma asegurada se amparan los daños provocados por los ladrones?</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¿Se cubren los bienes de huéspedes?</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¿Tienen alguna limitación los bienes de huéspedes respecto a la suma asegurada?</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¿Cuáles son las exclusiones a la cobertura?</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¿Qué disposición existe respecto a la permanencia deshabitada de la vivienda permanente?</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¿En qué  caso no se ampara el riesgo de hurto?</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¿Qué tipo de bienes tienen valor limitado y cuál es el porcentaje de limitación por objeto y en conjunto de esa clase de bienes?</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¿Varía ese porcentaje si se tratara de viviendas transitorias?</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¿Qué disposición existe respecto a sustracciones de piezas que pertenezcan a un conjunto o juego?</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¿Cuál es la habitual medida de la prestación?</a:t>
            </a:r>
            <a:endParaRPr kumimoji="0" lang="es-ES_tradnl" sz="2000" b="1"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1"/>
          <p:cNvSpPr>
            <a:spLocks noChangeArrowheads="1"/>
          </p:cNvSpPr>
          <p:nvPr/>
        </p:nvSpPr>
        <p:spPr bwMode="auto">
          <a:xfrm>
            <a:off x="457200" y="1630501"/>
            <a:ext cx="8229600" cy="3170099"/>
          </a:xfrm>
          <a:prstGeom prst="rect">
            <a:avLst/>
          </a:prstGeom>
          <a:solidFill>
            <a:schemeClr val="tx1"/>
          </a:solidFill>
          <a:ln w="28575">
            <a:solidFill>
              <a:srgbClr val="C0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ACTIVIDADES COMERCIALES, INDUSTRIALES Y CIVILES:</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¿Cuál es la cobertura básica?</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¿Hasta qué porcentaje se amparan los daños provocados por los ladrones?</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¿Cuáles son las exclusiones a la cobertura?</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¿Qué disposición existe respecto a la permanencia cerrada del local de comercio?</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¿Cuál es la medida de la prestación?</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¿En qué caso los bienes tienen valor limitado?</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¿Qué tipo de bienes se pueden amparar contra hurto? </a:t>
            </a:r>
            <a:endParaRPr kumimoji="0" lang="es-ES_tradnl" sz="2000" b="1"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txBox="1">
            <a:spLocks/>
          </p:cNvSpPr>
          <p:nvPr/>
        </p:nvSpPr>
        <p:spPr>
          <a:xfrm>
            <a:off x="457200" y="692150"/>
            <a:ext cx="8229600" cy="665163"/>
          </a:xfrm>
          <a:prstGeom prst="rect">
            <a:avLst/>
          </a:prstGeom>
          <a:solidFill>
            <a:schemeClr val="bg2"/>
          </a:solidFill>
          <a:ln w="76196">
            <a:solidFill>
              <a:schemeClr val="tx1"/>
            </a:solidFill>
          </a:ln>
        </p:spPr>
        <p:txBody>
          <a:bodyPr vert="horz" lIns="91440" tIns="45720" rIns="91440" bIns="45720" rtlCol="0" anchor="ctr" anchorCtr="1">
            <a:normAutofit/>
          </a:bodyPr>
          <a:lstStyle/>
          <a:p>
            <a:pPr marL="484188"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solidFill>
                  <a:srgbClr val="000000"/>
                </a:solidFill>
                <a:effectLst/>
                <a:uLnTx/>
                <a:uFillTx/>
                <a:latin typeface="Times New Roman" pitchFamily="18" charset="0"/>
                <a:ea typeface="+mj-ea"/>
                <a:cs typeface="Times New Roman" pitchFamily="18" charset="0"/>
              </a:rPr>
              <a:t>MOPRE (MÓDULO PREVISIONAL</a:t>
            </a:r>
            <a:r>
              <a:rPr kumimoji="0" lang="en-US" sz="2800" b="1" i="0" u="none" strike="noStrike" kern="1200" cap="none" spc="0" normalizeH="0" baseline="0" noProof="0" smtClean="0">
                <a:ln>
                  <a:noFill/>
                </a:ln>
                <a:solidFill>
                  <a:srgbClr val="000000"/>
                </a:solidFill>
                <a:effectLst/>
                <a:uLnTx/>
                <a:uFillTx/>
                <a:latin typeface="+mj-lt"/>
                <a:ea typeface="+mj-ea"/>
                <a:cs typeface="+mj-cs"/>
              </a:rPr>
              <a:t>)</a:t>
            </a:r>
          </a:p>
        </p:txBody>
      </p:sp>
      <p:sp>
        <p:nvSpPr>
          <p:cNvPr id="3" name="Text Box 3"/>
          <p:cNvSpPr txBox="1">
            <a:spLocks noChangeArrowheads="1"/>
          </p:cNvSpPr>
          <p:nvPr/>
        </p:nvSpPr>
        <p:spPr bwMode="auto">
          <a:xfrm>
            <a:off x="457200" y="1905000"/>
            <a:ext cx="8229600" cy="3941763"/>
          </a:xfrm>
          <a:prstGeom prst="rect">
            <a:avLst/>
          </a:prstGeom>
          <a:solidFill>
            <a:schemeClr val="bg2"/>
          </a:solidFill>
          <a:ln w="76196">
            <a:solidFill>
              <a:schemeClr val="tx1"/>
            </a:solidFill>
            <a:miter lim="800000"/>
            <a:headEnd/>
            <a:tailEnd/>
          </a:ln>
        </p:spPr>
        <p:txBody>
          <a:bodyPr wrap="square" lIns="90004" tIns="46798" rIns="90004" bIns="46798" anchor="ctr" anchorCtr="1">
            <a:spAutoFit/>
          </a:bodyPr>
          <a:lstStyle/>
          <a:p>
            <a:pPr algn="ctr" hangingPunct="0">
              <a:spcBef>
                <a:spcPts val="1200"/>
              </a:spcBef>
            </a:pPr>
            <a:r>
              <a:rPr lang="es-ES" sz="2200" b="1">
                <a:solidFill>
                  <a:srgbClr val="000000"/>
                </a:solidFill>
                <a:latin typeface="Times New Roman" pitchFamily="18" charset="0"/>
              </a:rPr>
              <a:t>SIMILAR AL AMPO</a:t>
            </a:r>
          </a:p>
          <a:p>
            <a:pPr algn="ctr" hangingPunct="0">
              <a:spcBef>
                <a:spcPts val="1200"/>
              </a:spcBef>
            </a:pPr>
            <a:r>
              <a:rPr lang="es-ES" sz="2200" b="1">
                <a:solidFill>
                  <a:srgbClr val="000000"/>
                </a:solidFill>
                <a:latin typeface="Times New Roman" pitchFamily="18" charset="0"/>
              </a:rPr>
              <a:t>SE UTILIZA PARA DETERMINAR LIMITES DE SALARIOS, MULTAS, DIFERENCIAS EN CASO DE GRAN INVALIDEZ, ETC.</a:t>
            </a:r>
          </a:p>
          <a:p>
            <a:pPr algn="ctr" hangingPunct="0">
              <a:spcBef>
                <a:spcPts val="1200"/>
              </a:spcBef>
            </a:pPr>
            <a:r>
              <a:rPr lang="es-ES" sz="2200" b="1">
                <a:solidFill>
                  <a:srgbClr val="000000"/>
                </a:solidFill>
                <a:latin typeface="Times New Roman" pitchFamily="18" charset="0"/>
              </a:rPr>
              <a:t>Equivale a un 33% del monto de haber mínimo garantizado de conformidad con lo previsto en el artículo 13 de la ley 26.417.</a:t>
            </a:r>
          </a:p>
          <a:p>
            <a:pPr algn="ctr" hangingPunct="0">
              <a:spcBef>
                <a:spcPts val="1200"/>
              </a:spcBef>
            </a:pPr>
            <a:r>
              <a:rPr lang="es-ES" sz="2200" b="1">
                <a:solidFill>
                  <a:srgbClr val="000000"/>
                </a:solidFill>
                <a:latin typeface="Times New Roman" pitchFamily="18" charset="0"/>
              </a:rPr>
              <a:t>La Superintendencia de Riesgos del Trabajo publicará el importe actualizado cuando proceda a la actualización del monto mínimo garantizado de conformidad con lo previsto en el artículo 8 de la ley 26.417.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
                                  </p:stCondLst>
                                  <p:iterate type="lt">
                                    <p:tmPct val="10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75"/>
                                        <p:tgtEl>
                                          <p:spTgt spid="2"/>
                                        </p:tgtEl>
                                      </p:cBhvr>
                                    </p:animEffect>
                                  </p:childTnLst>
                                </p:cTn>
                              </p:par>
                            </p:childTnLst>
                          </p:cTn>
                        </p:par>
                        <p:par>
                          <p:cTn id="8" fill="hold">
                            <p:stCondLst>
                              <p:cond delay="1900"/>
                            </p:stCondLst>
                            <p:childTnLst>
                              <p:par>
                                <p:cTn id="9" presetID="23" presetClass="entr" presetSubtype="528" fill="hold" grpId="0" nodeType="afterEffect">
                                  <p:stCondLst>
                                    <p:cond delay="10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strVal val="0"/>
                                          </p:val>
                                        </p:tav>
                                        <p:tav tm="100000">
                                          <p:val>
                                            <p:strVal val="#ppt_w"/>
                                          </p:val>
                                        </p:tav>
                                      </p:tavLst>
                                    </p:anim>
                                    <p:anim calcmode="lin" valueType="num">
                                      <p:cBhvr>
                                        <p:cTn id="12" dur="500" fill="hold"/>
                                        <p:tgtEl>
                                          <p:spTgt spid="3"/>
                                        </p:tgtEl>
                                        <p:attrNameLst>
                                          <p:attrName>ppt_h</p:attrName>
                                        </p:attrNameLst>
                                      </p:cBhvr>
                                      <p:tavLst>
                                        <p:tav tm="0">
                                          <p:val>
                                            <p:strVal val="0"/>
                                          </p:val>
                                        </p:tav>
                                        <p:tav tm="100000">
                                          <p:val>
                                            <p:strVal val="#ppt_h"/>
                                          </p:val>
                                        </p:tav>
                                      </p:tavLst>
                                    </p:anim>
                                    <p:anim calcmode="lin" valueType="num">
                                      <p:cBhvr>
                                        <p:cTn id="13" dur="500" fill="hold"/>
                                        <p:tgtEl>
                                          <p:spTgt spid="3"/>
                                        </p:tgtEl>
                                        <p:attrNameLst>
                                          <p:attrName>ppt_x</p:attrName>
                                        </p:attrNameLst>
                                      </p:cBhvr>
                                      <p:tavLst>
                                        <p:tav tm="0">
                                          <p:val>
                                            <p:strVal val="0,5"/>
                                          </p:val>
                                        </p:tav>
                                        <p:tav tm="100000">
                                          <p:val>
                                            <p:strVal val="#ppt_x"/>
                                          </p:val>
                                        </p:tav>
                                      </p:tavLst>
                                    </p:anim>
                                    <p:anim calcmode="lin" valueType="num">
                                      <p:cBhvr>
                                        <p:cTn id="14" dur="500" fill="hold"/>
                                        <p:tgtEl>
                                          <p:spTgt spid="3"/>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1"/>
          <p:cNvSpPr>
            <a:spLocks noChangeArrowheads="1"/>
          </p:cNvSpPr>
          <p:nvPr/>
        </p:nvSpPr>
        <p:spPr bwMode="auto">
          <a:xfrm>
            <a:off x="533400" y="1240572"/>
            <a:ext cx="8153400" cy="4093428"/>
          </a:xfrm>
          <a:prstGeom prst="rect">
            <a:avLst/>
          </a:prstGeom>
          <a:solidFill>
            <a:schemeClr val="tx1"/>
          </a:solidFill>
          <a:ln w="28575">
            <a:solidFill>
              <a:srgbClr val="C0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ROBO DE VALORES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¿Cuál es la cobertura básica?</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¿Cuál es la diferencia entre valores en caja fuerte y valores en cajón mostrador respecto al periodo de cobertura, según la  hora de ocurrencia? </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¿Se amparan los daños o destrucción por incendio, rayo o explosión?</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¿Hasta qué porcentaje se amparan los daños a la caja provocados por los ladrones?</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¿Cuáles son las exclusiones a la cobertura?</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¿Puede la llave de la caja quedar en el mismo lugar o en poder del personal de vigilancia?</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¿Cuál es la medida de la prestación?</a:t>
            </a:r>
            <a:endParaRPr kumimoji="0" lang="es-ES_tradnl" sz="2000" b="1"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1"/>
          <p:cNvSpPr>
            <a:spLocks noChangeArrowheads="1"/>
          </p:cNvSpPr>
          <p:nvPr/>
        </p:nvSpPr>
        <p:spPr bwMode="auto">
          <a:xfrm>
            <a:off x="457200" y="1709678"/>
            <a:ext cx="8229600" cy="2862322"/>
          </a:xfrm>
          <a:prstGeom prst="rect">
            <a:avLst/>
          </a:prstGeom>
          <a:solidFill>
            <a:schemeClr val="tx1"/>
          </a:solidFill>
          <a:ln w="28575">
            <a:solidFill>
              <a:srgbClr val="C0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ROBO DE VALORES EN TRÁNSITO</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¿Cuál es la cobertura básica de este rubro?</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¿Se ampara en caso de apropiación fraudulenta del portador de los valores? </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¿Se ampara la destrucción o daño al medio de transporte?</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¿Cuáles son los distintos tipos de tránsito que se pueden amparar?</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¿Cuáles son las exclusiones a la cobertura?</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¿Cuál es la medida de la prestación?</a:t>
            </a:r>
            <a:endParaRPr kumimoji="0" lang="es-ES_tradnl" sz="2000" b="1"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1"/>
          <p:cNvSpPr>
            <a:spLocks noChangeArrowheads="1"/>
          </p:cNvSpPr>
          <p:nvPr/>
        </p:nvSpPr>
        <p:spPr bwMode="auto">
          <a:xfrm>
            <a:off x="457200" y="1524000"/>
            <a:ext cx="8229600" cy="3200400"/>
          </a:xfrm>
          <a:prstGeom prst="rect">
            <a:avLst/>
          </a:prstGeom>
          <a:solidFill>
            <a:schemeClr val="tx1"/>
          </a:solidFill>
          <a:ln w="28575">
            <a:solidFill>
              <a:srgbClr val="C0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JOYAS ALHAJAS, PIELES Y OBJETOS DIVERSOS</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¿Cuál es la cobertura básica?</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¿Cuál es el concepto de cobertura todo riesgo?</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¿Cuáles son las exclusiones a la cobertura?</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¿Están amparados los bienes usados por menores de 14 años?</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¿Están amparados los bienes usados por terceros?</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¿Qué disposición existe respecto a bienes sustraídos de vehículos privados que no estuviesen en el baúl u otro compartimiento similar?</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¿Cuál es la medida de la prestación?</a:t>
            </a:r>
            <a:endParaRPr kumimoji="0" lang="es-ES_tradnl" sz="2000" b="1"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1"/>
          <p:cNvSpPr>
            <a:spLocks noChangeArrowheads="1"/>
          </p:cNvSpPr>
          <p:nvPr/>
        </p:nvSpPr>
        <p:spPr bwMode="auto">
          <a:xfrm>
            <a:off x="457200" y="1447800"/>
            <a:ext cx="8229600" cy="2246769"/>
          </a:xfrm>
          <a:prstGeom prst="rect">
            <a:avLst/>
          </a:prstGeom>
          <a:solidFill>
            <a:schemeClr val="tx1"/>
          </a:solidFill>
          <a:ln w="28575">
            <a:solidFill>
              <a:srgbClr val="C0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FIDELIDAD DE EMPLEADOS</a:t>
            </a:r>
            <a:endParaRPr kumimoji="0" lang="en-US" sz="20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20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¿Qué plazo tiene el asegurado para reclamar el perjuicio económico si no pudo identificar al causante?</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¿Qué plazo tiene el asegurado para reclamar el perjuicio económico si pudo identificar al causante?</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¿Cuál es la medida de la prestación? </a:t>
            </a:r>
            <a:endParaRPr kumimoji="0" lang="en-US" sz="1800" b="1" i="0" u="none" strike="noStrike" cap="none" normalizeH="0" baseline="0" dirty="0" smtClean="0">
              <a:ln>
                <a:noFill/>
              </a:ln>
              <a:solidFill>
                <a:schemeClr val="bg1"/>
              </a:solidFill>
              <a:effectLst/>
              <a:latin typeface="Arial" pitchFamily="34" charset="0"/>
              <a:cs typeface="Arial" pitchFamily="34" charset="0"/>
            </a:endParaRPr>
          </a:p>
        </p:txBody>
      </p:sp>
      <p:sp>
        <p:nvSpPr>
          <p:cNvPr id="3" name="Rectangle 2"/>
          <p:cNvSpPr>
            <a:spLocks noChangeArrowheads="1"/>
          </p:cNvSpPr>
          <p:nvPr/>
        </p:nvSpPr>
        <p:spPr bwMode="auto">
          <a:xfrm>
            <a:off x="457200" y="4343400"/>
            <a:ext cx="8229600" cy="565150"/>
          </a:xfrm>
          <a:prstGeom prst="rect">
            <a:avLst/>
          </a:prstGeom>
          <a:solidFill>
            <a:schemeClr val="bg2"/>
          </a:solidFill>
          <a:ln w="76196">
            <a:solidFill>
              <a:schemeClr val="tx1"/>
            </a:solidFill>
            <a:miter lim="800000"/>
            <a:headEnd/>
            <a:tailEnd/>
          </a:ln>
        </p:spPr>
        <p:txBody>
          <a:bodyPr anchor="ctr" anchorCtr="1"/>
          <a:lstStyle/>
          <a:p>
            <a:pPr algn="ctr"/>
            <a:r>
              <a:rPr lang="es-ES" sz="2800" b="1" dirty="0" smtClean="0">
                <a:solidFill>
                  <a:srgbClr val="000000"/>
                </a:solidFill>
                <a:latin typeface="Times New Roman" pitchFamily="18" charset="0"/>
                <a:cs typeface="Times New Roman" pitchFamily="18" charset="0"/>
              </a:rPr>
              <a:t>GRACIAS</a:t>
            </a:r>
            <a:endParaRPr lang="es-ES" sz="2800" b="1"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0"/>
                                  </p:iterate>
                                  <p:childTnLst>
                                    <p:set>
                                      <p:cBhvr>
                                        <p:cTn id="6" dur="1" fill="hold">
                                          <p:stCondLst>
                                            <p:cond delay="0"/>
                                          </p:stCondLst>
                                        </p:cTn>
                                        <p:tgtEl>
                                          <p:spTgt spid="3"/>
                                        </p:tgtEl>
                                        <p:attrNameLst>
                                          <p:attrName>style.visibility</p:attrName>
                                        </p:attrNameLst>
                                      </p:cBhvr>
                                      <p:to>
                                        <p:strVal val="visible"/>
                                      </p:to>
                                    </p:set>
                                    <p:animEffect transition="in" filter="wipe(down)">
                                      <p:cBhvr>
                                        <p:cTn id="7" dur="75"/>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txBox="1">
            <a:spLocks noGrp="1"/>
          </p:cNvSpPr>
          <p:nvPr>
            <p:ph type="title"/>
          </p:nvPr>
        </p:nvSpPr>
        <p:spPr>
          <a:xfrm>
            <a:off x="457200" y="2571750"/>
            <a:ext cx="8229600" cy="857250"/>
          </a:xfrm>
          <a:solidFill>
            <a:schemeClr val="accent3">
              <a:lumMod val="40000"/>
              <a:lumOff val="60000"/>
            </a:schemeClr>
          </a:solidFill>
          <a:ln w="76196">
            <a:solidFill>
              <a:srgbClr val="00B050"/>
            </a:solidFill>
          </a:ln>
        </p:spPr>
        <p:txBody>
          <a:bodyPr rtlCol="0" anchorCtr="1">
            <a:normAutofit/>
          </a:bodyPr>
          <a:lstStyle/>
          <a:p>
            <a:pPr eaLnBrk="1" fontAlgn="auto" hangingPunct="1">
              <a:spcBef>
                <a:spcPts val="0"/>
              </a:spcBef>
              <a:spcAft>
                <a:spcPts val="0"/>
              </a:spcAft>
              <a:defRPr/>
            </a:pPr>
            <a:r>
              <a:rPr sz="2800" b="1" dirty="0" smtClean="0">
                <a:solidFill>
                  <a:srgbClr val="000000"/>
                </a:solidFill>
                <a:latin typeface="Times New Roman" pitchFamily="18"/>
                <a:cs typeface="Times New Roman" pitchFamily="18"/>
              </a:rPr>
              <a:t>SEGURO TÉCNICO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0"/>
                                          </p:val>
                                        </p:tav>
                                        <p:tav tm="100000">
                                          <p:val>
                                            <p:strVal val="#ppt_w"/>
                                          </p:val>
                                        </p:tav>
                                      </p:tavLst>
                                    </p:anim>
                                    <p:anim calcmode="lin" valueType="num">
                                      <p:cBhvr>
                                        <p:cTn id="8" dur="500" fill="hold"/>
                                        <p:tgtEl>
                                          <p:spTgt spid="2"/>
                                        </p:tgtEl>
                                        <p:attrNameLst>
                                          <p:attrName>ppt_h</p:attrName>
                                        </p:attrNameLst>
                                      </p:cBhvr>
                                      <p:tavLst>
                                        <p:tav tm="0">
                                          <p:val>
                                            <p:strVal val="0"/>
                                          </p:val>
                                        </p:tav>
                                        <p:tav tm="100000">
                                          <p:val>
                                            <p:strVal val="#ppt_h"/>
                                          </p:val>
                                        </p:tav>
                                      </p:tavLst>
                                    </p:anim>
                                    <p:anim calcmode="lin" valueType="num">
                                      <p:cBhvr>
                                        <p:cTn id="9" dur="500" fill="hold"/>
                                        <p:tgtEl>
                                          <p:spTgt spid="2"/>
                                        </p:tgtEl>
                                        <p:attrNameLst>
                                          <p:attrName>ppt_x</p:attrName>
                                        </p:attrNameLst>
                                      </p:cBhvr>
                                      <p:tavLst>
                                        <p:tav tm="0">
                                          <p:val>
                                            <p:strVal val="0,5"/>
                                          </p:val>
                                        </p:tav>
                                        <p:tav tm="100000">
                                          <p:val>
                                            <p:strVal val="#ppt_x"/>
                                          </p:val>
                                        </p:tav>
                                      </p:tavLst>
                                    </p:anim>
                                    <p:anim calcmode="lin" valueType="num">
                                      <p:cBhvr>
                                        <p:cTn id="10" dur="500" fill="hold"/>
                                        <p:tgtEl>
                                          <p:spTgt spid="2"/>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pic>
        <p:nvPicPr>
          <p:cNvPr id="487427" name="Picture 2"/>
          <p:cNvPicPr>
            <a:picLocks noChangeAspect="1" noChangeArrowheads="1"/>
          </p:cNvPicPr>
          <p:nvPr/>
        </p:nvPicPr>
        <p:blipFill>
          <a:blip r:embed="rId3" cstate="print"/>
          <a:srcRect l="19723" t="40833" r="53125" b="25000"/>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txBox="1">
            <a:spLocks noGrp="1"/>
          </p:cNvSpPr>
          <p:nvPr>
            <p:ph type="title"/>
          </p:nvPr>
        </p:nvSpPr>
        <p:spPr>
          <a:xfrm>
            <a:off x="457200" y="500063"/>
            <a:ext cx="8229600" cy="736600"/>
          </a:xfrm>
          <a:solidFill>
            <a:schemeClr val="accent3">
              <a:lumMod val="40000"/>
              <a:lumOff val="60000"/>
            </a:schemeClr>
          </a:solidFill>
          <a:ln w="76196">
            <a:solidFill>
              <a:srgbClr val="00B050"/>
            </a:solidFill>
          </a:ln>
        </p:spPr>
        <p:txBody>
          <a:bodyPr rtlCol="0" anchorCtr="1">
            <a:normAutofit/>
          </a:bodyPr>
          <a:lstStyle/>
          <a:p>
            <a:pPr marL="484183" indent="-484183" eaLnBrk="1" fontAlgn="auto" hangingPunct="1">
              <a:spcBef>
                <a:spcPts val="0"/>
              </a:spcBef>
              <a:spcAft>
                <a:spcPts val="0"/>
              </a:spcAft>
              <a:defRPr/>
            </a:pPr>
            <a:r>
              <a:rPr sz="2800" b="1" dirty="0" smtClean="0">
                <a:solidFill>
                  <a:srgbClr val="000000"/>
                </a:solidFill>
                <a:latin typeface="Times New Roman" pitchFamily="18"/>
                <a:cs typeface="Times New Roman" pitchFamily="18"/>
              </a:rPr>
              <a:t>EQUIPOS DE CONTRATISTAS</a:t>
            </a:r>
          </a:p>
        </p:txBody>
      </p:sp>
      <p:sp>
        <p:nvSpPr>
          <p:cNvPr id="4" name="Text Box 3"/>
          <p:cNvSpPr txBox="1">
            <a:spLocks noChangeArrowheads="1"/>
          </p:cNvSpPr>
          <p:nvPr/>
        </p:nvSpPr>
        <p:spPr bwMode="auto">
          <a:xfrm>
            <a:off x="458787" y="1579870"/>
            <a:ext cx="8229600" cy="3677930"/>
          </a:xfrm>
          <a:prstGeom prst="rect">
            <a:avLst/>
          </a:prstGeom>
          <a:solidFill>
            <a:schemeClr val="accent3">
              <a:lumMod val="40000"/>
              <a:lumOff val="60000"/>
            </a:schemeClr>
          </a:solidFill>
          <a:ln w="76196">
            <a:solidFill>
              <a:srgbClr val="00B050"/>
            </a:solidFill>
            <a:miter lim="800000"/>
            <a:headEnd/>
            <a:tailEnd/>
          </a:ln>
        </p:spPr>
        <p:txBody>
          <a:bodyPr wrap="square">
            <a:spAutoFit/>
          </a:bodyPr>
          <a:lstStyle/>
          <a:p>
            <a:pPr fontAlgn="auto" hangingPunct="0">
              <a:spcBef>
                <a:spcPts val="1200"/>
              </a:spcBef>
              <a:spcAft>
                <a:spcPts val="0"/>
              </a:spcAft>
              <a:defRPr/>
            </a:pPr>
            <a:r>
              <a:rPr lang="es-ES" sz="2000" b="1" dirty="0">
                <a:solidFill>
                  <a:srgbClr val="000000"/>
                </a:solidFill>
                <a:latin typeface="Times New Roman" pitchFamily="18" charset="0"/>
              </a:rPr>
              <a:t>BIENES ASEGURABLES:</a:t>
            </a:r>
          </a:p>
          <a:p>
            <a:pPr algn="ctr" fontAlgn="auto" hangingPunct="0">
              <a:spcBef>
                <a:spcPts val="1000"/>
              </a:spcBef>
              <a:spcAft>
                <a:spcPts val="0"/>
              </a:spcAft>
              <a:defRPr/>
            </a:pPr>
            <a:r>
              <a:rPr lang="es-ES" sz="1600" b="1" dirty="0">
                <a:solidFill>
                  <a:srgbClr val="000000"/>
                </a:solidFill>
                <a:latin typeface="Times New Roman" pitchFamily="18" charset="0"/>
              </a:rPr>
              <a:t>LOS CONSIGNADOS EN EL LISTADO DEL EQUIPO DE CONTRATISTA (EJ. GRÚAS, APLANADORAS , EXCAVADORAS, MEZCLADORAS, AUTOELEVADORES, MOTONIVELADORAS, ETC.)</a:t>
            </a:r>
          </a:p>
          <a:p>
            <a:pPr fontAlgn="auto" hangingPunct="0">
              <a:spcBef>
                <a:spcPts val="1200"/>
              </a:spcBef>
              <a:spcAft>
                <a:spcPts val="0"/>
              </a:spcAft>
              <a:defRPr/>
            </a:pPr>
            <a:r>
              <a:rPr lang="es-ES" sz="2000" b="1" dirty="0">
                <a:solidFill>
                  <a:srgbClr val="000000"/>
                </a:solidFill>
                <a:latin typeface="Times New Roman" pitchFamily="18" charset="0"/>
              </a:rPr>
              <a:t>RIESGOS CUBIERTOS:</a:t>
            </a:r>
          </a:p>
          <a:p>
            <a:pPr algn="ctr" fontAlgn="auto" hangingPunct="0">
              <a:spcBef>
                <a:spcPts val="1000"/>
              </a:spcBef>
              <a:spcAft>
                <a:spcPts val="0"/>
              </a:spcAft>
              <a:defRPr/>
            </a:pPr>
            <a:r>
              <a:rPr lang="es-ES" sz="1600" b="1" dirty="0">
                <a:solidFill>
                  <a:srgbClr val="000000"/>
                </a:solidFill>
                <a:latin typeface="Times New Roman" pitchFamily="18" charset="0"/>
              </a:rPr>
              <a:t>CONTRA TODO RIESGO, EXCEPTO LO QUE SE EXCLUYE.</a:t>
            </a:r>
          </a:p>
          <a:p>
            <a:pPr fontAlgn="auto" hangingPunct="0">
              <a:spcBef>
                <a:spcPts val="1200"/>
              </a:spcBef>
              <a:spcAft>
                <a:spcPts val="0"/>
              </a:spcAft>
              <a:defRPr/>
            </a:pPr>
            <a:r>
              <a:rPr lang="es-ES" sz="2000" b="1" dirty="0">
                <a:solidFill>
                  <a:srgbClr val="000000"/>
                </a:solidFill>
                <a:latin typeface="Times New Roman" pitchFamily="18" charset="0"/>
              </a:rPr>
              <a:t>PRINCIPALES EXCLUSIONES:</a:t>
            </a:r>
          </a:p>
          <a:p>
            <a:pPr algn="ctr" fontAlgn="auto" hangingPunct="0">
              <a:spcBef>
                <a:spcPts val="1000"/>
              </a:spcBef>
              <a:spcAft>
                <a:spcPts val="0"/>
              </a:spcAft>
              <a:defRPr/>
            </a:pPr>
            <a:r>
              <a:rPr lang="es-ES" sz="1600" b="1" dirty="0">
                <a:solidFill>
                  <a:srgbClr val="000000"/>
                </a:solidFill>
                <a:latin typeface="Times New Roman" pitchFamily="18" charset="0"/>
              </a:rPr>
              <a:t>DOLO O CULPA GRAVE DEL ASEGURADO, DAÑOS QUE CORRESPONDAN RECUPERARSE POR LA GARANTÍA, LUCRO CESANTE O PÉRDIDA DE MERCADO, DAÑOS POR USO (OXIDACIÓN, CORROSIONES, ETC.)  DAÑOS ELÉCTRICOS, DAÑOS POR USO INCORRECTO DEL EQUIPO, DAÑOS POR MAREAS.</a:t>
            </a:r>
          </a:p>
        </p:txBody>
      </p:sp>
      <p:sp>
        <p:nvSpPr>
          <p:cNvPr id="5" name="Text Box 4"/>
          <p:cNvSpPr txBox="1">
            <a:spLocks noChangeArrowheads="1"/>
          </p:cNvSpPr>
          <p:nvPr/>
        </p:nvSpPr>
        <p:spPr bwMode="auto">
          <a:xfrm>
            <a:off x="458787" y="5596940"/>
            <a:ext cx="8229600" cy="651460"/>
          </a:xfrm>
          <a:prstGeom prst="rect">
            <a:avLst/>
          </a:prstGeom>
          <a:solidFill>
            <a:schemeClr val="accent3">
              <a:lumMod val="40000"/>
              <a:lumOff val="60000"/>
            </a:schemeClr>
          </a:solidFill>
          <a:ln w="76196">
            <a:solidFill>
              <a:srgbClr val="00B050"/>
            </a:solidFill>
            <a:miter lim="800000"/>
            <a:headEnd/>
            <a:tailEnd/>
          </a:ln>
        </p:spPr>
        <p:txBody>
          <a:bodyPr wrap="square">
            <a:spAutoFit/>
          </a:bodyPr>
          <a:lstStyle/>
          <a:p>
            <a:pPr hangingPunct="0">
              <a:spcBef>
                <a:spcPts val="1200"/>
              </a:spcBef>
              <a:defRPr/>
            </a:pPr>
            <a:r>
              <a:rPr lang="es-ES" sz="1400" b="1">
                <a:solidFill>
                  <a:srgbClr val="000000"/>
                </a:solidFill>
                <a:latin typeface="Times New Roman" pitchFamily="18" charset="0"/>
              </a:rPr>
              <a:t>COBERTURA ADICIONAL:</a:t>
            </a:r>
          </a:p>
          <a:p>
            <a:pPr algn="ctr" hangingPunct="0">
              <a:spcBef>
                <a:spcPts val="1000"/>
              </a:spcBef>
              <a:defRPr/>
            </a:pPr>
            <a:r>
              <a:rPr lang="es-ES" sz="1400" b="1">
                <a:solidFill>
                  <a:srgbClr val="000000"/>
                </a:solidFill>
                <a:latin typeface="Times New Roman" pitchFamily="18" charset="0"/>
              </a:rPr>
              <a:t>RESPONSABILIDAD CIVIL (LESIONES O MUERTE Y DAÑOS MATERIALES)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str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ppt_w/2"/>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ppt_w</p:attrName>
                                        </p:attrNameLst>
                                      </p:cBhvr>
                                      <p:tavLst>
                                        <p:tav tm="0">
                                          <p:val>
                                            <p:strVal val="0"/>
                                          </p:val>
                                        </p:tav>
                                        <p:tav tm="100000">
                                          <p:val>
                                            <p:strVal val="#ppt_w"/>
                                          </p:val>
                                        </p:tav>
                                      </p:tavLst>
                                    </p:anim>
                                    <p:anim calcmode="lin" valueType="num">
                                      <p:cBhvr>
                                        <p:cTn id="17" dur="500" fill="hold"/>
                                        <p:tgtEl>
                                          <p:spTgt spid="4"/>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17"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ppt_x</p:attrName>
                                        </p:attrNameLst>
                                      </p:cBhvr>
                                      <p:tavLst>
                                        <p:tav tm="0">
                                          <p:val>
                                            <p:strVal val="#ppt_x-#ppt_w/2"/>
                                          </p:val>
                                        </p:tav>
                                        <p:tav tm="100000">
                                          <p:val>
                                            <p:strVal val="#ppt_x"/>
                                          </p:val>
                                        </p:tav>
                                      </p:tavLst>
                                    </p:anim>
                                    <p:anim calcmode="lin" valueType="num">
                                      <p:cBhvr>
                                        <p:cTn id="22" dur="500" fill="hold"/>
                                        <p:tgtEl>
                                          <p:spTgt spid="5"/>
                                        </p:tgtEl>
                                        <p:attrNameLst>
                                          <p:attrName>ppt_y</p:attrName>
                                        </p:attrNameLst>
                                      </p:cBhvr>
                                      <p:tavLst>
                                        <p:tav tm="0">
                                          <p:val>
                                            <p:strVal val="#ppt_y"/>
                                          </p:val>
                                        </p:tav>
                                        <p:tav tm="100000">
                                          <p:val>
                                            <p:strVal val="#ppt_y"/>
                                          </p:val>
                                        </p:tav>
                                      </p:tavLst>
                                    </p:anim>
                                    <p:anim calcmode="lin" valueType="num">
                                      <p:cBhvr>
                                        <p:cTn id="23" dur="500" fill="hold"/>
                                        <p:tgtEl>
                                          <p:spTgt spid="5"/>
                                        </p:tgtEl>
                                        <p:attrNameLst>
                                          <p:attrName>ppt_w</p:attrName>
                                        </p:attrNameLst>
                                      </p:cBhvr>
                                      <p:tavLst>
                                        <p:tav tm="0">
                                          <p:val>
                                            <p:strVal val="0"/>
                                          </p:val>
                                        </p:tav>
                                        <p:tav tm="100000">
                                          <p:val>
                                            <p:strVal val="#ppt_w"/>
                                          </p:val>
                                        </p:tav>
                                      </p:tavLst>
                                    </p:anim>
                                    <p:anim calcmode="lin" valueType="num">
                                      <p:cBhvr>
                                        <p:cTn id="24"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9475" name="Picture 2"/>
          <p:cNvPicPr>
            <a:picLocks noChangeAspect="1" noChangeArrowheads="1"/>
          </p:cNvPicPr>
          <p:nvPr/>
        </p:nvPicPr>
        <p:blipFill>
          <a:blip r:embed="rId2" cstate="print"/>
          <a:srcRect l="2812" t="35834" r="37657" b="20000"/>
          <a:stretch>
            <a:fillRect/>
          </a:stretch>
        </p:blipFill>
        <p:spPr bwMode="auto">
          <a:xfrm>
            <a:off x="0" y="188913"/>
            <a:ext cx="9144000" cy="6429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txBox="1">
            <a:spLocks noGrp="1"/>
          </p:cNvSpPr>
          <p:nvPr>
            <p:ph type="title"/>
          </p:nvPr>
        </p:nvSpPr>
        <p:spPr>
          <a:xfrm>
            <a:off x="457200" y="357188"/>
            <a:ext cx="8229600" cy="736600"/>
          </a:xfrm>
          <a:solidFill>
            <a:schemeClr val="accent3">
              <a:lumMod val="40000"/>
              <a:lumOff val="60000"/>
            </a:schemeClr>
          </a:solidFill>
          <a:ln w="76196">
            <a:solidFill>
              <a:srgbClr val="00B050"/>
            </a:solidFill>
          </a:ln>
        </p:spPr>
        <p:txBody>
          <a:bodyPr rtlCol="0" anchorCtr="1">
            <a:normAutofit/>
          </a:bodyPr>
          <a:lstStyle/>
          <a:p>
            <a:pPr marL="484183" indent="-484183" eaLnBrk="1" fontAlgn="auto" hangingPunct="1">
              <a:spcBef>
                <a:spcPts val="0"/>
              </a:spcBef>
              <a:spcAft>
                <a:spcPts val="0"/>
              </a:spcAft>
              <a:defRPr/>
            </a:pPr>
            <a:r>
              <a:rPr sz="2800" b="1" dirty="0" smtClean="0">
                <a:solidFill>
                  <a:srgbClr val="000000"/>
                </a:solidFill>
                <a:latin typeface="Times New Roman" pitchFamily="18"/>
                <a:cs typeface="Times New Roman" pitchFamily="18"/>
              </a:rPr>
              <a:t>EQUIPOS ELECTRÓNICOS</a:t>
            </a:r>
          </a:p>
        </p:txBody>
      </p:sp>
      <p:sp>
        <p:nvSpPr>
          <p:cNvPr id="4" name="Text Box 3"/>
          <p:cNvSpPr txBox="1">
            <a:spLocks noChangeArrowheads="1"/>
          </p:cNvSpPr>
          <p:nvPr/>
        </p:nvSpPr>
        <p:spPr bwMode="auto">
          <a:xfrm>
            <a:off x="457200" y="1196975"/>
            <a:ext cx="8229600" cy="3724275"/>
          </a:xfrm>
          <a:prstGeom prst="rect">
            <a:avLst/>
          </a:prstGeom>
          <a:solidFill>
            <a:schemeClr val="accent3">
              <a:lumMod val="40000"/>
              <a:lumOff val="60000"/>
            </a:schemeClr>
          </a:solidFill>
          <a:ln w="76196">
            <a:solidFill>
              <a:srgbClr val="00B050"/>
            </a:solidFill>
            <a:miter lim="800000"/>
            <a:headEnd/>
            <a:tailEnd/>
          </a:ln>
        </p:spPr>
        <p:txBody>
          <a:bodyPr wrap="square">
            <a:spAutoFit/>
          </a:bodyPr>
          <a:lstStyle/>
          <a:p>
            <a:pPr fontAlgn="auto" hangingPunct="0">
              <a:spcBef>
                <a:spcPts val="1200"/>
              </a:spcBef>
              <a:spcAft>
                <a:spcPts val="0"/>
              </a:spcAft>
              <a:defRPr/>
            </a:pPr>
            <a:r>
              <a:rPr lang="es-ES" sz="2000" b="1" dirty="0">
                <a:solidFill>
                  <a:srgbClr val="000000"/>
                </a:solidFill>
                <a:latin typeface="Times New Roman" pitchFamily="18" charset="0"/>
              </a:rPr>
              <a:t>BIENES ASEGURABLES:</a:t>
            </a:r>
          </a:p>
          <a:p>
            <a:pPr algn="ctr" fontAlgn="auto" hangingPunct="0">
              <a:spcBef>
                <a:spcPts val="1000"/>
              </a:spcBef>
              <a:spcAft>
                <a:spcPts val="0"/>
              </a:spcAft>
              <a:defRPr/>
            </a:pPr>
            <a:r>
              <a:rPr lang="es-ES" sz="1600" b="1" dirty="0">
                <a:solidFill>
                  <a:srgbClr val="000000"/>
                </a:solidFill>
                <a:latin typeface="Times New Roman" pitchFamily="18" charset="0"/>
              </a:rPr>
              <a:t>EQUIPOS DE COMPUTACIÓN, CONMUTADORES TELEFÓNICOS, EQUIPOS DE ELECTROMEDICINA, ETC.</a:t>
            </a:r>
          </a:p>
          <a:p>
            <a:pPr fontAlgn="auto" hangingPunct="0">
              <a:spcBef>
                <a:spcPts val="1200"/>
              </a:spcBef>
              <a:spcAft>
                <a:spcPts val="0"/>
              </a:spcAft>
              <a:defRPr/>
            </a:pPr>
            <a:r>
              <a:rPr lang="es-ES" sz="2000" b="1" dirty="0">
                <a:solidFill>
                  <a:srgbClr val="000000"/>
                </a:solidFill>
                <a:latin typeface="Times New Roman" pitchFamily="18" charset="0"/>
              </a:rPr>
              <a:t>RIESGOS CUBIERTOS:</a:t>
            </a:r>
          </a:p>
          <a:p>
            <a:pPr algn="ctr" fontAlgn="auto" hangingPunct="0">
              <a:spcBef>
                <a:spcPts val="1000"/>
              </a:spcBef>
              <a:spcAft>
                <a:spcPts val="0"/>
              </a:spcAft>
              <a:defRPr/>
            </a:pPr>
            <a:r>
              <a:rPr lang="es-ES" sz="1600" b="1" dirty="0">
                <a:solidFill>
                  <a:srgbClr val="000000"/>
                </a:solidFill>
                <a:latin typeface="Times New Roman" pitchFamily="18" charset="0"/>
              </a:rPr>
              <a:t>TODO RIESGO, EXCEPTO LO QUE ESPECIALMENTE SE EXCLUYA.</a:t>
            </a:r>
          </a:p>
          <a:p>
            <a:pPr fontAlgn="auto" hangingPunct="0">
              <a:spcBef>
                <a:spcPts val="1200"/>
              </a:spcBef>
              <a:spcAft>
                <a:spcPts val="0"/>
              </a:spcAft>
              <a:defRPr/>
            </a:pPr>
            <a:r>
              <a:rPr lang="es-ES" sz="2000" b="1" dirty="0">
                <a:solidFill>
                  <a:srgbClr val="000000"/>
                </a:solidFill>
                <a:latin typeface="Times New Roman" pitchFamily="18" charset="0"/>
              </a:rPr>
              <a:t>PRINCIPALES RIESGOS EXCLUÍDOS:</a:t>
            </a:r>
          </a:p>
          <a:p>
            <a:pPr algn="ctr" fontAlgn="auto" hangingPunct="0">
              <a:spcBef>
                <a:spcPts val="1000"/>
              </a:spcBef>
              <a:spcAft>
                <a:spcPts val="0"/>
              </a:spcAft>
              <a:defRPr/>
            </a:pPr>
            <a:r>
              <a:rPr lang="es-ES" sz="1600" b="1" dirty="0">
                <a:solidFill>
                  <a:srgbClr val="000000"/>
                </a:solidFill>
                <a:latin typeface="Times New Roman" pitchFamily="18" charset="0"/>
              </a:rPr>
              <a:t>COBERTURA DE LA FRANQUICIA, DOLO O CULPA GRAVE DEL ASEGURADO, TRANSMUTACIONES NUCLEARES, DAÑOS POR DEFECTOS ESTÉTICOS, DAÑOS CUBIERTOS POR LA GARANTÍA, DE DAÑOS POR COMPLICIDAD DE FAMILIARES DEL ASEGURADO O DEPENDIENTES, BIENES EN CORREDORES O PATIOS AL AIRE LIBRE, LOCAL DESOCUPADO MÁS DE 30 DÍAS, ETC.</a:t>
            </a:r>
          </a:p>
        </p:txBody>
      </p:sp>
      <p:sp>
        <p:nvSpPr>
          <p:cNvPr id="5" name="Text Box 4"/>
          <p:cNvSpPr txBox="1">
            <a:spLocks noChangeArrowheads="1"/>
          </p:cNvSpPr>
          <p:nvPr/>
        </p:nvSpPr>
        <p:spPr bwMode="auto">
          <a:xfrm>
            <a:off x="457200" y="5084763"/>
            <a:ext cx="8229600" cy="1072088"/>
          </a:xfrm>
          <a:prstGeom prst="rect">
            <a:avLst/>
          </a:prstGeom>
          <a:solidFill>
            <a:schemeClr val="accent3">
              <a:lumMod val="40000"/>
              <a:lumOff val="60000"/>
            </a:schemeClr>
          </a:solidFill>
          <a:ln w="76196">
            <a:solidFill>
              <a:srgbClr val="00B050"/>
            </a:solidFill>
            <a:miter lim="800000"/>
            <a:headEnd/>
            <a:tailEnd/>
          </a:ln>
        </p:spPr>
        <p:txBody>
          <a:bodyPr wrap="square">
            <a:spAutoFit/>
          </a:bodyPr>
          <a:lstStyle/>
          <a:p>
            <a:pPr fontAlgn="auto" hangingPunct="0">
              <a:spcBef>
                <a:spcPts val="1200"/>
              </a:spcBef>
              <a:spcAft>
                <a:spcPts val="0"/>
              </a:spcAft>
              <a:defRPr/>
            </a:pPr>
            <a:r>
              <a:rPr lang="es-ES" sz="2000" b="1" dirty="0">
                <a:solidFill>
                  <a:srgbClr val="000000"/>
                </a:solidFill>
                <a:latin typeface="Times New Roman" pitchFamily="18" charset="0"/>
              </a:rPr>
              <a:t>DAÑOS POR ALTA O BAJA TENSION ELÉCTRICA:</a:t>
            </a:r>
          </a:p>
          <a:p>
            <a:pPr algn="ctr" fontAlgn="auto" hangingPunct="0">
              <a:spcBef>
                <a:spcPts val="1400"/>
              </a:spcBef>
              <a:spcAft>
                <a:spcPts val="0"/>
              </a:spcAft>
              <a:defRPr/>
            </a:pPr>
            <a:r>
              <a:rPr lang="es-ES" sz="1600" b="1" dirty="0">
                <a:solidFill>
                  <a:srgbClr val="000000"/>
                </a:solidFill>
                <a:latin typeface="Times New Roman" pitchFamily="18" charset="0"/>
              </a:rPr>
              <a:t>COBERTURA ADICIONAL PARA EQUIPOS DE COMPUTACIÓN. EL COSTO VARÍA SEGÚN TENGA O NÓ ESTABILIZADOR DE TENSIÓN.</a:t>
            </a:r>
            <a:endParaRPr lang="es-ES" sz="2400" dirty="0">
              <a:solidFill>
                <a:srgbClr val="000000"/>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str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2"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ppt_w/2"/>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ppt_w</p:attrName>
                                        </p:attrNameLst>
                                      </p:cBhvr>
                                      <p:tavLst>
                                        <p:tav tm="0">
                                          <p:val>
                                            <p:strVal val="0"/>
                                          </p:val>
                                        </p:tav>
                                        <p:tav tm="100000">
                                          <p:val>
                                            <p:strVal val="#ppt_w"/>
                                          </p:val>
                                        </p:tav>
                                      </p:tavLst>
                                    </p:anim>
                                    <p:anim calcmode="lin" valueType="num">
                                      <p:cBhvr>
                                        <p:cTn id="17" dur="500" fill="hold"/>
                                        <p:tgtEl>
                                          <p:spTgt spid="4"/>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17" presetClass="entr" presetSubtype="2"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ppt_x</p:attrName>
                                        </p:attrNameLst>
                                      </p:cBhvr>
                                      <p:tavLst>
                                        <p:tav tm="0">
                                          <p:val>
                                            <p:strVal val="#ppt_x+#ppt_w/2"/>
                                          </p:val>
                                        </p:tav>
                                        <p:tav tm="100000">
                                          <p:val>
                                            <p:strVal val="#ppt_x"/>
                                          </p:val>
                                        </p:tav>
                                      </p:tavLst>
                                    </p:anim>
                                    <p:anim calcmode="lin" valueType="num">
                                      <p:cBhvr>
                                        <p:cTn id="22" dur="500" fill="hold"/>
                                        <p:tgtEl>
                                          <p:spTgt spid="5"/>
                                        </p:tgtEl>
                                        <p:attrNameLst>
                                          <p:attrName>ppt_y</p:attrName>
                                        </p:attrNameLst>
                                      </p:cBhvr>
                                      <p:tavLst>
                                        <p:tav tm="0">
                                          <p:val>
                                            <p:strVal val="#ppt_y"/>
                                          </p:val>
                                        </p:tav>
                                        <p:tav tm="100000">
                                          <p:val>
                                            <p:strVal val="#ppt_y"/>
                                          </p:val>
                                        </p:tav>
                                      </p:tavLst>
                                    </p:anim>
                                    <p:anim calcmode="lin" valueType="num">
                                      <p:cBhvr>
                                        <p:cTn id="23" dur="500" fill="hold"/>
                                        <p:tgtEl>
                                          <p:spTgt spid="5"/>
                                        </p:tgtEl>
                                        <p:attrNameLst>
                                          <p:attrName>ppt_w</p:attrName>
                                        </p:attrNameLst>
                                      </p:cBhvr>
                                      <p:tavLst>
                                        <p:tav tm="0">
                                          <p:val>
                                            <p:strVal val="0"/>
                                          </p:val>
                                        </p:tav>
                                        <p:tav tm="100000">
                                          <p:val>
                                            <p:strVal val="#ppt_w"/>
                                          </p:val>
                                        </p:tav>
                                      </p:tavLst>
                                    </p:anim>
                                    <p:anim calcmode="lin" valueType="num">
                                      <p:cBhvr>
                                        <p:cTn id="24"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txBox="1">
            <a:spLocks noGrp="1"/>
          </p:cNvSpPr>
          <p:nvPr>
            <p:ph type="title"/>
          </p:nvPr>
        </p:nvSpPr>
        <p:spPr>
          <a:xfrm>
            <a:off x="457200" y="500063"/>
            <a:ext cx="8229600" cy="950912"/>
          </a:xfrm>
          <a:solidFill>
            <a:schemeClr val="accent3">
              <a:lumMod val="40000"/>
              <a:lumOff val="60000"/>
            </a:schemeClr>
          </a:solidFill>
          <a:ln w="76196">
            <a:solidFill>
              <a:srgbClr val="00B050"/>
            </a:solidFill>
          </a:ln>
        </p:spPr>
        <p:txBody>
          <a:bodyPr rtlCol="0" anchorCtr="1">
            <a:normAutofit/>
          </a:bodyPr>
          <a:lstStyle/>
          <a:p>
            <a:pPr marL="484183" indent="-484183" eaLnBrk="1" fontAlgn="auto" hangingPunct="1">
              <a:spcBef>
                <a:spcPts val="0"/>
              </a:spcBef>
              <a:spcAft>
                <a:spcPts val="0"/>
              </a:spcAft>
              <a:defRPr/>
            </a:pPr>
            <a:r>
              <a:rPr sz="2800" b="1" dirty="0" smtClean="0">
                <a:solidFill>
                  <a:srgbClr val="000000"/>
                </a:solidFill>
                <a:latin typeface="Times New Roman" pitchFamily="18"/>
                <a:cs typeface="Times New Roman" pitchFamily="18"/>
              </a:rPr>
              <a:t>TODO RIESGO CONSTRUCCIÓN Y TODO RIESGO MONTAJE</a:t>
            </a:r>
          </a:p>
        </p:txBody>
      </p:sp>
      <p:sp>
        <p:nvSpPr>
          <p:cNvPr id="4" name="Text Box 3"/>
          <p:cNvSpPr txBox="1">
            <a:spLocks noChangeArrowheads="1"/>
          </p:cNvSpPr>
          <p:nvPr/>
        </p:nvSpPr>
        <p:spPr bwMode="auto">
          <a:xfrm>
            <a:off x="456995" y="1579563"/>
            <a:ext cx="8244321" cy="3929281"/>
          </a:xfrm>
          <a:prstGeom prst="rect">
            <a:avLst/>
          </a:prstGeom>
          <a:solidFill>
            <a:schemeClr val="accent3">
              <a:lumMod val="40000"/>
              <a:lumOff val="60000"/>
            </a:schemeClr>
          </a:solidFill>
          <a:ln w="76196">
            <a:solidFill>
              <a:srgbClr val="00B050"/>
            </a:solidFill>
            <a:miter lim="800000"/>
            <a:headEnd/>
            <a:tailEnd/>
          </a:ln>
        </p:spPr>
        <p:txBody>
          <a:bodyPr wrap="square">
            <a:spAutoFit/>
          </a:bodyPr>
          <a:lstStyle/>
          <a:p>
            <a:pPr fontAlgn="auto" hangingPunct="0">
              <a:spcBef>
                <a:spcPts val="1200"/>
              </a:spcBef>
              <a:spcAft>
                <a:spcPts val="0"/>
              </a:spcAft>
              <a:defRPr/>
            </a:pPr>
            <a:r>
              <a:rPr lang="es-ES" sz="2000" b="1">
                <a:solidFill>
                  <a:srgbClr val="000000"/>
                </a:solidFill>
                <a:latin typeface="Times New Roman" pitchFamily="18" charset="0"/>
              </a:rPr>
              <a:t>SIMILITUDES Y DIFERENCIAS:</a:t>
            </a:r>
          </a:p>
          <a:p>
            <a:pPr algn="ctr" fontAlgn="auto" hangingPunct="0">
              <a:spcBef>
                <a:spcPts val="1000"/>
              </a:spcBef>
              <a:spcAft>
                <a:spcPts val="0"/>
              </a:spcAft>
              <a:defRPr/>
            </a:pPr>
            <a:r>
              <a:rPr lang="es-ES" sz="1600" b="1">
                <a:solidFill>
                  <a:srgbClr val="000000"/>
                </a:solidFill>
                <a:latin typeface="Times New Roman" pitchFamily="18" charset="0"/>
              </a:rPr>
              <a:t>LAS DOS AMPARAN INCENDIO, RAYO, EXPLOSIÓN, TERREMOTO, ANEGAMIENTO, INUNDACIÓN, CICLÓN, ROBO, ACTOS MALICIOSOS, IMPERICIA, NEGLIGENCIA, REMOCIÓN DE ESCOMBROS, DAÑOS A PROPIEDAD ADYACENTE, PERÍODO DE MANTENIMIENTO, ETC.</a:t>
            </a:r>
          </a:p>
          <a:p>
            <a:pPr algn="ctr" fontAlgn="auto" hangingPunct="0">
              <a:spcBef>
                <a:spcPts val="1000"/>
              </a:spcBef>
              <a:spcAft>
                <a:spcPts val="0"/>
              </a:spcAft>
              <a:defRPr/>
            </a:pPr>
            <a:r>
              <a:rPr lang="es-ES" sz="1600" b="1">
                <a:solidFill>
                  <a:srgbClr val="000000"/>
                </a:solidFill>
                <a:latin typeface="Times New Roman" pitchFamily="18" charset="0"/>
              </a:rPr>
              <a:t>AMBOS AMPAROS SE BASAN EN CUMPLIMIENTO DE CONTRATOS;</a:t>
            </a:r>
          </a:p>
          <a:p>
            <a:pPr algn="ctr" fontAlgn="auto" hangingPunct="0">
              <a:spcBef>
                <a:spcPts val="1000"/>
              </a:spcBef>
              <a:spcAft>
                <a:spcPts val="0"/>
              </a:spcAft>
              <a:defRPr/>
            </a:pPr>
            <a:r>
              <a:rPr lang="es-ES" sz="1600" b="1">
                <a:solidFill>
                  <a:srgbClr val="000000"/>
                </a:solidFill>
                <a:latin typeface="Times New Roman" pitchFamily="18" charset="0"/>
              </a:rPr>
              <a:t>LA SUMA ASEGURADA ES EL MONTO FINAL DEL CONTRATO;</a:t>
            </a:r>
          </a:p>
          <a:p>
            <a:pPr algn="ctr" fontAlgn="auto" hangingPunct="0">
              <a:spcBef>
                <a:spcPts val="1000"/>
              </a:spcBef>
              <a:spcAft>
                <a:spcPts val="0"/>
              </a:spcAft>
              <a:defRPr/>
            </a:pPr>
            <a:r>
              <a:rPr lang="es-ES" sz="1600" b="1">
                <a:solidFill>
                  <a:srgbClr val="000000"/>
                </a:solidFill>
                <a:latin typeface="Times New Roman" pitchFamily="18" charset="0"/>
              </a:rPr>
              <a:t>LAS PÓLIZAS SE EMITEN A NOMBRE DE CONTRATISTAS Y SUBCONTRATISTAS;</a:t>
            </a:r>
          </a:p>
          <a:p>
            <a:pPr algn="ctr" fontAlgn="auto" hangingPunct="0">
              <a:spcBef>
                <a:spcPts val="1000"/>
              </a:spcBef>
              <a:spcAft>
                <a:spcPts val="0"/>
              </a:spcAft>
              <a:defRPr/>
            </a:pPr>
            <a:r>
              <a:rPr lang="es-ES" sz="1600" b="1">
                <a:solidFill>
                  <a:srgbClr val="000000"/>
                </a:solidFill>
                <a:latin typeface="Times New Roman" pitchFamily="18" charset="0"/>
              </a:rPr>
              <a:t>AMBAS PERMITEN AMPARAR RESPONSABILIDAD CIVIL CON  EL ADITAMENTO DE RESPONSABILIDAD CIVIL CRUZADA;</a:t>
            </a:r>
          </a:p>
          <a:p>
            <a:pPr algn="ctr" fontAlgn="auto" hangingPunct="0">
              <a:spcBef>
                <a:spcPts val="1400"/>
              </a:spcBef>
              <a:spcAft>
                <a:spcPts val="0"/>
              </a:spcAft>
              <a:defRPr/>
            </a:pPr>
            <a:r>
              <a:rPr lang="es-ES" sz="1600" b="1">
                <a:solidFill>
                  <a:srgbClr val="000000"/>
                </a:solidFill>
                <a:latin typeface="Times New Roman" pitchFamily="18" charset="0"/>
              </a:rPr>
              <a:t>LA DE TODO RIESGO CONSTRUCCIÓN AMPARA LA OBRA CIVIL, LA DE TODO RIESGO MONTAJE, EL MONTAJE DE MÁQUINAS, ( USINAS, CALDERAS, ETC.) </a:t>
            </a:r>
            <a:endParaRPr lang="es-ES" sz="2400">
              <a:solidFill>
                <a:srgbClr val="000000"/>
              </a:solidFill>
              <a:latin typeface="Times New Roman" pitchFamily="18" charset="0"/>
            </a:endParaRPr>
          </a:p>
        </p:txBody>
      </p:sp>
      <p:sp>
        <p:nvSpPr>
          <p:cNvPr id="5" name="Text Box 4"/>
          <p:cNvSpPr txBox="1">
            <a:spLocks noChangeArrowheads="1"/>
          </p:cNvSpPr>
          <p:nvPr/>
        </p:nvSpPr>
        <p:spPr bwMode="auto">
          <a:xfrm>
            <a:off x="457200" y="5684838"/>
            <a:ext cx="8229600" cy="400050"/>
          </a:xfrm>
          <a:prstGeom prst="rect">
            <a:avLst/>
          </a:prstGeom>
          <a:solidFill>
            <a:schemeClr val="accent3">
              <a:lumMod val="40000"/>
              <a:lumOff val="60000"/>
            </a:schemeClr>
          </a:solidFill>
          <a:ln w="76196">
            <a:solidFill>
              <a:srgbClr val="00B050"/>
            </a:solidFill>
            <a:miter lim="800000"/>
            <a:headEnd/>
            <a:tailEnd/>
          </a:ln>
        </p:spPr>
        <p:txBody>
          <a:bodyPr wrap="square" anchorCtr="1">
            <a:spAutoFit/>
          </a:bodyPr>
          <a:lstStyle/>
          <a:p>
            <a:pPr algn="ctr" fontAlgn="auto" hangingPunct="0">
              <a:spcBef>
                <a:spcPts val="1400"/>
              </a:spcBef>
              <a:spcAft>
                <a:spcPts val="0"/>
              </a:spcAft>
              <a:defRPr/>
            </a:pPr>
            <a:r>
              <a:rPr lang="es-ES" sz="2000" b="1">
                <a:solidFill>
                  <a:srgbClr val="000000"/>
                </a:solidFill>
                <a:latin typeface="Times New Roman" pitchFamily="18" charset="0"/>
              </a:rPr>
              <a:t>VIGENCIA: HASTA LA FINALIZACIÓN DEL CONTRATO</a:t>
            </a:r>
            <a:endParaRPr lang="es-ES" sz="2400">
              <a:solidFill>
                <a:srgbClr val="000000"/>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5"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5"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5"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533400" y="765175"/>
            <a:ext cx="8153400" cy="1020763"/>
          </a:xfrm>
          <a:prstGeom prst="rect">
            <a:avLst/>
          </a:prstGeom>
          <a:solidFill>
            <a:schemeClr val="bg2"/>
          </a:solidFill>
          <a:ln w="76196">
            <a:solidFill>
              <a:schemeClr val="tx1"/>
            </a:solidFill>
            <a:miter lim="800000"/>
            <a:headEnd/>
            <a:tailEnd/>
          </a:ln>
        </p:spPr>
        <p:txBody>
          <a:bodyPr anchor="ctr" anchorCtr="1"/>
          <a:lstStyle/>
          <a:p>
            <a:pPr algn="ctr"/>
            <a:r>
              <a:rPr lang="es-ES" sz="2800" b="1">
                <a:solidFill>
                  <a:srgbClr val="000000"/>
                </a:solidFill>
                <a:latin typeface="Times New Roman" pitchFamily="18" charset="0"/>
                <a:cs typeface="Times New Roman" pitchFamily="18" charset="0"/>
              </a:rPr>
              <a:t>CARÁCTER PROVISORIO Y DEFINITIVO DE LA INCAPACIDAD LABORAL PERMANENTE</a:t>
            </a:r>
          </a:p>
        </p:txBody>
      </p:sp>
      <p:sp>
        <p:nvSpPr>
          <p:cNvPr id="3" name="Text Box 3"/>
          <p:cNvSpPr txBox="1">
            <a:spLocks noChangeArrowheads="1"/>
          </p:cNvSpPr>
          <p:nvPr/>
        </p:nvSpPr>
        <p:spPr bwMode="auto">
          <a:xfrm>
            <a:off x="533400" y="2514600"/>
            <a:ext cx="8153400" cy="2924175"/>
          </a:xfrm>
          <a:prstGeom prst="rect">
            <a:avLst/>
          </a:prstGeom>
          <a:solidFill>
            <a:schemeClr val="bg2"/>
          </a:solidFill>
          <a:ln w="76196">
            <a:solidFill>
              <a:schemeClr val="tx1"/>
            </a:solidFill>
            <a:miter lim="800000"/>
            <a:headEnd/>
            <a:tailEnd/>
          </a:ln>
        </p:spPr>
        <p:txBody>
          <a:bodyPr wrap="square" anchorCtr="1">
            <a:spAutoFit/>
          </a:bodyPr>
          <a:lstStyle/>
          <a:p>
            <a:pPr algn="ctr" hangingPunct="0">
              <a:spcBef>
                <a:spcPts val="1400"/>
              </a:spcBef>
            </a:pPr>
            <a:r>
              <a:rPr lang="es-ES" sz="2200" b="1">
                <a:solidFill>
                  <a:srgbClr val="000000"/>
                </a:solidFill>
                <a:latin typeface="Times New Roman" pitchFamily="18" charset="0"/>
              </a:rPr>
              <a:t>CARÁCTER PROVISORIO</a:t>
            </a:r>
          </a:p>
          <a:p>
            <a:pPr algn="ctr" hangingPunct="0">
              <a:spcBef>
                <a:spcPts val="1200"/>
              </a:spcBef>
            </a:pPr>
            <a:r>
              <a:rPr lang="es-ES" sz="2200" b="1">
                <a:solidFill>
                  <a:srgbClr val="000000"/>
                </a:solidFill>
                <a:latin typeface="Times New Roman" pitchFamily="18" charset="0"/>
              </a:rPr>
              <a:t>LO FIJA LA COMISIÓN MÉDICA Y SE EXTIENDE POR 36 MESES, PUDIENDO EXTENDERSE POR OTROS 24 MESES MÁS.</a:t>
            </a:r>
          </a:p>
          <a:p>
            <a:pPr algn="ctr" hangingPunct="0">
              <a:spcBef>
                <a:spcPts val="1200"/>
              </a:spcBef>
            </a:pPr>
            <a:r>
              <a:rPr lang="es-ES" sz="2200" b="1">
                <a:solidFill>
                  <a:srgbClr val="000000"/>
                </a:solidFill>
                <a:latin typeface="Times New Roman" pitchFamily="18" charset="0"/>
              </a:rPr>
              <a:t>SI ES PARCIAL, EL PLAZO PUEDE ACORTARSE.</a:t>
            </a:r>
          </a:p>
          <a:p>
            <a:pPr algn="ctr" hangingPunct="0">
              <a:spcBef>
                <a:spcPts val="1200"/>
              </a:spcBef>
            </a:pPr>
            <a:r>
              <a:rPr lang="es-ES" sz="2200" b="1">
                <a:solidFill>
                  <a:srgbClr val="000000"/>
                </a:solidFill>
                <a:latin typeface="Times New Roman" pitchFamily="18" charset="0"/>
              </a:rPr>
              <a:t>SI ES TOTAL SOLO TENDRÁ CARÁCTER DEFINITIVO CUANDO SE AGOTAN LOS PLAZOS CONVENIDOS.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txBox="1">
            <a:spLocks noGrp="1"/>
          </p:cNvSpPr>
          <p:nvPr>
            <p:ph type="title"/>
          </p:nvPr>
        </p:nvSpPr>
        <p:spPr>
          <a:xfrm>
            <a:off x="457200" y="1192213"/>
            <a:ext cx="8229600" cy="736600"/>
          </a:xfrm>
          <a:solidFill>
            <a:schemeClr val="accent3">
              <a:lumMod val="20000"/>
              <a:lumOff val="80000"/>
            </a:schemeClr>
          </a:solidFill>
          <a:ln w="76196">
            <a:solidFill>
              <a:srgbClr val="00B050"/>
            </a:solidFill>
          </a:ln>
        </p:spPr>
        <p:txBody>
          <a:bodyPr rtlCol="0" anchorCtr="1">
            <a:normAutofit/>
          </a:bodyPr>
          <a:lstStyle/>
          <a:p>
            <a:pPr marL="484183" indent="-484183" eaLnBrk="1" fontAlgn="auto" hangingPunct="1">
              <a:spcBef>
                <a:spcPts val="0"/>
              </a:spcBef>
              <a:spcAft>
                <a:spcPts val="0"/>
              </a:spcAft>
              <a:defRPr/>
            </a:pPr>
            <a:r>
              <a:rPr sz="2800" b="1" dirty="0" smtClean="0">
                <a:solidFill>
                  <a:srgbClr val="000000"/>
                </a:solidFill>
                <a:latin typeface="Times New Roman" pitchFamily="18"/>
                <a:cs typeface="Times New Roman" pitchFamily="18"/>
              </a:rPr>
              <a:t>RESPONSABILIDAD CIVIL CRUZADA</a:t>
            </a:r>
          </a:p>
        </p:txBody>
      </p:sp>
      <p:sp>
        <p:nvSpPr>
          <p:cNvPr id="4" name="Text Box 3"/>
          <p:cNvSpPr txBox="1">
            <a:spLocks noChangeArrowheads="1"/>
          </p:cNvSpPr>
          <p:nvPr/>
        </p:nvSpPr>
        <p:spPr bwMode="auto">
          <a:xfrm>
            <a:off x="457200" y="2705100"/>
            <a:ext cx="8229600" cy="2308324"/>
          </a:xfrm>
          <a:prstGeom prst="rect">
            <a:avLst/>
          </a:prstGeom>
          <a:solidFill>
            <a:schemeClr val="accent3">
              <a:lumMod val="20000"/>
              <a:lumOff val="80000"/>
            </a:schemeClr>
          </a:solidFill>
          <a:ln w="76196">
            <a:solidFill>
              <a:srgbClr val="00B050"/>
            </a:solidFill>
            <a:miter lim="800000"/>
            <a:headEnd/>
            <a:tailEnd/>
          </a:ln>
        </p:spPr>
        <p:txBody>
          <a:bodyPr wrap="square" anchorCtr="1">
            <a:spAutoFit/>
          </a:bodyPr>
          <a:lstStyle/>
          <a:p>
            <a:pPr algn="ctr" fontAlgn="auto" hangingPunct="0">
              <a:spcBef>
                <a:spcPts val="1200"/>
              </a:spcBef>
              <a:spcAft>
                <a:spcPts val="0"/>
              </a:spcAft>
              <a:defRPr/>
            </a:pPr>
            <a:r>
              <a:rPr lang="es-ES" sz="2400" b="1">
                <a:solidFill>
                  <a:srgbClr val="000000"/>
                </a:solidFill>
                <a:latin typeface="Times New Roman" pitchFamily="18" charset="0"/>
              </a:rPr>
              <a:t>CLÁUSULA QUE PERMITE QUE SE INDEMNICEN LOS DAÑOS ENTRE CONTRATISTAS Y SUBCONTRATISTAS OCURRIDOS DURANTE LA OBRA, COMO SI CADA UNO DE LOS INTERVINIENTES HUBIESE CONTRATADO UNA COBERTURA DE RESPONSABILIDAD CIVIL POR PÓLIZA SEPARADA.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1143000"/>
            <a:ext cx="8229600" cy="690563"/>
          </a:xfrm>
          <a:prstGeom prst="rect">
            <a:avLst/>
          </a:prstGeom>
          <a:solidFill>
            <a:schemeClr val="accent3">
              <a:lumMod val="40000"/>
              <a:lumOff val="60000"/>
            </a:schemeClr>
          </a:solidFill>
          <a:ln w="76196">
            <a:solidFill>
              <a:srgbClr val="00B050"/>
            </a:solidFill>
            <a:miter lim="800000"/>
            <a:headEnd/>
            <a:tailEnd/>
          </a:ln>
        </p:spPr>
        <p:txBody>
          <a:bodyPr anchor="ctr" anchorCtr="1"/>
          <a:lstStyle/>
          <a:p>
            <a:pPr algn="ctr" fontAlgn="auto">
              <a:spcBef>
                <a:spcPts val="0"/>
              </a:spcBef>
              <a:spcAft>
                <a:spcPts val="0"/>
              </a:spcAft>
              <a:defRPr/>
            </a:pPr>
            <a:r>
              <a:rPr lang="es-ES" sz="2800" b="1" dirty="0">
                <a:solidFill>
                  <a:srgbClr val="000000"/>
                </a:solidFill>
                <a:latin typeface="Times New Roman" pitchFamily="18" charset="0"/>
                <a:cs typeface="Times New Roman" pitchFamily="18" charset="0"/>
              </a:rPr>
              <a:t>TODO RIESGO OPERATIVO</a:t>
            </a:r>
          </a:p>
        </p:txBody>
      </p:sp>
      <p:sp>
        <p:nvSpPr>
          <p:cNvPr id="3" name="Rectangle 1"/>
          <p:cNvSpPr>
            <a:spLocks noChangeArrowheads="1"/>
          </p:cNvSpPr>
          <p:nvPr/>
        </p:nvSpPr>
        <p:spPr bwMode="auto">
          <a:xfrm>
            <a:off x="488814" y="2895600"/>
            <a:ext cx="8125098" cy="2560638"/>
          </a:xfrm>
          <a:prstGeom prst="rect">
            <a:avLst/>
          </a:prstGeom>
          <a:solidFill>
            <a:schemeClr val="accent3">
              <a:lumMod val="40000"/>
              <a:lumOff val="60000"/>
            </a:schemeClr>
          </a:solidFill>
          <a:ln w="76200">
            <a:solidFill>
              <a:srgbClr val="00B050"/>
            </a:solidFill>
            <a:miter lim="800000"/>
            <a:headEnd/>
            <a:tailEnd/>
          </a:ln>
          <a:effectLst/>
        </p:spPr>
        <p:txBody>
          <a:bodyPr wrap="square" lIns="274551" bIns="0" anchor="ctr">
            <a:spAutoFit/>
          </a:bodyPr>
          <a:lstStyle/>
          <a:p>
            <a:pPr algn="ctr" fontAlgn="auto">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 sz="2000" b="1" dirty="0">
                <a:latin typeface="Times New Roman" pitchFamily="18" charset="0"/>
                <a:ea typeface="Times New Roman" pitchFamily="18" charset="0"/>
                <a:cs typeface="Times New Roman" pitchFamily="18" charset="0"/>
              </a:rPr>
              <a:t>Partiendo de una cobertura básica, resulta posible ampliarla o modificarla según las necesidades de cada cliente. No existe uniformidad en los textos de las pólizas existentes en nuestro mercado,  por lo que cada entidad aseguradora puede tener condiciones diferentes.</a:t>
            </a:r>
          </a:p>
          <a:p>
            <a:pPr algn="ctr" fontAlgn="auto">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endParaRPr lang="es-ES" sz="2000" b="1" dirty="0">
              <a:latin typeface="Times New Roman" pitchFamily="18" charset="0"/>
              <a:ea typeface="Times New Roman" pitchFamily="18" charset="0"/>
              <a:cs typeface="Times New Roman" pitchFamily="18" charset="0"/>
            </a:endParaRPr>
          </a:p>
          <a:p>
            <a:pPr algn="ctr" fontAlgn="auto">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 sz="2000" b="1" dirty="0">
                <a:latin typeface="Times New Roman" pitchFamily="18" charset="0"/>
                <a:ea typeface="Times New Roman" pitchFamily="18" charset="0"/>
                <a:cs typeface="Times New Roman" pitchFamily="18" charset="0"/>
              </a:rPr>
              <a:t>Ampara daños materiales e interrupción de la explotación </a:t>
            </a:r>
          </a:p>
          <a:p>
            <a:pPr algn="ctr" fontAlgn="auto">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 sz="2000" b="1" dirty="0">
                <a:latin typeface="Times New Roman" pitchFamily="18" charset="0"/>
                <a:ea typeface="Times New Roman" pitchFamily="18" charset="0"/>
                <a:cs typeface="Times New Roman" pitchFamily="18" charset="0"/>
              </a:rPr>
              <a:t> </a:t>
            </a:r>
            <a:endParaRPr lang="es-ES" dirty="0">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533400" y="1447800"/>
            <a:ext cx="8039100" cy="3539430"/>
          </a:xfrm>
          <a:prstGeom prst="rect">
            <a:avLst/>
          </a:prstGeom>
          <a:solidFill>
            <a:schemeClr val="accent3">
              <a:lumMod val="40000"/>
              <a:lumOff val="60000"/>
            </a:schemeClr>
          </a:solidFill>
          <a:ln w="76200">
            <a:solidFill>
              <a:srgbClr val="00B050"/>
            </a:solidFill>
          </a:ln>
        </p:spPr>
        <p:txBody>
          <a:bodyPr wrap="square">
            <a:spAutoFit/>
          </a:bodyPr>
          <a:lstStyle/>
          <a:p>
            <a:pPr algn="ctr" fontAlgn="auto">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 sz="2400" b="1" dirty="0">
                <a:latin typeface="Times New Roman" pitchFamily="18" charset="0"/>
                <a:cs typeface="Times New Roman" pitchFamily="18" charset="0"/>
              </a:rPr>
              <a:t>Para la cobertura de daños materiales.</a:t>
            </a:r>
          </a:p>
          <a:p>
            <a:pPr algn="ctr" eaLnBrk="0" fontAlgn="auto"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endParaRPr lang="es-ES" sz="2000" b="1" dirty="0">
              <a:latin typeface="Times New Roman" pitchFamily="18" charset="0"/>
              <a:cs typeface="Times New Roman" pitchFamily="18" charset="0"/>
            </a:endParaRPr>
          </a:p>
          <a:p>
            <a:pPr algn="ctr" eaLnBrk="0" fontAlgn="auto"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 sz="2000" b="1" dirty="0">
                <a:latin typeface="Times New Roman" pitchFamily="18" charset="0"/>
                <a:cs typeface="Times New Roman" pitchFamily="18" charset="0"/>
              </a:rPr>
              <a:t>Se ampara la pérdida y destrucción o daños súbitos e imprevistos accidentales por cualquier causa, incluyendo la responsabilidad del asegurado por bienes de terceros por los cuales resulte responsable, salvo las exclusiones previstas. </a:t>
            </a:r>
          </a:p>
          <a:p>
            <a:pPr algn="ctr" eaLnBrk="0" fontAlgn="auto"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endParaRPr lang="es-ES" sz="2000" b="1" dirty="0" smtClean="0">
              <a:latin typeface="Times New Roman" pitchFamily="18" charset="0"/>
              <a:cs typeface="Times New Roman" pitchFamily="18" charset="0"/>
            </a:endParaRPr>
          </a:p>
          <a:p>
            <a:pPr algn="ctr" eaLnBrk="0" fontAlgn="auto"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 sz="2000" b="1" dirty="0" smtClean="0">
                <a:latin typeface="Times New Roman" pitchFamily="18" charset="0"/>
                <a:cs typeface="Times New Roman" pitchFamily="18" charset="0"/>
              </a:rPr>
              <a:t>La </a:t>
            </a:r>
            <a:r>
              <a:rPr lang="es-ES" sz="2000" b="1" dirty="0">
                <a:latin typeface="Times New Roman" pitchFamily="18" charset="0"/>
                <a:cs typeface="Times New Roman" pitchFamily="18" charset="0"/>
              </a:rPr>
              <a:t>póliza ampara toda pérdida o daño material sufrido por los bienes ubicados en determinada localización, provocados por una causa accidental, súbita e imprevista, no excluida de la cobertura. (incendio, rayo, explosión y determinados daños materiales).</a:t>
            </a:r>
          </a:p>
        </p:txBody>
      </p:sp>
    </p:spTree>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838200"/>
            <a:ext cx="8229600" cy="5032147"/>
          </a:xfrm>
          <a:prstGeom prst="rect">
            <a:avLst/>
          </a:prstGeom>
          <a:solidFill>
            <a:schemeClr val="accent3">
              <a:lumMod val="40000"/>
              <a:lumOff val="60000"/>
            </a:schemeClr>
          </a:solidFill>
          <a:ln w="76200">
            <a:solidFill>
              <a:srgbClr val="00B050"/>
            </a:solidFill>
            <a:miter lim="800000"/>
            <a:headEnd/>
            <a:tailEnd/>
          </a:ln>
          <a:effectLst/>
        </p:spPr>
        <p:txBody>
          <a:bodyPr wrap="square" lIns="274551" bIns="0" anchor="ctr">
            <a:spAutoFit/>
          </a:bodyPr>
          <a:lstStyle/>
          <a:p>
            <a:pPr algn="ctr" fontAlgn="auto">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 sz="2400" b="1">
                <a:latin typeface="Times New Roman" pitchFamily="18" charset="0"/>
                <a:cs typeface="Times New Roman" pitchFamily="18" charset="0"/>
              </a:rPr>
              <a:t>Para interrupción de la explotación o pérdida de beneficios</a:t>
            </a:r>
          </a:p>
          <a:p>
            <a:pPr algn="ctr" fontAlgn="auto">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endParaRPr lang="es-ES" sz="2000" b="1">
              <a:latin typeface="Times New Roman" pitchFamily="18" charset="0"/>
              <a:cs typeface="Times New Roman" pitchFamily="18" charset="0"/>
            </a:endParaRPr>
          </a:p>
          <a:p>
            <a:pPr algn="ctr" eaLnBrk="0" fontAlgn="auto"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 sz="2000" b="1">
                <a:latin typeface="Times New Roman" pitchFamily="18" charset="0"/>
                <a:cs typeface="Times New Roman" pitchFamily="18" charset="0"/>
              </a:rPr>
              <a:t>Ampara las pérdidas consecuenciales de un hecho cubierto por la cobertura general, determinándose el beneficio bruto a través del beneficio neto más los gastos especificados o el giro comercial más existencias finales menos los gastos variables más las existencias iniciales.</a:t>
            </a:r>
          </a:p>
          <a:p>
            <a:pPr algn="ctr" eaLnBrk="0" fontAlgn="auto"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endParaRPr lang="es-ES" sz="2000" b="1">
              <a:latin typeface="Times New Roman" pitchFamily="18" charset="0"/>
              <a:cs typeface="Times New Roman" pitchFamily="18" charset="0"/>
            </a:endParaRPr>
          </a:p>
          <a:p>
            <a:pPr algn="ctr" eaLnBrk="0" fontAlgn="auto"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 sz="2000" b="1">
                <a:latin typeface="Times New Roman" pitchFamily="18" charset="0"/>
                <a:cs typeface="Times New Roman" pitchFamily="18" charset="0"/>
              </a:rPr>
              <a:t>Además de la vigencia de la póliza, se establece un periodo de indemnización previo a la contratación, el que comienza con la ocurrencia del siniestro y finaliza en el plazo convenido.</a:t>
            </a:r>
          </a:p>
          <a:p>
            <a:pPr algn="ctr" eaLnBrk="0" fontAlgn="auto" hangingPunct="0">
              <a:spcBef>
                <a:spcPts val="0"/>
              </a:spcBef>
              <a:spcAft>
                <a:spcPts val="0"/>
              </a:spcAft>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defRPr/>
            </a:pPr>
            <a:r>
              <a:rPr lang="es-ES" sz="2000" b="1">
                <a:latin typeface="Times New Roman" pitchFamily="18" charset="0"/>
                <a:cs typeface="Times New Roman" pitchFamily="18" charset="0"/>
              </a:rPr>
              <a:t>Entre los gastos permanentes especificados pueden mencionarse: alquileres, gastos bancarios, de electricidad (iluminación y aire acondicionado), de teléfonos, de vigilancia, de imprentas, de transporte o fletes por convenios acordados independiente de la producción, primas de seguros, honorarios de directores, abogados u otros asesores, etc.</a:t>
            </a:r>
          </a:p>
        </p:txBody>
      </p:sp>
    </p:spTree>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643188"/>
            <a:ext cx="8229600" cy="523875"/>
          </a:xfrm>
          <a:prstGeom prst="rect">
            <a:avLst/>
          </a:prstGeom>
          <a:solidFill>
            <a:schemeClr val="accent3">
              <a:lumMod val="20000"/>
              <a:lumOff val="80000"/>
            </a:schemeClr>
          </a:solidFill>
          <a:ln w="76200">
            <a:solidFill>
              <a:srgbClr val="00B050"/>
            </a:solidFill>
          </a:ln>
        </p:spPr>
        <p:txBody>
          <a:bodyPr wrap="square">
            <a:spAutoFit/>
          </a:bodyPr>
          <a:lstStyle/>
          <a:p>
            <a:pPr algn="ctr" fontAlgn="auto">
              <a:spcBef>
                <a:spcPts val="0"/>
              </a:spcBef>
              <a:spcAft>
                <a:spcPts val="0"/>
              </a:spcAft>
              <a:defRPr/>
            </a:pPr>
            <a:r>
              <a:rPr lang="es-AR" sz="2800" b="1" dirty="0">
                <a:latin typeface="Times New Roman" pitchFamily="18" charset="0"/>
                <a:cs typeface="Times New Roman" pitchFamily="18" charset="0"/>
              </a:rPr>
              <a:t>DAÑOS A MAQUINARIAS</a:t>
            </a: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457200" y="971550"/>
            <a:ext cx="8229600" cy="4618038"/>
          </a:xfrm>
          <a:prstGeom prst="rect">
            <a:avLst/>
          </a:prstGeom>
          <a:solidFill>
            <a:schemeClr val="accent3">
              <a:lumMod val="20000"/>
              <a:lumOff val="80000"/>
            </a:schemeClr>
          </a:solidFill>
          <a:ln w="76200">
            <a:solidFill>
              <a:srgbClr val="00B050"/>
            </a:solidFill>
          </a:ln>
        </p:spPr>
        <p:txBody>
          <a:bodyPr wrap="square">
            <a:spAutoFit/>
          </a:bodyPr>
          <a:lstStyle/>
          <a:p>
            <a:pPr algn="ctr">
              <a:defRPr/>
            </a:pPr>
            <a:r>
              <a:rPr lang="es-ES" sz="2800" b="1" dirty="0">
                <a:latin typeface="Times New Roman" pitchFamily="18" charset="0"/>
                <a:cs typeface="Times New Roman" pitchFamily="18" charset="0"/>
              </a:rPr>
              <a:t>Riesgo cubierto</a:t>
            </a:r>
          </a:p>
          <a:p>
            <a:pPr algn="ctr">
              <a:defRPr/>
            </a:pPr>
            <a:endParaRPr lang="es-ES" sz="2400" b="1" dirty="0">
              <a:latin typeface="Times New Roman" pitchFamily="18" charset="0"/>
              <a:cs typeface="Times New Roman" pitchFamily="18" charset="0"/>
            </a:endParaRPr>
          </a:p>
          <a:p>
            <a:pPr algn="ctr">
              <a:defRPr/>
            </a:pPr>
            <a:r>
              <a:rPr lang="es-ES" sz="2000" b="1" dirty="0">
                <a:latin typeface="Times New Roman" pitchFamily="18" charset="0"/>
                <a:cs typeface="Times New Roman" pitchFamily="18" charset="0"/>
              </a:rPr>
              <a:t>El asegurador indemnizará al asegurado los daños materiales directos únicamente producidos a las maquinas cuya descripción y ubicación consta en la presente póliza, ya se encuentren en funcionamiento, detenidas, en revisación, limpieza, reparación, desarme o montaje posterior, por cualquier causa, aún por vicio propio, que no se halle expresamente excluida de la presente póliza.</a:t>
            </a:r>
          </a:p>
          <a:p>
            <a:pPr algn="ctr">
              <a:defRPr/>
            </a:pPr>
            <a:endParaRPr lang="es-ES" sz="2000" b="1" dirty="0">
              <a:latin typeface="Times New Roman" pitchFamily="18" charset="0"/>
              <a:cs typeface="Times New Roman" pitchFamily="18" charset="0"/>
            </a:endParaRPr>
          </a:p>
          <a:p>
            <a:pPr algn="ctr">
              <a:defRPr/>
            </a:pPr>
            <a:r>
              <a:rPr lang="es-ES" sz="2000" b="1" dirty="0">
                <a:latin typeface="Times New Roman" pitchFamily="18" charset="0"/>
                <a:cs typeface="Times New Roman" pitchFamily="18" charset="0"/>
              </a:rPr>
              <a:t>El asegurador indemnizará también los daños provocados a las maquinarias por acción u omisión como consecuencia de falta de pericia, negligencia o malevolencia, siempre que no ocurran en ocasión de hechos mencionados en los incisos c) y d) de la cláusula 2) de las condiciones generales. </a:t>
            </a: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533400" y="2100263"/>
            <a:ext cx="8153400" cy="1938337"/>
          </a:xfrm>
          <a:prstGeom prst="rect">
            <a:avLst/>
          </a:prstGeom>
          <a:solidFill>
            <a:schemeClr val="accent3">
              <a:lumMod val="20000"/>
              <a:lumOff val="80000"/>
            </a:schemeClr>
          </a:solidFill>
          <a:ln w="76200">
            <a:solidFill>
              <a:srgbClr val="00B050"/>
            </a:solidFill>
          </a:ln>
        </p:spPr>
        <p:txBody>
          <a:bodyPr wrap="square">
            <a:spAutoFit/>
          </a:bodyPr>
          <a:lstStyle/>
          <a:p>
            <a:pPr algn="ctr" fontAlgn="auto">
              <a:spcBef>
                <a:spcPts val="0"/>
              </a:spcBef>
              <a:spcAft>
                <a:spcPts val="0"/>
              </a:spcAft>
              <a:defRPr/>
            </a:pPr>
            <a:r>
              <a:rPr lang="es-ES" sz="2400" b="1" dirty="0">
                <a:latin typeface="Times New Roman" pitchFamily="18" charset="0"/>
                <a:cs typeface="Times New Roman" pitchFamily="18" charset="0"/>
              </a:rPr>
              <a:t>Esta cobertura ampara, dentro de la suma asegurada, los gastos normales y necesarios incurridos como consecuencia de un siniestro cubierto por esta póliza, para poder volver a poner la maquinaria en condiciones de funcionamiento, con excepción de los trabajos de albañilería y carpintería.</a:t>
            </a:r>
            <a:r>
              <a:rPr lang="es-ES" sz="2400" dirty="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457200" y="569913"/>
            <a:ext cx="8229600" cy="5754687"/>
          </a:xfrm>
          <a:prstGeom prst="rect">
            <a:avLst/>
          </a:prstGeom>
          <a:solidFill>
            <a:schemeClr val="accent3">
              <a:lumMod val="20000"/>
              <a:lumOff val="80000"/>
            </a:schemeClr>
          </a:solidFill>
          <a:ln w="76200">
            <a:solidFill>
              <a:srgbClr val="00B050"/>
            </a:solidFill>
          </a:ln>
        </p:spPr>
        <p:txBody>
          <a:bodyPr wrap="square">
            <a:spAutoFit/>
          </a:bodyPr>
          <a:lstStyle/>
          <a:p>
            <a:pPr algn="ctr" fontAlgn="auto">
              <a:spcBef>
                <a:spcPts val="0"/>
              </a:spcBef>
              <a:spcAft>
                <a:spcPts val="0"/>
              </a:spcAft>
              <a:defRPr/>
            </a:pPr>
            <a:r>
              <a:rPr lang="es-ES" sz="2800" b="1" dirty="0">
                <a:latin typeface="Times New Roman" pitchFamily="18" charset="0"/>
                <a:cs typeface="Times New Roman" pitchFamily="18" charset="0"/>
              </a:rPr>
              <a:t>Exclusiones</a:t>
            </a:r>
          </a:p>
          <a:p>
            <a:pPr algn="ctr" fontAlgn="auto">
              <a:spcBef>
                <a:spcPts val="0"/>
              </a:spcBef>
              <a:spcAft>
                <a:spcPts val="0"/>
              </a:spcAft>
              <a:defRPr/>
            </a:pPr>
            <a:endParaRPr lang="es-ES" sz="2800" b="1" dirty="0">
              <a:latin typeface="Times New Roman" pitchFamily="18" charset="0"/>
              <a:cs typeface="Times New Roman" pitchFamily="18" charset="0"/>
            </a:endParaRPr>
          </a:p>
          <a:p>
            <a:pPr algn="ctr" fontAlgn="auto">
              <a:spcBef>
                <a:spcPts val="0"/>
              </a:spcBef>
              <a:spcAft>
                <a:spcPts val="0"/>
              </a:spcAft>
              <a:defRPr/>
            </a:pPr>
            <a:r>
              <a:rPr lang="es-ES" sz="2400" b="1" dirty="0">
                <a:latin typeface="Times New Roman" pitchFamily="18" charset="0"/>
                <a:cs typeface="Times New Roman" pitchFamily="18" charset="0"/>
              </a:rPr>
              <a:t>Además de los casos excluidos en las condiciones generales, el asegurador no indemnizará los daños en las maquinarias que provengan de:</a:t>
            </a:r>
          </a:p>
          <a:p>
            <a:pPr algn="ctr" fontAlgn="auto">
              <a:spcBef>
                <a:spcPts val="0"/>
              </a:spcBef>
              <a:spcAft>
                <a:spcPts val="0"/>
              </a:spcAft>
              <a:defRPr/>
            </a:pPr>
            <a:endParaRPr lang="es-ES" sz="2400" b="1" dirty="0">
              <a:latin typeface="Times New Roman" pitchFamily="18" charset="0"/>
              <a:cs typeface="Times New Roman" pitchFamily="18" charset="0"/>
            </a:endParaRPr>
          </a:p>
          <a:p>
            <a:pPr marL="514350" indent="-514350" fontAlgn="auto">
              <a:spcBef>
                <a:spcPts val="0"/>
              </a:spcBef>
              <a:spcAft>
                <a:spcPts val="0"/>
              </a:spcAft>
              <a:buFontTx/>
              <a:buAutoNum type="alphaLcParenR"/>
              <a:defRPr/>
            </a:pPr>
            <a:r>
              <a:rPr lang="es-ES" sz="2400" b="1" dirty="0">
                <a:latin typeface="Times New Roman" pitchFamily="18" charset="0"/>
                <a:cs typeface="Times New Roman" pitchFamily="18" charset="0"/>
              </a:rPr>
              <a:t>incendio. rayo o explosión;</a:t>
            </a:r>
          </a:p>
          <a:p>
            <a:pPr marL="514350" indent="-514350" fontAlgn="auto">
              <a:spcBef>
                <a:spcPts val="0"/>
              </a:spcBef>
              <a:spcAft>
                <a:spcPts val="0"/>
              </a:spcAft>
              <a:buFontTx/>
              <a:buAutoNum type="alphaLcParenR"/>
              <a:defRPr/>
            </a:pPr>
            <a:r>
              <a:rPr lang="es-ES" sz="2400" b="1" dirty="0">
                <a:latin typeface="Times New Roman" pitchFamily="18" charset="0"/>
                <a:cs typeface="Times New Roman" pitchFamily="18" charset="0"/>
              </a:rPr>
              <a:t>robo, hurto, defraudación o estafa;</a:t>
            </a:r>
          </a:p>
          <a:p>
            <a:pPr marL="514350" indent="-514350" fontAlgn="auto">
              <a:spcBef>
                <a:spcPts val="0"/>
              </a:spcBef>
              <a:spcAft>
                <a:spcPts val="0"/>
              </a:spcAft>
              <a:buFontTx/>
              <a:buAutoNum type="alphaLcParenR"/>
              <a:defRPr/>
            </a:pPr>
            <a:r>
              <a:rPr lang="es-ES" sz="2400" b="1" dirty="0">
                <a:latin typeface="Times New Roman" pitchFamily="18" charset="0"/>
                <a:cs typeface="Times New Roman" pitchFamily="18" charset="0"/>
              </a:rPr>
              <a:t>derrumbe total o parcial del edificio donde se encuentren instaladas las maquinarias, hundimiento, derrumbe o deslizamiento de tierra o cimientos, todo ello siempre que no se haya producido como consecuencia  de un siniestro cubierto por este seguro;</a:t>
            </a:r>
          </a:p>
          <a:p>
            <a:pPr marL="514350" indent="-514350" fontAlgn="auto">
              <a:spcBef>
                <a:spcPts val="0"/>
              </a:spcBef>
              <a:spcAft>
                <a:spcPts val="0"/>
              </a:spcAft>
              <a:buFontTx/>
              <a:buAutoNum type="alphaLcParenR"/>
              <a:defRPr/>
            </a:pPr>
            <a:r>
              <a:rPr lang="es-ES" sz="2400" b="1" dirty="0">
                <a:latin typeface="Times New Roman" pitchFamily="18" charset="0"/>
                <a:cs typeface="Times New Roman" pitchFamily="18" charset="0"/>
              </a:rPr>
              <a:t>imposición de condiciones anormales de funcionamiento a las maquinarias. </a:t>
            </a:r>
            <a:r>
              <a:rPr lang="es-ES" sz="2400" dirty="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457200" y="609600"/>
            <a:ext cx="8229600" cy="5016758"/>
          </a:xfrm>
          <a:prstGeom prst="rect">
            <a:avLst/>
          </a:prstGeom>
          <a:solidFill>
            <a:schemeClr val="accent3">
              <a:lumMod val="20000"/>
              <a:lumOff val="80000"/>
            </a:schemeClr>
          </a:solidFill>
          <a:ln w="76200">
            <a:solidFill>
              <a:srgbClr val="00B050"/>
            </a:solidFill>
          </a:ln>
        </p:spPr>
        <p:txBody>
          <a:bodyPr wrap="square">
            <a:spAutoFit/>
          </a:bodyPr>
          <a:lstStyle/>
          <a:p>
            <a:pPr algn="ctr" fontAlgn="auto">
              <a:spcBef>
                <a:spcPts val="0"/>
              </a:spcBef>
              <a:spcAft>
                <a:spcPts val="0"/>
              </a:spcAft>
              <a:defRPr/>
            </a:pPr>
            <a:r>
              <a:rPr lang="es-ES" sz="2800" b="1" dirty="0">
                <a:latin typeface="Times New Roman" pitchFamily="18" charset="0"/>
                <a:cs typeface="Times New Roman" pitchFamily="18" charset="0"/>
              </a:rPr>
              <a:t>Exclusiones</a:t>
            </a:r>
          </a:p>
          <a:p>
            <a:pPr algn="ctr" fontAlgn="auto">
              <a:spcBef>
                <a:spcPts val="0"/>
              </a:spcBef>
              <a:spcAft>
                <a:spcPts val="0"/>
              </a:spcAft>
              <a:defRPr/>
            </a:pPr>
            <a:endParaRPr lang="es-ES" sz="2800" b="1" dirty="0">
              <a:latin typeface="Times New Roman" pitchFamily="18" charset="0"/>
              <a:cs typeface="Times New Roman" pitchFamily="18" charset="0"/>
            </a:endParaRPr>
          </a:p>
          <a:p>
            <a:pPr fontAlgn="auto">
              <a:spcBef>
                <a:spcPts val="0"/>
              </a:spcBef>
              <a:spcAft>
                <a:spcPts val="0"/>
              </a:spcAft>
              <a:defRPr/>
            </a:pPr>
            <a:r>
              <a:rPr lang="es-ES" sz="2400" b="1" dirty="0">
                <a:latin typeface="Times New Roman" pitchFamily="18" charset="0"/>
                <a:cs typeface="Times New Roman" pitchFamily="18" charset="0"/>
              </a:rPr>
              <a:t>e) gastos de mantenimiento, conservación o revisación que </a:t>
            </a:r>
          </a:p>
          <a:p>
            <a:pPr fontAlgn="auto">
              <a:spcBef>
                <a:spcPts val="0"/>
              </a:spcBef>
              <a:spcAft>
                <a:spcPts val="0"/>
              </a:spcAft>
              <a:defRPr/>
            </a:pPr>
            <a:r>
              <a:rPr lang="es-ES" sz="2400" b="1" dirty="0">
                <a:latin typeface="Times New Roman" pitchFamily="18" charset="0"/>
                <a:cs typeface="Times New Roman" pitchFamily="18" charset="0"/>
              </a:rPr>
              <a:t>    normalmente  requieran las maquinarias;</a:t>
            </a:r>
          </a:p>
          <a:p>
            <a:pPr fontAlgn="auto">
              <a:spcBef>
                <a:spcPts val="0"/>
              </a:spcBef>
              <a:spcAft>
                <a:spcPts val="0"/>
              </a:spcAft>
              <a:defRPr/>
            </a:pPr>
            <a:r>
              <a:rPr lang="es-ES" sz="2400" b="1" dirty="0">
                <a:latin typeface="Times New Roman" pitchFamily="18" charset="0"/>
                <a:cs typeface="Times New Roman" pitchFamily="18" charset="0"/>
              </a:rPr>
              <a:t>f) desgaste normal causado por el uso deterioro natural, </a:t>
            </a:r>
          </a:p>
          <a:p>
            <a:pPr fontAlgn="auto">
              <a:spcBef>
                <a:spcPts val="0"/>
              </a:spcBef>
              <a:spcAft>
                <a:spcPts val="0"/>
              </a:spcAft>
              <a:defRPr/>
            </a:pPr>
            <a:r>
              <a:rPr lang="es-ES" sz="2400" b="1" dirty="0">
                <a:latin typeface="Times New Roman" pitchFamily="18" charset="0"/>
                <a:cs typeface="Times New Roman" pitchFamily="18" charset="0"/>
              </a:rPr>
              <a:t>    pero el asegurador indemnizará  los daños causados al </a:t>
            </a:r>
          </a:p>
          <a:p>
            <a:pPr fontAlgn="auto">
              <a:spcBef>
                <a:spcPts val="0"/>
              </a:spcBef>
              <a:spcAft>
                <a:spcPts val="0"/>
              </a:spcAft>
              <a:defRPr/>
            </a:pPr>
            <a:r>
              <a:rPr lang="es-ES" sz="2400" b="1" dirty="0">
                <a:latin typeface="Times New Roman" pitchFamily="18" charset="0"/>
                <a:cs typeface="Times New Roman" pitchFamily="18" charset="0"/>
              </a:rPr>
              <a:t>    resto de las maquinarias objeto del seguro;</a:t>
            </a:r>
          </a:p>
          <a:p>
            <a:pPr fontAlgn="auto">
              <a:spcBef>
                <a:spcPts val="0"/>
              </a:spcBef>
              <a:spcAft>
                <a:spcPts val="0"/>
              </a:spcAft>
              <a:defRPr/>
            </a:pPr>
            <a:r>
              <a:rPr lang="es-ES" sz="2400" b="1" dirty="0">
                <a:latin typeface="Times New Roman" pitchFamily="18" charset="0"/>
                <a:cs typeface="Times New Roman" pitchFamily="18" charset="0"/>
              </a:rPr>
              <a:t>g) piezas, partes o sustancias que requieran un reemplazo </a:t>
            </a:r>
          </a:p>
          <a:p>
            <a:pPr fontAlgn="auto">
              <a:spcBef>
                <a:spcPts val="0"/>
              </a:spcBef>
              <a:spcAft>
                <a:spcPts val="0"/>
              </a:spcAft>
              <a:defRPr/>
            </a:pPr>
            <a:r>
              <a:rPr lang="es-ES" sz="2400" b="1" dirty="0">
                <a:latin typeface="Times New Roman" pitchFamily="18" charset="0"/>
                <a:cs typeface="Times New Roman" pitchFamily="18" charset="0"/>
              </a:rPr>
              <a:t>    periódico, material de conexión y toda otra pieza no </a:t>
            </a:r>
          </a:p>
          <a:p>
            <a:pPr fontAlgn="auto">
              <a:spcBef>
                <a:spcPts val="0"/>
              </a:spcBef>
              <a:spcAft>
                <a:spcPts val="0"/>
              </a:spcAft>
              <a:defRPr/>
            </a:pPr>
            <a:r>
              <a:rPr lang="es-ES" sz="2400" b="1" dirty="0">
                <a:latin typeface="Times New Roman" pitchFamily="18" charset="0"/>
                <a:cs typeface="Times New Roman" pitchFamily="18" charset="0"/>
              </a:rPr>
              <a:t>    metálica o sustancia que no sea parte del mecanismo en </a:t>
            </a:r>
          </a:p>
          <a:p>
            <a:pPr fontAlgn="auto">
              <a:spcBef>
                <a:spcPts val="0"/>
              </a:spcBef>
              <a:spcAft>
                <a:spcPts val="0"/>
              </a:spcAft>
              <a:defRPr/>
            </a:pPr>
            <a:r>
              <a:rPr lang="es-ES" sz="2400" b="1" dirty="0">
                <a:latin typeface="Times New Roman" pitchFamily="18" charset="0"/>
                <a:cs typeface="Times New Roman" pitchFamily="18" charset="0"/>
              </a:rPr>
              <a:t>    sí, con excepción de los materiales aislantes de la </a:t>
            </a:r>
          </a:p>
          <a:p>
            <a:pPr fontAlgn="auto">
              <a:spcBef>
                <a:spcPts val="0"/>
              </a:spcBef>
              <a:spcAft>
                <a:spcPts val="0"/>
              </a:spcAft>
              <a:defRPr/>
            </a:pPr>
            <a:r>
              <a:rPr lang="es-ES" sz="2400" b="1" dirty="0">
                <a:latin typeface="Times New Roman" pitchFamily="18" charset="0"/>
                <a:cs typeface="Times New Roman" pitchFamily="18" charset="0"/>
              </a:rPr>
              <a:t>    instalación eléctrica de las maquinarias;</a:t>
            </a:r>
          </a:p>
          <a:p>
            <a:pPr fontAlgn="auto">
              <a:spcBef>
                <a:spcPts val="0"/>
              </a:spcBef>
              <a:spcAft>
                <a:spcPts val="0"/>
              </a:spcAft>
              <a:defRPr/>
            </a:pPr>
            <a:r>
              <a:rPr lang="es-ES" sz="2400" b="1" dirty="0">
                <a:latin typeface="Times New Roman" pitchFamily="18" charset="0"/>
                <a:cs typeface="Times New Roman" pitchFamily="18" charset="0"/>
              </a:rPr>
              <a:t>h) cimientos o estructuras que soportan las maquinarias</a:t>
            </a:r>
            <a:r>
              <a:rPr lang="es-ES" sz="2400" b="1" dirty="0" smtClean="0">
                <a:latin typeface="Times New Roman" pitchFamily="18" charset="0"/>
                <a:cs typeface="Times New Roman" pitchFamily="18" charset="0"/>
              </a:rPr>
              <a:t>.</a:t>
            </a:r>
            <a:r>
              <a:rPr lang="es-ES" sz="2400" b="1" dirty="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txBox="1">
            <a:spLocks/>
          </p:cNvSpPr>
          <p:nvPr/>
        </p:nvSpPr>
        <p:spPr>
          <a:xfrm>
            <a:off x="457200" y="2790825"/>
            <a:ext cx="8229600" cy="561975"/>
          </a:xfrm>
          <a:prstGeom prst="rect">
            <a:avLst/>
          </a:prstGeom>
          <a:solidFill>
            <a:schemeClr val="accent3">
              <a:lumMod val="40000"/>
              <a:lumOff val="60000"/>
            </a:schemeClr>
          </a:solidFill>
          <a:ln w="57150">
            <a:solidFill>
              <a:srgbClr val="00B050"/>
            </a:solidFill>
          </a:ln>
        </p:spPr>
        <p:txBody>
          <a:bodyPr anchorCtr="1"/>
          <a:lstStyle/>
          <a:p>
            <a:pPr marL="482600" marR="0" lvl="0" indent="-48260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effectLst/>
                <a:uLnTx/>
                <a:uFillTx/>
                <a:latin typeface="Times New Roman" pitchFamily="18" charset="0"/>
                <a:ea typeface="+mj-ea"/>
                <a:cs typeface="Times New Roman" pitchFamily="18" charset="0"/>
              </a:rPr>
              <a:t>EVALUACIÓN</a:t>
            </a:r>
            <a:endParaRPr kumimoji="0" lang="en-US" sz="2800" b="0" i="0" u="none" strike="noStrike" kern="1200" cap="none" spc="0" normalizeH="0" baseline="0" noProof="0" dirty="0" smtClean="0">
              <a:ln>
                <a:noFill/>
              </a:ln>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838200"/>
            <a:ext cx="8229599" cy="620713"/>
          </a:xfrm>
          <a:prstGeom prst="rect">
            <a:avLst/>
          </a:prstGeom>
          <a:solidFill>
            <a:schemeClr val="bg2"/>
          </a:solidFill>
          <a:ln w="76196">
            <a:solidFill>
              <a:schemeClr val="tx1"/>
            </a:solidFill>
            <a:miter lim="800000"/>
            <a:headEnd/>
            <a:tailEnd/>
          </a:ln>
        </p:spPr>
        <p:txBody>
          <a:bodyPr anchor="ctr" anchorCtr="1"/>
          <a:lstStyle/>
          <a:p>
            <a:pPr algn="ctr"/>
            <a:r>
              <a:rPr lang="es-ES" sz="2800" b="1">
                <a:solidFill>
                  <a:srgbClr val="000000"/>
                </a:solidFill>
                <a:latin typeface="Times New Roman" pitchFamily="18" charset="0"/>
                <a:cs typeface="Times New Roman" pitchFamily="18" charset="0"/>
              </a:rPr>
              <a:t>MODO DE CÁLCULO DEL INGRESO BASE</a:t>
            </a:r>
          </a:p>
        </p:txBody>
      </p:sp>
      <p:sp>
        <p:nvSpPr>
          <p:cNvPr id="3" name="Text Box 3"/>
          <p:cNvSpPr txBox="1">
            <a:spLocks noChangeArrowheads="1"/>
          </p:cNvSpPr>
          <p:nvPr/>
        </p:nvSpPr>
        <p:spPr bwMode="auto">
          <a:xfrm>
            <a:off x="446087" y="2286000"/>
            <a:ext cx="8229600" cy="3327400"/>
          </a:xfrm>
          <a:prstGeom prst="rect">
            <a:avLst/>
          </a:prstGeom>
          <a:solidFill>
            <a:schemeClr val="bg2"/>
          </a:solidFill>
          <a:ln w="76196">
            <a:solidFill>
              <a:schemeClr val="tx1"/>
            </a:solidFill>
            <a:miter lim="800000"/>
            <a:headEnd/>
            <a:tailEnd/>
          </a:ln>
        </p:spPr>
        <p:txBody>
          <a:bodyPr wrap="square" anchorCtr="1">
            <a:spAutoFit/>
          </a:bodyPr>
          <a:lstStyle/>
          <a:p>
            <a:pPr algn="ctr" hangingPunct="0">
              <a:spcBef>
                <a:spcPts val="1100"/>
              </a:spcBef>
            </a:pPr>
            <a:r>
              <a:rPr lang="es-ES" b="1">
                <a:solidFill>
                  <a:srgbClr val="000000"/>
                </a:solidFill>
                <a:latin typeface="Times New Roman" pitchFamily="18" charset="0"/>
              </a:rPr>
              <a:t>SE CONSIDERA INGRESO BASE LA CANTIDAD QUE RESULTE DE DIVIDIR LA SUMA TOTAL DE LAS REMUNERACIONES SUJETAS A  APORTES Y CONTRIBUCIONES, CON DESTINO AL SISTEMA INTEGRADO DE JUBILACIONES Y PENSIONES, DEVENGADAS EN  LOS DOCE MESES ANTERIORES A LA PRIMERA MANIFESTACIÓN INVALIDANTE O AL TIEMPO DE LA PRESTACIÓN DE SERVICIOS SI FUERA MENOR A UN AÑO POR EL NÚMERO DE DÍAS CORRIDOS COMPRENDIDOS EN EL PERÍODO CONSIDERADO.</a:t>
            </a:r>
          </a:p>
          <a:p>
            <a:pPr algn="ctr" hangingPunct="0">
              <a:spcBef>
                <a:spcPts val="1100"/>
              </a:spcBef>
            </a:pPr>
            <a:r>
              <a:rPr lang="es-ES" b="1">
                <a:solidFill>
                  <a:srgbClr val="000000"/>
                </a:solidFill>
                <a:latin typeface="Times New Roman" pitchFamily="18" charset="0"/>
              </a:rPr>
              <a:t>EL VALOR MENSUAL RESULTA DE MULTIPLICAR LA CANTIDAD OBTENIDA POR 30,4 (365/12). EXISTEN CONCEPTOS CON NATURALEZA REMUNERATIVA Y OTROS QUE NO LA TIENEN.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3" fill="hold" grpId="0" nodeType="afterEffect">
                                  <p:stCondLst>
                                    <p:cond delay="0"/>
                                  </p:stCondLst>
                                  <p:iterate type="wd">
                                    <p:tmPct val="10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childTnLst>
                                </p:cTn>
                              </p:par>
                            </p:childTnLst>
                          </p:cTn>
                        </p:par>
                        <p:par>
                          <p:cTn id="8" fill="hold">
                            <p:stCondLst>
                              <p:cond delay="1800"/>
                            </p:stCondLst>
                            <p:childTnLst>
                              <p:par>
                                <p:cTn id="9" presetID="23" presetClass="entr" presetSubtype="52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strVal val="0"/>
                                          </p:val>
                                        </p:tav>
                                        <p:tav tm="100000">
                                          <p:val>
                                            <p:strVal val="#ppt_w"/>
                                          </p:val>
                                        </p:tav>
                                      </p:tavLst>
                                    </p:anim>
                                    <p:anim calcmode="lin" valueType="num">
                                      <p:cBhvr>
                                        <p:cTn id="12" dur="500" fill="hold"/>
                                        <p:tgtEl>
                                          <p:spTgt spid="3"/>
                                        </p:tgtEl>
                                        <p:attrNameLst>
                                          <p:attrName>ppt_h</p:attrName>
                                        </p:attrNameLst>
                                      </p:cBhvr>
                                      <p:tavLst>
                                        <p:tav tm="0">
                                          <p:val>
                                            <p:strVal val="0"/>
                                          </p:val>
                                        </p:tav>
                                        <p:tav tm="100000">
                                          <p:val>
                                            <p:strVal val="#ppt_h"/>
                                          </p:val>
                                        </p:tav>
                                      </p:tavLst>
                                    </p:anim>
                                    <p:anim calcmode="lin" valueType="num">
                                      <p:cBhvr>
                                        <p:cTn id="13" dur="500" fill="hold"/>
                                        <p:tgtEl>
                                          <p:spTgt spid="3"/>
                                        </p:tgtEl>
                                        <p:attrNameLst>
                                          <p:attrName>ppt_x</p:attrName>
                                        </p:attrNameLst>
                                      </p:cBhvr>
                                      <p:tavLst>
                                        <p:tav tm="0">
                                          <p:val>
                                            <p:strVal val="0,5"/>
                                          </p:val>
                                        </p:tav>
                                        <p:tav tm="100000">
                                          <p:val>
                                            <p:strVal val="#ppt_x"/>
                                          </p:val>
                                        </p:tav>
                                      </p:tavLst>
                                    </p:anim>
                                    <p:anim calcmode="lin" valueType="num">
                                      <p:cBhvr>
                                        <p:cTn id="14" dur="500" fill="hold"/>
                                        <p:tgtEl>
                                          <p:spTgt spid="3"/>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161163"/>
            <a:ext cx="8229600" cy="1877437"/>
          </a:xfrm>
          <a:prstGeom prst="rect">
            <a:avLst/>
          </a:prstGeom>
          <a:solidFill>
            <a:schemeClr val="accent3">
              <a:lumMod val="40000"/>
              <a:lumOff val="60000"/>
            </a:schemeClr>
          </a:solidFill>
          <a:ln w="57150">
            <a:solidFill>
              <a:srgbClr val="00B050"/>
            </a:solidFill>
          </a:ln>
        </p:spPr>
        <p:txBody>
          <a:bodyPr wrap="square">
            <a:spAutoFit/>
          </a:bodyPr>
          <a:lstStyle/>
          <a:p>
            <a:pPr algn="ctr" fontAlgn="auto">
              <a:spcBef>
                <a:spcPts val="0"/>
              </a:spcBef>
              <a:spcAft>
                <a:spcPts val="0"/>
              </a:spcAft>
              <a:defRPr/>
            </a:pPr>
            <a:r>
              <a:rPr lang="es-AR" sz="3200" b="1" dirty="0" smtClean="0">
                <a:latin typeface="Times New Roman" pitchFamily="18" charset="0"/>
                <a:cs typeface="Times New Roman" pitchFamily="18" charset="0"/>
              </a:rPr>
              <a:t> </a:t>
            </a:r>
            <a:r>
              <a:rPr lang="es-AR" sz="2800" b="1" dirty="0" smtClean="0">
                <a:latin typeface="Times New Roman" pitchFamily="18" charset="0"/>
                <a:cs typeface="Times New Roman" pitchFamily="18" charset="0"/>
              </a:rPr>
              <a:t>En base a lo estudiado en el apéndice I del  Manual del Profesional del Seguro edición 17, Ud. debería estar en condiciones de responder las siguientes preguntas:</a:t>
            </a:r>
            <a:endParaRPr lang="es-AR" sz="2800" b="1" dirty="0">
              <a:latin typeface="Times New Roman" pitchFamily="18" charset="0"/>
              <a:cs typeface="Times New Roman" pitchFamily="18" charset="0"/>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 name="Rectangle 1"/>
          <p:cNvSpPr>
            <a:spLocks noChangeArrowheads="1"/>
          </p:cNvSpPr>
          <p:nvPr/>
        </p:nvSpPr>
        <p:spPr bwMode="auto">
          <a:xfrm>
            <a:off x="457200" y="1164372"/>
            <a:ext cx="8229600" cy="4093428"/>
          </a:xfrm>
          <a:prstGeom prst="rect">
            <a:avLst/>
          </a:prstGeom>
          <a:solidFill>
            <a:schemeClr val="accent3">
              <a:lumMod val="40000"/>
              <a:lumOff val="60000"/>
            </a:schemeClr>
          </a:solidFill>
          <a:ln w="57150">
            <a:solidFill>
              <a:srgbClr val="00B05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EQUIPOS DE CONTRATISTAS</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es-ES_tradnl" sz="2000" b="1" i="0" u="none" strike="noStrike" cap="none" normalizeH="0" baseline="0" dirty="0" smtClean="0">
                <a:ln>
                  <a:noFill/>
                </a:ln>
                <a:effectLst/>
                <a:latin typeface="Times New Roman" pitchFamily="18" charset="0"/>
                <a:ea typeface="Calibri" pitchFamily="34" charset="0"/>
                <a:cs typeface="Times New Roman" pitchFamily="18" charset="0"/>
              </a:rPr>
              <a:t>Qué tipo de bienes se amparan bajo esta cobertura?</a:t>
            </a:r>
            <a:endParaRPr kumimoji="0" lang="en-US" sz="2000" b="1" i="0" u="none" strike="noStrike" cap="none" normalizeH="0" baseline="0" dirty="0" smtClean="0">
              <a:ln>
                <a:noFill/>
              </a:ln>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effectLst/>
                <a:latin typeface="Times New Roman" pitchFamily="18" charset="0"/>
                <a:ea typeface="Calibri" pitchFamily="34" charset="0"/>
                <a:cs typeface="Times New Roman" pitchFamily="18" charset="0"/>
              </a:rPr>
              <a:t>¿Cuáles son las exclusiones a la cobertura?</a:t>
            </a:r>
            <a:endParaRPr kumimoji="0" lang="en-US" sz="2000" b="1" i="0" u="none" strike="noStrike" cap="none" normalizeH="0" baseline="0" dirty="0" smtClean="0">
              <a:ln>
                <a:noFill/>
              </a:ln>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effectLst/>
                <a:latin typeface="Times New Roman" pitchFamily="18" charset="0"/>
                <a:ea typeface="Calibri" pitchFamily="34" charset="0"/>
                <a:cs typeface="Times New Roman" pitchFamily="18" charset="0"/>
              </a:rPr>
              <a:t>¿Qué cobertura adicional se puede otorgar?</a:t>
            </a:r>
            <a:endParaRPr kumimoji="0" lang="en-US" sz="2000" b="1" i="0" u="none" strike="noStrike" cap="none" normalizeH="0" baseline="0" dirty="0" smtClean="0">
              <a:ln>
                <a:noFill/>
              </a:ln>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effectLst/>
                <a:latin typeface="Times New Roman" pitchFamily="18" charset="0"/>
                <a:ea typeface="Calibri" pitchFamily="34" charset="0"/>
                <a:cs typeface="Times New Roman" pitchFamily="18" charset="0"/>
              </a:rPr>
              <a:t>¿Cuál es la medida de la prestación?</a:t>
            </a:r>
            <a:endParaRPr kumimoji="0" lang="en-US" sz="2000" b="1" i="0" u="none" strike="noStrike" cap="none" normalizeH="0" baseline="0" dirty="0" smtClean="0">
              <a:ln>
                <a:noFill/>
              </a:ln>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EQUIPOS ELECTRÓNICOS</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¿Qué tipo de bienes se amparan bajo esta cobertura?</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¿Cuáles son las exclusiones a la cobertura?</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¿Cuál es la medida de la prestación?</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¿Resulta posible amparar los daños por caída o sobretensión eléctrica?</a:t>
            </a:r>
            <a:endParaRPr kumimoji="0" lang="es-ES_tradnl"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Rectangle 1"/>
          <p:cNvSpPr>
            <a:spLocks noChangeArrowheads="1"/>
          </p:cNvSpPr>
          <p:nvPr/>
        </p:nvSpPr>
        <p:spPr bwMode="auto">
          <a:xfrm>
            <a:off x="457200" y="533400"/>
            <a:ext cx="8229600" cy="4708981"/>
          </a:xfrm>
          <a:prstGeom prst="rect">
            <a:avLst/>
          </a:prstGeom>
          <a:solidFill>
            <a:schemeClr val="accent3">
              <a:lumMod val="40000"/>
              <a:lumOff val="60000"/>
            </a:schemeClr>
          </a:solidFill>
          <a:ln w="57150">
            <a:solidFill>
              <a:srgbClr val="00B05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TODO RIESGO CONSTRUCCIÓN Y MONTAJE</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_tradnl"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173288" algn="l"/>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¿Cuál es la vigencia de estos seguros (plazo)?</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173288" algn="l"/>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¿Cuál es la suma asegurada de éstos seguros?</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173288" algn="l"/>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¿Se consideran para determinar la suma asegurada el costo de los materiales y los fletes?</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173288" algn="l"/>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¿Cuál es el concepto de responsabilidad civil cruzada?</a:t>
            </a:r>
          </a:p>
          <a:p>
            <a:pPr marL="0" marR="0" lvl="0" indent="0" algn="ctr" defTabSz="914400" rtl="0" eaLnBrk="0" fontAlgn="base" latinLnBrk="0" hangingPunct="0">
              <a:lnSpc>
                <a:spcPct val="100000"/>
              </a:lnSpc>
              <a:spcBef>
                <a:spcPct val="0"/>
              </a:spcBef>
              <a:spcAft>
                <a:spcPct val="0"/>
              </a:spcAft>
              <a:buClrTx/>
              <a:buSzTx/>
              <a:buFontTx/>
              <a:buNone/>
              <a:tabLst>
                <a:tab pos="2173288" algn="l"/>
              </a:tabLst>
            </a:pPr>
            <a:endParaRPr lang="es-ES_tradnl" sz="2000" b="1" dirty="0" smtClean="0">
              <a:solidFill>
                <a:srgbClr val="000000"/>
              </a:solidFill>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173288" algn="l"/>
              </a:tabLst>
            </a:pPr>
            <a:r>
              <a:rPr kumimoji="0" lang="es-ES_tradnl" sz="2000" b="1" i="0" u="none" strike="noStrike" cap="none" normalizeH="0" baseline="0" dirty="0" smtClean="0">
                <a:ln>
                  <a:noFill/>
                </a:ln>
                <a:solidFill>
                  <a:srgbClr val="000000"/>
                </a:solidFill>
                <a:effectLst/>
                <a:latin typeface="Times New Roman" pitchFamily="18" charset="0"/>
                <a:cs typeface="Times New Roman" pitchFamily="18" charset="0"/>
              </a:rPr>
              <a:t>TODO RIESGO OPERATIVO</a:t>
            </a:r>
          </a:p>
          <a:p>
            <a:pPr marL="0" marR="0" lvl="0" indent="0" algn="ctr" defTabSz="914400" rtl="0" eaLnBrk="0" fontAlgn="base" latinLnBrk="0" hangingPunct="0">
              <a:lnSpc>
                <a:spcPct val="100000"/>
              </a:lnSpc>
              <a:spcBef>
                <a:spcPct val="0"/>
              </a:spcBef>
              <a:spcAft>
                <a:spcPct val="0"/>
              </a:spcAft>
              <a:buClrTx/>
              <a:buSzTx/>
              <a:buFontTx/>
              <a:buNone/>
              <a:tabLst>
                <a:tab pos="2173288" algn="l"/>
              </a:tabLst>
            </a:pPr>
            <a:endParaRPr lang="es-ES_tradnl" sz="2000" b="1" dirty="0" smtClean="0">
              <a:solidFill>
                <a:srgbClr val="000000"/>
              </a:solidFill>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173288" algn="l"/>
              </a:tabLst>
            </a:pPr>
            <a:r>
              <a:rPr kumimoji="0" lang="es-ES_tradnl" sz="2000" b="1" i="0" u="none" strike="noStrike" cap="none" normalizeH="0" baseline="0" dirty="0" smtClean="0">
                <a:ln>
                  <a:noFill/>
                </a:ln>
                <a:solidFill>
                  <a:srgbClr val="000000"/>
                </a:solidFill>
                <a:effectLst/>
                <a:latin typeface="Times New Roman" pitchFamily="18" charset="0"/>
                <a:cs typeface="Times New Roman" pitchFamily="18" charset="0"/>
              </a:rPr>
              <a:t>¿Cual es el alcance de esta cobertura?</a:t>
            </a:r>
          </a:p>
          <a:p>
            <a:pPr marL="0" marR="0" lvl="0" indent="0" algn="ctr" defTabSz="914400" rtl="0" eaLnBrk="0" fontAlgn="base" latinLnBrk="0" hangingPunct="0">
              <a:lnSpc>
                <a:spcPct val="100000"/>
              </a:lnSpc>
              <a:spcBef>
                <a:spcPct val="0"/>
              </a:spcBef>
              <a:spcAft>
                <a:spcPct val="0"/>
              </a:spcAft>
              <a:buClrTx/>
              <a:buSzTx/>
              <a:buFontTx/>
              <a:buNone/>
              <a:tabLst>
                <a:tab pos="2173288" algn="l"/>
              </a:tabLst>
            </a:pPr>
            <a:endParaRPr lang="es-ES_tradnl" sz="2000" b="1" dirty="0" smtClean="0">
              <a:solidFill>
                <a:srgbClr val="000000"/>
              </a:solidFill>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173288" algn="l"/>
              </a:tabLst>
            </a:pPr>
            <a:r>
              <a:rPr kumimoji="0" lang="es-ES_tradnl" sz="2000" b="1" i="0" u="none" strike="noStrike" cap="none" normalizeH="0" baseline="0" dirty="0" smtClean="0">
                <a:ln>
                  <a:noFill/>
                </a:ln>
                <a:solidFill>
                  <a:srgbClr val="000000"/>
                </a:solidFill>
                <a:effectLst/>
                <a:latin typeface="Times New Roman" pitchFamily="18" charset="0"/>
                <a:cs typeface="Times New Roman" pitchFamily="18" charset="0"/>
              </a:rPr>
              <a:t>DAÑOS A MAQUINARIAS</a:t>
            </a:r>
          </a:p>
          <a:p>
            <a:pPr marL="0" marR="0" lvl="0" indent="0" algn="ctr" defTabSz="914400" rtl="0" eaLnBrk="0" fontAlgn="base" latinLnBrk="0" hangingPunct="0">
              <a:lnSpc>
                <a:spcPct val="100000"/>
              </a:lnSpc>
              <a:spcBef>
                <a:spcPct val="0"/>
              </a:spcBef>
              <a:spcAft>
                <a:spcPct val="0"/>
              </a:spcAft>
              <a:buClrTx/>
              <a:buSzTx/>
              <a:buFontTx/>
              <a:buNone/>
              <a:tabLst>
                <a:tab pos="2173288" algn="l"/>
              </a:tabLst>
            </a:pPr>
            <a:endParaRPr lang="es-ES_tradnl" sz="2000" b="1" dirty="0" smtClean="0">
              <a:solidFill>
                <a:srgbClr val="000000"/>
              </a:solidFill>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173288" algn="l"/>
              </a:tabLst>
            </a:pPr>
            <a:r>
              <a:rPr lang="es-ES_tradnl" sz="2000" b="1" dirty="0" smtClean="0">
                <a:solidFill>
                  <a:srgbClr val="000000"/>
                </a:solidFill>
                <a:latin typeface="Times New Roman" pitchFamily="18" charset="0"/>
                <a:cs typeface="Times New Roman" pitchFamily="18" charset="0"/>
              </a:rPr>
              <a:t>¿Cuál es el alcance de esta cobertura?</a:t>
            </a:r>
            <a:endParaRPr kumimoji="0" lang="es-ES_tradnl"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Rectangle 2"/>
          <p:cNvSpPr>
            <a:spLocks noChangeArrowheads="1"/>
          </p:cNvSpPr>
          <p:nvPr/>
        </p:nvSpPr>
        <p:spPr bwMode="auto">
          <a:xfrm>
            <a:off x="457200" y="5638800"/>
            <a:ext cx="8229600" cy="565150"/>
          </a:xfrm>
          <a:prstGeom prst="rect">
            <a:avLst/>
          </a:prstGeom>
          <a:solidFill>
            <a:schemeClr val="bg2"/>
          </a:solidFill>
          <a:ln w="76196">
            <a:solidFill>
              <a:schemeClr val="tx1"/>
            </a:solidFill>
            <a:miter lim="800000"/>
            <a:headEnd/>
            <a:tailEnd/>
          </a:ln>
        </p:spPr>
        <p:txBody>
          <a:bodyPr anchor="ctr" anchorCtr="1"/>
          <a:lstStyle/>
          <a:p>
            <a:pPr algn="ctr"/>
            <a:r>
              <a:rPr lang="es-ES" sz="2800" b="1" dirty="0" smtClean="0">
                <a:solidFill>
                  <a:srgbClr val="000000"/>
                </a:solidFill>
                <a:latin typeface="Times New Roman" pitchFamily="18" charset="0"/>
                <a:cs typeface="Times New Roman" pitchFamily="18" charset="0"/>
              </a:rPr>
              <a:t>GRACIAS</a:t>
            </a:r>
            <a:endParaRPr lang="es-ES" sz="2800" b="1"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0"/>
                                  </p:iterate>
                                  <p:childTnLst>
                                    <p:set>
                                      <p:cBhvr>
                                        <p:cTn id="6" dur="1" fill="hold">
                                          <p:stCondLst>
                                            <p:cond delay="0"/>
                                          </p:stCondLst>
                                        </p:cTn>
                                        <p:tgtEl>
                                          <p:spTgt spid="4"/>
                                        </p:tgtEl>
                                        <p:attrNameLst>
                                          <p:attrName>style.visibility</p:attrName>
                                        </p:attrNameLst>
                                      </p:cBhvr>
                                      <p:to>
                                        <p:strVal val="visible"/>
                                      </p:to>
                                    </p:set>
                                    <p:animEffect transition="in" filter="wipe(down)">
                                      <p:cBhvr>
                                        <p:cTn id="7" dur="75"/>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txBox="1">
            <a:spLocks noGrp="1"/>
          </p:cNvSpPr>
          <p:nvPr>
            <p:ph type="title"/>
          </p:nvPr>
        </p:nvSpPr>
        <p:spPr>
          <a:xfrm>
            <a:off x="457200" y="2643188"/>
            <a:ext cx="8229600" cy="857250"/>
          </a:xfrm>
          <a:solidFill>
            <a:schemeClr val="accent1">
              <a:lumMod val="20000"/>
              <a:lumOff val="80000"/>
            </a:schemeClr>
          </a:solidFill>
          <a:ln w="76196">
            <a:solidFill>
              <a:schemeClr val="accent1"/>
            </a:solidFill>
          </a:ln>
        </p:spPr>
        <p:txBody>
          <a:bodyPr rtlCol="0" anchorCtr="1">
            <a:normAutofit/>
          </a:bodyPr>
          <a:lstStyle/>
          <a:p>
            <a:pPr marL="484632" eaLnBrk="1" fontAlgn="auto" hangingPunct="1">
              <a:spcBef>
                <a:spcPts val="0"/>
              </a:spcBef>
              <a:spcAft>
                <a:spcPts val="0"/>
              </a:spcAft>
              <a:defRPr/>
            </a:pPr>
            <a:r>
              <a:rPr sz="3000" b="1" dirty="0" smtClean="0">
                <a:solidFill>
                  <a:srgbClr val="000000"/>
                </a:solidFill>
                <a:latin typeface="Times New Roman" pitchFamily="18"/>
                <a:cs typeface="Times New Roman" pitchFamily="18"/>
              </a:rPr>
              <a:t>SEGURO DE TRANSPORTE</a:t>
            </a:r>
            <a:endParaRPr sz="3000" dirty="0" smtClean="0">
              <a:solidFill>
                <a:srgbClr val="000000"/>
              </a:solidFill>
              <a:latin typeface="Times New Roman" pitchFamily="18"/>
              <a:cs typeface="Times New Roman" pitchFamily="1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0"/>
                                          </p:val>
                                        </p:tav>
                                        <p:tav tm="100000">
                                          <p:val>
                                            <p:strVal val="#ppt_w"/>
                                          </p:val>
                                        </p:tav>
                                      </p:tavLst>
                                    </p:anim>
                                    <p:anim calcmode="lin" valueType="num">
                                      <p:cBhvr>
                                        <p:cTn id="8" dur="500" fill="hold"/>
                                        <p:tgtEl>
                                          <p:spTgt spid="2"/>
                                        </p:tgtEl>
                                        <p:attrNameLst>
                                          <p:attrName>ppt_h</p:attrName>
                                        </p:attrNameLst>
                                      </p:cBhvr>
                                      <p:tavLst>
                                        <p:tav tm="0">
                                          <p:val>
                                            <p:strVal val="0"/>
                                          </p:val>
                                        </p:tav>
                                        <p:tav tm="100000">
                                          <p:val>
                                            <p:strVal val="#ppt_h"/>
                                          </p:val>
                                        </p:tav>
                                      </p:tavLst>
                                    </p:anim>
                                    <p:anim calcmode="lin" valueType="num">
                                      <p:cBhvr>
                                        <p:cTn id="9" dur="500" fill="hold"/>
                                        <p:tgtEl>
                                          <p:spTgt spid="2"/>
                                        </p:tgtEl>
                                        <p:attrNameLst>
                                          <p:attrName>ppt_x</p:attrName>
                                        </p:attrNameLst>
                                      </p:cBhvr>
                                      <p:tavLst>
                                        <p:tav tm="0">
                                          <p:val>
                                            <p:strVal val="0,5"/>
                                          </p:val>
                                        </p:tav>
                                        <p:tav tm="100000">
                                          <p:val>
                                            <p:strVal val="#ppt_x"/>
                                          </p:val>
                                        </p:tav>
                                      </p:tavLst>
                                    </p:anim>
                                    <p:anim calcmode="lin" valueType="num">
                                      <p:cBhvr>
                                        <p:cTn id="10" dur="500" fill="hold"/>
                                        <p:tgtEl>
                                          <p:spTgt spid="2"/>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txBox="1">
            <a:spLocks noGrp="1"/>
          </p:cNvSpPr>
          <p:nvPr>
            <p:ph type="title"/>
          </p:nvPr>
        </p:nvSpPr>
        <p:spPr>
          <a:xfrm>
            <a:off x="457200" y="619125"/>
            <a:ext cx="8229600" cy="595313"/>
          </a:xfrm>
          <a:solidFill>
            <a:schemeClr val="accent1">
              <a:lumMod val="20000"/>
              <a:lumOff val="80000"/>
            </a:schemeClr>
          </a:solidFill>
          <a:ln w="76196">
            <a:solidFill>
              <a:schemeClr val="accent1"/>
            </a:solidFill>
          </a:ln>
        </p:spPr>
        <p:txBody>
          <a:bodyPr rtlCol="0" anchorCtr="1">
            <a:normAutofit/>
          </a:bodyPr>
          <a:lstStyle/>
          <a:p>
            <a:pPr marL="484183" indent="-484183" eaLnBrk="1" fontAlgn="auto" hangingPunct="1">
              <a:spcBef>
                <a:spcPts val="0"/>
              </a:spcBef>
              <a:spcAft>
                <a:spcPts val="0"/>
              </a:spcAft>
              <a:defRPr/>
            </a:pPr>
            <a:r>
              <a:rPr sz="2800" b="1" dirty="0" smtClean="0">
                <a:solidFill>
                  <a:srgbClr val="000000"/>
                </a:solidFill>
                <a:latin typeface="Times New Roman" pitchFamily="18"/>
                <a:cs typeface="Times New Roman" pitchFamily="18"/>
              </a:rPr>
              <a:t>CLASES DE TRANSPORTE Y SEGUROS </a:t>
            </a:r>
            <a:endParaRPr sz="2800" dirty="0" smtClean="0">
              <a:solidFill>
                <a:srgbClr val="000000"/>
              </a:solidFill>
              <a:latin typeface="Times New Roman" pitchFamily="18"/>
              <a:cs typeface="Times New Roman" pitchFamily="18"/>
            </a:endParaRPr>
          </a:p>
        </p:txBody>
      </p:sp>
      <p:sp>
        <p:nvSpPr>
          <p:cNvPr id="4" name="Text Box 3"/>
          <p:cNvSpPr txBox="1">
            <a:spLocks noChangeArrowheads="1"/>
          </p:cNvSpPr>
          <p:nvPr/>
        </p:nvSpPr>
        <p:spPr bwMode="auto">
          <a:xfrm>
            <a:off x="456789" y="2030413"/>
            <a:ext cx="8259097" cy="4130675"/>
          </a:xfrm>
          <a:prstGeom prst="rect">
            <a:avLst/>
          </a:prstGeom>
          <a:solidFill>
            <a:schemeClr val="accent1">
              <a:lumMod val="20000"/>
              <a:lumOff val="80000"/>
            </a:schemeClr>
          </a:solidFill>
          <a:ln w="76196">
            <a:solidFill>
              <a:schemeClr val="accent1"/>
            </a:solidFill>
            <a:miter lim="800000"/>
            <a:headEnd/>
            <a:tailEnd/>
          </a:ln>
        </p:spPr>
        <p:txBody>
          <a:bodyPr wrap="square" lIns="90004" tIns="46798" rIns="90004" bIns="46798" anchor="ctr">
            <a:spAutoFit/>
          </a:bodyPr>
          <a:lstStyle/>
          <a:p>
            <a:pPr fontAlgn="auto" hangingPunct="0">
              <a:spcBef>
                <a:spcPts val="1200"/>
              </a:spcBef>
              <a:spcAft>
                <a:spcPts val="0"/>
              </a:spcAft>
              <a:defRPr/>
            </a:pPr>
            <a:r>
              <a:rPr lang="es-ES" sz="2000" b="1">
                <a:solidFill>
                  <a:srgbClr val="000000"/>
                </a:solidFill>
                <a:latin typeface="Times New Roman" pitchFamily="18" charset="0"/>
              </a:rPr>
              <a:t>Seguros marítimos (naves y embarcaciones en general denominadas  Cascos) y transporte de mercaderías.</a:t>
            </a:r>
          </a:p>
          <a:p>
            <a:pPr fontAlgn="auto" hangingPunct="0">
              <a:spcBef>
                <a:spcPts val="1200"/>
              </a:spcBef>
              <a:spcAft>
                <a:spcPts val="0"/>
              </a:spcAft>
              <a:defRPr/>
            </a:pPr>
            <a:r>
              <a:rPr lang="es-ES" sz="2000" b="1">
                <a:solidFill>
                  <a:srgbClr val="000000"/>
                </a:solidFill>
                <a:latin typeface="Times New Roman" pitchFamily="18" charset="0"/>
              </a:rPr>
              <a:t>Seguro fluvial: por aguas continentales (lacustres y fluviales) Cascos y transporte de mercaderías.</a:t>
            </a:r>
          </a:p>
          <a:p>
            <a:pPr fontAlgn="auto" hangingPunct="0">
              <a:spcBef>
                <a:spcPts val="1200"/>
              </a:spcBef>
              <a:spcAft>
                <a:spcPts val="0"/>
              </a:spcAft>
              <a:defRPr/>
            </a:pPr>
            <a:r>
              <a:rPr lang="es-ES" sz="2000" b="1">
                <a:solidFill>
                  <a:srgbClr val="000000"/>
                </a:solidFill>
                <a:latin typeface="Times New Roman" pitchFamily="18" charset="0"/>
              </a:rPr>
              <a:t>Seguro aéreo: Los cascos (aviones) se aseguraran por Aeronavegación. Los bienes se aseguran por el ramo transporte.</a:t>
            </a:r>
          </a:p>
          <a:p>
            <a:pPr fontAlgn="auto" hangingPunct="0">
              <a:spcBef>
                <a:spcPts val="1200"/>
              </a:spcBef>
              <a:spcAft>
                <a:spcPts val="0"/>
              </a:spcAft>
              <a:defRPr/>
            </a:pPr>
            <a:r>
              <a:rPr lang="es-ES" sz="2000" b="1">
                <a:solidFill>
                  <a:srgbClr val="000000"/>
                </a:solidFill>
                <a:latin typeface="Times New Roman" pitchFamily="18" charset="0"/>
              </a:rPr>
              <a:t>Seguro terrestre: Los medios de locomoción se aseguran por la rama Automotores. (Excepción ferrocarriles). Los bienes por el ramo transporte.</a:t>
            </a:r>
          </a:p>
          <a:p>
            <a:pPr fontAlgn="auto" hangingPunct="0">
              <a:spcBef>
                <a:spcPts val="1200"/>
              </a:spcBef>
              <a:spcAft>
                <a:spcPts val="0"/>
              </a:spcAft>
              <a:defRPr/>
            </a:pPr>
            <a:r>
              <a:rPr lang="es-ES" sz="2000" b="1">
                <a:solidFill>
                  <a:srgbClr val="000000"/>
                </a:solidFill>
                <a:latin typeface="Times New Roman" pitchFamily="18" charset="0"/>
              </a:rPr>
              <a:t>Seguro de valores: Se aseguran por el ramo robo. (Robo de valores en tránsito.     </a:t>
            </a:r>
          </a:p>
        </p:txBody>
      </p:sp>
      <p:sp>
        <p:nvSpPr>
          <p:cNvPr id="5" name="Text Box 4"/>
          <p:cNvSpPr txBox="1">
            <a:spLocks noChangeArrowheads="1"/>
          </p:cNvSpPr>
          <p:nvPr/>
        </p:nvSpPr>
        <p:spPr bwMode="auto">
          <a:xfrm>
            <a:off x="456789" y="1500188"/>
            <a:ext cx="8259097" cy="401637"/>
          </a:xfrm>
          <a:prstGeom prst="rect">
            <a:avLst/>
          </a:prstGeom>
          <a:solidFill>
            <a:schemeClr val="accent1">
              <a:lumMod val="20000"/>
              <a:lumOff val="80000"/>
            </a:schemeClr>
          </a:solidFill>
          <a:ln w="76196">
            <a:solidFill>
              <a:schemeClr val="accent1"/>
            </a:solidFill>
            <a:miter lim="800000"/>
            <a:headEnd/>
            <a:tailEnd/>
          </a:ln>
        </p:spPr>
        <p:txBody>
          <a:bodyPr wrap="square" lIns="90004" tIns="46798" rIns="90004" bIns="46798" anchor="ctr" anchorCtr="1">
            <a:spAutoFit/>
          </a:bodyPr>
          <a:lstStyle/>
          <a:p>
            <a:pPr algn="ctr" fontAlgn="auto" hangingPunct="0">
              <a:spcBef>
                <a:spcPts val="1200"/>
              </a:spcBef>
              <a:spcAft>
                <a:spcPts val="0"/>
              </a:spcAft>
              <a:defRPr/>
            </a:pPr>
            <a:r>
              <a:rPr lang="es-ES" sz="2000" b="1">
                <a:solidFill>
                  <a:srgbClr val="000000"/>
                </a:solidFill>
                <a:latin typeface="Times New Roman" pitchFamily="18" charset="0"/>
              </a:rPr>
              <a:t>TRANSPORTE POR AGUA, POR TIERRA Y POR AIRE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1+#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1+#ppt_w/2"/>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1+#ppt_w/2"/>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ChangeArrowheads="1"/>
          </p:cNvSpPr>
          <p:nvPr/>
        </p:nvSpPr>
        <p:spPr bwMode="auto">
          <a:xfrm>
            <a:off x="457200" y="533400"/>
            <a:ext cx="8229600" cy="636588"/>
          </a:xfrm>
          <a:prstGeom prst="rect">
            <a:avLst/>
          </a:prstGeom>
          <a:solidFill>
            <a:schemeClr val="accent1">
              <a:lumMod val="20000"/>
              <a:lumOff val="80000"/>
            </a:schemeClr>
          </a:solidFill>
          <a:ln w="76196">
            <a:solidFill>
              <a:schemeClr val="accent1"/>
            </a:solidFill>
            <a:miter lim="800000"/>
            <a:headEnd/>
            <a:tailEnd/>
          </a:ln>
        </p:spPr>
        <p:txBody>
          <a:bodyPr anchor="ctr" anchorCtr="1"/>
          <a:lstStyle/>
          <a:p>
            <a:pPr algn="ctr" fontAlgn="auto">
              <a:spcBef>
                <a:spcPts val="0"/>
              </a:spcBef>
              <a:spcAft>
                <a:spcPts val="0"/>
              </a:spcAft>
              <a:defRPr/>
            </a:pPr>
            <a:r>
              <a:rPr lang="es-ES" sz="2800" b="1" dirty="0">
                <a:solidFill>
                  <a:srgbClr val="000000"/>
                </a:solidFill>
                <a:latin typeface="Times New Roman" pitchFamily="18" charset="0"/>
                <a:cs typeface="Times New Roman" pitchFamily="18" charset="0"/>
              </a:rPr>
              <a:t>AVERÍA Y SUS CLASES</a:t>
            </a:r>
            <a:endParaRPr lang="es-ES" sz="4400" dirty="0">
              <a:solidFill>
                <a:srgbClr val="000000"/>
              </a:solidFill>
              <a:latin typeface="Times New Roman" pitchFamily="18" charset="0"/>
              <a:cs typeface="Times New Roman" pitchFamily="18" charset="0"/>
            </a:endParaRPr>
          </a:p>
        </p:txBody>
      </p:sp>
      <p:sp>
        <p:nvSpPr>
          <p:cNvPr id="4" name="Text Box 3"/>
          <p:cNvSpPr txBox="1">
            <a:spLocks noChangeArrowheads="1"/>
          </p:cNvSpPr>
          <p:nvPr/>
        </p:nvSpPr>
        <p:spPr bwMode="auto">
          <a:xfrm>
            <a:off x="457200" y="1571625"/>
            <a:ext cx="8229600" cy="4602163"/>
          </a:xfrm>
          <a:prstGeom prst="rect">
            <a:avLst/>
          </a:prstGeom>
          <a:solidFill>
            <a:schemeClr val="accent1">
              <a:lumMod val="20000"/>
              <a:lumOff val="80000"/>
            </a:schemeClr>
          </a:solidFill>
          <a:ln w="76196">
            <a:solidFill>
              <a:schemeClr val="accent1"/>
            </a:solidFill>
            <a:miter lim="800000"/>
            <a:headEnd/>
            <a:tailEnd/>
          </a:ln>
        </p:spPr>
        <p:txBody>
          <a:bodyPr wrap="square">
            <a:spAutoFit/>
          </a:bodyPr>
          <a:lstStyle/>
          <a:p>
            <a:pPr fontAlgn="auto" hangingPunct="0">
              <a:spcBef>
                <a:spcPts val="1200"/>
              </a:spcBef>
              <a:spcAft>
                <a:spcPts val="0"/>
              </a:spcAft>
              <a:defRPr/>
            </a:pPr>
            <a:r>
              <a:rPr lang="es-ES" b="1">
                <a:solidFill>
                  <a:srgbClr val="000000"/>
                </a:solidFill>
                <a:latin typeface="Times New Roman" pitchFamily="18" charset="0"/>
              </a:rPr>
              <a:t>AVERÍA:</a:t>
            </a:r>
          </a:p>
          <a:p>
            <a:pPr fontAlgn="auto" hangingPunct="0">
              <a:spcBef>
                <a:spcPts val="1400"/>
              </a:spcBef>
              <a:spcAft>
                <a:spcPts val="0"/>
              </a:spcAft>
              <a:defRPr/>
            </a:pPr>
            <a:r>
              <a:rPr lang="es-ES" b="1">
                <a:solidFill>
                  <a:srgbClr val="000000"/>
                </a:solidFill>
                <a:latin typeface="Times New Roman" pitchFamily="18" charset="0"/>
              </a:rPr>
              <a:t>DAÑO QUE POR CUALQUIER CAUSA SUFRA LA EMBARCACIÓN O SU CARGA</a:t>
            </a:r>
            <a:r>
              <a:rPr lang="es-ES">
                <a:solidFill>
                  <a:srgbClr val="000000"/>
                </a:solidFill>
                <a:latin typeface="Times New Roman" pitchFamily="18" charset="0"/>
              </a:rPr>
              <a:t>.</a:t>
            </a:r>
          </a:p>
          <a:p>
            <a:pPr fontAlgn="auto" hangingPunct="0">
              <a:spcBef>
                <a:spcPts val="1200"/>
              </a:spcBef>
              <a:spcAft>
                <a:spcPts val="0"/>
              </a:spcAft>
              <a:defRPr/>
            </a:pPr>
            <a:r>
              <a:rPr lang="es-ES" b="1">
                <a:solidFill>
                  <a:srgbClr val="000000"/>
                </a:solidFill>
                <a:latin typeface="Times New Roman" pitchFamily="18" charset="0"/>
              </a:rPr>
              <a:t>AVERÍA SIMPLE O PARTICULAR:</a:t>
            </a:r>
          </a:p>
          <a:p>
            <a:pPr fontAlgn="auto" hangingPunct="0">
              <a:spcBef>
                <a:spcPts val="1000"/>
              </a:spcBef>
              <a:spcAft>
                <a:spcPts val="0"/>
              </a:spcAft>
              <a:defRPr/>
            </a:pPr>
            <a:r>
              <a:rPr lang="es-ES" b="1">
                <a:solidFill>
                  <a:srgbClr val="000000"/>
                </a:solidFill>
                <a:latin typeface="Times New Roman" pitchFamily="18" charset="0"/>
              </a:rPr>
              <a:t>DAÑO ACCIDENTAL PROVOCADO AL BUQUE O A  SU CARGA SOPORTADA ÚNICAMENTE POR SUS DUEÑOS.</a:t>
            </a:r>
          </a:p>
          <a:p>
            <a:pPr fontAlgn="auto" hangingPunct="0">
              <a:spcBef>
                <a:spcPts val="1200"/>
              </a:spcBef>
              <a:spcAft>
                <a:spcPts val="0"/>
              </a:spcAft>
              <a:defRPr/>
            </a:pPr>
            <a:r>
              <a:rPr lang="es-ES" b="1">
                <a:solidFill>
                  <a:srgbClr val="000000"/>
                </a:solidFill>
                <a:latin typeface="Times New Roman" pitchFamily="18" charset="0"/>
              </a:rPr>
              <a:t>AVERIA GRUESA:  </a:t>
            </a:r>
          </a:p>
          <a:p>
            <a:pPr fontAlgn="auto" hangingPunct="0">
              <a:spcBef>
                <a:spcPts val="1000"/>
              </a:spcBef>
              <a:spcAft>
                <a:spcPts val="0"/>
              </a:spcAft>
              <a:defRPr/>
            </a:pPr>
            <a:r>
              <a:rPr lang="es-ES" b="1">
                <a:solidFill>
                  <a:srgbClr val="000000"/>
                </a:solidFill>
                <a:latin typeface="Times New Roman" pitchFamily="18" charset="0"/>
              </a:rPr>
              <a:t>DAÑO O GASTO  DELIBERADO PAGADERO POR QUIENES TIENEN INTERÉS EN EL SALVAMENTO  QUE SE HA PROCURADO. CONCEPTO ANTERIOR A LA ERA CRISTIANA. EXISTEN REGLAS ESPECIFICAS.</a:t>
            </a:r>
          </a:p>
          <a:p>
            <a:pPr fontAlgn="auto" hangingPunct="0">
              <a:spcBef>
                <a:spcPts val="1000"/>
              </a:spcBef>
              <a:spcAft>
                <a:spcPts val="0"/>
              </a:spcAft>
              <a:defRPr/>
            </a:pPr>
            <a:r>
              <a:rPr lang="es-ES" b="1">
                <a:solidFill>
                  <a:srgbClr val="000000"/>
                </a:solidFill>
                <a:latin typeface="Times New Roman" pitchFamily="18" charset="0"/>
              </a:rPr>
              <a:t>ACCION DELIBERADA ADOPTADA POR LA AUTORIDAD DEL BUQUE ANTE UNA SITUACION DE PELIGRO, PROCURANDO UN RESULTADO UTIL EN BENEFICIO DE LA COMUNIDAD DE INTERESES.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1+#ppt_w/2"/>
                                          </p:val>
                                        </p:tav>
                                        <p:tav tm="100000">
                                          <p:val>
                                            <p:strVal val="#ppt_x"/>
                                          </p:val>
                                        </p:tav>
                                      </p:tavLst>
                                    </p:anim>
                                    <p:anim calcmode="lin" valueType="num">
                                      <p:cBhvr>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1+#ppt_w/2"/>
                                          </p:val>
                                        </p:tav>
                                        <p:tav tm="100000">
                                          <p:val>
                                            <p:strVal val="#ppt_x"/>
                                          </p:val>
                                        </p:tav>
                                      </p:tavLst>
                                    </p:anim>
                                    <p:anim calcmode="lin" valueType="num">
                                      <p:cBhvr>
                                        <p:cTn id="13"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txBox="1">
            <a:spLocks noGrp="1"/>
          </p:cNvSpPr>
          <p:nvPr>
            <p:ph type="title"/>
          </p:nvPr>
        </p:nvSpPr>
        <p:spPr>
          <a:xfrm>
            <a:off x="457200" y="554038"/>
            <a:ext cx="8229600" cy="660400"/>
          </a:xfrm>
          <a:solidFill>
            <a:schemeClr val="accent1">
              <a:lumMod val="20000"/>
              <a:lumOff val="80000"/>
            </a:schemeClr>
          </a:solidFill>
          <a:ln w="76196">
            <a:solidFill>
              <a:schemeClr val="accent1"/>
            </a:solidFill>
          </a:ln>
        </p:spPr>
        <p:txBody>
          <a:bodyPr rtlCol="0" anchorCtr="1">
            <a:normAutofit/>
          </a:bodyPr>
          <a:lstStyle/>
          <a:p>
            <a:pPr marL="484183" indent="-484183" eaLnBrk="1" fontAlgn="auto" hangingPunct="1">
              <a:spcBef>
                <a:spcPts val="0"/>
              </a:spcBef>
              <a:spcAft>
                <a:spcPts val="0"/>
              </a:spcAft>
              <a:defRPr/>
            </a:pPr>
            <a:r>
              <a:rPr sz="2800" b="1" dirty="0" smtClean="0">
                <a:solidFill>
                  <a:srgbClr val="000000"/>
                </a:solidFill>
                <a:latin typeface="Times New Roman" pitchFamily="18"/>
                <a:cs typeface="Times New Roman" pitchFamily="18"/>
              </a:rPr>
              <a:t>INTERESES ASEGURABLES</a:t>
            </a:r>
            <a:endParaRPr sz="2800" dirty="0" smtClean="0">
              <a:solidFill>
                <a:srgbClr val="000000"/>
              </a:solidFill>
              <a:latin typeface="Times New Roman" pitchFamily="18"/>
              <a:cs typeface="Times New Roman" pitchFamily="18"/>
            </a:endParaRPr>
          </a:p>
        </p:txBody>
      </p:sp>
      <p:sp>
        <p:nvSpPr>
          <p:cNvPr id="740355" name="Text Box 3"/>
          <p:cNvSpPr txBox="1">
            <a:spLocks noChangeArrowheads="1"/>
          </p:cNvSpPr>
          <p:nvPr/>
        </p:nvSpPr>
        <p:spPr bwMode="auto">
          <a:xfrm>
            <a:off x="457200" y="1412875"/>
            <a:ext cx="8229600" cy="4889500"/>
          </a:xfrm>
          <a:prstGeom prst="rect">
            <a:avLst/>
          </a:prstGeom>
          <a:solidFill>
            <a:schemeClr val="accent1">
              <a:lumMod val="20000"/>
              <a:lumOff val="80000"/>
            </a:schemeClr>
          </a:solidFill>
          <a:ln w="76196">
            <a:solidFill>
              <a:schemeClr val="accent1"/>
            </a:solidFill>
            <a:miter lim="800000"/>
            <a:headEnd/>
            <a:tailEnd/>
          </a:ln>
        </p:spPr>
        <p:txBody>
          <a:bodyPr wrap="square" lIns="90004" tIns="46798" rIns="90004" bIns="46798" anchor="ctr">
            <a:spAutoFit/>
          </a:bodyPr>
          <a:lstStyle/>
          <a:p>
            <a:pPr algn="ctr" fontAlgn="auto" hangingPunct="0">
              <a:spcBef>
                <a:spcPts val="1200"/>
              </a:spcBef>
              <a:spcAft>
                <a:spcPts val="0"/>
              </a:spcAft>
              <a:defRPr/>
            </a:pPr>
            <a:r>
              <a:rPr lang="es-ES" sz="2200" b="1">
                <a:solidFill>
                  <a:srgbClr val="000000"/>
                </a:solidFill>
                <a:latin typeface="Times New Roman" pitchFamily="18" charset="0"/>
              </a:rPr>
              <a:t>Son intereses asegurables:</a:t>
            </a:r>
          </a:p>
          <a:p>
            <a:pPr fontAlgn="auto" hangingPunct="0">
              <a:spcBef>
                <a:spcPts val="1200"/>
              </a:spcBef>
              <a:spcAft>
                <a:spcPts val="0"/>
              </a:spcAft>
              <a:defRPr/>
            </a:pPr>
            <a:r>
              <a:rPr lang="es-ES" sz="2200" b="1">
                <a:solidFill>
                  <a:srgbClr val="000000"/>
                </a:solidFill>
                <a:latin typeface="Times New Roman" pitchFamily="18" charset="0"/>
              </a:rPr>
              <a:t>- buque o artefacto naval;</a:t>
            </a:r>
          </a:p>
          <a:p>
            <a:pPr fontAlgn="auto" hangingPunct="0">
              <a:spcBef>
                <a:spcPts val="1200"/>
              </a:spcBef>
              <a:spcAft>
                <a:spcPts val="0"/>
              </a:spcAft>
              <a:defRPr/>
            </a:pPr>
            <a:r>
              <a:rPr lang="es-ES" sz="2200" b="1">
                <a:solidFill>
                  <a:srgbClr val="000000"/>
                </a:solidFill>
                <a:latin typeface="Times New Roman" pitchFamily="18" charset="0"/>
              </a:rPr>
              <a:t>- provisiones;</a:t>
            </a:r>
          </a:p>
          <a:p>
            <a:pPr fontAlgn="auto" hangingPunct="0">
              <a:spcBef>
                <a:spcPts val="1200"/>
              </a:spcBef>
              <a:spcAft>
                <a:spcPts val="0"/>
              </a:spcAft>
              <a:defRPr/>
            </a:pPr>
            <a:r>
              <a:rPr lang="es-ES" sz="2200" b="1">
                <a:solidFill>
                  <a:srgbClr val="000000"/>
                </a:solidFill>
                <a:latin typeface="Times New Roman" pitchFamily="18" charset="0"/>
              </a:rPr>
              <a:t>- efectos (carga u otra cosa objeto del transporte);</a:t>
            </a:r>
          </a:p>
          <a:p>
            <a:pPr fontAlgn="auto" hangingPunct="0">
              <a:spcBef>
                <a:spcPts val="1200"/>
              </a:spcBef>
              <a:spcAft>
                <a:spcPts val="0"/>
              </a:spcAft>
              <a:defRPr/>
            </a:pPr>
            <a:r>
              <a:rPr lang="es-ES" sz="2200" b="1">
                <a:solidFill>
                  <a:srgbClr val="000000"/>
                </a:solidFill>
                <a:latin typeface="Times New Roman" pitchFamily="18" charset="0"/>
              </a:rPr>
              <a:t>- flete o precio del pasaje;</a:t>
            </a:r>
          </a:p>
          <a:p>
            <a:pPr fontAlgn="auto" hangingPunct="0">
              <a:spcBef>
                <a:spcPts val="1200"/>
              </a:spcBef>
              <a:spcAft>
                <a:spcPts val="0"/>
              </a:spcAft>
              <a:defRPr/>
            </a:pPr>
            <a:r>
              <a:rPr lang="es-ES" sz="2200" b="1">
                <a:solidFill>
                  <a:srgbClr val="000000"/>
                </a:solidFill>
                <a:latin typeface="Times New Roman" pitchFamily="18" charset="0"/>
              </a:rPr>
              <a:t>- lucro esperado por la llegada de la mercadería a destino;</a:t>
            </a:r>
          </a:p>
          <a:p>
            <a:pPr fontAlgn="auto" hangingPunct="0">
              <a:spcBef>
                <a:spcPts val="1200"/>
              </a:spcBef>
              <a:spcAft>
                <a:spcPts val="0"/>
              </a:spcAft>
              <a:defRPr/>
            </a:pPr>
            <a:r>
              <a:rPr lang="es-ES" sz="2200" b="1">
                <a:solidFill>
                  <a:srgbClr val="000000"/>
                </a:solidFill>
                <a:latin typeface="Times New Roman" pitchFamily="18" charset="0"/>
              </a:rPr>
              <a:t>- avería gruesa o común;</a:t>
            </a:r>
          </a:p>
          <a:p>
            <a:pPr fontAlgn="auto" hangingPunct="0">
              <a:spcBef>
                <a:spcPts val="1200"/>
              </a:spcBef>
              <a:spcAft>
                <a:spcPts val="0"/>
              </a:spcAft>
              <a:defRPr/>
            </a:pPr>
            <a:r>
              <a:rPr lang="es-ES" sz="2200" b="1">
                <a:solidFill>
                  <a:srgbClr val="000000"/>
                </a:solidFill>
                <a:latin typeface="Times New Roman" pitchFamily="18" charset="0"/>
              </a:rPr>
              <a:t>- salario del capitán y de su tripulación;</a:t>
            </a:r>
          </a:p>
          <a:p>
            <a:pPr fontAlgn="auto" hangingPunct="0">
              <a:spcBef>
                <a:spcPts val="1200"/>
              </a:spcBef>
              <a:spcAft>
                <a:spcPts val="0"/>
              </a:spcAft>
              <a:defRPr/>
            </a:pPr>
            <a:r>
              <a:rPr lang="es-ES" sz="2200" b="1">
                <a:solidFill>
                  <a:srgbClr val="000000"/>
                </a:solidFill>
                <a:latin typeface="Times New Roman" pitchFamily="18" charset="0"/>
              </a:rPr>
              <a:t>- riesgo asumido por el asegurado;</a:t>
            </a:r>
          </a:p>
          <a:p>
            <a:pPr fontAlgn="auto" hangingPunct="0">
              <a:spcBef>
                <a:spcPts val="1200"/>
              </a:spcBef>
              <a:spcAft>
                <a:spcPts val="0"/>
              </a:spcAft>
              <a:defRPr/>
            </a:pPr>
            <a:r>
              <a:rPr lang="es-ES" sz="2200" b="1">
                <a:solidFill>
                  <a:srgbClr val="000000"/>
                </a:solidFill>
                <a:latin typeface="Times New Roman" pitchFamily="18" charset="0"/>
              </a:rPr>
              <a:t>- vinculados al buque en construcción.</a:t>
            </a:r>
          </a:p>
        </p:txBody>
      </p:sp>
    </p:spTree>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ChangeArrowheads="1"/>
          </p:cNvSpPr>
          <p:nvPr/>
        </p:nvSpPr>
        <p:spPr bwMode="auto">
          <a:xfrm>
            <a:off x="457200" y="728663"/>
            <a:ext cx="8229600" cy="628650"/>
          </a:xfrm>
          <a:prstGeom prst="rect">
            <a:avLst/>
          </a:prstGeom>
          <a:solidFill>
            <a:schemeClr val="accent1">
              <a:lumMod val="20000"/>
              <a:lumOff val="80000"/>
            </a:schemeClr>
          </a:solidFill>
          <a:ln w="76196">
            <a:solidFill>
              <a:schemeClr val="accent1"/>
            </a:solidFill>
            <a:miter lim="800000"/>
            <a:headEnd/>
            <a:tailEnd/>
          </a:ln>
        </p:spPr>
        <p:txBody>
          <a:bodyPr anchor="ctr" anchorCtr="1"/>
          <a:lstStyle/>
          <a:p>
            <a:pPr algn="ctr" fontAlgn="auto">
              <a:spcBef>
                <a:spcPts val="0"/>
              </a:spcBef>
              <a:spcAft>
                <a:spcPts val="0"/>
              </a:spcAft>
              <a:defRPr/>
            </a:pPr>
            <a:r>
              <a:rPr lang="es-ES" sz="2800" b="1" dirty="0">
                <a:solidFill>
                  <a:srgbClr val="000000"/>
                </a:solidFill>
                <a:latin typeface="Times New Roman" pitchFamily="18" charset="0"/>
                <a:cs typeface="Times New Roman" pitchFamily="18" charset="0"/>
              </a:rPr>
              <a:t>BIENES ASEGURADOS</a:t>
            </a:r>
            <a:endParaRPr lang="es-ES" sz="2800" dirty="0">
              <a:solidFill>
                <a:srgbClr val="000000"/>
              </a:solidFill>
              <a:latin typeface="Times New Roman" pitchFamily="18" charset="0"/>
              <a:cs typeface="Times New Roman" pitchFamily="18" charset="0"/>
            </a:endParaRPr>
          </a:p>
        </p:txBody>
      </p:sp>
      <p:sp>
        <p:nvSpPr>
          <p:cNvPr id="4" name="Text Box 3"/>
          <p:cNvSpPr txBox="1">
            <a:spLocks noChangeArrowheads="1"/>
          </p:cNvSpPr>
          <p:nvPr/>
        </p:nvSpPr>
        <p:spPr bwMode="auto">
          <a:xfrm>
            <a:off x="457200" y="1822450"/>
            <a:ext cx="8229600" cy="2149475"/>
          </a:xfrm>
          <a:prstGeom prst="rect">
            <a:avLst/>
          </a:prstGeom>
          <a:solidFill>
            <a:schemeClr val="accent1">
              <a:lumMod val="20000"/>
              <a:lumOff val="80000"/>
            </a:schemeClr>
          </a:solidFill>
          <a:ln w="76196">
            <a:solidFill>
              <a:schemeClr val="accent1"/>
            </a:solidFill>
            <a:miter lim="800000"/>
            <a:headEnd/>
            <a:tailEnd/>
          </a:ln>
        </p:spPr>
        <p:txBody>
          <a:bodyPr wrap="square" anchorCtr="1">
            <a:spAutoFit/>
          </a:bodyPr>
          <a:lstStyle/>
          <a:p>
            <a:pPr algn="ctr" fontAlgn="auto" hangingPunct="0">
              <a:spcBef>
                <a:spcPts val="1200"/>
              </a:spcBef>
              <a:spcAft>
                <a:spcPts val="0"/>
              </a:spcAft>
              <a:defRPr/>
            </a:pPr>
            <a:r>
              <a:rPr lang="es-ES" sz="2000" b="1">
                <a:solidFill>
                  <a:srgbClr val="000000"/>
                </a:solidFill>
                <a:latin typeface="Times New Roman" pitchFamily="18" charset="0"/>
              </a:rPr>
              <a:t>Mercaderías y/o efectos propios inherentes a la actividad a que se dedique el asegurado o por las cuales fuere responsable, mientras sean transportados por vía marítima, fluvial, aérea y/o terrestre.</a:t>
            </a:r>
          </a:p>
          <a:p>
            <a:pPr algn="ctr" fontAlgn="auto" hangingPunct="0">
              <a:spcBef>
                <a:spcPts val="1200"/>
              </a:spcBef>
              <a:spcAft>
                <a:spcPts val="0"/>
              </a:spcAft>
              <a:defRPr/>
            </a:pPr>
            <a:r>
              <a:rPr lang="es-ES" sz="2000" b="1">
                <a:solidFill>
                  <a:srgbClr val="000000"/>
                </a:solidFill>
                <a:latin typeface="Times New Roman" pitchFamily="18" charset="0"/>
              </a:rPr>
              <a:t>El seguro es de buena fe y el asegurador descuenta que las mercaderías son nuevas, de fabricación del país donde se embarcan, que están debidamente embaladas y que viajarán bajo cubierta.  </a:t>
            </a:r>
          </a:p>
        </p:txBody>
      </p:sp>
      <p:sp>
        <p:nvSpPr>
          <p:cNvPr id="5" name="Text Box 4"/>
          <p:cNvSpPr txBox="1">
            <a:spLocks noChangeArrowheads="1"/>
          </p:cNvSpPr>
          <p:nvPr/>
        </p:nvSpPr>
        <p:spPr bwMode="auto">
          <a:xfrm>
            <a:off x="457200" y="4329113"/>
            <a:ext cx="8229600" cy="1692275"/>
          </a:xfrm>
          <a:prstGeom prst="rect">
            <a:avLst/>
          </a:prstGeom>
          <a:solidFill>
            <a:schemeClr val="accent1">
              <a:lumMod val="20000"/>
              <a:lumOff val="80000"/>
            </a:schemeClr>
          </a:solidFill>
          <a:ln w="76196">
            <a:solidFill>
              <a:schemeClr val="accent1"/>
            </a:solidFill>
            <a:miter lim="800000"/>
            <a:headEnd/>
            <a:tailEnd/>
          </a:ln>
        </p:spPr>
        <p:txBody>
          <a:bodyPr wrap="square" anchorCtr="1">
            <a:spAutoFit/>
          </a:bodyPr>
          <a:lstStyle/>
          <a:p>
            <a:pPr algn="ctr" fontAlgn="auto" hangingPunct="0">
              <a:spcBef>
                <a:spcPts val="1200"/>
              </a:spcBef>
              <a:spcAft>
                <a:spcPts val="0"/>
              </a:spcAft>
              <a:defRPr/>
            </a:pPr>
            <a:r>
              <a:rPr lang="es-ES" sz="2000" b="1">
                <a:solidFill>
                  <a:srgbClr val="000000"/>
                </a:solidFill>
                <a:latin typeface="Times New Roman" pitchFamily="18" charset="0"/>
              </a:rPr>
              <a:t>No se cubren bienes que se transporten por sus propios medios y envíos de dinero, títulos, acciones, oro y otros metales y piedras preciosas, alhajas y joyas, obras de arte, manuscritos y croquis, libros y documentos de comercio y/u otros documentos. (Salvo que se efectúen por valor declarado).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1+#ppt_w/2"/>
                                          </p:val>
                                        </p:tav>
                                        <p:tav tm="100000">
                                          <p:val>
                                            <p:strVal val="#ppt_x"/>
                                          </p:val>
                                        </p:tav>
                                      </p:tavLst>
                                    </p:anim>
                                    <p:anim calcmode="lin" valueType="num">
                                      <p:cBhvr>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1+#ppt_w/2"/>
                                          </p:val>
                                        </p:tav>
                                        <p:tav tm="100000">
                                          <p:val>
                                            <p:strVal val="#ppt_x"/>
                                          </p:val>
                                        </p:tav>
                                      </p:tavLst>
                                    </p:anim>
                                    <p:anim calcmode="lin" valueType="num">
                                      <p:cBhvr>
                                        <p:cTn id="13" dur="500" fill="hold"/>
                                        <p:tgtEl>
                                          <p:spTgt spid="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3"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1+#ppt_w/2"/>
                                          </p:val>
                                        </p:tav>
                                        <p:tav tm="100000">
                                          <p:val>
                                            <p:strVal val="#ppt_x"/>
                                          </p:val>
                                        </p:tav>
                                      </p:tavLst>
                                    </p:anim>
                                    <p:anim calcmode="lin" valueType="num">
                                      <p:cBhvr>
                                        <p:cTn id="1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txBox="1">
            <a:spLocks noGrp="1"/>
          </p:cNvSpPr>
          <p:nvPr>
            <p:ph type="title"/>
          </p:nvPr>
        </p:nvSpPr>
        <p:spPr>
          <a:xfrm>
            <a:off x="457200" y="904875"/>
            <a:ext cx="8229600" cy="1023938"/>
          </a:xfrm>
          <a:solidFill>
            <a:schemeClr val="accent1">
              <a:lumMod val="20000"/>
              <a:lumOff val="80000"/>
            </a:schemeClr>
          </a:solidFill>
          <a:ln w="76196">
            <a:solidFill>
              <a:schemeClr val="accent1"/>
            </a:solidFill>
          </a:ln>
        </p:spPr>
        <p:txBody>
          <a:bodyPr rtlCol="0" anchorCtr="1">
            <a:normAutofit/>
          </a:bodyPr>
          <a:lstStyle/>
          <a:p>
            <a:pPr algn="r" eaLnBrk="1" fontAlgn="auto" hangingPunct="1">
              <a:spcBef>
                <a:spcPts val="0"/>
              </a:spcBef>
              <a:spcAft>
                <a:spcPts val="0"/>
              </a:spcAft>
              <a:defRPr/>
            </a:pPr>
            <a:r>
              <a:rPr sz="2800" b="1" dirty="0" smtClean="0">
                <a:solidFill>
                  <a:srgbClr val="000000"/>
                </a:solidFill>
                <a:latin typeface="Times New Roman" pitchFamily="18"/>
                <a:cs typeface="Times New Roman" pitchFamily="18"/>
              </a:rPr>
              <a:t>RIESGOS HABITUALES DEL </a:t>
            </a:r>
            <a:br>
              <a:rPr sz="2800" b="1" dirty="0" smtClean="0">
                <a:solidFill>
                  <a:srgbClr val="000000"/>
                </a:solidFill>
                <a:latin typeface="Times New Roman" pitchFamily="18"/>
                <a:cs typeface="Times New Roman" pitchFamily="18"/>
              </a:rPr>
            </a:br>
            <a:r>
              <a:rPr sz="2800" b="1" dirty="0" smtClean="0">
                <a:solidFill>
                  <a:srgbClr val="000000"/>
                </a:solidFill>
                <a:latin typeface="Times New Roman" pitchFamily="18"/>
                <a:cs typeface="Times New Roman" pitchFamily="18"/>
              </a:rPr>
              <a:t>TRANSPORTE MARITIMO</a:t>
            </a:r>
            <a:endParaRPr sz="2800" dirty="0" smtClean="0">
              <a:solidFill>
                <a:srgbClr val="000000"/>
              </a:solidFill>
              <a:latin typeface="Times New Roman" pitchFamily="18"/>
              <a:cs typeface="Times New Roman" pitchFamily="18"/>
            </a:endParaRPr>
          </a:p>
        </p:txBody>
      </p:sp>
      <p:sp>
        <p:nvSpPr>
          <p:cNvPr id="742403" name="Text Box 3"/>
          <p:cNvSpPr txBox="1">
            <a:spLocks noChangeArrowheads="1"/>
          </p:cNvSpPr>
          <p:nvPr/>
        </p:nvSpPr>
        <p:spPr bwMode="auto">
          <a:xfrm>
            <a:off x="457200" y="2787650"/>
            <a:ext cx="8229600" cy="3089275"/>
          </a:xfrm>
          <a:prstGeom prst="rect">
            <a:avLst/>
          </a:prstGeom>
          <a:solidFill>
            <a:schemeClr val="accent1">
              <a:lumMod val="20000"/>
              <a:lumOff val="80000"/>
            </a:schemeClr>
          </a:solidFill>
          <a:ln w="76196">
            <a:solidFill>
              <a:schemeClr val="accent1"/>
            </a:solidFill>
            <a:miter lim="800000"/>
            <a:headEnd/>
            <a:tailEnd/>
          </a:ln>
        </p:spPr>
        <p:txBody>
          <a:bodyPr wrap="square" lIns="90004" tIns="46798" rIns="90004" bIns="46798" anchor="ctr">
            <a:spAutoFit/>
          </a:bodyPr>
          <a:lstStyle/>
          <a:p>
            <a:pPr algn="ctr" fontAlgn="auto" hangingPunct="0">
              <a:spcBef>
                <a:spcPts val="1400"/>
              </a:spcBef>
              <a:spcAft>
                <a:spcPts val="0"/>
              </a:spcAft>
              <a:defRPr/>
            </a:pPr>
            <a:r>
              <a:rPr lang="es-ES" sz="2400" b="1">
                <a:solidFill>
                  <a:srgbClr val="000000"/>
                </a:solidFill>
                <a:latin typeface="Times New Roman" pitchFamily="18" charset="0"/>
              </a:rPr>
              <a:t>Hundimiento, varadura, incendio, colisión, avería gruesa, gastos de asistencia y salvamento, rolido y cabeceo, impacto y barrido por las olas, variaciones de la temperatura, daños por agua de mar, de lluvia, nieve o granizo, condensación, transpiración o sudor de bodega, contacto con otras cargas, contaminación, robo y/o ratería, estadía en terminales y depósitos, manipuleo en carga, estiba y descarga, falta de entrega, etc.</a:t>
            </a:r>
            <a:endParaRPr lang="es-ES" sz="2000" b="1">
              <a:solidFill>
                <a:srgbClr val="00000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7906" name="3 Imagen" descr="servicios-emergencias24-magmagrupo.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546100"/>
            <a:ext cx="8229600" cy="896938"/>
          </a:xfrm>
          <a:prstGeom prst="rect">
            <a:avLst/>
          </a:prstGeom>
          <a:solidFill>
            <a:schemeClr val="bg2"/>
          </a:solidFill>
          <a:ln w="76196">
            <a:solidFill>
              <a:schemeClr val="tx1"/>
            </a:solidFill>
            <a:miter lim="800000"/>
            <a:headEnd/>
            <a:tailEnd/>
          </a:ln>
        </p:spPr>
        <p:txBody>
          <a:bodyPr anchor="ctr" anchorCtr="1"/>
          <a:lstStyle/>
          <a:p>
            <a:pPr algn="ctr"/>
            <a:r>
              <a:rPr lang="es-ES" sz="2800" b="1">
                <a:solidFill>
                  <a:srgbClr val="000000"/>
                </a:solidFill>
                <a:latin typeface="Times New Roman" pitchFamily="18" charset="0"/>
                <a:cs typeface="Times New Roman" pitchFamily="18" charset="0"/>
              </a:rPr>
              <a:t>CONCEPTOS DE PAGOS REMUNERATIVOS Y NO REMUNERATIVOS</a:t>
            </a:r>
            <a:endParaRPr lang="es-ES" sz="2800">
              <a:solidFill>
                <a:srgbClr val="000000"/>
              </a:solidFill>
              <a:latin typeface="Times New Roman" pitchFamily="18" charset="0"/>
              <a:cs typeface="Times New Roman" pitchFamily="18" charset="0"/>
            </a:endParaRPr>
          </a:p>
        </p:txBody>
      </p:sp>
      <p:sp>
        <p:nvSpPr>
          <p:cNvPr id="3" name="Text Box 3"/>
          <p:cNvSpPr txBox="1">
            <a:spLocks noChangeArrowheads="1"/>
          </p:cNvSpPr>
          <p:nvPr/>
        </p:nvSpPr>
        <p:spPr bwMode="auto">
          <a:xfrm>
            <a:off x="420687" y="1825625"/>
            <a:ext cx="8229599" cy="1926168"/>
          </a:xfrm>
          <a:prstGeom prst="rect">
            <a:avLst/>
          </a:prstGeom>
          <a:solidFill>
            <a:schemeClr val="bg2"/>
          </a:solidFill>
          <a:ln w="76196">
            <a:solidFill>
              <a:schemeClr val="tx1"/>
            </a:solidFill>
            <a:miter lim="800000"/>
            <a:headEnd/>
            <a:tailEnd/>
          </a:ln>
        </p:spPr>
        <p:txBody>
          <a:bodyPr wrap="square" anchorCtr="1">
            <a:spAutoFit/>
          </a:bodyPr>
          <a:lstStyle/>
          <a:p>
            <a:pPr algn="ctr" hangingPunct="0">
              <a:spcBef>
                <a:spcPts val="1200"/>
              </a:spcBef>
            </a:pPr>
            <a:r>
              <a:rPr lang="es-ES" sz="2000" b="1">
                <a:solidFill>
                  <a:srgbClr val="000000"/>
                </a:solidFill>
                <a:latin typeface="Times New Roman" pitchFamily="18" charset="0"/>
              </a:rPr>
              <a:t>REMUNERATIVOS</a:t>
            </a:r>
          </a:p>
          <a:p>
            <a:pPr algn="ctr" hangingPunct="0">
              <a:spcBef>
                <a:spcPts val="1100"/>
              </a:spcBef>
            </a:pPr>
            <a:r>
              <a:rPr lang="es-ES" b="1">
                <a:solidFill>
                  <a:srgbClr val="000000"/>
                </a:solidFill>
                <a:latin typeface="Times New Roman" pitchFamily="18" charset="0"/>
              </a:rPr>
              <a:t>SUELDO, SUELDO ANUAL COMPLEMENTARIO, HONORARIOS, COMISIONES, GRATIFICACIONES HABITUALES, GASTOS DE REPRESENTACIÓN, PREMIOS E INCENTIVOS, ADICIONALES VOLUNTARIOS, SISTEMAS DE PREMIOS E INCENTIVOS, ADICIONAL POR PRODUCTIVIDAD, POR INTEGRAR EQUIPOS DE SEGURIDAD, ETC.</a:t>
            </a:r>
          </a:p>
        </p:txBody>
      </p:sp>
      <p:sp>
        <p:nvSpPr>
          <p:cNvPr id="4" name="Text Box 4"/>
          <p:cNvSpPr txBox="1">
            <a:spLocks noChangeArrowheads="1"/>
          </p:cNvSpPr>
          <p:nvPr/>
        </p:nvSpPr>
        <p:spPr bwMode="auto">
          <a:xfrm>
            <a:off x="420687" y="4240213"/>
            <a:ext cx="8229599" cy="1709737"/>
          </a:xfrm>
          <a:prstGeom prst="rect">
            <a:avLst/>
          </a:prstGeom>
          <a:solidFill>
            <a:schemeClr val="bg2"/>
          </a:solidFill>
          <a:ln w="76196">
            <a:solidFill>
              <a:schemeClr val="tx1"/>
            </a:solidFill>
            <a:miter lim="800000"/>
            <a:headEnd/>
            <a:tailEnd/>
          </a:ln>
        </p:spPr>
        <p:txBody>
          <a:bodyPr wrap="square" anchorCtr="1">
            <a:spAutoFit/>
          </a:bodyPr>
          <a:lstStyle/>
          <a:p>
            <a:pPr algn="ctr" hangingPunct="0">
              <a:spcBef>
                <a:spcPts val="1200"/>
              </a:spcBef>
            </a:pPr>
            <a:r>
              <a:rPr lang="es-ES" sz="2000" b="1">
                <a:solidFill>
                  <a:srgbClr val="000000"/>
                </a:solidFill>
                <a:latin typeface="Times New Roman" pitchFamily="18" charset="0"/>
              </a:rPr>
              <a:t>NO REMUNERATIVOS</a:t>
            </a:r>
          </a:p>
          <a:p>
            <a:pPr algn="ctr" hangingPunct="0">
              <a:spcBef>
                <a:spcPts val="1100"/>
              </a:spcBef>
            </a:pPr>
            <a:r>
              <a:rPr lang="es-ES" b="1">
                <a:solidFill>
                  <a:srgbClr val="000000"/>
                </a:solidFill>
                <a:latin typeface="Times New Roman" pitchFamily="18" charset="0"/>
              </a:rPr>
              <a:t>ASIGNACIONES FAMILIARES, EXTINCIÓN VÍNCULO LABORAL, VACACIONES NO GOZADAS, INDEMNIZACIONES POR INCAPACIDAD PERMANENTE, SERVICIOS DE COMEDOR EN LA EMPRESA, ROPA DE TRABAJO, GASTOS DE GUARDERÍA, ETC.</a:t>
            </a:r>
            <a:endParaRPr lang="es-ES">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strVal val="0"/>
                                          </p:val>
                                        </p:tav>
                                        <p:tav tm="100000">
                                          <p:val>
                                            <p:strVal val="#ppt_h"/>
                                          </p:val>
                                        </p:tav>
                                      </p:tavLst>
                                    </p:anim>
                                  </p:childTnLst>
                                </p:cTn>
                              </p:par>
                            </p:childTnLst>
                          </p:cTn>
                        </p:par>
                        <p:par>
                          <p:cTn id="11" fill="hold">
                            <p:stCondLst>
                              <p:cond delay="600"/>
                            </p:stCondLst>
                            <p:childTnLst>
                              <p:par>
                                <p:cTn id="12" presetID="23" presetClass="entr" presetSubtype="528" fill="hold" grpId="0" nodeType="afterEffect">
                                  <p:stCondLst>
                                    <p:cond delay="10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0"/>
                                          </p:val>
                                        </p:tav>
                                        <p:tav tm="100000">
                                          <p:val>
                                            <p:strVal val="#ppt_w"/>
                                          </p:val>
                                        </p:tav>
                                      </p:tavLst>
                                    </p:anim>
                                    <p:anim calcmode="lin" valueType="num">
                                      <p:cBhvr>
                                        <p:cTn id="15" dur="500" fill="hold"/>
                                        <p:tgtEl>
                                          <p:spTgt spid="3"/>
                                        </p:tgtEl>
                                        <p:attrNameLst>
                                          <p:attrName>ppt_h</p:attrName>
                                        </p:attrNameLst>
                                      </p:cBhvr>
                                      <p:tavLst>
                                        <p:tav tm="0">
                                          <p:val>
                                            <p:strVal val="0"/>
                                          </p:val>
                                        </p:tav>
                                        <p:tav tm="100000">
                                          <p:val>
                                            <p:strVal val="#ppt_h"/>
                                          </p:val>
                                        </p:tav>
                                      </p:tavLst>
                                    </p:anim>
                                    <p:anim calcmode="lin" valueType="num">
                                      <p:cBhvr>
                                        <p:cTn id="16" dur="500" fill="hold"/>
                                        <p:tgtEl>
                                          <p:spTgt spid="3"/>
                                        </p:tgtEl>
                                        <p:attrNameLst>
                                          <p:attrName>ppt_x</p:attrName>
                                        </p:attrNameLst>
                                      </p:cBhvr>
                                      <p:tavLst>
                                        <p:tav tm="0">
                                          <p:val>
                                            <p:strVal val="0,5"/>
                                          </p:val>
                                        </p:tav>
                                        <p:tav tm="100000">
                                          <p:val>
                                            <p:strVal val="#ppt_x"/>
                                          </p:val>
                                        </p:tav>
                                      </p:tavLst>
                                    </p:anim>
                                    <p:anim calcmode="lin" valueType="num">
                                      <p:cBhvr>
                                        <p:cTn id="17" dur="500" fill="hold"/>
                                        <p:tgtEl>
                                          <p:spTgt spid="3"/>
                                        </p:tgtEl>
                                        <p:attrNameLst>
                                          <p:attrName>ppt_y</p:attrName>
                                        </p:attrNameLst>
                                      </p:cBhvr>
                                      <p:tavLst>
                                        <p:tav tm="0">
                                          <p:val>
                                            <p:strVal val="0,5"/>
                                          </p:val>
                                        </p:tav>
                                        <p:tav tm="100000">
                                          <p:val>
                                            <p:strVal val="#ppt_y"/>
                                          </p:val>
                                        </p:tav>
                                      </p:tavLst>
                                    </p:anim>
                                  </p:childTnLst>
                                </p:cTn>
                              </p:par>
                            </p:childTnLst>
                          </p:cTn>
                        </p:par>
                        <p:par>
                          <p:cTn id="18" fill="hold">
                            <p:stCondLst>
                              <p:cond delay="1200"/>
                            </p:stCondLst>
                            <p:childTnLst>
                              <p:par>
                                <p:cTn id="19" presetID="23" presetClass="entr" presetSubtype="16" fill="hold" grpId="0" nodeType="afterEffect">
                                  <p:stCondLst>
                                    <p:cond delay="10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strVal val="0"/>
                                          </p:val>
                                        </p:tav>
                                        <p:tav tm="100000">
                                          <p:val>
                                            <p:strVal val="#ppt_w"/>
                                          </p:val>
                                        </p:tav>
                                      </p:tavLst>
                                    </p:anim>
                                    <p:anim calcmode="lin" valueType="num">
                                      <p:cBhvr>
                                        <p:cTn id="22" dur="500" fill="hold"/>
                                        <p:tgtEl>
                                          <p:spTgt spid="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8930" name="Picture 4" descr="Accidente :S - Bueno no todo es color de rosa también en el transporte marítimo suceden siniestros graves como pueden apreciar en esta foto. Aqui se las dejo a colación se vienen mas fotos exclusivas:P Bye andrea - Fotolog"/>
          <p:cNvPicPr>
            <a:picLocks noChangeAspect="1" noChangeArrowheads="1"/>
          </p:cNvPicPr>
          <p:nvPr/>
        </p:nvPicPr>
        <p:blipFill>
          <a:blip r:embed="rId2" cstate="print"/>
          <a:srcRect/>
          <a:stretch>
            <a:fillRect/>
          </a:stretch>
        </p:blipFill>
        <p:spPr bwMode="auto">
          <a:xfrm>
            <a:off x="0" y="-171450"/>
            <a:ext cx="9144000" cy="7029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9954" name="Picture 2" descr="http://www.tibagroup.com/mx/wp-content/uploads/sites/5/2014/09/1118922.jpg"/>
          <p:cNvPicPr>
            <a:picLocks noChangeAspect="1" noChangeArrowheads="1"/>
          </p:cNvPicPr>
          <p:nvPr/>
        </p:nvPicPr>
        <p:blipFill>
          <a:blip r:embed="rId2" cstate="print"/>
          <a:srcRect/>
          <a:stretch>
            <a:fillRect/>
          </a:stretch>
        </p:blipFill>
        <p:spPr bwMode="auto">
          <a:xfrm>
            <a:off x="0" y="-214313"/>
            <a:ext cx="9144000" cy="70723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0978" name="Picture 2" descr="https://images-blogger-opensocial.googleusercontent.com/gadgets/proxy?url=http%3A%2F%2Fwww.navegar.com%2Fwp-content%2Fuploads%2F2014%2F07%2FMV-Rena-NZ.jpg&amp;container=blogger&amp;gadget=a&amp;rewriteMime=image%2F*"/>
          <p:cNvPicPr>
            <a:picLocks noChangeAspect="1" noChangeArrowheads="1"/>
          </p:cNvPicPr>
          <p:nvPr/>
        </p:nvPicPr>
        <p:blipFill>
          <a:blip r:embed="rId2" cstate="print"/>
          <a:srcRect/>
          <a:stretch>
            <a:fillRect/>
          </a:stretch>
        </p:blipFill>
        <p:spPr bwMode="auto">
          <a:xfrm>
            <a:off x="0" y="-242888"/>
            <a:ext cx="9144000" cy="71008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02" name="Picture 2" descr="http://www.rh-shipping.com/img/home/seguro/maritimo.jpg"/>
          <p:cNvPicPr>
            <a:picLocks noChangeAspect="1" noChangeArrowheads="1"/>
          </p:cNvPicPr>
          <p:nvPr/>
        </p:nvPicPr>
        <p:blipFill>
          <a:blip r:embed="rId2" cstate="print"/>
          <a:srcRect/>
          <a:stretch>
            <a:fillRect/>
          </a:stretch>
        </p:blipFill>
        <p:spPr bwMode="auto">
          <a:xfrm>
            <a:off x="0" y="-242888"/>
            <a:ext cx="9144000" cy="71008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26" name="Picture 2" descr="http://www.carinamaya.com.ar/img/home-2.jpg"/>
          <p:cNvPicPr>
            <a:picLocks noChangeAspect="1" noChangeArrowheads="1"/>
          </p:cNvPicPr>
          <p:nvPr/>
        </p:nvPicPr>
        <p:blipFill>
          <a:blip r:embed="rId2" cstate="print"/>
          <a:srcRect/>
          <a:stretch>
            <a:fillRect/>
          </a:stretch>
        </p:blipFill>
        <p:spPr bwMode="auto">
          <a:xfrm>
            <a:off x="0" y="-242888"/>
            <a:ext cx="9144000" cy="71008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4050" name="Picture 8" descr="Resultado de imagen para siniestros transporte maritimo"/>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5074" name="Picture 10" descr="La demanda de cruceros se mantiene a flote tras los accidentes de Costa Cruceros"/>
          <p:cNvPicPr>
            <a:picLocks noChangeAspect="1" noChangeArrowheads="1"/>
          </p:cNvPicPr>
          <p:nvPr/>
        </p:nvPicPr>
        <p:blipFill>
          <a:blip r:embed="rId2" cstate="print"/>
          <a:srcRect/>
          <a:stretch>
            <a:fillRect/>
          </a:stretch>
        </p:blipFill>
        <p:spPr bwMode="auto">
          <a:xfrm>
            <a:off x="0" y="-171450"/>
            <a:ext cx="9144000" cy="7029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6098" name="Picture 2" descr="http://images.teinteresa.es/espana/barco-Prestige-hundiendose_TINIMA20121016_0380_5.jpg"/>
          <p:cNvPicPr>
            <a:picLocks noChangeAspect="1" noChangeArrowheads="1"/>
          </p:cNvPicPr>
          <p:nvPr/>
        </p:nvPicPr>
        <p:blipFill>
          <a:blip r:embed="rId2" cstate="print"/>
          <a:srcRect/>
          <a:stretch>
            <a:fillRect/>
          </a:stretch>
        </p:blipFill>
        <p:spPr bwMode="auto">
          <a:xfrm>
            <a:off x="0" y="-242888"/>
            <a:ext cx="9144000" cy="71008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7122" name="Picture 4" descr="http://www.lagranepoca.com/sites/default/files/contenedor.jpg"/>
          <p:cNvPicPr>
            <a:picLocks noChangeAspect="1" noChangeArrowheads="1"/>
          </p:cNvPicPr>
          <p:nvPr/>
        </p:nvPicPr>
        <p:blipFill>
          <a:blip r:embed="rId2" cstate="print"/>
          <a:srcRect/>
          <a:stretch>
            <a:fillRect/>
          </a:stretch>
        </p:blipFill>
        <p:spPr bwMode="auto">
          <a:xfrm>
            <a:off x="0" y="-171450"/>
            <a:ext cx="9144000" cy="7029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8146" name="Picture 2" descr="http://www.mexicoxport.com/mx-content/noticias/2013/01/barco.jpg"/>
          <p:cNvPicPr>
            <a:picLocks noChangeAspect="1" noChangeArrowheads="1"/>
          </p:cNvPicPr>
          <p:nvPr/>
        </p:nvPicPr>
        <p:blipFill>
          <a:blip r:embed="rId2" cstate="print"/>
          <a:srcRect/>
          <a:stretch>
            <a:fillRect/>
          </a:stretch>
        </p:blipFill>
        <p:spPr bwMode="auto">
          <a:xfrm>
            <a:off x="0" y="-142875"/>
            <a:ext cx="9144000" cy="70008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533400" y="914400"/>
            <a:ext cx="8132763" cy="949325"/>
          </a:xfrm>
          <a:prstGeom prst="rect">
            <a:avLst/>
          </a:prstGeom>
          <a:solidFill>
            <a:schemeClr val="bg2"/>
          </a:solidFill>
          <a:ln w="76196">
            <a:solidFill>
              <a:schemeClr val="tx1"/>
            </a:solidFill>
            <a:miter lim="800000"/>
            <a:headEnd/>
            <a:tailEnd/>
          </a:ln>
        </p:spPr>
        <p:txBody>
          <a:bodyPr anchor="ctr" anchorCtr="1"/>
          <a:lstStyle/>
          <a:p>
            <a:pPr algn="ctr"/>
            <a:r>
              <a:rPr lang="es-ES" sz="2800" b="1">
                <a:solidFill>
                  <a:srgbClr val="000000"/>
                </a:solidFill>
                <a:latin typeface="Times New Roman" pitchFamily="18" charset="0"/>
                <a:cs typeface="Times New Roman" pitchFamily="18" charset="0"/>
              </a:rPr>
              <a:t>MODO DE CÁLCULO DE LA INCAPACIDAD LABORAL PERMANENTE PARCIAL</a:t>
            </a:r>
          </a:p>
        </p:txBody>
      </p:sp>
      <p:sp>
        <p:nvSpPr>
          <p:cNvPr id="3" name="Text Box 3"/>
          <p:cNvSpPr txBox="1">
            <a:spLocks noChangeArrowheads="1"/>
          </p:cNvSpPr>
          <p:nvPr/>
        </p:nvSpPr>
        <p:spPr bwMode="auto">
          <a:xfrm>
            <a:off x="533520" y="2819400"/>
            <a:ext cx="8107243" cy="2533650"/>
          </a:xfrm>
          <a:prstGeom prst="rect">
            <a:avLst/>
          </a:prstGeom>
          <a:solidFill>
            <a:schemeClr val="bg2"/>
          </a:solidFill>
          <a:ln w="76196">
            <a:solidFill>
              <a:schemeClr val="tx1"/>
            </a:solidFill>
            <a:miter lim="800000"/>
            <a:headEnd/>
            <a:tailEnd/>
          </a:ln>
        </p:spPr>
        <p:txBody>
          <a:bodyPr wrap="square" anchorCtr="1">
            <a:spAutoFit/>
          </a:bodyPr>
          <a:lstStyle/>
          <a:p>
            <a:pPr algn="ctr" hangingPunct="0">
              <a:spcBef>
                <a:spcPts val="1200"/>
              </a:spcBef>
            </a:pPr>
            <a:r>
              <a:rPr lang="es-ES" sz="2000" b="1">
                <a:solidFill>
                  <a:srgbClr val="000000"/>
                </a:solidFill>
                <a:latin typeface="Times New Roman" pitchFamily="18" charset="0"/>
              </a:rPr>
              <a:t>INCAPACIDAD INFERIOR AL 50%</a:t>
            </a:r>
          </a:p>
          <a:p>
            <a:pPr algn="ctr" hangingPunct="0">
              <a:spcBef>
                <a:spcPts val="1100"/>
              </a:spcBef>
            </a:pPr>
            <a:r>
              <a:rPr lang="es-ES" b="1">
                <a:solidFill>
                  <a:srgbClr val="000000"/>
                </a:solidFill>
                <a:latin typeface="Times New Roman" pitchFamily="18" charset="0"/>
              </a:rPr>
              <a:t>53 VECES EL VALOR MENSUAL DEL INGRESO BASE MULTIPLICADO POR EL PORCENTAJE DE INCAPACIDAD Y POR EL COEFICIENTE QUE RESULTARÁ DE DIVIDIR EL NÚMERO 65 POR LA EDAD DEL DAMNIFICADO A LA FECHA DE LA PRIMERA MANIFESTACIÓN INVALIDANTE. EN NINGÚN CASO LA INDEMNIZACIÓN SERÁ SUPERIOR A LA CANTIDAD QUE RESULTE DE MULTIPLICAR $ 180.000 POR EL PORCENTAJE DE INCAPACIDAD.</a:t>
            </a:r>
            <a:endParaRPr lang="es-ES">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3" fill="hold" grpId="0" nodeType="afterEffect">
                                  <p:stCondLst>
                                    <p:cond delay="1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600"/>
                            </p:stCondLst>
                            <p:childTnLst>
                              <p:par>
                                <p:cTn id="9" presetID="1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9170" name="Picture 2" descr="http://laestrella.com.pa/media/news/image/118957_800x600_crop_5525721de6fb1.jpg"/>
          <p:cNvPicPr>
            <a:picLocks noChangeAspect="1" noChangeArrowheads="1"/>
          </p:cNvPicPr>
          <p:nvPr/>
        </p:nvPicPr>
        <p:blipFill>
          <a:blip r:embed="rId2" cstate="print"/>
          <a:srcRect t="13483" b="14606"/>
          <a:stretch>
            <a:fillRect/>
          </a:stretch>
        </p:blipFill>
        <p:spPr bwMode="auto">
          <a:xfrm>
            <a:off x="0" y="-242888"/>
            <a:ext cx="9144000" cy="71008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0194" name="Picture 2" descr="Resultado de imagen para accidentes naúticos barrido de olas"/>
          <p:cNvPicPr>
            <a:picLocks noChangeAspect="1" noChangeArrowheads="1"/>
          </p:cNvPicPr>
          <p:nvPr/>
        </p:nvPicPr>
        <p:blipFill>
          <a:blip r:embed="rId2" cstate="print"/>
          <a:srcRect/>
          <a:stretch>
            <a:fillRect/>
          </a:stretch>
        </p:blipFill>
        <p:spPr bwMode="auto">
          <a:xfrm>
            <a:off x="0" y="-242888"/>
            <a:ext cx="9144000" cy="71008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1218" name="Picture 2" descr="Resultado de imagen para accidentes naúticos barrido de ola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42" name="Picture 8" descr="http://www.fondear.org/infonautic/Barco/Barco_Navegando/Contenedores_Peligro/cont.jpg"/>
          <p:cNvPicPr>
            <a:picLocks noChangeAspect="1" noChangeArrowheads="1"/>
          </p:cNvPicPr>
          <p:nvPr/>
        </p:nvPicPr>
        <p:blipFill>
          <a:blip r:embed="rId2" cstate="print"/>
          <a:srcRect/>
          <a:stretch>
            <a:fillRect/>
          </a:stretch>
        </p:blipFill>
        <p:spPr bwMode="auto">
          <a:xfrm>
            <a:off x="0" y="-171450"/>
            <a:ext cx="9144000" cy="7029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3266" name="Picture 1" descr="D:\Documents and Settings\Roberto\Escritorio\Caída de contenedores _ Bitácora – webmar.com_files\Arnold-Maersk.jpg"/>
          <p:cNvPicPr>
            <a:picLocks noChangeAspect="1" noChangeArrowheads="1"/>
          </p:cNvPicPr>
          <p:nvPr/>
        </p:nvPicPr>
        <p:blipFill>
          <a:blip r:embed="rId2" cstate="print"/>
          <a:srcRect/>
          <a:stretch>
            <a:fillRect/>
          </a:stretch>
        </p:blipFill>
        <p:spPr bwMode="auto">
          <a:xfrm>
            <a:off x="0" y="-242888"/>
            <a:ext cx="9144000" cy="71008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txBox="1">
            <a:spLocks noGrp="1"/>
          </p:cNvSpPr>
          <p:nvPr>
            <p:ph type="title"/>
          </p:nvPr>
        </p:nvSpPr>
        <p:spPr>
          <a:xfrm>
            <a:off x="457200" y="1358900"/>
            <a:ext cx="8229600" cy="1081088"/>
          </a:xfrm>
          <a:solidFill>
            <a:schemeClr val="accent1">
              <a:lumMod val="20000"/>
              <a:lumOff val="80000"/>
            </a:schemeClr>
          </a:solidFill>
          <a:ln w="76196">
            <a:solidFill>
              <a:schemeClr val="accent1"/>
            </a:solidFill>
          </a:ln>
        </p:spPr>
        <p:txBody>
          <a:bodyPr rtlCol="0" anchorCtr="1">
            <a:normAutofit/>
          </a:bodyPr>
          <a:lstStyle/>
          <a:p>
            <a:pPr eaLnBrk="1" fontAlgn="auto" hangingPunct="1">
              <a:spcBef>
                <a:spcPts val="0"/>
              </a:spcBef>
              <a:spcAft>
                <a:spcPts val="0"/>
              </a:spcAft>
              <a:defRPr/>
            </a:pPr>
            <a:r>
              <a:rPr sz="2800" b="1" dirty="0" smtClean="0">
                <a:solidFill>
                  <a:srgbClr val="000000"/>
                </a:solidFill>
                <a:latin typeface="Times New Roman" pitchFamily="18"/>
                <a:cs typeface="Times New Roman" pitchFamily="18"/>
              </a:rPr>
              <a:t>RIESGOS HABITUALES EN EL </a:t>
            </a:r>
            <a:br>
              <a:rPr sz="2800" b="1" dirty="0" smtClean="0">
                <a:solidFill>
                  <a:srgbClr val="000000"/>
                </a:solidFill>
                <a:latin typeface="Times New Roman" pitchFamily="18"/>
                <a:cs typeface="Times New Roman" pitchFamily="18"/>
              </a:rPr>
            </a:br>
            <a:r>
              <a:rPr sz="2800" b="1" dirty="0" smtClean="0">
                <a:solidFill>
                  <a:srgbClr val="000000"/>
                </a:solidFill>
                <a:latin typeface="Times New Roman" pitchFamily="18"/>
                <a:cs typeface="Times New Roman" pitchFamily="18"/>
              </a:rPr>
              <a:t>TRANSPORTE AÉREO</a:t>
            </a:r>
            <a:endParaRPr sz="2800" dirty="0" smtClean="0">
              <a:solidFill>
                <a:srgbClr val="000000"/>
              </a:solidFill>
              <a:latin typeface="Times New Roman" pitchFamily="18"/>
              <a:cs typeface="Times New Roman" pitchFamily="18"/>
            </a:endParaRPr>
          </a:p>
        </p:txBody>
      </p:sp>
      <p:sp>
        <p:nvSpPr>
          <p:cNvPr id="743427" name="Text Box 3"/>
          <p:cNvSpPr txBox="1">
            <a:spLocks noChangeArrowheads="1"/>
          </p:cNvSpPr>
          <p:nvPr/>
        </p:nvSpPr>
        <p:spPr bwMode="auto">
          <a:xfrm>
            <a:off x="457200" y="3522663"/>
            <a:ext cx="8229600" cy="1993900"/>
          </a:xfrm>
          <a:prstGeom prst="rect">
            <a:avLst/>
          </a:prstGeom>
          <a:solidFill>
            <a:schemeClr val="accent1">
              <a:lumMod val="20000"/>
              <a:lumOff val="80000"/>
            </a:schemeClr>
          </a:solidFill>
          <a:ln w="76196">
            <a:solidFill>
              <a:schemeClr val="accent1"/>
            </a:solidFill>
            <a:miter lim="800000"/>
            <a:headEnd/>
            <a:tailEnd/>
          </a:ln>
        </p:spPr>
        <p:txBody>
          <a:bodyPr wrap="square" lIns="90004" tIns="46798" rIns="90004" bIns="46798" anchor="ctr" anchorCtr="1">
            <a:spAutoFit/>
          </a:bodyPr>
          <a:lstStyle/>
          <a:p>
            <a:pPr algn="ctr" fontAlgn="auto" hangingPunct="0">
              <a:spcBef>
                <a:spcPts val="1400"/>
              </a:spcBef>
              <a:spcAft>
                <a:spcPts val="0"/>
              </a:spcAft>
              <a:defRPr/>
            </a:pPr>
            <a:r>
              <a:rPr lang="es-ES" sz="2400" b="1">
                <a:solidFill>
                  <a:srgbClr val="000000"/>
                </a:solidFill>
                <a:latin typeface="Times New Roman" pitchFamily="18" charset="0"/>
              </a:rPr>
              <a:t>Cambios bruscos de presión atmosférica o de temperatura, fuerza de aceleración y desaceleración, turbulencias, vibraciones al aterrizaje, caída de la aeronave, incendio, robo y/o ratería, manipulación de bultos, estadía en terminales y aeropuertos de escala, etc.</a:t>
            </a:r>
            <a:endParaRPr lang="es-ES" sz="2000" b="1">
              <a:solidFill>
                <a:srgbClr val="00000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5314" name="Picture 2" descr="Resultado de imagen para accidentes de barcos en el ma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6338" name="Picture 2" descr="Resultado de imagen para siniestros de  transporte aéreo"/>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7362" name="Picture 2"/>
          <p:cNvPicPr>
            <a:picLocks noChangeAspect="1" noChangeArrowheads="1"/>
          </p:cNvPicPr>
          <p:nvPr/>
        </p:nvPicPr>
        <p:blipFill>
          <a:blip r:embed="rId2" cstate="print"/>
          <a:srcRect l="11804" t="40834" r="44560" b="24165"/>
          <a:stretch>
            <a:fillRect/>
          </a:stretch>
        </p:blipFill>
        <p:spPr bwMode="auto">
          <a:xfrm>
            <a:off x="0" y="0"/>
            <a:ext cx="9358313"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txBox="1">
            <a:spLocks noGrp="1"/>
          </p:cNvSpPr>
          <p:nvPr>
            <p:ph type="title"/>
          </p:nvPr>
        </p:nvSpPr>
        <p:spPr>
          <a:xfrm>
            <a:off x="457200" y="1143000"/>
            <a:ext cx="8229600" cy="1081088"/>
          </a:xfrm>
          <a:solidFill>
            <a:schemeClr val="accent1">
              <a:lumMod val="20000"/>
              <a:lumOff val="80000"/>
            </a:schemeClr>
          </a:solidFill>
          <a:ln w="76196">
            <a:solidFill>
              <a:schemeClr val="accent1"/>
            </a:solidFill>
          </a:ln>
        </p:spPr>
        <p:txBody>
          <a:bodyPr rtlCol="0" anchorCtr="1">
            <a:normAutofit/>
          </a:bodyPr>
          <a:lstStyle/>
          <a:p>
            <a:pPr eaLnBrk="1" fontAlgn="auto" hangingPunct="1">
              <a:spcBef>
                <a:spcPts val="0"/>
              </a:spcBef>
              <a:spcAft>
                <a:spcPts val="0"/>
              </a:spcAft>
              <a:defRPr/>
            </a:pPr>
            <a:r>
              <a:rPr sz="2800" b="1" dirty="0" smtClean="0">
                <a:solidFill>
                  <a:srgbClr val="000000"/>
                </a:solidFill>
                <a:latin typeface="Times New Roman" pitchFamily="18"/>
                <a:cs typeface="Times New Roman" pitchFamily="18"/>
              </a:rPr>
              <a:t>RIESGOS HABITUALES EN EL </a:t>
            </a:r>
            <a:br>
              <a:rPr sz="2800" b="1" dirty="0" smtClean="0">
                <a:solidFill>
                  <a:srgbClr val="000000"/>
                </a:solidFill>
                <a:latin typeface="Times New Roman" pitchFamily="18"/>
                <a:cs typeface="Times New Roman" pitchFamily="18"/>
              </a:rPr>
            </a:br>
            <a:r>
              <a:rPr sz="2800" b="1" dirty="0" smtClean="0">
                <a:solidFill>
                  <a:srgbClr val="000000"/>
                </a:solidFill>
                <a:latin typeface="Times New Roman" pitchFamily="18"/>
                <a:cs typeface="Times New Roman" pitchFamily="18"/>
              </a:rPr>
              <a:t>TRANSPORTE TERRESTRE</a:t>
            </a:r>
          </a:p>
        </p:txBody>
      </p:sp>
      <p:sp>
        <p:nvSpPr>
          <p:cNvPr id="744451" name="Text Box 3"/>
          <p:cNvSpPr txBox="1">
            <a:spLocks noChangeArrowheads="1"/>
          </p:cNvSpPr>
          <p:nvPr/>
        </p:nvSpPr>
        <p:spPr bwMode="auto">
          <a:xfrm>
            <a:off x="457200" y="3333128"/>
            <a:ext cx="8229600" cy="1941169"/>
          </a:xfrm>
          <a:prstGeom prst="rect">
            <a:avLst/>
          </a:prstGeom>
          <a:solidFill>
            <a:schemeClr val="accent1">
              <a:lumMod val="20000"/>
              <a:lumOff val="80000"/>
            </a:schemeClr>
          </a:solidFill>
          <a:ln w="76196">
            <a:solidFill>
              <a:schemeClr val="accent1"/>
            </a:solidFill>
            <a:miter lim="800000"/>
            <a:headEnd/>
            <a:tailEnd/>
          </a:ln>
        </p:spPr>
        <p:txBody>
          <a:bodyPr wrap="square" lIns="90004" tIns="46798" rIns="90004" bIns="46798" anchor="ctr" anchorCtr="1">
            <a:spAutoFit/>
          </a:bodyPr>
          <a:lstStyle/>
          <a:p>
            <a:pPr algn="ctr" fontAlgn="auto" hangingPunct="0">
              <a:spcBef>
                <a:spcPts val="1400"/>
              </a:spcBef>
              <a:spcAft>
                <a:spcPts val="0"/>
              </a:spcAft>
              <a:defRPr/>
            </a:pPr>
            <a:r>
              <a:rPr lang="es-ES" sz="2400" b="1">
                <a:solidFill>
                  <a:srgbClr val="000000"/>
                </a:solidFill>
                <a:latin typeface="Times New Roman" pitchFamily="18" charset="0"/>
              </a:rPr>
              <a:t>Choque, vuelco, incendio, desbarrancamiento, descarrilamiento, impacto de la carga con puentes, aceleración y frenado, desplazamiento lateral en curvas, fuertes vibraciones, impacto por baches, manipuleo de bultos, contacto con otras cargas, caída y deficiencia de estiba, etc.</a:t>
            </a:r>
            <a:endParaRPr lang="es-ES" sz="2000" b="1">
              <a:solidFill>
                <a:srgbClr val="00000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228600"/>
            <a:ext cx="9144000" cy="70866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txBox="1">
            <a:spLocks/>
          </p:cNvSpPr>
          <p:nvPr/>
        </p:nvSpPr>
        <p:spPr>
          <a:xfrm>
            <a:off x="457200" y="838200"/>
            <a:ext cx="8229600" cy="1371599"/>
          </a:xfrm>
          <a:prstGeom prst="rect">
            <a:avLst/>
          </a:prstGeom>
          <a:solidFill>
            <a:schemeClr val="tx2">
              <a:lumMod val="40000"/>
              <a:lumOff val="60000"/>
            </a:schemeClr>
          </a:solidFill>
          <a:ln w="38100">
            <a:solidFill>
              <a:schemeClr val="tx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sz="2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CONSIDERA LAS SIGUIENTES COBERTURAS</a:t>
            </a:r>
            <a:endParaRPr kumimoji="0" lang="en-US" sz="28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3" name="1 Título"/>
          <p:cNvSpPr txBox="1">
            <a:spLocks/>
          </p:cNvSpPr>
          <p:nvPr/>
        </p:nvSpPr>
        <p:spPr>
          <a:xfrm>
            <a:off x="457200" y="2971801"/>
            <a:ext cx="8229600" cy="2362199"/>
          </a:xfrm>
          <a:prstGeom prst="rect">
            <a:avLst/>
          </a:prstGeom>
          <a:solidFill>
            <a:schemeClr val="tx2">
              <a:lumMod val="40000"/>
              <a:lumOff val="60000"/>
            </a:schemeClr>
          </a:solidFill>
          <a:ln w="38100">
            <a:solidFill>
              <a:schemeClr val="tx1"/>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sz="2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RIESGOS DEL TRABAJO</a:t>
            </a:r>
          </a:p>
          <a:p>
            <a:pPr marL="0" marR="0" lvl="0" indent="0" algn="ctr" defTabSz="914400" rtl="0" eaLnBrk="1" fontAlgn="auto" latinLnBrk="0" hangingPunct="1">
              <a:lnSpc>
                <a:spcPct val="100000"/>
              </a:lnSpc>
              <a:spcBef>
                <a:spcPct val="0"/>
              </a:spcBef>
              <a:spcAft>
                <a:spcPts val="0"/>
              </a:spcAft>
              <a:buClrTx/>
              <a:buSzTx/>
              <a:buFontTx/>
              <a:buNone/>
              <a:tabLst/>
              <a:defRPr/>
            </a:pPr>
            <a:r>
              <a:rPr lang="es-AR" sz="2400" b="1" dirty="0" smtClean="0">
                <a:latin typeface="Times New Roman" pitchFamily="18" charset="0"/>
                <a:ea typeface="+mj-ea"/>
                <a:cs typeface="Times New Roman" pitchFamily="18" charset="0"/>
              </a:rPr>
              <a:t>RIESGOS VARIOS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sz="2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ROBO</a:t>
            </a:r>
          </a:p>
          <a:p>
            <a:pPr marL="0" marR="0" lvl="0" indent="0" algn="ctr" defTabSz="914400" rtl="0" eaLnBrk="1" fontAlgn="auto" latinLnBrk="0" hangingPunct="1">
              <a:lnSpc>
                <a:spcPct val="100000"/>
              </a:lnSpc>
              <a:spcBef>
                <a:spcPct val="0"/>
              </a:spcBef>
              <a:spcAft>
                <a:spcPts val="0"/>
              </a:spcAft>
              <a:buClrTx/>
              <a:buSzTx/>
              <a:buFontTx/>
              <a:buNone/>
              <a:tabLst/>
              <a:defRPr/>
            </a:pPr>
            <a:r>
              <a:rPr lang="es-AR" sz="2400" b="1" dirty="0" smtClean="0">
                <a:latin typeface="Times New Roman" pitchFamily="18" charset="0"/>
                <a:ea typeface="+mj-ea"/>
                <a:cs typeface="Times New Roman" pitchFamily="18" charset="0"/>
              </a:rPr>
              <a:t>SEGURO TÉCNICO</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sz="2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TRANSPORTES</a:t>
            </a:r>
            <a:endParaRPr kumimoji="0" lang="en-US" sz="2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531813" y="2197894"/>
            <a:ext cx="8186737" cy="1231106"/>
          </a:xfrm>
          <a:prstGeom prst="rect">
            <a:avLst/>
          </a:prstGeom>
          <a:solidFill>
            <a:schemeClr val="bg2"/>
          </a:solidFill>
          <a:ln w="76196">
            <a:solidFill>
              <a:schemeClr val="tx1"/>
            </a:solidFill>
            <a:miter lim="800000"/>
            <a:headEnd/>
            <a:tailEnd/>
          </a:ln>
        </p:spPr>
        <p:txBody>
          <a:bodyPr wrap="square" anchorCtr="1">
            <a:spAutoFit/>
          </a:bodyPr>
          <a:lstStyle/>
          <a:p>
            <a:pPr algn="ctr" hangingPunct="0">
              <a:spcBef>
                <a:spcPts val="1200"/>
              </a:spcBef>
            </a:pPr>
            <a:r>
              <a:rPr lang="es-ES" sz="1600" b="1">
                <a:solidFill>
                  <a:srgbClr val="000000"/>
                </a:solidFill>
                <a:latin typeface="Times New Roman" pitchFamily="18" charset="0"/>
              </a:rPr>
              <a:t>CARÁCTER PROVISORIO</a:t>
            </a:r>
          </a:p>
          <a:p>
            <a:pPr algn="ctr" hangingPunct="0">
              <a:spcBef>
                <a:spcPts val="1200"/>
              </a:spcBef>
            </a:pPr>
            <a:r>
              <a:rPr lang="es-ES" sz="1600" b="1">
                <a:solidFill>
                  <a:srgbClr val="000000"/>
                </a:solidFill>
                <a:latin typeface="Times New Roman" pitchFamily="18" charset="0"/>
              </a:rPr>
              <a:t>PAGO MENSUAL DEL 70% DEL VALOR MENSUAL DEL INGRESO BASE MÁS LAS ASIGNACIONES FAMILIARES. DURANTE ESTE PERÍODO EL DAMNIFICADO NO TENDRÁ DERECHO A LAS PRESTACIONES DEL RÉGIMEN PREVISIONAL.</a:t>
            </a:r>
            <a:endParaRPr lang="es-ES" sz="1600">
              <a:solidFill>
                <a:srgbClr val="000000"/>
              </a:solidFill>
              <a:latin typeface="Times New Roman" pitchFamily="18" charset="0"/>
            </a:endParaRPr>
          </a:p>
        </p:txBody>
      </p:sp>
      <p:sp>
        <p:nvSpPr>
          <p:cNvPr id="3" name="Text Box 3"/>
          <p:cNvSpPr txBox="1">
            <a:spLocks noChangeArrowheads="1"/>
          </p:cNvSpPr>
          <p:nvPr/>
        </p:nvSpPr>
        <p:spPr bwMode="auto">
          <a:xfrm>
            <a:off x="457201" y="4003675"/>
            <a:ext cx="8229600" cy="1787525"/>
          </a:xfrm>
          <a:prstGeom prst="rect">
            <a:avLst/>
          </a:prstGeom>
          <a:solidFill>
            <a:schemeClr val="bg2"/>
          </a:solidFill>
          <a:ln w="76196">
            <a:solidFill>
              <a:schemeClr val="tx1"/>
            </a:solidFill>
            <a:miter lim="800000"/>
            <a:headEnd/>
            <a:tailEnd/>
          </a:ln>
        </p:spPr>
        <p:txBody>
          <a:bodyPr wrap="square" anchorCtr="1">
            <a:spAutoFit/>
          </a:bodyPr>
          <a:lstStyle/>
          <a:p>
            <a:pPr algn="ctr" hangingPunct="0">
              <a:spcBef>
                <a:spcPts val="1200"/>
              </a:spcBef>
            </a:pPr>
            <a:r>
              <a:rPr lang="es-ES" sz="1600" b="1" dirty="0">
                <a:solidFill>
                  <a:srgbClr val="000000"/>
                </a:solidFill>
                <a:latin typeface="Times New Roman" pitchFamily="18" charset="0"/>
              </a:rPr>
              <a:t>CARÁCTER DEFINITIVO</a:t>
            </a:r>
          </a:p>
          <a:p>
            <a:pPr algn="ctr" hangingPunct="0">
              <a:spcBef>
                <a:spcPts val="1200"/>
              </a:spcBef>
            </a:pPr>
            <a:r>
              <a:rPr lang="es-ES" sz="1600" b="1" dirty="0">
                <a:solidFill>
                  <a:srgbClr val="000000"/>
                </a:solidFill>
                <a:latin typeface="Times New Roman" pitchFamily="18" charset="0"/>
              </a:rPr>
              <a:t>RECIBIRÁ LA PRESTACIÓN DE PAGO MENSUAL CORRESPONDIENTE AL RÉGIMEN PREVISIONAL Y EN FORMA COMPLEMENTARIA UNA RENTA MENSUAL EQUIVALENTE A 53 VECES EL VALOR DEL INGRESO BASE MULTIPLICADO POR UN COEFICIENTE (65 DIVIDIDO LA EDAD), NO PUDIENDO SER SUPERIOR A $180.000.-</a:t>
            </a:r>
            <a:endParaRPr lang="es-ES" sz="1600" dirty="0">
              <a:solidFill>
                <a:srgbClr val="000000"/>
              </a:solidFill>
              <a:latin typeface="Times New Roman" pitchFamily="18" charset="0"/>
            </a:endParaRPr>
          </a:p>
        </p:txBody>
      </p:sp>
      <p:sp>
        <p:nvSpPr>
          <p:cNvPr id="4" name="Rectangle 4"/>
          <p:cNvSpPr txBox="1">
            <a:spLocks/>
          </p:cNvSpPr>
          <p:nvPr/>
        </p:nvSpPr>
        <p:spPr>
          <a:xfrm>
            <a:off x="500063" y="517525"/>
            <a:ext cx="8186737" cy="1039813"/>
          </a:xfrm>
          <a:prstGeom prst="rect">
            <a:avLst/>
          </a:prstGeom>
          <a:solidFill>
            <a:schemeClr val="bg2"/>
          </a:solidFill>
          <a:ln w="76196">
            <a:solidFill>
              <a:schemeClr val="tx1"/>
            </a:solidFill>
          </a:ln>
        </p:spPr>
        <p:txBody>
          <a:bodyPr vert="horz" lIns="91440" tIns="45720" rIns="91440" bIns="45720" rtlCol="0" anchor="ctr" anchorCtr="1">
            <a:normAutofit/>
          </a:bodyPr>
          <a:lstStyle/>
          <a:p>
            <a:pPr marL="484188"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solidFill>
                  <a:srgbClr val="000000"/>
                </a:solidFill>
                <a:effectLst/>
                <a:uLnTx/>
                <a:uFillTx/>
                <a:latin typeface="Times New Roman" pitchFamily="18" charset="0"/>
                <a:ea typeface="+mj-ea"/>
                <a:cs typeface="Times New Roman" pitchFamily="18" charset="0"/>
              </a:rPr>
              <a:t>MODO DE CÁLCULO DE LA INCAPACIDAD PERMANENTE TOTAL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1+#ppt_w/2"/>
                                          </p:val>
                                        </p:tav>
                                        <p:tav tm="100000">
                                          <p:val>
                                            <p:strVal val="#ppt_x"/>
                                          </p:val>
                                        </p:tav>
                                      </p:tavLst>
                                    </p:anim>
                                    <p:anim calcmode="lin" valueType="num">
                                      <p:cBhvr>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1+#ppt_w/2"/>
                                          </p:val>
                                        </p:tav>
                                        <p:tav tm="100000">
                                          <p:val>
                                            <p:strVal val="#ppt_x"/>
                                          </p:val>
                                        </p:tav>
                                      </p:tavLst>
                                    </p:anim>
                                    <p:anim calcmode="lin" valueType="num">
                                      <p:cBhvr>
                                        <p:cTn id="13" dur="500" fill="hold"/>
                                        <p:tgtEl>
                                          <p:spTgt spid="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3"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1+#ppt_w/2"/>
                                          </p:val>
                                        </p:tav>
                                        <p:tav tm="100000">
                                          <p:val>
                                            <p:strVal val="#ppt_x"/>
                                          </p:val>
                                        </p:tav>
                                      </p:tavLst>
                                    </p:anim>
                                    <p:anim calcmode="lin" valueType="num">
                                      <p:cBhvr>
                                        <p:cTn id="1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9410" name="Picture 2"/>
          <p:cNvPicPr>
            <a:picLocks noChangeAspect="1" noChangeArrowheads="1"/>
          </p:cNvPicPr>
          <p:nvPr/>
        </p:nvPicPr>
        <p:blipFill>
          <a:blip r:embed="rId2" cstate="print"/>
          <a:srcRect l="5156" t="29349" r="38126" b="13333"/>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0434" name="Picture 2"/>
          <p:cNvPicPr>
            <a:picLocks noChangeAspect="1" noChangeArrowheads="1"/>
          </p:cNvPicPr>
          <p:nvPr/>
        </p:nvPicPr>
        <p:blipFill>
          <a:blip r:embed="rId2" cstate="print"/>
          <a:srcRect l="20602" t="16667" r="19843" b="23334"/>
          <a:stretch>
            <a:fillRect/>
          </a:stretch>
        </p:blipFill>
        <p:spPr bwMode="auto">
          <a:xfrm>
            <a:off x="0" y="0"/>
            <a:ext cx="9215438"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1458" name="Picture 3"/>
          <p:cNvPicPr>
            <a:picLocks noChangeAspect="1" noChangeArrowheads="1"/>
          </p:cNvPicPr>
          <p:nvPr/>
        </p:nvPicPr>
        <p:blipFill>
          <a:blip r:embed="rId2" cstate="print"/>
          <a:srcRect l="14348" t="42500" r="39256" b="9166"/>
          <a:stretch>
            <a:fillRect/>
          </a:stretch>
        </p:blipFill>
        <p:spPr bwMode="auto">
          <a:xfrm>
            <a:off x="0" y="0"/>
            <a:ext cx="9144000" cy="6858000"/>
          </a:xfrm>
          <a:prstGeom prst="rect">
            <a:avLst/>
          </a:prstGeom>
          <a:solidFill>
            <a:schemeClr val="accent2"/>
          </a:solidFill>
          <a:ln w="9525">
            <a:noFill/>
            <a:miter lim="800000"/>
            <a:headEnd/>
            <a:tailEnd/>
          </a:ln>
        </p:spPr>
      </p:pic>
    </p:spTree>
  </p:cSld>
  <p:clrMapOvr>
    <a:masterClrMapping/>
  </p:clrMapOvr>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82" name="Picture 2"/>
          <p:cNvPicPr>
            <a:picLocks noChangeAspect="1" noChangeArrowheads="1"/>
          </p:cNvPicPr>
          <p:nvPr/>
        </p:nvPicPr>
        <p:blipFill>
          <a:blip r:embed="rId2" cstate="print"/>
          <a:srcRect l="4688" t="29167" r="38594" b="13333"/>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3506" name="Picture 2"/>
          <p:cNvPicPr>
            <a:picLocks noChangeAspect="1" noChangeArrowheads="1"/>
          </p:cNvPicPr>
          <p:nvPr/>
        </p:nvPicPr>
        <p:blipFill>
          <a:blip r:embed="rId2" cstate="print"/>
          <a:srcRect l="11250" t="28352" r="45155" b="12498"/>
          <a:stretch>
            <a:fillRect/>
          </a:stretch>
        </p:blipFill>
        <p:spPr bwMode="auto">
          <a:xfrm>
            <a:off x="0" y="0"/>
            <a:ext cx="9358313" cy="70008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4530" name="Picture 2"/>
          <p:cNvPicPr>
            <a:picLocks noChangeAspect="1" noChangeArrowheads="1"/>
          </p:cNvPicPr>
          <p:nvPr/>
        </p:nvPicPr>
        <p:blipFill>
          <a:blip r:embed="rId2" cstate="print"/>
          <a:srcRect l="21562" t="18333" r="43282" b="47501"/>
          <a:stretch>
            <a:fillRect/>
          </a:stretch>
        </p:blipFill>
        <p:spPr bwMode="auto">
          <a:xfrm>
            <a:off x="0" y="0"/>
            <a:ext cx="9144000" cy="70723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txBox="1">
            <a:spLocks noGrp="1"/>
          </p:cNvSpPr>
          <p:nvPr>
            <p:ph type="title"/>
          </p:nvPr>
        </p:nvSpPr>
        <p:spPr>
          <a:xfrm>
            <a:off x="457200" y="1295400"/>
            <a:ext cx="8229599" cy="808038"/>
          </a:xfrm>
          <a:solidFill>
            <a:schemeClr val="accent1">
              <a:lumMod val="20000"/>
              <a:lumOff val="80000"/>
            </a:schemeClr>
          </a:solidFill>
          <a:ln w="76196">
            <a:solidFill>
              <a:schemeClr val="accent1"/>
            </a:solidFill>
          </a:ln>
        </p:spPr>
        <p:txBody>
          <a:bodyPr rtlCol="0" anchorCtr="1">
            <a:normAutofit/>
          </a:bodyPr>
          <a:lstStyle/>
          <a:p>
            <a:pPr marL="484183" indent="-484183" eaLnBrk="1" fontAlgn="auto" hangingPunct="1">
              <a:spcBef>
                <a:spcPts val="0"/>
              </a:spcBef>
              <a:spcAft>
                <a:spcPts val="0"/>
              </a:spcAft>
              <a:defRPr/>
            </a:pPr>
            <a:r>
              <a:rPr sz="2800" b="1" dirty="0" smtClean="0">
                <a:solidFill>
                  <a:srgbClr val="000000"/>
                </a:solidFill>
                <a:latin typeface="Times New Roman" pitchFamily="18"/>
                <a:cs typeface="Times New Roman" pitchFamily="18"/>
              </a:rPr>
              <a:t>RIESGOS EN DEPÓSITOS</a:t>
            </a:r>
            <a:endParaRPr sz="2800" dirty="0" smtClean="0">
              <a:solidFill>
                <a:srgbClr val="000000"/>
              </a:solidFill>
              <a:latin typeface="Times New Roman" pitchFamily="18"/>
              <a:cs typeface="Times New Roman" pitchFamily="18"/>
            </a:endParaRPr>
          </a:p>
        </p:txBody>
      </p:sp>
      <p:sp>
        <p:nvSpPr>
          <p:cNvPr id="745475" name="Text Box 3"/>
          <p:cNvSpPr txBox="1">
            <a:spLocks noChangeArrowheads="1"/>
          </p:cNvSpPr>
          <p:nvPr/>
        </p:nvSpPr>
        <p:spPr bwMode="auto">
          <a:xfrm>
            <a:off x="457200" y="3333128"/>
            <a:ext cx="8229600" cy="1941169"/>
          </a:xfrm>
          <a:prstGeom prst="rect">
            <a:avLst/>
          </a:prstGeom>
          <a:solidFill>
            <a:schemeClr val="accent1">
              <a:lumMod val="20000"/>
              <a:lumOff val="80000"/>
            </a:schemeClr>
          </a:solidFill>
          <a:ln w="76196">
            <a:solidFill>
              <a:schemeClr val="accent1"/>
            </a:solidFill>
            <a:miter lim="800000"/>
            <a:headEnd/>
            <a:tailEnd/>
          </a:ln>
        </p:spPr>
        <p:txBody>
          <a:bodyPr wrap="square" lIns="90004" tIns="46798" rIns="90004" bIns="46798" anchor="ctr" anchorCtr="1">
            <a:spAutoFit/>
          </a:bodyPr>
          <a:lstStyle/>
          <a:p>
            <a:pPr algn="ctr" fontAlgn="auto" hangingPunct="0">
              <a:spcBef>
                <a:spcPts val="1400"/>
              </a:spcBef>
              <a:spcAft>
                <a:spcPts val="0"/>
              </a:spcAft>
              <a:defRPr/>
            </a:pPr>
            <a:r>
              <a:rPr lang="es-ES" sz="2400" b="1" dirty="0">
                <a:solidFill>
                  <a:srgbClr val="000000"/>
                </a:solidFill>
                <a:latin typeface="Times New Roman" pitchFamily="18" charset="0"/>
              </a:rPr>
              <a:t>Consolidación y </a:t>
            </a:r>
            <a:r>
              <a:rPr lang="es-ES" sz="2400" b="1" dirty="0" err="1">
                <a:solidFill>
                  <a:srgbClr val="000000"/>
                </a:solidFill>
                <a:latin typeface="Times New Roman" pitchFamily="18" charset="0"/>
              </a:rPr>
              <a:t>desconsolidación</a:t>
            </a:r>
            <a:r>
              <a:rPr lang="es-ES" sz="2400" b="1" dirty="0">
                <a:solidFill>
                  <a:srgbClr val="000000"/>
                </a:solidFill>
                <a:latin typeface="Times New Roman" pitchFamily="18" charset="0"/>
              </a:rPr>
              <a:t> de contenedores, elevación y descenso de bultos, uso incorrecto de la maquinaria, estibas excedidas en altura, contacto con otras cargas, robo y/o ratería, inundación, daños por agua, combustión espontánea, actos imprudentes y actos criminales.</a:t>
            </a:r>
            <a:endParaRPr lang="es-ES" sz="2000" b="1" dirty="0">
              <a:solidFill>
                <a:srgbClr val="00000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ChangeArrowheads="1"/>
          </p:cNvSpPr>
          <p:nvPr/>
        </p:nvSpPr>
        <p:spPr bwMode="auto">
          <a:xfrm>
            <a:off x="457200" y="606425"/>
            <a:ext cx="8229600" cy="965200"/>
          </a:xfrm>
          <a:prstGeom prst="rect">
            <a:avLst/>
          </a:prstGeom>
          <a:solidFill>
            <a:schemeClr val="accent1">
              <a:lumMod val="20000"/>
              <a:lumOff val="80000"/>
            </a:schemeClr>
          </a:solidFill>
          <a:ln w="76196">
            <a:solidFill>
              <a:schemeClr val="accent1"/>
            </a:solidFill>
            <a:miter lim="800000"/>
            <a:headEnd/>
            <a:tailEnd/>
          </a:ln>
        </p:spPr>
        <p:txBody>
          <a:bodyPr anchor="ctr" anchorCtr="1"/>
          <a:lstStyle/>
          <a:p>
            <a:pPr algn="ctr" fontAlgn="auto">
              <a:spcBef>
                <a:spcPts val="0"/>
              </a:spcBef>
              <a:spcAft>
                <a:spcPts val="0"/>
              </a:spcAft>
              <a:defRPr/>
            </a:pPr>
            <a:r>
              <a:rPr lang="es-ES" sz="2800" b="1">
                <a:solidFill>
                  <a:srgbClr val="000000"/>
                </a:solidFill>
                <a:latin typeface="Times New Roman" pitchFamily="18" charset="0"/>
                <a:cs typeface="Times New Roman" pitchFamily="18" charset="0"/>
              </a:rPr>
              <a:t>LIMITACIONES POR DEMÉRITO ARTÍSTICO O POR JUEGOS O CONJUNTOS</a:t>
            </a:r>
          </a:p>
        </p:txBody>
      </p:sp>
      <p:sp>
        <p:nvSpPr>
          <p:cNvPr id="4" name="Text Box 3"/>
          <p:cNvSpPr txBox="1">
            <a:spLocks noChangeArrowheads="1"/>
          </p:cNvSpPr>
          <p:nvPr/>
        </p:nvSpPr>
        <p:spPr bwMode="auto">
          <a:xfrm>
            <a:off x="457200" y="1928813"/>
            <a:ext cx="8229600" cy="4003660"/>
          </a:xfrm>
          <a:prstGeom prst="rect">
            <a:avLst/>
          </a:prstGeom>
          <a:solidFill>
            <a:schemeClr val="accent1">
              <a:lumMod val="20000"/>
              <a:lumOff val="80000"/>
            </a:schemeClr>
          </a:solidFill>
          <a:ln w="76196">
            <a:solidFill>
              <a:schemeClr val="accent1"/>
            </a:solidFill>
            <a:miter lim="800000"/>
            <a:headEnd/>
            <a:tailEnd/>
          </a:ln>
        </p:spPr>
        <p:txBody>
          <a:bodyPr wrap="square" anchorCtr="1">
            <a:spAutoFit/>
          </a:bodyPr>
          <a:lstStyle/>
          <a:p>
            <a:pPr algn="ctr" fontAlgn="auto" hangingPunct="0">
              <a:spcBef>
                <a:spcPts val="1200"/>
              </a:spcBef>
              <a:spcAft>
                <a:spcPts val="0"/>
              </a:spcAft>
              <a:defRPr/>
            </a:pPr>
            <a:r>
              <a:rPr lang="es-ES" sz="2400" b="1">
                <a:solidFill>
                  <a:srgbClr val="000000"/>
                </a:solidFill>
                <a:latin typeface="Times New Roman" pitchFamily="18" charset="0"/>
              </a:rPr>
              <a:t>En caso de rotura, mancha o cualquier otro siniestro que requiera la restauración de obras de arte aseguradas, se indemnizará solo el costo de la restauración, sin tener en cuenta la pérdida del valor artístico que pueda sufrir el bien asegurado.</a:t>
            </a:r>
          </a:p>
          <a:p>
            <a:pPr algn="ctr" fontAlgn="auto" hangingPunct="0">
              <a:spcBef>
                <a:spcPts val="1700"/>
              </a:spcBef>
              <a:spcAft>
                <a:spcPts val="0"/>
              </a:spcAft>
              <a:defRPr/>
            </a:pPr>
            <a:r>
              <a:rPr lang="es-ES" sz="2400" b="1">
                <a:solidFill>
                  <a:srgbClr val="000000"/>
                </a:solidFill>
                <a:latin typeface="Times New Roman" pitchFamily="18" charset="0"/>
              </a:rPr>
              <a:t>En caso de avería, robo y/o ratería y falta de entrega de piezas que pertenecen a un conjunto o juego, se indemnizará solo el valor proporcional de la pieza individual averiada o faltante, sin tomarse en cuenta el hecho de quedar el juego o conjunto incompleto en razón del siniestro.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str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2"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ppt_w/2"/>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ppt_w</p:attrName>
                                        </p:attrNameLst>
                                      </p:cBhvr>
                                      <p:tavLst>
                                        <p:tav tm="0">
                                          <p:val>
                                            <p:strVal val="0"/>
                                          </p:val>
                                        </p:tav>
                                        <p:tav tm="100000">
                                          <p:val>
                                            <p:strVal val="#ppt_w"/>
                                          </p:val>
                                        </p:tav>
                                      </p:tavLst>
                                    </p:anim>
                                    <p:anim calcmode="lin" valueType="num">
                                      <p:cBhvr>
                                        <p:cTn id="17"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txBox="1">
            <a:spLocks noGrp="1"/>
          </p:cNvSpPr>
          <p:nvPr>
            <p:ph type="title"/>
          </p:nvPr>
        </p:nvSpPr>
        <p:spPr>
          <a:xfrm>
            <a:off x="457200" y="2438400"/>
            <a:ext cx="8229600" cy="1143000"/>
          </a:xfrm>
          <a:solidFill>
            <a:schemeClr val="accent1">
              <a:lumMod val="20000"/>
              <a:lumOff val="80000"/>
            </a:schemeClr>
          </a:solidFill>
          <a:ln w="76196">
            <a:solidFill>
              <a:schemeClr val="accent1"/>
            </a:solidFill>
          </a:ln>
        </p:spPr>
        <p:txBody>
          <a:bodyPr rtlCol="0" anchorCtr="1">
            <a:normAutofit/>
          </a:bodyPr>
          <a:lstStyle/>
          <a:p>
            <a:pPr marL="484632" eaLnBrk="1" fontAlgn="auto" hangingPunct="1">
              <a:spcBef>
                <a:spcPts val="0"/>
              </a:spcBef>
              <a:spcAft>
                <a:spcPts val="0"/>
              </a:spcAft>
              <a:defRPr/>
            </a:pPr>
            <a:r>
              <a:rPr sz="2800" b="1" dirty="0" smtClean="0">
                <a:solidFill>
                  <a:srgbClr val="000000"/>
                </a:solidFill>
                <a:latin typeface="Times New Roman" pitchFamily="18"/>
                <a:cs typeface="Times New Roman" pitchFamily="18"/>
              </a:rPr>
              <a:t>PRINCIPIO Y FIN DE LA COBERTURA SEGÚN MODALIDAD DE COMPRA</a:t>
            </a:r>
            <a:endParaRPr sz="2800" dirty="0" smtClean="0">
              <a:solidFill>
                <a:srgbClr val="000000"/>
              </a:solidFill>
              <a:latin typeface="Times New Roman" pitchFamily="18"/>
              <a:cs typeface="Times New Roman" pitchFamily="18"/>
            </a:endParaRPr>
          </a:p>
        </p:txBody>
      </p:sp>
    </p:spTree>
  </p:cSld>
  <p:clrMapOvr>
    <a:masterClrMapping/>
  </p:clrMapOvr>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ChangeArrowheads="1"/>
          </p:cNvSpPr>
          <p:nvPr/>
        </p:nvSpPr>
        <p:spPr bwMode="auto">
          <a:xfrm>
            <a:off x="457200" y="928688"/>
            <a:ext cx="8229600" cy="665162"/>
          </a:xfrm>
          <a:prstGeom prst="rect">
            <a:avLst/>
          </a:prstGeom>
          <a:solidFill>
            <a:schemeClr val="accent1">
              <a:lumMod val="20000"/>
              <a:lumOff val="80000"/>
            </a:schemeClr>
          </a:solidFill>
          <a:ln w="76196">
            <a:solidFill>
              <a:schemeClr val="accent1"/>
            </a:solidFill>
            <a:miter lim="800000"/>
            <a:headEnd/>
            <a:tailEnd/>
          </a:ln>
        </p:spPr>
        <p:txBody>
          <a:bodyPr anchor="ctr" anchorCtr="1"/>
          <a:lstStyle/>
          <a:p>
            <a:pPr algn="ctr" fontAlgn="auto">
              <a:spcBef>
                <a:spcPts val="0"/>
              </a:spcBef>
              <a:spcAft>
                <a:spcPts val="0"/>
              </a:spcAft>
              <a:defRPr/>
            </a:pPr>
            <a:r>
              <a:rPr lang="es-ES" sz="2800" b="1" dirty="0">
                <a:solidFill>
                  <a:srgbClr val="000000"/>
                </a:solidFill>
                <a:latin typeface="Times New Roman" pitchFamily="18" charset="0"/>
                <a:cs typeface="Times New Roman" pitchFamily="18" charset="0"/>
              </a:rPr>
              <a:t>PRINCIPIO Y FIN DE LA COBERTURA</a:t>
            </a:r>
          </a:p>
        </p:txBody>
      </p:sp>
      <p:sp>
        <p:nvSpPr>
          <p:cNvPr id="4" name="Text Box 3"/>
          <p:cNvSpPr txBox="1">
            <a:spLocks noChangeArrowheads="1"/>
          </p:cNvSpPr>
          <p:nvPr/>
        </p:nvSpPr>
        <p:spPr bwMode="auto">
          <a:xfrm>
            <a:off x="458787" y="2462213"/>
            <a:ext cx="8229601" cy="3046988"/>
          </a:xfrm>
          <a:prstGeom prst="rect">
            <a:avLst/>
          </a:prstGeom>
          <a:solidFill>
            <a:schemeClr val="accent1">
              <a:lumMod val="20000"/>
              <a:lumOff val="80000"/>
            </a:schemeClr>
          </a:solidFill>
          <a:ln w="76196">
            <a:solidFill>
              <a:schemeClr val="accent1"/>
            </a:solidFill>
            <a:miter lim="800000"/>
            <a:headEnd/>
            <a:tailEnd/>
          </a:ln>
        </p:spPr>
        <p:txBody>
          <a:bodyPr wrap="square" anchorCtr="1">
            <a:spAutoFit/>
          </a:bodyPr>
          <a:lstStyle/>
          <a:p>
            <a:pPr algn="ctr" fontAlgn="auto" hangingPunct="0">
              <a:spcBef>
                <a:spcPts val="1700"/>
              </a:spcBef>
              <a:spcAft>
                <a:spcPts val="0"/>
              </a:spcAft>
              <a:defRPr/>
            </a:pPr>
            <a:r>
              <a:rPr lang="es-ES" sz="2400" b="1">
                <a:solidFill>
                  <a:srgbClr val="000000"/>
                </a:solidFill>
                <a:latin typeface="Times New Roman" pitchFamily="18" charset="0"/>
              </a:rPr>
              <a:t>La cobertura comienza cuando los efectos salen de su depósito de origen, sigue hasta su puesta a bordo y continúa durante el transporte sobre el buque o avión conductor, transbordos si los hubiere, la descarga en el puerto de destino y tránsito complementario hasta que los efectos entren para su entrega en depósitos de los consignatarios, depósito aduanero fiscal (no mayor a 15 días, salvo prórroga)  o cualquier otro depósito elegido por el asegurado.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ppt_y-#ppt_h/2"/>
                                          </p:val>
                                        </p:tav>
                                        <p:tav tm="100000">
                                          <p:val>
                                            <p:strVal val="#ppt_y"/>
                                          </p:val>
                                        </p:tav>
                                      </p:tavLst>
                                    </p:anim>
                                    <p:anim calcmode="lin" valueType="num">
                                      <p:cBhvr>
                                        <p:cTn id="9" dur="500" fill="hold"/>
                                        <p:tgtEl>
                                          <p:spTgt spid="3"/>
                                        </p:tgtEl>
                                        <p:attrNameLst>
                                          <p:attrName>ppt_w</p:attrName>
                                        </p:attrNameLst>
                                      </p:cBhvr>
                                      <p:tavLst>
                                        <p:tav tm="0">
                                          <p:val>
                                            <p:strVal val="#ppt_w"/>
                                          </p:val>
                                        </p:tav>
                                        <p:tav tm="100000">
                                          <p:val>
                                            <p:strVal val="#ppt_w"/>
                                          </p:val>
                                        </p:tav>
                                      </p:tavLst>
                                    </p:anim>
                                    <p:anim calcmode="lin" valueType="num">
                                      <p:cBhvr>
                                        <p:cTn id="10" dur="500" fill="hold"/>
                                        <p:tgtEl>
                                          <p:spTgt spid="3"/>
                                        </p:tgtEl>
                                        <p:attrNameLst>
                                          <p:attrName>ppt_h</p:attrName>
                                        </p:attrNameLst>
                                      </p:cBhvr>
                                      <p:tavLst>
                                        <p:tav tm="0">
                                          <p:val>
                                            <p:strVal val="0"/>
                                          </p:val>
                                        </p:tav>
                                        <p:tav tm="100000">
                                          <p:val>
                                            <p:strVal val="#ppt_h"/>
                                          </p:val>
                                        </p:tav>
                                      </p:tavLst>
                                    </p:anim>
                                  </p:childTnLst>
                                </p:cTn>
                              </p:par>
                            </p:childTnLst>
                          </p:cTn>
                        </p:par>
                        <p:par>
                          <p:cTn id="11" fill="hold">
                            <p:stCondLst>
                              <p:cond delay="500"/>
                            </p:stCondLst>
                            <p:childTnLst>
                              <p:par>
                                <p:cTn id="12" presetID="17" presetClass="entr" presetSubtype="1"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ppt_h/2"/>
                                          </p:val>
                                        </p:tav>
                                        <p:tav tm="100000">
                                          <p:val>
                                            <p:strVal val="#ppt_y"/>
                                          </p:val>
                                        </p:tav>
                                      </p:tavLst>
                                    </p:anim>
                                    <p:anim calcmode="lin" valueType="num">
                                      <p:cBhvr>
                                        <p:cTn id="16" dur="500" fill="hold"/>
                                        <p:tgtEl>
                                          <p:spTgt spid="4"/>
                                        </p:tgtEl>
                                        <p:attrNameLst>
                                          <p:attrName>ppt_w</p:attrName>
                                        </p:attrNameLst>
                                      </p:cBhvr>
                                      <p:tavLst>
                                        <p:tav tm="0">
                                          <p:val>
                                            <p:strVal val="#ppt_w"/>
                                          </p:val>
                                        </p:tav>
                                        <p:tav tm="100000">
                                          <p:val>
                                            <p:strVal val="#ppt_w"/>
                                          </p:val>
                                        </p:tav>
                                      </p:tavLst>
                                    </p:anim>
                                    <p:anim calcmode="lin" valueType="num">
                                      <p:cBhvr>
                                        <p:cTn id="17" dur="500" fill="hold"/>
                                        <p:tgtEl>
                                          <p:spTgt spid="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838200"/>
            <a:ext cx="8229600" cy="928688"/>
          </a:xfrm>
          <a:prstGeom prst="rect">
            <a:avLst/>
          </a:prstGeom>
          <a:solidFill>
            <a:schemeClr val="bg2"/>
          </a:solidFill>
          <a:ln w="76196">
            <a:solidFill>
              <a:schemeClr val="tx1"/>
            </a:solidFill>
            <a:miter lim="800000"/>
            <a:headEnd/>
            <a:tailEnd/>
          </a:ln>
        </p:spPr>
        <p:txBody>
          <a:bodyPr anchor="ctr" anchorCtr="1"/>
          <a:lstStyle/>
          <a:p>
            <a:pPr algn="ctr"/>
            <a:r>
              <a:rPr lang="es-ES" sz="2800" b="1">
                <a:solidFill>
                  <a:srgbClr val="000000"/>
                </a:solidFill>
                <a:latin typeface="Times New Roman" pitchFamily="18" charset="0"/>
                <a:cs typeface="Times New Roman" pitchFamily="18" charset="0"/>
              </a:rPr>
              <a:t>MODO DE CÁLCULO DE</a:t>
            </a:r>
          </a:p>
          <a:p>
            <a:pPr algn="ctr"/>
            <a:r>
              <a:rPr lang="es-ES" sz="2800" b="1">
                <a:solidFill>
                  <a:srgbClr val="000000"/>
                </a:solidFill>
                <a:latin typeface="Times New Roman" pitchFamily="18" charset="0"/>
                <a:cs typeface="Times New Roman" pitchFamily="18" charset="0"/>
              </a:rPr>
              <a:t>LA GRAN INVALIDEZ</a:t>
            </a:r>
            <a:endParaRPr lang="es-ES" sz="4400">
              <a:solidFill>
                <a:srgbClr val="000000"/>
              </a:solidFill>
              <a:latin typeface="Times New Roman" pitchFamily="18" charset="0"/>
              <a:cs typeface="Times New Roman" pitchFamily="18" charset="0"/>
            </a:endParaRPr>
          </a:p>
        </p:txBody>
      </p:sp>
      <p:sp>
        <p:nvSpPr>
          <p:cNvPr id="3" name="Text Box 3"/>
          <p:cNvSpPr txBox="1">
            <a:spLocks noChangeArrowheads="1"/>
          </p:cNvSpPr>
          <p:nvPr/>
        </p:nvSpPr>
        <p:spPr bwMode="auto">
          <a:xfrm>
            <a:off x="425450" y="2438400"/>
            <a:ext cx="8229600" cy="923330"/>
          </a:xfrm>
          <a:prstGeom prst="rect">
            <a:avLst/>
          </a:prstGeom>
          <a:solidFill>
            <a:schemeClr val="bg2"/>
          </a:solidFill>
          <a:ln w="76196">
            <a:solidFill>
              <a:schemeClr val="tx1"/>
            </a:solidFill>
            <a:miter lim="800000"/>
            <a:headEnd/>
            <a:tailEnd/>
          </a:ln>
        </p:spPr>
        <p:txBody>
          <a:bodyPr wrap="square" anchorCtr="1">
            <a:spAutoFit/>
          </a:bodyPr>
          <a:lstStyle/>
          <a:p>
            <a:pPr algn="ctr" hangingPunct="0">
              <a:spcBef>
                <a:spcPts val="1100"/>
              </a:spcBef>
            </a:pPr>
            <a:r>
              <a:rPr lang="es-ES" b="1">
                <a:solidFill>
                  <a:srgbClr val="000000"/>
                </a:solidFill>
                <a:latin typeface="Times New Roman" pitchFamily="18" charset="0"/>
              </a:rPr>
              <a:t>SE CONSIDERA GRAN INVALIDEZ CUANDO EL TRABAJADOR DAMNIFICADO REQUIERA DE LA ASISTENCIA PERMANENTE DE OTRA PERSONA PARA ATENDER ACTOS ELEMENTALES  DE SU VIDA.</a:t>
            </a:r>
          </a:p>
        </p:txBody>
      </p:sp>
      <p:sp>
        <p:nvSpPr>
          <p:cNvPr id="4" name="Text Box 4"/>
          <p:cNvSpPr txBox="1">
            <a:spLocks noChangeArrowheads="1"/>
          </p:cNvSpPr>
          <p:nvPr/>
        </p:nvSpPr>
        <p:spPr bwMode="auto">
          <a:xfrm>
            <a:off x="457200" y="4133850"/>
            <a:ext cx="8229600" cy="1200150"/>
          </a:xfrm>
          <a:prstGeom prst="rect">
            <a:avLst/>
          </a:prstGeom>
          <a:solidFill>
            <a:schemeClr val="bg2"/>
          </a:solidFill>
          <a:ln w="76196">
            <a:solidFill>
              <a:schemeClr val="tx1"/>
            </a:solidFill>
            <a:miter lim="800000"/>
            <a:headEnd/>
            <a:tailEnd/>
          </a:ln>
        </p:spPr>
        <p:txBody>
          <a:bodyPr wrap="square" anchorCtr="1">
            <a:spAutoFit/>
          </a:bodyPr>
          <a:lstStyle/>
          <a:p>
            <a:pPr algn="ctr" hangingPunct="0">
              <a:spcBef>
                <a:spcPts val="1100"/>
              </a:spcBef>
            </a:pPr>
            <a:r>
              <a:rPr lang="es-ES" b="1">
                <a:solidFill>
                  <a:srgbClr val="000000"/>
                </a:solidFill>
                <a:latin typeface="Times New Roman" pitchFamily="18" charset="0"/>
              </a:rPr>
              <a:t>EL GRAN INVÁLIDO PERCIBIRÁ LO QUE LE CORRESPONDE COMO INDEMNIZACIÓN TOTAL Y PERMANENTE Y ADEMÁS, UNA PRESTACIÓN DE PAGO MENSUAL QUE SE EXTINGUE CON LA MUERTE DEL DAMNIFICADO. (decreto 1694/09)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0-#ppt_w/2"/>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0-#ppt_w/2"/>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ChangeArrowheads="1"/>
          </p:cNvSpPr>
          <p:nvPr/>
        </p:nvSpPr>
        <p:spPr bwMode="auto">
          <a:xfrm>
            <a:off x="457200" y="461963"/>
            <a:ext cx="8229600" cy="1022350"/>
          </a:xfrm>
          <a:prstGeom prst="rect">
            <a:avLst/>
          </a:prstGeom>
          <a:solidFill>
            <a:schemeClr val="accent1">
              <a:lumMod val="20000"/>
              <a:lumOff val="80000"/>
            </a:schemeClr>
          </a:solidFill>
          <a:ln w="76196">
            <a:solidFill>
              <a:schemeClr val="accent1"/>
            </a:solidFill>
            <a:miter lim="800000"/>
            <a:headEnd/>
            <a:tailEnd/>
          </a:ln>
        </p:spPr>
        <p:txBody>
          <a:bodyPr anchor="ctr" anchorCtr="1"/>
          <a:lstStyle/>
          <a:p>
            <a:pPr algn="ctr" fontAlgn="auto">
              <a:spcBef>
                <a:spcPts val="0"/>
              </a:spcBef>
              <a:spcAft>
                <a:spcPts val="0"/>
              </a:spcAft>
              <a:defRPr/>
            </a:pPr>
            <a:r>
              <a:rPr lang="es-ES" sz="2800" b="1">
                <a:solidFill>
                  <a:srgbClr val="000000"/>
                </a:solidFill>
                <a:latin typeface="Times New Roman" pitchFamily="18" charset="0"/>
                <a:cs typeface="Times New Roman" pitchFamily="18" charset="0"/>
              </a:rPr>
              <a:t>TÉRMINOS HABITUALES DEL CONTRATO DE COMPRA VENTA (INCOTERMS)</a:t>
            </a:r>
            <a:endParaRPr lang="es-ES" sz="4400">
              <a:solidFill>
                <a:srgbClr val="000000"/>
              </a:solidFill>
              <a:latin typeface="Times New Roman" pitchFamily="18" charset="0"/>
              <a:cs typeface="Times New Roman" pitchFamily="18" charset="0"/>
            </a:endParaRPr>
          </a:p>
        </p:txBody>
      </p:sp>
      <p:sp>
        <p:nvSpPr>
          <p:cNvPr id="4" name="Text Box 3"/>
          <p:cNvSpPr txBox="1">
            <a:spLocks noChangeArrowheads="1"/>
          </p:cNvSpPr>
          <p:nvPr/>
        </p:nvSpPr>
        <p:spPr bwMode="auto">
          <a:xfrm>
            <a:off x="457200" y="1641475"/>
            <a:ext cx="8229600" cy="4638675"/>
          </a:xfrm>
          <a:prstGeom prst="rect">
            <a:avLst/>
          </a:prstGeom>
          <a:solidFill>
            <a:schemeClr val="accent1">
              <a:lumMod val="20000"/>
              <a:lumOff val="80000"/>
            </a:schemeClr>
          </a:solidFill>
          <a:ln w="76196">
            <a:solidFill>
              <a:schemeClr val="accent1"/>
            </a:solidFill>
            <a:miter lim="800000"/>
            <a:headEnd/>
            <a:tailEnd/>
          </a:ln>
        </p:spPr>
        <p:txBody>
          <a:bodyPr wrap="square">
            <a:spAutoFit/>
          </a:bodyPr>
          <a:lstStyle/>
          <a:p>
            <a:pPr fontAlgn="auto" hangingPunct="0">
              <a:spcBef>
                <a:spcPts val="1200"/>
              </a:spcBef>
              <a:spcAft>
                <a:spcPts val="0"/>
              </a:spcAft>
              <a:defRPr/>
            </a:pPr>
            <a:r>
              <a:rPr lang="es-ES" sz="2000" b="1">
                <a:solidFill>
                  <a:srgbClr val="000000"/>
                </a:solidFill>
                <a:latin typeface="Times New Roman" pitchFamily="18" charset="0"/>
              </a:rPr>
              <a:t>F.O.B. (FREE ON BOARD)  Libre sobre bordo. El vendedor se compromete a poner la mercadería a bordo del buque.</a:t>
            </a:r>
          </a:p>
          <a:p>
            <a:pPr fontAlgn="auto" hangingPunct="0">
              <a:spcBef>
                <a:spcPts val="1200"/>
              </a:spcBef>
              <a:spcAft>
                <a:spcPts val="0"/>
              </a:spcAft>
              <a:defRPr/>
            </a:pPr>
            <a:endParaRPr lang="es-ES" sz="500" b="1">
              <a:solidFill>
                <a:srgbClr val="000000"/>
              </a:solidFill>
              <a:latin typeface="Times New Roman" pitchFamily="18" charset="0"/>
            </a:endParaRPr>
          </a:p>
          <a:p>
            <a:pPr fontAlgn="auto" hangingPunct="0">
              <a:spcBef>
                <a:spcPts val="1200"/>
              </a:spcBef>
              <a:spcAft>
                <a:spcPts val="0"/>
              </a:spcAft>
              <a:defRPr/>
            </a:pPr>
            <a:r>
              <a:rPr lang="es-ES" sz="2000" b="1">
                <a:solidFill>
                  <a:srgbClr val="000000"/>
                </a:solidFill>
                <a:latin typeface="Times New Roman" pitchFamily="18" charset="0"/>
              </a:rPr>
              <a:t>F.A.S. (FREE ALONGSIDE SHIP) Libre al costado del barco. El vendedor se compromete a depositar la mercadería en el muelle del puerto de embarque.</a:t>
            </a:r>
          </a:p>
          <a:p>
            <a:pPr fontAlgn="auto" hangingPunct="0">
              <a:spcBef>
                <a:spcPts val="1200"/>
              </a:spcBef>
              <a:spcAft>
                <a:spcPts val="0"/>
              </a:spcAft>
              <a:defRPr/>
            </a:pPr>
            <a:endParaRPr lang="es-ES" sz="500" b="1">
              <a:solidFill>
                <a:srgbClr val="000000"/>
              </a:solidFill>
              <a:latin typeface="Times New Roman" pitchFamily="18" charset="0"/>
            </a:endParaRPr>
          </a:p>
          <a:p>
            <a:pPr fontAlgn="auto" hangingPunct="0">
              <a:spcBef>
                <a:spcPts val="1700"/>
              </a:spcBef>
              <a:spcAft>
                <a:spcPts val="0"/>
              </a:spcAft>
              <a:defRPr/>
            </a:pPr>
            <a:r>
              <a:rPr lang="es-ES" sz="2000" b="1">
                <a:solidFill>
                  <a:srgbClr val="000000"/>
                </a:solidFill>
                <a:latin typeface="Times New Roman" pitchFamily="18" charset="0"/>
              </a:rPr>
              <a:t>C. &amp; F(COST &amp; FREIGHT) Costo y flete. En el valor de la factura se incluye solo el costo de la mercadería y el flete. El comprador se hace cargo del seguro.</a:t>
            </a:r>
          </a:p>
          <a:p>
            <a:pPr fontAlgn="auto" hangingPunct="0">
              <a:spcBef>
                <a:spcPts val="1700"/>
              </a:spcBef>
              <a:spcAft>
                <a:spcPts val="0"/>
              </a:spcAft>
              <a:defRPr/>
            </a:pPr>
            <a:endParaRPr lang="es-ES" sz="500" b="1">
              <a:solidFill>
                <a:srgbClr val="000000"/>
              </a:solidFill>
              <a:latin typeface="Times New Roman" pitchFamily="18" charset="0"/>
            </a:endParaRPr>
          </a:p>
          <a:p>
            <a:pPr fontAlgn="auto" hangingPunct="0">
              <a:spcBef>
                <a:spcPts val="1200"/>
              </a:spcBef>
              <a:spcAft>
                <a:spcPts val="0"/>
              </a:spcAft>
              <a:defRPr/>
            </a:pPr>
            <a:r>
              <a:rPr lang="es-ES" sz="2000" b="1">
                <a:solidFill>
                  <a:srgbClr val="000000"/>
                </a:solidFill>
                <a:latin typeface="Times New Roman" pitchFamily="18" charset="0"/>
              </a:rPr>
              <a:t>C.I.F. (COST, INSURANCE AND FREIGHT) Costo, seguro y flete.</a:t>
            </a:r>
          </a:p>
          <a:p>
            <a:pPr fontAlgn="auto" hangingPunct="0">
              <a:spcBef>
                <a:spcPts val="1200"/>
              </a:spcBef>
              <a:spcAft>
                <a:spcPts val="0"/>
              </a:spcAft>
              <a:defRPr/>
            </a:pPr>
            <a:r>
              <a:rPr lang="es-ES" sz="2000" b="1">
                <a:solidFill>
                  <a:srgbClr val="000000"/>
                </a:solidFill>
                <a:latin typeface="Times New Roman" pitchFamily="18" charset="0"/>
              </a:rPr>
              <a:t>El vendedor se hace cargo del gasto de seguro y flete.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2/3*#ppt_w"/>
                                          </p:val>
                                        </p:tav>
                                        <p:tav tm="100000">
                                          <p:val>
                                            <p:strVal val="#ppt_w"/>
                                          </p:val>
                                        </p:tav>
                                      </p:tavLst>
                                    </p:anim>
                                    <p:anim calcmode="lin" valueType="num">
                                      <p:cBhvr>
                                        <p:cTn id="8" dur="500" fill="hold"/>
                                        <p:tgtEl>
                                          <p:spTgt spid="3"/>
                                        </p:tgtEl>
                                        <p:attrNameLst>
                                          <p:attrName>ppt_h</p:attrName>
                                        </p:attrNameLst>
                                      </p:cBhvr>
                                      <p:tavLst>
                                        <p:tav tm="0">
                                          <p:val>
                                            <p:strVal val="2/3*#ppt_h"/>
                                          </p:val>
                                        </p:tav>
                                        <p:tav tm="100000">
                                          <p:val>
                                            <p:strVal val="#ppt_h"/>
                                          </p:val>
                                        </p:tav>
                                      </p:tavLst>
                                    </p:anim>
                                  </p:childTnLst>
                                </p:cTn>
                              </p:par>
                            </p:childTnLst>
                          </p:cTn>
                        </p:par>
                        <p:par>
                          <p:cTn id="9" fill="hold">
                            <p:stCondLst>
                              <p:cond delay="500"/>
                            </p:stCondLst>
                            <p:childTnLst>
                              <p:par>
                                <p:cTn id="10" presetID="23" presetClass="entr" presetSubtype="27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strVal val="2/3*#ppt_w"/>
                                          </p:val>
                                        </p:tav>
                                        <p:tav tm="100000">
                                          <p:val>
                                            <p:strVal val="#ppt_w"/>
                                          </p:val>
                                        </p:tav>
                                      </p:tavLst>
                                    </p:anim>
                                    <p:anim calcmode="lin" valueType="num">
                                      <p:cBhvr>
                                        <p:cTn id="13" dur="500" fill="hold"/>
                                        <p:tgtEl>
                                          <p:spTgt spid="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0674" name="Picture 2" descr="Gráfico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1081088"/>
            <a:ext cx="8305800" cy="1022350"/>
          </a:xfrm>
          <a:prstGeom prst="rect">
            <a:avLst/>
          </a:prstGeom>
          <a:solidFill>
            <a:schemeClr val="accent1">
              <a:lumMod val="20000"/>
              <a:lumOff val="80000"/>
            </a:schemeClr>
          </a:solidFill>
          <a:ln w="76196">
            <a:solidFill>
              <a:schemeClr val="accent1"/>
            </a:solidFill>
            <a:miter lim="800000"/>
            <a:headEnd/>
            <a:tailEnd/>
          </a:ln>
        </p:spPr>
        <p:txBody>
          <a:bodyPr anchor="ctr" anchorCtr="1"/>
          <a:lstStyle/>
          <a:p>
            <a:pPr algn="ctr" fontAlgn="auto">
              <a:spcBef>
                <a:spcPts val="0"/>
              </a:spcBef>
              <a:spcAft>
                <a:spcPts val="0"/>
              </a:spcAft>
              <a:defRPr/>
            </a:pPr>
            <a:r>
              <a:rPr lang="es-ES" sz="2800" b="1" dirty="0">
                <a:solidFill>
                  <a:srgbClr val="000000"/>
                </a:solidFill>
                <a:latin typeface="Times New Roman" pitchFamily="18" charset="0"/>
                <a:cs typeface="Times New Roman" pitchFamily="18" charset="0"/>
              </a:rPr>
              <a:t>CLÁUSULA </a:t>
            </a:r>
            <a:r>
              <a:rPr lang="es-ES" sz="2800" b="1" dirty="0" err="1">
                <a:solidFill>
                  <a:srgbClr val="000000"/>
                </a:solidFill>
                <a:latin typeface="Times New Roman" pitchFamily="18" charset="0"/>
                <a:cs typeface="Times New Roman" pitchFamily="18" charset="0"/>
              </a:rPr>
              <a:t>EXWORK</a:t>
            </a:r>
            <a:endParaRPr lang="es-ES" sz="4400" dirty="0">
              <a:solidFill>
                <a:srgbClr val="000000"/>
              </a:solidFill>
              <a:latin typeface="Times New Roman" pitchFamily="18" charset="0"/>
              <a:cs typeface="Times New Roman" pitchFamily="18" charset="0"/>
            </a:endParaRPr>
          </a:p>
        </p:txBody>
      </p:sp>
      <p:sp>
        <p:nvSpPr>
          <p:cNvPr id="3" name="2 Rectángulo"/>
          <p:cNvSpPr/>
          <p:nvPr/>
        </p:nvSpPr>
        <p:spPr>
          <a:xfrm>
            <a:off x="488950" y="3032125"/>
            <a:ext cx="8305800" cy="2301875"/>
          </a:xfrm>
          <a:prstGeom prst="rect">
            <a:avLst/>
          </a:prstGeom>
          <a:solidFill>
            <a:schemeClr val="accent1">
              <a:lumMod val="20000"/>
              <a:lumOff val="80000"/>
            </a:schemeClr>
          </a:solidFill>
          <a:ln w="76200">
            <a:solidFill>
              <a:schemeClr val="accent1"/>
            </a:solidFill>
          </a:ln>
        </p:spPr>
        <p:txBody>
          <a:bodyPr wrap="square">
            <a:spAutoFit/>
          </a:bodyPr>
          <a:lstStyle/>
          <a:p>
            <a:pPr algn="ctr" fontAlgn="auto">
              <a:spcBef>
                <a:spcPts val="0"/>
              </a:spcBef>
              <a:spcAft>
                <a:spcPts val="0"/>
              </a:spcAft>
              <a:defRPr/>
            </a:pPr>
            <a:r>
              <a:rPr lang="es-ES" sz="2000" b="1" dirty="0">
                <a:latin typeface="Times New Roman" pitchFamily="18" charset="0"/>
                <a:cs typeface="Times New Roman" pitchFamily="18" charset="0"/>
              </a:rPr>
              <a:t>Mediante esta cláusula el vendedor entrega la mercancía en forma directa al comprador en sus propias instalaciones.</a:t>
            </a:r>
          </a:p>
          <a:p>
            <a:pPr algn="ctr" fontAlgn="auto">
              <a:spcBef>
                <a:spcPts val="0"/>
              </a:spcBef>
              <a:spcAft>
                <a:spcPts val="0"/>
              </a:spcAft>
              <a:defRPr/>
            </a:pPr>
            <a:endParaRPr lang="es-ES" sz="2000" b="1" dirty="0">
              <a:latin typeface="Times New Roman" pitchFamily="18" charset="0"/>
              <a:cs typeface="Times New Roman" pitchFamily="18" charset="0"/>
            </a:endParaRPr>
          </a:p>
          <a:p>
            <a:pPr algn="ctr" fontAlgn="auto">
              <a:spcBef>
                <a:spcPts val="0"/>
              </a:spcBef>
              <a:spcAft>
                <a:spcPts val="0"/>
              </a:spcAft>
              <a:defRPr/>
            </a:pPr>
            <a:r>
              <a:rPr lang="es-ES" sz="2000" b="1" dirty="0">
                <a:latin typeface="Times New Roman" pitchFamily="18" charset="0"/>
                <a:cs typeface="Times New Roman" pitchFamily="18" charset="0"/>
              </a:rPr>
              <a:t>La mercancía debe estar embalada y etiquetada, dispuesta para el medio de transporte elegido por el comprador. Este se  hace cargo de todos los gastos desde el momento de la entrega, incluso de la carga en el vehículo que tenga previsto.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2/3*#ppt_w"/>
                                          </p:val>
                                        </p:tav>
                                        <p:tav tm="100000">
                                          <p:val>
                                            <p:strVal val="#ppt_w"/>
                                          </p:val>
                                        </p:tav>
                                      </p:tavLst>
                                    </p:anim>
                                    <p:anim calcmode="lin" valueType="num">
                                      <p:cBhvr>
                                        <p:cTn id="8" dur="5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ChangeArrowheads="1"/>
          </p:cNvSpPr>
          <p:nvPr/>
        </p:nvSpPr>
        <p:spPr bwMode="auto">
          <a:xfrm>
            <a:off x="457200" y="685800"/>
            <a:ext cx="8229600" cy="668338"/>
          </a:xfrm>
          <a:prstGeom prst="rect">
            <a:avLst/>
          </a:prstGeom>
          <a:solidFill>
            <a:schemeClr val="accent1">
              <a:lumMod val="20000"/>
              <a:lumOff val="80000"/>
            </a:schemeClr>
          </a:solidFill>
          <a:ln w="76196">
            <a:solidFill>
              <a:schemeClr val="accent1"/>
            </a:solidFill>
            <a:miter lim="800000"/>
            <a:headEnd/>
            <a:tailEnd/>
          </a:ln>
        </p:spPr>
        <p:txBody>
          <a:bodyPr anchor="ctr" anchorCtr="1"/>
          <a:lstStyle/>
          <a:p>
            <a:pPr algn="ctr" fontAlgn="auto">
              <a:spcBef>
                <a:spcPts val="0"/>
              </a:spcBef>
              <a:spcAft>
                <a:spcPts val="0"/>
              </a:spcAft>
              <a:defRPr/>
            </a:pPr>
            <a:r>
              <a:rPr lang="es-ES" sz="2800" b="1" dirty="0">
                <a:solidFill>
                  <a:srgbClr val="000000"/>
                </a:solidFill>
                <a:latin typeface="Times New Roman" pitchFamily="18" charset="0"/>
                <a:cs typeface="Times New Roman" pitchFamily="18" charset="0"/>
              </a:rPr>
              <a:t>VALUACIÓN DE LA MERCADERÍA</a:t>
            </a:r>
            <a:endParaRPr lang="es-ES" sz="2800" dirty="0">
              <a:solidFill>
                <a:srgbClr val="000000"/>
              </a:solidFill>
              <a:latin typeface="Times New Roman" pitchFamily="18" charset="0"/>
              <a:cs typeface="Times New Roman" pitchFamily="18" charset="0"/>
            </a:endParaRPr>
          </a:p>
        </p:txBody>
      </p:sp>
      <p:sp>
        <p:nvSpPr>
          <p:cNvPr id="4" name="Text Box 3"/>
          <p:cNvSpPr txBox="1">
            <a:spLocks noChangeArrowheads="1"/>
          </p:cNvSpPr>
          <p:nvPr/>
        </p:nvSpPr>
        <p:spPr bwMode="auto">
          <a:xfrm>
            <a:off x="457200" y="1577975"/>
            <a:ext cx="8229600" cy="4587875"/>
          </a:xfrm>
          <a:prstGeom prst="rect">
            <a:avLst/>
          </a:prstGeom>
          <a:solidFill>
            <a:schemeClr val="accent1">
              <a:lumMod val="20000"/>
              <a:lumOff val="80000"/>
            </a:schemeClr>
          </a:solidFill>
          <a:ln w="76196">
            <a:solidFill>
              <a:schemeClr val="accent1"/>
            </a:solidFill>
            <a:miter lim="800000"/>
            <a:headEnd/>
            <a:tailEnd/>
          </a:ln>
        </p:spPr>
        <p:txBody>
          <a:bodyPr wrap="square">
            <a:spAutoFit/>
          </a:bodyPr>
          <a:lstStyle/>
          <a:p>
            <a:pPr hangingPunct="0">
              <a:spcBef>
                <a:spcPts val="1200"/>
              </a:spcBef>
              <a:defRPr/>
            </a:pPr>
            <a:r>
              <a:rPr lang="es-ES" sz="2000" b="1" dirty="0">
                <a:solidFill>
                  <a:srgbClr val="000000"/>
                </a:solidFill>
                <a:latin typeface="Times New Roman" pitchFamily="18" charset="0"/>
              </a:rPr>
              <a:t>La suma asegurada puede incluir:</a:t>
            </a:r>
          </a:p>
          <a:p>
            <a:pPr hangingPunct="0">
              <a:spcBef>
                <a:spcPts val="1200"/>
              </a:spcBef>
              <a:defRPr/>
            </a:pPr>
            <a:r>
              <a:rPr lang="es-ES" sz="2000" b="1" dirty="0">
                <a:solidFill>
                  <a:srgbClr val="000000"/>
                </a:solidFill>
                <a:latin typeface="Times New Roman" pitchFamily="18" charset="0"/>
              </a:rPr>
              <a:t>- valor de la factura de origen;</a:t>
            </a:r>
          </a:p>
          <a:p>
            <a:pPr hangingPunct="0">
              <a:spcBef>
                <a:spcPts val="1200"/>
              </a:spcBef>
              <a:defRPr/>
            </a:pPr>
            <a:r>
              <a:rPr lang="es-ES" sz="2000" b="1" dirty="0">
                <a:solidFill>
                  <a:srgbClr val="000000"/>
                </a:solidFill>
                <a:latin typeface="Times New Roman" pitchFamily="18" charset="0"/>
              </a:rPr>
              <a:t>- valor de los gastos consulares;</a:t>
            </a:r>
          </a:p>
          <a:p>
            <a:pPr hangingPunct="0">
              <a:spcBef>
                <a:spcPts val="1200"/>
              </a:spcBef>
              <a:buFontTx/>
              <a:buChar char="-"/>
              <a:defRPr/>
            </a:pPr>
            <a:r>
              <a:rPr lang="es-ES" sz="2000" b="1" dirty="0">
                <a:solidFill>
                  <a:srgbClr val="000000"/>
                </a:solidFill>
                <a:latin typeface="Times New Roman" pitchFamily="18" charset="0"/>
              </a:rPr>
              <a:t> valor de gastos de acarreo, permisos de embarques, </a:t>
            </a:r>
          </a:p>
          <a:p>
            <a:pPr hangingPunct="0">
              <a:spcBef>
                <a:spcPts val="1200"/>
              </a:spcBef>
              <a:defRPr/>
            </a:pPr>
            <a:r>
              <a:rPr lang="es-ES" sz="2000" b="1" dirty="0">
                <a:solidFill>
                  <a:srgbClr val="000000"/>
                </a:solidFill>
                <a:latin typeface="Times New Roman" pitchFamily="18" charset="0"/>
              </a:rPr>
              <a:t>   impuestos, etc.;</a:t>
            </a:r>
          </a:p>
          <a:p>
            <a:pPr hangingPunct="0">
              <a:spcBef>
                <a:spcPts val="1200"/>
              </a:spcBef>
              <a:buFontTx/>
              <a:buChar char="-"/>
              <a:defRPr/>
            </a:pPr>
            <a:r>
              <a:rPr lang="es-ES" sz="2000" b="1" dirty="0">
                <a:solidFill>
                  <a:srgbClr val="000000"/>
                </a:solidFill>
                <a:latin typeface="Times New Roman" pitchFamily="18" charset="0"/>
              </a:rPr>
              <a:t> flete marítimo o aéreo, derechos aduaneros, gastos de </a:t>
            </a:r>
          </a:p>
          <a:p>
            <a:pPr hangingPunct="0">
              <a:spcBef>
                <a:spcPts val="1200"/>
              </a:spcBef>
              <a:defRPr/>
            </a:pPr>
            <a:r>
              <a:rPr lang="es-ES" sz="2000" b="1" dirty="0">
                <a:solidFill>
                  <a:srgbClr val="000000"/>
                </a:solidFill>
                <a:latin typeface="Times New Roman" pitchFamily="18" charset="0"/>
              </a:rPr>
              <a:t>  almacenaje;</a:t>
            </a:r>
          </a:p>
          <a:p>
            <a:pPr hangingPunct="0">
              <a:spcBef>
                <a:spcPts val="1200"/>
              </a:spcBef>
              <a:defRPr/>
            </a:pPr>
            <a:r>
              <a:rPr lang="es-ES" sz="2000" b="1" dirty="0">
                <a:solidFill>
                  <a:srgbClr val="000000"/>
                </a:solidFill>
                <a:latin typeface="Times New Roman" pitchFamily="18" charset="0"/>
              </a:rPr>
              <a:t>- prima del seguro;</a:t>
            </a:r>
          </a:p>
          <a:p>
            <a:pPr hangingPunct="0">
              <a:spcBef>
                <a:spcPts val="1200"/>
              </a:spcBef>
              <a:buFontTx/>
              <a:buChar char="-"/>
              <a:defRPr/>
            </a:pPr>
            <a:r>
              <a:rPr lang="es-ES" sz="2000" b="1" dirty="0">
                <a:solidFill>
                  <a:srgbClr val="000000"/>
                </a:solidFill>
                <a:latin typeface="Times New Roman" pitchFamily="18" charset="0"/>
              </a:rPr>
              <a:t> beneficio esperado (de 10 a 20% sobre el valor de </a:t>
            </a:r>
          </a:p>
          <a:p>
            <a:pPr hangingPunct="0">
              <a:spcBef>
                <a:spcPts val="1200"/>
              </a:spcBef>
              <a:defRPr/>
            </a:pPr>
            <a:r>
              <a:rPr lang="es-ES" sz="2000" b="1" dirty="0">
                <a:solidFill>
                  <a:srgbClr val="000000"/>
                </a:solidFill>
                <a:latin typeface="Times New Roman" pitchFamily="18" charset="0"/>
              </a:rPr>
              <a:t>  factura).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ChangeArrowheads="1"/>
          </p:cNvSpPr>
          <p:nvPr/>
        </p:nvSpPr>
        <p:spPr bwMode="auto">
          <a:xfrm>
            <a:off x="457200" y="922338"/>
            <a:ext cx="8229600" cy="808037"/>
          </a:xfrm>
          <a:prstGeom prst="rect">
            <a:avLst/>
          </a:prstGeom>
          <a:solidFill>
            <a:schemeClr val="accent1">
              <a:lumMod val="20000"/>
              <a:lumOff val="80000"/>
            </a:schemeClr>
          </a:solidFill>
          <a:ln w="76196">
            <a:solidFill>
              <a:schemeClr val="accent1"/>
            </a:solidFill>
            <a:miter lim="800000"/>
            <a:headEnd/>
            <a:tailEnd/>
          </a:ln>
        </p:spPr>
        <p:txBody>
          <a:bodyPr anchor="ctr" anchorCtr="1"/>
          <a:lstStyle/>
          <a:p>
            <a:pPr algn="ctr" fontAlgn="auto">
              <a:spcBef>
                <a:spcPts val="0"/>
              </a:spcBef>
              <a:spcAft>
                <a:spcPts val="0"/>
              </a:spcAft>
              <a:defRPr/>
            </a:pPr>
            <a:r>
              <a:rPr lang="es-ES" sz="2800" b="1">
                <a:solidFill>
                  <a:srgbClr val="000000"/>
                </a:solidFill>
                <a:latin typeface="Times New Roman" pitchFamily="18" charset="0"/>
                <a:cs typeface="Times New Roman" pitchFamily="18" charset="0"/>
              </a:rPr>
              <a:t>EMBALAJES</a:t>
            </a:r>
            <a:endParaRPr lang="es-ES" sz="2800">
              <a:solidFill>
                <a:srgbClr val="000000"/>
              </a:solidFill>
              <a:latin typeface="Times New Roman" pitchFamily="18" charset="0"/>
              <a:cs typeface="Times New Roman" pitchFamily="18" charset="0"/>
            </a:endParaRPr>
          </a:p>
        </p:txBody>
      </p:sp>
      <p:sp>
        <p:nvSpPr>
          <p:cNvPr id="4" name="Text Box 3"/>
          <p:cNvSpPr txBox="1">
            <a:spLocks noChangeArrowheads="1"/>
          </p:cNvSpPr>
          <p:nvPr/>
        </p:nvSpPr>
        <p:spPr bwMode="auto">
          <a:xfrm>
            <a:off x="458787" y="2312988"/>
            <a:ext cx="8229599" cy="830262"/>
          </a:xfrm>
          <a:prstGeom prst="rect">
            <a:avLst/>
          </a:prstGeom>
          <a:solidFill>
            <a:schemeClr val="accent1">
              <a:lumMod val="20000"/>
              <a:lumOff val="80000"/>
            </a:schemeClr>
          </a:solidFill>
          <a:ln w="76196">
            <a:solidFill>
              <a:schemeClr val="accent1"/>
            </a:solidFill>
            <a:miter lim="800000"/>
            <a:headEnd/>
            <a:tailEnd/>
          </a:ln>
        </p:spPr>
        <p:txBody>
          <a:bodyPr wrap="square" anchorCtr="1">
            <a:spAutoFit/>
          </a:bodyPr>
          <a:lstStyle/>
          <a:p>
            <a:pPr algn="ctr" fontAlgn="auto" hangingPunct="0">
              <a:spcBef>
                <a:spcPts val="1700"/>
              </a:spcBef>
              <a:spcAft>
                <a:spcPts val="0"/>
              </a:spcAft>
              <a:defRPr/>
            </a:pPr>
            <a:r>
              <a:rPr lang="es-ES" sz="2400" b="1">
                <a:solidFill>
                  <a:srgbClr val="000000"/>
                </a:solidFill>
                <a:latin typeface="Times New Roman" pitchFamily="18" charset="0"/>
              </a:rPr>
              <a:t>SE ENTIENDEN LOS APTOS PARA EL TRANSPORTE Y RESPONDEN A NORMAS INTERNACIONALES</a:t>
            </a:r>
            <a:endParaRPr lang="es-ES" sz="2800" b="1">
              <a:solidFill>
                <a:srgbClr val="000000"/>
              </a:solidFill>
              <a:latin typeface="Times New Roman" pitchFamily="18" charset="0"/>
            </a:endParaRPr>
          </a:p>
        </p:txBody>
      </p:sp>
      <p:sp>
        <p:nvSpPr>
          <p:cNvPr id="5" name="Text Box 4"/>
          <p:cNvSpPr txBox="1">
            <a:spLocks noChangeArrowheads="1"/>
          </p:cNvSpPr>
          <p:nvPr/>
        </p:nvSpPr>
        <p:spPr bwMode="auto">
          <a:xfrm>
            <a:off x="458787" y="3649663"/>
            <a:ext cx="8229599" cy="1993900"/>
          </a:xfrm>
          <a:prstGeom prst="rect">
            <a:avLst/>
          </a:prstGeom>
          <a:solidFill>
            <a:schemeClr val="accent1">
              <a:lumMod val="20000"/>
              <a:lumOff val="80000"/>
            </a:schemeClr>
          </a:solidFill>
          <a:ln w="76196">
            <a:solidFill>
              <a:schemeClr val="accent1"/>
            </a:solidFill>
            <a:miter lim="800000"/>
            <a:headEnd/>
            <a:tailEnd/>
          </a:ln>
        </p:spPr>
        <p:txBody>
          <a:bodyPr wrap="square" anchorCtr="1">
            <a:spAutoFit/>
          </a:bodyPr>
          <a:lstStyle/>
          <a:p>
            <a:pPr algn="ctr" fontAlgn="auto" hangingPunct="0">
              <a:spcBef>
                <a:spcPts val="1700"/>
              </a:spcBef>
              <a:spcAft>
                <a:spcPts val="0"/>
              </a:spcAft>
              <a:defRPr/>
            </a:pPr>
            <a:r>
              <a:rPr lang="es-ES" sz="2400" b="1">
                <a:solidFill>
                  <a:srgbClr val="000000"/>
                </a:solidFill>
                <a:latin typeface="Times New Roman" pitchFamily="18" charset="0"/>
              </a:rPr>
              <a:t>ACTUALMENTE SE USAN CONTENEDORES QUE PUEDEN TENER LA CARGA DE UN MISMO ASEGURADO O BAJO LA MODALIDAD DE CONSOLIDADOS QUE CONTIENEN MERCADERIAS DE DISTINTOS ASEGURADOS</a:t>
            </a:r>
            <a:endParaRPr lang="es-ES" sz="2800" b="1">
              <a:solidFill>
                <a:srgbClr val="000000"/>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1+#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1+#ppt_w/2"/>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1+#ppt_w/2"/>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ChangeArrowheads="1"/>
          </p:cNvSpPr>
          <p:nvPr/>
        </p:nvSpPr>
        <p:spPr bwMode="auto">
          <a:xfrm>
            <a:off x="457200" y="1006475"/>
            <a:ext cx="8229600" cy="593725"/>
          </a:xfrm>
          <a:prstGeom prst="rect">
            <a:avLst/>
          </a:prstGeom>
          <a:solidFill>
            <a:schemeClr val="accent1">
              <a:lumMod val="20000"/>
              <a:lumOff val="80000"/>
            </a:schemeClr>
          </a:solidFill>
          <a:ln w="76196">
            <a:solidFill>
              <a:schemeClr val="accent1"/>
            </a:solidFill>
            <a:miter lim="800000"/>
            <a:headEnd/>
            <a:tailEnd/>
          </a:ln>
        </p:spPr>
        <p:txBody>
          <a:bodyPr anchor="ctr" anchorCtr="1"/>
          <a:lstStyle/>
          <a:p>
            <a:pPr algn="ctr" fontAlgn="auto">
              <a:spcBef>
                <a:spcPts val="0"/>
              </a:spcBef>
              <a:spcAft>
                <a:spcPts val="0"/>
              </a:spcAft>
              <a:defRPr/>
            </a:pPr>
            <a:r>
              <a:rPr lang="es-ES" sz="2800" b="1" dirty="0">
                <a:solidFill>
                  <a:srgbClr val="000000"/>
                </a:solidFill>
                <a:latin typeface="Times New Roman" pitchFamily="18" charset="0"/>
                <a:cs typeface="Times New Roman" pitchFamily="18" charset="0"/>
              </a:rPr>
              <a:t>DISTINTOS TIPOS DE PÓLIZAS</a:t>
            </a:r>
          </a:p>
        </p:txBody>
      </p:sp>
      <p:sp>
        <p:nvSpPr>
          <p:cNvPr id="4" name="Text Box 3"/>
          <p:cNvSpPr txBox="1">
            <a:spLocks noChangeArrowheads="1"/>
          </p:cNvSpPr>
          <p:nvPr/>
        </p:nvSpPr>
        <p:spPr bwMode="auto">
          <a:xfrm>
            <a:off x="495300" y="2240101"/>
            <a:ext cx="8229600" cy="3170099"/>
          </a:xfrm>
          <a:prstGeom prst="rect">
            <a:avLst/>
          </a:prstGeom>
          <a:solidFill>
            <a:schemeClr val="accent1">
              <a:lumMod val="20000"/>
              <a:lumOff val="80000"/>
            </a:schemeClr>
          </a:solidFill>
          <a:ln w="76196">
            <a:solidFill>
              <a:schemeClr val="accent1"/>
            </a:solidFill>
            <a:miter lim="800000"/>
            <a:headEnd/>
            <a:tailEnd/>
          </a:ln>
        </p:spPr>
        <p:txBody>
          <a:bodyPr wrap="square">
            <a:spAutoFit/>
          </a:bodyPr>
          <a:lstStyle/>
          <a:p>
            <a:pPr hangingPunct="0">
              <a:spcBef>
                <a:spcPts val="1700"/>
              </a:spcBef>
              <a:defRPr/>
            </a:pPr>
            <a:r>
              <a:rPr lang="es-ES" sz="2000" b="1">
                <a:solidFill>
                  <a:srgbClr val="000000"/>
                </a:solidFill>
                <a:latin typeface="Times New Roman" pitchFamily="18" charset="0"/>
              </a:rPr>
              <a:t>POLIZA FLOTANTE: (con datos básicos) y el compromiso del asegurado de declarar los viajes realizados con la documentación pertinente. El asegurado debe comunicar al asegurador dentro de los tres días hábiles de recibida la documentación. Se utiliza para importadores habituales.</a:t>
            </a:r>
          </a:p>
          <a:p>
            <a:pPr hangingPunct="0">
              <a:spcBef>
                <a:spcPts val="1200"/>
              </a:spcBef>
              <a:defRPr/>
            </a:pPr>
            <a:r>
              <a:rPr lang="es-ES" sz="2000" b="1">
                <a:solidFill>
                  <a:srgbClr val="000000"/>
                </a:solidFill>
                <a:latin typeface="Times New Roman" pitchFamily="18" charset="0"/>
              </a:rPr>
              <a:t>POLIZA PROVISORIA: Brinda cobertura por una compra en especial. Se regulariza posteriormente con una póliza individual. Se utiliza para importadores no habituales.</a:t>
            </a:r>
          </a:p>
          <a:p>
            <a:pPr hangingPunct="0">
              <a:spcBef>
                <a:spcPts val="1200"/>
              </a:spcBef>
              <a:defRPr/>
            </a:pPr>
            <a:r>
              <a:rPr lang="es-ES" sz="2000" b="1">
                <a:solidFill>
                  <a:srgbClr val="000000"/>
                </a:solidFill>
                <a:latin typeface="Times New Roman" pitchFamily="18" charset="0"/>
              </a:rPr>
              <a:t>POLIZA ESPECIFICA POR VIAJE: Cuando se cuenta con toda la documentación para poder emitirla.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2/3*#ppt_w"/>
                                          </p:val>
                                        </p:tav>
                                        <p:tav tm="100000">
                                          <p:val>
                                            <p:strVal val="#ppt_w"/>
                                          </p:val>
                                        </p:tav>
                                      </p:tavLst>
                                    </p:anim>
                                    <p:anim calcmode="lin" valueType="num">
                                      <p:cBhvr>
                                        <p:cTn id="8" dur="500" fill="hold"/>
                                        <p:tgtEl>
                                          <p:spTgt spid="3"/>
                                        </p:tgtEl>
                                        <p:attrNameLst>
                                          <p:attrName>ppt_h</p:attrName>
                                        </p:attrNameLst>
                                      </p:cBhvr>
                                      <p:tavLst>
                                        <p:tav tm="0">
                                          <p:val>
                                            <p:strVal val="2/3*#ppt_h"/>
                                          </p:val>
                                        </p:tav>
                                        <p:tav tm="100000">
                                          <p:val>
                                            <p:strVal val="#ppt_h"/>
                                          </p:val>
                                        </p:tav>
                                      </p:tavLst>
                                    </p:anim>
                                  </p:childTnLst>
                                </p:cTn>
                              </p:par>
                            </p:childTnLst>
                          </p:cTn>
                        </p:par>
                        <p:par>
                          <p:cTn id="9" fill="hold">
                            <p:stCondLst>
                              <p:cond delay="500"/>
                            </p:stCondLst>
                            <p:childTnLst>
                              <p:par>
                                <p:cTn id="10" presetID="23" presetClass="entr" presetSubtype="27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strVal val="2/3*#ppt_w"/>
                                          </p:val>
                                        </p:tav>
                                        <p:tav tm="100000">
                                          <p:val>
                                            <p:strVal val="#ppt_w"/>
                                          </p:val>
                                        </p:tav>
                                      </p:tavLst>
                                    </p:anim>
                                    <p:anim calcmode="lin" valueType="num">
                                      <p:cBhvr>
                                        <p:cTn id="13" dur="500" fill="hold"/>
                                        <p:tgtEl>
                                          <p:spTgt spid="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ChangeArrowheads="1"/>
          </p:cNvSpPr>
          <p:nvPr/>
        </p:nvSpPr>
        <p:spPr bwMode="auto">
          <a:xfrm>
            <a:off x="457200" y="457200"/>
            <a:ext cx="8229600" cy="566738"/>
          </a:xfrm>
          <a:prstGeom prst="rect">
            <a:avLst/>
          </a:prstGeom>
          <a:solidFill>
            <a:schemeClr val="accent1">
              <a:lumMod val="20000"/>
              <a:lumOff val="80000"/>
            </a:schemeClr>
          </a:solidFill>
          <a:ln w="76196">
            <a:solidFill>
              <a:schemeClr val="accent1"/>
            </a:solidFill>
            <a:miter lim="800000"/>
            <a:headEnd/>
            <a:tailEnd/>
          </a:ln>
        </p:spPr>
        <p:txBody>
          <a:bodyPr anchor="ctr" anchorCtr="1"/>
          <a:lstStyle/>
          <a:p>
            <a:pPr algn="ctr" fontAlgn="auto">
              <a:spcBef>
                <a:spcPts val="0"/>
              </a:spcBef>
              <a:spcAft>
                <a:spcPts val="0"/>
              </a:spcAft>
              <a:defRPr/>
            </a:pPr>
            <a:r>
              <a:rPr lang="es-ES" sz="2800" b="1">
                <a:solidFill>
                  <a:srgbClr val="000000"/>
                </a:solidFill>
                <a:latin typeface="Times New Roman" pitchFamily="18" charset="0"/>
                <a:cs typeface="Times New Roman" pitchFamily="18" charset="0"/>
              </a:rPr>
              <a:t>COBERTURAS DE TRANSPORTE MARÍTIMO</a:t>
            </a:r>
          </a:p>
        </p:txBody>
      </p:sp>
      <p:sp>
        <p:nvSpPr>
          <p:cNvPr id="4" name="Text Box 3"/>
          <p:cNvSpPr txBox="1">
            <a:spLocks noChangeArrowheads="1"/>
          </p:cNvSpPr>
          <p:nvPr/>
        </p:nvSpPr>
        <p:spPr bwMode="auto">
          <a:xfrm>
            <a:off x="457200" y="1217613"/>
            <a:ext cx="8229600" cy="5019675"/>
          </a:xfrm>
          <a:prstGeom prst="rect">
            <a:avLst/>
          </a:prstGeom>
          <a:solidFill>
            <a:schemeClr val="accent1">
              <a:lumMod val="20000"/>
              <a:lumOff val="80000"/>
            </a:schemeClr>
          </a:solidFill>
          <a:ln w="76196">
            <a:solidFill>
              <a:schemeClr val="accent1"/>
            </a:solidFill>
            <a:miter lim="800000"/>
            <a:headEnd/>
            <a:tailEnd/>
          </a:ln>
        </p:spPr>
        <p:txBody>
          <a:bodyPr wrap="square">
            <a:spAutoFit/>
          </a:bodyPr>
          <a:lstStyle/>
          <a:p>
            <a:pPr fontAlgn="auto" hangingPunct="0">
              <a:spcBef>
                <a:spcPts val="1100"/>
              </a:spcBef>
              <a:spcAft>
                <a:spcPts val="0"/>
              </a:spcAft>
              <a:defRPr/>
            </a:pPr>
            <a:r>
              <a:rPr lang="es-ES" sz="1700" b="1">
                <a:solidFill>
                  <a:srgbClr val="000000"/>
                </a:solidFill>
                <a:latin typeface="Times New Roman" pitchFamily="18" charset="0"/>
              </a:rPr>
              <a:t>COBERTURA “A”: Enumera las exclusiones:</a:t>
            </a:r>
          </a:p>
          <a:p>
            <a:pPr fontAlgn="auto" hangingPunct="0">
              <a:spcBef>
                <a:spcPts val="1100"/>
              </a:spcBef>
              <a:spcAft>
                <a:spcPts val="0"/>
              </a:spcAft>
              <a:defRPr/>
            </a:pPr>
            <a:r>
              <a:rPr lang="es-ES" sz="1700" b="1">
                <a:solidFill>
                  <a:srgbClr val="000000"/>
                </a:solidFill>
                <a:latin typeface="Times New Roman" pitchFamily="18" charset="0"/>
              </a:rPr>
              <a:t>Todo riesgo, excepto exclusiones, avería gruesa y salvamento. Excluye dolo del asegurado, derrame o desgaste ordinario,  insuficiencia de embalaje, vicio propio, imposibilidad de navegar, guerra, captura o arresto, armas nucleares, huelga o lock out; terrorismo, demora, insolvencia o incumplimiento financiero del armador.</a:t>
            </a:r>
          </a:p>
          <a:p>
            <a:pPr fontAlgn="auto" hangingPunct="0">
              <a:spcBef>
                <a:spcPts val="1100"/>
              </a:spcBef>
              <a:spcAft>
                <a:spcPts val="0"/>
              </a:spcAft>
              <a:defRPr/>
            </a:pPr>
            <a:r>
              <a:rPr lang="es-ES" sz="1700" b="1">
                <a:solidFill>
                  <a:srgbClr val="000000"/>
                </a:solidFill>
                <a:latin typeface="Times New Roman" pitchFamily="18" charset="0"/>
              </a:rPr>
              <a:t>COBERTURA “B”: De riesgos enumerados</a:t>
            </a:r>
          </a:p>
          <a:p>
            <a:pPr fontAlgn="auto" hangingPunct="0">
              <a:spcBef>
                <a:spcPts val="1100"/>
              </a:spcBef>
              <a:spcAft>
                <a:spcPts val="0"/>
              </a:spcAft>
              <a:defRPr/>
            </a:pPr>
            <a:r>
              <a:rPr lang="es-ES" sz="1700" b="1">
                <a:solidFill>
                  <a:srgbClr val="000000"/>
                </a:solidFill>
                <a:latin typeface="Times New Roman" pitchFamily="18" charset="0"/>
              </a:rPr>
              <a:t>Pérdida o daño que se atribuya a fuego o explosión, encalladura, varamiento, hundimiento, vuelco o descarrilamiento, arribada forzosa  colisión, terremoto, avería gruesa, echazón o barrido de olas, pérdida total del bulto durante la carga, transbordo y descarga. Las exclusiones son las mismas de “A” más daños intencionales y piratas. No cubre daños intencionales y deliberados</a:t>
            </a:r>
          </a:p>
          <a:p>
            <a:pPr fontAlgn="auto" hangingPunct="0">
              <a:spcBef>
                <a:spcPts val="1100"/>
              </a:spcBef>
              <a:spcAft>
                <a:spcPts val="0"/>
              </a:spcAft>
              <a:defRPr/>
            </a:pPr>
            <a:r>
              <a:rPr lang="es-ES" sz="1700" b="1">
                <a:solidFill>
                  <a:srgbClr val="000000"/>
                </a:solidFill>
                <a:latin typeface="Times New Roman" pitchFamily="18" charset="0"/>
              </a:rPr>
              <a:t>COBERTURA “C”:</a:t>
            </a:r>
          </a:p>
          <a:p>
            <a:pPr fontAlgn="auto" hangingPunct="0">
              <a:spcBef>
                <a:spcPts val="1200"/>
              </a:spcBef>
              <a:spcAft>
                <a:spcPts val="0"/>
              </a:spcAft>
              <a:defRPr/>
            </a:pPr>
            <a:r>
              <a:rPr lang="es-ES" sz="1700" b="1">
                <a:solidFill>
                  <a:srgbClr val="000000"/>
                </a:solidFill>
                <a:latin typeface="Times New Roman" pitchFamily="18" charset="0"/>
              </a:rPr>
              <a:t>Pérdida o daño razonablemente atribuido a fuego o explosión, encalladura, varamiento, hundimiento o zozobra, vuelco o desbarrancamiento del medio transportador, colisión, avería gruesa y echazón.  No cubre terremoto, erupción volcánica, rayo, barrido de olas, pérdida de bulto entero en carga y descarga.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str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ChangeArrowheads="1"/>
          </p:cNvSpPr>
          <p:nvPr/>
        </p:nvSpPr>
        <p:spPr bwMode="auto">
          <a:xfrm>
            <a:off x="457200" y="709612"/>
            <a:ext cx="8229600" cy="585788"/>
          </a:xfrm>
          <a:prstGeom prst="rect">
            <a:avLst/>
          </a:prstGeom>
          <a:solidFill>
            <a:schemeClr val="accent1">
              <a:lumMod val="20000"/>
              <a:lumOff val="80000"/>
            </a:schemeClr>
          </a:solidFill>
          <a:ln w="76196">
            <a:solidFill>
              <a:schemeClr val="accent1"/>
            </a:solidFill>
            <a:miter lim="800000"/>
            <a:headEnd/>
            <a:tailEnd/>
          </a:ln>
        </p:spPr>
        <p:txBody>
          <a:bodyPr anchor="ctr" anchorCtr="1"/>
          <a:lstStyle/>
          <a:p>
            <a:pPr algn="ctr" fontAlgn="auto">
              <a:spcBef>
                <a:spcPts val="0"/>
              </a:spcBef>
              <a:spcAft>
                <a:spcPts val="0"/>
              </a:spcAft>
              <a:defRPr/>
            </a:pPr>
            <a:r>
              <a:rPr lang="es-ES" sz="2800" b="1" dirty="0">
                <a:solidFill>
                  <a:srgbClr val="000000"/>
                </a:solidFill>
                <a:latin typeface="Times New Roman" pitchFamily="18" charset="0"/>
                <a:cs typeface="Times New Roman" pitchFamily="18" charset="0"/>
              </a:rPr>
              <a:t>RIESGOS NO ASEGURADOS</a:t>
            </a:r>
            <a:endParaRPr lang="es-ES" sz="2800" dirty="0">
              <a:solidFill>
                <a:srgbClr val="000000"/>
              </a:solidFill>
              <a:latin typeface="Times New Roman" pitchFamily="18" charset="0"/>
              <a:cs typeface="Times New Roman" pitchFamily="18" charset="0"/>
            </a:endParaRPr>
          </a:p>
        </p:txBody>
      </p:sp>
      <p:sp>
        <p:nvSpPr>
          <p:cNvPr id="4" name="Text Box 3"/>
          <p:cNvSpPr txBox="1">
            <a:spLocks noChangeArrowheads="1"/>
          </p:cNvSpPr>
          <p:nvPr/>
        </p:nvSpPr>
        <p:spPr bwMode="auto">
          <a:xfrm>
            <a:off x="457200" y="1816100"/>
            <a:ext cx="8229600" cy="3760004"/>
          </a:xfrm>
          <a:prstGeom prst="rect">
            <a:avLst/>
          </a:prstGeom>
          <a:solidFill>
            <a:schemeClr val="accent1">
              <a:lumMod val="20000"/>
              <a:lumOff val="80000"/>
            </a:schemeClr>
          </a:solidFill>
          <a:ln w="76196">
            <a:solidFill>
              <a:schemeClr val="accent1"/>
            </a:solidFill>
            <a:miter lim="800000"/>
            <a:headEnd/>
            <a:tailEnd/>
          </a:ln>
        </p:spPr>
        <p:txBody>
          <a:bodyPr wrap="square">
            <a:spAutoFit/>
          </a:bodyPr>
          <a:lstStyle/>
          <a:p>
            <a:pPr hangingPunct="0">
              <a:spcBef>
                <a:spcPts val="1100"/>
              </a:spcBef>
              <a:defRPr/>
            </a:pPr>
            <a:r>
              <a:rPr lang="es-ES" sz="1600" b="1">
                <a:solidFill>
                  <a:srgbClr val="000000"/>
                </a:solidFill>
                <a:latin typeface="Times New Roman" pitchFamily="18" charset="0"/>
              </a:rPr>
              <a:t>CULPA GRAVE DEL ASEGURADO, CARGADOR O CONSIGNATARIO Y/O SUS DEPENDIENTES Y/O POR LOS CUALES FUERA LEGALMENTE RESPONSABLE;</a:t>
            </a:r>
          </a:p>
          <a:p>
            <a:pPr hangingPunct="0">
              <a:spcBef>
                <a:spcPts val="1100"/>
              </a:spcBef>
              <a:defRPr/>
            </a:pPr>
            <a:r>
              <a:rPr lang="es-ES" sz="1600" b="1">
                <a:solidFill>
                  <a:srgbClr val="000000"/>
                </a:solidFill>
                <a:latin typeface="Times New Roman" pitchFamily="18" charset="0"/>
              </a:rPr>
              <a:t>DEMORA EN EL COMIENZO Y/O EJECUCION DEL VIAJE;</a:t>
            </a:r>
          </a:p>
          <a:p>
            <a:pPr hangingPunct="0">
              <a:spcBef>
                <a:spcPts val="1100"/>
              </a:spcBef>
              <a:defRPr/>
            </a:pPr>
            <a:r>
              <a:rPr lang="es-ES" sz="1600" b="1">
                <a:solidFill>
                  <a:srgbClr val="000000"/>
                </a:solidFill>
                <a:latin typeface="Times New Roman" pitchFamily="18" charset="0"/>
              </a:rPr>
              <a:t>INCUMPLIMIENTO DEL CONTRATO DE TRANSPORTE;</a:t>
            </a:r>
          </a:p>
          <a:p>
            <a:pPr hangingPunct="0">
              <a:spcBef>
                <a:spcPts val="1100"/>
              </a:spcBef>
              <a:defRPr/>
            </a:pPr>
            <a:r>
              <a:rPr lang="es-ES" sz="1600" b="1">
                <a:solidFill>
                  <a:srgbClr val="000000"/>
                </a:solidFill>
                <a:latin typeface="Times New Roman" pitchFamily="18" charset="0"/>
              </a:rPr>
              <a:t>MERMA NATURAL, PERDIDA DE PESO Y/O VOLUMEN;</a:t>
            </a:r>
          </a:p>
          <a:p>
            <a:pPr hangingPunct="0">
              <a:spcBef>
                <a:spcPts val="1100"/>
              </a:spcBef>
              <a:defRPr/>
            </a:pPr>
            <a:r>
              <a:rPr lang="es-ES" sz="1600" b="1">
                <a:solidFill>
                  <a:srgbClr val="000000"/>
                </a:solidFill>
                <a:latin typeface="Times New Roman" pitchFamily="18" charset="0"/>
              </a:rPr>
              <a:t>DEFICIENCIA DE EMBALAJE;</a:t>
            </a:r>
          </a:p>
          <a:p>
            <a:pPr hangingPunct="0">
              <a:spcBef>
                <a:spcPts val="1100"/>
              </a:spcBef>
              <a:defRPr/>
            </a:pPr>
            <a:r>
              <a:rPr lang="es-ES" sz="1600" b="1">
                <a:solidFill>
                  <a:srgbClr val="000000"/>
                </a:solidFill>
                <a:latin typeface="Times New Roman" pitchFamily="18" charset="0"/>
              </a:rPr>
              <a:t>VICIO PROPIO, CUALQUIERA FUERA SU CAUSA Y ORIGEN;</a:t>
            </a:r>
          </a:p>
          <a:p>
            <a:pPr hangingPunct="0">
              <a:spcBef>
                <a:spcPts val="1100"/>
              </a:spcBef>
              <a:defRPr/>
            </a:pPr>
            <a:r>
              <a:rPr lang="es-ES" sz="1600" b="1">
                <a:solidFill>
                  <a:srgbClr val="000000"/>
                </a:solidFill>
                <a:latin typeface="Times New Roman" pitchFamily="18" charset="0"/>
              </a:rPr>
              <a:t>ACCION DE LA TEMPERATURA Y DEMAS FACTORES AMBIENTALES;</a:t>
            </a:r>
          </a:p>
          <a:p>
            <a:pPr hangingPunct="0">
              <a:spcBef>
                <a:spcPts val="1100"/>
              </a:spcBef>
              <a:defRPr/>
            </a:pPr>
            <a:r>
              <a:rPr lang="es-ES" sz="1600" b="1">
                <a:solidFill>
                  <a:srgbClr val="000000"/>
                </a:solidFill>
                <a:latin typeface="Times New Roman" pitchFamily="18" charset="0"/>
              </a:rPr>
              <a:t>PERDIDA DE MERCADO O FLUCTUACION DE PRECIOS;</a:t>
            </a:r>
          </a:p>
          <a:p>
            <a:pPr hangingPunct="0">
              <a:spcBef>
                <a:spcPts val="1700"/>
              </a:spcBef>
              <a:defRPr/>
            </a:pPr>
            <a:r>
              <a:rPr lang="es-ES" sz="1600" b="1">
                <a:solidFill>
                  <a:srgbClr val="000000"/>
                </a:solidFill>
                <a:latin typeface="Times New Roman" pitchFamily="18" charset="0"/>
              </a:rPr>
              <a:t>ILICITUD DE LA MERCADERIA DECLARADA POR AUTORIDAD COMPETENTE.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1+#ppt_w/2"/>
                                          </p:val>
                                        </p:tav>
                                        <p:tav tm="100000">
                                          <p:val>
                                            <p:strVal val="#ppt_x"/>
                                          </p:val>
                                        </p:tav>
                                      </p:tavLst>
                                    </p:anim>
                                    <p:anim calcmode="lin" valueType="num">
                                      <p:cBhvr>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1+#ppt_w/2"/>
                                          </p:val>
                                        </p:tav>
                                        <p:tav tm="100000">
                                          <p:val>
                                            <p:strVal val="#ppt_x"/>
                                          </p:val>
                                        </p:tav>
                                      </p:tavLst>
                                    </p:anim>
                                    <p:anim calcmode="lin" valueType="num">
                                      <p:cBhvr>
                                        <p:cTn id="13"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ChangeArrowheads="1"/>
          </p:cNvSpPr>
          <p:nvPr/>
        </p:nvSpPr>
        <p:spPr bwMode="auto">
          <a:xfrm>
            <a:off x="457200" y="642938"/>
            <a:ext cx="8229600" cy="611187"/>
          </a:xfrm>
          <a:prstGeom prst="rect">
            <a:avLst/>
          </a:prstGeom>
          <a:solidFill>
            <a:schemeClr val="accent1">
              <a:lumMod val="20000"/>
              <a:lumOff val="80000"/>
            </a:schemeClr>
          </a:solidFill>
          <a:ln w="76196">
            <a:solidFill>
              <a:schemeClr val="accent1"/>
            </a:solidFill>
            <a:miter lim="800000"/>
            <a:headEnd/>
            <a:tailEnd/>
          </a:ln>
        </p:spPr>
        <p:txBody>
          <a:bodyPr anchor="ctr" anchorCtr="1"/>
          <a:lstStyle/>
          <a:p>
            <a:pPr algn="ctr" fontAlgn="auto">
              <a:spcBef>
                <a:spcPts val="0"/>
              </a:spcBef>
              <a:spcAft>
                <a:spcPts val="0"/>
              </a:spcAft>
              <a:defRPr/>
            </a:pPr>
            <a:r>
              <a:rPr lang="es-ES" sz="2800" b="1" dirty="0">
                <a:solidFill>
                  <a:srgbClr val="000000"/>
                </a:solidFill>
                <a:latin typeface="Times New Roman" pitchFamily="18" charset="0"/>
                <a:cs typeface="Times New Roman" pitchFamily="18" charset="0"/>
              </a:rPr>
              <a:t>COBERTURAS ADICIONALES</a:t>
            </a:r>
            <a:endParaRPr lang="es-ES" sz="2800" dirty="0">
              <a:solidFill>
                <a:srgbClr val="000000"/>
              </a:solidFill>
              <a:latin typeface="Times New Roman" pitchFamily="18" charset="0"/>
              <a:cs typeface="Times New Roman" pitchFamily="18" charset="0"/>
            </a:endParaRPr>
          </a:p>
        </p:txBody>
      </p:sp>
      <p:sp>
        <p:nvSpPr>
          <p:cNvPr id="4" name="Text Box 3"/>
          <p:cNvSpPr txBox="1">
            <a:spLocks noChangeArrowheads="1"/>
          </p:cNvSpPr>
          <p:nvPr/>
        </p:nvSpPr>
        <p:spPr bwMode="auto">
          <a:xfrm>
            <a:off x="457200" y="1771650"/>
            <a:ext cx="8229600" cy="4324350"/>
          </a:xfrm>
          <a:prstGeom prst="rect">
            <a:avLst/>
          </a:prstGeom>
          <a:solidFill>
            <a:schemeClr val="accent1">
              <a:lumMod val="20000"/>
              <a:lumOff val="80000"/>
            </a:schemeClr>
          </a:solidFill>
          <a:ln w="76196">
            <a:solidFill>
              <a:schemeClr val="accent1"/>
            </a:solidFill>
            <a:miter lim="800000"/>
            <a:headEnd/>
            <a:tailEnd/>
          </a:ln>
        </p:spPr>
        <p:txBody>
          <a:bodyPr wrap="square">
            <a:spAutoFit/>
          </a:bodyPr>
          <a:lstStyle/>
          <a:p>
            <a:pPr fontAlgn="auto" hangingPunct="0">
              <a:spcBef>
                <a:spcPts val="1700"/>
              </a:spcBef>
              <a:spcAft>
                <a:spcPts val="0"/>
              </a:spcAft>
              <a:defRPr/>
            </a:pPr>
            <a:r>
              <a:rPr lang="es-ES" sz="2800" b="1">
                <a:solidFill>
                  <a:srgbClr val="000000"/>
                </a:solidFill>
                <a:latin typeface="Times New Roman" pitchFamily="18" charset="0"/>
              </a:rPr>
              <a:t>- </a:t>
            </a:r>
            <a:r>
              <a:rPr lang="es-ES" b="1">
                <a:solidFill>
                  <a:srgbClr val="000000"/>
                </a:solidFill>
                <a:latin typeface="Times New Roman" pitchFamily="18" charset="0"/>
              </a:rPr>
              <a:t>POR BUQUE NO CLASIFICADO;</a:t>
            </a:r>
          </a:p>
          <a:p>
            <a:pPr fontAlgn="auto" hangingPunct="0">
              <a:spcBef>
                <a:spcPts val="1100"/>
              </a:spcBef>
              <a:spcAft>
                <a:spcPts val="0"/>
              </a:spcAft>
              <a:defRPr/>
            </a:pPr>
            <a:r>
              <a:rPr lang="es-ES" b="1">
                <a:solidFill>
                  <a:srgbClr val="000000"/>
                </a:solidFill>
                <a:latin typeface="Times New Roman" pitchFamily="18" charset="0"/>
              </a:rPr>
              <a:t>- MERCADERÍA SOBRE CUBIERTA (puede incluir echazón o</a:t>
            </a:r>
          </a:p>
          <a:p>
            <a:pPr fontAlgn="auto" hangingPunct="0">
              <a:spcBef>
                <a:spcPts val="1100"/>
              </a:spcBef>
              <a:spcAft>
                <a:spcPts val="0"/>
              </a:spcAft>
              <a:defRPr/>
            </a:pPr>
            <a:r>
              <a:rPr lang="es-ES" b="1">
                <a:solidFill>
                  <a:srgbClr val="000000"/>
                </a:solidFill>
                <a:latin typeface="Times New Roman" pitchFamily="18" charset="0"/>
              </a:rPr>
              <a:t>   barrido de olas);</a:t>
            </a:r>
          </a:p>
          <a:p>
            <a:pPr fontAlgn="auto" hangingPunct="0">
              <a:spcBef>
                <a:spcPts val="1100"/>
              </a:spcBef>
              <a:spcAft>
                <a:spcPts val="0"/>
              </a:spcAft>
              <a:defRPr/>
            </a:pPr>
            <a:r>
              <a:rPr lang="es-ES" b="1">
                <a:solidFill>
                  <a:srgbClr val="000000"/>
                </a:solidFill>
                <a:latin typeface="Times New Roman" pitchFamily="18" charset="0"/>
              </a:rPr>
              <a:t>- FALTA DE ENTREGA DE BULTO ENTERO;</a:t>
            </a:r>
          </a:p>
          <a:p>
            <a:pPr fontAlgn="auto" hangingPunct="0">
              <a:spcBef>
                <a:spcPts val="1100"/>
              </a:spcBef>
              <a:spcAft>
                <a:spcPts val="0"/>
              </a:spcAft>
              <a:defRPr/>
            </a:pPr>
            <a:r>
              <a:rPr lang="es-ES" b="1">
                <a:solidFill>
                  <a:srgbClr val="000000"/>
                </a:solidFill>
                <a:latin typeface="Times New Roman" pitchFamily="18" charset="0"/>
              </a:rPr>
              <a:t>- TRANSBORDOS;</a:t>
            </a:r>
          </a:p>
          <a:p>
            <a:pPr fontAlgn="auto" hangingPunct="0">
              <a:spcBef>
                <a:spcPts val="1100"/>
              </a:spcBef>
              <a:spcAft>
                <a:spcPts val="0"/>
              </a:spcAft>
              <a:defRPr/>
            </a:pPr>
            <a:r>
              <a:rPr lang="es-ES" b="1">
                <a:solidFill>
                  <a:srgbClr val="000000"/>
                </a:solidFill>
                <a:latin typeface="Times New Roman" pitchFamily="18" charset="0"/>
              </a:rPr>
              <a:t>- TRÁNSITOS POSTERIORES AL DESEMBARCO (mayor a 60</a:t>
            </a:r>
          </a:p>
          <a:p>
            <a:pPr fontAlgn="auto" hangingPunct="0">
              <a:spcBef>
                <a:spcPts val="1100"/>
              </a:spcBef>
              <a:spcAft>
                <a:spcPts val="0"/>
              </a:spcAft>
              <a:defRPr/>
            </a:pPr>
            <a:r>
              <a:rPr lang="es-ES" b="1">
                <a:solidFill>
                  <a:srgbClr val="000000"/>
                </a:solidFill>
                <a:latin typeface="Times New Roman" pitchFamily="18" charset="0"/>
              </a:rPr>
              <a:t>   kilómetros);</a:t>
            </a:r>
          </a:p>
          <a:p>
            <a:pPr fontAlgn="auto" hangingPunct="0">
              <a:spcBef>
                <a:spcPts val="1100"/>
              </a:spcBef>
              <a:spcAft>
                <a:spcPts val="0"/>
              </a:spcAft>
              <a:defRPr/>
            </a:pPr>
            <a:r>
              <a:rPr lang="es-ES" b="1">
                <a:solidFill>
                  <a:srgbClr val="000000"/>
                </a:solidFill>
                <a:latin typeface="Times New Roman" pitchFamily="18" charset="0"/>
              </a:rPr>
              <a:t>- MAQUINARIAS REPARACIÓN Y/O REEMPLAZO (gastos para la</a:t>
            </a:r>
          </a:p>
          <a:p>
            <a:pPr fontAlgn="auto" hangingPunct="0">
              <a:spcBef>
                <a:spcPts val="1100"/>
              </a:spcBef>
              <a:spcAft>
                <a:spcPts val="0"/>
              </a:spcAft>
              <a:defRPr/>
            </a:pPr>
            <a:r>
              <a:rPr lang="es-ES" b="1">
                <a:solidFill>
                  <a:srgbClr val="000000"/>
                </a:solidFill>
                <a:latin typeface="Times New Roman" pitchFamily="18" charset="0"/>
              </a:rPr>
              <a:t>   reimportación de partes o piezas);</a:t>
            </a:r>
          </a:p>
          <a:p>
            <a:pPr fontAlgn="auto" hangingPunct="0">
              <a:spcBef>
                <a:spcPts val="1100"/>
              </a:spcBef>
              <a:spcAft>
                <a:spcPts val="0"/>
              </a:spcAft>
              <a:defRPr/>
            </a:pPr>
            <a:r>
              <a:rPr lang="es-ES" b="1">
                <a:solidFill>
                  <a:srgbClr val="000000"/>
                </a:solidFill>
                <a:latin typeface="Times New Roman" pitchFamily="18" charset="0"/>
              </a:rPr>
              <a:t>- DEPÓSITOS FISCALES;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457200" y="1676400"/>
            <a:ext cx="8229600" cy="2892425"/>
          </a:xfrm>
          <a:prstGeom prst="rect">
            <a:avLst/>
          </a:prstGeom>
          <a:solidFill>
            <a:schemeClr val="accent1">
              <a:lumMod val="20000"/>
              <a:lumOff val="80000"/>
            </a:schemeClr>
          </a:solidFill>
          <a:ln w="76196">
            <a:solidFill>
              <a:schemeClr val="accent1"/>
            </a:solidFill>
            <a:miter lim="800000"/>
            <a:headEnd/>
            <a:tailEnd/>
          </a:ln>
        </p:spPr>
        <p:txBody>
          <a:bodyPr wrap="square">
            <a:spAutoFit/>
          </a:bodyPr>
          <a:lstStyle/>
          <a:p>
            <a:pPr fontAlgn="auto" hangingPunct="0">
              <a:spcBef>
                <a:spcPts val="1200"/>
              </a:spcBef>
              <a:spcAft>
                <a:spcPts val="0"/>
              </a:spcAft>
              <a:defRPr/>
            </a:pPr>
            <a:r>
              <a:rPr lang="es-ES" sz="2200" b="1">
                <a:solidFill>
                  <a:srgbClr val="000000"/>
                </a:solidFill>
                <a:latin typeface="Times New Roman" pitchFamily="18" charset="0"/>
              </a:rPr>
              <a:t>- DESCOMPOSTURA DE EQUIPO FRIGORIFICOS;</a:t>
            </a:r>
          </a:p>
          <a:p>
            <a:pPr fontAlgn="auto" hangingPunct="0">
              <a:spcBef>
                <a:spcPts val="1200"/>
              </a:spcBef>
              <a:spcAft>
                <a:spcPts val="0"/>
              </a:spcAft>
              <a:defRPr/>
            </a:pPr>
            <a:r>
              <a:rPr lang="es-ES" sz="2200" b="1">
                <a:solidFill>
                  <a:srgbClr val="000000"/>
                </a:solidFill>
                <a:latin typeface="Times New Roman" pitchFamily="18" charset="0"/>
              </a:rPr>
              <a:t>- MERCADERÍAS QUE VIAJAN A GRANEL;</a:t>
            </a:r>
          </a:p>
          <a:p>
            <a:pPr fontAlgn="auto" hangingPunct="0">
              <a:spcBef>
                <a:spcPts val="1200"/>
              </a:spcBef>
              <a:spcAft>
                <a:spcPts val="0"/>
              </a:spcAft>
              <a:defRPr/>
            </a:pPr>
            <a:r>
              <a:rPr lang="es-ES" sz="2200" b="1">
                <a:solidFill>
                  <a:srgbClr val="000000"/>
                </a:solidFill>
                <a:latin typeface="Times New Roman" pitchFamily="18" charset="0"/>
              </a:rPr>
              <a:t>- HUELGAS, TUMULTOS Y CONMOCIONES CIVILES;</a:t>
            </a:r>
          </a:p>
          <a:p>
            <a:pPr fontAlgn="auto" hangingPunct="0">
              <a:spcBef>
                <a:spcPts val="1200"/>
              </a:spcBef>
              <a:spcAft>
                <a:spcPts val="0"/>
              </a:spcAft>
              <a:defRPr/>
            </a:pPr>
            <a:r>
              <a:rPr lang="es-ES" sz="2200" b="1">
                <a:solidFill>
                  <a:srgbClr val="000000"/>
                </a:solidFill>
                <a:latin typeface="Times New Roman" pitchFamily="18" charset="0"/>
              </a:rPr>
              <a:t>- GUERRA, APRESAMIENTO, HOSTILIDADES,</a:t>
            </a:r>
          </a:p>
          <a:p>
            <a:pPr fontAlgn="auto" hangingPunct="0">
              <a:spcBef>
                <a:spcPts val="1200"/>
              </a:spcBef>
              <a:spcAft>
                <a:spcPts val="0"/>
              </a:spcAft>
              <a:defRPr/>
            </a:pPr>
            <a:r>
              <a:rPr lang="es-ES" sz="2200" b="1">
                <a:solidFill>
                  <a:srgbClr val="000000"/>
                </a:solidFill>
                <a:latin typeface="Times New Roman" pitchFamily="18" charset="0"/>
              </a:rPr>
              <a:t>  OPERACIONES BÉLICAS, MINAS, TORPEDOS, BOMBAS  </a:t>
            </a:r>
          </a:p>
          <a:p>
            <a:pPr fontAlgn="auto" hangingPunct="0">
              <a:spcBef>
                <a:spcPts val="1200"/>
              </a:spcBef>
              <a:spcAft>
                <a:spcPts val="0"/>
              </a:spcAft>
              <a:defRPr/>
            </a:pPr>
            <a:r>
              <a:rPr lang="es-ES" sz="2200" b="1">
                <a:solidFill>
                  <a:srgbClr val="000000"/>
                </a:solidFill>
                <a:latin typeface="Times New Roman" pitchFamily="18" charset="0"/>
              </a:rPr>
              <a:t>   Y OTROS ELEMENTOS DE GUERRA.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a:spLocks noChangeArrowheads="1"/>
          </p:cNvSpPr>
          <p:nvPr/>
        </p:nvSpPr>
        <p:spPr bwMode="auto">
          <a:xfrm>
            <a:off x="457200" y="1395948"/>
            <a:ext cx="8229600" cy="3785652"/>
          </a:xfrm>
          <a:prstGeom prst="rect">
            <a:avLst/>
          </a:prstGeom>
          <a:solidFill>
            <a:schemeClr val="bg2"/>
          </a:solidFill>
          <a:ln w="76200">
            <a:solidFill>
              <a:schemeClr val="tx1"/>
            </a:solidFill>
            <a:miter lim="800000"/>
            <a:headEnd/>
            <a:tailEnd/>
          </a:ln>
        </p:spPr>
        <p:txBody>
          <a:bodyPr wrap="square">
            <a:spAutoFit/>
          </a:bodyPr>
          <a:lstStyle/>
          <a:p>
            <a:pPr algn="ctr"/>
            <a:r>
              <a:rPr lang="es-ES" sz="2000" b="1" dirty="0">
                <a:latin typeface="Times New Roman" pitchFamily="18" charset="0"/>
                <a:cs typeface="Times New Roman" pitchFamily="18" charset="0"/>
              </a:rPr>
              <a:t>Se considera que un trabajador se encuentra en situación de Gran Invalidez cuando tiene una Incapacidad Laboral Permanente Total y necesita la asistencia continua de otra persona para realizar los actos elementales de la vida (artículo 17 Ley N° 24.557).</a:t>
            </a:r>
          </a:p>
          <a:p>
            <a:pPr algn="ctr"/>
            <a:endParaRPr lang="es-ES" sz="2000" b="1" dirty="0">
              <a:latin typeface="Times New Roman" pitchFamily="18" charset="0"/>
              <a:cs typeface="Times New Roman" pitchFamily="18" charset="0"/>
            </a:endParaRPr>
          </a:p>
          <a:p>
            <a:pPr algn="ctr"/>
            <a:r>
              <a:rPr lang="es-ES" sz="2000" b="1" dirty="0">
                <a:latin typeface="Times New Roman" pitchFamily="18" charset="0"/>
                <a:cs typeface="Times New Roman" pitchFamily="18" charset="0"/>
              </a:rPr>
              <a:t>Quienes se encuentren en esta situación, percibirán una prestación mensual, ajustable trimestralmente en función a las variaciones de la base imponible máxima y mínima previsional.</a:t>
            </a:r>
          </a:p>
          <a:p>
            <a:pPr algn="ctr"/>
            <a:endParaRPr lang="es-ES" sz="2000" b="1" dirty="0">
              <a:latin typeface="Times New Roman" pitchFamily="18" charset="0"/>
              <a:cs typeface="Times New Roman" pitchFamily="18" charset="0"/>
            </a:endParaRPr>
          </a:p>
          <a:p>
            <a:pPr algn="ctr"/>
            <a:r>
              <a:rPr lang="es-ES" sz="2000" b="1" dirty="0">
                <a:latin typeface="Times New Roman" pitchFamily="18" charset="0"/>
                <a:cs typeface="Times New Roman" pitchFamily="18" charset="0"/>
              </a:rPr>
              <a:t>Dicho importe y sus actualizaciones deberán abonarse a todos los casos con Gran Invalidez, independientemente de la fecha de ocurrencia del evento dañoso</a:t>
            </a:r>
            <a:r>
              <a:rPr lang="es-ES" sz="2000" b="1" dirty="0" smtClean="0">
                <a:latin typeface="Times New Roman" pitchFamily="18" charset="0"/>
                <a:cs typeface="Times New Roman" pitchFamily="18" charset="0"/>
              </a:rPr>
              <a:t>.</a:t>
            </a:r>
            <a:endParaRPr lang="es-ES" sz="2000" b="1" dirty="0">
              <a:latin typeface="Times New Roman" pitchFamily="18" charset="0"/>
              <a:cs typeface="Times New Roman" pitchFamily="18" charset="0"/>
            </a:endParaRP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2668588"/>
            <a:ext cx="8229600" cy="617537"/>
          </a:xfrm>
          <a:prstGeom prst="rect">
            <a:avLst/>
          </a:prstGeom>
          <a:solidFill>
            <a:schemeClr val="accent1">
              <a:lumMod val="20000"/>
              <a:lumOff val="80000"/>
            </a:schemeClr>
          </a:solidFill>
          <a:ln w="76196">
            <a:solidFill>
              <a:schemeClr val="accent1"/>
            </a:solidFill>
            <a:miter lim="800000"/>
            <a:headEnd/>
            <a:tailEnd/>
          </a:ln>
        </p:spPr>
        <p:txBody>
          <a:bodyPr anchor="ctr" anchorCtr="1"/>
          <a:lstStyle/>
          <a:p>
            <a:pPr algn="ctr" fontAlgn="auto">
              <a:spcBef>
                <a:spcPts val="0"/>
              </a:spcBef>
              <a:spcAft>
                <a:spcPts val="0"/>
              </a:spcAft>
              <a:defRPr/>
            </a:pPr>
            <a:r>
              <a:rPr lang="es-ES" sz="2800" b="1" dirty="0">
                <a:solidFill>
                  <a:srgbClr val="000000"/>
                </a:solidFill>
                <a:latin typeface="Times New Roman" pitchFamily="18" charset="0"/>
                <a:cs typeface="Times New Roman" pitchFamily="18" charset="0"/>
              </a:rPr>
              <a:t>TRANSPORTE TERRESTRE</a:t>
            </a:r>
            <a:endParaRPr lang="es-ES" sz="2800"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5"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3"/>
          <p:cNvSpPr txBox="1">
            <a:spLocks noChangeArrowheads="1"/>
          </p:cNvSpPr>
          <p:nvPr/>
        </p:nvSpPr>
        <p:spPr bwMode="auto">
          <a:xfrm>
            <a:off x="457200" y="685800"/>
            <a:ext cx="8229600" cy="2974975"/>
          </a:xfrm>
          <a:prstGeom prst="rect">
            <a:avLst/>
          </a:prstGeom>
          <a:solidFill>
            <a:schemeClr val="accent1">
              <a:lumMod val="20000"/>
              <a:lumOff val="80000"/>
            </a:schemeClr>
          </a:solidFill>
          <a:ln w="76196">
            <a:solidFill>
              <a:schemeClr val="accent1"/>
            </a:solidFill>
            <a:miter lim="800000"/>
            <a:headEnd/>
            <a:tailEnd/>
          </a:ln>
        </p:spPr>
        <p:txBody>
          <a:bodyPr wrap="square" anchorCtr="1">
            <a:spAutoFit/>
          </a:bodyPr>
          <a:lstStyle/>
          <a:p>
            <a:pPr algn="ctr" fontAlgn="auto" hangingPunct="0">
              <a:spcBef>
                <a:spcPts val="1200"/>
              </a:spcBef>
              <a:spcAft>
                <a:spcPts val="0"/>
              </a:spcAft>
              <a:defRPr/>
            </a:pPr>
            <a:r>
              <a:rPr lang="es-ES" sz="2000" b="1">
                <a:solidFill>
                  <a:srgbClr val="000000"/>
                </a:solidFill>
                <a:latin typeface="Times New Roman" pitchFamily="18" charset="0"/>
              </a:rPr>
              <a:t>COMPRENDE LOS TRANSPORTES Y/O ENVIOS DE MERCADERIAS DENTRO DEL AMBITO DE LA REPUBLICA ARGENTINA A TRAVES DE:</a:t>
            </a:r>
          </a:p>
          <a:p>
            <a:pPr algn="ctr" fontAlgn="auto" hangingPunct="0">
              <a:spcBef>
                <a:spcPts val="1200"/>
              </a:spcBef>
              <a:spcAft>
                <a:spcPts val="0"/>
              </a:spcAft>
              <a:defRPr/>
            </a:pPr>
            <a:r>
              <a:rPr lang="es-ES" sz="2000" b="1">
                <a:solidFill>
                  <a:srgbClr val="000000"/>
                </a:solidFill>
                <a:latin typeface="Times New Roman" pitchFamily="18" charset="0"/>
              </a:rPr>
              <a:t>- VEHICULOS AUTOMOTORES Y/O REMOLCADOS;</a:t>
            </a:r>
          </a:p>
          <a:p>
            <a:pPr algn="ctr" fontAlgn="auto" hangingPunct="0">
              <a:spcBef>
                <a:spcPts val="1200"/>
              </a:spcBef>
              <a:spcAft>
                <a:spcPts val="0"/>
              </a:spcAft>
              <a:defRPr/>
            </a:pPr>
            <a:r>
              <a:rPr lang="es-ES" sz="2000" b="1">
                <a:solidFill>
                  <a:srgbClr val="000000"/>
                </a:solidFill>
                <a:latin typeface="Times New Roman" pitchFamily="18" charset="0"/>
              </a:rPr>
              <a:t>- FERROCARRIL;</a:t>
            </a:r>
          </a:p>
          <a:p>
            <a:pPr algn="ctr" fontAlgn="auto" hangingPunct="0">
              <a:spcBef>
                <a:spcPts val="1200"/>
              </a:spcBef>
              <a:spcAft>
                <a:spcPts val="0"/>
              </a:spcAft>
              <a:defRPr/>
            </a:pPr>
            <a:r>
              <a:rPr lang="es-ES" sz="2000" b="1">
                <a:solidFill>
                  <a:srgbClr val="000000"/>
                </a:solidFill>
                <a:latin typeface="Times New Roman" pitchFamily="18" charset="0"/>
              </a:rPr>
              <a:t>- VIA AEREA (CABOTAJE);</a:t>
            </a:r>
          </a:p>
          <a:p>
            <a:pPr algn="ctr" fontAlgn="auto" hangingPunct="0">
              <a:spcBef>
                <a:spcPts val="1700"/>
              </a:spcBef>
              <a:spcAft>
                <a:spcPts val="0"/>
              </a:spcAft>
              <a:defRPr/>
            </a:pPr>
            <a:r>
              <a:rPr lang="es-ES" sz="2000" b="1">
                <a:solidFill>
                  <a:srgbClr val="000000"/>
                </a:solidFill>
                <a:latin typeface="Times New Roman" pitchFamily="18" charset="0"/>
              </a:rPr>
              <a:t>- VIA FLUVIAL. </a:t>
            </a:r>
            <a:endParaRPr lang="es-ES" sz="2800" b="1">
              <a:solidFill>
                <a:srgbClr val="000000"/>
              </a:solidFill>
              <a:latin typeface="Times New Roman" pitchFamily="18" charset="0"/>
            </a:endParaRPr>
          </a:p>
        </p:txBody>
      </p:sp>
      <p:sp>
        <p:nvSpPr>
          <p:cNvPr id="5" name="Text Box 4"/>
          <p:cNvSpPr txBox="1">
            <a:spLocks noChangeArrowheads="1"/>
          </p:cNvSpPr>
          <p:nvPr/>
        </p:nvSpPr>
        <p:spPr bwMode="auto">
          <a:xfrm>
            <a:off x="457200" y="4071938"/>
            <a:ext cx="8229600" cy="1882775"/>
          </a:xfrm>
          <a:prstGeom prst="rect">
            <a:avLst/>
          </a:prstGeom>
          <a:solidFill>
            <a:schemeClr val="accent1">
              <a:lumMod val="20000"/>
              <a:lumOff val="80000"/>
            </a:schemeClr>
          </a:solidFill>
          <a:ln w="76196">
            <a:solidFill>
              <a:schemeClr val="accent1"/>
            </a:solidFill>
            <a:miter lim="800000"/>
            <a:headEnd/>
            <a:tailEnd/>
          </a:ln>
        </p:spPr>
        <p:txBody>
          <a:bodyPr wrap="square" anchorCtr="1">
            <a:spAutoFit/>
          </a:bodyPr>
          <a:lstStyle/>
          <a:p>
            <a:pPr algn="ctr" fontAlgn="auto" hangingPunct="0">
              <a:spcBef>
                <a:spcPts val="1200"/>
              </a:spcBef>
              <a:spcAft>
                <a:spcPts val="0"/>
              </a:spcAft>
              <a:defRPr/>
            </a:pPr>
            <a:r>
              <a:rPr lang="es-ES" sz="2000" b="1">
                <a:solidFill>
                  <a:srgbClr val="000000"/>
                </a:solidFill>
                <a:latin typeface="Times New Roman" pitchFamily="18" charset="0"/>
              </a:rPr>
              <a:t>BIENES NO ASEGURADOS</a:t>
            </a:r>
          </a:p>
          <a:p>
            <a:pPr algn="ctr" fontAlgn="auto" hangingPunct="0">
              <a:spcBef>
                <a:spcPts val="1700"/>
              </a:spcBef>
              <a:spcAft>
                <a:spcPts val="0"/>
              </a:spcAft>
              <a:defRPr/>
            </a:pPr>
            <a:r>
              <a:rPr lang="es-ES" sz="2000" b="1">
                <a:solidFill>
                  <a:srgbClr val="000000"/>
                </a:solidFill>
                <a:latin typeface="Times New Roman" pitchFamily="18" charset="0"/>
              </a:rPr>
              <a:t>Se excluyen los transportes de dinero, joyas, piedras y/o metales </a:t>
            </a:r>
          </a:p>
          <a:p>
            <a:pPr algn="ctr" fontAlgn="auto" hangingPunct="0">
              <a:spcBef>
                <a:spcPts val="1700"/>
              </a:spcBef>
              <a:spcAft>
                <a:spcPts val="0"/>
              </a:spcAft>
              <a:defRPr/>
            </a:pPr>
            <a:r>
              <a:rPr lang="es-ES" sz="2000" b="1">
                <a:solidFill>
                  <a:srgbClr val="000000"/>
                </a:solidFill>
                <a:latin typeface="Times New Roman" pitchFamily="18" charset="0"/>
              </a:rPr>
              <a:t>preciosos, pagarés, letras, cheques, acciones, documentos y/u otros valores similares.</a:t>
            </a:r>
            <a:r>
              <a:rPr lang="es-ES" sz="2800" b="1">
                <a:solidFill>
                  <a:srgbClr val="000000"/>
                </a:solidFill>
                <a:latin typeface="Times New Roman"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5"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5"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3"/>
          <p:cNvSpPr txBox="1">
            <a:spLocks noChangeArrowheads="1"/>
          </p:cNvSpPr>
          <p:nvPr/>
        </p:nvSpPr>
        <p:spPr bwMode="auto">
          <a:xfrm>
            <a:off x="457200" y="404813"/>
            <a:ext cx="8229600" cy="2305050"/>
          </a:xfrm>
          <a:prstGeom prst="rect">
            <a:avLst/>
          </a:prstGeom>
          <a:solidFill>
            <a:schemeClr val="accent1">
              <a:lumMod val="20000"/>
              <a:lumOff val="80000"/>
            </a:schemeClr>
          </a:solidFill>
          <a:ln w="76196">
            <a:solidFill>
              <a:schemeClr val="accent1"/>
            </a:solidFill>
            <a:miter lim="800000"/>
            <a:headEnd/>
            <a:tailEnd/>
          </a:ln>
        </p:spPr>
        <p:txBody>
          <a:bodyPr wrap="square" anchorCtr="1">
            <a:spAutoFit/>
          </a:bodyPr>
          <a:lstStyle/>
          <a:p>
            <a:pPr algn="ctr" fontAlgn="auto" hangingPunct="0">
              <a:spcBef>
                <a:spcPts val="1200"/>
              </a:spcBef>
              <a:spcAft>
                <a:spcPts val="0"/>
              </a:spcAft>
              <a:defRPr/>
            </a:pPr>
            <a:r>
              <a:rPr lang="es-ES" sz="2200" b="1">
                <a:solidFill>
                  <a:srgbClr val="000000"/>
                </a:solidFill>
                <a:latin typeface="Times New Roman" pitchFamily="18" charset="0"/>
              </a:rPr>
              <a:t>COBERTURA BÁSICA</a:t>
            </a:r>
          </a:p>
          <a:p>
            <a:pPr algn="ctr" fontAlgn="auto" hangingPunct="0">
              <a:spcBef>
                <a:spcPts val="1000"/>
              </a:spcBef>
              <a:spcAft>
                <a:spcPts val="0"/>
              </a:spcAft>
              <a:defRPr/>
            </a:pPr>
            <a:r>
              <a:rPr lang="es-ES" sz="2200" b="1">
                <a:solidFill>
                  <a:srgbClr val="000000"/>
                </a:solidFill>
                <a:latin typeface="Times New Roman" pitchFamily="18" charset="0"/>
              </a:rPr>
              <a:t>CHOQUE, VUELCO, DESBARRANCAMIENTO DEL VEHÍCULO TRANSPORTADOR, DERRUMBE, CAÍDA DE ÁRBOLES O POSTES, INCENDIO, EXPLOSIÓN, RAYO, HURACÁN, CICLÓN, TORNADO, INUNDACIÓN, ALUVIÓN O ALUD.</a:t>
            </a:r>
          </a:p>
        </p:txBody>
      </p:sp>
      <p:sp>
        <p:nvSpPr>
          <p:cNvPr id="4" name="Text Box 4"/>
          <p:cNvSpPr txBox="1">
            <a:spLocks noChangeArrowheads="1"/>
          </p:cNvSpPr>
          <p:nvPr/>
        </p:nvSpPr>
        <p:spPr bwMode="auto">
          <a:xfrm>
            <a:off x="457200" y="2852738"/>
            <a:ext cx="8229600" cy="1635125"/>
          </a:xfrm>
          <a:prstGeom prst="rect">
            <a:avLst/>
          </a:prstGeom>
          <a:solidFill>
            <a:schemeClr val="accent1">
              <a:lumMod val="20000"/>
              <a:lumOff val="80000"/>
            </a:schemeClr>
          </a:solidFill>
          <a:ln w="76196">
            <a:solidFill>
              <a:schemeClr val="accent1"/>
            </a:solidFill>
            <a:miter lim="800000"/>
            <a:headEnd/>
            <a:tailEnd/>
          </a:ln>
        </p:spPr>
        <p:txBody>
          <a:bodyPr wrap="square" anchorCtr="1">
            <a:spAutoFit/>
          </a:bodyPr>
          <a:lstStyle/>
          <a:p>
            <a:pPr algn="ctr" fontAlgn="auto" hangingPunct="0">
              <a:spcBef>
                <a:spcPts val="1400"/>
              </a:spcBef>
              <a:spcAft>
                <a:spcPts val="0"/>
              </a:spcAft>
              <a:defRPr/>
            </a:pPr>
            <a:r>
              <a:rPr lang="es-ES" sz="2200" b="1">
                <a:solidFill>
                  <a:srgbClr val="000000"/>
                </a:solidFill>
                <a:latin typeface="Times New Roman" pitchFamily="18" charset="0"/>
              </a:rPr>
              <a:t>TIPOS DE PÓLIZAS</a:t>
            </a:r>
            <a:endParaRPr lang="es-ES" sz="2200">
              <a:solidFill>
                <a:srgbClr val="000000"/>
              </a:solidFill>
              <a:latin typeface="Times New Roman" pitchFamily="18" charset="0"/>
            </a:endParaRPr>
          </a:p>
          <a:p>
            <a:pPr algn="ctr" fontAlgn="auto" hangingPunct="0">
              <a:spcBef>
                <a:spcPts val="1000"/>
              </a:spcBef>
              <a:spcAft>
                <a:spcPts val="0"/>
              </a:spcAft>
              <a:defRPr/>
            </a:pPr>
            <a:r>
              <a:rPr lang="es-ES" sz="2200" b="1">
                <a:solidFill>
                  <a:srgbClr val="000000"/>
                </a:solidFill>
                <a:latin typeface="Times New Roman" pitchFamily="18" charset="0"/>
              </a:rPr>
              <a:t>ANUAL O POR PERÍODO EN VEHÍCULO DETERMINADO, ANUAL O POR PERÍODO CON DECLARACIÓN DE VIAJES  (FLOTANTE) Y ESPECÍFICAS POR VIAJE.</a:t>
            </a:r>
          </a:p>
        </p:txBody>
      </p:sp>
      <p:sp>
        <p:nvSpPr>
          <p:cNvPr id="5" name="Text Box 5"/>
          <p:cNvSpPr txBox="1">
            <a:spLocks noChangeArrowheads="1"/>
          </p:cNvSpPr>
          <p:nvPr/>
        </p:nvSpPr>
        <p:spPr bwMode="auto">
          <a:xfrm>
            <a:off x="457200" y="4652963"/>
            <a:ext cx="8229600" cy="1287532"/>
          </a:xfrm>
          <a:prstGeom prst="rect">
            <a:avLst/>
          </a:prstGeom>
          <a:solidFill>
            <a:schemeClr val="accent1">
              <a:lumMod val="20000"/>
              <a:lumOff val="80000"/>
            </a:schemeClr>
          </a:solidFill>
          <a:ln w="76196">
            <a:solidFill>
              <a:schemeClr val="accent1"/>
            </a:solidFill>
            <a:miter lim="800000"/>
            <a:headEnd/>
            <a:tailEnd/>
          </a:ln>
        </p:spPr>
        <p:txBody>
          <a:bodyPr wrap="square" anchorCtr="1">
            <a:spAutoFit/>
          </a:bodyPr>
          <a:lstStyle/>
          <a:p>
            <a:pPr algn="ctr" fontAlgn="auto" hangingPunct="0">
              <a:spcBef>
                <a:spcPts val="1200"/>
              </a:spcBef>
              <a:spcAft>
                <a:spcPts val="0"/>
              </a:spcAft>
              <a:defRPr/>
            </a:pPr>
            <a:r>
              <a:rPr lang="es-ES" sz="2200" b="1">
                <a:solidFill>
                  <a:srgbClr val="000000"/>
                </a:solidFill>
                <a:latin typeface="Times New Roman" pitchFamily="18" charset="0"/>
              </a:rPr>
              <a:t>EXTENSIÓN DE LA COBERTURA</a:t>
            </a:r>
          </a:p>
          <a:p>
            <a:pPr algn="ctr" fontAlgn="auto" hangingPunct="0">
              <a:spcBef>
                <a:spcPts val="1400"/>
              </a:spcBef>
              <a:spcAft>
                <a:spcPts val="0"/>
              </a:spcAft>
              <a:defRPr/>
            </a:pPr>
            <a:r>
              <a:rPr lang="es-ES" sz="2200" b="1">
                <a:solidFill>
                  <a:srgbClr val="000000"/>
                </a:solidFill>
                <a:latin typeface="Times New Roman" pitchFamily="18" charset="0"/>
              </a:rPr>
              <a:t>CONTRIBUCIÓN A LA AVERÍA GRUESA EN TRANSPORTE COMPLEMENTARIO POR RÍOS Y AGUAS  INTERIORES.</a:t>
            </a:r>
            <a:endParaRPr lang="es-ES" sz="2200">
              <a:solidFill>
                <a:srgbClr val="000000"/>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ChangeArrowheads="1"/>
          </p:cNvSpPr>
          <p:nvPr/>
        </p:nvSpPr>
        <p:spPr bwMode="auto">
          <a:xfrm>
            <a:off x="457200" y="814388"/>
            <a:ext cx="8229600" cy="1022350"/>
          </a:xfrm>
          <a:prstGeom prst="rect">
            <a:avLst/>
          </a:prstGeom>
          <a:solidFill>
            <a:schemeClr val="accent1">
              <a:lumMod val="20000"/>
              <a:lumOff val="80000"/>
            </a:schemeClr>
          </a:solidFill>
          <a:ln w="76196">
            <a:solidFill>
              <a:schemeClr val="accent1"/>
            </a:solidFill>
            <a:miter lim="800000"/>
            <a:headEnd/>
            <a:tailEnd/>
          </a:ln>
        </p:spPr>
        <p:txBody>
          <a:bodyPr anchor="ctr" anchorCtr="1"/>
          <a:lstStyle/>
          <a:p>
            <a:pPr algn="ctr" fontAlgn="auto">
              <a:spcBef>
                <a:spcPts val="0"/>
              </a:spcBef>
              <a:spcAft>
                <a:spcPts val="0"/>
              </a:spcAft>
              <a:defRPr/>
            </a:pPr>
            <a:r>
              <a:rPr lang="es-ES" sz="2800" b="1" dirty="0">
                <a:solidFill>
                  <a:srgbClr val="000000"/>
                </a:solidFill>
                <a:latin typeface="Times New Roman" pitchFamily="18" charset="0"/>
                <a:cs typeface="Times New Roman" pitchFamily="18" charset="0"/>
              </a:rPr>
              <a:t>COMIENZO Y FÍN DE </a:t>
            </a:r>
            <a:r>
              <a:rPr lang="es-ES" sz="2800" b="1">
                <a:solidFill>
                  <a:srgbClr val="000000"/>
                </a:solidFill>
                <a:latin typeface="Times New Roman" pitchFamily="18" charset="0"/>
                <a:cs typeface="Times New Roman" pitchFamily="18" charset="0"/>
              </a:rPr>
              <a:t>LA COBERTURA</a:t>
            </a:r>
            <a:endParaRPr lang="es-ES" sz="2800" b="1" dirty="0">
              <a:solidFill>
                <a:srgbClr val="000000"/>
              </a:solidFill>
              <a:latin typeface="Times New Roman" pitchFamily="18" charset="0"/>
              <a:cs typeface="Times New Roman" pitchFamily="18" charset="0"/>
            </a:endParaRPr>
          </a:p>
        </p:txBody>
      </p:sp>
      <p:sp>
        <p:nvSpPr>
          <p:cNvPr id="4" name="Text Box 3"/>
          <p:cNvSpPr txBox="1">
            <a:spLocks noChangeArrowheads="1"/>
          </p:cNvSpPr>
          <p:nvPr/>
        </p:nvSpPr>
        <p:spPr bwMode="auto">
          <a:xfrm>
            <a:off x="457200" y="2408238"/>
            <a:ext cx="8229600" cy="1323975"/>
          </a:xfrm>
          <a:prstGeom prst="rect">
            <a:avLst/>
          </a:prstGeom>
          <a:solidFill>
            <a:schemeClr val="accent1">
              <a:lumMod val="20000"/>
              <a:lumOff val="80000"/>
            </a:schemeClr>
          </a:solidFill>
          <a:ln w="76196">
            <a:solidFill>
              <a:schemeClr val="accent1"/>
            </a:solidFill>
            <a:miter lim="800000"/>
            <a:headEnd/>
            <a:tailEnd/>
          </a:ln>
        </p:spPr>
        <p:txBody>
          <a:bodyPr wrap="square" anchorCtr="1">
            <a:spAutoFit/>
          </a:bodyPr>
          <a:lstStyle/>
          <a:p>
            <a:pPr algn="ctr" fontAlgn="auto" hangingPunct="0">
              <a:spcBef>
                <a:spcPts val="1200"/>
              </a:spcBef>
              <a:spcAft>
                <a:spcPts val="0"/>
              </a:spcAft>
              <a:defRPr/>
            </a:pPr>
            <a:r>
              <a:rPr lang="es-ES" sz="2000" b="1">
                <a:solidFill>
                  <a:srgbClr val="000000"/>
                </a:solidFill>
                <a:latin typeface="Times New Roman" pitchFamily="18" charset="0"/>
              </a:rPr>
              <a:t>SI LO REALIZA EL ASEGURADO CON VEHÍCULO PROPIO, COMIENZA CUANDO EL CAMIÓN, UNA VEZ CARGADOS LOS BIENES, SE PONE EN MOVIMIENTO Y FINALIZA CUANDO LLEGA A DESTINO FINAL.  </a:t>
            </a:r>
          </a:p>
        </p:txBody>
      </p:sp>
      <p:sp>
        <p:nvSpPr>
          <p:cNvPr id="5" name="Text Box 4"/>
          <p:cNvSpPr txBox="1">
            <a:spLocks noChangeArrowheads="1"/>
          </p:cNvSpPr>
          <p:nvPr/>
        </p:nvSpPr>
        <p:spPr bwMode="auto">
          <a:xfrm>
            <a:off x="457200" y="4337050"/>
            <a:ext cx="8229600" cy="1323975"/>
          </a:xfrm>
          <a:prstGeom prst="rect">
            <a:avLst/>
          </a:prstGeom>
          <a:solidFill>
            <a:schemeClr val="accent1">
              <a:lumMod val="20000"/>
              <a:lumOff val="80000"/>
            </a:schemeClr>
          </a:solidFill>
          <a:ln w="76196">
            <a:solidFill>
              <a:schemeClr val="accent1"/>
            </a:solidFill>
            <a:miter lim="800000"/>
            <a:headEnd/>
            <a:tailEnd/>
          </a:ln>
        </p:spPr>
        <p:txBody>
          <a:bodyPr wrap="square" anchorCtr="1">
            <a:spAutoFit/>
          </a:bodyPr>
          <a:lstStyle/>
          <a:p>
            <a:pPr algn="ctr" fontAlgn="auto" hangingPunct="0">
              <a:spcBef>
                <a:spcPts val="1200"/>
              </a:spcBef>
              <a:spcAft>
                <a:spcPts val="0"/>
              </a:spcAft>
              <a:defRPr/>
            </a:pPr>
            <a:r>
              <a:rPr lang="es-ES" sz="2000" b="1">
                <a:solidFill>
                  <a:srgbClr val="000000"/>
                </a:solidFill>
                <a:latin typeface="Times New Roman" pitchFamily="18" charset="0"/>
              </a:rPr>
              <a:t>SI LO REALIZA UN TRANSPORTISTA, COMIENZA CUANDO ÉSTE RECIBE LOS BIENES Y FINALIZA EN EL DESTINO FINAL, SIN EXCEDER DE 15 DÍAS DE LA LLEGADA DEL DEPÓSITO AL TRANSPORTISTA.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str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ppt_w/2"/>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ppt_w</p:attrName>
                                        </p:attrNameLst>
                                      </p:cBhvr>
                                      <p:tavLst>
                                        <p:tav tm="0">
                                          <p:val>
                                            <p:strVal val="0"/>
                                          </p:val>
                                        </p:tav>
                                        <p:tav tm="100000">
                                          <p:val>
                                            <p:strVal val="#ppt_w"/>
                                          </p:val>
                                        </p:tav>
                                      </p:tavLst>
                                    </p:anim>
                                    <p:anim calcmode="lin" valueType="num">
                                      <p:cBhvr>
                                        <p:cTn id="17" dur="500" fill="hold"/>
                                        <p:tgtEl>
                                          <p:spTgt spid="4"/>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17"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ppt_x</p:attrName>
                                        </p:attrNameLst>
                                      </p:cBhvr>
                                      <p:tavLst>
                                        <p:tav tm="0">
                                          <p:val>
                                            <p:strVal val="#ppt_x-#ppt_w/2"/>
                                          </p:val>
                                        </p:tav>
                                        <p:tav tm="100000">
                                          <p:val>
                                            <p:strVal val="#ppt_x"/>
                                          </p:val>
                                        </p:tav>
                                      </p:tavLst>
                                    </p:anim>
                                    <p:anim calcmode="lin" valueType="num">
                                      <p:cBhvr>
                                        <p:cTn id="22" dur="500" fill="hold"/>
                                        <p:tgtEl>
                                          <p:spTgt spid="5"/>
                                        </p:tgtEl>
                                        <p:attrNameLst>
                                          <p:attrName>ppt_y</p:attrName>
                                        </p:attrNameLst>
                                      </p:cBhvr>
                                      <p:tavLst>
                                        <p:tav tm="0">
                                          <p:val>
                                            <p:strVal val="#ppt_y"/>
                                          </p:val>
                                        </p:tav>
                                        <p:tav tm="100000">
                                          <p:val>
                                            <p:strVal val="#ppt_y"/>
                                          </p:val>
                                        </p:tav>
                                      </p:tavLst>
                                    </p:anim>
                                    <p:anim calcmode="lin" valueType="num">
                                      <p:cBhvr>
                                        <p:cTn id="23" dur="500" fill="hold"/>
                                        <p:tgtEl>
                                          <p:spTgt spid="5"/>
                                        </p:tgtEl>
                                        <p:attrNameLst>
                                          <p:attrName>ppt_w</p:attrName>
                                        </p:attrNameLst>
                                      </p:cBhvr>
                                      <p:tavLst>
                                        <p:tav tm="0">
                                          <p:val>
                                            <p:strVal val="0"/>
                                          </p:val>
                                        </p:tav>
                                        <p:tav tm="100000">
                                          <p:val>
                                            <p:strVal val="#ppt_w"/>
                                          </p:val>
                                        </p:tav>
                                      </p:tavLst>
                                    </p:anim>
                                    <p:anim calcmode="lin" valueType="num">
                                      <p:cBhvr>
                                        <p:cTn id="24"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ChangeArrowheads="1"/>
          </p:cNvSpPr>
          <p:nvPr/>
        </p:nvSpPr>
        <p:spPr bwMode="auto">
          <a:xfrm>
            <a:off x="457200" y="404813"/>
            <a:ext cx="8229600" cy="668337"/>
          </a:xfrm>
          <a:prstGeom prst="rect">
            <a:avLst/>
          </a:prstGeom>
          <a:solidFill>
            <a:schemeClr val="accent1">
              <a:lumMod val="20000"/>
              <a:lumOff val="80000"/>
            </a:schemeClr>
          </a:solidFill>
          <a:ln w="76196">
            <a:solidFill>
              <a:schemeClr val="accent1"/>
            </a:solidFill>
            <a:miter lim="800000"/>
            <a:headEnd/>
            <a:tailEnd/>
          </a:ln>
        </p:spPr>
        <p:txBody>
          <a:bodyPr anchor="ctr" anchorCtr="1"/>
          <a:lstStyle/>
          <a:p>
            <a:pPr algn="ctr" fontAlgn="auto">
              <a:spcBef>
                <a:spcPts val="0"/>
              </a:spcBef>
              <a:spcAft>
                <a:spcPts val="0"/>
              </a:spcAft>
              <a:defRPr/>
            </a:pPr>
            <a:r>
              <a:rPr lang="es-ES" sz="2800" b="1" dirty="0">
                <a:solidFill>
                  <a:srgbClr val="000000"/>
                </a:solidFill>
                <a:latin typeface="Times New Roman" pitchFamily="18" charset="0"/>
                <a:cs typeface="Times New Roman" pitchFamily="18" charset="0"/>
              </a:rPr>
              <a:t>COBERTURAS ADICIONALES</a:t>
            </a:r>
            <a:endParaRPr lang="es-ES" sz="2800" dirty="0">
              <a:solidFill>
                <a:srgbClr val="000000"/>
              </a:solidFill>
              <a:latin typeface="Times New Roman" pitchFamily="18" charset="0"/>
              <a:cs typeface="Times New Roman" pitchFamily="18" charset="0"/>
            </a:endParaRPr>
          </a:p>
        </p:txBody>
      </p:sp>
      <p:sp>
        <p:nvSpPr>
          <p:cNvPr id="4" name="Text Box 3"/>
          <p:cNvSpPr txBox="1">
            <a:spLocks noChangeArrowheads="1"/>
          </p:cNvSpPr>
          <p:nvPr/>
        </p:nvSpPr>
        <p:spPr bwMode="auto">
          <a:xfrm>
            <a:off x="457200" y="1196975"/>
            <a:ext cx="8229600" cy="5000625"/>
          </a:xfrm>
          <a:prstGeom prst="rect">
            <a:avLst/>
          </a:prstGeom>
          <a:solidFill>
            <a:schemeClr val="accent1">
              <a:lumMod val="20000"/>
              <a:lumOff val="80000"/>
            </a:schemeClr>
          </a:solidFill>
          <a:ln w="76196">
            <a:solidFill>
              <a:schemeClr val="accent1"/>
            </a:solidFill>
            <a:miter lim="800000"/>
            <a:headEnd/>
            <a:tailEnd/>
          </a:ln>
        </p:spPr>
        <p:txBody>
          <a:bodyPr wrap="square">
            <a:spAutoFit/>
          </a:bodyPr>
          <a:lstStyle/>
          <a:p>
            <a:pPr fontAlgn="auto" hangingPunct="0">
              <a:spcBef>
                <a:spcPts val="1100"/>
              </a:spcBef>
              <a:spcAft>
                <a:spcPts val="0"/>
              </a:spcAft>
              <a:defRPr/>
            </a:pPr>
            <a:r>
              <a:rPr lang="es-ES" b="1">
                <a:solidFill>
                  <a:srgbClr val="000000"/>
                </a:solidFill>
                <a:latin typeface="Times New Roman" pitchFamily="18" charset="0"/>
              </a:rPr>
              <a:t>- ROBO CON VIOLENCIA Y/O ASALTO A MANO ARMADA;</a:t>
            </a:r>
          </a:p>
          <a:p>
            <a:pPr fontAlgn="auto" hangingPunct="0">
              <a:spcBef>
                <a:spcPts val="1100"/>
              </a:spcBef>
              <a:spcAft>
                <a:spcPts val="0"/>
              </a:spcAft>
              <a:defRPr/>
            </a:pPr>
            <a:r>
              <a:rPr lang="es-ES" b="1">
                <a:solidFill>
                  <a:srgbClr val="000000"/>
                </a:solidFill>
                <a:latin typeface="Times New Roman" pitchFamily="18" charset="0"/>
              </a:rPr>
              <a:t>-  ROBO, HURTO O FALTA DE ENTREGA;</a:t>
            </a:r>
          </a:p>
          <a:p>
            <a:pPr fontAlgn="auto" hangingPunct="0">
              <a:spcBef>
                <a:spcPts val="1100"/>
              </a:spcBef>
              <a:spcAft>
                <a:spcPts val="0"/>
              </a:spcAft>
              <a:defRPr/>
            </a:pPr>
            <a:r>
              <a:rPr lang="es-ES" b="1">
                <a:solidFill>
                  <a:srgbClr val="000000"/>
                </a:solidFill>
                <a:latin typeface="Times New Roman" pitchFamily="18" charset="0"/>
              </a:rPr>
              <a:t>-  DESAPARICION (desaparición o falta de noticias del conductor);</a:t>
            </a:r>
          </a:p>
          <a:p>
            <a:pPr fontAlgn="auto" hangingPunct="0">
              <a:spcBef>
                <a:spcPts val="1100"/>
              </a:spcBef>
              <a:spcAft>
                <a:spcPts val="0"/>
              </a:spcAft>
              <a:defRPr/>
            </a:pPr>
            <a:r>
              <a:rPr lang="es-ES" b="1">
                <a:solidFill>
                  <a:srgbClr val="000000"/>
                </a:solidFill>
                <a:latin typeface="Times New Roman" pitchFamily="18" charset="0"/>
              </a:rPr>
              <a:t>- OPERACIONES DE CARGA Y DESCARGA;</a:t>
            </a:r>
          </a:p>
          <a:p>
            <a:pPr fontAlgn="auto" hangingPunct="0">
              <a:spcBef>
                <a:spcPts val="1100"/>
              </a:spcBef>
              <a:spcAft>
                <a:spcPts val="0"/>
              </a:spcAft>
              <a:defRPr/>
            </a:pPr>
            <a:r>
              <a:rPr lang="es-ES" b="1">
                <a:solidFill>
                  <a:srgbClr val="000000"/>
                </a:solidFill>
                <a:latin typeface="Times New Roman" pitchFamily="18" charset="0"/>
              </a:rPr>
              <a:t>-  ROTURA, ABOLLADURA, DERRAME, CONTACTO CON</a:t>
            </a:r>
          </a:p>
          <a:p>
            <a:pPr fontAlgn="auto" hangingPunct="0">
              <a:spcBef>
                <a:spcPts val="1100"/>
              </a:spcBef>
              <a:spcAft>
                <a:spcPts val="0"/>
              </a:spcAft>
              <a:defRPr/>
            </a:pPr>
            <a:r>
              <a:rPr lang="es-ES" b="1">
                <a:solidFill>
                  <a:srgbClr val="000000"/>
                </a:solidFill>
                <a:latin typeface="Times New Roman" pitchFamily="18" charset="0"/>
              </a:rPr>
              <a:t>    OTRAS CARGAS Y MOJADURA.</a:t>
            </a:r>
          </a:p>
          <a:p>
            <a:pPr fontAlgn="auto" hangingPunct="0">
              <a:spcBef>
                <a:spcPts val="1100"/>
              </a:spcBef>
              <a:spcAft>
                <a:spcPts val="0"/>
              </a:spcAft>
              <a:defRPr/>
            </a:pPr>
            <a:r>
              <a:rPr lang="es-ES" b="1">
                <a:solidFill>
                  <a:srgbClr val="000000"/>
                </a:solidFill>
                <a:latin typeface="Times New Roman" pitchFamily="18" charset="0"/>
              </a:rPr>
              <a:t>-  EXIMICION DE RESPONSABILIDAD DEL TRANSPORTISTA;</a:t>
            </a:r>
          </a:p>
          <a:p>
            <a:pPr fontAlgn="auto" hangingPunct="0">
              <a:spcBef>
                <a:spcPts val="1100"/>
              </a:spcBef>
              <a:spcAft>
                <a:spcPts val="0"/>
              </a:spcAft>
              <a:defRPr/>
            </a:pPr>
            <a:r>
              <a:rPr lang="es-ES" b="1">
                <a:solidFill>
                  <a:srgbClr val="000000"/>
                </a:solidFill>
                <a:latin typeface="Times New Roman" pitchFamily="18" charset="0"/>
              </a:rPr>
              <a:t>-  DESCOMPOSTURA DE EQUIPO FRIGORIFICO;</a:t>
            </a:r>
          </a:p>
          <a:p>
            <a:pPr fontAlgn="auto" hangingPunct="0">
              <a:spcBef>
                <a:spcPts val="1100"/>
              </a:spcBef>
              <a:spcAft>
                <a:spcPts val="0"/>
              </a:spcAft>
              <a:defRPr/>
            </a:pPr>
            <a:r>
              <a:rPr lang="es-ES" b="1">
                <a:solidFill>
                  <a:srgbClr val="000000"/>
                </a:solidFill>
                <a:latin typeface="Times New Roman" pitchFamily="18" charset="0"/>
              </a:rPr>
              <a:t>-  ROBO CON VIOLENCIA EN OPERACIONES DE CARGA Y</a:t>
            </a:r>
          </a:p>
          <a:p>
            <a:pPr fontAlgn="auto" hangingPunct="0">
              <a:spcBef>
                <a:spcPts val="1100"/>
              </a:spcBef>
              <a:spcAft>
                <a:spcPts val="0"/>
              </a:spcAft>
              <a:defRPr/>
            </a:pPr>
            <a:r>
              <a:rPr lang="es-ES" b="1">
                <a:solidFill>
                  <a:srgbClr val="000000"/>
                </a:solidFill>
                <a:latin typeface="Times New Roman" pitchFamily="18" charset="0"/>
              </a:rPr>
              <a:t>   DESCARGA;</a:t>
            </a:r>
          </a:p>
          <a:p>
            <a:pPr fontAlgn="auto" hangingPunct="0">
              <a:spcBef>
                <a:spcPts val="1100"/>
              </a:spcBef>
              <a:spcAft>
                <a:spcPts val="0"/>
              </a:spcAft>
              <a:defRPr/>
            </a:pPr>
            <a:r>
              <a:rPr lang="es-ES" b="1">
                <a:solidFill>
                  <a:srgbClr val="000000"/>
                </a:solidFill>
                <a:latin typeface="Times New Roman" pitchFamily="18" charset="0"/>
              </a:rPr>
              <a:t>- HUELGA, LOCK OUT, MOTIN, TUMULTO POPULAR,</a:t>
            </a:r>
          </a:p>
          <a:p>
            <a:pPr fontAlgn="auto" hangingPunct="0">
              <a:spcBef>
                <a:spcPts val="1100"/>
              </a:spcBef>
              <a:spcAft>
                <a:spcPts val="0"/>
              </a:spcAft>
              <a:defRPr/>
            </a:pPr>
            <a:r>
              <a:rPr lang="es-ES" b="1">
                <a:solidFill>
                  <a:srgbClr val="000000"/>
                </a:solidFill>
                <a:latin typeface="Times New Roman" pitchFamily="18" charset="0"/>
              </a:rPr>
              <a:t>   VANDALISMO Y/O HECHOS MALICIOSOS.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ChangeArrowheads="1"/>
          </p:cNvSpPr>
          <p:nvPr/>
        </p:nvSpPr>
        <p:spPr bwMode="auto">
          <a:xfrm>
            <a:off x="457200" y="571500"/>
            <a:ext cx="8229600" cy="739775"/>
          </a:xfrm>
          <a:prstGeom prst="rect">
            <a:avLst/>
          </a:prstGeom>
          <a:solidFill>
            <a:schemeClr val="accent1">
              <a:lumMod val="20000"/>
              <a:lumOff val="80000"/>
            </a:schemeClr>
          </a:solidFill>
          <a:ln w="76196">
            <a:solidFill>
              <a:schemeClr val="accent1"/>
            </a:solidFill>
            <a:miter lim="800000"/>
            <a:headEnd/>
            <a:tailEnd/>
          </a:ln>
        </p:spPr>
        <p:txBody>
          <a:bodyPr anchor="ctr" anchorCtr="1"/>
          <a:lstStyle/>
          <a:p>
            <a:pPr algn="ctr" fontAlgn="auto">
              <a:spcBef>
                <a:spcPts val="0"/>
              </a:spcBef>
              <a:spcAft>
                <a:spcPts val="0"/>
              </a:spcAft>
              <a:defRPr/>
            </a:pPr>
            <a:r>
              <a:rPr lang="es-ES" sz="2800" b="1" dirty="0">
                <a:solidFill>
                  <a:srgbClr val="000000"/>
                </a:solidFill>
                <a:latin typeface="Times New Roman" pitchFamily="18" charset="0"/>
                <a:cs typeface="Times New Roman" pitchFamily="18" charset="0"/>
              </a:rPr>
              <a:t>RIESGOS NO CUBIERTOS</a:t>
            </a:r>
            <a:endParaRPr lang="es-ES" sz="2800" dirty="0">
              <a:solidFill>
                <a:srgbClr val="000000"/>
              </a:solidFill>
              <a:latin typeface="Times New Roman" pitchFamily="18" charset="0"/>
              <a:cs typeface="Times New Roman" pitchFamily="18" charset="0"/>
            </a:endParaRPr>
          </a:p>
        </p:txBody>
      </p:sp>
      <p:sp>
        <p:nvSpPr>
          <p:cNvPr id="4" name="Text Box 3"/>
          <p:cNvSpPr txBox="1">
            <a:spLocks noChangeArrowheads="1"/>
          </p:cNvSpPr>
          <p:nvPr/>
        </p:nvSpPr>
        <p:spPr bwMode="auto">
          <a:xfrm>
            <a:off x="457200" y="1627188"/>
            <a:ext cx="8229600" cy="4587875"/>
          </a:xfrm>
          <a:prstGeom prst="rect">
            <a:avLst/>
          </a:prstGeom>
          <a:solidFill>
            <a:schemeClr val="accent1">
              <a:lumMod val="20000"/>
              <a:lumOff val="80000"/>
            </a:schemeClr>
          </a:solidFill>
          <a:ln w="76196">
            <a:solidFill>
              <a:schemeClr val="accent1"/>
            </a:solidFill>
            <a:miter lim="800000"/>
            <a:headEnd/>
            <a:tailEnd/>
          </a:ln>
        </p:spPr>
        <p:txBody>
          <a:bodyPr wrap="square">
            <a:spAutoFit/>
          </a:bodyPr>
          <a:lstStyle/>
          <a:p>
            <a:pPr fontAlgn="auto" hangingPunct="0">
              <a:spcBef>
                <a:spcPts val="1200"/>
              </a:spcBef>
              <a:spcAft>
                <a:spcPts val="0"/>
              </a:spcAft>
              <a:defRPr/>
            </a:pPr>
            <a:r>
              <a:rPr lang="es-ES" sz="2000" b="1">
                <a:solidFill>
                  <a:srgbClr val="000000"/>
                </a:solidFill>
                <a:latin typeface="Times New Roman" pitchFamily="18" charset="0"/>
              </a:rPr>
              <a:t>- Culpa del cargador o destinatario;</a:t>
            </a:r>
          </a:p>
          <a:p>
            <a:pPr fontAlgn="auto" hangingPunct="0">
              <a:spcBef>
                <a:spcPts val="1200"/>
              </a:spcBef>
              <a:spcAft>
                <a:spcPts val="0"/>
              </a:spcAft>
              <a:defRPr/>
            </a:pPr>
            <a:r>
              <a:rPr lang="es-ES" sz="2000" b="1">
                <a:solidFill>
                  <a:srgbClr val="000000"/>
                </a:solidFill>
                <a:latin typeface="Times New Roman" pitchFamily="18" charset="0"/>
              </a:rPr>
              <a:t>- Viaje sin necesidad por rutas o caminos extraordinarios o de</a:t>
            </a:r>
          </a:p>
          <a:p>
            <a:pPr fontAlgn="auto" hangingPunct="0">
              <a:spcBef>
                <a:spcPts val="1200"/>
              </a:spcBef>
              <a:spcAft>
                <a:spcPts val="0"/>
              </a:spcAft>
              <a:defRPr/>
            </a:pPr>
            <a:r>
              <a:rPr lang="es-ES" sz="2000" b="1">
                <a:solidFill>
                  <a:srgbClr val="000000"/>
                </a:solidFill>
                <a:latin typeface="Times New Roman" pitchFamily="18" charset="0"/>
              </a:rPr>
              <a:t>    manera que no sea común;</a:t>
            </a:r>
          </a:p>
          <a:p>
            <a:pPr fontAlgn="auto" hangingPunct="0">
              <a:spcBef>
                <a:spcPts val="1200"/>
              </a:spcBef>
              <a:spcAft>
                <a:spcPts val="0"/>
              </a:spcAft>
              <a:defRPr/>
            </a:pPr>
            <a:r>
              <a:rPr lang="es-ES" sz="2000" b="1">
                <a:solidFill>
                  <a:srgbClr val="000000"/>
                </a:solidFill>
                <a:latin typeface="Times New Roman" pitchFamily="18" charset="0"/>
              </a:rPr>
              <a:t>- Incumplimiento del transportista del contrato de transporte;</a:t>
            </a:r>
          </a:p>
          <a:p>
            <a:pPr fontAlgn="auto" hangingPunct="0">
              <a:spcBef>
                <a:spcPts val="1200"/>
              </a:spcBef>
              <a:spcAft>
                <a:spcPts val="0"/>
              </a:spcAft>
              <a:defRPr/>
            </a:pPr>
            <a:r>
              <a:rPr lang="es-ES" sz="2000" b="1">
                <a:solidFill>
                  <a:srgbClr val="000000"/>
                </a:solidFill>
                <a:latin typeface="Times New Roman" pitchFamily="18" charset="0"/>
              </a:rPr>
              <a:t>- Demora y acción de la temperatura y demás factores ambientales;</a:t>
            </a:r>
          </a:p>
          <a:p>
            <a:pPr fontAlgn="auto" hangingPunct="0">
              <a:spcBef>
                <a:spcPts val="1200"/>
              </a:spcBef>
              <a:spcAft>
                <a:spcPts val="0"/>
              </a:spcAft>
              <a:defRPr/>
            </a:pPr>
            <a:r>
              <a:rPr lang="es-ES" sz="2000" b="1">
                <a:solidFill>
                  <a:srgbClr val="000000"/>
                </a:solidFill>
                <a:latin typeface="Times New Roman" pitchFamily="18" charset="0"/>
              </a:rPr>
              <a:t>- Roedores, insectos, gusanos, moho y similares;</a:t>
            </a:r>
          </a:p>
          <a:p>
            <a:pPr fontAlgn="auto" hangingPunct="0">
              <a:spcBef>
                <a:spcPts val="1200"/>
              </a:spcBef>
              <a:spcAft>
                <a:spcPts val="0"/>
              </a:spcAft>
              <a:defRPr/>
            </a:pPr>
            <a:r>
              <a:rPr lang="es-ES" sz="2000" b="1">
                <a:solidFill>
                  <a:srgbClr val="000000"/>
                </a:solidFill>
                <a:latin typeface="Times New Roman" pitchFamily="18" charset="0"/>
              </a:rPr>
              <a:t>- Pérdida de mercado; fluctuación de precios;</a:t>
            </a:r>
          </a:p>
          <a:p>
            <a:pPr fontAlgn="auto" hangingPunct="0">
              <a:spcBef>
                <a:spcPts val="1200"/>
              </a:spcBef>
              <a:spcAft>
                <a:spcPts val="0"/>
              </a:spcAft>
              <a:defRPr/>
            </a:pPr>
            <a:r>
              <a:rPr lang="es-ES" sz="2000" b="1">
                <a:solidFill>
                  <a:srgbClr val="000000"/>
                </a:solidFill>
                <a:latin typeface="Times New Roman" pitchFamily="18" charset="0"/>
              </a:rPr>
              <a:t>- Incautación o decomiso de bienes;</a:t>
            </a:r>
          </a:p>
          <a:p>
            <a:pPr fontAlgn="auto" hangingPunct="0">
              <a:spcBef>
                <a:spcPts val="1200"/>
              </a:spcBef>
              <a:spcAft>
                <a:spcPts val="0"/>
              </a:spcAft>
              <a:defRPr/>
            </a:pPr>
            <a:r>
              <a:rPr lang="es-ES" sz="2000" b="1">
                <a:solidFill>
                  <a:srgbClr val="000000"/>
                </a:solidFill>
                <a:latin typeface="Times New Roman" pitchFamily="18" charset="0"/>
              </a:rPr>
              <a:t>- Meteorito, terremoto, maremoto, erupción volcánica,</a:t>
            </a:r>
          </a:p>
          <a:p>
            <a:pPr fontAlgn="auto" hangingPunct="0">
              <a:spcBef>
                <a:spcPts val="1200"/>
              </a:spcBef>
              <a:spcAft>
                <a:spcPts val="0"/>
              </a:spcAft>
              <a:defRPr/>
            </a:pPr>
            <a:r>
              <a:rPr lang="es-ES" sz="2000" b="1">
                <a:solidFill>
                  <a:srgbClr val="000000"/>
                </a:solidFill>
                <a:latin typeface="Times New Roman" pitchFamily="18" charset="0"/>
              </a:rPr>
              <a:t>  transmutaciones nucleares.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5"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5"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2689225"/>
            <a:ext cx="8229600" cy="596900"/>
          </a:xfrm>
          <a:prstGeom prst="rect">
            <a:avLst/>
          </a:prstGeom>
          <a:solidFill>
            <a:schemeClr val="accent1">
              <a:lumMod val="20000"/>
              <a:lumOff val="80000"/>
            </a:schemeClr>
          </a:solidFill>
          <a:ln w="76196">
            <a:solidFill>
              <a:schemeClr val="accent1"/>
            </a:solidFill>
            <a:miter lim="800000"/>
            <a:headEnd/>
            <a:tailEnd/>
          </a:ln>
        </p:spPr>
        <p:txBody>
          <a:bodyPr anchor="ctr" anchorCtr="1"/>
          <a:lstStyle/>
          <a:p>
            <a:pPr algn="ctr" fontAlgn="auto">
              <a:spcBef>
                <a:spcPts val="0"/>
              </a:spcBef>
              <a:spcAft>
                <a:spcPts val="0"/>
              </a:spcAft>
              <a:defRPr/>
            </a:pPr>
            <a:r>
              <a:rPr lang="es-ES" sz="2800" b="1" dirty="0">
                <a:solidFill>
                  <a:srgbClr val="000000"/>
                </a:solidFill>
                <a:latin typeface="Times New Roman" pitchFamily="18" charset="0"/>
                <a:cs typeface="Times New Roman" pitchFamily="18" charset="0"/>
              </a:rPr>
              <a:t>CASCOS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5"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3"/>
          <p:cNvSpPr txBox="1">
            <a:spLocks noChangeArrowheads="1"/>
          </p:cNvSpPr>
          <p:nvPr/>
        </p:nvSpPr>
        <p:spPr bwMode="auto">
          <a:xfrm>
            <a:off x="457200" y="762000"/>
            <a:ext cx="8229600" cy="5135563"/>
          </a:xfrm>
          <a:prstGeom prst="rect">
            <a:avLst/>
          </a:prstGeom>
          <a:solidFill>
            <a:schemeClr val="accent1">
              <a:lumMod val="20000"/>
              <a:lumOff val="80000"/>
            </a:schemeClr>
          </a:solidFill>
          <a:ln w="76196">
            <a:solidFill>
              <a:schemeClr val="accent1"/>
            </a:solidFill>
            <a:miter lim="800000"/>
            <a:headEnd/>
            <a:tailEnd/>
          </a:ln>
        </p:spPr>
        <p:txBody>
          <a:bodyPr wrap="square" lIns="90004" tIns="46798" rIns="90004" bIns="46798" anchor="ctr">
            <a:spAutoFit/>
          </a:bodyPr>
          <a:lstStyle/>
          <a:p>
            <a:pPr algn="ctr" fontAlgn="auto" hangingPunct="0">
              <a:spcBef>
                <a:spcPts val="1100"/>
              </a:spcBef>
              <a:spcAft>
                <a:spcPts val="0"/>
              </a:spcAft>
              <a:defRPr/>
            </a:pPr>
            <a:r>
              <a:rPr lang="es-ES" b="1" dirty="0">
                <a:solidFill>
                  <a:srgbClr val="000000"/>
                </a:solidFill>
                <a:latin typeface="Times New Roman" pitchFamily="18" charset="0"/>
              </a:rPr>
              <a:t>SEGÚN LA PROPULSION</a:t>
            </a:r>
          </a:p>
          <a:p>
            <a:pPr fontAlgn="auto" hangingPunct="0">
              <a:spcBef>
                <a:spcPts val="1100"/>
              </a:spcBef>
              <a:spcAft>
                <a:spcPts val="0"/>
              </a:spcAft>
              <a:defRPr/>
            </a:pPr>
            <a:r>
              <a:rPr lang="es-ES" b="1" dirty="0">
                <a:solidFill>
                  <a:srgbClr val="000000"/>
                </a:solidFill>
                <a:latin typeface="Times New Roman" pitchFamily="18" charset="0"/>
              </a:rPr>
              <a:t>SIN PROPULSION PROPIA: Deben ser arrastradas por otros barcos. Por ejemplo: barcazas, balsas, pontones, con y sin función específica (grúas, dragas, etc.).</a:t>
            </a:r>
          </a:p>
          <a:p>
            <a:pPr fontAlgn="auto" hangingPunct="0">
              <a:spcBef>
                <a:spcPts val="1100"/>
              </a:spcBef>
              <a:spcAft>
                <a:spcPts val="0"/>
              </a:spcAft>
              <a:defRPr/>
            </a:pPr>
            <a:r>
              <a:rPr lang="es-ES" b="1" dirty="0">
                <a:solidFill>
                  <a:srgbClr val="000000"/>
                </a:solidFill>
                <a:latin typeface="Times New Roman" pitchFamily="18" charset="0"/>
              </a:rPr>
              <a:t>EMBARCACIONES DE REMOS</a:t>
            </a:r>
          </a:p>
          <a:p>
            <a:pPr fontAlgn="auto" hangingPunct="0">
              <a:spcBef>
                <a:spcPts val="1100"/>
              </a:spcBef>
              <a:spcAft>
                <a:spcPts val="0"/>
              </a:spcAft>
              <a:defRPr/>
            </a:pPr>
            <a:r>
              <a:rPr lang="es-ES" b="1" dirty="0">
                <a:solidFill>
                  <a:srgbClr val="000000"/>
                </a:solidFill>
                <a:latin typeface="Times New Roman" pitchFamily="18" charset="0"/>
              </a:rPr>
              <a:t>VELEROS</a:t>
            </a:r>
          </a:p>
          <a:p>
            <a:pPr fontAlgn="auto" hangingPunct="0">
              <a:spcBef>
                <a:spcPts val="1100"/>
              </a:spcBef>
              <a:spcAft>
                <a:spcPts val="0"/>
              </a:spcAft>
              <a:defRPr/>
            </a:pPr>
            <a:r>
              <a:rPr lang="es-ES" b="1" dirty="0">
                <a:solidFill>
                  <a:srgbClr val="000000"/>
                </a:solidFill>
                <a:latin typeface="Times New Roman" pitchFamily="18" charset="0"/>
              </a:rPr>
              <a:t>CON PROPULSION MECANICA A VAPOR O DE MOTOR.</a:t>
            </a:r>
          </a:p>
          <a:p>
            <a:pPr algn="ctr" fontAlgn="auto" hangingPunct="0">
              <a:spcBef>
                <a:spcPts val="1100"/>
              </a:spcBef>
              <a:spcAft>
                <a:spcPts val="0"/>
              </a:spcAft>
              <a:defRPr/>
            </a:pPr>
            <a:r>
              <a:rPr lang="es-ES" b="1" dirty="0">
                <a:solidFill>
                  <a:srgbClr val="000000"/>
                </a:solidFill>
                <a:latin typeface="Times New Roman" pitchFamily="18" charset="0"/>
              </a:rPr>
              <a:t>  SEGÚN SU DESTINO</a:t>
            </a:r>
          </a:p>
          <a:p>
            <a:pPr fontAlgn="auto" hangingPunct="0">
              <a:spcBef>
                <a:spcPts val="1100"/>
              </a:spcBef>
              <a:spcAft>
                <a:spcPts val="0"/>
              </a:spcAft>
              <a:defRPr/>
            </a:pPr>
            <a:r>
              <a:rPr lang="es-ES" b="1" dirty="0">
                <a:solidFill>
                  <a:srgbClr val="000000"/>
                </a:solidFill>
                <a:latin typeface="Times New Roman" pitchFamily="18" charset="0"/>
              </a:rPr>
              <a:t>- BUQUES DE PASAJEROS;</a:t>
            </a:r>
          </a:p>
          <a:p>
            <a:pPr fontAlgn="auto" hangingPunct="0">
              <a:spcBef>
                <a:spcPts val="1100"/>
              </a:spcBef>
              <a:spcAft>
                <a:spcPts val="0"/>
              </a:spcAft>
              <a:defRPr/>
            </a:pPr>
            <a:r>
              <a:rPr lang="es-ES" b="1" dirty="0">
                <a:solidFill>
                  <a:srgbClr val="000000"/>
                </a:solidFill>
                <a:latin typeface="Times New Roman" pitchFamily="18" charset="0"/>
              </a:rPr>
              <a:t>- BUQUES DE CARGA GENERAL;</a:t>
            </a:r>
          </a:p>
          <a:p>
            <a:pPr fontAlgn="auto" hangingPunct="0">
              <a:spcBef>
                <a:spcPts val="1100"/>
              </a:spcBef>
              <a:spcAft>
                <a:spcPts val="0"/>
              </a:spcAft>
              <a:defRPr/>
            </a:pPr>
            <a:r>
              <a:rPr lang="es-ES" b="1" dirty="0">
                <a:solidFill>
                  <a:srgbClr val="000000"/>
                </a:solidFill>
                <a:latin typeface="Times New Roman" pitchFamily="18" charset="0"/>
              </a:rPr>
              <a:t>- BUQUES DE SERVICIOS ESPECIALES (remolcadores, pesqueros,  </a:t>
            </a:r>
          </a:p>
          <a:p>
            <a:pPr fontAlgn="auto" hangingPunct="0">
              <a:spcBef>
                <a:spcPts val="1100"/>
              </a:spcBef>
              <a:spcAft>
                <a:spcPts val="0"/>
              </a:spcAft>
              <a:defRPr/>
            </a:pPr>
            <a:r>
              <a:rPr lang="es-ES" b="1" dirty="0">
                <a:solidFill>
                  <a:srgbClr val="000000"/>
                </a:solidFill>
                <a:latin typeface="Times New Roman" pitchFamily="18" charset="0"/>
              </a:rPr>
              <a:t>  rompehielos, </a:t>
            </a:r>
            <a:r>
              <a:rPr lang="es-ES" b="1" dirty="0" err="1">
                <a:solidFill>
                  <a:srgbClr val="000000"/>
                </a:solidFill>
                <a:latin typeface="Times New Roman" pitchFamily="18" charset="0"/>
              </a:rPr>
              <a:t>ferry-boats</a:t>
            </a:r>
            <a:r>
              <a:rPr lang="es-ES" b="1" dirty="0">
                <a:solidFill>
                  <a:srgbClr val="000000"/>
                </a:solidFill>
                <a:latin typeface="Times New Roman" pitchFamily="18" charset="0"/>
              </a:rPr>
              <a:t>, etc.);</a:t>
            </a:r>
          </a:p>
          <a:p>
            <a:pPr fontAlgn="auto" hangingPunct="0">
              <a:spcBef>
                <a:spcPts val="1100"/>
              </a:spcBef>
              <a:spcAft>
                <a:spcPts val="0"/>
              </a:spcAft>
              <a:defRPr/>
            </a:pPr>
            <a:r>
              <a:rPr lang="es-ES" b="1" dirty="0">
                <a:solidFill>
                  <a:srgbClr val="000000"/>
                </a:solidFill>
                <a:latin typeface="Times New Roman" pitchFamily="18" charset="0"/>
              </a:rPr>
              <a:t>- EMBARCACIONES DE PLACER;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0-#ppt_w/2"/>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ChangeArrowheads="1"/>
          </p:cNvSpPr>
          <p:nvPr/>
        </p:nvSpPr>
        <p:spPr bwMode="auto">
          <a:xfrm>
            <a:off x="457200" y="500063"/>
            <a:ext cx="8229600" cy="547687"/>
          </a:xfrm>
          <a:prstGeom prst="rect">
            <a:avLst/>
          </a:prstGeom>
          <a:solidFill>
            <a:schemeClr val="accent1">
              <a:lumMod val="20000"/>
              <a:lumOff val="80000"/>
            </a:schemeClr>
          </a:solidFill>
          <a:ln w="76196">
            <a:solidFill>
              <a:schemeClr val="accent1"/>
            </a:solidFill>
            <a:miter lim="800000"/>
            <a:headEnd/>
            <a:tailEnd/>
          </a:ln>
        </p:spPr>
        <p:txBody>
          <a:bodyPr anchor="ctr" anchorCtr="1"/>
          <a:lstStyle/>
          <a:p>
            <a:pPr algn="ctr" fontAlgn="auto">
              <a:spcBef>
                <a:spcPts val="0"/>
              </a:spcBef>
              <a:spcAft>
                <a:spcPts val="0"/>
              </a:spcAft>
              <a:defRPr/>
            </a:pPr>
            <a:r>
              <a:rPr lang="es-ES" sz="2800" b="1" dirty="0">
                <a:solidFill>
                  <a:srgbClr val="000000"/>
                </a:solidFill>
                <a:latin typeface="Times New Roman" pitchFamily="18" charset="0"/>
                <a:cs typeface="Times New Roman" pitchFamily="18" charset="0"/>
              </a:rPr>
              <a:t>COBERTURAS </a:t>
            </a:r>
            <a:endParaRPr lang="es-ES" sz="4400" dirty="0">
              <a:solidFill>
                <a:srgbClr val="000000"/>
              </a:solidFill>
              <a:latin typeface="Times New Roman" pitchFamily="18" charset="0"/>
              <a:cs typeface="Times New Roman" pitchFamily="18" charset="0"/>
            </a:endParaRPr>
          </a:p>
        </p:txBody>
      </p:sp>
      <p:sp>
        <p:nvSpPr>
          <p:cNvPr id="4" name="Text Box 3"/>
          <p:cNvSpPr txBox="1">
            <a:spLocks noChangeArrowheads="1"/>
          </p:cNvSpPr>
          <p:nvPr/>
        </p:nvSpPr>
        <p:spPr bwMode="auto">
          <a:xfrm>
            <a:off x="457200" y="1284288"/>
            <a:ext cx="8229600" cy="3365500"/>
          </a:xfrm>
          <a:prstGeom prst="rect">
            <a:avLst/>
          </a:prstGeom>
          <a:solidFill>
            <a:schemeClr val="accent1">
              <a:lumMod val="20000"/>
              <a:lumOff val="80000"/>
            </a:schemeClr>
          </a:solidFill>
          <a:ln w="76196">
            <a:solidFill>
              <a:schemeClr val="accent1"/>
            </a:solidFill>
            <a:miter lim="800000"/>
            <a:headEnd/>
            <a:tailEnd/>
          </a:ln>
        </p:spPr>
        <p:txBody>
          <a:bodyPr wrap="square">
            <a:spAutoFit/>
          </a:bodyPr>
          <a:lstStyle/>
          <a:p>
            <a:pPr algn="ctr" fontAlgn="auto" hangingPunct="0">
              <a:spcBef>
                <a:spcPts val="1200"/>
              </a:spcBef>
              <a:spcAft>
                <a:spcPts val="0"/>
              </a:spcAft>
              <a:defRPr/>
            </a:pPr>
            <a:r>
              <a:rPr lang="es-ES" sz="2000" b="1">
                <a:solidFill>
                  <a:srgbClr val="000000"/>
                </a:solidFill>
                <a:latin typeface="Times New Roman" pitchFamily="18" charset="0"/>
              </a:rPr>
              <a:t>BÁSICA</a:t>
            </a:r>
          </a:p>
          <a:p>
            <a:pPr fontAlgn="auto" hangingPunct="0">
              <a:spcBef>
                <a:spcPts val="1000"/>
              </a:spcBef>
              <a:spcAft>
                <a:spcPts val="0"/>
              </a:spcAft>
              <a:defRPr/>
            </a:pPr>
            <a:r>
              <a:rPr lang="es-ES" sz="1600" b="1">
                <a:solidFill>
                  <a:srgbClr val="000000"/>
                </a:solidFill>
                <a:latin typeface="Times New Roman" pitchFamily="18" charset="0"/>
              </a:rPr>
              <a:t>L.A.P. (LIBRE DE AVERÍA PARTICULAR), A CONSECUENCIA DIRECTA DE NAUFRAGIO, CHOQUE, INCENDIO O VARAMIENTO DEL BUQUE;</a:t>
            </a:r>
          </a:p>
          <a:p>
            <a:pPr fontAlgn="auto" hangingPunct="0">
              <a:spcBef>
                <a:spcPts val="1000"/>
              </a:spcBef>
              <a:spcAft>
                <a:spcPts val="0"/>
              </a:spcAft>
              <a:defRPr/>
            </a:pPr>
            <a:r>
              <a:rPr lang="es-ES" sz="1600" b="1">
                <a:solidFill>
                  <a:srgbClr val="000000"/>
                </a:solidFill>
                <a:latin typeface="Times New Roman" pitchFamily="18" charset="0"/>
              </a:rPr>
              <a:t>L.A.P. Y AVERÍA GRUESA;</a:t>
            </a:r>
          </a:p>
          <a:p>
            <a:pPr fontAlgn="auto" hangingPunct="0">
              <a:spcBef>
                <a:spcPts val="1000"/>
              </a:spcBef>
              <a:spcAft>
                <a:spcPts val="0"/>
              </a:spcAft>
              <a:defRPr/>
            </a:pPr>
            <a:r>
              <a:rPr lang="es-ES" sz="1600" b="1">
                <a:solidFill>
                  <a:srgbClr val="000000"/>
                </a:solidFill>
                <a:latin typeface="Times New Roman" pitchFamily="18" charset="0"/>
              </a:rPr>
              <a:t>C.A.P. (CON AVERÍA PARTICULAR)</a:t>
            </a:r>
          </a:p>
          <a:p>
            <a:pPr fontAlgn="auto" hangingPunct="0">
              <a:spcBef>
                <a:spcPts val="1000"/>
              </a:spcBef>
              <a:spcAft>
                <a:spcPts val="0"/>
              </a:spcAft>
              <a:defRPr/>
            </a:pPr>
            <a:r>
              <a:rPr lang="es-ES" sz="1600" b="1">
                <a:solidFill>
                  <a:srgbClr val="000000"/>
                </a:solidFill>
                <a:latin typeface="Times New Roman" pitchFamily="18" charset="0"/>
              </a:rPr>
              <a:t>PÉRDIDA TOTAL,  REAL, PRESUMIDA O VIRTUAL.</a:t>
            </a:r>
          </a:p>
          <a:p>
            <a:pPr algn="ctr" fontAlgn="auto" hangingPunct="0">
              <a:spcBef>
                <a:spcPts val="1200"/>
              </a:spcBef>
              <a:spcAft>
                <a:spcPts val="0"/>
              </a:spcAft>
              <a:defRPr/>
            </a:pPr>
            <a:r>
              <a:rPr lang="es-ES" sz="2000" b="1">
                <a:solidFill>
                  <a:srgbClr val="000000"/>
                </a:solidFill>
                <a:latin typeface="Times New Roman" pitchFamily="18" charset="0"/>
              </a:rPr>
              <a:t>ADICIONALES</a:t>
            </a:r>
          </a:p>
          <a:p>
            <a:pPr fontAlgn="auto" hangingPunct="0">
              <a:spcBef>
                <a:spcPts val="1700"/>
              </a:spcBef>
              <a:spcAft>
                <a:spcPts val="0"/>
              </a:spcAft>
              <a:defRPr/>
            </a:pPr>
            <a:r>
              <a:rPr lang="es-ES" sz="1600" b="1">
                <a:solidFill>
                  <a:srgbClr val="000000"/>
                </a:solidFill>
                <a:latin typeface="Times New Roman" pitchFamily="18" charset="0"/>
              </a:rPr>
              <a:t>RESPONSABILIDAD CIVIL POR DAÑOS MATERIALES  (3/4), PROTECTION AND INDEMNITY, GUERRA Y HUELGA. </a:t>
            </a:r>
            <a:endParaRPr lang="es-ES" sz="2800" b="1">
              <a:solidFill>
                <a:srgbClr val="000000"/>
              </a:solidFill>
              <a:latin typeface="Times New Roman" pitchFamily="18" charset="0"/>
            </a:endParaRPr>
          </a:p>
        </p:txBody>
      </p:sp>
      <p:sp>
        <p:nvSpPr>
          <p:cNvPr id="5" name="Text Box 4"/>
          <p:cNvSpPr txBox="1">
            <a:spLocks noChangeArrowheads="1"/>
          </p:cNvSpPr>
          <p:nvPr/>
        </p:nvSpPr>
        <p:spPr bwMode="auto">
          <a:xfrm>
            <a:off x="457200" y="4856163"/>
            <a:ext cx="8229600" cy="1266825"/>
          </a:xfrm>
          <a:prstGeom prst="rect">
            <a:avLst/>
          </a:prstGeom>
          <a:solidFill>
            <a:schemeClr val="accent1">
              <a:lumMod val="20000"/>
              <a:lumOff val="80000"/>
            </a:schemeClr>
          </a:solidFill>
          <a:ln w="76196">
            <a:solidFill>
              <a:schemeClr val="accent1"/>
            </a:solidFill>
            <a:miter lim="800000"/>
            <a:headEnd/>
            <a:tailEnd/>
          </a:ln>
        </p:spPr>
        <p:txBody>
          <a:bodyPr wrap="square" anchorCtr="1">
            <a:spAutoFit/>
          </a:bodyPr>
          <a:lstStyle/>
          <a:p>
            <a:pPr algn="ctr" fontAlgn="auto" hangingPunct="0">
              <a:spcBef>
                <a:spcPts val="1200"/>
              </a:spcBef>
              <a:spcAft>
                <a:spcPts val="0"/>
              </a:spcAft>
              <a:defRPr/>
            </a:pPr>
            <a:r>
              <a:rPr lang="es-ES" sz="2000" b="1">
                <a:solidFill>
                  <a:srgbClr val="000000"/>
                </a:solidFill>
                <a:latin typeface="Times New Roman" pitchFamily="18" charset="0"/>
              </a:rPr>
              <a:t>EXCLUSIONES A LA COBERTURA</a:t>
            </a:r>
          </a:p>
          <a:p>
            <a:pPr algn="ctr" fontAlgn="auto" hangingPunct="0">
              <a:spcBef>
                <a:spcPts val="1000"/>
              </a:spcBef>
              <a:spcAft>
                <a:spcPts val="0"/>
              </a:spcAft>
              <a:defRPr/>
            </a:pPr>
            <a:r>
              <a:rPr lang="es-ES" sz="1600" b="1">
                <a:solidFill>
                  <a:srgbClr val="000000"/>
                </a:solidFill>
                <a:latin typeface="Times New Roman" pitchFamily="18" charset="0"/>
              </a:rPr>
              <a:t>GUERRA, HOSTILIDADES O ACTOS DE TIPO BÉLICO, GUERRA CIVIL, MINAS, TORPEDOS, BOMBAS, CONFISCACIÓN O REQUISA Y CASOS DE NO NAVEGABILIDAD DEL BUQUE.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0"/>
                                          </p:val>
                                        </p:tav>
                                        <p:tav tm="100000">
                                          <p:val>
                                            <p:strVal val="#ppt_w"/>
                                          </p:val>
                                        </p:tav>
                                      </p:tavLst>
                                    </p:anim>
                                    <p:anim calcmode="lin" valueType="num">
                                      <p:cBhvr>
                                        <p:cTn id="8" dur="500" fill="hold"/>
                                        <p:tgtEl>
                                          <p:spTgt spid="3"/>
                                        </p:tgtEl>
                                        <p:attrNameLst>
                                          <p:attrName>ppt_h</p:attrName>
                                        </p:attrNameLst>
                                      </p:cBhvr>
                                      <p:tavLst>
                                        <p:tav tm="0">
                                          <p:val>
                                            <p:strVal val="0"/>
                                          </p:val>
                                        </p:tav>
                                        <p:tav tm="100000">
                                          <p:val>
                                            <p:strVal val="#ppt_h"/>
                                          </p:val>
                                        </p:tav>
                                      </p:tavLst>
                                    </p:anim>
                                    <p:anim calcmode="lin" valueType="num">
                                      <p:cBhvr>
                                        <p:cTn id="9" dur="500" fill="hold"/>
                                        <p:tgtEl>
                                          <p:spTgt spid="3"/>
                                        </p:tgtEl>
                                        <p:attrNameLst>
                                          <p:attrName>ppt_x</p:attrName>
                                        </p:attrNameLst>
                                      </p:cBhvr>
                                      <p:tavLst>
                                        <p:tav tm="0">
                                          <p:val>
                                            <p:strVal val="0,5"/>
                                          </p:val>
                                        </p:tav>
                                        <p:tav tm="100000">
                                          <p:val>
                                            <p:strVal val="#ppt_x"/>
                                          </p:val>
                                        </p:tav>
                                      </p:tavLst>
                                    </p:anim>
                                    <p:anim calcmode="lin" valueType="num">
                                      <p:cBhvr>
                                        <p:cTn id="10" dur="500" fill="hold"/>
                                        <p:tgtEl>
                                          <p:spTgt spid="3"/>
                                        </p:tgtEl>
                                        <p:attrNameLst>
                                          <p:attrName>ppt_y</p:attrName>
                                        </p:attrNameLst>
                                      </p:cBhvr>
                                      <p:tavLst>
                                        <p:tav tm="0">
                                          <p:val>
                                            <p:strVal val="0,5"/>
                                          </p:val>
                                        </p:tav>
                                        <p:tav tm="100000">
                                          <p:val>
                                            <p:strVal val="#ppt_y"/>
                                          </p:val>
                                        </p:tav>
                                      </p:tavLst>
                                    </p:anim>
                                  </p:childTnLst>
                                </p:cTn>
                              </p:par>
                            </p:childTnLst>
                          </p:cTn>
                        </p:par>
                        <p:par>
                          <p:cTn id="11" fill="hold">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strVal val="0"/>
                                          </p:val>
                                        </p:tav>
                                        <p:tav tm="100000">
                                          <p:val>
                                            <p:strVal val="#ppt_w"/>
                                          </p:val>
                                        </p:tav>
                                      </p:tavLst>
                                    </p:anim>
                                    <p:anim calcmode="lin" valueType="num">
                                      <p:cBhvr>
                                        <p:cTn id="15" dur="500" fill="hold"/>
                                        <p:tgtEl>
                                          <p:spTgt spid="4"/>
                                        </p:tgtEl>
                                        <p:attrNameLst>
                                          <p:attrName>ppt_h</p:attrName>
                                        </p:attrNameLst>
                                      </p:cBhvr>
                                      <p:tavLst>
                                        <p:tav tm="0">
                                          <p:val>
                                            <p:strVal val="0"/>
                                          </p:val>
                                        </p:tav>
                                        <p:tav tm="100000">
                                          <p:val>
                                            <p:strVal val="#ppt_h"/>
                                          </p:val>
                                        </p:tav>
                                      </p:tavLst>
                                    </p:anim>
                                    <p:anim calcmode="lin" valueType="num">
                                      <p:cBhvr>
                                        <p:cTn id="16" dur="500" fill="hold"/>
                                        <p:tgtEl>
                                          <p:spTgt spid="4"/>
                                        </p:tgtEl>
                                        <p:attrNameLst>
                                          <p:attrName>ppt_x</p:attrName>
                                        </p:attrNameLst>
                                      </p:cBhvr>
                                      <p:tavLst>
                                        <p:tav tm="0">
                                          <p:val>
                                            <p:strVal val="0,5"/>
                                          </p:val>
                                        </p:tav>
                                        <p:tav tm="100000">
                                          <p:val>
                                            <p:strVal val="#ppt_x"/>
                                          </p:val>
                                        </p:tav>
                                      </p:tavLst>
                                    </p:anim>
                                    <p:anim calcmode="lin" valueType="num">
                                      <p:cBhvr>
                                        <p:cTn id="17" dur="500" fill="hold"/>
                                        <p:tgtEl>
                                          <p:spTgt spid="4"/>
                                        </p:tgtEl>
                                        <p:attrNameLst>
                                          <p:attrName>ppt_y</p:attrName>
                                        </p:attrNameLst>
                                      </p:cBhvr>
                                      <p:tavLst>
                                        <p:tav tm="0">
                                          <p:val>
                                            <p:strVal val="0,5"/>
                                          </p:val>
                                        </p:tav>
                                        <p:tav tm="100000">
                                          <p:val>
                                            <p:strVal val="#ppt_y"/>
                                          </p:val>
                                        </p:tav>
                                      </p:tavLst>
                                    </p:anim>
                                  </p:childTnLst>
                                </p:cTn>
                              </p:par>
                            </p:childTnLst>
                          </p:cTn>
                        </p:par>
                        <p:par>
                          <p:cTn id="18" fill="hold">
                            <p:stCondLst>
                              <p:cond delay="1000"/>
                            </p:stCondLst>
                            <p:childTnLst>
                              <p:par>
                                <p:cTn id="19" presetID="23" presetClass="entr" presetSubtype="52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strVal val="0"/>
                                          </p:val>
                                        </p:tav>
                                        <p:tav tm="100000">
                                          <p:val>
                                            <p:strVal val="#ppt_w"/>
                                          </p:val>
                                        </p:tav>
                                      </p:tavLst>
                                    </p:anim>
                                    <p:anim calcmode="lin" valueType="num">
                                      <p:cBhvr>
                                        <p:cTn id="22" dur="500" fill="hold"/>
                                        <p:tgtEl>
                                          <p:spTgt spid="5"/>
                                        </p:tgtEl>
                                        <p:attrNameLst>
                                          <p:attrName>ppt_h</p:attrName>
                                        </p:attrNameLst>
                                      </p:cBhvr>
                                      <p:tavLst>
                                        <p:tav tm="0">
                                          <p:val>
                                            <p:strVal val="0"/>
                                          </p:val>
                                        </p:tav>
                                        <p:tav tm="100000">
                                          <p:val>
                                            <p:strVal val="#ppt_h"/>
                                          </p:val>
                                        </p:tav>
                                      </p:tavLst>
                                    </p:anim>
                                    <p:anim calcmode="lin" valueType="num">
                                      <p:cBhvr>
                                        <p:cTn id="23" dur="500" fill="hold"/>
                                        <p:tgtEl>
                                          <p:spTgt spid="5"/>
                                        </p:tgtEl>
                                        <p:attrNameLst>
                                          <p:attrName>ppt_x</p:attrName>
                                        </p:attrNameLst>
                                      </p:cBhvr>
                                      <p:tavLst>
                                        <p:tav tm="0">
                                          <p:val>
                                            <p:strVal val="0,5"/>
                                          </p:val>
                                        </p:tav>
                                        <p:tav tm="100000">
                                          <p:val>
                                            <p:strVal val="#ppt_x"/>
                                          </p:val>
                                        </p:tav>
                                      </p:tavLst>
                                    </p:anim>
                                    <p:anim calcmode="lin" valueType="num">
                                      <p:cBhvr>
                                        <p:cTn id="24" dur="500" fill="hold"/>
                                        <p:tgtEl>
                                          <p:spTgt spid="5"/>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2590800"/>
            <a:ext cx="8229600" cy="679450"/>
          </a:xfrm>
          <a:prstGeom prst="rect">
            <a:avLst/>
          </a:prstGeom>
          <a:solidFill>
            <a:schemeClr val="accent1">
              <a:lumMod val="20000"/>
              <a:lumOff val="80000"/>
            </a:schemeClr>
          </a:solidFill>
          <a:ln w="76196">
            <a:solidFill>
              <a:schemeClr val="accent1"/>
            </a:solidFill>
            <a:miter lim="800000"/>
            <a:headEnd/>
            <a:tailEnd/>
          </a:ln>
        </p:spPr>
        <p:txBody>
          <a:bodyPr anchor="ctr" anchorCtr="1"/>
          <a:lstStyle/>
          <a:p>
            <a:pPr algn="ctr" fontAlgn="auto">
              <a:spcBef>
                <a:spcPts val="0"/>
              </a:spcBef>
              <a:spcAft>
                <a:spcPts val="0"/>
              </a:spcAft>
              <a:defRPr/>
            </a:pPr>
            <a:r>
              <a:rPr lang="es-ES" sz="2800" b="1" dirty="0" err="1">
                <a:solidFill>
                  <a:srgbClr val="000000"/>
                </a:solidFill>
                <a:latin typeface="Times New Roman" pitchFamily="18" charset="0"/>
                <a:cs typeface="Times New Roman" pitchFamily="18" charset="0"/>
              </a:rPr>
              <a:t>PROTECTION</a:t>
            </a:r>
            <a:r>
              <a:rPr lang="es-ES" sz="2800" b="1" dirty="0">
                <a:solidFill>
                  <a:srgbClr val="000000"/>
                </a:solidFill>
                <a:latin typeface="Times New Roman" pitchFamily="18" charset="0"/>
                <a:cs typeface="Times New Roman" pitchFamily="18" charset="0"/>
              </a:rPr>
              <a:t> AND </a:t>
            </a:r>
            <a:r>
              <a:rPr lang="es-ES" sz="2800" b="1" dirty="0" err="1">
                <a:solidFill>
                  <a:srgbClr val="000000"/>
                </a:solidFill>
                <a:latin typeface="Times New Roman" pitchFamily="18" charset="0"/>
                <a:cs typeface="Times New Roman" pitchFamily="18" charset="0"/>
              </a:rPr>
              <a:t>INDEMNITY</a:t>
            </a:r>
            <a:endParaRPr lang="es-ES" sz="2800" b="1"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str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692150"/>
            <a:ext cx="8229600" cy="1022350"/>
          </a:xfrm>
          <a:prstGeom prst="rect">
            <a:avLst/>
          </a:prstGeom>
          <a:solidFill>
            <a:schemeClr val="bg2"/>
          </a:solidFill>
          <a:ln w="76196">
            <a:solidFill>
              <a:schemeClr val="tx1"/>
            </a:solidFill>
            <a:miter lim="800000"/>
            <a:headEnd/>
            <a:tailEnd/>
          </a:ln>
        </p:spPr>
        <p:txBody>
          <a:bodyPr anchor="ctr" anchorCtr="1"/>
          <a:lstStyle/>
          <a:p>
            <a:pPr algn="ctr"/>
            <a:r>
              <a:rPr lang="es-ES" sz="2800" b="1">
                <a:solidFill>
                  <a:srgbClr val="000000"/>
                </a:solidFill>
                <a:latin typeface="Times New Roman" pitchFamily="18" charset="0"/>
                <a:cs typeface="Times New Roman" pitchFamily="18" charset="0"/>
              </a:rPr>
              <a:t>CÁLCULO POR LA MUERTE DEL TRABAJADOR</a:t>
            </a:r>
          </a:p>
        </p:txBody>
      </p:sp>
      <p:sp>
        <p:nvSpPr>
          <p:cNvPr id="3" name="Text Box 3"/>
          <p:cNvSpPr txBox="1">
            <a:spLocks noChangeArrowheads="1"/>
          </p:cNvSpPr>
          <p:nvPr/>
        </p:nvSpPr>
        <p:spPr bwMode="auto">
          <a:xfrm>
            <a:off x="457200" y="2209800"/>
            <a:ext cx="8229600" cy="1477963"/>
          </a:xfrm>
          <a:prstGeom prst="rect">
            <a:avLst/>
          </a:prstGeom>
          <a:solidFill>
            <a:schemeClr val="bg2"/>
          </a:solidFill>
          <a:ln w="76196">
            <a:solidFill>
              <a:schemeClr val="tx1"/>
            </a:solidFill>
            <a:miter lim="800000"/>
            <a:headEnd/>
            <a:tailEnd/>
          </a:ln>
        </p:spPr>
        <p:txBody>
          <a:bodyPr wrap="square" anchorCtr="1">
            <a:spAutoFit/>
          </a:bodyPr>
          <a:lstStyle/>
          <a:p>
            <a:pPr algn="ctr" hangingPunct="0">
              <a:spcBef>
                <a:spcPts val="1100"/>
              </a:spcBef>
            </a:pPr>
            <a:r>
              <a:rPr lang="es-ES" b="1">
                <a:solidFill>
                  <a:srgbClr val="000000"/>
                </a:solidFill>
                <a:latin typeface="Times New Roman" pitchFamily="18" charset="0"/>
              </a:rPr>
              <a:t>LOS DERECHO HABIENTES ACCEDERÁN A LA PENSIÓN POR FALLECIMIENTO DEL RÉGIMEN PREVISIONAL AL QUE ESTUVIERA AFILIADO EL DAMNIFICADO Y EN FORMA COMPLEMENTARIA LA INDEMNIZACIÓN PREVISTA COMO INCAPACIDAD TOTAL PERMANENTE CON CARÁCTER DEFINITIVO.</a:t>
            </a:r>
          </a:p>
        </p:txBody>
      </p:sp>
      <p:sp>
        <p:nvSpPr>
          <p:cNvPr id="4" name="Text Box 4"/>
          <p:cNvSpPr txBox="1">
            <a:spLocks noChangeArrowheads="1"/>
          </p:cNvSpPr>
          <p:nvPr/>
        </p:nvSpPr>
        <p:spPr bwMode="auto">
          <a:xfrm>
            <a:off x="460420" y="4149725"/>
            <a:ext cx="8226305" cy="1754326"/>
          </a:xfrm>
          <a:prstGeom prst="rect">
            <a:avLst/>
          </a:prstGeom>
          <a:solidFill>
            <a:schemeClr val="bg2"/>
          </a:solidFill>
          <a:ln w="76196">
            <a:solidFill>
              <a:schemeClr val="tx1"/>
            </a:solidFill>
            <a:miter lim="800000"/>
            <a:headEnd/>
            <a:tailEnd/>
          </a:ln>
        </p:spPr>
        <p:txBody>
          <a:bodyPr wrap="square" anchorCtr="1">
            <a:spAutoFit/>
          </a:bodyPr>
          <a:lstStyle/>
          <a:p>
            <a:pPr algn="ctr" hangingPunct="0">
              <a:spcBef>
                <a:spcPts val="1100"/>
              </a:spcBef>
            </a:pPr>
            <a:r>
              <a:rPr lang="es-ES" b="1">
                <a:solidFill>
                  <a:srgbClr val="000000"/>
                </a:solidFill>
                <a:latin typeface="Times New Roman" pitchFamily="18" charset="0"/>
              </a:rPr>
              <a:t>TENDRAN DERECHO LAS PERSONAS ENUMERADAS EN EL ARTICULO 523 DE LA LEY 24.241. EL LIMITE DE EDAD SERA DE 21, ELEVANDOSE A 25 SI SON ESTUDIANTES A CARGO DEL TRABAJADOR FALLECIDO. LOS PADRES ACCEDEN EN PARTES IGUALES. SI HUBIESE FALLECIDO UNO LE CORRESPONDERA INTEGRAMENTE AL OTRO. EL SERVICIO FUNERARIO ES UNA PRESTACIÓN EN ESPECIE.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0-#ppt_w/2"/>
                                          </p:val>
                                        </p:tav>
                                        <p:tav tm="100000">
                                          <p:val>
                                            <p:strVal val="#ppt_x"/>
                                          </p:val>
                                        </p:tav>
                                      </p:tavLst>
                                    </p:anim>
                                    <p:anim calcmode="lin" valueType="num">
                                      <p:cBhvr>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0-#ppt_w/2"/>
                                          </p:val>
                                        </p:tav>
                                        <p:tav tm="100000">
                                          <p:val>
                                            <p:strVal val="#ppt_x"/>
                                          </p:val>
                                        </p:tav>
                                      </p:tavLst>
                                    </p:anim>
                                    <p:anim calcmode="lin" valueType="num">
                                      <p:cBhvr>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3"/>
          <p:cNvSpPr txBox="1"/>
          <p:nvPr/>
        </p:nvSpPr>
        <p:spPr>
          <a:xfrm>
            <a:off x="457200" y="1071563"/>
            <a:ext cx="8229600" cy="4321175"/>
          </a:xfrm>
          <a:prstGeom prst="rect">
            <a:avLst/>
          </a:prstGeom>
          <a:solidFill>
            <a:schemeClr val="accent1">
              <a:lumMod val="20000"/>
              <a:lumOff val="80000"/>
            </a:schemeClr>
          </a:solidFill>
          <a:ln w="76196">
            <a:solidFill>
              <a:schemeClr val="accent1"/>
            </a:solidFill>
            <a:prstDash val="solid"/>
            <a:miter/>
          </a:ln>
        </p:spPr>
        <p:txBody>
          <a:bodyPr wrap="square">
            <a:spAutoFit/>
          </a:bodyPr>
          <a:lstStyle/>
          <a:p>
            <a:pPr fontAlgn="auto" hangingPunct="0">
              <a:spcBef>
                <a:spcPts val="1200"/>
              </a:spcBef>
              <a:spcAft>
                <a:spcPts val="0"/>
              </a:spcAft>
              <a:defRPr sz="1800" b="0" i="0" u="none" strike="noStrike" kern="0" cap="none" spc="0" baseline="0">
                <a:solidFill>
                  <a:srgbClr val="000000"/>
                </a:solidFill>
                <a:uFillTx/>
              </a:defRPr>
            </a:pPr>
            <a:r>
              <a:rPr lang="es-ES" sz="1900" b="1" kern="0" dirty="0">
                <a:solidFill>
                  <a:srgbClr val="000000"/>
                </a:solidFill>
                <a:latin typeface="Times New Roman" pitchFamily="18"/>
              </a:rPr>
              <a:t>PERMITE AMPARAR ENTRE OTRAS SITUACIONES LAS DERIVADAS DE:</a:t>
            </a:r>
          </a:p>
          <a:p>
            <a:pPr marL="174622" indent="-174622" fontAlgn="auto" hangingPunct="0">
              <a:spcBef>
                <a:spcPts val="1200"/>
              </a:spcBef>
              <a:spcAft>
                <a:spcPts val="0"/>
              </a:spcAft>
              <a:defRPr sz="1800" b="0" i="0" u="none" strike="noStrike" kern="0" cap="none" spc="0" baseline="0">
                <a:solidFill>
                  <a:srgbClr val="000000"/>
                </a:solidFill>
                <a:uFillTx/>
              </a:defRPr>
            </a:pPr>
            <a:r>
              <a:rPr lang="es-ES" sz="1900" b="1" kern="0" dirty="0">
                <a:solidFill>
                  <a:srgbClr val="000000"/>
                </a:solidFill>
                <a:latin typeface="Times New Roman" pitchFamily="18"/>
              </a:rPr>
              <a:t>- RESPONSABILIDAD CIVIL HACIA TERCEROS POR LESIONES O MUERTE;</a:t>
            </a:r>
          </a:p>
          <a:p>
            <a:pPr marL="174622" indent="-174622" fontAlgn="auto" hangingPunct="0">
              <a:spcBef>
                <a:spcPts val="1000"/>
              </a:spcBef>
              <a:spcAft>
                <a:spcPts val="0"/>
              </a:spcAft>
              <a:defRPr sz="1800" b="0" i="0" u="none" strike="noStrike" kern="0" cap="none" spc="0" baseline="0">
                <a:solidFill>
                  <a:srgbClr val="000000"/>
                </a:solidFill>
                <a:uFillTx/>
              </a:defRPr>
            </a:pPr>
            <a:r>
              <a:rPr lang="es-ES" sz="1900" b="1" kern="0" dirty="0">
                <a:solidFill>
                  <a:srgbClr val="000000"/>
                </a:solidFill>
                <a:latin typeface="Times New Roman" pitchFamily="18"/>
              </a:rPr>
              <a:t>- GASTOS DE RETORNO Y JORNALES DE LA TRIPULACIÓN POR PÉRDIDA TOTAL DEL BUQUE;</a:t>
            </a:r>
          </a:p>
          <a:p>
            <a:pPr marL="174622" indent="-174622" fontAlgn="auto" hangingPunct="0">
              <a:spcBef>
                <a:spcPts val="1000"/>
              </a:spcBef>
              <a:spcAft>
                <a:spcPts val="0"/>
              </a:spcAft>
              <a:defRPr sz="1800" b="0" i="0" u="none" strike="noStrike" kern="0" cap="none" spc="0" baseline="0">
                <a:solidFill>
                  <a:srgbClr val="000000"/>
                </a:solidFill>
                <a:uFillTx/>
              </a:defRPr>
            </a:pPr>
            <a:r>
              <a:rPr lang="es-ES" sz="1900" b="1" kern="0" dirty="0">
                <a:solidFill>
                  <a:srgbClr val="000000"/>
                </a:solidFill>
                <a:latin typeface="Times New Roman" pitchFamily="18"/>
              </a:rPr>
              <a:t>- DESVÍO DE LA NAVEGACIÓN PARA LLEVAR TRIPULANTES ENFERMOS O  HERIDOS, DESEMBARCO DE POLIZONTES, ETC.;</a:t>
            </a:r>
          </a:p>
          <a:p>
            <a:pPr marL="174622" indent="-174622" fontAlgn="auto" hangingPunct="0">
              <a:spcBef>
                <a:spcPts val="1000"/>
              </a:spcBef>
              <a:spcAft>
                <a:spcPts val="0"/>
              </a:spcAft>
              <a:defRPr sz="1800" b="0" i="0" u="none" strike="noStrike" kern="0" cap="none" spc="0" baseline="0">
                <a:solidFill>
                  <a:srgbClr val="000000"/>
                </a:solidFill>
                <a:uFillTx/>
              </a:defRPr>
            </a:pPr>
            <a:r>
              <a:rPr lang="es-ES" sz="1900" b="1" kern="0" dirty="0">
                <a:solidFill>
                  <a:srgbClr val="000000"/>
                </a:solidFill>
                <a:latin typeface="Times New Roman" pitchFamily="18"/>
              </a:rPr>
              <a:t>- GASTOS EXTRAORDINARIOS POR CUARENTENA DE ENFERMEDAD   INFECCIOSA A BORDO; ETC.</a:t>
            </a:r>
          </a:p>
          <a:p>
            <a:pPr algn="ctr" fontAlgn="auto" hangingPunct="0">
              <a:spcBef>
                <a:spcPts val="1200"/>
              </a:spcBef>
              <a:spcAft>
                <a:spcPts val="0"/>
              </a:spcAft>
              <a:defRPr sz="1800" b="0" i="0" u="none" strike="noStrike" kern="0" cap="none" spc="0" baseline="0">
                <a:solidFill>
                  <a:srgbClr val="000000"/>
                </a:solidFill>
                <a:uFillTx/>
              </a:defRPr>
            </a:pPr>
            <a:r>
              <a:rPr lang="es-ES" sz="1900" b="1" kern="0" dirty="0">
                <a:solidFill>
                  <a:srgbClr val="000000"/>
                </a:solidFill>
                <a:latin typeface="Times New Roman" pitchFamily="18"/>
              </a:rPr>
              <a:t>ESTOS AMPAROS SE SUELEN OTORGAR A TRAVES DE LOS DENOMINADOS CLUBES DE ARMADORES (TIPO MUTUAL)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ppt_w</p:attrName>
                                        </p:attrNameLst>
                                      </p:cBhvr>
                                      <p:tavLst>
                                        <p:tav tm="0">
                                          <p:val>
                                            <p:strVal val="0"/>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2674938"/>
            <a:ext cx="8229600" cy="611187"/>
          </a:xfrm>
          <a:prstGeom prst="rect">
            <a:avLst/>
          </a:prstGeom>
          <a:solidFill>
            <a:schemeClr val="accent1">
              <a:lumMod val="20000"/>
              <a:lumOff val="80000"/>
            </a:schemeClr>
          </a:solidFill>
          <a:ln w="76196">
            <a:solidFill>
              <a:schemeClr val="accent1"/>
            </a:solidFill>
            <a:miter lim="800000"/>
            <a:headEnd/>
            <a:tailEnd/>
          </a:ln>
        </p:spPr>
        <p:txBody>
          <a:bodyPr anchor="ctr" anchorCtr="1"/>
          <a:lstStyle/>
          <a:p>
            <a:pPr algn="ctr" fontAlgn="auto">
              <a:spcBef>
                <a:spcPts val="0"/>
              </a:spcBef>
              <a:spcAft>
                <a:spcPts val="0"/>
              </a:spcAft>
              <a:defRPr/>
            </a:pPr>
            <a:r>
              <a:rPr lang="es-ES" sz="2800" b="1" dirty="0">
                <a:solidFill>
                  <a:srgbClr val="000000"/>
                </a:solidFill>
                <a:latin typeface="Times New Roman" pitchFamily="18" charset="0"/>
                <a:cs typeface="Times New Roman" pitchFamily="18" charset="0"/>
              </a:rPr>
              <a:t>EMBARCACIONES DE PLACER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5"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3"/>
          <p:cNvSpPr txBox="1">
            <a:spLocks noChangeArrowheads="1"/>
          </p:cNvSpPr>
          <p:nvPr/>
        </p:nvSpPr>
        <p:spPr bwMode="auto">
          <a:xfrm>
            <a:off x="457200" y="914400"/>
            <a:ext cx="8229600" cy="4514056"/>
          </a:xfrm>
          <a:prstGeom prst="rect">
            <a:avLst/>
          </a:prstGeom>
          <a:solidFill>
            <a:schemeClr val="accent1">
              <a:lumMod val="20000"/>
              <a:lumOff val="80000"/>
            </a:schemeClr>
          </a:solidFill>
          <a:ln w="76196">
            <a:solidFill>
              <a:schemeClr val="accent1"/>
            </a:solidFill>
            <a:miter lim="800000"/>
            <a:headEnd/>
            <a:tailEnd/>
          </a:ln>
        </p:spPr>
        <p:txBody>
          <a:bodyPr wrap="square" anchorCtr="1">
            <a:spAutoFit/>
          </a:bodyPr>
          <a:lstStyle/>
          <a:p>
            <a:pPr algn="ctr" fontAlgn="auto" hangingPunct="0">
              <a:spcBef>
                <a:spcPts val="1200"/>
              </a:spcBef>
              <a:spcAft>
                <a:spcPts val="0"/>
              </a:spcAft>
              <a:defRPr/>
            </a:pPr>
            <a:r>
              <a:rPr lang="es-ES" sz="2000" b="1">
                <a:solidFill>
                  <a:srgbClr val="000000"/>
                </a:solidFill>
                <a:latin typeface="Times New Roman" pitchFamily="18" charset="0"/>
              </a:rPr>
              <a:t>COBERTURA BÁSICA</a:t>
            </a:r>
          </a:p>
          <a:p>
            <a:pPr algn="ctr" fontAlgn="auto" hangingPunct="0">
              <a:spcBef>
                <a:spcPts val="1000"/>
              </a:spcBef>
              <a:spcAft>
                <a:spcPts val="0"/>
              </a:spcAft>
              <a:defRPr/>
            </a:pPr>
            <a:r>
              <a:rPr lang="es-ES" sz="1600" b="1">
                <a:solidFill>
                  <a:srgbClr val="000000"/>
                </a:solidFill>
                <a:latin typeface="Times New Roman" pitchFamily="18" charset="0"/>
              </a:rPr>
              <a:t>CHOQUE, INCENDIO, NAUFRAGIO,  VARAMIENTO Y RESPONSABILIDAD CIVIL POR DAÑOS  MATERIALES A OBJETOS FIJOS Y FLOTANTES.</a:t>
            </a:r>
          </a:p>
          <a:p>
            <a:pPr algn="ctr" fontAlgn="auto" hangingPunct="0">
              <a:spcBef>
                <a:spcPts val="1200"/>
              </a:spcBef>
              <a:spcAft>
                <a:spcPts val="0"/>
              </a:spcAft>
              <a:defRPr/>
            </a:pPr>
            <a:r>
              <a:rPr lang="es-ES" sz="2000" b="1">
                <a:solidFill>
                  <a:srgbClr val="000000"/>
                </a:solidFill>
                <a:latin typeface="Times New Roman" pitchFamily="18" charset="0"/>
              </a:rPr>
              <a:t>EXTENSIÓN A LA COBERTURA</a:t>
            </a:r>
          </a:p>
          <a:p>
            <a:pPr algn="ctr" fontAlgn="auto" hangingPunct="0">
              <a:spcBef>
                <a:spcPts val="1000"/>
              </a:spcBef>
              <a:spcAft>
                <a:spcPts val="0"/>
              </a:spcAft>
              <a:defRPr/>
            </a:pPr>
            <a:r>
              <a:rPr lang="es-ES" sz="1600" b="1">
                <a:solidFill>
                  <a:srgbClr val="000000"/>
                </a:solidFill>
                <a:latin typeface="Times New Roman" pitchFamily="18" charset="0"/>
              </a:rPr>
              <a:t>EN CASO DE CRUCERO O EN PELIGRO.</a:t>
            </a:r>
          </a:p>
          <a:p>
            <a:pPr algn="ctr" fontAlgn="auto" hangingPunct="0">
              <a:spcBef>
                <a:spcPts val="1200"/>
              </a:spcBef>
              <a:spcAft>
                <a:spcPts val="0"/>
              </a:spcAft>
              <a:defRPr/>
            </a:pPr>
            <a:r>
              <a:rPr lang="es-ES" sz="2000" b="1">
                <a:solidFill>
                  <a:srgbClr val="000000"/>
                </a:solidFill>
                <a:latin typeface="Times New Roman" pitchFamily="18" charset="0"/>
              </a:rPr>
              <a:t>RIESGOS ADICIONALES</a:t>
            </a:r>
          </a:p>
          <a:p>
            <a:pPr algn="ctr" fontAlgn="auto" hangingPunct="0">
              <a:spcBef>
                <a:spcPts val="1000"/>
              </a:spcBef>
              <a:spcAft>
                <a:spcPts val="0"/>
              </a:spcAft>
              <a:defRPr/>
            </a:pPr>
            <a:r>
              <a:rPr lang="es-ES" sz="1600" b="1">
                <a:solidFill>
                  <a:srgbClr val="000000"/>
                </a:solidFill>
                <a:latin typeface="Times New Roman" pitchFamily="18" charset="0"/>
              </a:rPr>
              <a:t>RESPONSABILIDAD CIVIL A PERSONAS  TRANSPORTADAS Y NO TRANSPORTADAS, RESPONSABILIDAD CIVIL POR INCENDIO, INCENDIO EN GUARDERÍA, REGATA Y NAVEGACIÓN OCEÁNICA, ROBO TOTAL DE LA EMBARCACIÓN Y DE ELEMENTOS FIJOS, ROTURA DE PALO (TEMPORAL O REGATA).</a:t>
            </a:r>
          </a:p>
          <a:p>
            <a:pPr algn="ctr" fontAlgn="auto" hangingPunct="0">
              <a:spcBef>
                <a:spcPts val="1200"/>
              </a:spcBef>
              <a:spcAft>
                <a:spcPts val="0"/>
              </a:spcAft>
              <a:defRPr/>
            </a:pPr>
            <a:r>
              <a:rPr lang="es-ES" sz="2000" b="1">
                <a:solidFill>
                  <a:srgbClr val="000000"/>
                </a:solidFill>
                <a:latin typeface="Times New Roman" pitchFamily="18" charset="0"/>
              </a:rPr>
              <a:t>RIESGOS EXCLUÍDOS</a:t>
            </a:r>
          </a:p>
          <a:p>
            <a:pPr algn="ctr" fontAlgn="auto" hangingPunct="0">
              <a:spcBef>
                <a:spcPts val="1000"/>
              </a:spcBef>
              <a:spcAft>
                <a:spcPts val="0"/>
              </a:spcAft>
              <a:defRPr/>
            </a:pPr>
            <a:r>
              <a:rPr lang="es-ES" sz="1600" b="1">
                <a:solidFill>
                  <a:srgbClr val="000000"/>
                </a:solidFill>
                <a:latin typeface="Times New Roman" pitchFamily="18" charset="0"/>
              </a:rPr>
              <a:t>LOS ADICIONALES, CAÍDA AL AGUA DE MOTORES FUERA DE BORDA Y GUERRA.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5"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txBox="1">
            <a:spLocks/>
          </p:cNvSpPr>
          <p:nvPr/>
        </p:nvSpPr>
        <p:spPr>
          <a:xfrm>
            <a:off x="457200" y="2790825"/>
            <a:ext cx="8229600" cy="561975"/>
          </a:xfrm>
          <a:prstGeom prst="rect">
            <a:avLst/>
          </a:prstGeom>
          <a:solidFill>
            <a:schemeClr val="accent3">
              <a:lumMod val="40000"/>
              <a:lumOff val="60000"/>
            </a:schemeClr>
          </a:solidFill>
          <a:ln w="57150">
            <a:solidFill>
              <a:schemeClr val="accent1"/>
            </a:solidFill>
          </a:ln>
        </p:spPr>
        <p:txBody>
          <a:bodyPr anchorCtr="1"/>
          <a:lstStyle/>
          <a:p>
            <a:pPr marL="482600" marR="0" lvl="0" indent="-48260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effectLst/>
                <a:uLnTx/>
                <a:uFillTx/>
                <a:latin typeface="Times New Roman" pitchFamily="18" charset="0"/>
                <a:ea typeface="+mj-ea"/>
                <a:cs typeface="Times New Roman" pitchFamily="18" charset="0"/>
              </a:rPr>
              <a:t>EVALUACIÓN</a:t>
            </a:r>
            <a:endParaRPr kumimoji="0" lang="en-US" sz="2800" b="0" i="0" u="none" strike="noStrike" kern="1200" cap="none" spc="0" normalizeH="0" baseline="0" noProof="0" dirty="0" smtClean="0">
              <a:ln>
                <a:noFill/>
              </a:ln>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313563"/>
            <a:ext cx="8229600" cy="1877437"/>
          </a:xfrm>
          <a:prstGeom prst="rect">
            <a:avLst/>
          </a:prstGeom>
          <a:solidFill>
            <a:schemeClr val="accent1">
              <a:lumMod val="20000"/>
              <a:lumOff val="80000"/>
            </a:schemeClr>
          </a:solidFill>
          <a:ln w="57150">
            <a:solidFill>
              <a:schemeClr val="accent1"/>
            </a:solidFill>
          </a:ln>
        </p:spPr>
        <p:txBody>
          <a:bodyPr wrap="square">
            <a:spAutoFit/>
          </a:bodyPr>
          <a:lstStyle/>
          <a:p>
            <a:pPr algn="ctr" fontAlgn="auto">
              <a:spcBef>
                <a:spcPts val="0"/>
              </a:spcBef>
              <a:spcAft>
                <a:spcPts val="0"/>
              </a:spcAft>
              <a:defRPr/>
            </a:pPr>
            <a:r>
              <a:rPr lang="es-AR" sz="3200" b="1" dirty="0" smtClean="0">
                <a:latin typeface="Times New Roman" pitchFamily="18" charset="0"/>
                <a:cs typeface="Times New Roman" pitchFamily="18" charset="0"/>
              </a:rPr>
              <a:t> </a:t>
            </a:r>
            <a:r>
              <a:rPr lang="es-AR" sz="2800" b="1" dirty="0" smtClean="0">
                <a:latin typeface="Times New Roman" pitchFamily="18" charset="0"/>
                <a:cs typeface="Times New Roman" pitchFamily="18" charset="0"/>
              </a:rPr>
              <a:t>En base a lo estudiado en el apéndice I del  Manual del Profesional del Seguro edición 17, Ud. debería estar en condiciones de responder las siguientes preguntas:</a:t>
            </a:r>
            <a:endParaRPr lang="es-AR" sz="2800" b="1" dirty="0">
              <a:latin typeface="Times New Roman" pitchFamily="18" charset="0"/>
              <a:cs typeface="Times New Roman" pitchFamily="18" charset="0"/>
            </a:endParaRP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01" name="Rectangle 1"/>
          <p:cNvSpPr>
            <a:spLocks noChangeArrowheads="1"/>
          </p:cNvSpPr>
          <p:nvPr/>
        </p:nvSpPr>
        <p:spPr bwMode="auto">
          <a:xfrm>
            <a:off x="457200" y="1828800"/>
            <a:ext cx="8229600" cy="2246769"/>
          </a:xfrm>
          <a:prstGeom prst="rect">
            <a:avLst/>
          </a:prstGeom>
          <a:solidFill>
            <a:schemeClr val="accent1">
              <a:lumMod val="20000"/>
              <a:lumOff val="80000"/>
            </a:schemeClr>
          </a:solidFill>
          <a:ln w="57150">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¿Qué se entiende por avería simple o particular?</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¿Cuál es el concepto de avería gruesa o común?</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¿Qué disposiciones existen respecto al demérito artístico o casos de juegos o conjuntos?</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¿Cuál es la medida de la prestación?</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¿Se pueden asegurar por transporte el envío de pagarés, cheques, acciones u otros valores similares?</a:t>
            </a:r>
            <a:endParaRPr kumimoji="0" lang="es-ES_tradnl" sz="2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121" name="Rectangle 1"/>
          <p:cNvSpPr>
            <a:spLocks noChangeArrowheads="1"/>
          </p:cNvSpPr>
          <p:nvPr/>
        </p:nvSpPr>
        <p:spPr bwMode="auto">
          <a:xfrm>
            <a:off x="457200" y="1118949"/>
            <a:ext cx="8229600" cy="4062651"/>
          </a:xfrm>
          <a:prstGeom prst="rect">
            <a:avLst/>
          </a:prstGeom>
          <a:solidFill>
            <a:schemeClr val="accent1">
              <a:lumMod val="20000"/>
              <a:lumOff val="80000"/>
            </a:schemeClr>
          </a:solidFill>
          <a:ln w="57150">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CASCOS</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effectLst/>
                <a:latin typeface="Times New Roman" pitchFamily="18" charset="0"/>
                <a:ea typeface="Calibri" pitchFamily="34" charset="0"/>
                <a:cs typeface="Times New Roman" pitchFamily="18" charset="0"/>
              </a:rPr>
              <a:t>¿Qué significa en la póliza de cascos “Pérdida total real”?</a:t>
            </a:r>
            <a:endParaRPr kumimoji="0" lang="en-US" sz="2000" b="1" i="0" u="none" strike="noStrike" cap="none" normalizeH="0" baseline="0" dirty="0" smtClean="0">
              <a:ln>
                <a:noFill/>
              </a:ln>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effectLst/>
                <a:latin typeface="Times New Roman" pitchFamily="18" charset="0"/>
                <a:ea typeface="Calibri" pitchFamily="34" charset="0"/>
                <a:cs typeface="Times New Roman" pitchFamily="18" charset="0"/>
              </a:rPr>
              <a:t>¿Qué significa en la póliza de cascos “Pérdida virtual”?</a:t>
            </a:r>
            <a:endParaRPr kumimoji="0" lang="en-US" sz="2000" b="1" i="0" u="none" strike="noStrike" cap="none" normalizeH="0" baseline="0" dirty="0" smtClean="0">
              <a:ln>
                <a:noFill/>
              </a:ln>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effectLst/>
                <a:latin typeface="Times New Roman" pitchFamily="18" charset="0"/>
                <a:ea typeface="Calibri" pitchFamily="34" charset="0"/>
                <a:cs typeface="Times New Roman" pitchFamily="18" charset="0"/>
              </a:rPr>
              <a:t>¿Qué significa en la póliza de cascos “ Pérdida presumida”? </a:t>
            </a:r>
            <a:endParaRPr kumimoji="0" lang="en-US" sz="2000" b="1" i="0" u="none" strike="noStrike" cap="none" normalizeH="0" baseline="0" dirty="0" smtClean="0">
              <a:ln>
                <a:noFill/>
              </a:ln>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effectLst/>
                <a:latin typeface="Times New Roman" pitchFamily="18" charset="0"/>
                <a:ea typeface="Calibri" pitchFamily="34" charset="0"/>
                <a:cs typeface="Times New Roman" pitchFamily="18" charset="0"/>
              </a:rPr>
              <a:t>¿En qué caso en la cobertura de embarcaciones de placer se extiende el amparo hasta que la nave llegue a su puerto de destino?</a:t>
            </a:r>
            <a:endParaRPr kumimoji="0" lang="en-US" sz="2000" b="1" i="0" u="none" strike="noStrike" cap="none" normalizeH="0" baseline="0" dirty="0" smtClean="0">
              <a:ln>
                <a:noFill/>
              </a:ln>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effectLst/>
                <a:latin typeface="Times New Roman" pitchFamily="18" charset="0"/>
                <a:ea typeface="Calibri" pitchFamily="34" charset="0"/>
                <a:cs typeface="Times New Roman" pitchFamily="18" charset="0"/>
              </a:rPr>
              <a:t>¿Se ampara en la cobertura básica de embarcaciones de placer el incendio en guardería?</a:t>
            </a:r>
            <a:endParaRPr kumimoji="0" lang="en-US" sz="2000" b="1" i="0" u="none" strike="noStrike" cap="none" normalizeH="0" baseline="0" dirty="0" smtClean="0">
              <a:ln>
                <a:noFill/>
              </a:ln>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effectLst/>
                <a:latin typeface="Times New Roman" pitchFamily="18" charset="0"/>
                <a:ea typeface="Calibri" pitchFamily="34" charset="0"/>
                <a:cs typeface="Times New Roman" pitchFamily="18" charset="0"/>
              </a:rPr>
              <a:t>¿Se ampara en la cobertura básica de embarcaciones de placer navegación oceánica y regatas?</a:t>
            </a:r>
            <a:endParaRPr kumimoji="0" lang="en-US" sz="2000" b="1" i="0" u="none" strike="noStrike" cap="none" normalizeH="0" baseline="0" dirty="0" smtClean="0">
              <a:ln>
                <a:noFill/>
              </a:ln>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effectLst/>
                <a:latin typeface="Times New Roman" pitchFamily="18" charset="0"/>
                <a:ea typeface="Calibri" pitchFamily="34" charset="0"/>
                <a:cs typeface="Times New Roman" pitchFamily="18" charset="0"/>
              </a:rPr>
              <a:t>¿Qué amparan los clubes de </a:t>
            </a:r>
            <a:r>
              <a:rPr kumimoji="0" lang="es-ES_tradnl" sz="2000" b="1" i="0" u="none" strike="noStrike" cap="none" normalizeH="0" baseline="0" dirty="0" err="1" smtClean="0">
                <a:ln>
                  <a:noFill/>
                </a:ln>
                <a:effectLst/>
                <a:latin typeface="Times New Roman" pitchFamily="18" charset="0"/>
                <a:ea typeface="Calibri" pitchFamily="34" charset="0"/>
                <a:cs typeface="Times New Roman" pitchFamily="18" charset="0"/>
              </a:rPr>
              <a:t>protection</a:t>
            </a:r>
            <a:r>
              <a:rPr kumimoji="0" lang="es-ES_tradnl" sz="2000" b="1" i="0" u="none" strike="noStrike" cap="none" normalizeH="0" baseline="0" dirty="0" smtClean="0">
                <a:ln>
                  <a:noFill/>
                </a:ln>
                <a:effectLst/>
                <a:latin typeface="Times New Roman" pitchFamily="18" charset="0"/>
                <a:ea typeface="Calibri" pitchFamily="34" charset="0"/>
                <a:cs typeface="Times New Roman" pitchFamily="18" charset="0"/>
              </a:rPr>
              <a:t> and </a:t>
            </a:r>
            <a:r>
              <a:rPr kumimoji="0" lang="es-ES_tradnl" sz="2000" b="1" i="0" u="none" strike="noStrike" cap="none" normalizeH="0" baseline="0" dirty="0" err="1" smtClean="0">
                <a:ln>
                  <a:noFill/>
                </a:ln>
                <a:effectLst/>
                <a:latin typeface="Times New Roman" pitchFamily="18" charset="0"/>
                <a:ea typeface="Calibri" pitchFamily="34" charset="0"/>
                <a:cs typeface="Times New Roman" pitchFamily="18" charset="0"/>
              </a:rPr>
              <a:t>indemnity</a:t>
            </a:r>
            <a:r>
              <a:rPr kumimoji="0" lang="es-ES_tradnl" sz="2000" b="1"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en-US" sz="2000" b="1"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097" name="Rectangle 1"/>
          <p:cNvSpPr>
            <a:spLocks noChangeArrowheads="1"/>
          </p:cNvSpPr>
          <p:nvPr/>
        </p:nvSpPr>
        <p:spPr bwMode="auto">
          <a:xfrm>
            <a:off x="457200" y="1461224"/>
            <a:ext cx="8229600" cy="3339376"/>
          </a:xfrm>
          <a:prstGeom prst="rect">
            <a:avLst/>
          </a:prstGeom>
          <a:solidFill>
            <a:schemeClr val="accent1">
              <a:lumMod val="20000"/>
              <a:lumOff val="80000"/>
            </a:schemeClr>
          </a:solidFill>
          <a:ln w="57150">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TRANSPORTE MARÍTIMO</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_tradnl" sz="11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¿Qué significa la cláusula FOB?</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¿Qué significa la cláusula FAS?</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¿Qué significa la cláusula C y F?</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¿Qué significa la cláusula CIF?</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¿Cuál es la extensión de la cobertura de transporte marítimo?</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¿Cómo se determina la suma asegurada?</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¿Cuál es el porcentaje habitual de amparo del beneficio esperado?</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¿Cuáles son las coberturas adicionales?</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¿Qué tipo de pólizas se pueden emitir?</a:t>
            </a:r>
            <a:endParaRPr kumimoji="0" lang="es-ES_tradnl" sz="2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solidFill>
            <a:schemeClr val="accent4">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073" name="Rectangle 1"/>
          <p:cNvSpPr>
            <a:spLocks noChangeArrowheads="1"/>
          </p:cNvSpPr>
          <p:nvPr/>
        </p:nvSpPr>
        <p:spPr bwMode="auto">
          <a:xfrm>
            <a:off x="457200" y="1071295"/>
            <a:ext cx="8305800" cy="4262705"/>
          </a:xfrm>
          <a:prstGeom prst="rect">
            <a:avLst/>
          </a:prstGeom>
          <a:solidFill>
            <a:schemeClr val="accent1">
              <a:lumMod val="20000"/>
              <a:lumOff val="80000"/>
            </a:schemeClr>
          </a:solidFill>
          <a:ln w="57150">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TRANSPORTE TERRESTRE</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_tradnl" sz="11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¿Cuál es la cobertura básica?</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¿Cuáles son los adicionales que se pueden contratar?</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¿Qué tipo de pólizas se pueden emitir?</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¿Cuándo comienza la cobertura si el transporte lo hace el asegurado con vehículo propio?</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¿Cuándo comienza la cobertura si el transporte lo hace un transportista?</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¿Cuándo finaliza la cobertura si el transporte lo hace el asegurado con vehículo propio?</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¿Cuándo finaliza la cobertura si el transporte lo hace un transportista?</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¿Hasta qué cantidad de días se amparan los bienes en depósito del transportista? </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¿Cuál es la medida de la prestación?</a:t>
            </a:r>
            <a:endParaRPr kumimoji="0" lang="es-ES_tradnl" sz="2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4343400"/>
            <a:ext cx="8229600" cy="565150"/>
          </a:xfrm>
          <a:prstGeom prst="rect">
            <a:avLst/>
          </a:prstGeom>
          <a:solidFill>
            <a:schemeClr val="bg2"/>
          </a:solidFill>
          <a:ln w="76196">
            <a:solidFill>
              <a:schemeClr val="tx1"/>
            </a:solidFill>
            <a:miter lim="800000"/>
            <a:headEnd/>
            <a:tailEnd/>
          </a:ln>
        </p:spPr>
        <p:txBody>
          <a:bodyPr anchor="ctr" anchorCtr="1"/>
          <a:lstStyle/>
          <a:p>
            <a:pPr algn="ctr"/>
            <a:r>
              <a:rPr lang="es-ES" sz="2800" b="1" dirty="0" smtClean="0">
                <a:solidFill>
                  <a:srgbClr val="000000"/>
                </a:solidFill>
                <a:latin typeface="Times New Roman" pitchFamily="18" charset="0"/>
                <a:cs typeface="Times New Roman" pitchFamily="18" charset="0"/>
              </a:rPr>
              <a:t>GRACIAS</a:t>
            </a:r>
            <a:endParaRPr lang="es-ES" sz="2800" b="1" dirty="0">
              <a:solidFill>
                <a:srgbClr val="000000"/>
              </a:solidFill>
              <a:latin typeface="Times New Roman" pitchFamily="18" charset="0"/>
              <a:cs typeface="Times New Roman" pitchFamily="18" charset="0"/>
            </a:endParaRPr>
          </a:p>
        </p:txBody>
      </p:sp>
      <p:sp>
        <p:nvSpPr>
          <p:cNvPr id="254977" name="Rectangle 1"/>
          <p:cNvSpPr>
            <a:spLocks noChangeArrowheads="1"/>
          </p:cNvSpPr>
          <p:nvPr/>
        </p:nvSpPr>
        <p:spPr bwMode="auto">
          <a:xfrm>
            <a:off x="457200" y="1566208"/>
            <a:ext cx="8305800" cy="1938992"/>
          </a:xfrm>
          <a:prstGeom prst="rect">
            <a:avLst/>
          </a:prstGeom>
          <a:solidFill>
            <a:schemeClr val="accent1">
              <a:lumMod val="20000"/>
              <a:lumOff val="80000"/>
            </a:schemeClr>
          </a:solidFill>
          <a:ln w="57150">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TRANSPORTE AÉREO</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¿Cuáles son las ventajas y desventajas del transporte aéreo?</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¿Cuáles son los riesgos habituales del transporte aéreo?</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¿Cuáles son los principales riesgos amparados?</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¿Cuáles son los principales riesgos excluidos?</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75"/>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txBox="1">
            <a:spLocks/>
          </p:cNvSpPr>
          <p:nvPr/>
        </p:nvSpPr>
        <p:spPr>
          <a:xfrm>
            <a:off x="457200" y="1371600"/>
            <a:ext cx="8229600" cy="735013"/>
          </a:xfrm>
          <a:prstGeom prst="rect">
            <a:avLst/>
          </a:prstGeom>
          <a:solidFill>
            <a:schemeClr val="bg2"/>
          </a:solidFill>
          <a:ln w="76196">
            <a:solidFill>
              <a:schemeClr val="tx1"/>
            </a:solidFill>
          </a:ln>
        </p:spPr>
        <p:txBody>
          <a:bodyPr vert="horz" lIns="91440" tIns="45720" rIns="91440" bIns="45720" rtlCol="0" anchor="ctr" anchorCtr="1">
            <a:normAutofit/>
          </a:bodyPr>
          <a:lstStyle/>
          <a:p>
            <a:pPr marL="484188"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solidFill>
                  <a:srgbClr val="000000"/>
                </a:solidFill>
                <a:effectLst/>
                <a:uLnTx/>
                <a:uFillTx/>
                <a:latin typeface="Times New Roman" pitchFamily="18" charset="0"/>
                <a:ea typeface="+mj-ea"/>
                <a:cs typeface="Times New Roman" pitchFamily="18" charset="0"/>
              </a:rPr>
              <a:t>PRESTACIONES ADICIONALES</a:t>
            </a:r>
          </a:p>
        </p:txBody>
      </p:sp>
      <p:sp>
        <p:nvSpPr>
          <p:cNvPr id="3" name="Text Box 3"/>
          <p:cNvSpPr txBox="1">
            <a:spLocks noChangeArrowheads="1"/>
          </p:cNvSpPr>
          <p:nvPr/>
        </p:nvSpPr>
        <p:spPr bwMode="auto">
          <a:xfrm>
            <a:off x="457200" y="3328537"/>
            <a:ext cx="8229600" cy="833174"/>
          </a:xfrm>
          <a:prstGeom prst="rect">
            <a:avLst/>
          </a:prstGeom>
          <a:solidFill>
            <a:schemeClr val="bg2"/>
          </a:solidFill>
          <a:ln w="85725">
            <a:solidFill>
              <a:schemeClr val="tx1"/>
            </a:solidFill>
            <a:miter lim="800000"/>
            <a:headEnd/>
            <a:tailEnd/>
          </a:ln>
        </p:spPr>
        <p:txBody>
          <a:bodyPr wrap="square" lIns="90004" tIns="46798" rIns="90004" bIns="46798" anchorCtr="1">
            <a:spAutoFit/>
          </a:bodyPr>
          <a:lstStyle/>
          <a:p>
            <a:pPr algn="ctr" hangingPunct="0">
              <a:spcBef>
                <a:spcPts val="1200"/>
              </a:spcBef>
            </a:pPr>
            <a:r>
              <a:rPr lang="es-ES" sz="2400" b="1" dirty="0" smtClean="0">
                <a:solidFill>
                  <a:srgbClr val="000000"/>
                </a:solidFill>
                <a:latin typeface="Times New Roman" pitchFamily="18" charset="0"/>
              </a:rPr>
              <a:t>SE </a:t>
            </a:r>
            <a:r>
              <a:rPr lang="es-ES" sz="2400" b="1" dirty="0">
                <a:solidFill>
                  <a:srgbClr val="000000"/>
                </a:solidFill>
                <a:latin typeface="Times New Roman" pitchFamily="18" charset="0"/>
              </a:rPr>
              <a:t>TRATA DE COMPENSACIONES DINERIAS ADICIONALES DE PAGO UNICO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6" fill="hold" grpId="0" nodeType="afterEffect">
                                  <p:stCondLst>
                                    <p:cond delay="100"/>
                                  </p:stCondLst>
                                  <p:iterate type="lt">
                                    <p:tmPct val="10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5"/>
                                        <p:tgtEl>
                                          <p:spTgt spid="2"/>
                                        </p:tgtEl>
                                      </p:cBhvr>
                                    </p:animEffect>
                                  </p:childTnLst>
                                </p:cTn>
                              </p:par>
                            </p:childTnLst>
                          </p:cTn>
                        </p:par>
                        <p:par>
                          <p:cTn id="8" fill="hold">
                            <p:stCondLst>
                              <p:cond delay="1825"/>
                            </p:stCondLst>
                            <p:childTnLst>
                              <p:par>
                                <p:cTn id="9" presetID="23" presetClass="entr" presetSubtype="528" fill="hold" grpId="0" nodeType="afterEffect">
                                  <p:stCondLst>
                                    <p:cond delay="10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strVal val="0"/>
                                          </p:val>
                                        </p:tav>
                                        <p:tav tm="100000">
                                          <p:val>
                                            <p:strVal val="#ppt_w"/>
                                          </p:val>
                                        </p:tav>
                                      </p:tavLst>
                                    </p:anim>
                                    <p:anim calcmode="lin" valueType="num">
                                      <p:cBhvr>
                                        <p:cTn id="12" dur="500" fill="hold"/>
                                        <p:tgtEl>
                                          <p:spTgt spid="3"/>
                                        </p:tgtEl>
                                        <p:attrNameLst>
                                          <p:attrName>ppt_h</p:attrName>
                                        </p:attrNameLst>
                                      </p:cBhvr>
                                      <p:tavLst>
                                        <p:tav tm="0">
                                          <p:val>
                                            <p:strVal val="0"/>
                                          </p:val>
                                        </p:tav>
                                        <p:tav tm="100000">
                                          <p:val>
                                            <p:strVal val="#ppt_h"/>
                                          </p:val>
                                        </p:tav>
                                      </p:tavLst>
                                    </p:anim>
                                    <p:anim calcmode="lin" valueType="num">
                                      <p:cBhvr>
                                        <p:cTn id="13" dur="500" fill="hold"/>
                                        <p:tgtEl>
                                          <p:spTgt spid="3"/>
                                        </p:tgtEl>
                                        <p:attrNameLst>
                                          <p:attrName>ppt_x</p:attrName>
                                        </p:attrNameLst>
                                      </p:cBhvr>
                                      <p:tavLst>
                                        <p:tav tm="0">
                                          <p:val>
                                            <p:strVal val="0,5"/>
                                          </p:val>
                                        </p:tav>
                                        <p:tav tm="100000">
                                          <p:val>
                                            <p:strVal val="#ppt_x"/>
                                          </p:val>
                                        </p:tav>
                                      </p:tavLst>
                                    </p:anim>
                                    <p:anim calcmode="lin" valueType="num">
                                      <p:cBhvr>
                                        <p:cTn id="14" dur="500" fill="hold"/>
                                        <p:tgtEl>
                                          <p:spTgt spid="3"/>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609600"/>
            <a:ext cx="8229600" cy="642937"/>
          </a:xfrm>
          <a:prstGeom prst="rect">
            <a:avLst/>
          </a:prstGeom>
          <a:solidFill>
            <a:schemeClr val="bg2"/>
          </a:solidFill>
          <a:ln w="76196">
            <a:solidFill>
              <a:schemeClr val="tx1"/>
            </a:solidFill>
            <a:miter lim="800000"/>
            <a:headEnd/>
            <a:tailEnd/>
          </a:ln>
        </p:spPr>
        <p:txBody>
          <a:bodyPr anchor="ctr" anchorCtr="1"/>
          <a:lstStyle/>
          <a:p>
            <a:pPr algn="ctr"/>
            <a:r>
              <a:rPr lang="es-ES" sz="2800" b="1">
                <a:solidFill>
                  <a:srgbClr val="000000"/>
                </a:solidFill>
                <a:latin typeface="Times New Roman" pitchFamily="18" charset="0"/>
                <a:cs typeface="Times New Roman" pitchFamily="18" charset="0"/>
              </a:rPr>
              <a:t>TARIFACIÓN DE LOS RIESGOS</a:t>
            </a:r>
          </a:p>
        </p:txBody>
      </p:sp>
      <p:sp>
        <p:nvSpPr>
          <p:cNvPr id="3" name="Text Box 3"/>
          <p:cNvSpPr txBox="1">
            <a:spLocks noChangeArrowheads="1"/>
          </p:cNvSpPr>
          <p:nvPr/>
        </p:nvSpPr>
        <p:spPr bwMode="auto">
          <a:xfrm>
            <a:off x="457200" y="1600200"/>
            <a:ext cx="8229600" cy="1323975"/>
          </a:xfrm>
          <a:prstGeom prst="rect">
            <a:avLst/>
          </a:prstGeom>
          <a:solidFill>
            <a:schemeClr val="bg2"/>
          </a:solidFill>
          <a:ln w="76196">
            <a:solidFill>
              <a:schemeClr val="tx1"/>
            </a:solidFill>
            <a:miter lim="800000"/>
            <a:headEnd/>
            <a:tailEnd/>
          </a:ln>
        </p:spPr>
        <p:txBody>
          <a:bodyPr wrap="square" anchorCtr="1">
            <a:spAutoFit/>
          </a:bodyPr>
          <a:lstStyle/>
          <a:p>
            <a:pPr algn="ctr" hangingPunct="0">
              <a:spcBef>
                <a:spcPts val="1200"/>
              </a:spcBef>
            </a:pPr>
            <a:r>
              <a:rPr lang="es-ES" sz="2000" b="1" dirty="0">
                <a:solidFill>
                  <a:srgbClr val="000000"/>
                </a:solidFill>
                <a:latin typeface="Times New Roman" pitchFamily="18" charset="0"/>
              </a:rPr>
              <a:t>EXISTE UNA ALÍCUOTA QUE TIENE DOS COMPONENTES: UN CONCEPTO FIJO EXPRESADO EN PESOS Y UN CONCEPTO VARIABLE APLICADO SOBRE LOS HABERES O INGRESOS SUJETOS A APORTES PREVISIONALES.</a:t>
            </a:r>
          </a:p>
        </p:txBody>
      </p:sp>
      <p:sp>
        <p:nvSpPr>
          <p:cNvPr id="4" name="Rectangle 2"/>
          <p:cNvSpPr>
            <a:spLocks noChangeArrowheads="1"/>
          </p:cNvSpPr>
          <p:nvPr/>
        </p:nvSpPr>
        <p:spPr bwMode="auto">
          <a:xfrm>
            <a:off x="457200" y="3214688"/>
            <a:ext cx="8229600" cy="838200"/>
          </a:xfrm>
          <a:prstGeom prst="rect">
            <a:avLst/>
          </a:prstGeom>
          <a:solidFill>
            <a:schemeClr val="bg2"/>
          </a:solidFill>
          <a:ln w="76196">
            <a:solidFill>
              <a:schemeClr val="tx1"/>
            </a:solidFill>
            <a:miter lim="800000"/>
            <a:headEnd/>
            <a:tailEnd/>
          </a:ln>
        </p:spPr>
        <p:txBody>
          <a:bodyPr anchor="ctr" anchorCtr="1"/>
          <a:lstStyle/>
          <a:p>
            <a:pPr algn="ctr"/>
            <a:r>
              <a:rPr lang="es-ES" sz="2800" b="1">
                <a:solidFill>
                  <a:srgbClr val="000000"/>
                </a:solidFill>
                <a:latin typeface="Times New Roman" pitchFamily="18" charset="0"/>
                <a:cs typeface="Times New Roman" pitchFamily="18" charset="0"/>
              </a:rPr>
              <a:t>RECAUDACIÓN DE CUOTAS</a:t>
            </a:r>
          </a:p>
        </p:txBody>
      </p:sp>
      <p:sp>
        <p:nvSpPr>
          <p:cNvPr id="5" name="Text Box 3"/>
          <p:cNvSpPr txBox="1">
            <a:spLocks noChangeArrowheads="1"/>
          </p:cNvSpPr>
          <p:nvPr/>
        </p:nvSpPr>
        <p:spPr bwMode="auto">
          <a:xfrm>
            <a:off x="457200" y="4257675"/>
            <a:ext cx="8229600" cy="923925"/>
          </a:xfrm>
          <a:prstGeom prst="rect">
            <a:avLst/>
          </a:prstGeom>
          <a:solidFill>
            <a:schemeClr val="bg2"/>
          </a:solidFill>
          <a:ln w="76196">
            <a:solidFill>
              <a:schemeClr val="tx1"/>
            </a:solidFill>
            <a:miter lim="800000"/>
            <a:headEnd/>
            <a:tailEnd/>
          </a:ln>
        </p:spPr>
        <p:txBody>
          <a:bodyPr wrap="square" anchorCtr="1">
            <a:spAutoFit/>
          </a:bodyPr>
          <a:lstStyle/>
          <a:p>
            <a:pPr algn="ctr" hangingPunct="0">
              <a:spcBef>
                <a:spcPts val="1100"/>
              </a:spcBef>
            </a:pPr>
            <a:r>
              <a:rPr lang="es-ES" b="1">
                <a:solidFill>
                  <a:srgbClr val="000000"/>
                </a:solidFill>
                <a:latin typeface="Times New Roman" pitchFamily="18" charset="0"/>
              </a:rPr>
              <a:t>DEBE INCLUIRSE JUNTO A LOS VALORES QUE SE PRESENTAN Y PAGAN EN CONCEPTO DE APORTES Y CONTRIBUCIONES QUE INTEGRAN LA S.U.S.S. (SISTEMA ÚNICO DE SEGURIDAD SOCIAL).</a:t>
            </a:r>
          </a:p>
        </p:txBody>
      </p:sp>
      <p:sp>
        <p:nvSpPr>
          <p:cNvPr id="6" name="Text Box 4"/>
          <p:cNvSpPr txBox="1">
            <a:spLocks noChangeArrowheads="1"/>
          </p:cNvSpPr>
          <p:nvPr/>
        </p:nvSpPr>
        <p:spPr bwMode="auto">
          <a:xfrm>
            <a:off x="457200" y="5400675"/>
            <a:ext cx="8229600" cy="923925"/>
          </a:xfrm>
          <a:prstGeom prst="rect">
            <a:avLst/>
          </a:prstGeom>
          <a:solidFill>
            <a:schemeClr val="bg2"/>
          </a:solidFill>
          <a:ln w="76196">
            <a:solidFill>
              <a:schemeClr val="tx1"/>
            </a:solidFill>
            <a:miter lim="800000"/>
            <a:headEnd/>
            <a:tailEnd/>
          </a:ln>
        </p:spPr>
        <p:txBody>
          <a:bodyPr wrap="square" anchorCtr="1">
            <a:spAutoFit/>
          </a:bodyPr>
          <a:lstStyle/>
          <a:p>
            <a:pPr algn="ctr" hangingPunct="0">
              <a:spcBef>
                <a:spcPts val="1100"/>
              </a:spcBef>
            </a:pPr>
            <a:r>
              <a:rPr lang="es-ES" b="1">
                <a:solidFill>
                  <a:srgbClr val="000000"/>
                </a:solidFill>
                <a:latin typeface="Times New Roman" pitchFamily="18" charset="0"/>
              </a:rPr>
              <a:t>LA A.F.I.P. TRANSFERIRÁ LOS FONDOS A LAS ADMINISTRADORAS DE RIESGOS DEL TRABAJO, PREVIA DEDUCCIÓN DE LOS APORTES QUE LE CORRESPONDEN.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0"/>
                                          </p:val>
                                        </p:tav>
                                        <p:tav tm="100000">
                                          <p:val>
                                            <p:strVal val="#ppt_w"/>
                                          </p:val>
                                        </p:tav>
                                      </p:tavLst>
                                    </p:anim>
                                    <p:anim calcmode="lin" valueType="num">
                                      <p:cBhvr>
                                        <p:cTn id="8" dur="500" fill="hold"/>
                                        <p:tgtEl>
                                          <p:spTgt spid="2"/>
                                        </p:tgtEl>
                                        <p:attrNameLst>
                                          <p:attrName>ppt_h</p:attrName>
                                        </p:attrNameLst>
                                      </p:cBhvr>
                                      <p:tavLst>
                                        <p:tav tm="0">
                                          <p:val>
                                            <p:strVal val="0"/>
                                          </p:val>
                                        </p:tav>
                                        <p:tav tm="100000">
                                          <p:val>
                                            <p:strVal val="#ppt_h"/>
                                          </p:val>
                                        </p:tav>
                                      </p:tavLst>
                                    </p:anim>
                                    <p:anim calcmode="lin" valueType="num">
                                      <p:cBhvr>
                                        <p:cTn id="9" dur="500" fill="hold"/>
                                        <p:tgtEl>
                                          <p:spTgt spid="2"/>
                                        </p:tgtEl>
                                        <p:attrNameLst>
                                          <p:attrName>ppt_x</p:attrName>
                                        </p:attrNameLst>
                                      </p:cBhvr>
                                      <p:tavLst>
                                        <p:tav tm="0">
                                          <p:val>
                                            <p:strVal val="0,5"/>
                                          </p:val>
                                        </p:tav>
                                        <p:tav tm="100000">
                                          <p:val>
                                            <p:strVal val="#ppt_x"/>
                                          </p:val>
                                        </p:tav>
                                      </p:tavLst>
                                    </p:anim>
                                    <p:anim calcmode="lin" valueType="num">
                                      <p:cBhvr>
                                        <p:cTn id="10" dur="500" fill="hold"/>
                                        <p:tgtEl>
                                          <p:spTgt spid="2"/>
                                        </p:tgtEl>
                                        <p:attrNameLst>
                                          <p:attrName>ppt_y</p:attrName>
                                        </p:attrNameLst>
                                      </p:cBhvr>
                                      <p:tavLst>
                                        <p:tav tm="0">
                                          <p:val>
                                            <p:strVal val="0,5"/>
                                          </p:val>
                                        </p:tav>
                                        <p:tav tm="100000">
                                          <p:val>
                                            <p:strVal val="#ppt_y"/>
                                          </p:val>
                                        </p:tav>
                                      </p:tavLst>
                                    </p:anim>
                                  </p:childTnLst>
                                </p:cTn>
                              </p:par>
                            </p:childTnLst>
                          </p:cTn>
                        </p:par>
                        <p:par>
                          <p:cTn id="11" fill="hold">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0"/>
                                          </p:val>
                                        </p:tav>
                                        <p:tav tm="100000">
                                          <p:val>
                                            <p:strVal val="#ppt_w"/>
                                          </p:val>
                                        </p:tav>
                                      </p:tavLst>
                                    </p:anim>
                                    <p:anim calcmode="lin" valueType="num">
                                      <p:cBhvr>
                                        <p:cTn id="15" dur="500" fill="hold"/>
                                        <p:tgtEl>
                                          <p:spTgt spid="3"/>
                                        </p:tgtEl>
                                        <p:attrNameLst>
                                          <p:attrName>ppt_h</p:attrName>
                                        </p:attrNameLst>
                                      </p:cBhvr>
                                      <p:tavLst>
                                        <p:tav tm="0">
                                          <p:val>
                                            <p:strVal val="0"/>
                                          </p:val>
                                        </p:tav>
                                        <p:tav tm="100000">
                                          <p:val>
                                            <p:strVal val="#ppt_h"/>
                                          </p:val>
                                        </p:tav>
                                      </p:tavLst>
                                    </p:anim>
                                    <p:anim calcmode="lin" valueType="num">
                                      <p:cBhvr>
                                        <p:cTn id="16" dur="500" fill="hold"/>
                                        <p:tgtEl>
                                          <p:spTgt spid="3"/>
                                        </p:tgtEl>
                                        <p:attrNameLst>
                                          <p:attrName>ppt_x</p:attrName>
                                        </p:attrNameLst>
                                      </p:cBhvr>
                                      <p:tavLst>
                                        <p:tav tm="0">
                                          <p:val>
                                            <p:strVal val="0,5"/>
                                          </p:val>
                                        </p:tav>
                                        <p:tav tm="100000">
                                          <p:val>
                                            <p:strVal val="#ppt_x"/>
                                          </p:val>
                                        </p:tav>
                                      </p:tavLst>
                                    </p:anim>
                                    <p:anim calcmode="lin" valueType="num">
                                      <p:cBhvr>
                                        <p:cTn id="17" dur="500" fill="hold"/>
                                        <p:tgtEl>
                                          <p:spTgt spid="3"/>
                                        </p:tgtEl>
                                        <p:attrNameLst>
                                          <p:attrName>ppt_y</p:attrName>
                                        </p:attrNameLst>
                                      </p:cBhvr>
                                      <p:tavLst>
                                        <p:tav tm="0">
                                          <p:val>
                                            <p:strVal val="0,5"/>
                                          </p:val>
                                        </p:tav>
                                        <p:tav tm="100000">
                                          <p:val>
                                            <p:strVal val="#ppt_y"/>
                                          </p:val>
                                        </p:tav>
                                      </p:tavLst>
                                    </p:anim>
                                  </p:childTnLst>
                                </p:cTn>
                              </p:par>
                            </p:childTnLst>
                          </p:cTn>
                        </p:par>
                        <p:par>
                          <p:cTn id="18" fill="hold">
                            <p:stCondLst>
                              <p:cond delay="1000"/>
                            </p:stCondLst>
                            <p:childTnLst>
                              <p:par>
                                <p:cTn id="19" presetID="10" presetClass="entr" presetSubtype="5"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1500"/>
                            </p:stCondLst>
                            <p:childTnLst>
                              <p:par>
                                <p:cTn id="23" presetID="10" presetClass="entr" presetSubtype="5"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par>
                          <p:cTn id="26" fill="hold">
                            <p:stCondLst>
                              <p:cond delay="2000"/>
                            </p:stCondLst>
                            <p:childTnLst>
                              <p:par>
                                <p:cTn id="27" presetID="10" presetClass="entr" presetSubtype="5"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1219200"/>
            <a:ext cx="8229600" cy="609600"/>
          </a:xfrm>
          <a:prstGeom prst="rect">
            <a:avLst/>
          </a:prstGeom>
          <a:solidFill>
            <a:schemeClr val="bg2"/>
          </a:solidFill>
          <a:ln w="76196">
            <a:solidFill>
              <a:schemeClr val="tx1"/>
            </a:solidFill>
            <a:miter lim="800000"/>
            <a:headEnd/>
            <a:tailEnd/>
          </a:ln>
        </p:spPr>
        <p:txBody>
          <a:bodyPr anchor="ctr" anchorCtr="1"/>
          <a:lstStyle/>
          <a:p>
            <a:pPr algn="ctr"/>
            <a:r>
              <a:rPr lang="es-ES" sz="2800" b="1">
                <a:solidFill>
                  <a:srgbClr val="000000"/>
                </a:solidFill>
                <a:latin typeface="Times New Roman" pitchFamily="18" charset="0"/>
                <a:cs typeface="Times New Roman" pitchFamily="18" charset="0"/>
              </a:rPr>
              <a:t>TRATAMIENTO IMPOSITIVO</a:t>
            </a:r>
            <a:endParaRPr lang="es-ES" sz="4400">
              <a:solidFill>
                <a:srgbClr val="000000"/>
              </a:solidFill>
              <a:latin typeface="Times New Roman" pitchFamily="18" charset="0"/>
              <a:cs typeface="Times New Roman" pitchFamily="18" charset="0"/>
            </a:endParaRPr>
          </a:p>
        </p:txBody>
      </p:sp>
      <p:sp>
        <p:nvSpPr>
          <p:cNvPr id="3" name="Text Box 3"/>
          <p:cNvSpPr txBox="1">
            <a:spLocks noChangeArrowheads="1"/>
          </p:cNvSpPr>
          <p:nvPr/>
        </p:nvSpPr>
        <p:spPr bwMode="auto">
          <a:xfrm>
            <a:off x="457200" y="2819400"/>
            <a:ext cx="8229600" cy="2230437"/>
          </a:xfrm>
          <a:prstGeom prst="rect">
            <a:avLst/>
          </a:prstGeom>
          <a:solidFill>
            <a:schemeClr val="bg2"/>
          </a:solidFill>
          <a:ln w="76196">
            <a:solidFill>
              <a:schemeClr val="tx1"/>
            </a:solidFill>
            <a:miter lim="800000"/>
            <a:headEnd/>
            <a:tailEnd/>
          </a:ln>
        </p:spPr>
        <p:txBody>
          <a:bodyPr wrap="square" anchorCtr="1">
            <a:spAutoFit/>
          </a:bodyPr>
          <a:lstStyle/>
          <a:p>
            <a:pPr algn="ctr" hangingPunct="0">
              <a:spcBef>
                <a:spcPts val="1100"/>
              </a:spcBef>
            </a:pPr>
            <a:r>
              <a:rPr lang="es-ES" b="1">
                <a:solidFill>
                  <a:srgbClr val="000000"/>
                </a:solidFill>
                <a:latin typeface="Times New Roman" pitchFamily="18" charset="0"/>
              </a:rPr>
              <a:t>GASTO DEDUCIBLE DEL IMPUESTO A LAS GANANCIAS</a:t>
            </a:r>
          </a:p>
          <a:p>
            <a:pPr algn="ctr" hangingPunct="0">
              <a:spcBef>
                <a:spcPts val="1100"/>
              </a:spcBef>
            </a:pPr>
            <a:r>
              <a:rPr lang="es-ES" b="1">
                <a:solidFill>
                  <a:srgbClr val="000000"/>
                </a:solidFill>
                <a:latin typeface="Times New Roman" pitchFamily="18" charset="0"/>
              </a:rPr>
              <a:t>NO ABONA INGRESOS BRUTOS;</a:t>
            </a:r>
          </a:p>
          <a:p>
            <a:pPr algn="ctr" hangingPunct="0">
              <a:spcBef>
                <a:spcPts val="1100"/>
              </a:spcBef>
            </a:pPr>
            <a:r>
              <a:rPr lang="es-ES" b="1">
                <a:solidFill>
                  <a:srgbClr val="000000"/>
                </a:solidFill>
                <a:latin typeface="Times New Roman" pitchFamily="18" charset="0"/>
              </a:rPr>
              <a:t>LOS CONTRATOS DE AFILIACIÓN ESTÁN EXENTOS DE TODO IMPUESTO O TRIBUTO NACIONAL (SELLADOS);</a:t>
            </a:r>
          </a:p>
          <a:p>
            <a:pPr algn="ctr" hangingPunct="0">
              <a:spcBef>
                <a:spcPts val="1100"/>
              </a:spcBef>
            </a:pPr>
            <a:r>
              <a:rPr lang="es-ES" b="1">
                <a:solidFill>
                  <a:srgbClr val="000000"/>
                </a:solidFill>
                <a:latin typeface="Times New Roman" pitchFamily="18" charset="0"/>
              </a:rPr>
              <a:t>LA RENTA PERIÓDICA TIENE LAS MISMAS EXENCIONES QUE LA RENTA VITALICIA PREVISIONAL.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2/3*#ppt_w"/>
                                          </p:val>
                                        </p:tav>
                                        <p:tav tm="100000">
                                          <p:val>
                                            <p:strVal val="#ppt_w"/>
                                          </p:val>
                                        </p:tav>
                                      </p:tavLst>
                                    </p:anim>
                                    <p:anim calcmode="lin" valueType="num">
                                      <p:cBhvr>
                                        <p:cTn id="8" dur="500" fill="hold"/>
                                        <p:tgtEl>
                                          <p:spTgt spid="2"/>
                                        </p:tgtEl>
                                        <p:attrNameLst>
                                          <p:attrName>ppt_h</p:attrName>
                                        </p:attrNameLst>
                                      </p:cBhvr>
                                      <p:tavLst>
                                        <p:tav tm="0">
                                          <p:val>
                                            <p:strVal val="2/3*#ppt_h"/>
                                          </p:val>
                                        </p:tav>
                                        <p:tav tm="100000">
                                          <p:val>
                                            <p:strVal val="#ppt_h"/>
                                          </p:val>
                                        </p:tav>
                                      </p:tavLst>
                                    </p:anim>
                                  </p:childTnLst>
                                </p:cTn>
                              </p:par>
                            </p:childTnLst>
                          </p:cTn>
                        </p:par>
                        <p:par>
                          <p:cTn id="9" fill="hold">
                            <p:stCondLst>
                              <p:cond delay="500"/>
                            </p:stCondLst>
                            <p:childTnLst>
                              <p:par>
                                <p:cTn id="10" presetID="23" presetClass="entr" presetSubtype="27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2/3*#ppt_w"/>
                                          </p:val>
                                        </p:tav>
                                        <p:tav tm="100000">
                                          <p:val>
                                            <p:strVal val="#ppt_w"/>
                                          </p:val>
                                        </p:tav>
                                      </p:tavLst>
                                    </p:anim>
                                    <p:anim calcmode="lin" valueType="num">
                                      <p:cBhvr>
                                        <p:cTn id="13" dur="500" fill="hold"/>
                                        <p:tgtEl>
                                          <p:spTgt spid="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533400" y="692150"/>
            <a:ext cx="8153400" cy="665163"/>
          </a:xfrm>
          <a:prstGeom prst="rect">
            <a:avLst/>
          </a:prstGeom>
          <a:solidFill>
            <a:schemeClr val="bg2"/>
          </a:solidFill>
          <a:ln w="76196">
            <a:solidFill>
              <a:schemeClr val="tx1"/>
            </a:solidFill>
            <a:miter lim="800000"/>
            <a:headEnd/>
            <a:tailEnd/>
          </a:ln>
        </p:spPr>
        <p:txBody>
          <a:bodyPr anchor="ctr" anchorCtr="1"/>
          <a:lstStyle/>
          <a:p>
            <a:pPr algn="ctr"/>
            <a:r>
              <a:rPr lang="es-ES" sz="2800" b="1">
                <a:solidFill>
                  <a:srgbClr val="000000"/>
                </a:solidFill>
                <a:latin typeface="Times New Roman" pitchFamily="18" charset="0"/>
                <a:cs typeface="Times New Roman" pitchFamily="18" charset="0"/>
              </a:rPr>
              <a:t>LAS COMISIONES MÉDICAS</a:t>
            </a:r>
          </a:p>
        </p:txBody>
      </p:sp>
      <p:sp>
        <p:nvSpPr>
          <p:cNvPr id="3" name="Text Box 3"/>
          <p:cNvSpPr txBox="1">
            <a:spLocks noChangeArrowheads="1"/>
          </p:cNvSpPr>
          <p:nvPr/>
        </p:nvSpPr>
        <p:spPr bwMode="auto">
          <a:xfrm>
            <a:off x="533400" y="1851025"/>
            <a:ext cx="8153400" cy="2459648"/>
          </a:xfrm>
          <a:prstGeom prst="rect">
            <a:avLst/>
          </a:prstGeom>
          <a:solidFill>
            <a:schemeClr val="bg2"/>
          </a:solidFill>
          <a:ln w="76196">
            <a:solidFill>
              <a:schemeClr val="tx1"/>
            </a:solidFill>
            <a:miter lim="800000"/>
            <a:headEnd/>
            <a:tailEnd/>
          </a:ln>
        </p:spPr>
        <p:txBody>
          <a:bodyPr wrap="square" anchorCtr="1">
            <a:spAutoFit/>
          </a:bodyPr>
          <a:lstStyle/>
          <a:p>
            <a:pPr algn="ctr" hangingPunct="0">
              <a:spcBef>
                <a:spcPts val="1100"/>
              </a:spcBef>
            </a:pPr>
            <a:r>
              <a:rPr lang="es-ES" b="1">
                <a:solidFill>
                  <a:srgbClr val="000000"/>
                </a:solidFill>
                <a:latin typeface="Times New Roman" pitchFamily="18" charset="0"/>
              </a:rPr>
              <a:t>SERÁN LAS ENCARGADAS DE DETERMINAR:</a:t>
            </a:r>
          </a:p>
          <a:p>
            <a:pPr algn="ctr" hangingPunct="0">
              <a:spcBef>
                <a:spcPts val="1100"/>
              </a:spcBef>
            </a:pPr>
            <a:r>
              <a:rPr lang="es-ES" b="1">
                <a:solidFill>
                  <a:srgbClr val="000000"/>
                </a:solidFill>
                <a:latin typeface="Times New Roman" pitchFamily="18" charset="0"/>
              </a:rPr>
              <a:t>- LA NATURALEZA LABORAL DEL ACCIDENTE O PROFESIONAL DE</a:t>
            </a:r>
          </a:p>
          <a:p>
            <a:pPr algn="ctr" hangingPunct="0">
              <a:spcBef>
                <a:spcPts val="1100"/>
              </a:spcBef>
            </a:pPr>
            <a:r>
              <a:rPr lang="es-ES" b="1">
                <a:solidFill>
                  <a:srgbClr val="000000"/>
                </a:solidFill>
                <a:latin typeface="Times New Roman" pitchFamily="18" charset="0"/>
              </a:rPr>
              <a:t>LA ENFERMEDAD;</a:t>
            </a:r>
          </a:p>
          <a:p>
            <a:pPr algn="ctr" hangingPunct="0">
              <a:spcBef>
                <a:spcPts val="1100"/>
              </a:spcBef>
            </a:pPr>
            <a:r>
              <a:rPr lang="es-ES" b="1">
                <a:solidFill>
                  <a:srgbClr val="000000"/>
                </a:solidFill>
                <a:latin typeface="Times New Roman" pitchFamily="18" charset="0"/>
              </a:rPr>
              <a:t>- EL CARÁCTER Y GRADO DE LA INCAPACIDAD;</a:t>
            </a:r>
          </a:p>
          <a:p>
            <a:pPr algn="ctr" hangingPunct="0">
              <a:spcBef>
                <a:spcPts val="1100"/>
              </a:spcBef>
            </a:pPr>
            <a:r>
              <a:rPr lang="es-ES" b="1">
                <a:solidFill>
                  <a:srgbClr val="000000"/>
                </a:solidFill>
                <a:latin typeface="Times New Roman" pitchFamily="18" charset="0"/>
              </a:rPr>
              <a:t>- CON CRITERIO HOMOGÉNEO  LA  EVALUACIÓN DE</a:t>
            </a:r>
          </a:p>
          <a:p>
            <a:pPr algn="ctr" hangingPunct="0">
              <a:spcBef>
                <a:spcPts val="1100"/>
              </a:spcBef>
            </a:pPr>
            <a:r>
              <a:rPr lang="es-ES" b="1">
                <a:solidFill>
                  <a:srgbClr val="000000"/>
                </a:solidFill>
                <a:latin typeface="Times New Roman" pitchFamily="18" charset="0"/>
              </a:rPr>
              <a:t>INCAPACIDADES  PERMANENTES EN BASE A TABLAS DE EVALUACIÓN.</a:t>
            </a:r>
          </a:p>
        </p:txBody>
      </p:sp>
      <p:sp>
        <p:nvSpPr>
          <p:cNvPr id="4" name="Text Box 4"/>
          <p:cNvSpPr txBox="1">
            <a:spLocks noChangeArrowheads="1"/>
          </p:cNvSpPr>
          <p:nvPr/>
        </p:nvSpPr>
        <p:spPr bwMode="auto">
          <a:xfrm>
            <a:off x="532092" y="4754563"/>
            <a:ext cx="8154708" cy="1200150"/>
          </a:xfrm>
          <a:prstGeom prst="rect">
            <a:avLst/>
          </a:prstGeom>
          <a:solidFill>
            <a:schemeClr val="bg2"/>
          </a:solidFill>
          <a:ln w="76196">
            <a:solidFill>
              <a:schemeClr val="tx1"/>
            </a:solidFill>
            <a:miter lim="800000"/>
            <a:headEnd/>
            <a:tailEnd/>
          </a:ln>
        </p:spPr>
        <p:txBody>
          <a:bodyPr wrap="square" anchorCtr="1">
            <a:spAutoFit/>
          </a:bodyPr>
          <a:lstStyle/>
          <a:p>
            <a:pPr algn="ctr" hangingPunct="0">
              <a:spcBef>
                <a:spcPts val="1100"/>
              </a:spcBef>
            </a:pPr>
            <a:r>
              <a:rPr lang="es-ES" b="1" dirty="0">
                <a:solidFill>
                  <a:srgbClr val="000000"/>
                </a:solidFill>
                <a:latin typeface="Times New Roman" pitchFamily="18" charset="0"/>
              </a:rPr>
              <a:t>DEPENDEN DE UNA COMISIÓN MÉDICA CENTRAL INTEGRADA POR CINCO MÉDICOS, TRES POR LA SUPERINTENDENCIA DE JUBILACIONES Y PENSIONES Y DOS POR LA SUPERINTENDENCIA DE RIESGOS DEL TRABAJO.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str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ppt_w/2"/>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ppt_w</p:attrName>
                                        </p:attrNameLst>
                                      </p:cBhvr>
                                      <p:tavLst>
                                        <p:tav tm="0">
                                          <p:val>
                                            <p:strVal val="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17" presetClass="entr" presetSubtype="8"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ppt_x</p:attrName>
                                        </p:attrNameLst>
                                      </p:cBhvr>
                                      <p:tavLst>
                                        <p:tav tm="0">
                                          <p:val>
                                            <p:strVal val="#ppt_x-#ppt_w/2"/>
                                          </p:val>
                                        </p:tav>
                                        <p:tav tm="100000">
                                          <p:val>
                                            <p:strVal val="#ppt_x"/>
                                          </p:val>
                                        </p:tav>
                                      </p:tavLst>
                                    </p:anim>
                                    <p:anim calcmode="lin" valueType="num">
                                      <p:cBhvr>
                                        <p:cTn id="22" dur="500" fill="hold"/>
                                        <p:tgtEl>
                                          <p:spTgt spid="4"/>
                                        </p:tgtEl>
                                        <p:attrNameLst>
                                          <p:attrName>ppt_y</p:attrName>
                                        </p:attrNameLst>
                                      </p:cBhvr>
                                      <p:tavLst>
                                        <p:tav tm="0">
                                          <p:val>
                                            <p:strVal val="#ppt_y"/>
                                          </p:val>
                                        </p:tav>
                                        <p:tav tm="100000">
                                          <p:val>
                                            <p:strVal val="#ppt_y"/>
                                          </p:val>
                                        </p:tav>
                                      </p:tavLst>
                                    </p:anim>
                                    <p:anim calcmode="lin" valueType="num">
                                      <p:cBhvr>
                                        <p:cTn id="23" dur="500" fill="hold"/>
                                        <p:tgtEl>
                                          <p:spTgt spid="4"/>
                                        </p:tgtEl>
                                        <p:attrNameLst>
                                          <p:attrName>ppt_w</p:attrName>
                                        </p:attrNameLst>
                                      </p:cBhvr>
                                      <p:tavLst>
                                        <p:tav tm="0">
                                          <p:val>
                                            <p:strVal val="0"/>
                                          </p:val>
                                        </p:tav>
                                        <p:tav tm="100000">
                                          <p:val>
                                            <p:strVal val="#ppt_w"/>
                                          </p:val>
                                        </p:tav>
                                      </p:tavLst>
                                    </p:anim>
                                    <p:anim calcmode="lin" valueType="num">
                                      <p:cBhvr>
                                        <p:cTn id="24"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500063"/>
            <a:ext cx="8229600" cy="914400"/>
          </a:xfrm>
          <a:prstGeom prst="rect">
            <a:avLst/>
          </a:prstGeom>
          <a:solidFill>
            <a:schemeClr val="bg2"/>
          </a:solidFill>
          <a:ln w="76196">
            <a:solidFill>
              <a:schemeClr val="tx1"/>
            </a:solidFill>
            <a:miter lim="800000"/>
            <a:headEnd/>
            <a:tailEnd/>
          </a:ln>
        </p:spPr>
        <p:txBody>
          <a:bodyPr anchor="ctr" anchorCtr="1"/>
          <a:lstStyle/>
          <a:p>
            <a:pPr algn="ctr"/>
            <a:r>
              <a:rPr lang="es-ES" sz="2400" b="1">
                <a:solidFill>
                  <a:srgbClr val="000000"/>
                </a:solidFill>
                <a:latin typeface="Times New Roman" pitchFamily="18" charset="0"/>
                <a:cs typeface="Times New Roman" pitchFamily="18" charset="0"/>
              </a:rPr>
              <a:t>DURACIÓN DEL CONTRATO, RENOVACIÓN AUTOMÁTICA Y TRASPASO A OTRA A.R.T. </a:t>
            </a:r>
            <a:endParaRPr lang="es-ES" sz="2400">
              <a:solidFill>
                <a:srgbClr val="000000"/>
              </a:solidFill>
              <a:latin typeface="Times New Roman" pitchFamily="18" charset="0"/>
              <a:cs typeface="Times New Roman" pitchFamily="18" charset="0"/>
            </a:endParaRPr>
          </a:p>
        </p:txBody>
      </p:sp>
      <p:sp>
        <p:nvSpPr>
          <p:cNvPr id="3" name="Text Box 3"/>
          <p:cNvSpPr txBox="1">
            <a:spLocks noChangeArrowheads="1"/>
          </p:cNvSpPr>
          <p:nvPr/>
        </p:nvSpPr>
        <p:spPr bwMode="auto">
          <a:xfrm>
            <a:off x="457200" y="1714500"/>
            <a:ext cx="8229600" cy="4576763"/>
          </a:xfrm>
          <a:prstGeom prst="rect">
            <a:avLst/>
          </a:prstGeom>
          <a:solidFill>
            <a:schemeClr val="bg2"/>
          </a:solidFill>
          <a:ln w="76196">
            <a:solidFill>
              <a:schemeClr val="tx1"/>
            </a:solidFill>
            <a:miter lim="800000"/>
            <a:headEnd/>
            <a:tailEnd/>
          </a:ln>
        </p:spPr>
        <p:txBody>
          <a:bodyPr wrap="square">
            <a:spAutoFit/>
          </a:bodyPr>
          <a:lstStyle/>
          <a:p>
            <a:pPr algn="ctr" hangingPunct="0">
              <a:spcBef>
                <a:spcPts val="1100"/>
              </a:spcBef>
            </a:pPr>
            <a:r>
              <a:rPr lang="es-ES" b="1" dirty="0">
                <a:solidFill>
                  <a:srgbClr val="000000"/>
                </a:solidFill>
                <a:latin typeface="Times New Roman" pitchFamily="18" charset="0"/>
              </a:rPr>
              <a:t>LA VIGENCIA DEL CONTRATO DE AFILIACIÓN ES POR UN AÑO</a:t>
            </a:r>
          </a:p>
          <a:p>
            <a:pPr algn="ctr" hangingPunct="0">
              <a:spcBef>
                <a:spcPts val="1100"/>
              </a:spcBef>
            </a:pPr>
            <a:endParaRPr lang="es-ES" b="1" dirty="0">
              <a:solidFill>
                <a:srgbClr val="000000"/>
              </a:solidFill>
              <a:latin typeface="Times New Roman" pitchFamily="18" charset="0"/>
            </a:endParaRPr>
          </a:p>
          <a:p>
            <a:pPr algn="ctr" hangingPunct="0">
              <a:spcBef>
                <a:spcPts val="1100"/>
              </a:spcBef>
            </a:pPr>
            <a:r>
              <a:rPr lang="es-ES" b="1" dirty="0">
                <a:solidFill>
                  <a:srgbClr val="000000"/>
                </a:solidFill>
                <a:latin typeface="Times New Roman" pitchFamily="18" charset="0"/>
              </a:rPr>
              <a:t>SALVO DECISIÓN CONTRARIA DEL EMPLEADOR CON AVISO DE 30 DÍAS ANTES DE LA FINALIZACIÓN DEL CONTRATO,  ÉSTE SERÁ RENOVADO AUTOMÁTICAMENTE</a:t>
            </a:r>
          </a:p>
          <a:p>
            <a:pPr algn="ctr" hangingPunct="0">
              <a:spcBef>
                <a:spcPts val="1100"/>
              </a:spcBef>
            </a:pPr>
            <a:endParaRPr lang="es-ES" b="1" dirty="0">
              <a:solidFill>
                <a:srgbClr val="000000"/>
              </a:solidFill>
              <a:latin typeface="Times New Roman" pitchFamily="18" charset="0"/>
            </a:endParaRPr>
          </a:p>
          <a:p>
            <a:pPr algn="ctr" hangingPunct="0">
              <a:spcBef>
                <a:spcPts val="1100"/>
              </a:spcBef>
            </a:pPr>
            <a:r>
              <a:rPr lang="es-ES" b="1" dirty="0">
                <a:solidFill>
                  <a:srgbClr val="000000"/>
                </a:solidFill>
                <a:latin typeface="Times New Roman" pitchFamily="18" charset="0"/>
              </a:rPr>
              <a:t>PODRÁ PASARSE DE UNA A.R.T. A OTRA CUANDO HAYA EFECTUADO 6 PAGOS MENSUALES Y VOLVER A TRASPASARSE DESPUÉS DE UN AÑO DEL ÚLTIMO CAMBIO</a:t>
            </a:r>
          </a:p>
          <a:p>
            <a:pPr hangingPunct="0">
              <a:spcBef>
                <a:spcPts val="1100"/>
              </a:spcBef>
            </a:pPr>
            <a:endParaRPr lang="es-ES" b="1" dirty="0">
              <a:solidFill>
                <a:srgbClr val="000000"/>
              </a:solidFill>
              <a:latin typeface="Times New Roman" pitchFamily="18" charset="0"/>
            </a:endParaRPr>
          </a:p>
          <a:p>
            <a:pPr algn="ctr" hangingPunct="0">
              <a:spcBef>
                <a:spcPts val="1100"/>
              </a:spcBef>
            </a:pPr>
            <a:r>
              <a:rPr lang="es-ES" b="1" dirty="0">
                <a:solidFill>
                  <a:srgbClr val="000000"/>
                </a:solidFill>
                <a:latin typeface="Times New Roman" pitchFamily="18" charset="0"/>
              </a:rPr>
              <a:t>EL CONTRATO TAMBIÉN PUEDE RESCINDIRSE ANTE EL CESE DE ACTIVIDAD O CUANDO EL EMPLEADOR NO TENGA MÁS TRABAJADORES EN RELACIÓN DE DEPENDENCIA.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609600"/>
            <a:ext cx="8154988" cy="935038"/>
          </a:xfrm>
          <a:prstGeom prst="rect">
            <a:avLst/>
          </a:prstGeom>
          <a:solidFill>
            <a:schemeClr val="bg2"/>
          </a:solidFill>
          <a:ln w="76196">
            <a:solidFill>
              <a:schemeClr val="tx1"/>
            </a:solidFill>
            <a:miter lim="800000"/>
            <a:headEnd/>
            <a:tailEnd/>
          </a:ln>
        </p:spPr>
        <p:txBody>
          <a:bodyPr anchor="ctr" anchorCtr="1"/>
          <a:lstStyle/>
          <a:p>
            <a:pPr algn="ctr"/>
            <a:r>
              <a:rPr lang="es-ES" sz="2800" b="1" dirty="0">
                <a:solidFill>
                  <a:srgbClr val="000000"/>
                </a:solidFill>
                <a:latin typeface="Times New Roman" pitchFamily="18" charset="0"/>
                <a:cs typeface="Times New Roman" pitchFamily="18" charset="0"/>
              </a:rPr>
              <a:t>CASOS DE FALTA DE PAGO DEL EMPLEADOR</a:t>
            </a:r>
          </a:p>
        </p:txBody>
      </p:sp>
      <p:sp>
        <p:nvSpPr>
          <p:cNvPr id="3" name="Text Box 3"/>
          <p:cNvSpPr txBox="1">
            <a:spLocks noChangeArrowheads="1"/>
          </p:cNvSpPr>
          <p:nvPr/>
        </p:nvSpPr>
        <p:spPr bwMode="auto">
          <a:xfrm>
            <a:off x="457200" y="1905000"/>
            <a:ext cx="8186738" cy="2644775"/>
          </a:xfrm>
          <a:prstGeom prst="rect">
            <a:avLst/>
          </a:prstGeom>
          <a:solidFill>
            <a:schemeClr val="bg2"/>
          </a:solidFill>
          <a:ln w="76196">
            <a:solidFill>
              <a:schemeClr val="tx1"/>
            </a:solidFill>
            <a:miter lim="800000"/>
            <a:headEnd/>
            <a:tailEnd/>
          </a:ln>
        </p:spPr>
        <p:txBody>
          <a:bodyPr wrap="square" anchorCtr="1">
            <a:spAutoFit/>
          </a:bodyPr>
          <a:lstStyle/>
          <a:p>
            <a:pPr algn="ctr" hangingPunct="0">
              <a:spcBef>
                <a:spcPts val="1100"/>
              </a:spcBef>
            </a:pPr>
            <a:r>
              <a:rPr lang="es-ES" b="1" dirty="0">
                <a:solidFill>
                  <a:srgbClr val="000000"/>
                </a:solidFill>
                <a:latin typeface="Times New Roman" pitchFamily="18" charset="0"/>
              </a:rPr>
              <a:t>LA FALTA DE PAGO DE LAS CUOTAS DEVENGARÁ INTERESES SIMILARES A LOS IMPOSITIVOS;</a:t>
            </a:r>
          </a:p>
          <a:p>
            <a:pPr algn="ctr" hangingPunct="0">
              <a:spcBef>
                <a:spcPts val="1100"/>
              </a:spcBef>
            </a:pPr>
            <a:r>
              <a:rPr lang="es-ES" b="1" dirty="0">
                <a:solidFill>
                  <a:srgbClr val="000000"/>
                </a:solidFill>
                <a:latin typeface="Times New Roman" pitchFamily="18" charset="0"/>
              </a:rPr>
              <a:t>LA A.R.T. PODRÁ RESCINDIR EL CONTRATO CUANDO EL EMPLEADOR ADEUDE DOS CUOTAS MENSUALES, CONSECUTIVAS O ALTERNADAS, PREVIA INTIMACIÓN;</a:t>
            </a:r>
          </a:p>
          <a:p>
            <a:pPr algn="ctr" hangingPunct="0">
              <a:spcBef>
                <a:spcPts val="1100"/>
              </a:spcBef>
            </a:pPr>
            <a:r>
              <a:rPr lang="es-ES" b="1" dirty="0">
                <a:solidFill>
                  <a:srgbClr val="000000"/>
                </a:solidFill>
                <a:latin typeface="Times New Roman" pitchFamily="18" charset="0"/>
              </a:rPr>
              <a:t>IGUALMENTE DEBERÁ SEGUIR PRESTANDO ASISTENCIA MÉDICO-FARMACÉUTICA HASTA DOS MESES MÁS, TENIENDO DERECHO A REPETIR CONTRA EL EMPLEADOR.</a:t>
            </a:r>
          </a:p>
        </p:txBody>
      </p:sp>
      <p:sp>
        <p:nvSpPr>
          <p:cNvPr id="4" name="Text Box 4"/>
          <p:cNvSpPr txBox="1">
            <a:spLocks noChangeArrowheads="1"/>
          </p:cNvSpPr>
          <p:nvPr/>
        </p:nvSpPr>
        <p:spPr bwMode="auto">
          <a:xfrm>
            <a:off x="457200" y="4953000"/>
            <a:ext cx="8186738" cy="923925"/>
          </a:xfrm>
          <a:prstGeom prst="rect">
            <a:avLst/>
          </a:prstGeom>
          <a:solidFill>
            <a:schemeClr val="bg2"/>
          </a:solidFill>
          <a:ln w="76196">
            <a:solidFill>
              <a:schemeClr val="tx1"/>
            </a:solidFill>
            <a:miter lim="800000"/>
            <a:headEnd/>
            <a:tailEnd/>
          </a:ln>
        </p:spPr>
        <p:txBody>
          <a:bodyPr wrap="square" anchorCtr="1">
            <a:spAutoFit/>
          </a:bodyPr>
          <a:lstStyle/>
          <a:p>
            <a:pPr algn="ctr" hangingPunct="0">
              <a:spcBef>
                <a:spcPts val="1100"/>
              </a:spcBef>
            </a:pPr>
            <a:r>
              <a:rPr lang="es-ES" b="1" dirty="0">
                <a:solidFill>
                  <a:srgbClr val="000000"/>
                </a:solidFill>
                <a:latin typeface="Times New Roman" pitchFamily="18" charset="0"/>
              </a:rPr>
              <a:t>EXISTIRÁ EN LA SUPERINTENDENCIA DE RIESGOS DEL TRABAJO UN REGISTRO DE EMPLEADORES CON CONTRATOS EXTINGUIDOS POR FALTA DE PAGO.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2743200"/>
            <a:ext cx="8229600" cy="633412"/>
          </a:xfrm>
          <a:prstGeom prst="rect">
            <a:avLst/>
          </a:prstGeom>
          <a:solidFill>
            <a:schemeClr val="bg2"/>
          </a:solidFill>
          <a:ln w="76196">
            <a:solidFill>
              <a:schemeClr val="tx1"/>
            </a:solidFill>
            <a:miter lim="800000"/>
            <a:headEnd/>
            <a:tailEnd/>
          </a:ln>
        </p:spPr>
        <p:txBody>
          <a:bodyPr anchor="ctr" anchorCtr="1"/>
          <a:lstStyle/>
          <a:p>
            <a:pPr algn="ctr"/>
            <a:r>
              <a:rPr lang="es-ES" sz="2800" b="1" dirty="0">
                <a:solidFill>
                  <a:srgbClr val="000000"/>
                </a:solidFill>
                <a:latin typeface="Calibri" pitchFamily="34" charset="0"/>
              </a:rPr>
              <a:t> </a:t>
            </a:r>
          </a:p>
          <a:p>
            <a:pPr algn="ctr"/>
            <a:r>
              <a:rPr lang="es-ES" sz="2800" b="1" dirty="0">
                <a:solidFill>
                  <a:srgbClr val="000000"/>
                </a:solidFill>
                <a:latin typeface="Times New Roman" pitchFamily="18" charset="0"/>
                <a:cs typeface="Times New Roman" pitchFamily="18" charset="0"/>
              </a:rPr>
              <a:t>LEY DE RIESGOS DEL TRABAJO</a:t>
            </a:r>
            <a:br>
              <a:rPr lang="es-ES" sz="2800" b="1" dirty="0">
                <a:solidFill>
                  <a:srgbClr val="000000"/>
                </a:solidFill>
                <a:latin typeface="Times New Roman" pitchFamily="18" charset="0"/>
                <a:cs typeface="Times New Roman" pitchFamily="18" charset="0"/>
              </a:rPr>
            </a:br>
            <a:endParaRPr lang="es-ES" sz="2800" b="1"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
                                  </p:stCondLst>
                                  <p:iterate type="wd">
                                    <p:tmPct val="10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571500" y="609600"/>
            <a:ext cx="8072438" cy="582613"/>
          </a:xfrm>
          <a:prstGeom prst="rect">
            <a:avLst/>
          </a:prstGeom>
          <a:solidFill>
            <a:schemeClr val="bg2"/>
          </a:solidFill>
          <a:ln w="76196">
            <a:solidFill>
              <a:schemeClr val="tx1"/>
            </a:solidFill>
            <a:miter lim="800000"/>
            <a:headEnd/>
            <a:tailEnd/>
          </a:ln>
        </p:spPr>
        <p:txBody>
          <a:bodyPr anchor="ctr" anchorCtr="1"/>
          <a:lstStyle/>
          <a:p>
            <a:pPr algn="ctr"/>
            <a:r>
              <a:rPr lang="es-ES" sz="2800" b="1">
                <a:solidFill>
                  <a:srgbClr val="000000"/>
                </a:solidFill>
                <a:latin typeface="Times New Roman" pitchFamily="18" charset="0"/>
                <a:cs typeface="Times New Roman" pitchFamily="18" charset="0"/>
              </a:rPr>
              <a:t>SANCIONES</a:t>
            </a:r>
          </a:p>
        </p:txBody>
      </p:sp>
      <p:sp>
        <p:nvSpPr>
          <p:cNvPr id="3" name="Text Box 3"/>
          <p:cNvSpPr txBox="1">
            <a:spLocks noChangeArrowheads="1"/>
          </p:cNvSpPr>
          <p:nvPr/>
        </p:nvSpPr>
        <p:spPr bwMode="auto">
          <a:xfrm>
            <a:off x="571500" y="1600200"/>
            <a:ext cx="8072438" cy="4432300"/>
          </a:xfrm>
          <a:prstGeom prst="rect">
            <a:avLst/>
          </a:prstGeom>
          <a:solidFill>
            <a:schemeClr val="bg2"/>
          </a:solidFill>
          <a:ln w="76196">
            <a:solidFill>
              <a:schemeClr val="tx1"/>
            </a:solidFill>
            <a:miter lim="800000"/>
            <a:headEnd/>
            <a:tailEnd/>
          </a:ln>
        </p:spPr>
        <p:txBody>
          <a:bodyPr>
            <a:spAutoFit/>
          </a:bodyPr>
          <a:lstStyle/>
          <a:p>
            <a:pPr hangingPunct="0">
              <a:spcBef>
                <a:spcPts val="1100"/>
              </a:spcBef>
            </a:pPr>
            <a:r>
              <a:rPr lang="es-ES" b="1">
                <a:solidFill>
                  <a:srgbClr val="000000"/>
                </a:solidFill>
                <a:latin typeface="Times New Roman" pitchFamily="18" charset="0"/>
              </a:rPr>
              <a:t>PARA EMPLEADORES AUTOASEGURADOS Y CÍAS. DE SEGUROS DE RETIRO:</a:t>
            </a:r>
          </a:p>
          <a:p>
            <a:pPr hangingPunct="0">
              <a:spcBef>
                <a:spcPts val="1100"/>
              </a:spcBef>
            </a:pPr>
            <a:r>
              <a:rPr lang="es-ES" b="1">
                <a:solidFill>
                  <a:srgbClr val="000000"/>
                </a:solidFill>
                <a:latin typeface="Times New Roman" pitchFamily="18" charset="0"/>
              </a:rPr>
              <a:t>- POR INCUMPLIMIENTO DE SUS FUNCIONES: MULTA DE 20 A 2000</a:t>
            </a:r>
          </a:p>
          <a:p>
            <a:pPr hangingPunct="0">
              <a:spcBef>
                <a:spcPts val="1100"/>
              </a:spcBef>
            </a:pPr>
            <a:r>
              <a:rPr lang="es-ES" b="1">
                <a:solidFill>
                  <a:srgbClr val="000000"/>
                </a:solidFill>
                <a:latin typeface="Times New Roman" pitchFamily="18" charset="0"/>
              </a:rPr>
              <a:t>   MOPRE.</a:t>
            </a:r>
          </a:p>
          <a:p>
            <a:pPr hangingPunct="0">
              <a:spcBef>
                <a:spcPts val="1100"/>
              </a:spcBef>
            </a:pPr>
            <a:r>
              <a:rPr lang="es-ES" b="1">
                <a:solidFill>
                  <a:srgbClr val="000000"/>
                </a:solidFill>
                <a:latin typeface="Times New Roman" pitchFamily="18" charset="0"/>
              </a:rPr>
              <a:t>- POR NO PRESTAR ASISTENCIA MÉDICA (ABANDONO DE PERSONA):</a:t>
            </a:r>
          </a:p>
          <a:p>
            <a:pPr hangingPunct="0">
              <a:spcBef>
                <a:spcPts val="1100"/>
              </a:spcBef>
            </a:pPr>
            <a:r>
              <a:rPr lang="es-ES" b="1">
                <a:solidFill>
                  <a:srgbClr val="000000"/>
                </a:solidFill>
                <a:latin typeface="Times New Roman" pitchFamily="18" charset="0"/>
              </a:rPr>
              <a:t>   POR DAÑO GRAVE: DE 3 A 6 AÑOS DE PRISIÓN;</a:t>
            </a:r>
          </a:p>
          <a:p>
            <a:pPr hangingPunct="0">
              <a:spcBef>
                <a:spcPts val="1100"/>
              </a:spcBef>
            </a:pPr>
            <a:r>
              <a:rPr lang="es-ES" b="1">
                <a:solidFill>
                  <a:srgbClr val="000000"/>
                </a:solidFill>
                <a:latin typeface="Times New Roman" pitchFamily="18" charset="0"/>
              </a:rPr>
              <a:t>   POR MUERTE: DE 3 A 10 AÑOS DE PRISION.</a:t>
            </a:r>
          </a:p>
          <a:p>
            <a:pPr hangingPunct="0">
              <a:spcBef>
                <a:spcPts val="1100"/>
              </a:spcBef>
            </a:pPr>
            <a:endParaRPr lang="es-ES" b="1">
              <a:solidFill>
                <a:srgbClr val="000000"/>
              </a:solidFill>
              <a:latin typeface="Times New Roman" pitchFamily="18" charset="0"/>
            </a:endParaRPr>
          </a:p>
          <a:p>
            <a:pPr hangingPunct="0">
              <a:spcBef>
                <a:spcPts val="1100"/>
              </a:spcBef>
            </a:pPr>
            <a:r>
              <a:rPr lang="es-ES" b="1">
                <a:solidFill>
                  <a:srgbClr val="000000"/>
                </a:solidFill>
                <a:latin typeface="Times New Roman" pitchFamily="18" charset="0"/>
              </a:rPr>
              <a:t>PARA LOS EMPLEADORES:</a:t>
            </a:r>
          </a:p>
          <a:p>
            <a:pPr hangingPunct="0">
              <a:spcBef>
                <a:spcPts val="1100"/>
              </a:spcBef>
            </a:pPr>
            <a:r>
              <a:rPr lang="es-ES" b="1">
                <a:solidFill>
                  <a:srgbClr val="000000"/>
                </a:solidFill>
                <a:latin typeface="Times New Roman" pitchFamily="18" charset="0"/>
              </a:rPr>
              <a:t>- POR OMISIÓN EN EL PAGO DE CUOTAS O EN LA DECLARACIÓN DE</a:t>
            </a:r>
          </a:p>
          <a:p>
            <a:pPr hangingPunct="0">
              <a:spcBef>
                <a:spcPts val="1100"/>
              </a:spcBef>
            </a:pPr>
            <a:r>
              <a:rPr lang="es-ES" b="1">
                <a:solidFill>
                  <a:srgbClr val="000000"/>
                </a:solidFill>
                <a:latin typeface="Times New Roman" pitchFamily="18" charset="0"/>
              </a:rPr>
              <a:t>  AFILIACIÓN: PRISIÓN DE 6 MESES A 4 AÑOS.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457200" y="1011238"/>
            <a:ext cx="8229600" cy="1631950"/>
          </a:xfrm>
          <a:prstGeom prst="rect">
            <a:avLst/>
          </a:prstGeom>
          <a:solidFill>
            <a:schemeClr val="bg2"/>
          </a:solidFill>
          <a:ln w="76196">
            <a:solidFill>
              <a:schemeClr val="tx1"/>
            </a:solidFill>
            <a:miter lim="800000"/>
            <a:headEnd/>
            <a:tailEnd/>
          </a:ln>
        </p:spPr>
        <p:txBody>
          <a:bodyPr wrap="square">
            <a:spAutoFit/>
          </a:bodyPr>
          <a:lstStyle/>
          <a:p>
            <a:pPr algn="ctr" hangingPunct="0">
              <a:spcBef>
                <a:spcPts val="1200"/>
              </a:spcBef>
            </a:pPr>
            <a:r>
              <a:rPr lang="es-ES" sz="2000" b="1" dirty="0">
                <a:solidFill>
                  <a:srgbClr val="000000"/>
                </a:solidFill>
                <a:latin typeface="Times New Roman" pitchFamily="18" charset="0"/>
              </a:rPr>
              <a:t>PARA LAS A.R.T., AUTOASEGURADOS Y CIAS. DE SEGUROS DE RETIRO:</a:t>
            </a:r>
          </a:p>
          <a:p>
            <a:pPr hangingPunct="0">
              <a:spcBef>
                <a:spcPts val="1200"/>
              </a:spcBef>
            </a:pPr>
            <a:r>
              <a:rPr lang="es-ES" sz="2000" b="1" dirty="0">
                <a:solidFill>
                  <a:srgbClr val="000000"/>
                </a:solidFill>
                <a:latin typeface="Times New Roman" pitchFamily="18" charset="0"/>
              </a:rPr>
              <a:t>- POR INCUMPLIMIENTO DE PAGO DE PRESTACIONES</a:t>
            </a:r>
          </a:p>
          <a:p>
            <a:pPr hangingPunct="0">
              <a:spcBef>
                <a:spcPts val="1200"/>
              </a:spcBef>
            </a:pPr>
            <a:r>
              <a:rPr lang="es-ES" sz="2000" b="1" dirty="0">
                <a:solidFill>
                  <a:srgbClr val="000000"/>
                </a:solidFill>
                <a:latin typeface="Times New Roman" pitchFamily="18" charset="0"/>
              </a:rPr>
              <a:t>   DINERARIAS:    PRISIÓN DE DOS A SEIS AÑOS.</a:t>
            </a:r>
          </a:p>
        </p:txBody>
      </p:sp>
      <p:sp>
        <p:nvSpPr>
          <p:cNvPr id="3" name="Text Box 4"/>
          <p:cNvSpPr txBox="1">
            <a:spLocks noChangeArrowheads="1"/>
          </p:cNvSpPr>
          <p:nvPr/>
        </p:nvSpPr>
        <p:spPr bwMode="auto">
          <a:xfrm>
            <a:off x="457200" y="3405188"/>
            <a:ext cx="8229600" cy="2400300"/>
          </a:xfrm>
          <a:prstGeom prst="rect">
            <a:avLst/>
          </a:prstGeom>
          <a:solidFill>
            <a:schemeClr val="bg2"/>
          </a:solidFill>
          <a:ln w="76196">
            <a:solidFill>
              <a:schemeClr val="tx1"/>
            </a:solidFill>
            <a:miter lim="800000"/>
            <a:headEnd/>
            <a:tailEnd/>
          </a:ln>
        </p:spPr>
        <p:txBody>
          <a:bodyPr wrap="square" anchorCtr="1">
            <a:spAutoFit/>
          </a:bodyPr>
          <a:lstStyle/>
          <a:p>
            <a:pPr algn="ctr" hangingPunct="0">
              <a:spcBef>
                <a:spcPts val="1200"/>
              </a:spcBef>
            </a:pPr>
            <a:r>
              <a:rPr lang="es-ES" sz="2000" b="1" dirty="0">
                <a:solidFill>
                  <a:srgbClr val="000000"/>
                </a:solidFill>
                <a:latin typeface="Times New Roman" pitchFamily="18" charset="0"/>
              </a:rPr>
              <a:t>APLICACIÓN DE SANCIONES A PERSONAS JURÍDICAS</a:t>
            </a:r>
          </a:p>
          <a:p>
            <a:pPr algn="ctr" hangingPunct="0">
              <a:spcBef>
                <a:spcPts val="1200"/>
              </a:spcBef>
            </a:pPr>
            <a:r>
              <a:rPr lang="es-ES" sz="2000" b="1" dirty="0">
                <a:solidFill>
                  <a:srgbClr val="000000"/>
                </a:solidFill>
                <a:latin typeface="Times New Roman" pitchFamily="18" charset="0"/>
              </a:rPr>
              <a:t>SE APLICAN A DIRECTORES, GERENTES, SÍNDICOS, MIEMBROS DEL CONSEJO DE VIGILANCIA, ADMINISTRADORES, MANDATARIOS O REPRESENTANTES QUE HUBIEREN INTERVENIDO EN UN HECHO PUNIBLE. LOS DELITOS SANCIONADOS CON PRISIÓN NO SON ALCANZADOS POR MULTAS.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641350"/>
            <a:ext cx="8229600" cy="715963"/>
          </a:xfrm>
          <a:prstGeom prst="rect">
            <a:avLst/>
          </a:prstGeom>
          <a:solidFill>
            <a:schemeClr val="bg2"/>
          </a:solidFill>
          <a:ln w="76196">
            <a:solidFill>
              <a:schemeClr val="tx1"/>
            </a:solidFill>
            <a:miter lim="800000"/>
            <a:headEnd/>
            <a:tailEnd/>
          </a:ln>
        </p:spPr>
        <p:txBody>
          <a:bodyPr anchor="ctr" anchorCtr="1"/>
          <a:lstStyle/>
          <a:p>
            <a:pPr algn="ctr"/>
            <a:r>
              <a:rPr lang="es-ES" sz="2800" b="1">
                <a:solidFill>
                  <a:srgbClr val="000000"/>
                </a:solidFill>
                <a:latin typeface="Times New Roman" pitchFamily="18" charset="0"/>
                <a:cs typeface="Times New Roman" pitchFamily="18" charset="0"/>
              </a:rPr>
              <a:t>FONDOS DE GARANTÍA Y DE RESERVA</a:t>
            </a:r>
          </a:p>
        </p:txBody>
      </p:sp>
      <p:sp>
        <p:nvSpPr>
          <p:cNvPr id="3" name="Text Box 3"/>
          <p:cNvSpPr txBox="1">
            <a:spLocks noChangeArrowheads="1"/>
          </p:cNvSpPr>
          <p:nvPr/>
        </p:nvSpPr>
        <p:spPr bwMode="auto">
          <a:xfrm>
            <a:off x="457200" y="1878013"/>
            <a:ext cx="8229600" cy="1954212"/>
          </a:xfrm>
          <a:prstGeom prst="rect">
            <a:avLst/>
          </a:prstGeom>
          <a:solidFill>
            <a:schemeClr val="bg2"/>
          </a:solidFill>
          <a:ln w="76196">
            <a:solidFill>
              <a:schemeClr val="tx1"/>
            </a:solidFill>
            <a:miter lim="800000"/>
            <a:headEnd/>
            <a:tailEnd/>
          </a:ln>
        </p:spPr>
        <p:txBody>
          <a:bodyPr wrap="square" anchorCtr="1">
            <a:spAutoFit/>
          </a:bodyPr>
          <a:lstStyle/>
          <a:p>
            <a:pPr algn="ctr" hangingPunct="0">
              <a:spcBef>
                <a:spcPts val="1100"/>
              </a:spcBef>
            </a:pPr>
            <a:r>
              <a:rPr lang="es-ES" b="1">
                <a:solidFill>
                  <a:srgbClr val="000000"/>
                </a:solidFill>
                <a:latin typeface="Times New Roman" pitchFamily="18" charset="0"/>
              </a:rPr>
              <a:t>FONDO DE GARANTÍA (PARA AFRONTAR INCUMPLIMIENTOS DE LOS EMPLEADORES AUTOASEGURADOS)</a:t>
            </a:r>
          </a:p>
          <a:p>
            <a:pPr algn="ctr" hangingPunct="0">
              <a:spcBef>
                <a:spcPts val="1100"/>
              </a:spcBef>
            </a:pPr>
            <a:r>
              <a:rPr lang="es-ES" b="1">
                <a:solidFill>
                  <a:srgbClr val="000000"/>
                </a:solidFill>
                <a:latin typeface="Times New Roman" pitchFamily="18" charset="0"/>
              </a:rPr>
              <a:t>CONFORMADO POR MULTAS PREVISTAS EN LA LEY, APORTE DE LAS EMPRESAS PRIVADAS QUE SE AUTOASEGURAN, RECUPERO DE ENTIDADES LIQUIDADAS Y RENTAS PROVENIENTES DE LA INVERSIÓN DE LOS FONDOS RECIBIDOS.</a:t>
            </a:r>
          </a:p>
        </p:txBody>
      </p:sp>
      <p:sp>
        <p:nvSpPr>
          <p:cNvPr id="4" name="Text Box 4"/>
          <p:cNvSpPr txBox="1">
            <a:spLocks noChangeArrowheads="1"/>
          </p:cNvSpPr>
          <p:nvPr/>
        </p:nvSpPr>
        <p:spPr bwMode="auto">
          <a:xfrm>
            <a:off x="457200" y="4341813"/>
            <a:ext cx="8229600" cy="1679575"/>
          </a:xfrm>
          <a:prstGeom prst="rect">
            <a:avLst/>
          </a:prstGeom>
          <a:solidFill>
            <a:schemeClr val="bg2"/>
          </a:solidFill>
          <a:ln w="76196">
            <a:solidFill>
              <a:schemeClr val="tx1"/>
            </a:solidFill>
            <a:miter lim="800000"/>
            <a:headEnd/>
            <a:tailEnd/>
          </a:ln>
        </p:spPr>
        <p:txBody>
          <a:bodyPr wrap="square">
            <a:spAutoFit/>
          </a:bodyPr>
          <a:lstStyle/>
          <a:p>
            <a:pPr hangingPunct="0">
              <a:spcBef>
                <a:spcPts val="1100"/>
              </a:spcBef>
            </a:pPr>
            <a:r>
              <a:rPr lang="es-ES" b="1">
                <a:solidFill>
                  <a:srgbClr val="000000"/>
                </a:solidFill>
                <a:latin typeface="Times New Roman" pitchFamily="18" charset="0"/>
              </a:rPr>
              <a:t>FONDO DE RESERVA (PARA AFRONTAR INCUMPLIMIENTOS DE LAS A.R.T.)</a:t>
            </a:r>
          </a:p>
          <a:p>
            <a:pPr hangingPunct="0">
              <a:spcBef>
                <a:spcPts val="1100"/>
              </a:spcBef>
            </a:pPr>
            <a:r>
              <a:rPr lang="es-ES" b="1">
                <a:solidFill>
                  <a:srgbClr val="000000"/>
                </a:solidFill>
                <a:latin typeface="Times New Roman" pitchFamily="18" charset="0"/>
              </a:rPr>
              <a:t>CONFORMADO POR MULTAS PREVISTAS EN LA LEY, APORTE DE LAS A.R.T. Y RENTAS PROVENIENTES DE LA INVERSIÓN DE LOS FONDOS RECIBIDOS.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0-#ppt_w/2"/>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0-#ppt_w/2"/>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692150"/>
            <a:ext cx="8229600" cy="593725"/>
          </a:xfrm>
          <a:prstGeom prst="rect">
            <a:avLst/>
          </a:prstGeom>
          <a:solidFill>
            <a:schemeClr val="bg2"/>
          </a:solidFill>
          <a:ln w="76196">
            <a:solidFill>
              <a:schemeClr val="tx1"/>
            </a:solidFill>
            <a:miter lim="800000"/>
            <a:headEnd/>
            <a:tailEnd/>
          </a:ln>
        </p:spPr>
        <p:txBody>
          <a:bodyPr anchor="ctr" anchorCtr="1"/>
          <a:lstStyle/>
          <a:p>
            <a:pPr algn="ctr"/>
            <a:r>
              <a:rPr lang="es-ES" sz="2800" b="1">
                <a:solidFill>
                  <a:srgbClr val="000000"/>
                </a:solidFill>
                <a:latin typeface="Times New Roman" pitchFamily="18" charset="0"/>
                <a:cs typeface="Times New Roman" pitchFamily="18" charset="0"/>
              </a:rPr>
              <a:t>ORGANISMOS DE CONTROL</a:t>
            </a:r>
          </a:p>
        </p:txBody>
      </p:sp>
      <p:sp>
        <p:nvSpPr>
          <p:cNvPr id="3" name="Text Box 3"/>
          <p:cNvSpPr txBox="1">
            <a:spLocks noChangeArrowheads="1"/>
          </p:cNvSpPr>
          <p:nvPr/>
        </p:nvSpPr>
        <p:spPr bwMode="auto">
          <a:xfrm>
            <a:off x="457200" y="1715869"/>
            <a:ext cx="8229600" cy="646331"/>
          </a:xfrm>
          <a:prstGeom prst="rect">
            <a:avLst/>
          </a:prstGeom>
          <a:solidFill>
            <a:schemeClr val="bg2"/>
          </a:solidFill>
          <a:ln w="76196">
            <a:solidFill>
              <a:schemeClr val="tx1"/>
            </a:solidFill>
            <a:miter lim="800000"/>
            <a:headEnd/>
            <a:tailEnd/>
          </a:ln>
        </p:spPr>
        <p:txBody>
          <a:bodyPr wrap="square" anchorCtr="1">
            <a:spAutoFit/>
          </a:bodyPr>
          <a:lstStyle/>
          <a:p>
            <a:pPr algn="ctr" hangingPunct="0">
              <a:spcBef>
                <a:spcPts val="1100"/>
              </a:spcBef>
            </a:pPr>
            <a:r>
              <a:rPr lang="es-ES" b="1" dirty="0">
                <a:solidFill>
                  <a:srgbClr val="000000"/>
                </a:solidFill>
                <a:latin typeface="Times New Roman" pitchFamily="18" charset="0"/>
              </a:rPr>
              <a:t>SUPERINTENDENCIA DE RIESGOS DEL TRABAJO, DEPENDIENTE DEL MINISTERIO DE TRABAJO Y SEGURIDAD SOCIAL</a:t>
            </a:r>
          </a:p>
        </p:txBody>
      </p:sp>
      <p:sp>
        <p:nvSpPr>
          <p:cNvPr id="4" name="Text Box 4"/>
          <p:cNvSpPr txBox="1">
            <a:spLocks noChangeArrowheads="1"/>
          </p:cNvSpPr>
          <p:nvPr/>
        </p:nvSpPr>
        <p:spPr bwMode="auto">
          <a:xfrm>
            <a:off x="425450" y="2858869"/>
            <a:ext cx="8261350" cy="646331"/>
          </a:xfrm>
          <a:prstGeom prst="rect">
            <a:avLst/>
          </a:prstGeom>
          <a:solidFill>
            <a:schemeClr val="bg2"/>
          </a:solidFill>
          <a:ln w="76196">
            <a:solidFill>
              <a:schemeClr val="tx1"/>
            </a:solidFill>
            <a:miter lim="800000"/>
            <a:headEnd/>
            <a:tailEnd/>
          </a:ln>
        </p:spPr>
        <p:txBody>
          <a:bodyPr wrap="square" anchorCtr="1">
            <a:spAutoFit/>
          </a:bodyPr>
          <a:lstStyle/>
          <a:p>
            <a:pPr algn="ctr" hangingPunct="0">
              <a:spcBef>
                <a:spcPts val="1100"/>
              </a:spcBef>
            </a:pPr>
            <a:r>
              <a:rPr lang="es-ES" b="1" dirty="0">
                <a:solidFill>
                  <a:srgbClr val="000000"/>
                </a:solidFill>
                <a:latin typeface="Times New Roman" pitchFamily="18" charset="0"/>
              </a:rPr>
              <a:t>SUPERINTENDENCIA DE SEGUROS DE LA NACION, DEPENDIENTE DEL MINISTERIO DE ECONOMÍA.</a:t>
            </a:r>
          </a:p>
        </p:txBody>
      </p:sp>
      <p:sp>
        <p:nvSpPr>
          <p:cNvPr id="5" name="Text Box 5"/>
          <p:cNvSpPr txBox="1">
            <a:spLocks noChangeArrowheads="1"/>
          </p:cNvSpPr>
          <p:nvPr/>
        </p:nvSpPr>
        <p:spPr bwMode="auto">
          <a:xfrm>
            <a:off x="425450" y="3895809"/>
            <a:ext cx="8261350" cy="1895391"/>
          </a:xfrm>
          <a:prstGeom prst="rect">
            <a:avLst/>
          </a:prstGeom>
          <a:solidFill>
            <a:schemeClr val="bg2"/>
          </a:solidFill>
          <a:ln w="76196">
            <a:solidFill>
              <a:schemeClr val="tx1"/>
            </a:solidFill>
            <a:miter lim="800000"/>
            <a:headEnd/>
            <a:tailEnd/>
          </a:ln>
        </p:spPr>
        <p:txBody>
          <a:bodyPr wrap="square" anchorCtr="1">
            <a:spAutoFit/>
          </a:bodyPr>
          <a:lstStyle/>
          <a:p>
            <a:pPr algn="ctr" hangingPunct="0">
              <a:spcBef>
                <a:spcPts val="1100"/>
              </a:spcBef>
            </a:pPr>
            <a:r>
              <a:rPr lang="es-ES" b="1" dirty="0">
                <a:solidFill>
                  <a:srgbClr val="000000"/>
                </a:solidFill>
                <a:latin typeface="Times New Roman" pitchFamily="18" charset="0"/>
              </a:rPr>
              <a:t>COMITÉ CONSULTIVO PERMANENTE</a:t>
            </a:r>
          </a:p>
          <a:p>
            <a:pPr algn="ctr" hangingPunct="0">
              <a:spcBef>
                <a:spcPts val="1100"/>
              </a:spcBef>
            </a:pPr>
            <a:r>
              <a:rPr lang="es-ES" b="1" dirty="0">
                <a:solidFill>
                  <a:srgbClr val="000000"/>
                </a:solidFill>
                <a:latin typeface="Times New Roman" pitchFamily="18" charset="0"/>
              </a:rPr>
              <a:t>TIENE COMO FUNCIONES: REGLAMENTAR LA LEY, CONFECCIONAR EL LISTADO DE ENFERMEDADES PROFESIONALES, TABLAS DE EVALUACIÓN DE INCAPACIDADES, ALCANCE DE LAS PRESTACIONES EN ESPECIE, ACCIONES DE PREVENCIÓN DE RIESGOS, PAUTAS Y CONTENIDOS DEL PLAN DE MEJORAMIENTO,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out)">
                                      <p:cBhvr>
                                        <p:cTn id="11" dur="500"/>
                                        <p:tgtEl>
                                          <p:spTgt spid="3"/>
                                        </p:tgtEl>
                                      </p:cBhvr>
                                    </p:animEffect>
                                  </p:childTnLst>
                                </p:cTn>
                              </p:par>
                            </p:childTnLst>
                          </p:cTn>
                        </p:par>
                        <p:par>
                          <p:cTn id="12" fill="hold">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out)">
                                      <p:cBhvr>
                                        <p:cTn id="15" dur="500"/>
                                        <p:tgtEl>
                                          <p:spTgt spid="4"/>
                                        </p:tgtEl>
                                      </p:cBhvr>
                                    </p:animEffect>
                                  </p:childTnLst>
                                </p:cTn>
                              </p:par>
                            </p:childTnLst>
                          </p:cTn>
                        </p:par>
                        <p:par>
                          <p:cTn id="16" fill="hold">
                            <p:stCondLst>
                              <p:cond delay="1500"/>
                            </p:stCondLst>
                            <p:childTnLst>
                              <p:par>
                                <p:cTn id="17" presetID="4" presetClass="entr" presetSubtype="32"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ou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838200"/>
            <a:ext cx="8229600" cy="565150"/>
          </a:xfrm>
          <a:prstGeom prst="rect">
            <a:avLst/>
          </a:prstGeom>
          <a:solidFill>
            <a:schemeClr val="bg2"/>
          </a:solidFill>
          <a:ln w="76196">
            <a:solidFill>
              <a:schemeClr val="tx1"/>
            </a:solidFill>
            <a:miter lim="800000"/>
            <a:headEnd/>
            <a:tailEnd/>
          </a:ln>
        </p:spPr>
        <p:txBody>
          <a:bodyPr anchor="ctr" anchorCtr="1"/>
          <a:lstStyle/>
          <a:p>
            <a:pPr algn="ctr"/>
            <a:r>
              <a:rPr lang="es-ES" sz="2800" b="1">
                <a:solidFill>
                  <a:srgbClr val="000000"/>
                </a:solidFill>
                <a:latin typeface="Times New Roman" pitchFamily="18" charset="0"/>
                <a:cs typeface="Times New Roman" pitchFamily="18" charset="0"/>
              </a:rPr>
              <a:t>PRESCRIPCIÓN</a:t>
            </a:r>
          </a:p>
        </p:txBody>
      </p:sp>
      <p:sp>
        <p:nvSpPr>
          <p:cNvPr id="3" name="Text Box 3"/>
          <p:cNvSpPr txBox="1">
            <a:spLocks noChangeArrowheads="1"/>
          </p:cNvSpPr>
          <p:nvPr/>
        </p:nvSpPr>
        <p:spPr bwMode="auto">
          <a:xfrm>
            <a:off x="457200" y="2000250"/>
            <a:ext cx="8229600" cy="1960563"/>
          </a:xfrm>
          <a:prstGeom prst="rect">
            <a:avLst/>
          </a:prstGeom>
          <a:solidFill>
            <a:schemeClr val="bg2"/>
          </a:solidFill>
          <a:ln w="76196">
            <a:solidFill>
              <a:schemeClr val="tx1"/>
            </a:solidFill>
            <a:miter lim="800000"/>
            <a:headEnd/>
            <a:tailEnd/>
          </a:ln>
        </p:spPr>
        <p:txBody>
          <a:bodyPr wrap="square">
            <a:spAutoFit/>
          </a:bodyPr>
          <a:lstStyle/>
          <a:p>
            <a:pPr hangingPunct="0">
              <a:spcBef>
                <a:spcPts val="1100"/>
              </a:spcBef>
            </a:pPr>
            <a:r>
              <a:rPr lang="es-ES" b="1">
                <a:solidFill>
                  <a:srgbClr val="000000"/>
                </a:solidFill>
                <a:latin typeface="Times New Roman" pitchFamily="18" charset="0"/>
              </a:rPr>
              <a:t>LAS ACCIONES DE LA LEY 24.557 PRESCRIBEN EN EL TÉRMINO DE DOS AÑOS Y SE CUENTAN:</a:t>
            </a:r>
          </a:p>
          <a:p>
            <a:pPr hangingPunct="0">
              <a:spcBef>
                <a:spcPts val="1100"/>
              </a:spcBef>
            </a:pPr>
            <a:r>
              <a:rPr lang="es-ES" b="1">
                <a:solidFill>
                  <a:srgbClr val="000000"/>
                </a:solidFill>
                <a:latin typeface="Times New Roman" pitchFamily="18" charset="0"/>
              </a:rPr>
              <a:t>- DESDE LA FECHA EN QUE LA PRESTACIÓN DEBIÓ SER ABONADA</a:t>
            </a:r>
          </a:p>
          <a:p>
            <a:pPr hangingPunct="0">
              <a:spcBef>
                <a:spcPts val="1100"/>
              </a:spcBef>
            </a:pPr>
            <a:r>
              <a:rPr lang="es-ES" b="1">
                <a:solidFill>
                  <a:srgbClr val="000000"/>
                </a:solidFill>
                <a:latin typeface="Times New Roman" pitchFamily="18" charset="0"/>
              </a:rPr>
              <a:t>  O PRESTADA Y EN TODO CASO:</a:t>
            </a:r>
          </a:p>
          <a:p>
            <a:pPr hangingPunct="0">
              <a:spcBef>
                <a:spcPts val="1100"/>
              </a:spcBef>
            </a:pPr>
            <a:r>
              <a:rPr lang="es-ES" b="1">
                <a:solidFill>
                  <a:srgbClr val="000000"/>
                </a:solidFill>
                <a:latin typeface="Times New Roman" pitchFamily="18" charset="0"/>
              </a:rPr>
              <a:t>- A LOS DOS AÑOS DESDE EL CESE DE LA RELACIÓN LABORAL.</a:t>
            </a:r>
          </a:p>
        </p:txBody>
      </p:sp>
      <p:sp>
        <p:nvSpPr>
          <p:cNvPr id="4" name="Text Box 4"/>
          <p:cNvSpPr txBox="1">
            <a:spLocks noChangeArrowheads="1"/>
          </p:cNvSpPr>
          <p:nvPr/>
        </p:nvSpPr>
        <p:spPr bwMode="auto">
          <a:xfrm>
            <a:off x="457200" y="4562475"/>
            <a:ext cx="8229600" cy="923925"/>
          </a:xfrm>
          <a:prstGeom prst="rect">
            <a:avLst/>
          </a:prstGeom>
          <a:solidFill>
            <a:schemeClr val="bg2"/>
          </a:solidFill>
          <a:ln w="76196">
            <a:solidFill>
              <a:schemeClr val="tx1"/>
            </a:solidFill>
            <a:miter lim="800000"/>
            <a:headEnd/>
            <a:tailEnd/>
          </a:ln>
        </p:spPr>
        <p:txBody>
          <a:bodyPr wrap="square" anchorCtr="1">
            <a:spAutoFit/>
          </a:bodyPr>
          <a:lstStyle/>
          <a:p>
            <a:pPr algn="ctr" hangingPunct="0">
              <a:spcBef>
                <a:spcPts val="1100"/>
              </a:spcBef>
            </a:pPr>
            <a:r>
              <a:rPr lang="es-ES" b="1">
                <a:solidFill>
                  <a:srgbClr val="000000"/>
                </a:solidFill>
                <a:latin typeface="Times New Roman" pitchFamily="18" charset="0"/>
              </a:rPr>
              <a:t>LAS ACCIONES DE ENTES GESTORES Y DE LOS DE REGULACIÓN Y SUPERVISIÓN PARA RECLAMAR EL PAGO DE SUS ACREENCIAS, PRESCRIBEN A LOS 10 AÑOS DESDE QUE FUE EXIGIBLE EL PAGO.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75"/>
                                        <p:tgtEl>
                                          <p:spTgt spid="2"/>
                                        </p:tgtEl>
                                      </p:cBhvr>
                                    </p:animEffect>
                                  </p:childTnLst>
                                </p:cTn>
                              </p:par>
                            </p:childTnLst>
                          </p:cTn>
                        </p:par>
                        <p:par>
                          <p:cTn id="8" fill="hold">
                            <p:stCondLst>
                              <p:cond delay="900"/>
                            </p:stCondLst>
                            <p:childTnLst>
                              <p:par>
                                <p:cTn id="9" presetID="4" presetClass="entr" presetSubtype="3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out)">
                                      <p:cBhvr>
                                        <p:cTn id="11" dur="500"/>
                                        <p:tgtEl>
                                          <p:spTgt spid="3"/>
                                        </p:tgtEl>
                                      </p:cBhvr>
                                    </p:animEffect>
                                  </p:childTnLst>
                                </p:cTn>
                              </p:par>
                            </p:childTnLst>
                          </p:cTn>
                        </p:par>
                        <p:par>
                          <p:cTn id="12" fill="hold">
                            <p:stCondLst>
                              <p:cond delay="1400"/>
                            </p:stCondLst>
                            <p:childTnLst>
                              <p:par>
                                <p:cTn id="13" presetID="4" presetClass="entr" presetSubtype="3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ou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txBox="1">
            <a:spLocks/>
          </p:cNvSpPr>
          <p:nvPr/>
        </p:nvSpPr>
        <p:spPr>
          <a:xfrm>
            <a:off x="457200" y="2790825"/>
            <a:ext cx="8229600" cy="561975"/>
          </a:xfrm>
          <a:prstGeom prst="rect">
            <a:avLst/>
          </a:prstGeom>
          <a:solidFill>
            <a:schemeClr val="bg1"/>
          </a:solidFill>
          <a:ln w="76196">
            <a:solidFill>
              <a:schemeClr val="tx1"/>
            </a:solidFill>
          </a:ln>
        </p:spPr>
        <p:txBody>
          <a:bodyPr anchorCtr="1"/>
          <a:lstStyle/>
          <a:p>
            <a:pPr marL="482600" marR="0" lvl="0" indent="-48260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solidFill>
                  <a:srgbClr val="000000"/>
                </a:solidFill>
                <a:effectLst/>
                <a:uLnTx/>
                <a:uFillTx/>
                <a:latin typeface="Times New Roman" pitchFamily="18" charset="0"/>
                <a:ea typeface="+mj-ea"/>
                <a:cs typeface="Times New Roman" pitchFamily="18" charset="0"/>
              </a:rPr>
              <a:t>EVALUACIÓN</a:t>
            </a:r>
            <a:endParaRPr kumimoji="0" lang="en-US" sz="2800" b="0" i="0" u="none" strike="noStrike" kern="1200" cap="none" spc="0" normalizeH="0" baseline="0" noProof="0" dirty="0" smtClean="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057400"/>
            <a:ext cx="8229600" cy="1877437"/>
          </a:xfrm>
          <a:prstGeom prst="rect">
            <a:avLst/>
          </a:prstGeom>
          <a:solidFill>
            <a:schemeClr val="bg1"/>
          </a:solidFill>
          <a:ln w="57150">
            <a:solidFill>
              <a:schemeClr val="tx1"/>
            </a:solidFill>
          </a:ln>
        </p:spPr>
        <p:txBody>
          <a:bodyPr wrap="square">
            <a:spAutoFit/>
          </a:bodyPr>
          <a:lstStyle/>
          <a:p>
            <a:pPr algn="ctr" fontAlgn="auto">
              <a:spcBef>
                <a:spcPts val="0"/>
              </a:spcBef>
              <a:spcAft>
                <a:spcPts val="0"/>
              </a:spcAft>
              <a:defRPr/>
            </a:pPr>
            <a:r>
              <a:rPr lang="es-AR" sz="3200" b="1" dirty="0" smtClean="0">
                <a:latin typeface="Times New Roman" pitchFamily="18" charset="0"/>
                <a:cs typeface="Times New Roman" pitchFamily="18" charset="0"/>
              </a:rPr>
              <a:t> </a:t>
            </a:r>
            <a:r>
              <a:rPr lang="es-AR" sz="2800" b="1" dirty="0" smtClean="0">
                <a:latin typeface="Times New Roman" pitchFamily="18" charset="0"/>
                <a:cs typeface="Times New Roman" pitchFamily="18" charset="0"/>
              </a:rPr>
              <a:t>En base a lo estudiado en el apéndice I del  Manual del Profesional del Seguro edición 17, Ud. debería estar en condiciones de responder las siguientes preguntas:</a:t>
            </a:r>
            <a:endParaRPr lang="es-AR" sz="2800" b="1"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 name="Rectangle 1"/>
          <p:cNvSpPr>
            <a:spLocks noChangeArrowheads="1"/>
          </p:cNvSpPr>
          <p:nvPr/>
        </p:nvSpPr>
        <p:spPr bwMode="auto">
          <a:xfrm>
            <a:off x="457200" y="774442"/>
            <a:ext cx="8229600" cy="5016758"/>
          </a:xfrm>
          <a:prstGeom prst="rect">
            <a:avLst/>
          </a:prstGeom>
          <a:solidFill>
            <a:schemeClr val="bg1"/>
          </a:solidFill>
          <a:ln w="5715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¿Cuál era el régimen anterior a la actual  ley de riesgos del trabajo? </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¿Cuáles son los objetivos de esta ley?</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 quienes comprende esta ley?</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¿Quiénes se pueden </a:t>
            </a:r>
            <a:r>
              <a:rPr kumimoji="0" lang="es-ES_tradnl" sz="20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autoasegurar</a:t>
            </a: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¿Quiénes pudieron constituirse como A.R.T.?</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¿Qué características deben tener las Administradoras de Riesgos del Trabajo según la ley?</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¿Cuáles son las sanciones previstas en la ley por abandono de persona?</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¿Qué patrón de medida se utiliza para la fijación de multas?</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 quiénes se aplican las sanciones cuando se trata de personas jurídicas?</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¿Cuál es el plazo de los contratos con las A.R.T.?</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¿Son de renovación automática?</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¿Qué debe hacer el empleador si desea que no se le renueve automáticamente el contrato en una determinada A.R.T.?</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¿Puede pasarse voluntariamente de una A.R.T. o se tienen que cumplir ciertos requisitos?  Enumere cuáles.</a:t>
            </a:r>
            <a:endParaRPr kumimoji="0" lang="es-ES_tradnl"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 name="Rectangle 1"/>
          <p:cNvSpPr>
            <a:spLocks noChangeArrowheads="1"/>
          </p:cNvSpPr>
          <p:nvPr/>
        </p:nvSpPr>
        <p:spPr bwMode="auto">
          <a:xfrm>
            <a:off x="457199" y="1006019"/>
            <a:ext cx="8229601" cy="4708981"/>
          </a:xfrm>
          <a:prstGeom prst="rect">
            <a:avLst/>
          </a:prstGeom>
          <a:solidFill>
            <a:schemeClr val="bg1"/>
          </a:solidFill>
          <a:ln w="5715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¿Qué disposiciones existen respecto a la obligatoriedad de las A.R.T. cuando el empleador omite declarar su obligación de pago o la contratación de un trabajador?</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¿Qué disposiciones existieron para poder constituirse en una A.R.T.?</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¿Pudieron constituirse como A.R.T. las entidades aseguradoras o debieron cumplir ciertos requisitos? En este caso, indique cuales.</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¿Cuándo y bajo qué circunstancias puede una A.R.T. rescindir un contrato con el empleador y qué disposiciones existen respecto al servicio de asistencia médica de los accidentados?</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¿Cómo se define al accidente de trabajo?</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¿Qué son las denominadas “enfermedades profesionales”?</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¿Solo se puede reclamar por las enfermedades profesionales autorizadas o puede invocarse cualquier otra aunque no esté en ese listado?</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¿Qué es un accidente “in </a:t>
            </a:r>
            <a:r>
              <a:rPr kumimoji="0" lang="es-ES_tradnl" sz="20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itinere</a:t>
            </a: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¿Cuál es la actual extensión del accidente “in </a:t>
            </a:r>
            <a:r>
              <a:rPr kumimoji="0" lang="es-ES_tradnl" sz="20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itinere</a:t>
            </a: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es-ES_tradnl"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Rectangle 1"/>
          <p:cNvSpPr>
            <a:spLocks noChangeArrowheads="1"/>
          </p:cNvSpPr>
          <p:nvPr/>
        </p:nvSpPr>
        <p:spPr bwMode="auto">
          <a:xfrm>
            <a:off x="457200" y="926842"/>
            <a:ext cx="8305800" cy="5016758"/>
          </a:xfrm>
          <a:prstGeom prst="rect">
            <a:avLst/>
          </a:prstGeom>
          <a:solidFill>
            <a:schemeClr val="bg1"/>
          </a:solidFill>
          <a:ln w="5715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¿Cuáles son los casos excluidos de la ley de riesgos del trabajo?</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¿Cuáles son las actuales disposiciones respecto a la acción civil del trabajador?</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¿Cuáles son las prestaciones dinerarias?</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¿Cuáles son las prestaciones en especie?</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¿Qué concepto queda a cargo del empleador en caso de incapacidad laboral temporaria?</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¿Qué es el MOPRE y en qué casos se aplica?</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¿Cómo se calcula el ingreso base mensual?</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¿Qué clases de incapacidad contempla la ley y cuál es el parámetro para diferenciar una de otra?</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¿Cómo se define a la “gran invalidez” y en qué se diferencia de la indemnización por incapacidad permanente total?</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¿Tienen derecho a la indemnización los padres del trabajador soltero fallecido a consecuencia de un accidente de trabajo o enfermedad profesional?</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199" y="1844675"/>
            <a:ext cx="8229601" cy="744538"/>
          </a:xfrm>
          <a:prstGeom prst="rect">
            <a:avLst/>
          </a:prstGeom>
          <a:solidFill>
            <a:schemeClr val="bg2"/>
          </a:solidFill>
          <a:ln w="76200">
            <a:solidFill>
              <a:schemeClr val="tx1"/>
            </a:solidFill>
            <a:miter lim="800000"/>
            <a:headEnd/>
            <a:tailEnd/>
          </a:ln>
        </p:spPr>
        <p:txBody>
          <a:bodyPr anchor="ctr" anchorCtr="1"/>
          <a:lstStyle/>
          <a:p>
            <a:pPr algn="ctr" hangingPunct="0"/>
            <a:r>
              <a:rPr lang="es-AR" sz="2800" b="1">
                <a:solidFill>
                  <a:srgbClr val="000000"/>
                </a:solidFill>
                <a:latin typeface="Times New Roman" pitchFamily="18" charset="0"/>
              </a:rPr>
              <a:t>LEY 26.773 </a:t>
            </a:r>
            <a:endParaRPr lang="es-ES" sz="2800" b="1">
              <a:solidFill>
                <a:srgbClr val="000000"/>
              </a:solidFill>
              <a:latin typeface="Times New Roman" pitchFamily="18" charset="0"/>
            </a:endParaRPr>
          </a:p>
        </p:txBody>
      </p:sp>
      <p:sp>
        <p:nvSpPr>
          <p:cNvPr id="3" name="6 Rectángulo"/>
          <p:cNvSpPr>
            <a:spLocks noChangeArrowheads="1"/>
          </p:cNvSpPr>
          <p:nvPr/>
        </p:nvSpPr>
        <p:spPr bwMode="auto">
          <a:xfrm>
            <a:off x="425074" y="2852738"/>
            <a:ext cx="8301732" cy="3089275"/>
          </a:xfrm>
          <a:prstGeom prst="rect">
            <a:avLst/>
          </a:prstGeom>
          <a:solidFill>
            <a:schemeClr val="bg2"/>
          </a:solidFill>
          <a:ln w="76200">
            <a:solidFill>
              <a:schemeClr val="tx1"/>
            </a:solidFill>
            <a:miter lim="800000"/>
            <a:headEnd/>
            <a:tailEnd/>
          </a:ln>
        </p:spPr>
        <p:txBody>
          <a:bodyPr wrap="square">
            <a:spAutoFit/>
          </a:bodyPr>
          <a:lstStyle/>
          <a:p>
            <a:pPr algn="ctr"/>
            <a:r>
              <a:rPr lang="es-ES" sz="2400" b="1">
                <a:latin typeface="Times New Roman" pitchFamily="18" charset="0"/>
                <a:cs typeface="Times New Roman" pitchFamily="18" charset="0"/>
              </a:rPr>
              <a:t>Mediante decreto N° 2038/2012, el P.E.N. promulgó la Ley 26.773 de “Régimen de reordenamiento de reparación de los daños derivados de los accidentes de trabajo y enfermedades profesionales”, modificatoria de la Ley de Riesgos del Trabajo. </a:t>
            </a:r>
          </a:p>
          <a:p>
            <a:pPr algn="ctr"/>
            <a:r>
              <a:rPr lang="es-ES" sz="2400" b="1">
                <a:latin typeface="Times New Roman" pitchFamily="18" charset="0"/>
                <a:cs typeface="Times New Roman" pitchFamily="18" charset="0"/>
              </a:rPr>
              <a:t>Este nuevo régimen legal, cuyas disposiciones atinentes a las prestaciones en dinero y en especie adquirió vigencia el 26 de octubre de 2012. </a:t>
            </a:r>
          </a:p>
        </p:txBody>
      </p:sp>
      <p:sp>
        <p:nvSpPr>
          <p:cNvPr id="4" name="7 Rectángulo"/>
          <p:cNvSpPr>
            <a:spLocks noChangeArrowheads="1"/>
          </p:cNvSpPr>
          <p:nvPr/>
        </p:nvSpPr>
        <p:spPr bwMode="auto">
          <a:xfrm>
            <a:off x="457200" y="571500"/>
            <a:ext cx="8229600" cy="954088"/>
          </a:xfrm>
          <a:prstGeom prst="rect">
            <a:avLst/>
          </a:prstGeom>
          <a:solidFill>
            <a:schemeClr val="bg2"/>
          </a:solidFill>
          <a:ln w="76200">
            <a:solidFill>
              <a:schemeClr val="tx1"/>
            </a:solidFill>
            <a:miter lim="800000"/>
            <a:headEnd/>
            <a:tailEnd/>
          </a:ln>
        </p:spPr>
        <p:txBody>
          <a:bodyPr wrap="square">
            <a:spAutoFit/>
          </a:bodyPr>
          <a:lstStyle/>
          <a:p>
            <a:pPr algn="ctr"/>
            <a:r>
              <a:rPr lang="es-ES" sz="2800" b="1">
                <a:solidFill>
                  <a:srgbClr val="000000"/>
                </a:solidFill>
                <a:latin typeface="Times New Roman" pitchFamily="18" charset="0"/>
                <a:cs typeface="Times New Roman" pitchFamily="18" charset="0"/>
              </a:rPr>
              <a:t>NRO. 24.557</a:t>
            </a:r>
          </a:p>
          <a:p>
            <a:pPr algn="ctr"/>
            <a:r>
              <a:rPr lang="es-ES" sz="2800" b="1">
                <a:solidFill>
                  <a:srgbClr val="000000"/>
                </a:solidFill>
                <a:latin typeface="Times New Roman" pitchFamily="18" charset="0"/>
                <a:cs typeface="Times New Roman" pitchFamily="18" charset="0"/>
              </a:rPr>
              <a:t>A partir del 1-7-96</a:t>
            </a:r>
            <a:endParaRPr lang="es-AR" sz="2800">
              <a:latin typeface="Calibri"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Rectangle 1"/>
          <p:cNvSpPr>
            <a:spLocks noChangeArrowheads="1"/>
          </p:cNvSpPr>
          <p:nvPr/>
        </p:nvSpPr>
        <p:spPr bwMode="auto">
          <a:xfrm>
            <a:off x="457200" y="1295400"/>
            <a:ext cx="8305800" cy="2246769"/>
          </a:xfrm>
          <a:prstGeom prst="rect">
            <a:avLst/>
          </a:prstGeom>
          <a:solidFill>
            <a:schemeClr val="bg1"/>
          </a:solidFill>
          <a:ln w="5715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¿Cómo se determina el costo del seguro para el empleador?</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 través de quien abona el empleador el costo del seguro? </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¿Cómo está constituido el fondo de garantía?</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¿Cómo está constituido el fondo de reserva?</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¿Quiénes son los entes de regulación y supervisión de la Ley de riesgos del Trabajo?  </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¿De quién depende la Superintendencia de Riesgos del Trabajo? </a:t>
            </a:r>
            <a:endParaRPr kumimoji="0" lang="es-ES_tradnl"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Rectangle 2"/>
          <p:cNvSpPr>
            <a:spLocks noChangeArrowheads="1"/>
          </p:cNvSpPr>
          <p:nvPr/>
        </p:nvSpPr>
        <p:spPr bwMode="auto">
          <a:xfrm>
            <a:off x="457200" y="4343400"/>
            <a:ext cx="8229600" cy="565150"/>
          </a:xfrm>
          <a:prstGeom prst="rect">
            <a:avLst/>
          </a:prstGeom>
          <a:solidFill>
            <a:schemeClr val="bg2"/>
          </a:solidFill>
          <a:ln w="76196">
            <a:solidFill>
              <a:schemeClr val="tx1"/>
            </a:solidFill>
            <a:miter lim="800000"/>
            <a:headEnd/>
            <a:tailEnd/>
          </a:ln>
        </p:spPr>
        <p:txBody>
          <a:bodyPr anchor="ctr" anchorCtr="1"/>
          <a:lstStyle/>
          <a:p>
            <a:pPr algn="ctr"/>
            <a:r>
              <a:rPr lang="es-ES" sz="2800" b="1" dirty="0" smtClean="0">
                <a:solidFill>
                  <a:srgbClr val="000000"/>
                </a:solidFill>
                <a:latin typeface="Times New Roman" pitchFamily="18" charset="0"/>
                <a:cs typeface="Times New Roman" pitchFamily="18" charset="0"/>
              </a:rPr>
              <a:t>GRACIAS</a:t>
            </a:r>
            <a:endParaRPr lang="es-ES" sz="2800" b="1"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0"/>
                                  </p:iterate>
                                  <p:childTnLst>
                                    <p:set>
                                      <p:cBhvr>
                                        <p:cTn id="6" dur="1" fill="hold">
                                          <p:stCondLst>
                                            <p:cond delay="0"/>
                                          </p:stCondLst>
                                        </p:cTn>
                                        <p:tgtEl>
                                          <p:spTgt spid="4"/>
                                        </p:tgtEl>
                                        <p:attrNameLst>
                                          <p:attrName>style.visibility</p:attrName>
                                        </p:attrNameLst>
                                      </p:cBhvr>
                                      <p:to>
                                        <p:strVal val="visible"/>
                                      </p:to>
                                    </p:set>
                                    <p:animEffect transition="in" filter="wipe(down)">
                                      <p:cBhvr>
                                        <p:cTn id="7" dur="75"/>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571500" y="2714625"/>
            <a:ext cx="8001000" cy="523875"/>
          </a:xfrm>
          <a:prstGeom prst="rect">
            <a:avLst/>
          </a:prstGeom>
          <a:solidFill>
            <a:schemeClr val="tx2"/>
          </a:solidFill>
          <a:ln w="76196">
            <a:noFill/>
            <a:prstDash val="solid"/>
          </a:ln>
        </p:spPr>
        <p:txBody>
          <a:bodyPr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a:solidFill>
                  <a:schemeClr val="bg1"/>
                </a:solidFill>
                <a:latin typeface="Times New Roman" pitchFamily="18"/>
                <a:cs typeface="Times New Roman" pitchFamily="18"/>
              </a:rPr>
              <a:t>RIESGOS VARIOS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492375"/>
            <a:ext cx="8229600" cy="1385888"/>
          </a:xfrm>
          <a:prstGeom prst="rect">
            <a:avLst/>
          </a:prstGeom>
          <a:solidFill>
            <a:schemeClr val="tx2"/>
          </a:solidFill>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DAÑOS A MERCADERÍAS POR FALTA DE FRÍO POR PARALIZACIÓN O DEFICIENCIA DE LA INSTALACIÓN REFRIGERADORA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Rectángulo"/>
          <p:cNvSpPr/>
          <p:nvPr/>
        </p:nvSpPr>
        <p:spPr>
          <a:xfrm>
            <a:off x="457200" y="755650"/>
            <a:ext cx="8229600" cy="5194300"/>
          </a:xfrm>
          <a:prstGeom prst="rect">
            <a:avLst/>
          </a:prstGeom>
          <a:solidFill>
            <a:schemeClr val="tx2"/>
          </a:solidFill>
        </p:spPr>
        <p:txBody>
          <a:bodyPr wrap="square">
            <a:spAutoFit/>
          </a:bodyPr>
          <a:lstStyle/>
          <a:p>
            <a:pPr algn="ctr">
              <a:defRPr/>
            </a:pPr>
            <a:r>
              <a:rPr lang="es-ES" sz="2800" b="1" dirty="0">
                <a:solidFill>
                  <a:schemeClr val="bg1"/>
                </a:solidFill>
                <a:latin typeface="Times New Roman" pitchFamily="18" charset="0"/>
                <a:cs typeface="Times New Roman" pitchFamily="18" charset="0"/>
              </a:rPr>
              <a:t>Riesgo cubierto y exclusiones</a:t>
            </a:r>
            <a:endParaRPr lang="es-ES" sz="2800" dirty="0">
              <a:solidFill>
                <a:schemeClr val="bg1"/>
              </a:solidFill>
              <a:latin typeface="Times New Roman" pitchFamily="18" charset="0"/>
              <a:cs typeface="Times New Roman" pitchFamily="18" charset="0"/>
            </a:endParaRPr>
          </a:p>
          <a:p>
            <a:pPr>
              <a:defRPr/>
            </a:pPr>
            <a:r>
              <a:rPr lang="es-ES" dirty="0">
                <a:solidFill>
                  <a:schemeClr val="bg1"/>
                </a:solidFill>
                <a:latin typeface="Calibri" pitchFamily="34" charset="0"/>
              </a:rPr>
              <a:t> </a:t>
            </a:r>
          </a:p>
          <a:p>
            <a:pPr algn="ctr">
              <a:defRPr/>
            </a:pPr>
            <a:r>
              <a:rPr lang="es-ES" sz="1600" b="1" dirty="0">
                <a:solidFill>
                  <a:schemeClr val="bg1"/>
                </a:solidFill>
                <a:latin typeface="Times New Roman" pitchFamily="18" charset="0"/>
                <a:cs typeface="Times New Roman" pitchFamily="18" charset="0"/>
              </a:rPr>
              <a:t>El asegurador indemnizará al asegurado la pérdida de o los daños a los bienes objeto del seguro que se encuentren en las cámaras frigoríficas indicadas en la presente póliza, únicamente cuando sean causadas por falta de frío como consecuencia de la paralización o deficiencias en el funcionamiento de la instalación refrigeradora, incluyendo las originadas por pérdidas del elemento refrigerante o por falta o deficiencia de energía, siempre que la duración de dichos inconvenientes excediera de doce horas continuas o discontinuas, dentro de un periodo de veinticuatro horas. </a:t>
            </a:r>
          </a:p>
          <a:p>
            <a:pPr algn="ctr">
              <a:defRPr/>
            </a:pPr>
            <a:r>
              <a:rPr lang="es-ES" sz="1600" b="1" dirty="0">
                <a:solidFill>
                  <a:schemeClr val="bg1"/>
                </a:solidFill>
                <a:latin typeface="Times New Roman" pitchFamily="18" charset="0"/>
                <a:cs typeface="Times New Roman" pitchFamily="18" charset="0"/>
              </a:rPr>
              <a:t> </a:t>
            </a:r>
          </a:p>
          <a:p>
            <a:pPr algn="ctr">
              <a:defRPr/>
            </a:pPr>
            <a:r>
              <a:rPr lang="es-ES" sz="1600" b="1" dirty="0">
                <a:solidFill>
                  <a:schemeClr val="bg1"/>
                </a:solidFill>
                <a:latin typeface="Times New Roman" pitchFamily="18" charset="0"/>
                <a:cs typeface="Times New Roman" pitchFamily="18" charset="0"/>
              </a:rPr>
              <a:t>Además de los casos excluidos de las condiciones generales, el asegurador no indemnizará las pérdidas o daños originados por:</a:t>
            </a:r>
          </a:p>
          <a:p>
            <a:pPr algn="ctr">
              <a:defRPr/>
            </a:pPr>
            <a:r>
              <a:rPr lang="es-ES" sz="1600" b="1" dirty="0">
                <a:solidFill>
                  <a:schemeClr val="bg1"/>
                </a:solidFill>
                <a:latin typeface="Times New Roman" pitchFamily="18" charset="0"/>
                <a:cs typeface="Times New Roman" pitchFamily="18" charset="0"/>
              </a:rPr>
              <a:t> </a:t>
            </a:r>
          </a:p>
          <a:p>
            <a:pPr>
              <a:buFontTx/>
              <a:buAutoNum type="alphaLcParenR"/>
              <a:defRPr/>
            </a:pPr>
            <a:r>
              <a:rPr lang="es-ES" sz="1600" b="1" dirty="0">
                <a:solidFill>
                  <a:schemeClr val="bg1"/>
                </a:solidFill>
                <a:latin typeface="Times New Roman" pitchFamily="18" charset="0"/>
                <a:cs typeface="Times New Roman" pitchFamily="18" charset="0"/>
              </a:rPr>
              <a:t>falta de frío a raíz de cortes en el suministro de energía por morosidad en el </a:t>
            </a:r>
          </a:p>
          <a:p>
            <a:pPr>
              <a:defRPr/>
            </a:pPr>
            <a:r>
              <a:rPr lang="es-ES" sz="1600" b="1" dirty="0">
                <a:solidFill>
                  <a:schemeClr val="bg1"/>
                </a:solidFill>
                <a:latin typeface="Times New Roman" pitchFamily="18" charset="0"/>
                <a:cs typeface="Times New Roman" pitchFamily="18" charset="0"/>
              </a:rPr>
              <a:t>      pago;</a:t>
            </a:r>
          </a:p>
          <a:p>
            <a:pPr>
              <a:defRPr/>
            </a:pPr>
            <a:r>
              <a:rPr lang="es-ES" sz="1600" b="1" dirty="0">
                <a:solidFill>
                  <a:schemeClr val="bg1"/>
                </a:solidFill>
                <a:latin typeface="Times New Roman" pitchFamily="18" charset="0"/>
                <a:cs typeface="Times New Roman" pitchFamily="18" charset="0"/>
              </a:rPr>
              <a:t>b) contaminación de la mercadería a raíz de derrames, filtraciones, desbordes o </a:t>
            </a:r>
          </a:p>
          <a:p>
            <a:pPr>
              <a:defRPr/>
            </a:pPr>
            <a:r>
              <a:rPr lang="es-ES" sz="1600" b="1" dirty="0">
                <a:solidFill>
                  <a:schemeClr val="bg1"/>
                </a:solidFill>
                <a:latin typeface="Times New Roman" pitchFamily="18" charset="0"/>
                <a:cs typeface="Times New Roman" pitchFamily="18" charset="0"/>
              </a:rPr>
              <a:t>     escapes de substancias de la cámara o equipo refrigerante;</a:t>
            </a:r>
          </a:p>
          <a:p>
            <a:pPr>
              <a:defRPr/>
            </a:pPr>
            <a:r>
              <a:rPr lang="es-ES" sz="1600" b="1" dirty="0">
                <a:solidFill>
                  <a:schemeClr val="bg1"/>
                </a:solidFill>
                <a:latin typeface="Times New Roman" pitchFamily="18" charset="0"/>
                <a:cs typeface="Times New Roman" pitchFamily="18" charset="0"/>
              </a:rPr>
              <a:t>c) falta de frío a raíz de incendio, rayo, explosión, salvo cuando estos </a:t>
            </a:r>
          </a:p>
          <a:p>
            <a:pPr>
              <a:defRPr/>
            </a:pPr>
            <a:r>
              <a:rPr lang="es-ES" sz="1600" b="1" dirty="0">
                <a:solidFill>
                  <a:schemeClr val="bg1"/>
                </a:solidFill>
                <a:latin typeface="Times New Roman" pitchFamily="18" charset="0"/>
                <a:cs typeface="Times New Roman" pitchFamily="18" charset="0"/>
              </a:rPr>
              <a:t>    acontecimientos solo provoquen cortes o deficiencias en el suministro de  </a:t>
            </a:r>
          </a:p>
          <a:p>
            <a:pPr>
              <a:defRPr/>
            </a:pPr>
            <a:r>
              <a:rPr lang="es-ES" sz="1600" b="1" dirty="0">
                <a:solidFill>
                  <a:schemeClr val="bg1"/>
                </a:solidFill>
                <a:latin typeface="Times New Roman" pitchFamily="18" charset="0"/>
                <a:cs typeface="Times New Roman" pitchFamily="18" charset="0"/>
              </a:rPr>
              <a:t>    energía.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852738"/>
            <a:ext cx="8229600" cy="523875"/>
          </a:xfrm>
          <a:prstGeom prst="rect">
            <a:avLst/>
          </a:prstGeom>
          <a:solidFill>
            <a:schemeClr val="tx2"/>
          </a:solidFill>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JUGADORES DE GOLF</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457200" y="1828800"/>
            <a:ext cx="8229600" cy="3108325"/>
          </a:xfrm>
          <a:prstGeom prst="rect">
            <a:avLst/>
          </a:prstGeom>
          <a:solidFill>
            <a:schemeClr val="tx2"/>
          </a:solidFill>
        </p:spPr>
        <p:txBody>
          <a:bodyPr wrap="square">
            <a:spAutoFit/>
          </a:bodyPr>
          <a:lstStyle/>
          <a:p>
            <a:pPr algn="ctr" fontAlgn="auto">
              <a:spcBef>
                <a:spcPts val="0"/>
              </a:spcBef>
              <a:spcAft>
                <a:spcPts val="0"/>
              </a:spcAft>
              <a:defRPr/>
            </a:pPr>
            <a:r>
              <a:rPr lang="es-ES" sz="2800" b="1" dirty="0">
                <a:solidFill>
                  <a:schemeClr val="bg1"/>
                </a:solidFill>
                <a:latin typeface="Times New Roman" panose="02020603050405020304" pitchFamily="18" charset="0"/>
                <a:cs typeface="Times New Roman" panose="02020603050405020304" pitchFamily="18" charset="0"/>
              </a:rPr>
              <a:t>Incendio, robo y/o hurto de efectos personales</a:t>
            </a:r>
            <a:endParaRPr lang="es-ES" sz="2800" dirty="0">
              <a:solidFill>
                <a:schemeClr val="bg1"/>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s-ES" sz="2400" b="1" dirty="0">
                <a:solidFill>
                  <a:schemeClr val="bg1"/>
                </a:solidFill>
                <a:latin typeface="Times New Roman" panose="02020603050405020304" pitchFamily="18" charset="0"/>
                <a:cs typeface="Times New Roman" panose="02020603050405020304" pitchFamily="18" charset="0"/>
              </a:rPr>
              <a:t> </a:t>
            </a:r>
            <a:endParaRPr lang="es-ES" sz="2400" dirty="0">
              <a:solidFill>
                <a:schemeClr val="bg1"/>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s-ES" sz="2400" b="1" dirty="0">
                <a:solidFill>
                  <a:schemeClr val="bg1"/>
                </a:solidFill>
                <a:latin typeface="Times New Roman" panose="02020603050405020304" pitchFamily="18" charset="0"/>
                <a:cs typeface="Times New Roman" panose="02020603050405020304" pitchFamily="18" charset="0"/>
              </a:rPr>
              <a:t>Pérdida o daño causado únicamente por incendio, robo o hurto, que sufriesen los efectos personales del asegurado (excluyendo relojes, alhajas, dijes, monedas, dinero, títulos y estampillas), mientras estuviesen en los edificios de cualquier club de golf reconocido por la Asociación Argentina de Golf, situados en la República Argentina.</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457200" y="474663"/>
            <a:ext cx="8229600" cy="5755422"/>
          </a:xfrm>
          <a:prstGeom prst="rect">
            <a:avLst/>
          </a:prstGeom>
          <a:solidFill>
            <a:schemeClr val="tx2"/>
          </a:solidFill>
        </p:spPr>
        <p:txBody>
          <a:bodyPr wrap="square">
            <a:spAutoFit/>
          </a:bodyPr>
          <a:lstStyle/>
          <a:p>
            <a:pPr algn="ctr" fontAlgn="auto">
              <a:spcBef>
                <a:spcPts val="0"/>
              </a:spcBef>
              <a:spcAft>
                <a:spcPts val="0"/>
              </a:spcAft>
              <a:defRPr/>
            </a:pPr>
            <a:r>
              <a:rPr lang="es-ES" sz="2800" b="1" dirty="0">
                <a:solidFill>
                  <a:schemeClr val="bg1"/>
                </a:solidFill>
                <a:latin typeface="Times New Roman" panose="02020603050405020304" pitchFamily="18" charset="0"/>
                <a:cs typeface="Times New Roman" panose="02020603050405020304" pitchFamily="18" charset="0"/>
              </a:rPr>
              <a:t>Daños o pérdida de los palos y bolsa</a:t>
            </a:r>
          </a:p>
          <a:p>
            <a:pPr algn="ctr" fontAlgn="auto">
              <a:spcBef>
                <a:spcPts val="0"/>
              </a:spcBef>
              <a:spcAft>
                <a:spcPts val="0"/>
              </a:spcAft>
              <a:defRPr/>
            </a:pPr>
            <a:r>
              <a:rPr lang="es-ES" sz="2800" b="1" dirty="0">
                <a:solidFill>
                  <a:schemeClr val="bg1"/>
                </a:solidFill>
                <a:latin typeface="Times New Roman" panose="02020603050405020304" pitchFamily="18" charset="0"/>
                <a:cs typeface="Times New Roman" panose="02020603050405020304" pitchFamily="18" charset="0"/>
              </a:rPr>
              <a:t> </a:t>
            </a:r>
          </a:p>
          <a:p>
            <a:pPr algn="ctr" fontAlgn="auto">
              <a:spcBef>
                <a:spcPts val="0"/>
              </a:spcBef>
              <a:spcAft>
                <a:spcPts val="0"/>
              </a:spcAft>
              <a:defRPr/>
            </a:pPr>
            <a:r>
              <a:rPr lang="es-ES" sz="2400" b="1" dirty="0">
                <a:solidFill>
                  <a:schemeClr val="bg1"/>
                </a:solidFill>
                <a:latin typeface="Times New Roman" panose="02020603050405020304" pitchFamily="18" charset="0"/>
                <a:cs typeface="Times New Roman" panose="02020603050405020304" pitchFamily="18" charset="0"/>
              </a:rPr>
              <a:t>La pérdida y/o daños por cualquier causa, salvo lo estipulado en contrario más adelante, que pudiese sufrir el juego de palos de golf y bolsa de propiedad del asegurado, mientras se encuentre en cualquier parte, dentro del territorio de la República Argentina.</a:t>
            </a:r>
          </a:p>
          <a:p>
            <a:pPr algn="ctr" fontAlgn="auto">
              <a:spcBef>
                <a:spcPts val="0"/>
              </a:spcBef>
              <a:spcAft>
                <a:spcPts val="0"/>
              </a:spcAft>
              <a:defRPr/>
            </a:pPr>
            <a:r>
              <a:rPr lang="es-ES" sz="2400" b="1" dirty="0">
                <a:solidFill>
                  <a:schemeClr val="bg1"/>
                </a:solidFill>
                <a:latin typeface="Times New Roman" panose="02020603050405020304" pitchFamily="18" charset="0"/>
                <a:cs typeface="Times New Roman" panose="02020603050405020304" pitchFamily="18" charset="0"/>
              </a:rPr>
              <a:t> </a:t>
            </a:r>
          </a:p>
          <a:p>
            <a:pPr algn="ctr" fontAlgn="auto">
              <a:spcBef>
                <a:spcPts val="0"/>
              </a:spcBef>
              <a:spcAft>
                <a:spcPts val="0"/>
              </a:spcAft>
              <a:defRPr/>
            </a:pPr>
            <a:r>
              <a:rPr lang="es-ES" sz="2400" b="1" dirty="0">
                <a:solidFill>
                  <a:schemeClr val="bg1"/>
                </a:solidFill>
                <a:latin typeface="Times New Roman" panose="02020603050405020304" pitchFamily="18" charset="0"/>
                <a:cs typeface="Times New Roman" panose="02020603050405020304" pitchFamily="18" charset="0"/>
              </a:rPr>
              <a:t>En caso de pérdida, robo y/o hurto y/o rotura de palos de golf, el asegurador indemnizará dicha pérdida o daño, o a su opción tomará a su cargo la reparación del mismo, o lo reemplazará en caso de pérdida total por otro del mismo tipo y estado de uso, pero en ningún caso la responsabilidad podrá exceder para cada palo del 10% (diez por ciento) de la suma asegurada para estos artículos</a:t>
            </a:r>
            <a:r>
              <a:rPr lang="es-ES" sz="2400" b="1" dirty="0" smtClean="0">
                <a:solidFill>
                  <a:schemeClr val="bg1"/>
                </a:solidFill>
                <a:latin typeface="Times New Roman" panose="02020603050405020304" pitchFamily="18" charset="0"/>
                <a:cs typeface="Times New Roman" panose="02020603050405020304" pitchFamily="18" charset="0"/>
              </a:rPr>
              <a:t>.</a:t>
            </a:r>
            <a:endParaRPr lang="es-ES" sz="24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457200" y="1624013"/>
            <a:ext cx="8229600" cy="3662362"/>
          </a:xfrm>
          <a:prstGeom prst="rect">
            <a:avLst/>
          </a:prstGeom>
          <a:solidFill>
            <a:schemeClr val="tx2"/>
          </a:solidFill>
        </p:spPr>
        <p:txBody>
          <a:bodyPr wrap="square">
            <a:spAutoFit/>
          </a:bodyPr>
          <a:lstStyle/>
          <a:p>
            <a:pPr algn="ctr" fontAlgn="auto">
              <a:spcBef>
                <a:spcPts val="0"/>
              </a:spcBef>
              <a:spcAft>
                <a:spcPts val="0"/>
              </a:spcAft>
              <a:defRPr/>
            </a:pPr>
            <a:r>
              <a:rPr lang="es-ES" sz="2800" b="1" dirty="0">
                <a:solidFill>
                  <a:schemeClr val="bg1"/>
                </a:solidFill>
                <a:latin typeface="Times New Roman" panose="02020603050405020304" pitchFamily="18" charset="0"/>
                <a:cs typeface="Times New Roman" panose="02020603050405020304" pitchFamily="18" charset="0"/>
              </a:rPr>
              <a:t>Hoyo en uno</a:t>
            </a:r>
          </a:p>
          <a:p>
            <a:pPr algn="ctr" fontAlgn="auto">
              <a:spcBef>
                <a:spcPts val="0"/>
              </a:spcBef>
              <a:spcAft>
                <a:spcPts val="0"/>
              </a:spcAft>
              <a:defRPr/>
            </a:pPr>
            <a:r>
              <a:rPr lang="es-ES" sz="2400" b="1" dirty="0">
                <a:solidFill>
                  <a:schemeClr val="bg1"/>
                </a:solidFill>
                <a:latin typeface="Times New Roman" panose="02020603050405020304" pitchFamily="18" charset="0"/>
                <a:cs typeface="Times New Roman" panose="02020603050405020304" pitchFamily="18" charset="0"/>
              </a:rPr>
              <a:t> </a:t>
            </a:r>
          </a:p>
          <a:p>
            <a:pPr algn="ctr" fontAlgn="auto">
              <a:spcBef>
                <a:spcPts val="0"/>
              </a:spcBef>
              <a:spcAft>
                <a:spcPts val="0"/>
              </a:spcAft>
              <a:defRPr/>
            </a:pPr>
            <a:r>
              <a:rPr lang="es-ES" sz="2000" b="1" dirty="0">
                <a:solidFill>
                  <a:schemeClr val="bg1"/>
                </a:solidFill>
                <a:latin typeface="Times New Roman" panose="02020603050405020304" pitchFamily="18" charset="0"/>
                <a:cs typeface="Times New Roman" panose="02020603050405020304" pitchFamily="18" charset="0"/>
              </a:rPr>
              <a:t>Se encuentran cubiertos bajo las garantías de la póliza los gastos en que incurra el asegurado en el caso de realizar el hoyo al primer golpe (hoyo en uno).</a:t>
            </a:r>
          </a:p>
          <a:p>
            <a:pPr algn="ctr" fontAlgn="auto">
              <a:spcBef>
                <a:spcPts val="0"/>
              </a:spcBef>
              <a:spcAft>
                <a:spcPts val="0"/>
              </a:spcAft>
              <a:defRPr/>
            </a:pPr>
            <a:r>
              <a:rPr lang="es-ES" sz="2000" b="1" dirty="0">
                <a:solidFill>
                  <a:schemeClr val="bg1"/>
                </a:solidFill>
                <a:latin typeface="Times New Roman" panose="02020603050405020304" pitchFamily="18" charset="0"/>
                <a:cs typeface="Times New Roman" panose="02020603050405020304" pitchFamily="18" charset="0"/>
              </a:rPr>
              <a:t> </a:t>
            </a:r>
          </a:p>
          <a:p>
            <a:pPr algn="ctr" fontAlgn="auto">
              <a:spcBef>
                <a:spcPts val="0"/>
              </a:spcBef>
              <a:spcAft>
                <a:spcPts val="0"/>
              </a:spcAft>
              <a:defRPr/>
            </a:pPr>
            <a:r>
              <a:rPr lang="es-ES" sz="2000" b="1" dirty="0">
                <a:solidFill>
                  <a:schemeClr val="bg1"/>
                </a:solidFill>
                <a:latin typeface="Times New Roman" panose="02020603050405020304" pitchFamily="18" charset="0"/>
                <a:cs typeface="Times New Roman" panose="02020603050405020304" pitchFamily="18" charset="0"/>
              </a:rPr>
              <a:t>La cobertura se otorga bajo la garantía que ofrece el asegurado de documentar debidamente el gasto incurrido, así como que dicha realización queda debidamente reconocida en un todo de acuerdo a los reglamentos de la Asociación Argentina de Golf.</a:t>
            </a:r>
          </a:p>
          <a:p>
            <a:pPr algn="ctr" fontAlgn="auto">
              <a:spcBef>
                <a:spcPts val="0"/>
              </a:spcBef>
              <a:spcAft>
                <a:spcPts val="0"/>
              </a:spcAft>
              <a:defRPr/>
            </a:pPr>
            <a:r>
              <a:rPr lang="es-ES" sz="2000" b="1" dirty="0">
                <a:solidFill>
                  <a:schemeClr val="bg1"/>
                </a:solidFill>
                <a:latin typeface="Times New Roman" panose="02020603050405020304" pitchFamily="18" charset="0"/>
                <a:cs typeface="Times New Roman" panose="02020603050405020304" pitchFamily="18" charset="0"/>
              </a:rPr>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457200" y="974725"/>
            <a:ext cx="8229600" cy="4954588"/>
          </a:xfrm>
          <a:prstGeom prst="rect">
            <a:avLst/>
          </a:prstGeom>
          <a:solidFill>
            <a:schemeClr val="tx2"/>
          </a:solidFill>
        </p:spPr>
        <p:txBody>
          <a:bodyPr wrap="square">
            <a:spAutoFit/>
          </a:bodyPr>
          <a:lstStyle/>
          <a:p>
            <a:pPr algn="ctr" fontAlgn="auto">
              <a:spcBef>
                <a:spcPts val="0"/>
              </a:spcBef>
              <a:spcAft>
                <a:spcPts val="0"/>
              </a:spcAft>
              <a:defRPr/>
            </a:pPr>
            <a:r>
              <a:rPr lang="es-ES" sz="2800" b="1" dirty="0">
                <a:solidFill>
                  <a:schemeClr val="bg1"/>
                </a:solidFill>
                <a:latin typeface="Times New Roman" panose="02020603050405020304" pitchFamily="18" charset="0"/>
                <a:cs typeface="Times New Roman" panose="02020603050405020304" pitchFamily="18" charset="0"/>
              </a:rPr>
              <a:t>Riesgos no asegurados</a:t>
            </a:r>
          </a:p>
          <a:p>
            <a:pPr algn="ctr" fontAlgn="auto">
              <a:spcBef>
                <a:spcPts val="0"/>
              </a:spcBef>
              <a:spcAft>
                <a:spcPts val="0"/>
              </a:spcAft>
              <a:defRPr/>
            </a:pPr>
            <a:r>
              <a:rPr lang="es-ES" sz="2800" b="1" dirty="0">
                <a:solidFill>
                  <a:schemeClr val="bg1"/>
                </a:solidFill>
                <a:latin typeface="Times New Roman" panose="02020603050405020304" pitchFamily="18" charset="0"/>
                <a:cs typeface="Times New Roman" panose="02020603050405020304" pitchFamily="18" charset="0"/>
              </a:rPr>
              <a:t> </a:t>
            </a:r>
          </a:p>
          <a:p>
            <a:pPr algn="ctr" fontAlgn="auto">
              <a:spcBef>
                <a:spcPts val="0"/>
              </a:spcBef>
              <a:spcAft>
                <a:spcPts val="0"/>
              </a:spcAft>
              <a:defRPr/>
            </a:pPr>
            <a:r>
              <a:rPr lang="es-ES" sz="2000" b="1" dirty="0">
                <a:solidFill>
                  <a:schemeClr val="bg1"/>
                </a:solidFill>
                <a:latin typeface="Times New Roman" panose="02020603050405020304" pitchFamily="18" charset="0"/>
                <a:cs typeface="Times New Roman" panose="02020603050405020304" pitchFamily="18" charset="0"/>
              </a:rPr>
              <a:t>Se excluyen del seguro la pérdida, robo y/o hurto de pelotas de golf y los daños o pérdidas de los palos y/o la bolsa y/o demás efectos personales asegurados como consecuencia directa o indirecta de:</a:t>
            </a:r>
          </a:p>
          <a:p>
            <a:pPr algn="ctr" fontAlgn="auto">
              <a:spcBef>
                <a:spcPts val="0"/>
              </a:spcBef>
              <a:spcAft>
                <a:spcPts val="0"/>
              </a:spcAft>
              <a:defRPr/>
            </a:pPr>
            <a:r>
              <a:rPr lang="es-ES" sz="2000" b="1" dirty="0">
                <a:solidFill>
                  <a:schemeClr val="bg1"/>
                </a:solidFill>
                <a:latin typeface="Times New Roman" panose="02020603050405020304" pitchFamily="18" charset="0"/>
                <a:cs typeface="Times New Roman" panose="02020603050405020304" pitchFamily="18" charset="0"/>
              </a:rPr>
              <a:t> </a:t>
            </a:r>
          </a:p>
          <a:p>
            <a:pPr marL="457200" indent="-457200" fontAlgn="auto">
              <a:spcBef>
                <a:spcPts val="0"/>
              </a:spcBef>
              <a:spcAft>
                <a:spcPts val="0"/>
              </a:spcAft>
              <a:buFontTx/>
              <a:buAutoNum type="alphaLcParenR"/>
              <a:defRPr/>
            </a:pPr>
            <a:r>
              <a:rPr lang="es-ES" sz="2000" b="1" dirty="0">
                <a:solidFill>
                  <a:schemeClr val="bg1"/>
                </a:solidFill>
                <a:latin typeface="Times New Roman" panose="02020603050405020304" pitchFamily="18" charset="0"/>
                <a:cs typeface="Times New Roman" panose="02020603050405020304" pitchFamily="18" charset="0"/>
              </a:rPr>
              <a:t>efecto de cualquier proceso de reparación, </a:t>
            </a:r>
          </a:p>
          <a:p>
            <a:pPr fontAlgn="auto">
              <a:spcBef>
                <a:spcPts val="0"/>
              </a:spcBef>
              <a:spcAft>
                <a:spcPts val="0"/>
              </a:spcAft>
              <a:defRPr/>
            </a:pPr>
            <a:r>
              <a:rPr lang="es-ES" sz="2000" b="1" dirty="0">
                <a:solidFill>
                  <a:schemeClr val="bg1"/>
                </a:solidFill>
                <a:latin typeface="Times New Roman" panose="02020603050405020304" pitchFamily="18" charset="0"/>
                <a:cs typeface="Times New Roman" panose="02020603050405020304" pitchFamily="18" charset="0"/>
              </a:rPr>
              <a:t>       restauración o renovación;</a:t>
            </a:r>
          </a:p>
          <a:p>
            <a:pPr marL="457200" indent="-457200" fontAlgn="auto">
              <a:spcBef>
                <a:spcPts val="0"/>
              </a:spcBef>
              <a:spcAft>
                <a:spcPts val="0"/>
              </a:spcAft>
              <a:buFontTx/>
              <a:buAutoNum type="alphaLcParenR" startAt="2"/>
              <a:defRPr/>
            </a:pPr>
            <a:r>
              <a:rPr lang="es-ES" sz="2000" b="1" dirty="0">
                <a:solidFill>
                  <a:schemeClr val="bg1"/>
                </a:solidFill>
                <a:latin typeface="Times New Roman" panose="02020603050405020304" pitchFamily="18" charset="0"/>
                <a:cs typeface="Times New Roman" panose="02020603050405020304" pitchFamily="18" charset="0"/>
              </a:rPr>
              <a:t>la acción de insectos, vermes, gérmenes, moho, uso, </a:t>
            </a:r>
          </a:p>
          <a:p>
            <a:pPr fontAlgn="auto">
              <a:spcBef>
                <a:spcPts val="0"/>
              </a:spcBef>
              <a:spcAft>
                <a:spcPts val="0"/>
              </a:spcAft>
              <a:defRPr/>
            </a:pPr>
            <a:r>
              <a:rPr lang="es-ES" sz="2000" b="1" dirty="0">
                <a:solidFill>
                  <a:schemeClr val="bg1"/>
                </a:solidFill>
                <a:latin typeface="Times New Roman" panose="02020603050405020304" pitchFamily="18" charset="0"/>
                <a:cs typeface="Times New Roman" panose="02020603050405020304" pitchFamily="18" charset="0"/>
              </a:rPr>
              <a:t>       vicio propio o defecto inherente a la naturaleza de la </a:t>
            </a:r>
          </a:p>
          <a:p>
            <a:pPr fontAlgn="auto">
              <a:spcBef>
                <a:spcPts val="0"/>
              </a:spcBef>
              <a:spcAft>
                <a:spcPts val="0"/>
              </a:spcAft>
              <a:defRPr/>
            </a:pPr>
            <a:r>
              <a:rPr lang="es-ES" sz="2000" b="1" dirty="0">
                <a:solidFill>
                  <a:schemeClr val="bg1"/>
                </a:solidFill>
                <a:latin typeface="Times New Roman" panose="02020603050405020304" pitchFamily="18" charset="0"/>
                <a:cs typeface="Times New Roman" panose="02020603050405020304" pitchFamily="18" charset="0"/>
              </a:rPr>
              <a:t>       cosa asegurada;</a:t>
            </a:r>
          </a:p>
          <a:p>
            <a:pPr marL="457200" indent="-457200" fontAlgn="auto">
              <a:spcBef>
                <a:spcPts val="0"/>
              </a:spcBef>
              <a:spcAft>
                <a:spcPts val="0"/>
              </a:spcAft>
              <a:buFontTx/>
              <a:buAutoNum type="alphaLcParenR" startAt="3"/>
              <a:defRPr/>
            </a:pPr>
            <a:r>
              <a:rPr lang="es-ES" sz="2000" b="1" dirty="0">
                <a:solidFill>
                  <a:schemeClr val="bg1"/>
                </a:solidFill>
                <a:latin typeface="Times New Roman" panose="02020603050405020304" pitchFamily="18" charset="0"/>
                <a:cs typeface="Times New Roman" panose="02020603050405020304" pitchFamily="18" charset="0"/>
              </a:rPr>
              <a:t>daños o pérdidas ocasionadas por actos intencionales </a:t>
            </a:r>
          </a:p>
          <a:p>
            <a:pPr fontAlgn="auto">
              <a:spcBef>
                <a:spcPts val="0"/>
              </a:spcBef>
              <a:spcAft>
                <a:spcPts val="0"/>
              </a:spcAft>
              <a:defRPr/>
            </a:pPr>
            <a:r>
              <a:rPr lang="es-ES" sz="2000" b="1" dirty="0">
                <a:solidFill>
                  <a:schemeClr val="bg1"/>
                </a:solidFill>
                <a:latin typeface="Times New Roman" panose="02020603050405020304" pitchFamily="18" charset="0"/>
                <a:cs typeface="Times New Roman" panose="02020603050405020304" pitchFamily="18" charset="0"/>
              </a:rPr>
              <a:t>       del asegurado;</a:t>
            </a:r>
          </a:p>
          <a:p>
            <a:pPr marL="457200" indent="-457200" fontAlgn="auto">
              <a:spcBef>
                <a:spcPts val="0"/>
              </a:spcBef>
              <a:spcAft>
                <a:spcPts val="0"/>
              </a:spcAft>
              <a:buFontTx/>
              <a:buAutoNum type="alphaLcParenR" startAt="4"/>
              <a:defRPr/>
            </a:pPr>
            <a:r>
              <a:rPr lang="es-ES" sz="2000" b="1" dirty="0">
                <a:solidFill>
                  <a:schemeClr val="bg1"/>
                </a:solidFill>
                <a:latin typeface="Times New Roman" panose="02020603050405020304" pitchFamily="18" charset="0"/>
                <a:cs typeface="Times New Roman" panose="02020603050405020304" pitchFamily="18" charset="0"/>
              </a:rPr>
              <a:t>por confiscación o destrucción por cualquier autoridad </a:t>
            </a:r>
          </a:p>
          <a:p>
            <a:pPr fontAlgn="auto">
              <a:spcBef>
                <a:spcPts val="0"/>
              </a:spcBef>
              <a:spcAft>
                <a:spcPts val="0"/>
              </a:spcAft>
              <a:defRPr/>
            </a:pPr>
            <a:r>
              <a:rPr lang="es-ES" sz="2000" b="1" dirty="0">
                <a:solidFill>
                  <a:schemeClr val="bg1"/>
                </a:solidFill>
                <a:latin typeface="Times New Roman" panose="02020603050405020304" pitchFamily="18" charset="0"/>
                <a:cs typeface="Times New Roman" panose="02020603050405020304" pitchFamily="18" charset="0"/>
              </a:rPr>
              <a:t>       competente.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457200" y="1325563"/>
            <a:ext cx="8229600" cy="4032250"/>
          </a:xfrm>
          <a:prstGeom prst="rect">
            <a:avLst/>
          </a:prstGeom>
          <a:solidFill>
            <a:schemeClr val="tx2"/>
          </a:solidFill>
        </p:spPr>
        <p:txBody>
          <a:bodyPr wrap="square">
            <a:spAutoFit/>
          </a:bodyPr>
          <a:lstStyle/>
          <a:p>
            <a:pPr algn="ctr" fontAlgn="auto">
              <a:spcBef>
                <a:spcPts val="0"/>
              </a:spcBef>
              <a:spcAft>
                <a:spcPts val="0"/>
              </a:spcAft>
              <a:defRPr/>
            </a:pPr>
            <a:r>
              <a:rPr lang="es-ES" sz="2800" b="1" dirty="0">
                <a:solidFill>
                  <a:schemeClr val="bg1"/>
                </a:solidFill>
                <a:latin typeface="Times New Roman" panose="02020603050405020304" pitchFamily="18" charset="0"/>
                <a:cs typeface="Times New Roman" panose="02020603050405020304" pitchFamily="18" charset="0"/>
              </a:rPr>
              <a:t>Responsabilidad civil</a:t>
            </a:r>
          </a:p>
          <a:p>
            <a:pPr algn="ctr" fontAlgn="auto">
              <a:spcBef>
                <a:spcPts val="0"/>
              </a:spcBef>
              <a:spcAft>
                <a:spcPts val="0"/>
              </a:spcAft>
              <a:defRPr/>
            </a:pPr>
            <a:endParaRPr lang="es-ES" sz="2800" b="1" dirty="0">
              <a:solidFill>
                <a:schemeClr val="bg1"/>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s-ES" sz="2000" b="1" dirty="0">
                <a:solidFill>
                  <a:schemeClr val="bg1"/>
                </a:solidFill>
                <a:latin typeface="Times New Roman" panose="02020603050405020304" pitchFamily="18" charset="0"/>
                <a:cs typeface="Times New Roman" panose="02020603050405020304" pitchFamily="18" charset="0"/>
              </a:rPr>
              <a:t>Se ampara la responsabilidad civil del asegurado respecto a accidentes causados por él, mientras estuviere jugando al golf, en cualquier cancha de golf, reconocida por la Asociación Argentina de golf, situada en la República  Argentina y ocurriendo como consecuencia de:</a:t>
            </a:r>
          </a:p>
          <a:p>
            <a:pPr algn="ctr" fontAlgn="auto">
              <a:spcBef>
                <a:spcPts val="0"/>
              </a:spcBef>
              <a:spcAft>
                <a:spcPts val="0"/>
              </a:spcAft>
              <a:defRPr/>
            </a:pPr>
            <a:endParaRPr lang="es-ES" sz="2000" b="1" dirty="0">
              <a:solidFill>
                <a:schemeClr val="bg1"/>
              </a:solidFill>
              <a:latin typeface="Times New Roman" panose="02020603050405020304" pitchFamily="18" charset="0"/>
              <a:cs typeface="Times New Roman" panose="02020603050405020304" pitchFamily="18" charset="0"/>
            </a:endParaRPr>
          </a:p>
          <a:p>
            <a:pPr marL="457200" indent="-457200" fontAlgn="auto">
              <a:spcBef>
                <a:spcPts val="0"/>
              </a:spcBef>
              <a:spcAft>
                <a:spcPts val="0"/>
              </a:spcAft>
              <a:buFontTx/>
              <a:buAutoNum type="alphaLcParenR"/>
              <a:defRPr/>
            </a:pPr>
            <a:r>
              <a:rPr lang="es-ES" sz="2000" b="1" dirty="0">
                <a:solidFill>
                  <a:schemeClr val="bg1"/>
                </a:solidFill>
                <a:latin typeface="Times New Roman" panose="02020603050405020304" pitchFamily="18" charset="0"/>
                <a:cs typeface="Times New Roman" panose="02020603050405020304" pitchFamily="18" charset="0"/>
              </a:rPr>
              <a:t>Daño corporal acaecido a cualquier persona (incluso el “caddie”), que no fuere miembros de la familia del asegurado, ni que estuviere a su servicio, ni personas que habitan su hogar, ya sean o no parientes del mismo, hasta la suma indicada en las condiciones particulares de la póliza.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4"/>
          <p:cNvSpPr txBox="1">
            <a:spLocks noChangeArrowheads="1"/>
          </p:cNvSpPr>
          <p:nvPr/>
        </p:nvSpPr>
        <p:spPr bwMode="auto">
          <a:xfrm>
            <a:off x="491195" y="2587625"/>
            <a:ext cx="8296548" cy="2928938"/>
          </a:xfrm>
          <a:prstGeom prst="rect">
            <a:avLst/>
          </a:prstGeom>
          <a:solidFill>
            <a:schemeClr val="bg2"/>
          </a:solidFill>
          <a:ln w="76196">
            <a:solidFill>
              <a:schemeClr val="tx1"/>
            </a:solidFill>
            <a:miter lim="800000"/>
            <a:headEnd/>
            <a:tailEnd/>
          </a:ln>
        </p:spPr>
        <p:txBody>
          <a:bodyPr wrap="square">
            <a:spAutoFit/>
          </a:bodyPr>
          <a:lstStyle/>
          <a:p>
            <a:pPr hangingPunct="0">
              <a:spcBef>
                <a:spcPts val="1100"/>
              </a:spcBef>
            </a:pPr>
            <a:r>
              <a:rPr lang="es-ES" b="1">
                <a:solidFill>
                  <a:srgbClr val="000000"/>
                </a:solidFill>
                <a:latin typeface="Times New Roman" pitchFamily="18" charset="0"/>
              </a:rPr>
              <a:t>- REDUCIR LA SINIESTRALIDAD LABORAL A TRAVÉS DE LA</a:t>
            </a:r>
          </a:p>
          <a:p>
            <a:pPr hangingPunct="0">
              <a:spcBef>
                <a:spcPts val="1100"/>
              </a:spcBef>
            </a:pPr>
            <a:r>
              <a:rPr lang="es-ES" b="1">
                <a:solidFill>
                  <a:srgbClr val="000000"/>
                </a:solidFill>
                <a:latin typeface="Times New Roman" pitchFamily="18" charset="0"/>
              </a:rPr>
              <a:t>  PREVENCIÓN;</a:t>
            </a:r>
          </a:p>
          <a:p>
            <a:pPr hangingPunct="0">
              <a:spcBef>
                <a:spcPts val="1100"/>
              </a:spcBef>
            </a:pPr>
            <a:r>
              <a:rPr lang="es-ES" b="1">
                <a:solidFill>
                  <a:srgbClr val="000000"/>
                </a:solidFill>
                <a:latin typeface="Times New Roman" pitchFamily="18" charset="0"/>
              </a:rPr>
              <a:t>- REPARAR LOS DAÑOS POR ACCIDENTES DEL TRABAJO Y</a:t>
            </a:r>
          </a:p>
          <a:p>
            <a:pPr hangingPunct="0">
              <a:spcBef>
                <a:spcPts val="1100"/>
              </a:spcBef>
            </a:pPr>
            <a:r>
              <a:rPr lang="es-ES" b="1">
                <a:solidFill>
                  <a:srgbClr val="000000"/>
                </a:solidFill>
                <a:latin typeface="Times New Roman" pitchFamily="18" charset="0"/>
              </a:rPr>
              <a:t>   ENFERMEDADES PROFESIONALES;</a:t>
            </a:r>
          </a:p>
          <a:p>
            <a:pPr hangingPunct="0">
              <a:spcBef>
                <a:spcPts val="1100"/>
              </a:spcBef>
            </a:pPr>
            <a:r>
              <a:rPr lang="es-ES" b="1">
                <a:solidFill>
                  <a:srgbClr val="000000"/>
                </a:solidFill>
                <a:latin typeface="Times New Roman" pitchFamily="18" charset="0"/>
              </a:rPr>
              <a:t>- REHABILITAR AL TRABAJADOR DAMNIFICADO;</a:t>
            </a:r>
          </a:p>
          <a:p>
            <a:pPr hangingPunct="0">
              <a:spcBef>
                <a:spcPts val="1100"/>
              </a:spcBef>
            </a:pPr>
            <a:r>
              <a:rPr lang="es-ES" b="1">
                <a:solidFill>
                  <a:srgbClr val="000000"/>
                </a:solidFill>
                <a:latin typeface="Times New Roman" pitchFamily="18" charset="0"/>
              </a:rPr>
              <a:t>- PROMOVER SU RECALIFICACIÓN Y RECOLOCACIÓN;</a:t>
            </a:r>
          </a:p>
          <a:p>
            <a:pPr hangingPunct="0">
              <a:spcBef>
                <a:spcPts val="1100"/>
              </a:spcBef>
            </a:pPr>
            <a:r>
              <a:rPr lang="es-ES" b="1">
                <a:solidFill>
                  <a:srgbClr val="000000"/>
                </a:solidFill>
                <a:latin typeface="Times New Roman" pitchFamily="18" charset="0"/>
              </a:rPr>
              <a:t>- PROMOVER LA NEGOCIACIÓN COLECTIVA LABORAL.</a:t>
            </a:r>
            <a:endParaRPr lang="es-ES">
              <a:solidFill>
                <a:srgbClr val="000000"/>
              </a:solidFill>
              <a:latin typeface="Times New Roman" pitchFamily="18" charset="0"/>
            </a:endParaRPr>
          </a:p>
        </p:txBody>
      </p:sp>
      <p:sp>
        <p:nvSpPr>
          <p:cNvPr id="3" name="Rectangle 2"/>
          <p:cNvSpPr>
            <a:spLocks noChangeArrowheads="1"/>
          </p:cNvSpPr>
          <p:nvPr/>
        </p:nvSpPr>
        <p:spPr bwMode="auto">
          <a:xfrm>
            <a:off x="457200" y="1000108"/>
            <a:ext cx="8229600" cy="601663"/>
          </a:xfrm>
          <a:prstGeom prst="rect">
            <a:avLst/>
          </a:prstGeom>
          <a:solidFill>
            <a:schemeClr val="bg2"/>
          </a:solidFill>
          <a:ln w="76200">
            <a:solidFill>
              <a:schemeClr val="tx1"/>
            </a:solidFill>
            <a:miter lim="800000"/>
            <a:headEnd/>
            <a:tailEnd/>
          </a:ln>
        </p:spPr>
        <p:txBody>
          <a:bodyPr anchor="ctr" anchorCtr="1"/>
          <a:lstStyle/>
          <a:p>
            <a:pPr algn="ctr" hangingPunct="0"/>
            <a:r>
              <a:rPr lang="es-AR" sz="2800" b="1">
                <a:solidFill>
                  <a:srgbClr val="000000"/>
                </a:solidFill>
                <a:latin typeface="Times New Roman" pitchFamily="18" charset="0"/>
              </a:rPr>
              <a:t>OBJETIVOS FUNDAMENTALES </a:t>
            </a:r>
            <a:endParaRPr lang="es-ES" sz="2800" b="1">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1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0"/>
                                          </p:val>
                                        </p:tav>
                                        <p:tav tm="100000">
                                          <p:val>
                                            <p:strVal val="#ppt_w"/>
                                          </p:val>
                                        </p:tav>
                                      </p:tavLst>
                                    </p:anim>
                                    <p:anim calcmode="lin" valueType="num">
                                      <p:cBhvr>
                                        <p:cTn id="8" dur="500" fill="hold"/>
                                        <p:tgtEl>
                                          <p:spTgt spid="2"/>
                                        </p:tgtEl>
                                        <p:attrNameLst>
                                          <p:attrName>ppt_h</p:attrName>
                                        </p:attrNameLst>
                                      </p:cBhvr>
                                      <p:tavLst>
                                        <p:tav tm="0">
                                          <p:val>
                                            <p:strVal val="0"/>
                                          </p:val>
                                        </p:tav>
                                        <p:tav tm="100000">
                                          <p:val>
                                            <p:strVal val="#ppt_h"/>
                                          </p:val>
                                        </p:tav>
                                      </p:tavLst>
                                    </p:anim>
                                    <p:anim calcmode="lin" valueType="num">
                                      <p:cBhvr>
                                        <p:cTn id="9" dur="500" fill="hold"/>
                                        <p:tgtEl>
                                          <p:spTgt spid="2"/>
                                        </p:tgtEl>
                                        <p:attrNameLst>
                                          <p:attrName>ppt_x</p:attrName>
                                        </p:attrNameLst>
                                      </p:cBhvr>
                                      <p:tavLst>
                                        <p:tav tm="0">
                                          <p:val>
                                            <p:strVal val="0,5"/>
                                          </p:val>
                                        </p:tav>
                                        <p:tav tm="100000">
                                          <p:val>
                                            <p:strVal val="#ppt_x"/>
                                          </p:val>
                                        </p:tav>
                                      </p:tavLst>
                                    </p:anim>
                                    <p:anim calcmode="lin" valueType="num">
                                      <p:cBhvr>
                                        <p:cTn id="10" dur="500" fill="hold"/>
                                        <p:tgtEl>
                                          <p:spTgt spid="2"/>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457200" y="1203325"/>
            <a:ext cx="8229600" cy="4154488"/>
          </a:xfrm>
          <a:prstGeom prst="rect">
            <a:avLst/>
          </a:prstGeom>
          <a:solidFill>
            <a:schemeClr val="tx2"/>
          </a:solidFill>
        </p:spPr>
        <p:txBody>
          <a:bodyPr wrap="square">
            <a:spAutoFit/>
          </a:bodyPr>
          <a:lstStyle/>
          <a:p>
            <a:pPr marL="457200" indent="-457200" fontAlgn="auto">
              <a:spcBef>
                <a:spcPts val="0"/>
              </a:spcBef>
              <a:spcAft>
                <a:spcPts val="0"/>
              </a:spcAft>
              <a:defRPr/>
            </a:pPr>
            <a:r>
              <a:rPr lang="es-ES" sz="2400" b="1" dirty="0">
                <a:solidFill>
                  <a:schemeClr val="bg1"/>
                </a:solidFill>
                <a:latin typeface="Times New Roman" panose="02020603050405020304" pitchFamily="18" charset="0"/>
                <a:cs typeface="Times New Roman" panose="02020603050405020304" pitchFamily="18" charset="0"/>
              </a:rPr>
              <a:t>b)   </a:t>
            </a:r>
            <a:r>
              <a:rPr lang="es-ES" sz="2000" b="1" dirty="0">
                <a:solidFill>
                  <a:schemeClr val="bg1"/>
                </a:solidFill>
                <a:latin typeface="Times New Roman" panose="02020603050405020304" pitchFamily="18" charset="0"/>
                <a:cs typeface="Times New Roman" panose="02020603050405020304" pitchFamily="18" charset="0"/>
              </a:rPr>
              <a:t>Daño acaecido a cualquier objeto que no perteneciera al asegurado ni que estuviere bajo su custodia o control ni que perteneciera a o estuviera bajo su custodia o control de su familia o de personas que habiten su hogar, sean o no parientes del mismo, o de alguna persona que el asegurado tuviere as su servicio. Se consideran miembros de la familia del asegurado a las personas que tengan parentesco con él hasta el tercer grado de consanguinidad o afinidad, hasta la suma máxima asegurada indicada en las condiciones particulares de la póliza.</a:t>
            </a:r>
          </a:p>
          <a:p>
            <a:pPr marL="457200" indent="-457200" fontAlgn="auto">
              <a:spcBef>
                <a:spcPts val="0"/>
              </a:spcBef>
              <a:spcAft>
                <a:spcPts val="0"/>
              </a:spcAft>
              <a:defRPr/>
            </a:pPr>
            <a:endParaRPr lang="es-ES" sz="2000" b="1" dirty="0">
              <a:solidFill>
                <a:schemeClr val="bg1"/>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s-ES" sz="2000" b="1" dirty="0">
                <a:solidFill>
                  <a:schemeClr val="bg1"/>
                </a:solidFill>
                <a:latin typeface="Times New Roman" panose="02020603050405020304" pitchFamily="18" charset="0"/>
                <a:cs typeface="Times New Roman" panose="02020603050405020304" pitchFamily="18" charset="0"/>
              </a:rPr>
              <a:t>Serán por cuenta de la Compañía Aseguradora los gastos y costos que legalmente pudieran originar los accidentes, cubiertos por esta póliza, que involucren responsabilidad del asegurado.</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2689225"/>
            <a:ext cx="8229600" cy="954088"/>
          </a:xfrm>
          <a:prstGeom prst="rect">
            <a:avLst/>
          </a:prstGeom>
          <a:solidFill>
            <a:schemeClr val="tx2"/>
          </a:solidFill>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PÉRDIDA DE SUSTANCIAS LÍQUIDAS Y GASEOSAS CONTENIDAS EN RECIPIENTES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457200" y="1557338"/>
            <a:ext cx="8229600" cy="3476625"/>
          </a:xfrm>
          <a:prstGeom prst="rect">
            <a:avLst/>
          </a:prstGeom>
          <a:solidFill>
            <a:schemeClr val="tx2"/>
          </a:solidFill>
        </p:spPr>
        <p:txBody>
          <a:bodyPr wrap="square">
            <a:spAutoFit/>
          </a:bodyPr>
          <a:lstStyle/>
          <a:p>
            <a:pPr algn="ctr" fontAlgn="auto">
              <a:spcBef>
                <a:spcPts val="0"/>
              </a:spcBef>
              <a:spcAft>
                <a:spcPts val="0"/>
              </a:spcAft>
              <a:defRPr/>
            </a:pPr>
            <a:r>
              <a:rPr lang="es-ES" sz="2800" b="1" dirty="0">
                <a:solidFill>
                  <a:schemeClr val="bg1"/>
                </a:solidFill>
                <a:latin typeface="Times New Roman" panose="02020603050405020304" pitchFamily="18" charset="0"/>
                <a:cs typeface="Times New Roman" panose="02020603050405020304" pitchFamily="18" charset="0"/>
              </a:rPr>
              <a:t>Riesgo cubierto</a:t>
            </a:r>
          </a:p>
          <a:p>
            <a:pPr algn="ctr" fontAlgn="auto">
              <a:spcBef>
                <a:spcPts val="0"/>
              </a:spcBef>
              <a:spcAft>
                <a:spcPts val="0"/>
              </a:spcAft>
              <a:defRPr/>
            </a:pPr>
            <a:r>
              <a:rPr lang="es-ES" sz="2400" b="1" dirty="0">
                <a:solidFill>
                  <a:schemeClr val="bg1"/>
                </a:solidFill>
                <a:latin typeface="Times New Roman" panose="02020603050405020304" pitchFamily="18" charset="0"/>
                <a:cs typeface="Times New Roman" panose="02020603050405020304" pitchFamily="18" charset="0"/>
              </a:rPr>
              <a:t> </a:t>
            </a:r>
          </a:p>
          <a:p>
            <a:pPr algn="ctr" fontAlgn="auto">
              <a:spcBef>
                <a:spcPts val="0"/>
              </a:spcBef>
              <a:spcAft>
                <a:spcPts val="0"/>
              </a:spcAft>
              <a:defRPr/>
            </a:pPr>
            <a:r>
              <a:rPr lang="es-ES" sz="2400" b="1" dirty="0">
                <a:solidFill>
                  <a:schemeClr val="bg1"/>
                </a:solidFill>
                <a:latin typeface="Times New Roman" panose="02020603050405020304" pitchFamily="18" charset="0"/>
                <a:cs typeface="Times New Roman" panose="02020603050405020304" pitchFamily="18" charset="0"/>
              </a:rPr>
              <a:t>El asegurador indemnizará al asegurado la pérdida de la sustancia objeto del seguro como consecuencia de la rotura, deficiencia o falta de los recipientes o instalaciones descriptas en la póliza que las contengan incluyendo las instalaciones utilizadas en operaciones de carga y descarga. Quedan comprendidas las pérdidas como consecuencia de tornado, huracán o ciclón, granizo e inundación</a:t>
            </a:r>
            <a:r>
              <a:rPr lang="es-ES" b="1" dirty="0">
                <a:solidFill>
                  <a:schemeClr val="bg1"/>
                </a:solidFill>
                <a:latin typeface="+mn-lt"/>
              </a:rPr>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457200" y="1557338"/>
            <a:ext cx="8229600" cy="3476625"/>
          </a:xfrm>
          <a:prstGeom prst="rect">
            <a:avLst/>
          </a:prstGeom>
          <a:solidFill>
            <a:schemeClr val="tx2"/>
          </a:solidFill>
        </p:spPr>
        <p:txBody>
          <a:bodyPr wrap="square">
            <a:spAutoFit/>
          </a:bodyPr>
          <a:lstStyle/>
          <a:p>
            <a:pPr algn="ctr" fontAlgn="auto">
              <a:spcBef>
                <a:spcPts val="0"/>
              </a:spcBef>
              <a:spcAft>
                <a:spcPts val="0"/>
              </a:spcAft>
              <a:defRPr/>
            </a:pPr>
            <a:r>
              <a:rPr lang="es-ES" sz="2800" b="1" dirty="0">
                <a:solidFill>
                  <a:schemeClr val="bg1"/>
                </a:solidFill>
                <a:latin typeface="Times New Roman" panose="02020603050405020304" pitchFamily="18" charset="0"/>
                <a:cs typeface="Times New Roman" panose="02020603050405020304" pitchFamily="18" charset="0"/>
              </a:rPr>
              <a:t>Exclusiones</a:t>
            </a:r>
          </a:p>
          <a:p>
            <a:pPr algn="ctr" fontAlgn="auto">
              <a:spcBef>
                <a:spcPts val="0"/>
              </a:spcBef>
              <a:spcAft>
                <a:spcPts val="0"/>
              </a:spcAft>
              <a:defRPr/>
            </a:pPr>
            <a:r>
              <a:rPr lang="es-ES" sz="2400" b="1" dirty="0">
                <a:solidFill>
                  <a:schemeClr val="bg1"/>
                </a:solidFill>
                <a:latin typeface="Times New Roman" panose="02020603050405020304" pitchFamily="18" charset="0"/>
                <a:cs typeface="Times New Roman" panose="02020603050405020304" pitchFamily="18" charset="0"/>
              </a:rPr>
              <a:t> </a:t>
            </a:r>
          </a:p>
          <a:p>
            <a:pPr algn="ctr" fontAlgn="auto">
              <a:spcBef>
                <a:spcPts val="0"/>
              </a:spcBef>
              <a:spcAft>
                <a:spcPts val="0"/>
              </a:spcAft>
              <a:defRPr/>
            </a:pPr>
            <a:r>
              <a:rPr lang="es-ES" sz="2400" b="1" dirty="0">
                <a:solidFill>
                  <a:schemeClr val="bg1"/>
                </a:solidFill>
                <a:latin typeface="Times New Roman" panose="02020603050405020304" pitchFamily="18" charset="0"/>
                <a:cs typeface="Times New Roman" panose="02020603050405020304" pitchFamily="18" charset="0"/>
              </a:rPr>
              <a:t>Además de los casos excluidos en las Condiciones generales, el asegurador no indemnizará:</a:t>
            </a:r>
          </a:p>
          <a:p>
            <a:pPr algn="ctr" fontAlgn="auto">
              <a:spcBef>
                <a:spcPts val="0"/>
              </a:spcBef>
              <a:spcAft>
                <a:spcPts val="0"/>
              </a:spcAft>
              <a:defRPr/>
            </a:pPr>
            <a:endParaRPr lang="es-ES" sz="2400" b="1" dirty="0">
              <a:solidFill>
                <a:schemeClr val="bg1"/>
              </a:solidFill>
              <a:latin typeface="Times New Roman" panose="02020603050405020304" pitchFamily="18" charset="0"/>
              <a:cs typeface="Times New Roman" panose="02020603050405020304" pitchFamily="18" charset="0"/>
            </a:endParaRPr>
          </a:p>
          <a:p>
            <a:pPr marL="342900" indent="-342900" fontAlgn="auto">
              <a:spcBef>
                <a:spcPts val="0"/>
              </a:spcBef>
              <a:spcAft>
                <a:spcPts val="0"/>
              </a:spcAft>
              <a:buFontTx/>
              <a:buAutoNum type="alphaLcParenR"/>
              <a:defRPr/>
            </a:pPr>
            <a:r>
              <a:rPr lang="es-ES" sz="2400" b="1" dirty="0">
                <a:solidFill>
                  <a:schemeClr val="bg1"/>
                </a:solidFill>
                <a:latin typeface="Times New Roman" panose="02020603050405020304" pitchFamily="18" charset="0"/>
                <a:cs typeface="Times New Roman" panose="02020603050405020304" pitchFamily="18" charset="0"/>
              </a:rPr>
              <a:t>las pérdidas originadas por incendio, rayo o explosión.</a:t>
            </a:r>
          </a:p>
          <a:p>
            <a:pPr marL="342900" indent="-342900" fontAlgn="auto">
              <a:spcBef>
                <a:spcPts val="0"/>
              </a:spcBef>
              <a:spcAft>
                <a:spcPts val="0"/>
              </a:spcAft>
              <a:buFontTx/>
              <a:buAutoNum type="alphaLcParenR"/>
              <a:defRPr/>
            </a:pPr>
            <a:r>
              <a:rPr lang="es-ES" sz="2400" b="1" dirty="0">
                <a:solidFill>
                  <a:schemeClr val="bg1"/>
                </a:solidFill>
                <a:latin typeface="Times New Roman" panose="02020603050405020304" pitchFamily="18" charset="0"/>
                <a:cs typeface="Times New Roman" panose="02020603050405020304" pitchFamily="18" charset="0"/>
              </a:rPr>
              <a:t>los daños causados por la acción de la sustancia objeto del seguro a los recipientes o instalaciones que la contengan ni a otros bienes.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852738"/>
            <a:ext cx="8229600" cy="523875"/>
          </a:xfrm>
          <a:prstGeom prst="rect">
            <a:avLst/>
          </a:prstGeom>
          <a:solidFill>
            <a:schemeClr val="tx2"/>
          </a:solidFill>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DAÑOS POR AGUA Y OTRAS SUSTANCIAS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457200" y="990600"/>
            <a:ext cx="8305800" cy="4648200"/>
          </a:xfrm>
          <a:prstGeom prst="rect">
            <a:avLst/>
          </a:prstGeom>
          <a:solidFill>
            <a:schemeClr val="tx2"/>
          </a:solidFill>
        </p:spPr>
        <p:txBody>
          <a:bodyPr wrap="square">
            <a:spAutoFit/>
          </a:bodyPr>
          <a:lstStyle/>
          <a:p>
            <a:pPr algn="ctr" fontAlgn="auto">
              <a:spcBef>
                <a:spcPts val="0"/>
              </a:spcBef>
              <a:spcAft>
                <a:spcPts val="0"/>
              </a:spcAft>
              <a:defRPr/>
            </a:pPr>
            <a:r>
              <a:rPr lang="es-ES" sz="2800" b="1" dirty="0">
                <a:solidFill>
                  <a:schemeClr val="bg1"/>
                </a:solidFill>
                <a:latin typeface="Times New Roman" panose="02020603050405020304" pitchFamily="18" charset="0"/>
                <a:cs typeface="Times New Roman" panose="02020603050405020304" pitchFamily="18" charset="0"/>
              </a:rPr>
              <a:t>Riesgo cubierto</a:t>
            </a:r>
            <a:endParaRPr lang="es-ES" sz="2800" dirty="0">
              <a:solidFill>
                <a:schemeClr val="bg1"/>
              </a:solidFill>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s-ES" sz="2800" b="1" dirty="0">
                <a:solidFill>
                  <a:schemeClr val="bg1"/>
                </a:solidFill>
                <a:latin typeface="Times New Roman" panose="02020603050405020304" pitchFamily="18" charset="0"/>
                <a:cs typeface="Times New Roman" panose="02020603050405020304" pitchFamily="18" charset="0"/>
              </a:rPr>
              <a:t> </a:t>
            </a:r>
            <a:endParaRPr lang="es-ES" sz="2800" dirty="0">
              <a:solidFill>
                <a:schemeClr val="bg1"/>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s-ES" sz="2400" b="1" dirty="0">
                <a:solidFill>
                  <a:schemeClr val="bg1"/>
                </a:solidFill>
                <a:latin typeface="Times New Roman" panose="02020603050405020304" pitchFamily="18" charset="0"/>
                <a:cs typeface="Times New Roman" panose="02020603050405020304" pitchFamily="18" charset="0"/>
              </a:rPr>
              <a:t>El asegurador indemnizará al asegurado la pérdida del o los daños a las mercaderías y/o contenido general objeto del seguro por la acción directa de la sustancia mencionada en la póliza, únicamente cuando sean causadas por filtración, derrame, desborde o escape como consecuencia de la rotura, obstrucción, falta o deficiencia en la provisión de energía o falla de la instalación indicada en la misma destinada a contener o distribuir la sustancia, incluyendo tanques, cañerías, válvulas, bombas y cualquier accesorio de la instalación.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457200" y="800100"/>
            <a:ext cx="8229600" cy="5200650"/>
          </a:xfrm>
          <a:prstGeom prst="rect">
            <a:avLst/>
          </a:prstGeom>
          <a:solidFill>
            <a:schemeClr val="tx2"/>
          </a:solidFill>
        </p:spPr>
        <p:txBody>
          <a:bodyPr wrap="square">
            <a:spAutoFit/>
          </a:bodyPr>
          <a:lstStyle/>
          <a:p>
            <a:pPr algn="ctr" fontAlgn="auto">
              <a:spcBef>
                <a:spcPts val="0"/>
              </a:spcBef>
              <a:spcAft>
                <a:spcPts val="0"/>
              </a:spcAft>
              <a:defRPr/>
            </a:pPr>
            <a:r>
              <a:rPr lang="es-ES" sz="2800" b="1" dirty="0">
                <a:solidFill>
                  <a:schemeClr val="bg1"/>
                </a:solidFill>
                <a:latin typeface="Times New Roman" panose="02020603050405020304" pitchFamily="18" charset="0"/>
                <a:cs typeface="Times New Roman" panose="02020603050405020304" pitchFamily="18" charset="0"/>
              </a:rPr>
              <a:t>Exclusiones</a:t>
            </a:r>
          </a:p>
          <a:p>
            <a:pPr fontAlgn="auto">
              <a:spcBef>
                <a:spcPts val="0"/>
              </a:spcBef>
              <a:spcAft>
                <a:spcPts val="0"/>
              </a:spcAft>
              <a:defRPr/>
            </a:pPr>
            <a:r>
              <a:rPr lang="es-ES" sz="2400" b="1" dirty="0">
                <a:solidFill>
                  <a:schemeClr val="bg1"/>
                </a:solidFill>
                <a:latin typeface="Times New Roman" panose="02020603050405020304" pitchFamily="18" charset="0"/>
                <a:cs typeface="Times New Roman" panose="02020603050405020304" pitchFamily="18" charset="0"/>
              </a:rPr>
              <a:t> </a:t>
            </a:r>
          </a:p>
          <a:p>
            <a:pPr fontAlgn="auto">
              <a:spcBef>
                <a:spcPts val="0"/>
              </a:spcBef>
              <a:spcAft>
                <a:spcPts val="0"/>
              </a:spcAft>
              <a:defRPr/>
            </a:pPr>
            <a:r>
              <a:rPr lang="es-ES" sz="2000" b="1" dirty="0">
                <a:solidFill>
                  <a:schemeClr val="bg1"/>
                </a:solidFill>
                <a:latin typeface="Times New Roman" panose="02020603050405020304" pitchFamily="18" charset="0"/>
                <a:cs typeface="Times New Roman" panose="02020603050405020304" pitchFamily="18" charset="0"/>
              </a:rPr>
              <a:t>Además de los casos excluidos en las condiciones generales, el asegurador no indemnizará las pérdidas o daños: </a:t>
            </a:r>
          </a:p>
          <a:p>
            <a:pPr fontAlgn="auto">
              <a:spcBef>
                <a:spcPts val="0"/>
              </a:spcBef>
              <a:spcAft>
                <a:spcPts val="0"/>
              </a:spcAft>
              <a:defRPr/>
            </a:pPr>
            <a:r>
              <a:rPr lang="es-ES" sz="2000" b="1" dirty="0">
                <a:solidFill>
                  <a:schemeClr val="bg1"/>
                </a:solidFill>
                <a:latin typeface="Times New Roman" panose="02020603050405020304" pitchFamily="18" charset="0"/>
                <a:cs typeface="Times New Roman" panose="02020603050405020304" pitchFamily="18" charset="0"/>
              </a:rPr>
              <a:t> </a:t>
            </a:r>
          </a:p>
          <a:p>
            <a:pPr marL="457200" indent="-457200" fontAlgn="auto">
              <a:spcBef>
                <a:spcPts val="0"/>
              </a:spcBef>
              <a:spcAft>
                <a:spcPts val="0"/>
              </a:spcAft>
              <a:buFontTx/>
              <a:buAutoNum type="alphaLcParenR"/>
              <a:defRPr/>
            </a:pPr>
            <a:r>
              <a:rPr lang="es-ES" sz="2000" b="1" dirty="0">
                <a:solidFill>
                  <a:schemeClr val="bg1"/>
                </a:solidFill>
                <a:latin typeface="Times New Roman" panose="02020603050405020304" pitchFamily="18" charset="0"/>
                <a:cs typeface="Times New Roman" panose="02020603050405020304" pitchFamily="18" charset="0"/>
              </a:rPr>
              <a:t>de la propia sustancia de la instalación que la contiene o </a:t>
            </a:r>
          </a:p>
          <a:p>
            <a:pPr fontAlgn="auto">
              <a:spcBef>
                <a:spcPts val="0"/>
              </a:spcBef>
              <a:spcAft>
                <a:spcPts val="0"/>
              </a:spcAft>
              <a:defRPr/>
            </a:pPr>
            <a:r>
              <a:rPr lang="es-ES" sz="2000" b="1" dirty="0">
                <a:solidFill>
                  <a:schemeClr val="bg1"/>
                </a:solidFill>
                <a:latin typeface="Times New Roman" panose="02020603050405020304" pitchFamily="18" charset="0"/>
                <a:cs typeface="Times New Roman" panose="02020603050405020304" pitchFamily="18" charset="0"/>
              </a:rPr>
              <a:t>       distribuye;</a:t>
            </a:r>
          </a:p>
          <a:p>
            <a:pPr marL="457200" indent="-457200" fontAlgn="auto">
              <a:spcBef>
                <a:spcPts val="0"/>
              </a:spcBef>
              <a:spcAft>
                <a:spcPts val="0"/>
              </a:spcAft>
              <a:buFontTx/>
              <a:buAutoNum type="alphaLcParenR" startAt="2"/>
              <a:defRPr/>
            </a:pPr>
            <a:r>
              <a:rPr lang="es-ES" sz="2000" b="1" dirty="0">
                <a:solidFill>
                  <a:schemeClr val="bg1"/>
                </a:solidFill>
                <a:latin typeface="Times New Roman" panose="02020603050405020304" pitchFamily="18" charset="0"/>
                <a:cs typeface="Times New Roman" panose="02020603050405020304" pitchFamily="18" charset="0"/>
              </a:rPr>
              <a:t>cuando la filtración, derrame, desborde o escape </a:t>
            </a:r>
          </a:p>
          <a:p>
            <a:pPr fontAlgn="auto">
              <a:spcBef>
                <a:spcPts val="0"/>
              </a:spcBef>
              <a:spcAft>
                <a:spcPts val="0"/>
              </a:spcAft>
              <a:defRPr/>
            </a:pPr>
            <a:r>
              <a:rPr lang="es-ES" sz="2000" b="1" dirty="0">
                <a:solidFill>
                  <a:schemeClr val="bg1"/>
                </a:solidFill>
                <a:latin typeface="Times New Roman" panose="02020603050405020304" pitchFamily="18" charset="0"/>
                <a:cs typeface="Times New Roman" panose="02020603050405020304" pitchFamily="18" charset="0"/>
              </a:rPr>
              <a:t>       provengan de incendio, rayo o explosión o derrumbe de </a:t>
            </a:r>
          </a:p>
          <a:p>
            <a:pPr fontAlgn="auto">
              <a:spcBef>
                <a:spcPts val="0"/>
              </a:spcBef>
              <a:spcAft>
                <a:spcPts val="0"/>
              </a:spcAft>
              <a:defRPr/>
            </a:pPr>
            <a:r>
              <a:rPr lang="es-ES" sz="2000" b="1" dirty="0">
                <a:solidFill>
                  <a:schemeClr val="bg1"/>
                </a:solidFill>
                <a:latin typeface="Times New Roman" panose="02020603050405020304" pitchFamily="18" charset="0"/>
                <a:cs typeface="Times New Roman" panose="02020603050405020304" pitchFamily="18" charset="0"/>
              </a:rPr>
              <a:t>       tanques, sus partes y soportes y del edificio, salvo que se </a:t>
            </a:r>
          </a:p>
          <a:p>
            <a:pPr fontAlgn="auto">
              <a:spcBef>
                <a:spcPts val="0"/>
              </a:spcBef>
              <a:spcAft>
                <a:spcPts val="0"/>
              </a:spcAft>
              <a:defRPr/>
            </a:pPr>
            <a:r>
              <a:rPr lang="es-ES" sz="2000" b="1" dirty="0">
                <a:solidFill>
                  <a:schemeClr val="bg1"/>
                </a:solidFill>
                <a:latin typeface="Times New Roman" panose="02020603050405020304" pitchFamily="18" charset="0"/>
                <a:cs typeface="Times New Roman" panose="02020603050405020304" pitchFamily="18" charset="0"/>
              </a:rPr>
              <a:t>       produzca como resultado directo de un evento cubierto;</a:t>
            </a:r>
          </a:p>
          <a:p>
            <a:pPr marL="457200" indent="-457200" fontAlgn="auto">
              <a:spcBef>
                <a:spcPts val="0"/>
              </a:spcBef>
              <a:spcAft>
                <a:spcPts val="0"/>
              </a:spcAft>
              <a:buFontTx/>
              <a:buAutoNum type="alphaLcParenR" startAt="3"/>
              <a:defRPr/>
            </a:pPr>
            <a:r>
              <a:rPr lang="es-ES" sz="2000" b="1" dirty="0">
                <a:solidFill>
                  <a:schemeClr val="bg1"/>
                </a:solidFill>
                <a:latin typeface="Times New Roman" panose="02020603050405020304" pitchFamily="18" charset="0"/>
                <a:cs typeface="Times New Roman" panose="02020603050405020304" pitchFamily="18" charset="0"/>
              </a:rPr>
              <a:t>la pérdida o daño proveniente de o a consecuencia del </a:t>
            </a:r>
          </a:p>
          <a:p>
            <a:pPr fontAlgn="auto">
              <a:spcBef>
                <a:spcPts val="0"/>
              </a:spcBef>
              <a:spcAft>
                <a:spcPts val="0"/>
              </a:spcAft>
              <a:defRPr/>
            </a:pPr>
            <a:r>
              <a:rPr lang="es-ES" sz="2000" b="1" dirty="0">
                <a:solidFill>
                  <a:schemeClr val="bg1"/>
                </a:solidFill>
                <a:latin typeface="Times New Roman" panose="02020603050405020304" pitchFamily="18" charset="0"/>
                <a:cs typeface="Times New Roman" panose="02020603050405020304" pitchFamily="18" charset="0"/>
              </a:rPr>
              <a:t>       agua que proceda de la parte exterior del edificio y por </a:t>
            </a:r>
          </a:p>
          <a:p>
            <a:pPr fontAlgn="auto">
              <a:spcBef>
                <a:spcPts val="0"/>
              </a:spcBef>
              <a:spcAft>
                <a:spcPts val="0"/>
              </a:spcAft>
              <a:defRPr/>
            </a:pPr>
            <a:r>
              <a:rPr lang="es-ES" sz="2000" b="1" dirty="0">
                <a:solidFill>
                  <a:schemeClr val="bg1"/>
                </a:solidFill>
                <a:latin typeface="Times New Roman" panose="02020603050405020304" pitchFamily="18" charset="0"/>
                <a:cs typeface="Times New Roman" panose="02020603050405020304" pitchFamily="18" charset="0"/>
              </a:rPr>
              <a:t>       el empleo del agua para la extinción de incendio </a:t>
            </a:r>
          </a:p>
          <a:p>
            <a:pPr fontAlgn="auto">
              <a:spcBef>
                <a:spcPts val="0"/>
              </a:spcBef>
              <a:spcAft>
                <a:spcPts val="0"/>
              </a:spcAft>
              <a:defRPr/>
            </a:pPr>
            <a:r>
              <a:rPr lang="es-ES" sz="2000" b="1" dirty="0">
                <a:solidFill>
                  <a:schemeClr val="bg1"/>
                </a:solidFill>
                <a:latin typeface="Times New Roman" panose="02020603050405020304" pitchFamily="18" charset="0"/>
                <a:cs typeface="Times New Roman" panose="02020603050405020304" pitchFamily="18" charset="0"/>
              </a:rPr>
              <a:t>       producido dentro o fuera del edificio objeto del seguro. </a:t>
            </a:r>
          </a:p>
          <a:p>
            <a:pPr fontAlgn="auto">
              <a:spcBef>
                <a:spcPts val="0"/>
              </a:spcBef>
              <a:spcAft>
                <a:spcPts val="0"/>
              </a:spcAft>
              <a:defRPr/>
            </a:pPr>
            <a:r>
              <a:rPr lang="es-ES" sz="2000" b="1" dirty="0">
                <a:solidFill>
                  <a:schemeClr val="bg1"/>
                </a:solidFill>
                <a:latin typeface="Times New Roman" panose="02020603050405020304" pitchFamily="18" charset="0"/>
                <a:cs typeface="Times New Roman" panose="02020603050405020304" pitchFamily="18" charset="0"/>
              </a:rPr>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457200" y="1493838"/>
            <a:ext cx="8229600" cy="3292475"/>
          </a:xfrm>
          <a:prstGeom prst="rect">
            <a:avLst/>
          </a:prstGeom>
          <a:solidFill>
            <a:schemeClr val="tx2"/>
          </a:solidFill>
        </p:spPr>
        <p:txBody>
          <a:bodyPr wrap="square">
            <a:spAutoFit/>
          </a:bodyPr>
          <a:lstStyle/>
          <a:p>
            <a:pPr marL="457200" indent="-457200" algn="ctr" fontAlgn="auto">
              <a:spcBef>
                <a:spcPts val="0"/>
              </a:spcBef>
              <a:spcAft>
                <a:spcPts val="0"/>
              </a:spcAft>
              <a:defRPr/>
            </a:pPr>
            <a:endParaRPr lang="es-ES" sz="2000" b="1" dirty="0">
              <a:solidFill>
                <a:schemeClr val="bg1"/>
              </a:solidFill>
              <a:latin typeface="Times New Roman" panose="02020603050405020304" pitchFamily="18" charset="0"/>
              <a:cs typeface="Times New Roman" panose="02020603050405020304" pitchFamily="18" charset="0"/>
            </a:endParaRPr>
          </a:p>
          <a:p>
            <a:pPr marL="457200" indent="-457200" algn="ctr" fontAlgn="auto">
              <a:spcBef>
                <a:spcPts val="0"/>
              </a:spcBef>
              <a:spcAft>
                <a:spcPts val="0"/>
              </a:spcAft>
              <a:defRPr/>
            </a:pPr>
            <a:r>
              <a:rPr lang="es-ES" sz="2800" b="1" dirty="0">
                <a:solidFill>
                  <a:schemeClr val="bg1"/>
                </a:solidFill>
                <a:latin typeface="Times New Roman" panose="02020603050405020304" pitchFamily="18" charset="0"/>
                <a:cs typeface="Times New Roman" panose="02020603050405020304" pitchFamily="18" charset="0"/>
              </a:rPr>
              <a:t>Cargas especiales del asegurado</a:t>
            </a:r>
          </a:p>
          <a:p>
            <a:pPr marL="457200" indent="-457200" algn="ctr" fontAlgn="auto">
              <a:spcBef>
                <a:spcPts val="0"/>
              </a:spcBef>
              <a:spcAft>
                <a:spcPts val="0"/>
              </a:spcAft>
              <a:defRPr/>
            </a:pPr>
            <a:endParaRPr lang="es-ES" sz="2000" b="1" dirty="0">
              <a:solidFill>
                <a:schemeClr val="bg1"/>
              </a:solidFill>
              <a:latin typeface="Times New Roman" panose="02020603050405020304" pitchFamily="18" charset="0"/>
              <a:cs typeface="Times New Roman" panose="02020603050405020304" pitchFamily="18" charset="0"/>
            </a:endParaRPr>
          </a:p>
          <a:p>
            <a:pPr marL="457200" indent="-457200" fontAlgn="auto">
              <a:spcBef>
                <a:spcPts val="0"/>
              </a:spcBef>
              <a:spcAft>
                <a:spcPts val="0"/>
              </a:spcAft>
              <a:buFontTx/>
              <a:buAutoNum type="alphaLcParenR"/>
              <a:defRPr/>
            </a:pPr>
            <a:r>
              <a:rPr lang="es-ES" sz="2000" b="1" dirty="0">
                <a:solidFill>
                  <a:schemeClr val="bg1"/>
                </a:solidFill>
                <a:latin typeface="Times New Roman" panose="02020603050405020304" pitchFamily="18" charset="0"/>
                <a:cs typeface="Times New Roman" panose="02020603050405020304" pitchFamily="18" charset="0"/>
              </a:rPr>
              <a:t>la utilización de una instalación adecuada, la que debe mantenerse en eficiente estado de conservación.</a:t>
            </a:r>
          </a:p>
          <a:p>
            <a:pPr marL="457200" indent="-457200" fontAlgn="auto">
              <a:spcBef>
                <a:spcPts val="0"/>
              </a:spcBef>
              <a:spcAft>
                <a:spcPts val="0"/>
              </a:spcAft>
              <a:buFontTx/>
              <a:buAutoNum type="alphaLcParenR"/>
              <a:defRPr/>
            </a:pPr>
            <a:r>
              <a:rPr lang="es-ES" sz="2000" b="1" dirty="0">
                <a:solidFill>
                  <a:schemeClr val="bg1"/>
                </a:solidFill>
                <a:latin typeface="Times New Roman" panose="02020603050405020304" pitchFamily="18" charset="0"/>
                <a:cs typeface="Times New Roman" panose="02020603050405020304" pitchFamily="18" charset="0"/>
              </a:rPr>
              <a:t>poner en conocimiento del asegurador toda modificación o ampliación de la instalación antes de realizarla.</a:t>
            </a:r>
          </a:p>
          <a:p>
            <a:pPr marL="457200" indent="-457200" fontAlgn="auto">
              <a:spcBef>
                <a:spcPts val="0"/>
              </a:spcBef>
              <a:spcAft>
                <a:spcPts val="0"/>
              </a:spcAft>
              <a:defRPr/>
            </a:pPr>
            <a:r>
              <a:rPr lang="es-ES" sz="2000" b="1" dirty="0">
                <a:solidFill>
                  <a:schemeClr val="bg1"/>
                </a:solidFill>
                <a:latin typeface="Times New Roman" panose="02020603050405020304" pitchFamily="18" charset="0"/>
                <a:cs typeface="Times New Roman" panose="02020603050405020304" pitchFamily="18" charset="0"/>
              </a:rPr>
              <a:t>c)    tener la aprobación de la instalación por la autoridad pública competente cuando corresponda y cumplir con las inspecciones técnicas requeridas por la naturaleza de la instalación.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714625"/>
            <a:ext cx="8229600" cy="523875"/>
          </a:xfrm>
          <a:prstGeom prst="rect">
            <a:avLst/>
          </a:prstGeom>
          <a:solidFill>
            <a:schemeClr val="tx2"/>
          </a:solidFill>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EQUIPAJE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457201" y="1850410"/>
            <a:ext cx="8229600" cy="2492990"/>
          </a:xfrm>
          <a:prstGeom prst="rect">
            <a:avLst/>
          </a:prstGeom>
          <a:solidFill>
            <a:schemeClr val="tx2"/>
          </a:solidFill>
        </p:spPr>
        <p:txBody>
          <a:bodyPr wrap="square">
            <a:spAutoFit/>
          </a:bodyPr>
          <a:lstStyle/>
          <a:p>
            <a:pPr marL="342900" indent="-342900" algn="ctr">
              <a:defRPr/>
            </a:pPr>
            <a:r>
              <a:rPr lang="es-ES" sz="2800" b="1" dirty="0">
                <a:solidFill>
                  <a:schemeClr val="bg1"/>
                </a:solidFill>
                <a:latin typeface="Times New Roman" pitchFamily="18" charset="0"/>
                <a:cs typeface="Times New Roman" pitchFamily="18" charset="0"/>
              </a:rPr>
              <a:t>Responsabilidad del asegurador</a:t>
            </a:r>
          </a:p>
          <a:p>
            <a:pPr marL="342900" indent="-342900" algn="ctr">
              <a:defRPr/>
            </a:pPr>
            <a:r>
              <a:rPr lang="es-ES" sz="2800" b="1" dirty="0">
                <a:solidFill>
                  <a:schemeClr val="bg1"/>
                </a:solidFill>
                <a:latin typeface="Times New Roman" pitchFamily="18" charset="0"/>
                <a:cs typeface="Times New Roman" pitchFamily="18" charset="0"/>
              </a:rPr>
              <a:t> </a:t>
            </a:r>
          </a:p>
          <a:p>
            <a:pPr marL="342900" indent="-342900" algn="ctr">
              <a:defRPr/>
            </a:pPr>
            <a:r>
              <a:rPr lang="es-ES" sz="2000" b="1" dirty="0" smtClean="0">
                <a:solidFill>
                  <a:schemeClr val="bg1"/>
                </a:solidFill>
                <a:latin typeface="Times New Roman" pitchFamily="18" charset="0"/>
                <a:cs typeface="Times New Roman" pitchFamily="18" charset="0"/>
              </a:rPr>
              <a:t>Ampara los daños ocasionados al equipaje con ciertas limitaciones </a:t>
            </a:r>
          </a:p>
          <a:p>
            <a:pPr marL="342900" indent="-342900" algn="ctr">
              <a:defRPr/>
            </a:pPr>
            <a:r>
              <a:rPr lang="es-ES" sz="2000" b="1" dirty="0" smtClean="0">
                <a:solidFill>
                  <a:schemeClr val="bg1"/>
                </a:solidFill>
                <a:latin typeface="Times New Roman" pitchFamily="18" charset="0"/>
                <a:cs typeface="Times New Roman" pitchFamily="18" charset="0"/>
              </a:rPr>
              <a:t>(extravío, deterioro por vertido de líquidos, materias grasas, colorantes o materiales corrosivos, bicicletas, tablas de esquí y todo material de tipo deportivo) cerradura </a:t>
            </a:r>
            <a:r>
              <a:rPr lang="es-ES" sz="2000" b="1" dirty="0">
                <a:solidFill>
                  <a:schemeClr val="bg1"/>
                </a:solidFill>
                <a:latin typeface="Times New Roman" pitchFamily="18" charset="0"/>
                <a:cs typeface="Times New Roman" pitchFamily="18" charset="0"/>
              </a:rPr>
              <a:t>de habitación cerrada y del extravío de bultos enteros.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571500"/>
            <a:ext cx="8229600" cy="966788"/>
          </a:xfrm>
          <a:prstGeom prst="rect">
            <a:avLst/>
          </a:prstGeom>
          <a:solidFill>
            <a:schemeClr val="bg2"/>
          </a:solidFill>
          <a:ln w="76196">
            <a:solidFill>
              <a:schemeClr val="tx1"/>
            </a:solidFill>
            <a:miter lim="800000"/>
            <a:headEnd/>
            <a:tailEnd/>
          </a:ln>
        </p:spPr>
        <p:txBody>
          <a:bodyPr anchor="ctr" anchorCtr="1"/>
          <a:lstStyle/>
          <a:p>
            <a:pPr algn="ctr"/>
            <a:r>
              <a:rPr lang="es-ES" sz="2800" b="1">
                <a:solidFill>
                  <a:srgbClr val="000000"/>
                </a:solidFill>
                <a:latin typeface="Times New Roman" pitchFamily="18" charset="0"/>
                <a:cs typeface="Times New Roman" pitchFamily="18" charset="0"/>
              </a:rPr>
              <a:t>COMPRENDIDOS EN LA</a:t>
            </a:r>
            <a:br>
              <a:rPr lang="es-ES" sz="2800" b="1">
                <a:solidFill>
                  <a:srgbClr val="000000"/>
                </a:solidFill>
                <a:latin typeface="Times New Roman" pitchFamily="18" charset="0"/>
                <a:cs typeface="Times New Roman" pitchFamily="18" charset="0"/>
              </a:rPr>
            </a:br>
            <a:r>
              <a:rPr lang="es-ES" sz="2800" b="1">
                <a:solidFill>
                  <a:srgbClr val="000000"/>
                </a:solidFill>
                <a:latin typeface="Times New Roman" pitchFamily="18" charset="0"/>
                <a:cs typeface="Times New Roman" pitchFamily="18" charset="0"/>
              </a:rPr>
              <a:t> LEY DE RIESGOS DEL TRABAJO</a:t>
            </a:r>
          </a:p>
        </p:txBody>
      </p:sp>
      <p:sp>
        <p:nvSpPr>
          <p:cNvPr id="3" name="Text Box 3"/>
          <p:cNvSpPr txBox="1">
            <a:spLocks noChangeArrowheads="1"/>
          </p:cNvSpPr>
          <p:nvPr/>
        </p:nvSpPr>
        <p:spPr bwMode="auto">
          <a:xfrm>
            <a:off x="457200" y="2012950"/>
            <a:ext cx="8229600" cy="2093913"/>
          </a:xfrm>
          <a:prstGeom prst="rect">
            <a:avLst/>
          </a:prstGeom>
          <a:solidFill>
            <a:schemeClr val="bg2"/>
          </a:solidFill>
          <a:ln w="76196">
            <a:solidFill>
              <a:schemeClr val="tx1"/>
            </a:solidFill>
            <a:miter lim="800000"/>
            <a:headEnd/>
            <a:tailEnd/>
          </a:ln>
        </p:spPr>
        <p:txBody>
          <a:bodyPr wrap="square">
            <a:spAutoFit/>
          </a:bodyPr>
          <a:lstStyle/>
          <a:p>
            <a:pPr hangingPunct="0">
              <a:spcBef>
                <a:spcPts val="1100"/>
              </a:spcBef>
            </a:pPr>
            <a:r>
              <a:rPr lang="es-ES" b="1">
                <a:solidFill>
                  <a:srgbClr val="000000"/>
                </a:solidFill>
                <a:latin typeface="Times New Roman" pitchFamily="18" charset="0"/>
              </a:rPr>
              <a:t>- FUNCIONARIOS Y EMPLEADOS DEL SECTOR PÚBLICO;</a:t>
            </a:r>
          </a:p>
          <a:p>
            <a:pPr hangingPunct="0">
              <a:spcBef>
                <a:spcPts val="1100"/>
              </a:spcBef>
            </a:pPr>
            <a:r>
              <a:rPr lang="es-ES" b="1">
                <a:solidFill>
                  <a:srgbClr val="000000"/>
                </a:solidFill>
                <a:latin typeface="Times New Roman" pitchFamily="18" charset="0"/>
              </a:rPr>
              <a:t>- TRABAJADORES EN RELACIÓN DE DEPENDENCIA DEL SECTOR</a:t>
            </a:r>
          </a:p>
          <a:p>
            <a:pPr hangingPunct="0">
              <a:spcBef>
                <a:spcPts val="1100"/>
              </a:spcBef>
            </a:pPr>
            <a:r>
              <a:rPr lang="es-ES" b="1">
                <a:solidFill>
                  <a:srgbClr val="000000"/>
                </a:solidFill>
                <a:latin typeface="Times New Roman" pitchFamily="18" charset="0"/>
              </a:rPr>
              <a:t>  PRIVADO;</a:t>
            </a:r>
          </a:p>
          <a:p>
            <a:pPr hangingPunct="0">
              <a:spcBef>
                <a:spcPts val="1100"/>
              </a:spcBef>
            </a:pPr>
            <a:r>
              <a:rPr lang="es-ES" b="1">
                <a:solidFill>
                  <a:srgbClr val="000000"/>
                </a:solidFill>
                <a:latin typeface="Times New Roman" pitchFamily="18" charset="0"/>
              </a:rPr>
              <a:t>- OBLIGADOS A PRESTAR SERVICIOS DE CARGA PÚBLICA</a:t>
            </a:r>
          </a:p>
          <a:p>
            <a:pPr hangingPunct="0">
              <a:spcBef>
                <a:spcPts val="1100"/>
              </a:spcBef>
            </a:pPr>
            <a:r>
              <a:rPr lang="es-ES" b="1">
                <a:solidFill>
                  <a:srgbClr val="000000"/>
                </a:solidFill>
                <a:latin typeface="Times New Roman" pitchFamily="18" charset="0"/>
              </a:rPr>
              <a:t>   (EJ. AUTORIDAD DE MESA EN ELECCIONES).</a:t>
            </a:r>
          </a:p>
        </p:txBody>
      </p:sp>
      <p:sp>
        <p:nvSpPr>
          <p:cNvPr id="4" name="Text Box 4"/>
          <p:cNvSpPr txBox="1">
            <a:spLocks noChangeArrowheads="1"/>
          </p:cNvSpPr>
          <p:nvPr/>
        </p:nvSpPr>
        <p:spPr bwMode="auto">
          <a:xfrm>
            <a:off x="457200" y="4572000"/>
            <a:ext cx="8229600" cy="1371600"/>
          </a:xfrm>
          <a:prstGeom prst="rect">
            <a:avLst/>
          </a:prstGeom>
          <a:solidFill>
            <a:schemeClr val="bg2"/>
          </a:solidFill>
          <a:ln w="76196">
            <a:solidFill>
              <a:schemeClr val="tx1"/>
            </a:solidFill>
            <a:miter lim="800000"/>
            <a:headEnd/>
            <a:tailEnd/>
          </a:ln>
        </p:spPr>
        <p:txBody>
          <a:bodyPr wrap="square" anchorCtr="1">
            <a:spAutoFit/>
          </a:bodyPr>
          <a:lstStyle/>
          <a:p>
            <a:pPr algn="ctr" hangingPunct="0">
              <a:spcBef>
                <a:spcPts val="1200"/>
              </a:spcBef>
            </a:pPr>
            <a:r>
              <a:rPr lang="es-ES" sz="2000" b="1">
                <a:solidFill>
                  <a:srgbClr val="000000"/>
                </a:solidFill>
                <a:latin typeface="Times New Roman" pitchFamily="18" charset="0"/>
              </a:rPr>
              <a:t>A FUTURA DECISIÓN DEL PODER EJECUTIVO</a:t>
            </a:r>
            <a:endParaRPr lang="es-ES" b="1">
              <a:solidFill>
                <a:srgbClr val="000000"/>
              </a:solidFill>
              <a:latin typeface="Times New Roman" pitchFamily="18" charset="0"/>
            </a:endParaRPr>
          </a:p>
          <a:p>
            <a:pPr algn="ctr" hangingPunct="0">
              <a:spcBef>
                <a:spcPts val="1100"/>
              </a:spcBef>
            </a:pPr>
            <a:r>
              <a:rPr lang="es-ES" b="1">
                <a:solidFill>
                  <a:srgbClr val="000000"/>
                </a:solidFill>
                <a:latin typeface="Times New Roman" pitchFamily="18" charset="0"/>
              </a:rPr>
              <a:t>TRABAJADORES DOMÉSTICOS, TRABAJADORES AUTÓNOMOS, BOMBEROS VOLUNTARIOS Y LOS VINCULADOS POR RELACIONES NO LABORALES.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0"/>
                                          </p:val>
                                        </p:tav>
                                        <p:tav tm="100000">
                                          <p:val>
                                            <p:strVal val="#ppt_w"/>
                                          </p:val>
                                        </p:tav>
                                      </p:tavLst>
                                    </p:anim>
                                    <p:anim calcmode="lin" valueType="num">
                                      <p:cBhvr>
                                        <p:cTn id="8" dur="500" fill="hold"/>
                                        <p:tgtEl>
                                          <p:spTgt spid="2"/>
                                        </p:tgtEl>
                                        <p:attrNameLst>
                                          <p:attrName>ppt_h</p:attrName>
                                        </p:attrNameLst>
                                      </p:cBhvr>
                                      <p:tavLst>
                                        <p:tav tm="0">
                                          <p:val>
                                            <p:strVal val="0"/>
                                          </p:val>
                                        </p:tav>
                                        <p:tav tm="100000">
                                          <p:val>
                                            <p:strVal val="#ppt_h"/>
                                          </p:val>
                                        </p:tav>
                                      </p:tavLst>
                                    </p:anim>
                                    <p:anim calcmode="lin" valueType="num">
                                      <p:cBhvr>
                                        <p:cTn id="9" dur="500" fill="hold"/>
                                        <p:tgtEl>
                                          <p:spTgt spid="2"/>
                                        </p:tgtEl>
                                        <p:attrNameLst>
                                          <p:attrName>ppt_x</p:attrName>
                                        </p:attrNameLst>
                                      </p:cBhvr>
                                      <p:tavLst>
                                        <p:tav tm="0">
                                          <p:val>
                                            <p:strVal val="0,5"/>
                                          </p:val>
                                        </p:tav>
                                        <p:tav tm="100000">
                                          <p:val>
                                            <p:strVal val="#ppt_x"/>
                                          </p:val>
                                        </p:tav>
                                      </p:tavLst>
                                    </p:anim>
                                    <p:anim calcmode="lin" valueType="num">
                                      <p:cBhvr>
                                        <p:cTn id="10" dur="500" fill="hold"/>
                                        <p:tgtEl>
                                          <p:spTgt spid="2"/>
                                        </p:tgtEl>
                                        <p:attrNameLst>
                                          <p:attrName>ppt_y</p:attrName>
                                        </p:attrNameLst>
                                      </p:cBhvr>
                                      <p:tavLst>
                                        <p:tav tm="0">
                                          <p:val>
                                            <p:strVal val="0,5"/>
                                          </p:val>
                                        </p:tav>
                                        <p:tav tm="100000">
                                          <p:val>
                                            <p:strVal val="#ppt_y"/>
                                          </p:val>
                                        </p:tav>
                                      </p:tavLst>
                                    </p:anim>
                                  </p:childTnLst>
                                </p:cTn>
                              </p:par>
                            </p:childTnLst>
                          </p:cTn>
                        </p:par>
                        <p:par>
                          <p:cTn id="11" fill="hold">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0"/>
                                          </p:val>
                                        </p:tav>
                                        <p:tav tm="100000">
                                          <p:val>
                                            <p:strVal val="#ppt_w"/>
                                          </p:val>
                                        </p:tav>
                                      </p:tavLst>
                                    </p:anim>
                                    <p:anim calcmode="lin" valueType="num">
                                      <p:cBhvr>
                                        <p:cTn id="15" dur="500" fill="hold"/>
                                        <p:tgtEl>
                                          <p:spTgt spid="3"/>
                                        </p:tgtEl>
                                        <p:attrNameLst>
                                          <p:attrName>ppt_h</p:attrName>
                                        </p:attrNameLst>
                                      </p:cBhvr>
                                      <p:tavLst>
                                        <p:tav tm="0">
                                          <p:val>
                                            <p:strVal val="0"/>
                                          </p:val>
                                        </p:tav>
                                        <p:tav tm="100000">
                                          <p:val>
                                            <p:strVal val="#ppt_h"/>
                                          </p:val>
                                        </p:tav>
                                      </p:tavLst>
                                    </p:anim>
                                    <p:anim calcmode="lin" valueType="num">
                                      <p:cBhvr>
                                        <p:cTn id="16" dur="500" fill="hold"/>
                                        <p:tgtEl>
                                          <p:spTgt spid="3"/>
                                        </p:tgtEl>
                                        <p:attrNameLst>
                                          <p:attrName>ppt_x</p:attrName>
                                        </p:attrNameLst>
                                      </p:cBhvr>
                                      <p:tavLst>
                                        <p:tav tm="0">
                                          <p:val>
                                            <p:strVal val="0,5"/>
                                          </p:val>
                                        </p:tav>
                                        <p:tav tm="100000">
                                          <p:val>
                                            <p:strVal val="#ppt_x"/>
                                          </p:val>
                                        </p:tav>
                                      </p:tavLst>
                                    </p:anim>
                                    <p:anim calcmode="lin" valueType="num">
                                      <p:cBhvr>
                                        <p:cTn id="17" dur="500" fill="hold"/>
                                        <p:tgtEl>
                                          <p:spTgt spid="3"/>
                                        </p:tgtEl>
                                        <p:attrNameLst>
                                          <p:attrName>ppt_y</p:attrName>
                                        </p:attrNameLst>
                                      </p:cBhvr>
                                      <p:tavLst>
                                        <p:tav tm="0">
                                          <p:val>
                                            <p:strVal val="0,5"/>
                                          </p:val>
                                        </p:tav>
                                        <p:tav tm="100000">
                                          <p:val>
                                            <p:strVal val="#ppt_y"/>
                                          </p:val>
                                        </p:tav>
                                      </p:tavLst>
                                    </p:anim>
                                  </p:childTnLst>
                                </p:cTn>
                              </p:par>
                            </p:childTnLst>
                          </p:cTn>
                        </p:par>
                        <p:par>
                          <p:cTn id="18" fill="hold">
                            <p:stCondLst>
                              <p:cond delay="1000"/>
                            </p:stCondLst>
                            <p:childTnLst>
                              <p:par>
                                <p:cTn id="19" presetID="23" presetClass="entr" presetSubtype="528"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strVal val="0"/>
                                          </p:val>
                                        </p:tav>
                                        <p:tav tm="100000">
                                          <p:val>
                                            <p:strVal val="#ppt_w"/>
                                          </p:val>
                                        </p:tav>
                                      </p:tavLst>
                                    </p:anim>
                                    <p:anim calcmode="lin" valueType="num">
                                      <p:cBhvr>
                                        <p:cTn id="22" dur="500" fill="hold"/>
                                        <p:tgtEl>
                                          <p:spTgt spid="4"/>
                                        </p:tgtEl>
                                        <p:attrNameLst>
                                          <p:attrName>ppt_h</p:attrName>
                                        </p:attrNameLst>
                                      </p:cBhvr>
                                      <p:tavLst>
                                        <p:tav tm="0">
                                          <p:val>
                                            <p:strVal val="0"/>
                                          </p:val>
                                        </p:tav>
                                        <p:tav tm="100000">
                                          <p:val>
                                            <p:strVal val="#ppt_h"/>
                                          </p:val>
                                        </p:tav>
                                      </p:tavLst>
                                    </p:anim>
                                    <p:anim calcmode="lin" valueType="num">
                                      <p:cBhvr>
                                        <p:cTn id="23" dur="500" fill="hold"/>
                                        <p:tgtEl>
                                          <p:spTgt spid="4"/>
                                        </p:tgtEl>
                                        <p:attrNameLst>
                                          <p:attrName>ppt_x</p:attrName>
                                        </p:attrNameLst>
                                      </p:cBhvr>
                                      <p:tavLst>
                                        <p:tav tm="0">
                                          <p:val>
                                            <p:strVal val="0,5"/>
                                          </p:val>
                                        </p:tav>
                                        <p:tav tm="100000">
                                          <p:val>
                                            <p:strVal val="#ppt_x"/>
                                          </p:val>
                                        </p:tav>
                                      </p:tavLst>
                                    </p:anim>
                                    <p:anim calcmode="lin" valueType="num">
                                      <p:cBhvr>
                                        <p:cTn id="24" dur="500" fill="hold"/>
                                        <p:tgtEl>
                                          <p:spTgt spid="4"/>
                                        </p:tgtEl>
                                        <p:attrNameLst>
                                          <p:attrName>ppt_y</p:attrName>
                                        </p:attrNameLst>
                                      </p:cBhvr>
                                      <p:tavLst>
                                        <p:tav tm="0">
                                          <p:val>
                                            <p:str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457200" y="1785937"/>
            <a:ext cx="8229600" cy="2862263"/>
          </a:xfrm>
          <a:prstGeom prst="rect">
            <a:avLst/>
          </a:prstGeom>
          <a:solidFill>
            <a:schemeClr val="tx2"/>
          </a:solidFill>
        </p:spPr>
        <p:txBody>
          <a:bodyPr wrap="square">
            <a:spAutoFit/>
          </a:bodyPr>
          <a:lstStyle/>
          <a:p>
            <a:pPr algn="ctr" fontAlgn="auto">
              <a:spcBef>
                <a:spcPts val="0"/>
              </a:spcBef>
              <a:spcAft>
                <a:spcPts val="0"/>
              </a:spcAft>
              <a:defRPr/>
            </a:pPr>
            <a:r>
              <a:rPr lang="es-ES" sz="2800" b="1" dirty="0">
                <a:solidFill>
                  <a:schemeClr val="bg1"/>
                </a:solidFill>
                <a:latin typeface="Times New Roman" panose="02020603050405020304" pitchFamily="18" charset="0"/>
                <a:cs typeface="Times New Roman" panose="02020603050405020304" pitchFamily="18" charset="0"/>
              </a:rPr>
              <a:t>Limitación de responsabilidad</a:t>
            </a:r>
          </a:p>
          <a:p>
            <a:pPr algn="ctr" fontAlgn="auto">
              <a:spcBef>
                <a:spcPts val="0"/>
              </a:spcBef>
              <a:spcAft>
                <a:spcPts val="0"/>
              </a:spcAft>
              <a:defRPr/>
            </a:pPr>
            <a:r>
              <a:rPr lang="es-ES" sz="2800" b="1" dirty="0">
                <a:solidFill>
                  <a:schemeClr val="bg1"/>
                </a:solidFill>
                <a:latin typeface="Times New Roman" panose="02020603050405020304" pitchFamily="18" charset="0"/>
                <a:cs typeface="Times New Roman" panose="02020603050405020304" pitchFamily="18" charset="0"/>
              </a:rPr>
              <a:t> </a:t>
            </a:r>
          </a:p>
          <a:p>
            <a:pPr algn="ctr" fontAlgn="auto">
              <a:spcBef>
                <a:spcPts val="0"/>
              </a:spcBef>
              <a:spcAft>
                <a:spcPts val="0"/>
              </a:spcAft>
              <a:defRPr/>
            </a:pPr>
            <a:r>
              <a:rPr lang="es-ES" sz="2000" b="1" dirty="0">
                <a:solidFill>
                  <a:schemeClr val="bg1"/>
                </a:solidFill>
                <a:latin typeface="Times New Roman" panose="02020603050405020304" pitchFamily="18" charset="0"/>
                <a:cs typeface="Times New Roman" panose="02020603050405020304" pitchFamily="18" charset="0"/>
              </a:rPr>
              <a:t>Alhajas, perlas legítimas, joyas, relojes, objetos de oro y plata y demás metales y piedras preciosas, solo quedan incluidas hasta un quinto (20%) de la suma  total asegurada por todo el equipaje como máximo, no pudiendo exceder la suma de un jornal mínimo, vital y móvil, aunque el equipaje total fuese asegurado por una suma mayor, a no ser que previamente se hubiese expresamente estipulado lo contrario</a:t>
            </a:r>
            <a:r>
              <a:rPr lang="es-ES" sz="2400" b="1" dirty="0">
                <a:solidFill>
                  <a:schemeClr val="bg1"/>
                </a:solidFill>
                <a:latin typeface="Times New Roman" panose="02020603050405020304" pitchFamily="18" charset="0"/>
                <a:cs typeface="Times New Roman" panose="02020603050405020304" pitchFamily="18" charset="0"/>
              </a:rPr>
              <a: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457200" y="857250"/>
            <a:ext cx="8229600" cy="4789488"/>
          </a:xfrm>
          <a:prstGeom prst="rect">
            <a:avLst/>
          </a:prstGeom>
          <a:solidFill>
            <a:schemeClr val="tx2"/>
          </a:solidFill>
        </p:spPr>
        <p:txBody>
          <a:bodyPr wrap="square">
            <a:spAutoFit/>
          </a:bodyPr>
          <a:lstStyle/>
          <a:p>
            <a:pPr algn="ctr">
              <a:defRPr/>
            </a:pPr>
            <a:r>
              <a:rPr lang="es-ES" sz="2800" b="1" dirty="0">
                <a:solidFill>
                  <a:schemeClr val="bg1"/>
                </a:solidFill>
                <a:latin typeface="Times New Roman" pitchFamily="18" charset="0"/>
                <a:cs typeface="Times New Roman" pitchFamily="18" charset="0"/>
              </a:rPr>
              <a:t>Exclusiones a la cobertura</a:t>
            </a:r>
          </a:p>
          <a:p>
            <a:pPr>
              <a:defRPr/>
            </a:pPr>
            <a:r>
              <a:rPr lang="es-ES" sz="2400" b="1" dirty="0">
                <a:solidFill>
                  <a:schemeClr val="bg1"/>
                </a:solidFill>
                <a:latin typeface="Times New Roman" pitchFamily="18" charset="0"/>
                <a:cs typeface="Times New Roman" pitchFamily="18" charset="0"/>
              </a:rPr>
              <a:t> </a:t>
            </a:r>
          </a:p>
          <a:p>
            <a:pPr>
              <a:defRPr/>
            </a:pPr>
            <a:r>
              <a:rPr lang="es-ES" sz="2000" b="1" dirty="0">
                <a:solidFill>
                  <a:schemeClr val="bg1"/>
                </a:solidFill>
                <a:latin typeface="Times New Roman" pitchFamily="18" charset="0"/>
                <a:cs typeface="Times New Roman" pitchFamily="18" charset="0"/>
              </a:rPr>
              <a:t>Quedan excluidos del seguro:</a:t>
            </a:r>
          </a:p>
          <a:p>
            <a:pPr>
              <a:defRPr/>
            </a:pPr>
            <a:r>
              <a:rPr lang="es-ES" sz="2000" b="1" dirty="0">
                <a:solidFill>
                  <a:schemeClr val="bg1"/>
                </a:solidFill>
                <a:latin typeface="Times New Roman" pitchFamily="18" charset="0"/>
                <a:cs typeface="Times New Roman" pitchFamily="18" charset="0"/>
              </a:rPr>
              <a:t> </a:t>
            </a:r>
          </a:p>
          <a:p>
            <a:pPr>
              <a:buFontTx/>
              <a:buChar char="-"/>
              <a:defRPr/>
            </a:pPr>
            <a:r>
              <a:rPr lang="es-ES" b="1" dirty="0">
                <a:solidFill>
                  <a:schemeClr val="bg1"/>
                </a:solidFill>
                <a:latin typeface="Times New Roman" pitchFamily="18" charset="0"/>
                <a:cs typeface="Times New Roman" pitchFamily="18" charset="0"/>
              </a:rPr>
              <a:t>    dinero en efectivo, billetes de banco, boletas de viaje, documentos, </a:t>
            </a:r>
          </a:p>
          <a:p>
            <a:pPr>
              <a:defRPr/>
            </a:pPr>
            <a:r>
              <a:rPr lang="es-ES" b="1" dirty="0">
                <a:solidFill>
                  <a:schemeClr val="bg1"/>
                </a:solidFill>
                <a:latin typeface="Times New Roman" pitchFamily="18" charset="0"/>
                <a:cs typeface="Times New Roman" pitchFamily="18" charset="0"/>
              </a:rPr>
              <a:t>      obligaciones o títulos de cualquier clase que sea, cuadros, esculturas  </a:t>
            </a:r>
          </a:p>
          <a:p>
            <a:pPr>
              <a:defRPr/>
            </a:pPr>
            <a:r>
              <a:rPr lang="es-ES" b="1" dirty="0">
                <a:solidFill>
                  <a:schemeClr val="bg1"/>
                </a:solidFill>
                <a:latin typeface="Times New Roman" pitchFamily="18" charset="0"/>
                <a:cs typeface="Times New Roman" pitchFamily="18" charset="0"/>
              </a:rPr>
              <a:t>      y todos los objetos cuyo  valor reside en su arte o curiosidad;</a:t>
            </a:r>
          </a:p>
          <a:p>
            <a:pPr>
              <a:buFontTx/>
              <a:buChar char="-"/>
              <a:defRPr/>
            </a:pPr>
            <a:r>
              <a:rPr lang="es-ES" b="1" dirty="0">
                <a:solidFill>
                  <a:schemeClr val="bg1"/>
                </a:solidFill>
                <a:latin typeface="Times New Roman" pitchFamily="18" charset="0"/>
                <a:cs typeface="Times New Roman" pitchFamily="18" charset="0"/>
              </a:rPr>
              <a:t>    daños o pérdidas provenientes de: tumulto, guerra, represalias, </a:t>
            </a:r>
          </a:p>
          <a:p>
            <a:pPr>
              <a:defRPr/>
            </a:pPr>
            <a:r>
              <a:rPr lang="es-ES" b="1" dirty="0">
                <a:solidFill>
                  <a:schemeClr val="bg1"/>
                </a:solidFill>
                <a:latin typeface="Times New Roman" pitchFamily="18" charset="0"/>
                <a:cs typeface="Times New Roman" pitchFamily="18" charset="0"/>
              </a:rPr>
              <a:t>      embargo, impedimento de cualquier gobierno amigo o enemigo, </a:t>
            </a:r>
          </a:p>
          <a:p>
            <a:pPr>
              <a:defRPr/>
            </a:pPr>
            <a:r>
              <a:rPr lang="es-ES" b="1" dirty="0">
                <a:solidFill>
                  <a:schemeClr val="bg1"/>
                </a:solidFill>
                <a:latin typeface="Times New Roman" pitchFamily="18" charset="0"/>
                <a:cs typeface="Times New Roman" pitchFamily="18" charset="0"/>
              </a:rPr>
              <a:t>      falta de declaración a la Aduana o a la empresa de transporte, </a:t>
            </a:r>
          </a:p>
          <a:p>
            <a:pPr>
              <a:defRPr/>
            </a:pPr>
            <a:r>
              <a:rPr lang="es-ES" b="1" dirty="0">
                <a:solidFill>
                  <a:schemeClr val="bg1"/>
                </a:solidFill>
                <a:latin typeface="Times New Roman" pitchFamily="18" charset="0"/>
                <a:cs typeface="Times New Roman" pitchFamily="18" charset="0"/>
              </a:rPr>
              <a:t>      negligencia o - fidelidad del asegurado, sus comitentes o empleados, </a:t>
            </a:r>
          </a:p>
          <a:p>
            <a:pPr>
              <a:defRPr/>
            </a:pPr>
            <a:r>
              <a:rPr lang="es-ES" b="1" dirty="0">
                <a:solidFill>
                  <a:schemeClr val="bg1"/>
                </a:solidFill>
                <a:latin typeface="Times New Roman" pitchFamily="18" charset="0"/>
                <a:cs typeface="Times New Roman" pitchFamily="18" charset="0"/>
              </a:rPr>
              <a:t>      vicio propio de la cosa o del embalaje, rotura e influencia de la </a:t>
            </a:r>
          </a:p>
          <a:p>
            <a:pPr>
              <a:defRPr/>
            </a:pPr>
            <a:r>
              <a:rPr lang="es-ES" b="1" dirty="0">
                <a:solidFill>
                  <a:schemeClr val="bg1"/>
                </a:solidFill>
                <a:latin typeface="Times New Roman" pitchFamily="18" charset="0"/>
                <a:cs typeface="Times New Roman" pitchFamily="18" charset="0"/>
              </a:rPr>
              <a:t>      temperatura y en los seguros que se hacen por viaje, no mediando </a:t>
            </a:r>
          </a:p>
          <a:p>
            <a:pPr>
              <a:defRPr/>
            </a:pPr>
            <a:r>
              <a:rPr lang="es-ES" b="1" dirty="0">
                <a:solidFill>
                  <a:schemeClr val="bg1"/>
                </a:solidFill>
                <a:latin typeface="Times New Roman" pitchFamily="18" charset="0"/>
                <a:cs typeface="Times New Roman" pitchFamily="18" charset="0"/>
              </a:rPr>
              <a:t>      acuerdo especial, no responde por daños o pérdidas de cualquier </a:t>
            </a:r>
          </a:p>
          <a:p>
            <a:pPr>
              <a:defRPr/>
            </a:pPr>
            <a:r>
              <a:rPr lang="es-ES" b="1" dirty="0">
                <a:solidFill>
                  <a:schemeClr val="bg1"/>
                </a:solidFill>
                <a:latin typeface="Times New Roman" pitchFamily="18" charset="0"/>
                <a:cs typeface="Times New Roman" pitchFamily="18" charset="0"/>
              </a:rPr>
              <a:t>      clase durante una demora, causada por huelga, revolución, tumulto, </a:t>
            </a:r>
          </a:p>
          <a:p>
            <a:pPr>
              <a:defRPr/>
            </a:pPr>
            <a:r>
              <a:rPr lang="es-ES" b="1" dirty="0">
                <a:solidFill>
                  <a:schemeClr val="bg1"/>
                </a:solidFill>
                <a:latin typeface="Times New Roman" pitchFamily="18" charset="0"/>
                <a:cs typeface="Times New Roman" pitchFamily="18" charset="0"/>
              </a:rPr>
              <a:t>      decretos de algún gobierno o acontecimiento de guerra;</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457200" y="2209800"/>
            <a:ext cx="8229600" cy="1631950"/>
          </a:xfrm>
          <a:prstGeom prst="rect">
            <a:avLst/>
          </a:prstGeom>
          <a:solidFill>
            <a:schemeClr val="tx2"/>
          </a:solidFill>
        </p:spPr>
        <p:txBody>
          <a:bodyPr wrap="square">
            <a:spAutoFit/>
          </a:bodyPr>
          <a:lstStyle/>
          <a:p>
            <a:pPr marL="342900" indent="-342900" fontAlgn="auto">
              <a:spcBef>
                <a:spcPts val="0"/>
              </a:spcBef>
              <a:spcAft>
                <a:spcPts val="0"/>
              </a:spcAft>
              <a:buFontTx/>
              <a:buChar char="-"/>
              <a:defRPr/>
            </a:pPr>
            <a:r>
              <a:rPr lang="es-ES" sz="2000" b="1" dirty="0">
                <a:solidFill>
                  <a:schemeClr val="bg1"/>
                </a:solidFill>
                <a:latin typeface="Times New Roman" panose="02020603050405020304" pitchFamily="18" charset="0"/>
                <a:cs typeface="Times New Roman" panose="02020603050405020304" pitchFamily="18" charset="0"/>
              </a:rPr>
              <a:t>demora y eventuales perjuicios originados por ésta si la demora ha sido causada por un accidente, o si el envío se ha retardado por algún motivo;</a:t>
            </a:r>
          </a:p>
          <a:p>
            <a:pPr marL="342900" indent="-342900" fontAlgn="auto">
              <a:spcBef>
                <a:spcPts val="0"/>
              </a:spcBef>
              <a:spcAft>
                <a:spcPts val="0"/>
              </a:spcAft>
              <a:buFontTx/>
              <a:buChar char="-"/>
              <a:defRPr/>
            </a:pPr>
            <a:r>
              <a:rPr lang="es-ES" sz="2000" b="1" dirty="0">
                <a:solidFill>
                  <a:schemeClr val="bg1"/>
                </a:solidFill>
                <a:latin typeface="Times New Roman" panose="02020603050405020304" pitchFamily="18" charset="0"/>
                <a:cs typeface="Times New Roman" panose="02020603050405020304" pitchFamily="18" charset="0"/>
              </a:rPr>
              <a:t>daños o pérdidas causados por explosivos, combustibles o corrosivos que formen parte del equipaje.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833688"/>
            <a:ext cx="8229600" cy="523875"/>
          </a:xfrm>
          <a:prstGeom prst="rect">
            <a:avLst/>
          </a:prstGeom>
          <a:solidFill>
            <a:schemeClr val="tx2"/>
          </a:solidFill>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SEGURO DEL VIAJERO</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457200" y="1571625"/>
            <a:ext cx="8229600" cy="3692525"/>
          </a:xfrm>
          <a:prstGeom prst="rect">
            <a:avLst/>
          </a:prstGeom>
          <a:solidFill>
            <a:schemeClr val="tx2"/>
          </a:solidFill>
        </p:spPr>
        <p:txBody>
          <a:bodyPr wrap="square">
            <a:spAutoFit/>
          </a:bodyPr>
          <a:lstStyle/>
          <a:p>
            <a:pPr algn="ctr" fontAlgn="auto">
              <a:spcBef>
                <a:spcPts val="0"/>
              </a:spcBef>
              <a:spcAft>
                <a:spcPts val="0"/>
              </a:spcAft>
              <a:defRPr/>
            </a:pPr>
            <a:r>
              <a:rPr lang="es-ES" b="1" dirty="0">
                <a:solidFill>
                  <a:schemeClr val="bg1"/>
                </a:solidFill>
                <a:latin typeface="Times New Roman" panose="02020603050405020304" pitchFamily="18" charset="0"/>
                <a:cs typeface="Times New Roman" panose="02020603050405020304" pitchFamily="18" charset="0"/>
              </a:rPr>
              <a:t> </a:t>
            </a:r>
            <a:r>
              <a:rPr lang="es-ES" sz="2400" b="1" dirty="0">
                <a:solidFill>
                  <a:schemeClr val="bg1"/>
                </a:solidFill>
                <a:latin typeface="Times New Roman" panose="02020603050405020304" pitchFamily="18" charset="0"/>
                <a:cs typeface="Times New Roman" panose="02020603050405020304" pitchFamily="18" charset="0"/>
              </a:rPr>
              <a:t>RIESGO CUBIERTO</a:t>
            </a:r>
          </a:p>
          <a:p>
            <a:pPr algn="ctr" fontAlgn="auto">
              <a:spcBef>
                <a:spcPts val="0"/>
              </a:spcBef>
              <a:spcAft>
                <a:spcPts val="0"/>
              </a:spcAft>
              <a:defRPr/>
            </a:pPr>
            <a:endParaRPr lang="es-ES" dirty="0">
              <a:solidFill>
                <a:schemeClr val="bg1"/>
              </a:solidFill>
              <a:latin typeface="+mn-lt"/>
            </a:endParaRPr>
          </a:p>
          <a:p>
            <a:pPr marL="342900" indent="-342900" fontAlgn="auto">
              <a:spcBef>
                <a:spcPts val="0"/>
              </a:spcBef>
              <a:spcAft>
                <a:spcPts val="0"/>
              </a:spcAft>
              <a:buFontTx/>
              <a:buChar char="-"/>
              <a:defRPr/>
            </a:pPr>
            <a:r>
              <a:rPr lang="es-ES" sz="2400" b="1" dirty="0">
                <a:solidFill>
                  <a:schemeClr val="bg1"/>
                </a:solidFill>
                <a:latin typeface="Times New Roman" panose="02020603050405020304" pitchFamily="18" charset="0"/>
                <a:cs typeface="Times New Roman" panose="02020603050405020304" pitchFamily="18" charset="0"/>
              </a:rPr>
              <a:t>accidentes personales (muerte o invalidez total o parcial </a:t>
            </a:r>
          </a:p>
          <a:p>
            <a:pPr fontAlgn="auto">
              <a:spcBef>
                <a:spcPts val="0"/>
              </a:spcBef>
              <a:spcAft>
                <a:spcPts val="0"/>
              </a:spcAft>
              <a:defRPr/>
            </a:pPr>
            <a:r>
              <a:rPr lang="es-ES" sz="2400" b="1" dirty="0">
                <a:solidFill>
                  <a:schemeClr val="bg1"/>
                </a:solidFill>
                <a:latin typeface="Times New Roman" panose="02020603050405020304" pitchFamily="18" charset="0"/>
                <a:cs typeface="Times New Roman" panose="02020603050405020304" pitchFamily="18" charset="0"/>
              </a:rPr>
              <a:t>     permanente durante el viaje);</a:t>
            </a:r>
          </a:p>
          <a:p>
            <a:pPr marL="342900" indent="-342900" fontAlgn="auto">
              <a:spcBef>
                <a:spcPts val="0"/>
              </a:spcBef>
              <a:spcAft>
                <a:spcPts val="0"/>
              </a:spcAft>
              <a:buFontTx/>
              <a:buChar char="-"/>
              <a:defRPr/>
            </a:pPr>
            <a:r>
              <a:rPr lang="es-ES" sz="2400" b="1" dirty="0">
                <a:solidFill>
                  <a:schemeClr val="bg1"/>
                </a:solidFill>
                <a:latin typeface="Times New Roman" panose="02020603050405020304" pitchFamily="18" charset="0"/>
                <a:cs typeface="Times New Roman" panose="02020603050405020304" pitchFamily="18" charset="0"/>
              </a:rPr>
              <a:t>reintegro de gastos de asistencia médico-farmacéutica </a:t>
            </a:r>
          </a:p>
          <a:p>
            <a:pPr fontAlgn="auto">
              <a:spcBef>
                <a:spcPts val="0"/>
              </a:spcBef>
              <a:spcAft>
                <a:spcPts val="0"/>
              </a:spcAft>
              <a:defRPr/>
            </a:pPr>
            <a:r>
              <a:rPr lang="es-ES" sz="2400" b="1" dirty="0">
                <a:solidFill>
                  <a:schemeClr val="bg1"/>
                </a:solidFill>
                <a:latin typeface="Times New Roman" panose="02020603050405020304" pitchFamily="18" charset="0"/>
                <a:cs typeface="Times New Roman" panose="02020603050405020304" pitchFamily="18" charset="0"/>
              </a:rPr>
              <a:t>     por accidente durante el viaje;</a:t>
            </a:r>
          </a:p>
          <a:p>
            <a:pPr fontAlgn="auto">
              <a:spcBef>
                <a:spcPts val="0"/>
              </a:spcBef>
              <a:spcAft>
                <a:spcPts val="0"/>
              </a:spcAft>
              <a:defRPr/>
            </a:pPr>
            <a:r>
              <a:rPr lang="es-ES" sz="2400" b="1" dirty="0">
                <a:solidFill>
                  <a:schemeClr val="bg1"/>
                </a:solidFill>
                <a:latin typeface="Times New Roman" panose="02020603050405020304" pitchFamily="18" charset="0"/>
                <a:cs typeface="Times New Roman" panose="02020603050405020304" pitchFamily="18" charset="0"/>
              </a:rPr>
              <a:t>-    pérdida de equipaje;</a:t>
            </a:r>
          </a:p>
          <a:p>
            <a:pPr fontAlgn="auto">
              <a:spcBef>
                <a:spcPts val="0"/>
              </a:spcBef>
              <a:spcAft>
                <a:spcPts val="0"/>
              </a:spcAft>
              <a:defRPr/>
            </a:pPr>
            <a:r>
              <a:rPr lang="es-ES" sz="2400" b="1" dirty="0">
                <a:solidFill>
                  <a:schemeClr val="bg1"/>
                </a:solidFill>
                <a:latin typeface="Times New Roman" panose="02020603050405020304" pitchFamily="18" charset="0"/>
                <a:cs typeface="Times New Roman" panose="02020603050405020304" pitchFamily="18" charset="0"/>
              </a:rPr>
              <a:t>-    responsabilidad civil y gastos legales;</a:t>
            </a:r>
          </a:p>
          <a:p>
            <a:pPr fontAlgn="auto">
              <a:spcBef>
                <a:spcPts val="0"/>
              </a:spcBef>
              <a:spcAft>
                <a:spcPts val="0"/>
              </a:spcAft>
              <a:defRPr/>
            </a:pPr>
            <a:r>
              <a:rPr lang="es-ES" sz="2400" b="1" dirty="0">
                <a:solidFill>
                  <a:schemeClr val="bg1"/>
                </a:solidFill>
                <a:latin typeface="Times New Roman" panose="02020603050405020304" pitchFamily="18" charset="0"/>
                <a:cs typeface="Times New Roman" panose="02020603050405020304" pitchFamily="18" charset="0"/>
              </a:rPr>
              <a:t>-    repatriación de restos;</a:t>
            </a:r>
          </a:p>
          <a:p>
            <a:pPr fontAlgn="auto">
              <a:spcBef>
                <a:spcPts val="0"/>
              </a:spcBef>
              <a:spcAft>
                <a:spcPts val="0"/>
              </a:spcAft>
              <a:defRPr/>
            </a:pPr>
            <a:r>
              <a:rPr lang="es-ES" sz="2400" b="1" dirty="0">
                <a:solidFill>
                  <a:schemeClr val="bg1"/>
                </a:solidFill>
                <a:latin typeface="Times New Roman" panose="02020603050405020304" pitchFamily="18" charset="0"/>
                <a:cs typeface="Times New Roman" panose="02020603050405020304" pitchFamily="18" charset="0"/>
              </a:rPr>
              <a:t>-    pedido de adelantos o anticipos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457200" y="1071563"/>
            <a:ext cx="8229600" cy="4770437"/>
          </a:xfrm>
          <a:prstGeom prst="rect">
            <a:avLst/>
          </a:prstGeom>
          <a:solidFill>
            <a:schemeClr val="tx2"/>
          </a:solidFill>
        </p:spPr>
        <p:txBody>
          <a:bodyPr wrap="square">
            <a:spAutoFit/>
          </a:bodyPr>
          <a:lstStyle/>
          <a:p>
            <a:pPr algn="ctr" fontAlgn="auto">
              <a:spcBef>
                <a:spcPts val="0"/>
              </a:spcBef>
              <a:spcAft>
                <a:spcPts val="0"/>
              </a:spcAft>
              <a:defRPr/>
            </a:pPr>
            <a:r>
              <a:rPr lang="es-ES" sz="2400" b="1" dirty="0">
                <a:solidFill>
                  <a:schemeClr val="bg1"/>
                </a:solidFill>
                <a:latin typeface="Times New Roman" pitchFamily="18" charset="0"/>
                <a:cs typeface="Times New Roman" pitchFamily="18" charset="0"/>
              </a:rPr>
              <a:t> EXCLUSIONES</a:t>
            </a:r>
          </a:p>
          <a:p>
            <a:pPr algn="ctr" fontAlgn="auto">
              <a:spcBef>
                <a:spcPts val="0"/>
              </a:spcBef>
              <a:spcAft>
                <a:spcPts val="0"/>
              </a:spcAft>
              <a:defRPr/>
            </a:pPr>
            <a:endParaRPr lang="es-ES" sz="2000" b="1" dirty="0">
              <a:solidFill>
                <a:schemeClr val="bg1"/>
              </a:solidFill>
              <a:latin typeface="Times New Roman" pitchFamily="18" charset="0"/>
              <a:cs typeface="Times New Roman" pitchFamily="18" charset="0"/>
            </a:endParaRPr>
          </a:p>
          <a:p>
            <a:pPr fontAlgn="auto">
              <a:spcBef>
                <a:spcPts val="0"/>
              </a:spcBef>
              <a:spcAft>
                <a:spcPts val="0"/>
              </a:spcAft>
              <a:buFont typeface="Arial" pitchFamily="34" charset="0"/>
              <a:buChar char="•"/>
              <a:defRPr/>
            </a:pPr>
            <a:r>
              <a:rPr lang="es-ES" sz="2000" b="1" dirty="0">
                <a:solidFill>
                  <a:schemeClr val="bg1"/>
                </a:solidFill>
                <a:latin typeface="Times New Roman" pitchFamily="18" charset="0"/>
                <a:cs typeface="Times New Roman" pitchFamily="18" charset="0"/>
              </a:rPr>
              <a:t> situaciones de   preexistencias.</a:t>
            </a:r>
          </a:p>
          <a:p>
            <a:pPr fontAlgn="auto">
              <a:spcBef>
                <a:spcPts val="0"/>
              </a:spcBef>
              <a:spcAft>
                <a:spcPts val="0"/>
              </a:spcAft>
              <a:buFont typeface="Arial" pitchFamily="34" charset="0"/>
              <a:buChar char="•"/>
              <a:defRPr/>
            </a:pPr>
            <a:r>
              <a:rPr lang="es-ES" sz="2000" b="1" dirty="0">
                <a:solidFill>
                  <a:schemeClr val="bg1"/>
                </a:solidFill>
                <a:latin typeface="Times New Roman" pitchFamily="18" charset="0"/>
                <a:cs typeface="Times New Roman" pitchFamily="18" charset="0"/>
              </a:rPr>
              <a:t>  intervención de otro médico, o profesional no autorizado.</a:t>
            </a:r>
          </a:p>
          <a:p>
            <a:pPr fontAlgn="auto">
              <a:spcBef>
                <a:spcPts val="0"/>
              </a:spcBef>
              <a:spcAft>
                <a:spcPts val="0"/>
              </a:spcAft>
              <a:buFont typeface="Arial" pitchFamily="34" charset="0"/>
              <a:buChar char="•"/>
              <a:defRPr/>
            </a:pPr>
            <a:r>
              <a:rPr lang="es-ES" sz="2000" b="1" dirty="0">
                <a:solidFill>
                  <a:schemeClr val="bg1"/>
                </a:solidFill>
                <a:latin typeface="Times New Roman" pitchFamily="18" charset="0"/>
                <a:cs typeface="Times New Roman" pitchFamily="18" charset="0"/>
              </a:rPr>
              <a:t> lesiones producidas por deportes, templados por dichos servicios.</a:t>
            </a:r>
          </a:p>
          <a:p>
            <a:pPr fontAlgn="auto">
              <a:spcBef>
                <a:spcPts val="0"/>
              </a:spcBef>
              <a:spcAft>
                <a:spcPts val="0"/>
              </a:spcAft>
              <a:buFont typeface="Arial" pitchFamily="34" charset="0"/>
              <a:buChar char="•"/>
              <a:defRPr/>
            </a:pPr>
            <a:r>
              <a:rPr lang="es-ES" sz="2000" b="1" dirty="0">
                <a:solidFill>
                  <a:schemeClr val="bg1"/>
                </a:solidFill>
                <a:latin typeface="Times New Roman" pitchFamily="18" charset="0"/>
                <a:cs typeface="Times New Roman" pitchFamily="18" charset="0"/>
              </a:rPr>
              <a:t> tratamiento de enfermedades o estados patológicos producidos por </a:t>
            </a:r>
          </a:p>
          <a:p>
            <a:pPr fontAlgn="auto">
              <a:spcBef>
                <a:spcPts val="0"/>
              </a:spcBef>
              <a:spcAft>
                <a:spcPts val="0"/>
              </a:spcAft>
              <a:defRPr/>
            </a:pPr>
            <a:r>
              <a:rPr lang="es-ES" sz="2000" b="1" dirty="0">
                <a:solidFill>
                  <a:schemeClr val="bg1"/>
                </a:solidFill>
                <a:latin typeface="Times New Roman" pitchFamily="18" charset="0"/>
                <a:cs typeface="Times New Roman" pitchFamily="18" charset="0"/>
              </a:rPr>
              <a:t>  ingestión o administración intencional de tóxicos (drogas).</a:t>
            </a:r>
          </a:p>
          <a:p>
            <a:pPr fontAlgn="auto">
              <a:spcBef>
                <a:spcPts val="0"/>
              </a:spcBef>
              <a:spcAft>
                <a:spcPts val="0"/>
              </a:spcAft>
              <a:buFont typeface="Arial" pitchFamily="34" charset="0"/>
              <a:buChar char="•"/>
              <a:defRPr/>
            </a:pPr>
            <a:r>
              <a:rPr lang="es-ES" sz="2000" b="1" dirty="0">
                <a:solidFill>
                  <a:schemeClr val="bg1"/>
                </a:solidFill>
                <a:latin typeface="Times New Roman" pitchFamily="18" charset="0"/>
                <a:cs typeface="Times New Roman" pitchFamily="18" charset="0"/>
              </a:rPr>
              <a:t> control de embarazo, partos, abortos y sus consecuencias, a menos </a:t>
            </a:r>
          </a:p>
          <a:p>
            <a:pPr fontAlgn="auto">
              <a:spcBef>
                <a:spcPts val="0"/>
              </a:spcBef>
              <a:spcAft>
                <a:spcPts val="0"/>
              </a:spcAft>
              <a:defRPr/>
            </a:pPr>
            <a:r>
              <a:rPr lang="es-ES" sz="2000" b="1" dirty="0">
                <a:solidFill>
                  <a:schemeClr val="bg1"/>
                </a:solidFill>
                <a:latin typeface="Times New Roman" pitchFamily="18" charset="0"/>
                <a:cs typeface="Times New Roman" pitchFamily="18" charset="0"/>
              </a:rPr>
              <a:t>  que sean producto de un accidente ocurrido hasta la semana 32 de </a:t>
            </a:r>
          </a:p>
          <a:p>
            <a:pPr fontAlgn="auto">
              <a:spcBef>
                <a:spcPts val="0"/>
              </a:spcBef>
              <a:spcAft>
                <a:spcPts val="0"/>
              </a:spcAft>
              <a:defRPr/>
            </a:pPr>
            <a:r>
              <a:rPr lang="es-ES" sz="2000" b="1" dirty="0">
                <a:solidFill>
                  <a:schemeClr val="bg1"/>
                </a:solidFill>
                <a:latin typeface="Times New Roman" pitchFamily="18" charset="0"/>
                <a:cs typeface="Times New Roman" pitchFamily="18" charset="0"/>
              </a:rPr>
              <a:t>  gestación.</a:t>
            </a:r>
          </a:p>
          <a:p>
            <a:pPr fontAlgn="auto">
              <a:spcBef>
                <a:spcPts val="0"/>
              </a:spcBef>
              <a:spcAft>
                <a:spcPts val="0"/>
              </a:spcAft>
              <a:buFont typeface="Arial" pitchFamily="34" charset="0"/>
              <a:buChar char="•"/>
              <a:defRPr/>
            </a:pPr>
            <a:r>
              <a:rPr lang="es-ES" sz="2000" b="1" dirty="0">
                <a:solidFill>
                  <a:schemeClr val="bg1"/>
                </a:solidFill>
                <a:latin typeface="Times New Roman" pitchFamily="18" charset="0"/>
                <a:cs typeface="Times New Roman" pitchFamily="18" charset="0"/>
              </a:rPr>
              <a:t> enfermedad mental.</a:t>
            </a:r>
          </a:p>
          <a:p>
            <a:pPr fontAlgn="auto">
              <a:spcBef>
                <a:spcPts val="0"/>
              </a:spcBef>
              <a:spcAft>
                <a:spcPts val="0"/>
              </a:spcAft>
              <a:buFont typeface="Arial" pitchFamily="34" charset="0"/>
              <a:buChar char="•"/>
              <a:defRPr/>
            </a:pPr>
            <a:r>
              <a:rPr lang="es-ES" sz="2000" b="1" dirty="0">
                <a:solidFill>
                  <a:schemeClr val="bg1"/>
                </a:solidFill>
                <a:latin typeface="Times New Roman" pitchFamily="18" charset="0"/>
                <a:cs typeface="Times New Roman" pitchFamily="18" charset="0"/>
              </a:rPr>
              <a:t> controles de tensión arterial.</a:t>
            </a:r>
          </a:p>
          <a:p>
            <a:pPr fontAlgn="auto">
              <a:spcBef>
                <a:spcPts val="0"/>
              </a:spcBef>
              <a:spcAft>
                <a:spcPts val="0"/>
              </a:spcAft>
              <a:buFont typeface="Arial" pitchFamily="34" charset="0"/>
              <a:buChar char="•"/>
              <a:defRPr/>
            </a:pPr>
            <a:r>
              <a:rPr lang="es-ES" sz="2000" b="1" dirty="0">
                <a:solidFill>
                  <a:schemeClr val="bg1"/>
                </a:solidFill>
                <a:latin typeface="Times New Roman" pitchFamily="18" charset="0"/>
                <a:cs typeface="Times New Roman" pitchFamily="18" charset="0"/>
              </a:rPr>
              <a:t> los actos intencionados  o de mala fe.</a:t>
            </a:r>
          </a:p>
          <a:p>
            <a:pPr fontAlgn="auto">
              <a:spcBef>
                <a:spcPts val="0"/>
              </a:spcBef>
              <a:spcAft>
                <a:spcPts val="0"/>
              </a:spcAft>
              <a:buFont typeface="Arial" pitchFamily="34" charset="0"/>
              <a:buChar char="•"/>
              <a:defRPr/>
            </a:pPr>
            <a:r>
              <a:rPr lang="es-ES" sz="2000" b="1" dirty="0">
                <a:solidFill>
                  <a:schemeClr val="bg1"/>
                </a:solidFill>
                <a:latin typeface="Times New Roman" pitchFamily="18" charset="0"/>
                <a:cs typeface="Times New Roman" pitchFamily="18" charset="0"/>
              </a:rPr>
              <a:t> eventos consecuentes de catástrofes, desastres nacionales, actos de </a:t>
            </a:r>
          </a:p>
          <a:p>
            <a:pPr fontAlgn="auto">
              <a:spcBef>
                <a:spcPts val="0"/>
              </a:spcBef>
              <a:spcAft>
                <a:spcPts val="0"/>
              </a:spcAft>
              <a:defRPr/>
            </a:pPr>
            <a:r>
              <a:rPr lang="es-ES" sz="2000" b="1" dirty="0">
                <a:solidFill>
                  <a:schemeClr val="bg1"/>
                </a:solidFill>
                <a:latin typeface="Times New Roman" pitchFamily="18" charset="0"/>
                <a:cs typeface="Times New Roman" pitchFamily="18" charset="0"/>
              </a:rPr>
              <a:t>  guerra o  terrorismo.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457200" y="1627188"/>
            <a:ext cx="8229600" cy="3478212"/>
          </a:xfrm>
          <a:prstGeom prst="rect">
            <a:avLst/>
          </a:prstGeom>
          <a:solidFill>
            <a:schemeClr val="tx2"/>
          </a:solidFill>
        </p:spPr>
        <p:txBody>
          <a:bodyPr wrap="square">
            <a:spAutoFit/>
          </a:bodyPr>
          <a:lstStyle/>
          <a:p>
            <a:pPr fontAlgn="auto">
              <a:spcBef>
                <a:spcPts val="0"/>
              </a:spcBef>
              <a:spcAft>
                <a:spcPts val="0"/>
              </a:spcAft>
              <a:buFont typeface="Arial" pitchFamily="34" charset="0"/>
              <a:buChar char="•"/>
              <a:defRPr/>
            </a:pPr>
            <a:r>
              <a:rPr lang="es-ES" sz="2000" b="1" dirty="0">
                <a:solidFill>
                  <a:schemeClr val="bg1"/>
                </a:solidFill>
                <a:latin typeface="Times New Roman" pitchFamily="18" charset="0"/>
                <a:cs typeface="Times New Roman" pitchFamily="18" charset="0"/>
              </a:rPr>
              <a:t> enfermedades endémicas, epidémicas y pandemias.</a:t>
            </a:r>
          </a:p>
          <a:p>
            <a:pPr fontAlgn="auto">
              <a:spcBef>
                <a:spcPts val="0"/>
              </a:spcBef>
              <a:spcAft>
                <a:spcPts val="0"/>
              </a:spcAft>
              <a:buFont typeface="Arial" pitchFamily="34" charset="0"/>
              <a:buChar char="•"/>
              <a:defRPr/>
            </a:pPr>
            <a:r>
              <a:rPr lang="es-ES" sz="2000" b="1" dirty="0">
                <a:solidFill>
                  <a:schemeClr val="bg1"/>
                </a:solidFill>
                <a:latin typeface="Times New Roman" pitchFamily="18" charset="0"/>
                <a:cs typeface="Times New Roman" pitchFamily="18" charset="0"/>
              </a:rPr>
              <a:t> lesiones de conductor o pasajero por el uso de cualquier tipo de </a:t>
            </a:r>
          </a:p>
          <a:p>
            <a:pPr fontAlgn="auto">
              <a:spcBef>
                <a:spcPts val="0"/>
              </a:spcBef>
              <a:spcAft>
                <a:spcPts val="0"/>
              </a:spcAft>
              <a:defRPr/>
            </a:pPr>
            <a:r>
              <a:rPr lang="es-ES" sz="2000" b="1" dirty="0">
                <a:solidFill>
                  <a:schemeClr val="bg1"/>
                </a:solidFill>
                <a:latin typeface="Times New Roman" pitchFamily="18" charset="0"/>
                <a:cs typeface="Times New Roman" pitchFamily="18" charset="0"/>
              </a:rPr>
              <a:t>  vehículos, </a:t>
            </a:r>
          </a:p>
          <a:p>
            <a:pPr fontAlgn="auto">
              <a:spcBef>
                <a:spcPts val="0"/>
              </a:spcBef>
              <a:spcAft>
                <a:spcPts val="0"/>
              </a:spcAft>
              <a:buFont typeface="Arial" pitchFamily="34" charset="0"/>
              <a:buChar char="•"/>
              <a:defRPr/>
            </a:pPr>
            <a:r>
              <a:rPr lang="es-ES" sz="2000" b="1" dirty="0">
                <a:solidFill>
                  <a:schemeClr val="bg1"/>
                </a:solidFill>
                <a:latin typeface="Times New Roman" pitchFamily="18" charset="0"/>
                <a:cs typeface="Times New Roman" pitchFamily="18" charset="0"/>
              </a:rPr>
              <a:t> motocicletas y velomotores sin licencia de conducir.</a:t>
            </a:r>
          </a:p>
          <a:p>
            <a:pPr fontAlgn="auto">
              <a:spcBef>
                <a:spcPts val="0"/>
              </a:spcBef>
              <a:spcAft>
                <a:spcPts val="0"/>
              </a:spcAft>
              <a:buFont typeface="Arial" pitchFamily="34" charset="0"/>
              <a:buChar char="•"/>
              <a:defRPr/>
            </a:pPr>
            <a:r>
              <a:rPr lang="es-ES" sz="2000" b="1" dirty="0">
                <a:solidFill>
                  <a:schemeClr val="bg1"/>
                </a:solidFill>
                <a:latin typeface="Times New Roman" pitchFamily="18" charset="0"/>
                <a:cs typeface="Times New Roman" pitchFamily="18" charset="0"/>
              </a:rPr>
              <a:t> cirugías plásticas y tratamientos rejuvenecedores o estéticos.</a:t>
            </a:r>
          </a:p>
          <a:p>
            <a:pPr fontAlgn="auto">
              <a:spcBef>
                <a:spcPts val="0"/>
              </a:spcBef>
              <a:spcAft>
                <a:spcPts val="0"/>
              </a:spcAft>
              <a:buFont typeface="Arial" pitchFamily="34" charset="0"/>
              <a:buChar char="•"/>
              <a:defRPr/>
            </a:pPr>
            <a:r>
              <a:rPr lang="es-ES" sz="2000" b="1" dirty="0">
                <a:solidFill>
                  <a:schemeClr val="bg1"/>
                </a:solidFill>
                <a:latin typeface="Times New Roman" pitchFamily="18" charset="0"/>
                <a:cs typeface="Times New Roman" pitchFamily="18" charset="0"/>
              </a:rPr>
              <a:t> secuestro, suicidio o su intento.</a:t>
            </a:r>
          </a:p>
          <a:p>
            <a:pPr fontAlgn="auto">
              <a:spcBef>
                <a:spcPts val="0"/>
              </a:spcBef>
              <a:spcAft>
                <a:spcPts val="0"/>
              </a:spcAft>
              <a:buFont typeface="Arial" pitchFamily="34" charset="0"/>
              <a:buChar char="•"/>
              <a:defRPr/>
            </a:pPr>
            <a:r>
              <a:rPr lang="es-ES" sz="2000" b="1" dirty="0">
                <a:solidFill>
                  <a:schemeClr val="bg1"/>
                </a:solidFill>
                <a:latin typeface="Times New Roman" pitchFamily="18" charset="0"/>
                <a:cs typeface="Times New Roman" pitchFamily="18" charset="0"/>
              </a:rPr>
              <a:t> enfermedades como HIV o cáncer y todos sus tratamientos.</a:t>
            </a:r>
          </a:p>
          <a:p>
            <a:pPr fontAlgn="auto">
              <a:spcBef>
                <a:spcPts val="0"/>
              </a:spcBef>
              <a:spcAft>
                <a:spcPts val="0"/>
              </a:spcAft>
              <a:buFont typeface="Arial" pitchFamily="34" charset="0"/>
              <a:buChar char="•"/>
              <a:defRPr/>
            </a:pPr>
            <a:r>
              <a:rPr lang="es-ES" sz="2000" b="1" dirty="0">
                <a:solidFill>
                  <a:schemeClr val="bg1"/>
                </a:solidFill>
                <a:latin typeface="Times New Roman" pitchFamily="18" charset="0"/>
                <a:cs typeface="Times New Roman" pitchFamily="18" charset="0"/>
              </a:rPr>
              <a:t> tratamientos homeopáticos, de acupuntura, quinesioterapia, </a:t>
            </a:r>
          </a:p>
          <a:p>
            <a:pPr fontAlgn="auto">
              <a:spcBef>
                <a:spcPts val="0"/>
              </a:spcBef>
              <a:spcAft>
                <a:spcPts val="0"/>
              </a:spcAft>
              <a:defRPr/>
            </a:pPr>
            <a:r>
              <a:rPr lang="es-ES" sz="2000" b="1" dirty="0">
                <a:solidFill>
                  <a:schemeClr val="bg1"/>
                </a:solidFill>
                <a:latin typeface="Times New Roman" pitchFamily="18" charset="0"/>
                <a:cs typeface="Times New Roman" pitchFamily="18" charset="0"/>
              </a:rPr>
              <a:t>  fisioterapia, curas termales, podología y todo tipo de métodos no </a:t>
            </a:r>
          </a:p>
          <a:p>
            <a:pPr fontAlgn="auto">
              <a:spcBef>
                <a:spcPts val="0"/>
              </a:spcBef>
              <a:spcAft>
                <a:spcPts val="0"/>
              </a:spcAft>
              <a:defRPr/>
            </a:pPr>
            <a:r>
              <a:rPr lang="es-ES" sz="2000" b="1" dirty="0">
                <a:solidFill>
                  <a:schemeClr val="bg1"/>
                </a:solidFill>
                <a:latin typeface="Times New Roman" pitchFamily="18" charset="0"/>
                <a:cs typeface="Times New Roman" pitchFamily="18" charset="0"/>
              </a:rPr>
              <a:t>  convencionales.</a:t>
            </a:r>
          </a:p>
          <a:p>
            <a:pPr fontAlgn="auto">
              <a:spcBef>
                <a:spcPts val="0"/>
              </a:spcBef>
              <a:spcAft>
                <a:spcPts val="0"/>
              </a:spcAft>
              <a:buFont typeface="Arial" pitchFamily="34" charset="0"/>
              <a:buChar char="•"/>
              <a:defRPr/>
            </a:pPr>
            <a:r>
              <a:rPr lang="es-ES" sz="2000" b="1" dirty="0">
                <a:solidFill>
                  <a:schemeClr val="bg1"/>
                </a:solidFill>
                <a:latin typeface="Times New Roman" pitchFamily="18" charset="0"/>
                <a:cs typeface="Times New Roman" pitchFamily="18" charset="0"/>
              </a:rPr>
              <a:t> gastos incurridos en cualquier tipo de prótesis</a:t>
            </a:r>
            <a:r>
              <a:rPr lang="es-ES" sz="2000" b="1" dirty="0">
                <a:solidFill>
                  <a:schemeClr val="bg1"/>
                </a:solidFill>
                <a:latin typeface="+mn-lt"/>
              </a:rPr>
              <a: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571750"/>
            <a:ext cx="8229600" cy="954088"/>
          </a:xfrm>
          <a:prstGeom prst="rect">
            <a:avLst/>
          </a:prstGeom>
          <a:solidFill>
            <a:schemeClr val="tx2"/>
          </a:solidFill>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DAÑOS MATERIALES POR </a:t>
            </a:r>
            <a:r>
              <a:rPr lang="es-ES" sz="2800" b="1" dirty="0">
                <a:solidFill>
                  <a:schemeClr val="bg1"/>
                </a:solidFill>
                <a:latin typeface="Times New Roman" panose="02020603050405020304" pitchFamily="18" charset="0"/>
                <a:cs typeface="Times New Roman" panose="02020603050405020304" pitchFamily="18" charset="0"/>
              </a:rPr>
              <a:t>ROTURA O DERRAME DE REGADERAS AUTOMÁTICAS</a:t>
            </a:r>
            <a:endParaRPr lang="es-AR" sz="2800" b="1" dirty="0">
              <a:solidFill>
                <a:schemeClr val="bg1"/>
              </a:solidFill>
              <a:latin typeface="Times New Roman" pitchFamily="18" charset="0"/>
              <a:cs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457200" y="1016000"/>
            <a:ext cx="8229600" cy="4770438"/>
          </a:xfrm>
          <a:prstGeom prst="rect">
            <a:avLst/>
          </a:prstGeom>
          <a:solidFill>
            <a:schemeClr val="tx2"/>
          </a:solidFill>
        </p:spPr>
        <p:txBody>
          <a:bodyPr wrap="square">
            <a:spAutoFit/>
          </a:bodyPr>
          <a:lstStyle/>
          <a:p>
            <a:pPr algn="ctr" defTabSz="898525" fontAlgn="auto">
              <a:spcBef>
                <a:spcPts val="0"/>
              </a:spcBef>
              <a:spcAft>
                <a:spcPts val="0"/>
              </a:spcAft>
              <a:defRPr/>
            </a:pPr>
            <a:r>
              <a:rPr lang="es-ES" sz="2400" b="1" dirty="0">
                <a:solidFill>
                  <a:schemeClr val="bg1"/>
                </a:solidFill>
                <a:latin typeface="Times New Roman" panose="02020603050405020304" pitchFamily="18" charset="0"/>
                <a:cs typeface="Times New Roman" panose="02020603050405020304" pitchFamily="18" charset="0"/>
              </a:rPr>
              <a:t>Riesgo cubierto</a:t>
            </a:r>
          </a:p>
          <a:p>
            <a:pPr fontAlgn="auto">
              <a:spcBef>
                <a:spcPts val="0"/>
              </a:spcBef>
              <a:spcAft>
                <a:spcPts val="0"/>
              </a:spcAft>
              <a:defRPr/>
            </a:pPr>
            <a:r>
              <a:rPr lang="es-ES" sz="2000" b="1" dirty="0">
                <a:solidFill>
                  <a:schemeClr val="bg1"/>
                </a:solidFill>
                <a:latin typeface="Times New Roman" panose="02020603050405020304" pitchFamily="18" charset="0"/>
                <a:cs typeface="Times New Roman" panose="02020603050405020304" pitchFamily="18" charset="0"/>
              </a:rPr>
              <a:t> </a:t>
            </a:r>
          </a:p>
          <a:p>
            <a:pPr fontAlgn="auto">
              <a:spcBef>
                <a:spcPts val="0"/>
              </a:spcBef>
              <a:spcAft>
                <a:spcPts val="0"/>
              </a:spcAft>
              <a:defRPr/>
            </a:pPr>
            <a:r>
              <a:rPr lang="es-ES" sz="2000" b="1" dirty="0">
                <a:solidFill>
                  <a:schemeClr val="bg1"/>
                </a:solidFill>
                <a:latin typeface="Times New Roman" panose="02020603050405020304" pitchFamily="18" charset="0"/>
                <a:cs typeface="Times New Roman" panose="02020603050405020304" pitchFamily="18" charset="0"/>
              </a:rPr>
              <a:t>El asegurador indemnizará los daños materiales producidos en los edificios o construcciones y contenido general de propiedad del asegurado o de terceros por el cual sea responsable, cuya descripción y ubicación conste en la póliza, causados por:</a:t>
            </a:r>
          </a:p>
          <a:p>
            <a:pPr fontAlgn="auto">
              <a:spcBef>
                <a:spcPts val="0"/>
              </a:spcBef>
              <a:spcAft>
                <a:spcPts val="0"/>
              </a:spcAft>
              <a:defRPr/>
            </a:pPr>
            <a:r>
              <a:rPr lang="es-ES" sz="2000" b="1" dirty="0">
                <a:solidFill>
                  <a:schemeClr val="bg1"/>
                </a:solidFill>
                <a:latin typeface="Times New Roman" panose="02020603050405020304" pitchFamily="18" charset="0"/>
                <a:cs typeface="Times New Roman" panose="02020603050405020304" pitchFamily="18" charset="0"/>
              </a:rPr>
              <a:t> </a:t>
            </a:r>
          </a:p>
          <a:p>
            <a:pPr marL="457200" indent="-457200" fontAlgn="auto">
              <a:spcBef>
                <a:spcPts val="0"/>
              </a:spcBef>
              <a:spcAft>
                <a:spcPts val="0"/>
              </a:spcAft>
              <a:buFontTx/>
              <a:buAutoNum type="arabicPeriod"/>
              <a:defRPr/>
            </a:pPr>
            <a:r>
              <a:rPr lang="es-ES" sz="2000" b="1" dirty="0">
                <a:solidFill>
                  <a:schemeClr val="bg1"/>
                </a:solidFill>
                <a:latin typeface="Times New Roman" panose="02020603050405020304" pitchFamily="18" charset="0"/>
                <a:cs typeface="Times New Roman" panose="02020603050405020304" pitchFamily="18" charset="0"/>
              </a:rPr>
              <a:t>la rotura o derrame de regaderas automáticas (</a:t>
            </a:r>
            <a:r>
              <a:rPr lang="es-ES" sz="2000" b="1" dirty="0" err="1">
                <a:solidFill>
                  <a:schemeClr val="bg1"/>
                </a:solidFill>
                <a:latin typeface="Times New Roman" panose="02020603050405020304" pitchFamily="18" charset="0"/>
                <a:cs typeface="Times New Roman" panose="02020603050405020304" pitchFamily="18" charset="0"/>
              </a:rPr>
              <a:t>sprinklers</a:t>
            </a:r>
            <a:r>
              <a:rPr lang="es-ES" sz="2000" b="1" dirty="0">
                <a:solidFill>
                  <a:schemeClr val="bg1"/>
                </a:solidFill>
                <a:latin typeface="Times New Roman" panose="02020603050405020304" pitchFamily="18" charset="0"/>
                <a:cs typeface="Times New Roman" panose="02020603050405020304" pitchFamily="18" charset="0"/>
              </a:rPr>
              <a:t>) y/o </a:t>
            </a:r>
          </a:p>
          <a:p>
            <a:pPr fontAlgn="auto">
              <a:spcBef>
                <a:spcPts val="0"/>
              </a:spcBef>
              <a:spcAft>
                <a:spcPts val="0"/>
              </a:spcAft>
              <a:defRPr/>
            </a:pPr>
            <a:r>
              <a:rPr lang="es-ES" sz="2000" b="1" dirty="0">
                <a:solidFill>
                  <a:schemeClr val="bg1"/>
                </a:solidFill>
                <a:latin typeface="Times New Roman" panose="02020603050405020304" pitchFamily="18" charset="0"/>
                <a:cs typeface="Times New Roman" panose="02020603050405020304" pitchFamily="18" charset="0"/>
              </a:rPr>
              <a:t>       tanques de aceite, ácido u otros líquidos;</a:t>
            </a:r>
          </a:p>
          <a:p>
            <a:pPr marL="457200" indent="-457200" fontAlgn="auto">
              <a:spcBef>
                <a:spcPts val="0"/>
              </a:spcBef>
              <a:spcAft>
                <a:spcPts val="0"/>
              </a:spcAft>
              <a:buFontTx/>
              <a:buAutoNum type="arabicPeriod" startAt="2"/>
              <a:defRPr/>
            </a:pPr>
            <a:r>
              <a:rPr lang="es-ES" sz="2000" b="1" dirty="0">
                <a:solidFill>
                  <a:schemeClr val="bg1"/>
                </a:solidFill>
                <a:latin typeface="Times New Roman" panose="02020603050405020304" pitchFamily="18" charset="0"/>
                <a:cs typeface="Times New Roman" panose="02020603050405020304" pitchFamily="18" charset="0"/>
              </a:rPr>
              <a:t>impactos de aeronaves (o sus partes) o de vehículos terrestres </a:t>
            </a:r>
          </a:p>
          <a:p>
            <a:pPr fontAlgn="auto">
              <a:spcBef>
                <a:spcPts val="0"/>
              </a:spcBef>
              <a:spcAft>
                <a:spcPts val="0"/>
              </a:spcAft>
              <a:defRPr/>
            </a:pPr>
            <a:r>
              <a:rPr lang="es-ES" sz="2000" b="1" dirty="0">
                <a:solidFill>
                  <a:schemeClr val="bg1"/>
                </a:solidFill>
                <a:latin typeface="Times New Roman" panose="02020603050405020304" pitchFamily="18" charset="0"/>
                <a:cs typeface="Times New Roman" panose="02020603050405020304" pitchFamily="18" charset="0"/>
              </a:rPr>
              <a:t>       contra edificios o sus contenidos asegurados;</a:t>
            </a:r>
          </a:p>
          <a:p>
            <a:pPr marL="457200" indent="-457200" fontAlgn="auto">
              <a:spcBef>
                <a:spcPts val="0"/>
              </a:spcBef>
              <a:spcAft>
                <a:spcPts val="0"/>
              </a:spcAft>
              <a:buFontTx/>
              <a:buAutoNum type="arabicPeriod" startAt="3"/>
              <a:defRPr/>
            </a:pPr>
            <a:r>
              <a:rPr lang="es-ES" sz="2000" b="1" dirty="0">
                <a:solidFill>
                  <a:schemeClr val="bg1"/>
                </a:solidFill>
                <a:latin typeface="Times New Roman" panose="02020603050405020304" pitchFamily="18" charset="0"/>
                <a:cs typeface="Times New Roman" panose="02020603050405020304" pitchFamily="18" charset="0"/>
              </a:rPr>
              <a:t>la rotura o derrame de tanques elevados de agua;</a:t>
            </a:r>
          </a:p>
          <a:p>
            <a:pPr marL="457200" indent="-457200" fontAlgn="auto">
              <a:spcBef>
                <a:spcPts val="0"/>
              </a:spcBef>
              <a:spcAft>
                <a:spcPts val="0"/>
              </a:spcAft>
              <a:buFontTx/>
              <a:buAutoNum type="arabicPeriod" startAt="3"/>
              <a:defRPr/>
            </a:pPr>
            <a:r>
              <a:rPr lang="es-ES" sz="2000" b="1" dirty="0">
                <a:solidFill>
                  <a:schemeClr val="bg1"/>
                </a:solidFill>
                <a:latin typeface="Times New Roman" panose="02020603050405020304" pitchFamily="18" charset="0"/>
                <a:cs typeface="Times New Roman" panose="02020603050405020304" pitchFamily="18" charset="0"/>
              </a:rPr>
              <a:t>caída, rotura y/o accidentes de grúas, guinches y otros aparatos </a:t>
            </a:r>
          </a:p>
          <a:p>
            <a:pPr fontAlgn="auto">
              <a:spcBef>
                <a:spcPts val="0"/>
              </a:spcBef>
              <a:spcAft>
                <a:spcPts val="0"/>
              </a:spcAft>
              <a:defRPr/>
            </a:pPr>
            <a:r>
              <a:rPr lang="es-ES" sz="2000" b="1" dirty="0">
                <a:solidFill>
                  <a:schemeClr val="bg1"/>
                </a:solidFill>
                <a:latin typeface="Times New Roman" panose="02020603050405020304" pitchFamily="18" charset="0"/>
                <a:cs typeface="Times New Roman" panose="02020603050405020304" pitchFamily="18" charset="0"/>
              </a:rPr>
              <a:t>        elevadores y/o móviles, dentro de los mismos edificios o </a:t>
            </a:r>
          </a:p>
          <a:p>
            <a:pPr fontAlgn="auto">
              <a:spcBef>
                <a:spcPts val="0"/>
              </a:spcBef>
              <a:spcAft>
                <a:spcPts val="0"/>
              </a:spcAft>
              <a:defRPr/>
            </a:pPr>
            <a:r>
              <a:rPr lang="es-ES" sz="2000" b="1" dirty="0">
                <a:solidFill>
                  <a:schemeClr val="bg1"/>
                </a:solidFill>
                <a:latin typeface="Times New Roman" panose="02020603050405020304" pitchFamily="18" charset="0"/>
                <a:cs typeface="Times New Roman" panose="02020603050405020304" pitchFamily="18" charset="0"/>
              </a:rPr>
              <a:t>        construcciones.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762250"/>
            <a:ext cx="8229600" cy="523875"/>
          </a:xfrm>
          <a:prstGeom prst="rect">
            <a:avLst/>
          </a:prstGeom>
          <a:solidFill>
            <a:schemeClr val="tx2"/>
          </a:solidFill>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EXTENSIÓN DE GARANTÍA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1066800"/>
            <a:ext cx="8229600" cy="660400"/>
          </a:xfrm>
          <a:prstGeom prst="rect">
            <a:avLst/>
          </a:prstGeom>
          <a:solidFill>
            <a:schemeClr val="bg2"/>
          </a:solidFill>
          <a:ln w="76196">
            <a:solidFill>
              <a:schemeClr val="tx1"/>
            </a:solidFill>
            <a:miter lim="800000"/>
            <a:headEnd/>
            <a:tailEnd/>
          </a:ln>
        </p:spPr>
        <p:txBody>
          <a:bodyPr anchor="ctr" anchorCtr="1"/>
          <a:lstStyle/>
          <a:p>
            <a:pPr algn="ctr"/>
            <a:r>
              <a:rPr lang="es-ES" sz="2800" b="1">
                <a:solidFill>
                  <a:srgbClr val="000000"/>
                </a:solidFill>
                <a:latin typeface="Times New Roman" pitchFamily="18" charset="0"/>
                <a:cs typeface="Times New Roman" pitchFamily="18" charset="0"/>
              </a:rPr>
              <a:t>SEGURO OBLIGATORIO Y AUTOSEGURO</a:t>
            </a:r>
          </a:p>
        </p:txBody>
      </p:sp>
      <p:sp>
        <p:nvSpPr>
          <p:cNvPr id="3" name="Text Box 3"/>
          <p:cNvSpPr txBox="1">
            <a:spLocks noChangeArrowheads="1"/>
          </p:cNvSpPr>
          <p:nvPr/>
        </p:nvSpPr>
        <p:spPr bwMode="auto">
          <a:xfrm>
            <a:off x="457200" y="2781300"/>
            <a:ext cx="8229600" cy="2544763"/>
          </a:xfrm>
          <a:prstGeom prst="rect">
            <a:avLst/>
          </a:prstGeom>
          <a:solidFill>
            <a:schemeClr val="bg2"/>
          </a:solidFill>
          <a:ln w="76196">
            <a:solidFill>
              <a:schemeClr val="tx1"/>
            </a:solidFill>
            <a:miter lim="800000"/>
            <a:headEnd/>
            <a:tailEnd/>
          </a:ln>
        </p:spPr>
        <p:txBody>
          <a:bodyPr wrap="square" anchorCtr="1">
            <a:spAutoFit/>
          </a:bodyPr>
          <a:lstStyle/>
          <a:p>
            <a:pPr algn="ctr" hangingPunct="0">
              <a:spcBef>
                <a:spcPts val="1200"/>
              </a:spcBef>
            </a:pPr>
            <a:r>
              <a:rPr lang="es-ES" sz="2000" b="1">
                <a:solidFill>
                  <a:srgbClr val="000000"/>
                </a:solidFill>
                <a:latin typeface="Times New Roman" pitchFamily="18" charset="0"/>
              </a:rPr>
              <a:t>PODRAN AUTOASEGURARSE</a:t>
            </a:r>
            <a:endParaRPr lang="es-ES">
              <a:solidFill>
                <a:srgbClr val="000000"/>
              </a:solidFill>
              <a:latin typeface="Times New Roman" pitchFamily="18" charset="0"/>
            </a:endParaRPr>
          </a:p>
          <a:p>
            <a:pPr algn="ctr" hangingPunct="0">
              <a:spcBef>
                <a:spcPts val="1100"/>
              </a:spcBef>
            </a:pPr>
            <a:r>
              <a:rPr lang="es-ES" b="1">
                <a:solidFill>
                  <a:srgbClr val="000000"/>
                </a:solidFill>
                <a:latin typeface="Times New Roman" pitchFamily="18" charset="0"/>
              </a:rPr>
              <a:t>- EL ESTADO NACIONAL, LAS PROVINCIAS Y SUS MUNICIPIOS Y</a:t>
            </a:r>
          </a:p>
          <a:p>
            <a:pPr algn="ctr" hangingPunct="0">
              <a:spcBef>
                <a:spcPts val="1100"/>
              </a:spcBef>
            </a:pPr>
            <a:r>
              <a:rPr lang="es-ES" b="1">
                <a:solidFill>
                  <a:srgbClr val="000000"/>
                </a:solidFill>
                <a:latin typeface="Times New Roman" pitchFamily="18" charset="0"/>
              </a:rPr>
              <a:t>  LA MUNICIPALIDAD DE LA CIUDAD DE BUENOS AIRES;</a:t>
            </a:r>
          </a:p>
          <a:p>
            <a:pPr algn="ctr" hangingPunct="0">
              <a:spcBef>
                <a:spcPts val="1100"/>
              </a:spcBef>
            </a:pPr>
            <a:r>
              <a:rPr lang="es-ES" b="1">
                <a:solidFill>
                  <a:srgbClr val="000000"/>
                </a:solidFill>
                <a:latin typeface="Times New Roman" pitchFamily="18" charset="0"/>
              </a:rPr>
              <a:t>- AQUELLOS EMPLEADORES QUE DEMUESTREN SOLVENCIA  </a:t>
            </a:r>
          </a:p>
          <a:p>
            <a:pPr algn="ctr" hangingPunct="0">
              <a:spcBef>
                <a:spcPts val="1100"/>
              </a:spcBef>
            </a:pPr>
            <a:r>
              <a:rPr lang="es-ES" b="1">
                <a:solidFill>
                  <a:srgbClr val="000000"/>
                </a:solidFill>
                <a:latin typeface="Times New Roman" pitchFamily="18" charset="0"/>
              </a:rPr>
              <a:t>ECONÓMICO-FINANCIERA PARA AFRONTAR LAS   </a:t>
            </a:r>
          </a:p>
          <a:p>
            <a:pPr algn="ctr" hangingPunct="0">
              <a:spcBef>
                <a:spcPts val="1100"/>
              </a:spcBef>
            </a:pPr>
            <a:r>
              <a:rPr lang="es-ES" b="1">
                <a:solidFill>
                  <a:srgbClr val="000000"/>
                </a:solidFill>
                <a:latin typeface="Times New Roman" pitchFamily="18" charset="0"/>
              </a:rPr>
              <a:t>PRESTACIONES  PREVISTAS EN LA LEY.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strVal val="0"/>
                                          </p:val>
                                        </p:tav>
                                        <p:tav tm="100000">
                                          <p:val>
                                            <p:strVal val="#ppt_h"/>
                                          </p:val>
                                        </p:tav>
                                      </p:tavLst>
                                    </p:anim>
                                  </p:childTnLst>
                                </p:cTn>
                              </p:par>
                            </p:childTnLst>
                          </p:cTn>
                        </p:par>
                        <p:par>
                          <p:cTn id="11" fill="hold">
                            <p:stCondLst>
                              <p:cond delay="500"/>
                            </p:stCondLst>
                            <p:childTnLst>
                              <p:par>
                                <p:cTn id="12" presetID="17" presetClass="entr" presetSubtype="1"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ppt_h/2"/>
                                          </p:val>
                                        </p:tav>
                                        <p:tav tm="100000">
                                          <p:val>
                                            <p:strVal val="#ppt_y"/>
                                          </p:val>
                                        </p:tav>
                                      </p:tavLst>
                                    </p:anim>
                                    <p:anim calcmode="lin" valueType="num">
                                      <p:cBhvr>
                                        <p:cTn id="16" dur="500" fill="hold"/>
                                        <p:tgtEl>
                                          <p:spTgt spid="3"/>
                                        </p:tgtEl>
                                        <p:attrNameLst>
                                          <p:attrName>ppt_w</p:attrName>
                                        </p:attrNameLst>
                                      </p:cBhvr>
                                      <p:tavLst>
                                        <p:tav tm="0">
                                          <p:val>
                                            <p:strVal val="#ppt_w"/>
                                          </p:val>
                                        </p:tav>
                                        <p:tav tm="100000">
                                          <p:val>
                                            <p:strVal val="#ppt_w"/>
                                          </p:val>
                                        </p:tav>
                                      </p:tavLst>
                                    </p:anim>
                                    <p:anim calcmode="lin" valueType="num">
                                      <p:cBhvr>
                                        <p:cTn id="17" dur="500" fill="hold"/>
                                        <p:tgtEl>
                                          <p:spTgt spid="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533400" y="714375"/>
            <a:ext cx="8153400" cy="3786188"/>
          </a:xfrm>
          <a:prstGeom prst="rect">
            <a:avLst/>
          </a:prstGeom>
          <a:solidFill>
            <a:schemeClr val="tx2"/>
          </a:solidFill>
          <a:ln>
            <a:noFill/>
          </a:ln>
        </p:spPr>
        <p:txBody>
          <a:bodyPr wrap="square">
            <a:spAutoFit/>
          </a:bodyPr>
          <a:lstStyle/>
          <a:p>
            <a:pPr algn="ctr" fontAlgn="auto">
              <a:spcBef>
                <a:spcPts val="0"/>
              </a:spcBef>
              <a:spcAft>
                <a:spcPts val="0"/>
              </a:spcAft>
              <a:defRPr/>
            </a:pPr>
            <a:r>
              <a:rPr lang="es-AR" sz="2400" b="1" dirty="0">
                <a:solidFill>
                  <a:schemeClr val="bg1"/>
                </a:solidFill>
                <a:latin typeface="Times New Roman" pitchFamily="18" charset="0"/>
                <a:cs typeface="Times New Roman" pitchFamily="18" charset="0"/>
              </a:rPr>
              <a:t>El asegurador se obliga, conforme a los términos y condiciones de la presente póliza, a reparar los daños que afecten al aparato y/o equipo especificado en el certificado de incorporación individual, siempre que el daño que sea objeto de la reparación se encuentre comprendido dentro de la garantía otorgada por el fabricante del aparato y/o equipo y que el mismo ocurra dentro del periodo que comienza el día siguiente al del vencimiento de la garantía de fábrica y termina en la fecha indicada en el certificado de incorporación individual.</a:t>
            </a:r>
          </a:p>
        </p:txBody>
      </p:sp>
      <p:sp>
        <p:nvSpPr>
          <p:cNvPr id="3" name="2 CuadroTexto"/>
          <p:cNvSpPr txBox="1"/>
          <p:nvPr/>
        </p:nvSpPr>
        <p:spPr>
          <a:xfrm>
            <a:off x="457200" y="4872038"/>
            <a:ext cx="8229600" cy="1200150"/>
          </a:xfrm>
          <a:prstGeom prst="rect">
            <a:avLst/>
          </a:prstGeom>
          <a:solidFill>
            <a:schemeClr val="tx2"/>
          </a:solidFill>
          <a:ln>
            <a:noFill/>
          </a:ln>
        </p:spPr>
        <p:txBody>
          <a:bodyPr wrap="square">
            <a:spAutoFit/>
          </a:bodyPr>
          <a:lstStyle/>
          <a:p>
            <a:pPr algn="ctr" fontAlgn="auto">
              <a:spcBef>
                <a:spcPts val="0"/>
              </a:spcBef>
              <a:spcAft>
                <a:spcPts val="0"/>
              </a:spcAft>
              <a:defRPr/>
            </a:pPr>
            <a:r>
              <a:rPr lang="es-AR" sz="2400" b="1" dirty="0">
                <a:solidFill>
                  <a:schemeClr val="bg1"/>
                </a:solidFill>
                <a:latin typeface="Times New Roman" pitchFamily="18" charset="0"/>
                <a:cs typeface="Times New Roman" pitchFamily="18" charset="0"/>
              </a:rPr>
              <a:t>La póliza cubre los aparatos y/o equipos mecánicos, eléctricos y/o electrónicos asegurados situados en el territorio de la República Argentina.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1132106"/>
            <a:ext cx="8229600" cy="4278094"/>
          </a:xfrm>
          <a:prstGeom prst="rect">
            <a:avLst/>
          </a:prstGeom>
          <a:solidFill>
            <a:schemeClr val="tx2"/>
          </a:solidFill>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Exclusiones</a:t>
            </a:r>
          </a:p>
          <a:p>
            <a:pPr algn="ctr" fontAlgn="auto">
              <a:spcBef>
                <a:spcPts val="0"/>
              </a:spcBef>
              <a:spcAft>
                <a:spcPts val="0"/>
              </a:spcAft>
              <a:defRPr/>
            </a:pPr>
            <a:endParaRPr lang="es-AR" sz="2800" b="1" dirty="0">
              <a:solidFill>
                <a:schemeClr val="bg1"/>
              </a:solidFill>
              <a:latin typeface="Times New Roman" pitchFamily="18" charset="0"/>
              <a:cs typeface="Times New Roman" pitchFamily="18" charset="0"/>
            </a:endParaRPr>
          </a:p>
          <a:p>
            <a:pPr algn="ctr" fontAlgn="auto">
              <a:spcBef>
                <a:spcPts val="0"/>
              </a:spcBef>
              <a:spcAft>
                <a:spcPts val="0"/>
              </a:spcAft>
              <a:defRPr/>
            </a:pPr>
            <a:r>
              <a:rPr lang="es-AR" sz="2400" b="1" dirty="0">
                <a:solidFill>
                  <a:schemeClr val="bg1"/>
                </a:solidFill>
                <a:latin typeface="Times New Roman" pitchFamily="18" charset="0"/>
                <a:cs typeface="Times New Roman" pitchFamily="18" charset="0"/>
              </a:rPr>
              <a:t>El asegurador no cubrirá los costos de la reparación, cuando los daños al aparato y/o equipo sean consecuencia de:</a:t>
            </a:r>
          </a:p>
          <a:p>
            <a:pPr marL="514350" indent="-514350" fontAlgn="auto">
              <a:spcBef>
                <a:spcPts val="0"/>
              </a:spcBef>
              <a:spcAft>
                <a:spcPts val="0"/>
              </a:spcAft>
              <a:buFontTx/>
              <a:buAutoNum type="alphaLcParenR"/>
              <a:defRPr/>
            </a:pPr>
            <a:r>
              <a:rPr lang="es-AR" sz="2400" b="1" dirty="0">
                <a:solidFill>
                  <a:schemeClr val="bg1"/>
                </a:solidFill>
                <a:latin typeface="Times New Roman" pitchFamily="18" charset="0"/>
                <a:cs typeface="Times New Roman" pitchFamily="18" charset="0"/>
              </a:rPr>
              <a:t>Su uso indebido o abusivo o de deficiencias en la tensión de alimentación o de conexiones indebidas.</a:t>
            </a:r>
          </a:p>
          <a:p>
            <a:pPr marL="514350" indent="-514350" fontAlgn="auto">
              <a:spcBef>
                <a:spcPts val="0"/>
              </a:spcBef>
              <a:spcAft>
                <a:spcPts val="0"/>
              </a:spcAft>
              <a:buFontTx/>
              <a:buAutoNum type="alphaLcParenR"/>
              <a:defRPr/>
            </a:pPr>
            <a:r>
              <a:rPr lang="es-AR" sz="2400" b="1" dirty="0">
                <a:solidFill>
                  <a:schemeClr val="bg1"/>
                </a:solidFill>
                <a:latin typeface="Times New Roman" pitchFamily="18" charset="0"/>
                <a:cs typeface="Times New Roman" pitchFamily="18" charset="0"/>
              </a:rPr>
              <a:t>deterioro por depreciación y/o desgaste causado por el natural y normal uso o funcionamiento.</a:t>
            </a:r>
          </a:p>
          <a:p>
            <a:pPr marL="514350" indent="-514350" fontAlgn="auto">
              <a:spcBef>
                <a:spcPts val="0"/>
              </a:spcBef>
              <a:spcAft>
                <a:spcPts val="0"/>
              </a:spcAft>
              <a:buFontTx/>
              <a:buAutoNum type="alphaLcParenR"/>
              <a:defRPr/>
            </a:pPr>
            <a:r>
              <a:rPr lang="es-AR" sz="2400" b="1" dirty="0">
                <a:solidFill>
                  <a:schemeClr val="bg1"/>
                </a:solidFill>
                <a:latin typeface="Times New Roman" pitchFamily="18" charset="0"/>
                <a:cs typeface="Times New Roman" pitchFamily="18" charset="0"/>
              </a:rPr>
              <a:t>el uso de piezas, válvulas, tubos de rayos catódicos, pilas, baterías y cualquier otro repuesto, contrariando a las instrucciones del fabricante.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1857375"/>
            <a:ext cx="8229600" cy="2678113"/>
          </a:xfrm>
          <a:prstGeom prst="rect">
            <a:avLst/>
          </a:prstGeom>
          <a:solidFill>
            <a:schemeClr val="tx2"/>
          </a:solidFill>
        </p:spPr>
        <p:txBody>
          <a:bodyPr wrap="square">
            <a:spAutoFit/>
          </a:bodyPr>
          <a:lstStyle/>
          <a:p>
            <a:pPr fontAlgn="auto">
              <a:spcBef>
                <a:spcPts val="0"/>
              </a:spcBef>
              <a:spcAft>
                <a:spcPts val="0"/>
              </a:spcAft>
              <a:defRPr/>
            </a:pPr>
            <a:r>
              <a:rPr lang="es-AR" sz="2400" b="1" dirty="0">
                <a:solidFill>
                  <a:schemeClr val="bg1"/>
                </a:solidFill>
                <a:latin typeface="Times New Roman" pitchFamily="18" charset="0"/>
                <a:cs typeface="Times New Roman" pitchFamily="18" charset="0"/>
              </a:rPr>
              <a:t>d)  desperfectos mecánicos o eléctricos o el recalentamiento </a:t>
            </a:r>
          </a:p>
          <a:p>
            <a:pPr fontAlgn="auto">
              <a:spcBef>
                <a:spcPts val="0"/>
              </a:spcBef>
              <a:spcAft>
                <a:spcPts val="0"/>
              </a:spcAft>
              <a:defRPr/>
            </a:pPr>
            <a:r>
              <a:rPr lang="es-AR" sz="2400" b="1" dirty="0">
                <a:solidFill>
                  <a:schemeClr val="bg1"/>
                </a:solidFill>
                <a:latin typeface="Times New Roman" pitchFamily="18" charset="0"/>
                <a:cs typeface="Times New Roman" pitchFamily="18" charset="0"/>
              </a:rPr>
              <a:t>     de cualquier unidad generadora o transformadora. </a:t>
            </a:r>
          </a:p>
          <a:p>
            <a:pPr fontAlgn="auto">
              <a:spcBef>
                <a:spcPts val="0"/>
              </a:spcBef>
              <a:spcAft>
                <a:spcPts val="0"/>
              </a:spcAft>
              <a:defRPr/>
            </a:pPr>
            <a:r>
              <a:rPr lang="es-AR" sz="2400" b="1" dirty="0">
                <a:solidFill>
                  <a:schemeClr val="bg1"/>
                </a:solidFill>
                <a:latin typeface="Times New Roman" pitchFamily="18" charset="0"/>
                <a:cs typeface="Times New Roman" pitchFamily="18" charset="0"/>
              </a:rPr>
              <a:t>e)  el arreglo, reparación o desarme de la instalación o </a:t>
            </a:r>
          </a:p>
          <a:p>
            <a:pPr fontAlgn="auto">
              <a:spcBef>
                <a:spcPts val="0"/>
              </a:spcBef>
              <a:spcAft>
                <a:spcPts val="0"/>
              </a:spcAft>
              <a:defRPr/>
            </a:pPr>
            <a:r>
              <a:rPr lang="es-AR" sz="2400" b="1" dirty="0">
                <a:solidFill>
                  <a:schemeClr val="bg1"/>
                </a:solidFill>
                <a:latin typeface="Times New Roman" pitchFamily="18" charset="0"/>
                <a:cs typeface="Times New Roman" pitchFamily="18" charset="0"/>
              </a:rPr>
              <a:t>     cualquier parte de la misma por un técnico no </a:t>
            </a:r>
          </a:p>
          <a:p>
            <a:pPr fontAlgn="auto">
              <a:spcBef>
                <a:spcPts val="0"/>
              </a:spcBef>
              <a:spcAft>
                <a:spcPts val="0"/>
              </a:spcAft>
              <a:defRPr/>
            </a:pPr>
            <a:r>
              <a:rPr lang="es-AR" sz="2400" b="1" dirty="0">
                <a:solidFill>
                  <a:schemeClr val="bg1"/>
                </a:solidFill>
                <a:latin typeface="Times New Roman" pitchFamily="18" charset="0"/>
                <a:cs typeface="Times New Roman" pitchFamily="18" charset="0"/>
              </a:rPr>
              <a:t>     autorizado por el fabricante en el periodo de garantía a </a:t>
            </a:r>
          </a:p>
          <a:p>
            <a:pPr fontAlgn="auto">
              <a:spcBef>
                <a:spcPts val="0"/>
              </a:spcBef>
              <a:spcAft>
                <a:spcPts val="0"/>
              </a:spcAft>
              <a:defRPr/>
            </a:pPr>
            <a:r>
              <a:rPr lang="es-AR" sz="2400" b="1" dirty="0">
                <a:solidFill>
                  <a:schemeClr val="bg1"/>
                </a:solidFill>
                <a:latin typeface="Times New Roman" pitchFamily="18" charset="0"/>
                <a:cs typeface="Times New Roman" pitchFamily="18" charset="0"/>
              </a:rPr>
              <a:t>     ni por el asegurador durante la vigencia del certificado </a:t>
            </a:r>
          </a:p>
          <a:p>
            <a:pPr fontAlgn="auto">
              <a:spcBef>
                <a:spcPts val="0"/>
              </a:spcBef>
              <a:spcAft>
                <a:spcPts val="0"/>
              </a:spcAft>
              <a:defRPr/>
            </a:pPr>
            <a:r>
              <a:rPr lang="es-AR" sz="2400" b="1" dirty="0">
                <a:solidFill>
                  <a:schemeClr val="bg1"/>
                </a:solidFill>
                <a:latin typeface="Times New Roman" pitchFamily="18" charset="0"/>
                <a:cs typeface="Times New Roman" pitchFamily="18" charset="0"/>
              </a:rPr>
              <a:t>     de incorporación individual.</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714625"/>
            <a:ext cx="8229600" cy="523875"/>
          </a:xfrm>
          <a:prstGeom prst="rect">
            <a:avLst/>
          </a:prstGeom>
          <a:solidFill>
            <a:schemeClr val="tx2"/>
          </a:solidFill>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OTROS RUBROS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457200" y="324445"/>
            <a:ext cx="8229600" cy="5847755"/>
          </a:xfrm>
          <a:prstGeom prst="rect">
            <a:avLst/>
          </a:prstGeom>
          <a:solidFill>
            <a:schemeClr val="tx2"/>
          </a:solidFill>
        </p:spPr>
        <p:txBody>
          <a:bodyPr wrap="square">
            <a:spAutoFit/>
          </a:bodyPr>
          <a:lstStyle/>
          <a:p>
            <a:pPr lvl="6" algn="ctr">
              <a:defRPr/>
            </a:pPr>
            <a:endParaRPr lang="es-ES" sz="1400" dirty="0">
              <a:solidFill>
                <a:schemeClr val="bg1"/>
              </a:solidFill>
              <a:latin typeface="+mn-lt"/>
            </a:endParaRPr>
          </a:p>
          <a:p>
            <a:pPr algn="ctr" fontAlgn="auto">
              <a:spcBef>
                <a:spcPts val="0"/>
              </a:spcBef>
              <a:spcAft>
                <a:spcPts val="0"/>
              </a:spcAft>
              <a:defRPr/>
            </a:pPr>
            <a:r>
              <a:rPr lang="es-ES" sz="2000" b="1" dirty="0">
                <a:solidFill>
                  <a:schemeClr val="bg1"/>
                </a:solidFill>
                <a:latin typeface="Times New Roman" pitchFamily="18" charset="0"/>
                <a:cs typeface="Times New Roman" pitchFamily="18" charset="0"/>
              </a:rPr>
              <a:t>Comercializados por pocas entidades aseguradoras de nuestro mercado, se conocen también coberturas para premios (shows televisivos, juegos por internet, para planteles deportivos por alcanzar un determinado resultado, etc.) y los denominados seguros de eventos o de contingencias (por cancelación de los mismos por adversidad climática o por no presencia de artistas o de figura principal). Si es por adversidad climática se fija generalmente un límite no menor a 15 milímetros de lluvia caída. También puede haber cancelaciones por falta de nieve (pistas de </a:t>
            </a:r>
            <a:r>
              <a:rPr lang="es-ES" sz="2000" b="1" dirty="0" err="1">
                <a:solidFill>
                  <a:schemeClr val="bg1"/>
                </a:solidFill>
                <a:latin typeface="Times New Roman" pitchFamily="18" charset="0"/>
                <a:cs typeface="Times New Roman" pitchFamily="18" charset="0"/>
              </a:rPr>
              <a:t>sky</a:t>
            </a:r>
            <a:r>
              <a:rPr lang="es-ES" sz="2000" b="1" dirty="0">
                <a:solidFill>
                  <a:schemeClr val="bg1"/>
                </a:solidFill>
                <a:latin typeface="Times New Roman" pitchFamily="18" charset="0"/>
                <a:cs typeface="Times New Roman" pitchFamily="18" charset="0"/>
              </a:rPr>
              <a:t>), etc.  </a:t>
            </a:r>
          </a:p>
          <a:p>
            <a:pPr algn="ctr" fontAlgn="auto">
              <a:spcBef>
                <a:spcPts val="0"/>
              </a:spcBef>
              <a:spcAft>
                <a:spcPts val="0"/>
              </a:spcAft>
              <a:defRPr/>
            </a:pPr>
            <a:r>
              <a:rPr lang="es-ES" sz="2000" b="1" dirty="0">
                <a:solidFill>
                  <a:schemeClr val="bg1"/>
                </a:solidFill>
                <a:latin typeface="Times New Roman" pitchFamily="18" charset="0"/>
                <a:cs typeface="Times New Roman" pitchFamily="18" charset="0"/>
              </a:rPr>
              <a:t> </a:t>
            </a:r>
          </a:p>
          <a:p>
            <a:pPr algn="ctr" fontAlgn="auto">
              <a:spcBef>
                <a:spcPts val="0"/>
              </a:spcBef>
              <a:spcAft>
                <a:spcPts val="0"/>
              </a:spcAft>
              <a:defRPr/>
            </a:pPr>
            <a:r>
              <a:rPr lang="es-ES" sz="2000" b="1" dirty="0">
                <a:solidFill>
                  <a:schemeClr val="bg1"/>
                </a:solidFill>
                <a:latin typeface="Times New Roman" pitchFamily="18" charset="0"/>
                <a:cs typeface="Times New Roman" pitchFamily="18" charset="0"/>
              </a:rPr>
              <a:t>Por ejemplo para el caso de cancelación de un espectáculo (eventos deportivos, recitales, desfiles de moda, etc.) el organizador puede recuperar los gastos incurridos (recupero de gastos por publicidad, alquiler del salón, impresión de entradas) y la pérdida del beneficio esperado.</a:t>
            </a:r>
          </a:p>
          <a:p>
            <a:pPr algn="ctr" fontAlgn="auto">
              <a:spcBef>
                <a:spcPts val="0"/>
              </a:spcBef>
              <a:spcAft>
                <a:spcPts val="0"/>
              </a:spcAft>
              <a:defRPr/>
            </a:pPr>
            <a:r>
              <a:rPr lang="es-ES" sz="2000" b="1" dirty="0">
                <a:solidFill>
                  <a:schemeClr val="bg1"/>
                </a:solidFill>
                <a:latin typeface="Times New Roman" pitchFamily="18" charset="0"/>
                <a:cs typeface="Times New Roman" pitchFamily="18" charset="0"/>
              </a:rPr>
              <a:t> </a:t>
            </a:r>
          </a:p>
          <a:p>
            <a:pPr algn="ctr" fontAlgn="auto">
              <a:spcBef>
                <a:spcPts val="0"/>
              </a:spcBef>
              <a:spcAft>
                <a:spcPts val="0"/>
              </a:spcAft>
              <a:defRPr/>
            </a:pPr>
            <a:r>
              <a:rPr lang="es-ES" sz="2000" b="1" dirty="0">
                <a:solidFill>
                  <a:schemeClr val="bg1"/>
                </a:solidFill>
                <a:latin typeface="Times New Roman" pitchFamily="18" charset="0"/>
                <a:cs typeface="Times New Roman" pitchFamily="18" charset="0"/>
              </a:rPr>
              <a:t>Otro seguro incluido en este rubro es el denominado de riesgos cinematográficos por ejemplo ante la muerte del actor principal que impida la continuidad de una película.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643188"/>
            <a:ext cx="8229600" cy="954087"/>
          </a:xfrm>
          <a:prstGeom prst="rect">
            <a:avLst/>
          </a:prstGeom>
          <a:solidFill>
            <a:schemeClr val="tx2"/>
          </a:solidFill>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SEGURO DE CANCELACIÓN DE ESPECTÁCULOS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1143000"/>
            <a:ext cx="8229600" cy="4278312"/>
          </a:xfrm>
          <a:prstGeom prst="rect">
            <a:avLst/>
          </a:prstGeom>
          <a:solidFill>
            <a:schemeClr val="tx2"/>
          </a:solidFill>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Riesgo cubierto</a:t>
            </a:r>
          </a:p>
          <a:p>
            <a:pPr algn="ctr" fontAlgn="auto">
              <a:spcBef>
                <a:spcPts val="0"/>
              </a:spcBef>
              <a:spcAft>
                <a:spcPts val="0"/>
              </a:spcAft>
              <a:defRPr/>
            </a:pPr>
            <a:endParaRPr lang="es-AR" sz="2800" b="1" dirty="0">
              <a:solidFill>
                <a:schemeClr val="bg1"/>
              </a:solidFill>
              <a:latin typeface="Times New Roman" pitchFamily="18" charset="0"/>
              <a:cs typeface="Times New Roman" pitchFamily="18" charset="0"/>
            </a:endParaRPr>
          </a:p>
          <a:p>
            <a:pPr algn="ctr" fontAlgn="auto">
              <a:spcBef>
                <a:spcPts val="0"/>
              </a:spcBef>
              <a:spcAft>
                <a:spcPts val="0"/>
              </a:spcAft>
              <a:defRPr/>
            </a:pPr>
            <a:r>
              <a:rPr lang="es-AR" sz="2400" b="1" dirty="0">
                <a:solidFill>
                  <a:schemeClr val="bg1"/>
                </a:solidFill>
                <a:latin typeface="Times New Roman" pitchFamily="18" charset="0"/>
                <a:cs typeface="Times New Roman" pitchFamily="18" charset="0"/>
              </a:rPr>
              <a:t>Ampara la cancelación, interrupción temporal, suspensión o aplazamiento de eventos de carácter cultural, deportivo, musical u otras celebraciones ante causas  imprevisibles y ajenas a la voluntad del asegurado por  fenómenos  meteorológicos adversos y la incomparecencia del o los artistas contratados.</a:t>
            </a:r>
          </a:p>
          <a:p>
            <a:pPr algn="ctr" fontAlgn="auto">
              <a:spcBef>
                <a:spcPts val="0"/>
              </a:spcBef>
              <a:spcAft>
                <a:spcPts val="0"/>
              </a:spcAft>
              <a:defRPr/>
            </a:pPr>
            <a:r>
              <a:rPr lang="es-AR" sz="2400" b="1" dirty="0">
                <a:solidFill>
                  <a:schemeClr val="bg1"/>
                </a:solidFill>
                <a:latin typeface="Times New Roman" pitchFamily="18" charset="0"/>
                <a:cs typeface="Times New Roman" pitchFamily="18" charset="0"/>
              </a:rPr>
              <a:t>Garantiza el pago de los gastos y costos fijos desembolsados por el asegurado, salarios, seguridad social, alquileres, publicidad, etc.</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1171575"/>
            <a:ext cx="8229600" cy="4400550"/>
          </a:xfrm>
          <a:prstGeom prst="rect">
            <a:avLst/>
          </a:prstGeom>
          <a:solidFill>
            <a:schemeClr val="tx2"/>
          </a:solidFill>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Fenómenos meteorológicos adversos</a:t>
            </a:r>
          </a:p>
          <a:p>
            <a:pPr algn="ctr" fontAlgn="auto">
              <a:spcBef>
                <a:spcPts val="0"/>
              </a:spcBef>
              <a:spcAft>
                <a:spcPts val="0"/>
              </a:spcAft>
              <a:defRPr/>
            </a:pPr>
            <a:endParaRPr lang="es-AR" sz="2800" b="1" dirty="0">
              <a:solidFill>
                <a:schemeClr val="bg1"/>
              </a:solidFill>
              <a:latin typeface="Times New Roman" pitchFamily="18" charset="0"/>
              <a:cs typeface="Times New Roman" pitchFamily="18" charset="0"/>
            </a:endParaRPr>
          </a:p>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Ante la ocurrencia de fenómenos meteorológicos adversos (lluvia, nieve, granizo, vientos y/o inundación por lluvia.</a:t>
            </a:r>
          </a:p>
          <a:p>
            <a:pPr algn="ctr" fontAlgn="auto">
              <a:spcBef>
                <a:spcPts val="0"/>
              </a:spcBef>
              <a:spcAft>
                <a:spcPts val="0"/>
              </a:spcAft>
              <a:defRPr/>
            </a:pPr>
            <a:endParaRPr lang="es-AR" sz="2800" b="1" dirty="0">
              <a:solidFill>
                <a:schemeClr val="bg1"/>
              </a:solidFill>
              <a:latin typeface="Times New Roman" pitchFamily="18" charset="0"/>
              <a:cs typeface="Times New Roman" pitchFamily="18" charset="0"/>
            </a:endParaRPr>
          </a:p>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La cobertura otorgada cesará cuando se pruebe que  el 60% del tiempo previsto para el desarrollo del espectáculo o evento asegurado haya podido desarrollarse con normalidad.</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714375"/>
            <a:ext cx="8229600" cy="4340225"/>
          </a:xfrm>
          <a:prstGeom prst="rect">
            <a:avLst/>
          </a:prstGeom>
          <a:solidFill>
            <a:schemeClr val="tx2"/>
          </a:solidFill>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Causas imprevisibles ajenas a la voluntad del asegurado</a:t>
            </a:r>
          </a:p>
          <a:p>
            <a:pPr algn="ctr" fontAlgn="auto">
              <a:spcBef>
                <a:spcPts val="0"/>
              </a:spcBef>
              <a:spcAft>
                <a:spcPts val="0"/>
              </a:spcAft>
              <a:defRPr/>
            </a:pPr>
            <a:endParaRPr lang="es-AR" sz="2800" b="1" dirty="0">
              <a:solidFill>
                <a:schemeClr val="bg1"/>
              </a:solidFill>
              <a:latin typeface="Times New Roman" pitchFamily="18" charset="0"/>
              <a:cs typeface="Times New Roman" pitchFamily="18" charset="0"/>
            </a:endParaRPr>
          </a:p>
          <a:p>
            <a:pPr algn="ctr" fontAlgn="auto">
              <a:spcBef>
                <a:spcPts val="0"/>
              </a:spcBef>
              <a:spcAft>
                <a:spcPts val="0"/>
              </a:spcAft>
              <a:defRPr/>
            </a:pPr>
            <a:r>
              <a:rPr lang="es-AR" sz="2400" b="1" dirty="0">
                <a:solidFill>
                  <a:schemeClr val="bg1"/>
                </a:solidFill>
                <a:latin typeface="Times New Roman" pitchFamily="18" charset="0"/>
                <a:cs typeface="Times New Roman" pitchFamily="18" charset="0"/>
              </a:rPr>
              <a:t>Cualquier otro evento que resulta imprevisible y/o inevitable ajeno a la voluntad del asegurado, de los organizadores y/o de los actuantes en el espectáculo evento, por causas que no figuren en las exclusiones de la póliza y que sean distintas de lluvia, nieve, granizo, viento, inundación, por lluvias, enfermedad, accidente y/o muerte garantizados en las coberturas propias de fenómenos meteorológicos o de incomparecencia, de estar contratada. </a:t>
            </a:r>
          </a:p>
        </p:txBody>
      </p:sp>
      <p:sp>
        <p:nvSpPr>
          <p:cNvPr id="3" name="2 CuadroTexto"/>
          <p:cNvSpPr txBox="1"/>
          <p:nvPr/>
        </p:nvSpPr>
        <p:spPr>
          <a:xfrm>
            <a:off x="457200" y="5429250"/>
            <a:ext cx="8229600" cy="461963"/>
          </a:xfrm>
          <a:prstGeom prst="rect">
            <a:avLst/>
          </a:prstGeom>
          <a:solidFill>
            <a:schemeClr val="tx2"/>
          </a:solidFill>
        </p:spPr>
        <p:txBody>
          <a:bodyPr wrap="square">
            <a:spAutoFit/>
          </a:bodyPr>
          <a:lstStyle/>
          <a:p>
            <a:pPr algn="ctr" fontAlgn="auto">
              <a:spcBef>
                <a:spcPts val="0"/>
              </a:spcBef>
              <a:spcAft>
                <a:spcPts val="0"/>
              </a:spcAft>
              <a:defRPr/>
            </a:pPr>
            <a:r>
              <a:rPr lang="es-AR" sz="2400" b="1" dirty="0">
                <a:solidFill>
                  <a:schemeClr val="bg1"/>
                </a:solidFill>
                <a:latin typeface="Times New Roman" pitchFamily="18" charset="0"/>
                <a:cs typeface="Times New Roman" pitchFamily="18" charset="0"/>
              </a:rPr>
              <a:t>Ej. Disfonías. (</a:t>
            </a:r>
            <a:r>
              <a:rPr lang="es-AR" sz="2400" b="1" dirty="0" err="1">
                <a:solidFill>
                  <a:schemeClr val="bg1"/>
                </a:solidFill>
                <a:latin typeface="Times New Roman" pitchFamily="18" charset="0"/>
                <a:cs typeface="Times New Roman" pitchFamily="18" charset="0"/>
              </a:rPr>
              <a:t>Chayanne</a:t>
            </a:r>
            <a:r>
              <a:rPr lang="es-AR" sz="2400" b="1" dirty="0">
                <a:solidFill>
                  <a:schemeClr val="bg1"/>
                </a:solidFill>
                <a:latin typeface="Times New Roman" pitchFamily="18" charset="0"/>
                <a:cs typeface="Times New Roman" pitchFamily="18" charset="0"/>
              </a:rPr>
              <a:t>) Caso Justin </a:t>
            </a:r>
            <a:r>
              <a:rPr lang="es-AR" sz="2400" b="1" dirty="0" err="1">
                <a:solidFill>
                  <a:schemeClr val="bg1"/>
                </a:solidFill>
                <a:latin typeface="Times New Roman" pitchFamily="18" charset="0"/>
                <a:cs typeface="Times New Roman" pitchFamily="18" charset="0"/>
              </a:rPr>
              <a:t>Biever</a:t>
            </a:r>
            <a:endParaRPr lang="es-AR" sz="2400" b="1" dirty="0">
              <a:solidFill>
                <a:schemeClr val="bg1"/>
              </a:solidFill>
              <a:latin typeface="Times New Roman" pitchFamily="18" charset="0"/>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1833563"/>
            <a:ext cx="8229600" cy="2738437"/>
          </a:xfrm>
          <a:prstGeom prst="rect">
            <a:avLst/>
          </a:prstGeom>
          <a:solidFill>
            <a:schemeClr val="tx2"/>
          </a:solidFill>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Incomparecencia del artista</a:t>
            </a:r>
          </a:p>
          <a:p>
            <a:pPr algn="ctr" fontAlgn="auto">
              <a:spcBef>
                <a:spcPts val="0"/>
              </a:spcBef>
              <a:spcAft>
                <a:spcPts val="0"/>
              </a:spcAft>
              <a:defRPr/>
            </a:pPr>
            <a:endParaRPr lang="es-AR" sz="2400" b="1" dirty="0">
              <a:solidFill>
                <a:schemeClr val="bg1"/>
              </a:solidFill>
              <a:latin typeface="Times New Roman" pitchFamily="18" charset="0"/>
              <a:cs typeface="Times New Roman" pitchFamily="18" charset="0"/>
            </a:endParaRPr>
          </a:p>
          <a:p>
            <a:pPr algn="ctr" fontAlgn="auto">
              <a:spcBef>
                <a:spcPts val="0"/>
              </a:spcBef>
              <a:spcAft>
                <a:spcPts val="0"/>
              </a:spcAft>
              <a:defRPr/>
            </a:pPr>
            <a:r>
              <a:rPr lang="es-AR" sz="2400" b="1" dirty="0">
                <a:solidFill>
                  <a:schemeClr val="bg1"/>
                </a:solidFill>
                <a:latin typeface="Times New Roman" pitchFamily="18" charset="0"/>
                <a:cs typeface="Times New Roman" pitchFamily="18" charset="0"/>
              </a:rPr>
              <a:t>Debido a fallecimiento, lesiones por accidente, enfermedad o secuestro del artista designado en la póliza, fallecimiento de familiares directos (ascendientes y descendientes) de éste,  accidentes de familiares directos (cónyuge e hijos) con hospitalización superior a 15 días.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500063"/>
            <a:ext cx="8229600" cy="922337"/>
          </a:xfrm>
          <a:prstGeom prst="rect">
            <a:avLst/>
          </a:prstGeom>
          <a:solidFill>
            <a:schemeClr val="bg2"/>
          </a:solidFill>
          <a:ln w="76196">
            <a:solidFill>
              <a:schemeClr val="tx1"/>
            </a:solidFill>
            <a:miter lim="800000"/>
            <a:headEnd/>
            <a:tailEnd/>
          </a:ln>
        </p:spPr>
        <p:txBody>
          <a:bodyPr anchor="ctr" anchorCtr="1"/>
          <a:lstStyle/>
          <a:p>
            <a:pPr algn="ctr"/>
            <a:r>
              <a:rPr lang="es-ES" sz="2800" b="1">
                <a:solidFill>
                  <a:srgbClr val="000000"/>
                </a:solidFill>
                <a:latin typeface="Times New Roman" pitchFamily="18" charset="0"/>
                <a:cs typeface="Times New Roman" pitchFamily="18" charset="0"/>
              </a:rPr>
              <a:t>LAS ASEGURADORAS DE RIESGOS DEL TRABAJO (A.R.T.)</a:t>
            </a:r>
          </a:p>
        </p:txBody>
      </p:sp>
      <p:sp>
        <p:nvSpPr>
          <p:cNvPr id="3" name="Text Box 3"/>
          <p:cNvSpPr txBox="1">
            <a:spLocks noChangeArrowheads="1"/>
          </p:cNvSpPr>
          <p:nvPr/>
        </p:nvSpPr>
        <p:spPr bwMode="auto">
          <a:xfrm>
            <a:off x="455061" y="1592263"/>
            <a:ext cx="8268627" cy="1960562"/>
          </a:xfrm>
          <a:prstGeom prst="rect">
            <a:avLst/>
          </a:prstGeom>
          <a:solidFill>
            <a:schemeClr val="bg2"/>
          </a:solidFill>
          <a:ln w="76196">
            <a:solidFill>
              <a:schemeClr val="tx1"/>
            </a:solidFill>
            <a:miter lim="800000"/>
            <a:headEnd/>
            <a:tailEnd/>
          </a:ln>
        </p:spPr>
        <p:txBody>
          <a:bodyPr wrap="square" anchorCtr="1">
            <a:spAutoFit/>
          </a:bodyPr>
          <a:lstStyle/>
          <a:p>
            <a:pPr algn="ctr" hangingPunct="0">
              <a:spcBef>
                <a:spcPts val="1100"/>
              </a:spcBef>
            </a:pPr>
            <a:r>
              <a:rPr lang="es-ES" b="1">
                <a:solidFill>
                  <a:srgbClr val="000000"/>
                </a:solidFill>
                <a:latin typeface="Times New Roman" pitchFamily="18" charset="0"/>
              </a:rPr>
              <a:t>- ENTIDADES DE DERECHO PRIVADO;</a:t>
            </a:r>
          </a:p>
          <a:p>
            <a:pPr algn="ctr" hangingPunct="0">
              <a:spcBef>
                <a:spcPts val="1100"/>
              </a:spcBef>
            </a:pPr>
            <a:r>
              <a:rPr lang="es-ES" b="1">
                <a:solidFill>
                  <a:srgbClr val="000000"/>
                </a:solidFill>
                <a:latin typeface="Times New Roman" pitchFamily="18" charset="0"/>
              </a:rPr>
              <a:t>- AUTORIZADAS POR LA SUPERINTENDENCIA DE RIESGOS DEL TRABAJO;</a:t>
            </a:r>
          </a:p>
          <a:p>
            <a:pPr algn="ctr" hangingPunct="0">
              <a:spcBef>
                <a:spcPts val="1100"/>
              </a:spcBef>
            </a:pPr>
            <a:r>
              <a:rPr lang="es-ES" b="1">
                <a:solidFill>
                  <a:srgbClr val="000000"/>
                </a:solidFill>
                <a:latin typeface="Times New Roman" pitchFamily="18" charset="0"/>
              </a:rPr>
              <a:t>- CON SOLVENCIA FINANCIERA Y CAPACIDAD DE GESTIÓN;</a:t>
            </a:r>
          </a:p>
          <a:p>
            <a:pPr algn="ctr" hangingPunct="0">
              <a:spcBef>
                <a:spcPts val="1100"/>
              </a:spcBef>
            </a:pPr>
            <a:r>
              <a:rPr lang="es-ES" b="1">
                <a:solidFill>
                  <a:srgbClr val="000000"/>
                </a:solidFill>
                <a:latin typeface="Times New Roman" pitchFamily="18" charset="0"/>
              </a:rPr>
              <a:t>- QUE CUENTEN CON UN CAPITAL MÍNIMO</a:t>
            </a:r>
            <a:r>
              <a:rPr lang="es-ES">
                <a:solidFill>
                  <a:srgbClr val="000000"/>
                </a:solidFill>
                <a:latin typeface="Times New Roman" pitchFamily="18" charset="0"/>
              </a:rPr>
              <a:t>.</a:t>
            </a:r>
          </a:p>
        </p:txBody>
      </p:sp>
      <p:sp>
        <p:nvSpPr>
          <p:cNvPr id="4" name="Text Box 4"/>
          <p:cNvSpPr txBox="1">
            <a:spLocks noChangeArrowheads="1"/>
          </p:cNvSpPr>
          <p:nvPr/>
        </p:nvSpPr>
        <p:spPr bwMode="auto">
          <a:xfrm>
            <a:off x="456650" y="3733800"/>
            <a:ext cx="8268626" cy="2514600"/>
          </a:xfrm>
          <a:prstGeom prst="rect">
            <a:avLst/>
          </a:prstGeom>
          <a:solidFill>
            <a:schemeClr val="bg2"/>
          </a:solidFill>
          <a:ln w="76196">
            <a:solidFill>
              <a:schemeClr val="tx1"/>
            </a:solidFill>
            <a:miter lim="800000"/>
            <a:headEnd/>
            <a:tailEnd/>
          </a:ln>
        </p:spPr>
        <p:txBody>
          <a:bodyPr wrap="square">
            <a:spAutoFit/>
          </a:bodyPr>
          <a:lstStyle/>
          <a:p>
            <a:pPr hangingPunct="0">
              <a:spcBef>
                <a:spcPts val="1100"/>
              </a:spcBef>
            </a:pPr>
            <a:r>
              <a:rPr lang="es-ES" b="1">
                <a:solidFill>
                  <a:srgbClr val="000000"/>
                </a:solidFill>
                <a:latin typeface="Times New Roman" pitchFamily="18" charset="0"/>
              </a:rPr>
              <a:t>- NO PUEDEN RECHAZAR LA AFILIACIÓN DE NINGÚN</a:t>
            </a:r>
          </a:p>
          <a:p>
            <a:pPr hangingPunct="0">
              <a:spcBef>
                <a:spcPts val="1100"/>
              </a:spcBef>
            </a:pPr>
            <a:r>
              <a:rPr lang="es-ES" b="1">
                <a:solidFill>
                  <a:srgbClr val="000000"/>
                </a:solidFill>
                <a:latin typeface="Times New Roman" pitchFamily="18" charset="0"/>
              </a:rPr>
              <a:t>  EMPLEADOR;</a:t>
            </a:r>
          </a:p>
          <a:p>
            <a:pPr hangingPunct="0">
              <a:spcBef>
                <a:spcPts val="1100"/>
              </a:spcBef>
            </a:pPr>
            <a:r>
              <a:rPr lang="es-ES" b="1">
                <a:solidFill>
                  <a:srgbClr val="000000"/>
                </a:solidFill>
                <a:latin typeface="Times New Roman" pitchFamily="18" charset="0"/>
              </a:rPr>
              <a:t>- NO PUEDEN REALIZAR EXÁMENES  PSICOFÍSICOS  PREVIO A LA</a:t>
            </a:r>
          </a:p>
          <a:p>
            <a:pPr hangingPunct="0">
              <a:spcBef>
                <a:spcPts val="1100"/>
              </a:spcBef>
            </a:pPr>
            <a:r>
              <a:rPr lang="es-ES" b="1">
                <a:solidFill>
                  <a:srgbClr val="000000"/>
                </a:solidFill>
                <a:latin typeface="Times New Roman" pitchFamily="18" charset="0"/>
              </a:rPr>
              <a:t>   AFILIACIÓN;</a:t>
            </a:r>
          </a:p>
          <a:p>
            <a:pPr hangingPunct="0">
              <a:spcBef>
                <a:spcPts val="1100"/>
              </a:spcBef>
            </a:pPr>
            <a:r>
              <a:rPr lang="es-ES" b="1">
                <a:solidFill>
                  <a:srgbClr val="000000"/>
                </a:solidFill>
                <a:latin typeface="Times New Roman" pitchFamily="18" charset="0"/>
              </a:rPr>
              <a:t>- PUEDE TENER SERVICIO PROPIO O CONTRATAR TERCEROS</a:t>
            </a:r>
          </a:p>
          <a:p>
            <a:pPr hangingPunct="0">
              <a:spcBef>
                <a:spcPts val="1100"/>
              </a:spcBef>
            </a:pPr>
            <a:r>
              <a:rPr lang="es-ES" b="1">
                <a:solidFill>
                  <a:srgbClr val="000000"/>
                </a:solidFill>
                <a:latin typeface="Times New Roman" pitchFamily="18" charset="0"/>
              </a:rPr>
              <a:t>   PARA  LAS PRESTACIONES EN ESPECIE.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676525"/>
            <a:ext cx="8229600" cy="523875"/>
          </a:xfrm>
          <a:prstGeom prst="rect">
            <a:avLst/>
          </a:prstGeom>
          <a:solidFill>
            <a:schemeClr val="tx2"/>
          </a:solidFill>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RIESGOS CINEMATOGRÁFICOS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928688"/>
            <a:ext cx="8229600" cy="523875"/>
          </a:xfrm>
          <a:prstGeom prst="rect">
            <a:avLst/>
          </a:prstGeom>
          <a:solidFill>
            <a:schemeClr val="tx2"/>
          </a:solidFill>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RIESGOS DEL ELENCO</a:t>
            </a:r>
          </a:p>
        </p:txBody>
      </p:sp>
      <p:sp>
        <p:nvSpPr>
          <p:cNvPr id="3" name="2 CuadroTexto"/>
          <p:cNvSpPr txBox="1"/>
          <p:nvPr/>
        </p:nvSpPr>
        <p:spPr>
          <a:xfrm>
            <a:off x="457200" y="2093893"/>
            <a:ext cx="8229600" cy="954107"/>
          </a:xfrm>
          <a:prstGeom prst="rect">
            <a:avLst/>
          </a:prstGeom>
          <a:solidFill>
            <a:schemeClr val="tx2"/>
          </a:solidFill>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Ampara gastos extras y demoras debido a la muerte, enfermedad o lesiones de los miembros del elenco.</a:t>
            </a:r>
          </a:p>
        </p:txBody>
      </p:sp>
      <p:sp>
        <p:nvSpPr>
          <p:cNvPr id="4" name="3 CuadroTexto"/>
          <p:cNvSpPr txBox="1"/>
          <p:nvPr/>
        </p:nvSpPr>
        <p:spPr>
          <a:xfrm>
            <a:off x="457200" y="3733800"/>
            <a:ext cx="8229600" cy="1815882"/>
          </a:xfrm>
          <a:prstGeom prst="rect">
            <a:avLst/>
          </a:prstGeom>
          <a:solidFill>
            <a:schemeClr val="tx2"/>
          </a:solidFill>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Gastos incurridos como resultado de enfermedad, lesiones, muerte o discapacidad del personal  sujetos clave (director, productor, etc. la cual interrumpe el rodaje o no permite completar la producción.</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928688"/>
            <a:ext cx="8229600" cy="523875"/>
          </a:xfrm>
          <a:prstGeom prst="rect">
            <a:avLst/>
          </a:prstGeom>
          <a:solidFill>
            <a:schemeClr val="tx2"/>
          </a:solidFill>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RIESGOS FINANCIEROS</a:t>
            </a:r>
          </a:p>
        </p:txBody>
      </p:sp>
      <p:sp>
        <p:nvSpPr>
          <p:cNvPr id="3" name="2 CuadroTexto"/>
          <p:cNvSpPr txBox="1"/>
          <p:nvPr/>
        </p:nvSpPr>
        <p:spPr>
          <a:xfrm>
            <a:off x="457200" y="1960563"/>
            <a:ext cx="8229600" cy="3970337"/>
          </a:xfrm>
          <a:prstGeom prst="rect">
            <a:avLst/>
          </a:prstGeom>
          <a:solidFill>
            <a:schemeClr val="tx2"/>
          </a:solidFill>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Negativos fílmicos y cintas</a:t>
            </a:r>
          </a:p>
          <a:p>
            <a:pPr algn="ctr" fontAlgn="auto">
              <a:spcBef>
                <a:spcPts val="0"/>
              </a:spcBef>
              <a:spcAft>
                <a:spcPts val="0"/>
              </a:spcAft>
              <a:defRPr/>
            </a:pPr>
            <a:endParaRPr lang="es-AR" sz="2800" b="1" dirty="0">
              <a:solidFill>
                <a:schemeClr val="bg1"/>
              </a:solidFill>
              <a:latin typeface="Times New Roman" pitchFamily="18" charset="0"/>
              <a:cs typeface="Times New Roman" pitchFamily="18" charset="0"/>
            </a:endParaRPr>
          </a:p>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	Pérdidas financieras derivadas de riesgos externos como hurto, </a:t>
            </a:r>
            <a:r>
              <a:rPr lang="es-AR" sz="2800" b="1">
                <a:solidFill>
                  <a:schemeClr val="bg1"/>
                </a:solidFill>
                <a:latin typeface="Times New Roman" pitchFamily="18" charset="0"/>
                <a:cs typeface="Times New Roman" pitchFamily="18" charset="0"/>
              </a:rPr>
              <a:t>daño o </a:t>
            </a:r>
            <a:r>
              <a:rPr lang="es-AR" sz="2800" b="1" dirty="0">
                <a:solidFill>
                  <a:schemeClr val="bg1"/>
                </a:solidFill>
                <a:latin typeface="Times New Roman" pitchFamily="18" charset="0"/>
                <a:cs typeface="Times New Roman" pitchFamily="18" charset="0"/>
              </a:rPr>
              <a:t>destrucción de negativos materiales de video como film expuesto, videocintas grabadas, materia primas , trabajo impreso, bandas sonoras , cintas, datos y software utilizado para generar imágenes por computadoras.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1162050"/>
            <a:ext cx="8229600" cy="4400550"/>
          </a:xfrm>
          <a:prstGeom prst="rect">
            <a:avLst/>
          </a:prstGeom>
          <a:solidFill>
            <a:schemeClr val="tx2"/>
          </a:solidFill>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Mercancías, cámaras o procesamiento defectuoso</a:t>
            </a:r>
          </a:p>
          <a:p>
            <a:pPr algn="ctr" fontAlgn="auto">
              <a:spcBef>
                <a:spcPts val="0"/>
              </a:spcBef>
              <a:spcAft>
                <a:spcPts val="0"/>
              </a:spcAft>
              <a:defRPr/>
            </a:pPr>
            <a:endParaRPr lang="es-AR" sz="2800" b="1" dirty="0">
              <a:solidFill>
                <a:schemeClr val="bg1"/>
              </a:solidFill>
              <a:latin typeface="Times New Roman" pitchFamily="18" charset="0"/>
              <a:cs typeface="Times New Roman" pitchFamily="18" charset="0"/>
            </a:endParaRPr>
          </a:p>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Pérdidas de negativos/video cintas derivadas de mercancías defectuosas, procesamiento defectuoso (desarrollo o cualquier otro trabajo de laboratorio, edición, procesamiento), cámara y equipo de grabación defectuoso, exposición accidental a la luz, borrado accidental de videocintas o bandas sonoras por el costo de rodare nuevamente reparar o restaurar el daño.</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019300"/>
            <a:ext cx="8229600" cy="2247900"/>
          </a:xfrm>
          <a:prstGeom prst="rect">
            <a:avLst/>
          </a:prstGeom>
          <a:solidFill>
            <a:schemeClr val="tx2"/>
          </a:solidFill>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Gastos adicionales por adversidades climáticas</a:t>
            </a:r>
          </a:p>
          <a:p>
            <a:pPr algn="ctr" fontAlgn="auto">
              <a:spcBef>
                <a:spcPts val="0"/>
              </a:spcBef>
              <a:spcAft>
                <a:spcPts val="0"/>
              </a:spcAft>
              <a:defRPr/>
            </a:pPr>
            <a:endParaRPr lang="es-AR" sz="2800" b="1" dirty="0">
              <a:solidFill>
                <a:schemeClr val="bg1"/>
              </a:solidFill>
              <a:latin typeface="Times New Roman" pitchFamily="18" charset="0"/>
              <a:cs typeface="Times New Roman" pitchFamily="18" charset="0"/>
            </a:endParaRPr>
          </a:p>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Gastos extras y gastos derivados de una cancelación o postergación del rodaje, producto de una adversidad climática.</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457200" y="1271349"/>
            <a:ext cx="8229600" cy="3785652"/>
          </a:xfrm>
          <a:prstGeom prst="rect">
            <a:avLst/>
          </a:prstGeom>
          <a:solidFill>
            <a:schemeClr val="tx2"/>
          </a:solidFill>
        </p:spPr>
        <p:txBody>
          <a:bodyPr wrap="square">
            <a:spAutoFit/>
          </a:bodyPr>
          <a:lstStyle/>
          <a:p>
            <a:pPr fontAlgn="auto">
              <a:spcBef>
                <a:spcPts val="0"/>
              </a:spcBef>
              <a:spcAft>
                <a:spcPts val="0"/>
              </a:spcAft>
              <a:defRPr/>
            </a:pPr>
            <a:r>
              <a:rPr lang="es-ES" sz="2400" b="1" dirty="0">
                <a:solidFill>
                  <a:schemeClr val="bg1"/>
                </a:solidFill>
                <a:latin typeface="Times New Roman" pitchFamily="18" charset="0"/>
                <a:cs typeface="Times New Roman" pitchFamily="18" charset="0"/>
              </a:rPr>
              <a:t>Seguro de responsabilidad civil de rodajes cinematográficos.</a:t>
            </a:r>
          </a:p>
          <a:p>
            <a:pPr fontAlgn="auto">
              <a:spcBef>
                <a:spcPts val="0"/>
              </a:spcBef>
              <a:spcAft>
                <a:spcPts val="0"/>
              </a:spcAft>
              <a:defRPr/>
            </a:pPr>
            <a:r>
              <a:rPr lang="es-ES" sz="2400" b="1" dirty="0">
                <a:solidFill>
                  <a:schemeClr val="bg1"/>
                </a:solidFill>
                <a:latin typeface="Times New Roman" pitchFamily="18" charset="0"/>
                <a:cs typeface="Times New Roman" pitchFamily="18" charset="0"/>
              </a:rPr>
              <a:t>Seguro de accidentes personales de artistas, personal técnico, figurantes, invitados y público en producciones audiovisuales.</a:t>
            </a:r>
          </a:p>
          <a:p>
            <a:pPr fontAlgn="auto">
              <a:spcBef>
                <a:spcPts val="0"/>
              </a:spcBef>
              <a:spcAft>
                <a:spcPts val="0"/>
              </a:spcAft>
              <a:defRPr/>
            </a:pPr>
            <a:r>
              <a:rPr lang="es-ES" sz="2400" b="1" dirty="0">
                <a:solidFill>
                  <a:schemeClr val="bg1"/>
                </a:solidFill>
                <a:latin typeface="Times New Roman" pitchFamily="18" charset="0"/>
                <a:cs typeface="Times New Roman" pitchFamily="18" charset="0"/>
              </a:rPr>
              <a:t>Seguro de errores u omisiones para distribuidoras cinematográficas.</a:t>
            </a:r>
          </a:p>
          <a:p>
            <a:pPr fontAlgn="auto">
              <a:spcBef>
                <a:spcPts val="0"/>
              </a:spcBef>
              <a:spcAft>
                <a:spcPts val="0"/>
              </a:spcAft>
              <a:defRPr/>
            </a:pPr>
            <a:r>
              <a:rPr lang="es-ES" sz="2400" b="1" dirty="0">
                <a:solidFill>
                  <a:schemeClr val="bg1"/>
                </a:solidFill>
                <a:latin typeface="Times New Roman" pitchFamily="18" charset="0"/>
                <a:cs typeface="Times New Roman" pitchFamily="18" charset="0"/>
              </a:rPr>
              <a:t>Seguro de material cinematográfico (equipos fijos y móviles).</a:t>
            </a:r>
          </a:p>
          <a:p>
            <a:pPr fontAlgn="auto">
              <a:spcBef>
                <a:spcPts val="0"/>
              </a:spcBef>
              <a:spcAft>
                <a:spcPts val="0"/>
              </a:spcAft>
              <a:defRPr/>
            </a:pPr>
            <a:r>
              <a:rPr lang="es-ES" sz="2400" b="1" dirty="0">
                <a:solidFill>
                  <a:schemeClr val="bg1"/>
                </a:solidFill>
                <a:latin typeface="Times New Roman" pitchFamily="18" charset="0"/>
                <a:cs typeface="Times New Roman" pitchFamily="18" charset="0"/>
              </a:rPr>
              <a:t>Seguros para centros de producción audiovisual (cadenas de TV, estudios  de transmisión, escuelas audiovisuales, etc.)</a:t>
            </a:r>
          </a:p>
          <a:p>
            <a:pPr fontAlgn="auto">
              <a:spcBef>
                <a:spcPts val="0"/>
              </a:spcBef>
              <a:spcAft>
                <a:spcPts val="0"/>
              </a:spcAft>
              <a:defRPr/>
            </a:pPr>
            <a:r>
              <a:rPr lang="es-ES" sz="2400" b="1" dirty="0">
                <a:solidFill>
                  <a:schemeClr val="bg1"/>
                </a:solidFill>
                <a:latin typeface="Times New Roman" pitchFamily="18" charset="0"/>
                <a:cs typeface="Times New Roman" pitchFamily="18" charset="0"/>
              </a:rPr>
              <a:t>Seguros de salas de exhibición de cine.</a:t>
            </a:r>
          </a:p>
          <a:p>
            <a:pPr fontAlgn="auto">
              <a:spcBef>
                <a:spcPts val="0"/>
              </a:spcBef>
              <a:spcAft>
                <a:spcPts val="0"/>
              </a:spcAft>
              <a:defRPr/>
            </a:pPr>
            <a:r>
              <a:rPr lang="es-ES" sz="2400" b="1" dirty="0">
                <a:solidFill>
                  <a:schemeClr val="bg1"/>
                </a:solidFill>
                <a:latin typeface="Times New Roman" pitchFamily="18" charset="0"/>
                <a:cs typeface="Times New Roman" pitchFamily="18" charset="0"/>
              </a:rPr>
              <a:t>Seguro de incomparecencia de artistas “Key </a:t>
            </a:r>
            <a:r>
              <a:rPr lang="es-ES" sz="2400" b="1" dirty="0" err="1">
                <a:solidFill>
                  <a:schemeClr val="bg1"/>
                </a:solidFill>
                <a:latin typeface="Times New Roman" pitchFamily="18" charset="0"/>
                <a:cs typeface="Times New Roman" pitchFamily="18" charset="0"/>
              </a:rPr>
              <a:t>person</a:t>
            </a:r>
            <a:r>
              <a:rPr lang="es-ES" sz="2400" b="1" dirty="0">
                <a:solidFill>
                  <a:schemeClr val="bg1"/>
                </a:solidFill>
                <a:latin typeface="Times New Roman" pitchFamily="18" charset="0"/>
                <a:cs typeface="Times New Roman" pitchFamily="18" charset="0"/>
              </a:rPr>
              <a:t>”.</a:t>
            </a:r>
            <a:r>
              <a:rPr lang="es-ES" sz="2400" dirty="0">
                <a:solidFill>
                  <a:schemeClr val="bg1"/>
                </a:solidFill>
                <a:latin typeface="Times New Roman" pitchFamily="18" charset="0"/>
                <a:cs typeface="Times New Roman" pitchFamily="18" charset="0"/>
              </a:rPr>
              <a:t> </a:t>
            </a:r>
            <a:endParaRPr lang="es-AR" dirty="0">
              <a:solidFill>
                <a:schemeClr val="bg1"/>
              </a:solidFill>
              <a:latin typeface="+mn-lt"/>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950913"/>
            <a:ext cx="8229600" cy="954087"/>
          </a:xfrm>
          <a:prstGeom prst="rect">
            <a:avLst/>
          </a:prstGeom>
          <a:solidFill>
            <a:schemeClr val="tx2"/>
          </a:solidFill>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SEGURO DE PREMIOS EN ENTRETENIMIENTOS TELEVISIVOS</a:t>
            </a:r>
          </a:p>
        </p:txBody>
      </p:sp>
      <p:sp>
        <p:nvSpPr>
          <p:cNvPr id="3" name="2 CuadroTexto"/>
          <p:cNvSpPr txBox="1"/>
          <p:nvPr/>
        </p:nvSpPr>
        <p:spPr>
          <a:xfrm>
            <a:off x="457200" y="2858631"/>
            <a:ext cx="8229600" cy="2246769"/>
          </a:xfrm>
          <a:prstGeom prst="rect">
            <a:avLst/>
          </a:prstGeom>
          <a:solidFill>
            <a:schemeClr val="tx2"/>
          </a:solidFill>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Empresa de artículos para el hogar  que garantizaba cancelación de cuotas pendientes si Argentina se consagraba campeón del mundo en fútbol.</a:t>
            </a:r>
          </a:p>
          <a:p>
            <a:pPr algn="ctr" fontAlgn="auto">
              <a:spcBef>
                <a:spcPts val="0"/>
              </a:spcBef>
              <a:spcAft>
                <a:spcPts val="0"/>
              </a:spcAft>
              <a:defRPr/>
            </a:pPr>
            <a:endParaRPr lang="es-AR" sz="2800" b="1" dirty="0">
              <a:solidFill>
                <a:schemeClr val="bg1"/>
              </a:solidFill>
              <a:latin typeface="Times New Roman" pitchFamily="18" charset="0"/>
              <a:cs typeface="Times New Roman" pitchFamily="18" charset="0"/>
            </a:endParaRPr>
          </a:p>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Corte de la manzana (igualdad en ambas mitades)</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457200" y="2097088"/>
            <a:ext cx="8305800" cy="2246312"/>
          </a:xfrm>
          <a:prstGeom prst="rect">
            <a:avLst/>
          </a:prstGeom>
          <a:solidFill>
            <a:schemeClr val="tx2"/>
          </a:solidFill>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Premios para jugadores de futbol si el equipo obtenía el campeonato.</a:t>
            </a:r>
          </a:p>
          <a:p>
            <a:pPr algn="ctr" fontAlgn="auto">
              <a:spcBef>
                <a:spcPts val="0"/>
              </a:spcBef>
              <a:spcAft>
                <a:spcPts val="0"/>
              </a:spcAft>
              <a:defRPr/>
            </a:pPr>
            <a:endParaRPr lang="es-AR" sz="2800" b="1" dirty="0">
              <a:solidFill>
                <a:schemeClr val="bg1"/>
              </a:solidFill>
              <a:latin typeface="Times New Roman" pitchFamily="18" charset="0"/>
              <a:cs typeface="Times New Roman" pitchFamily="18" charset="0"/>
            </a:endParaRPr>
          </a:p>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Juego del millón (adivinar en forma consecutiva tres figuras iguales en un tablero de 21 posiciones.</a:t>
            </a:r>
            <a:endParaRPr lang="es-AR" sz="2800" b="1" dirty="0">
              <a:solidFill>
                <a:schemeClr val="bg1"/>
              </a:solidFill>
              <a:latin typeface="+mn-lt"/>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2786063"/>
            <a:ext cx="8229600" cy="523875"/>
          </a:xfrm>
          <a:prstGeom prst="rect">
            <a:avLst/>
          </a:prstGeom>
          <a:solidFill>
            <a:schemeClr val="tx2"/>
          </a:solidFill>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SEGUROS PARA MASCOTAS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928688"/>
            <a:ext cx="8229600" cy="4894262"/>
          </a:xfrm>
          <a:prstGeom prst="rect">
            <a:avLst/>
          </a:prstGeom>
          <a:solidFill>
            <a:schemeClr val="tx2"/>
          </a:solidFill>
        </p:spPr>
        <p:txBody>
          <a:bodyPr wrap="square">
            <a:spAutoFit/>
          </a:bodyPr>
          <a:lstStyle/>
          <a:p>
            <a:pPr algn="ctr" fontAlgn="auto">
              <a:spcBef>
                <a:spcPts val="0"/>
              </a:spcBef>
              <a:spcAft>
                <a:spcPts val="0"/>
              </a:spcAft>
              <a:defRPr/>
            </a:pPr>
            <a:r>
              <a:rPr lang="es-AR" sz="2400" b="1" dirty="0">
                <a:solidFill>
                  <a:schemeClr val="bg1"/>
                </a:solidFill>
                <a:latin typeface="Times New Roman" pitchFamily="18" charset="0"/>
                <a:cs typeface="Times New Roman" pitchFamily="18" charset="0"/>
              </a:rPr>
              <a:t>El asegurador indemnizará al asegurado los daños que sufra el animal asegurado, de acuerdo con las condiciones generales específicas. El asegurador responde hasta un mes después de extinguida la relación contractual cuando el siniestro haya sido causado por un evento cubierto producido durante la vigencia de la póliza. </a:t>
            </a:r>
          </a:p>
          <a:p>
            <a:pPr algn="ctr" fontAlgn="auto">
              <a:spcBef>
                <a:spcPts val="0"/>
              </a:spcBef>
              <a:spcAft>
                <a:spcPts val="0"/>
              </a:spcAft>
              <a:defRPr/>
            </a:pPr>
            <a:endParaRPr lang="es-AR" sz="2400" b="1" dirty="0">
              <a:solidFill>
                <a:schemeClr val="bg1"/>
              </a:solidFill>
              <a:latin typeface="Times New Roman" pitchFamily="18" charset="0"/>
              <a:cs typeface="Times New Roman" pitchFamily="18" charset="0"/>
            </a:endParaRPr>
          </a:p>
          <a:p>
            <a:pPr algn="ctr" fontAlgn="auto">
              <a:spcBef>
                <a:spcPts val="0"/>
              </a:spcBef>
              <a:spcAft>
                <a:spcPts val="0"/>
              </a:spcAft>
              <a:defRPr/>
            </a:pPr>
            <a:r>
              <a:rPr lang="es-AR" sz="2400" b="1" dirty="0">
                <a:solidFill>
                  <a:schemeClr val="bg1"/>
                </a:solidFill>
                <a:latin typeface="Times New Roman" pitchFamily="18" charset="0"/>
                <a:cs typeface="Times New Roman" pitchFamily="18" charset="0"/>
              </a:rPr>
              <a:t>El asegurado debe pagar la prima proporcional de tarifa, No se podrá equiparar a la muerte del animal y por lo tanto no están cubiertos los daños emergentes de incapacidad total o parcial, transitoria permanente y la pérdida de los servicios o aptitudes para cumplir las funciones a que estuviere desinado el animal.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476250"/>
            <a:ext cx="8229599" cy="865188"/>
          </a:xfrm>
          <a:prstGeom prst="rect">
            <a:avLst/>
          </a:prstGeom>
          <a:solidFill>
            <a:schemeClr val="bg2"/>
          </a:solidFill>
          <a:ln w="76196">
            <a:solidFill>
              <a:schemeClr val="tx1"/>
            </a:solidFill>
            <a:miter lim="800000"/>
            <a:headEnd/>
            <a:tailEnd/>
          </a:ln>
        </p:spPr>
        <p:txBody>
          <a:bodyPr anchor="ctr" anchorCtr="1"/>
          <a:lstStyle/>
          <a:p>
            <a:pPr algn="ctr"/>
            <a:r>
              <a:rPr lang="es-ES" sz="2800" b="1">
                <a:solidFill>
                  <a:srgbClr val="000000"/>
                </a:solidFill>
                <a:latin typeface="Times New Roman" pitchFamily="18" charset="0"/>
                <a:cs typeface="Times New Roman" pitchFamily="18" charset="0"/>
              </a:rPr>
              <a:t>CONTINGENCIAS Y SITUACIONES CUBIERTAS</a:t>
            </a:r>
          </a:p>
        </p:txBody>
      </p:sp>
      <p:sp>
        <p:nvSpPr>
          <p:cNvPr id="3" name="Text Box 3"/>
          <p:cNvSpPr txBox="1">
            <a:spLocks noChangeArrowheads="1"/>
          </p:cNvSpPr>
          <p:nvPr/>
        </p:nvSpPr>
        <p:spPr bwMode="auto">
          <a:xfrm>
            <a:off x="457200" y="1624013"/>
            <a:ext cx="8229600" cy="4613275"/>
          </a:xfrm>
          <a:prstGeom prst="rect">
            <a:avLst/>
          </a:prstGeom>
          <a:solidFill>
            <a:schemeClr val="bg2"/>
          </a:solidFill>
          <a:ln w="76196">
            <a:solidFill>
              <a:schemeClr val="tx1"/>
            </a:solidFill>
            <a:miter lim="800000"/>
            <a:headEnd/>
            <a:tailEnd/>
          </a:ln>
        </p:spPr>
        <p:txBody>
          <a:bodyPr wrap="square">
            <a:spAutoFit/>
          </a:bodyPr>
          <a:lstStyle/>
          <a:p>
            <a:pPr hangingPunct="0">
              <a:spcBef>
                <a:spcPts val="1100"/>
              </a:spcBef>
            </a:pPr>
            <a:r>
              <a:rPr lang="es-ES" b="1" dirty="0">
                <a:solidFill>
                  <a:srgbClr val="000000"/>
                </a:solidFill>
                <a:latin typeface="Times New Roman" pitchFamily="18" charset="0"/>
              </a:rPr>
              <a:t>- </a:t>
            </a:r>
            <a:r>
              <a:rPr lang="es-ES" sz="1600" b="1" dirty="0">
                <a:solidFill>
                  <a:srgbClr val="000000"/>
                </a:solidFill>
                <a:latin typeface="Times New Roman" pitchFamily="18" charset="0"/>
              </a:rPr>
              <a:t>ACCIDENTE OCURRIDO EN EL LUGAR DE TRABAJO</a:t>
            </a:r>
          </a:p>
          <a:p>
            <a:pPr hangingPunct="0">
              <a:spcBef>
                <a:spcPts val="1000"/>
              </a:spcBef>
            </a:pPr>
            <a:r>
              <a:rPr lang="es-ES" sz="1600" b="1" dirty="0">
                <a:solidFill>
                  <a:srgbClr val="000000"/>
                </a:solidFill>
                <a:latin typeface="Times New Roman" pitchFamily="18" charset="0"/>
              </a:rPr>
              <a:t>   (SÚBITO Y VIOLENTO OCURRIDO POR EL HECHO O EN</a:t>
            </a:r>
          </a:p>
          <a:p>
            <a:pPr hangingPunct="0">
              <a:spcBef>
                <a:spcPts val="1000"/>
              </a:spcBef>
            </a:pPr>
            <a:r>
              <a:rPr lang="es-ES" sz="1600" b="1" dirty="0">
                <a:solidFill>
                  <a:srgbClr val="000000"/>
                </a:solidFill>
                <a:latin typeface="Times New Roman" pitchFamily="18" charset="0"/>
              </a:rPr>
              <a:t>   OCASIÓN DEL TRABAJO);</a:t>
            </a:r>
          </a:p>
          <a:p>
            <a:pPr hangingPunct="0">
              <a:spcBef>
                <a:spcPts val="1000"/>
              </a:spcBef>
            </a:pPr>
            <a:r>
              <a:rPr lang="es-ES" sz="1600" b="1" dirty="0">
                <a:solidFill>
                  <a:srgbClr val="000000"/>
                </a:solidFill>
                <a:latin typeface="Times New Roman" pitchFamily="18" charset="0"/>
              </a:rPr>
              <a:t>- ACCIDENTE “IN ITINERE”, EXTENDIDO POR RAZONES DE</a:t>
            </a:r>
          </a:p>
          <a:p>
            <a:pPr hangingPunct="0">
              <a:spcBef>
                <a:spcPts val="1000"/>
              </a:spcBef>
            </a:pPr>
            <a:r>
              <a:rPr lang="es-ES" sz="1600" b="1" dirty="0">
                <a:solidFill>
                  <a:srgbClr val="000000"/>
                </a:solidFill>
                <a:latin typeface="Times New Roman" pitchFamily="18" charset="0"/>
              </a:rPr>
              <a:t>   ESTUDIO, CONCURRENCIA A OTRO EMPLEO O ASISTENCIA</a:t>
            </a:r>
          </a:p>
          <a:p>
            <a:pPr hangingPunct="0">
              <a:spcBef>
                <a:spcPts val="1000"/>
              </a:spcBef>
            </a:pPr>
            <a:r>
              <a:rPr lang="es-ES" sz="1600" b="1" dirty="0">
                <a:solidFill>
                  <a:srgbClr val="000000"/>
                </a:solidFill>
                <a:latin typeface="Times New Roman" pitchFamily="18" charset="0"/>
              </a:rPr>
              <a:t>   A FAMILIAR DIRECTO, PREVIO AVISO AL EMPLEADOR Y</a:t>
            </a:r>
          </a:p>
          <a:p>
            <a:pPr hangingPunct="0">
              <a:spcBef>
                <a:spcPts val="1000"/>
              </a:spcBef>
            </a:pPr>
            <a:r>
              <a:rPr lang="es-ES" sz="1600" b="1" dirty="0">
                <a:solidFill>
                  <a:srgbClr val="000000"/>
                </a:solidFill>
                <a:latin typeface="Times New Roman" pitchFamily="18" charset="0"/>
              </a:rPr>
              <a:t>   ÉSTE DENTRO DE LAS 72 HORAS AL ASEGURADOR;</a:t>
            </a:r>
          </a:p>
          <a:p>
            <a:pPr hangingPunct="0">
              <a:spcBef>
                <a:spcPts val="1000"/>
              </a:spcBef>
            </a:pPr>
            <a:r>
              <a:rPr lang="es-ES" sz="1600" b="1" dirty="0">
                <a:solidFill>
                  <a:srgbClr val="000000"/>
                </a:solidFill>
                <a:latin typeface="Times New Roman" pitchFamily="18" charset="0"/>
              </a:rPr>
              <a:t>- ENFERMEDADES PROFESIONALES  SEGÚN LISTADO   </a:t>
            </a:r>
          </a:p>
          <a:p>
            <a:pPr hangingPunct="0">
              <a:spcBef>
                <a:spcPts val="1000"/>
              </a:spcBef>
            </a:pPr>
            <a:r>
              <a:rPr lang="es-ES" sz="1600" b="1" dirty="0">
                <a:solidFill>
                  <a:srgbClr val="000000"/>
                </a:solidFill>
                <a:latin typeface="Times New Roman" pitchFamily="18" charset="0"/>
              </a:rPr>
              <a:t>  APROBADO. OTRAS  A CONSIDERACION DE LA COMISION</a:t>
            </a:r>
          </a:p>
          <a:p>
            <a:pPr hangingPunct="0">
              <a:spcBef>
                <a:spcPts val="1100"/>
              </a:spcBef>
            </a:pPr>
            <a:r>
              <a:rPr lang="es-ES" sz="1600" b="1" dirty="0">
                <a:solidFill>
                  <a:srgbClr val="000000"/>
                </a:solidFill>
                <a:latin typeface="Times New Roman" pitchFamily="18" charset="0"/>
              </a:rPr>
              <a:t>  MEDICA CENTRAL, MEDIANTE PETICION FUNDADA. LOS CASOS</a:t>
            </a:r>
            <a:r>
              <a:rPr lang="es-ES" b="1" dirty="0">
                <a:solidFill>
                  <a:srgbClr val="000000"/>
                </a:solidFill>
                <a:latin typeface="Times New Roman" pitchFamily="18" charset="0"/>
              </a:rPr>
              <a:t>    </a:t>
            </a:r>
          </a:p>
          <a:p>
            <a:pPr hangingPunct="0">
              <a:spcBef>
                <a:spcPts val="1100"/>
              </a:spcBef>
            </a:pPr>
            <a:r>
              <a:rPr lang="es-ES" b="1" dirty="0">
                <a:solidFill>
                  <a:srgbClr val="000000"/>
                </a:solidFill>
                <a:latin typeface="Times New Roman" pitchFamily="18" charset="0"/>
              </a:rPr>
              <a:t>  </a:t>
            </a:r>
            <a:r>
              <a:rPr lang="es-ES" sz="1600" b="1" dirty="0">
                <a:solidFill>
                  <a:srgbClr val="000000"/>
                </a:solidFill>
                <a:latin typeface="Times New Roman" pitchFamily="18" charset="0"/>
              </a:rPr>
              <a:t>SON INDIVIDUALES  Y NO AFECTAN AL LISTADO DE ENFERMEDADES  </a:t>
            </a:r>
          </a:p>
          <a:p>
            <a:pPr hangingPunct="0">
              <a:spcBef>
                <a:spcPts val="1000"/>
              </a:spcBef>
            </a:pPr>
            <a:r>
              <a:rPr lang="es-ES" sz="1600" b="1" dirty="0">
                <a:solidFill>
                  <a:srgbClr val="000000"/>
                </a:solidFill>
                <a:latin typeface="Times New Roman" pitchFamily="18" charset="0"/>
              </a:rPr>
              <a:t>  APROBADO.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str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2"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ppt_w/2"/>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ppt_w</p:attrName>
                                        </p:attrNameLst>
                                      </p:cBhvr>
                                      <p:tavLst>
                                        <p:tav tm="0">
                                          <p:val>
                                            <p:strVal val="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1771233"/>
            <a:ext cx="8229600" cy="2800767"/>
          </a:xfrm>
          <a:prstGeom prst="rect">
            <a:avLst/>
          </a:prstGeom>
          <a:solidFill>
            <a:schemeClr val="tx2"/>
          </a:solidFill>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Cargas y obligaciones del asegurado</a:t>
            </a:r>
          </a:p>
          <a:p>
            <a:pPr algn="ctr" fontAlgn="auto">
              <a:spcBef>
                <a:spcPts val="0"/>
              </a:spcBef>
              <a:spcAft>
                <a:spcPts val="0"/>
              </a:spcAft>
              <a:defRPr/>
            </a:pPr>
            <a:endParaRPr lang="es-AR" sz="2800" b="1" dirty="0">
              <a:solidFill>
                <a:schemeClr val="bg1"/>
              </a:solidFill>
              <a:latin typeface="Times New Roman" pitchFamily="18" charset="0"/>
              <a:cs typeface="Times New Roman" pitchFamily="18" charset="0"/>
            </a:endParaRPr>
          </a:p>
          <a:p>
            <a:pPr marL="514350" indent="-514350" fontAlgn="auto">
              <a:spcBef>
                <a:spcPts val="0"/>
              </a:spcBef>
              <a:spcAft>
                <a:spcPts val="0"/>
              </a:spcAft>
              <a:buFontTx/>
              <a:buAutoNum type="alphaLcParenR"/>
              <a:defRPr/>
            </a:pPr>
            <a:r>
              <a:rPr lang="es-AR" sz="2000" b="1" dirty="0">
                <a:solidFill>
                  <a:schemeClr val="bg1"/>
                </a:solidFill>
                <a:latin typeface="Times New Roman" pitchFamily="18" charset="0"/>
                <a:cs typeface="Times New Roman" pitchFamily="18" charset="0"/>
              </a:rPr>
              <a:t>prestar al animal el mayor cuidado y atención respecto de cualquier peligro, aislarlo de animales enfermos, procurar mantenerlo sano y cumplir con las disposiciones sanitarias relativas a vacunación.</a:t>
            </a:r>
          </a:p>
          <a:p>
            <a:pPr marL="514350" indent="-514350" fontAlgn="auto">
              <a:spcBef>
                <a:spcPts val="0"/>
              </a:spcBef>
              <a:spcAft>
                <a:spcPts val="0"/>
              </a:spcAft>
              <a:buFontTx/>
              <a:buAutoNum type="alphaLcParenR"/>
              <a:defRPr/>
            </a:pPr>
            <a:r>
              <a:rPr lang="es-AR" sz="2000" b="1" dirty="0">
                <a:solidFill>
                  <a:schemeClr val="bg1"/>
                </a:solidFill>
                <a:latin typeface="Times New Roman" pitchFamily="18" charset="0"/>
                <a:cs typeface="Times New Roman" pitchFamily="18" charset="0"/>
              </a:rPr>
              <a:t>emitir en cualquier tiempo, la inspección del animal por el veterinario designado por el asegurador.</a:t>
            </a:r>
          </a:p>
          <a:p>
            <a:pPr marL="514350" indent="-514350" fontAlgn="auto">
              <a:spcBef>
                <a:spcPts val="0"/>
              </a:spcBef>
              <a:spcAft>
                <a:spcPts val="0"/>
              </a:spcAft>
              <a:buFontTx/>
              <a:buAutoNum type="alphaLcParenR"/>
              <a:defRPr/>
            </a:pPr>
            <a:r>
              <a:rPr lang="es-AR" sz="2000" b="1" dirty="0">
                <a:solidFill>
                  <a:schemeClr val="bg1"/>
                </a:solidFill>
                <a:latin typeface="Times New Roman" pitchFamily="18" charset="0"/>
                <a:cs typeface="Times New Roman" pitchFamily="18" charset="0"/>
              </a:rPr>
              <a:t> conservar en buen estado el lugar donde el animal esté alojado.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857250"/>
            <a:ext cx="8229600" cy="4954588"/>
          </a:xfrm>
          <a:prstGeom prst="rect">
            <a:avLst/>
          </a:prstGeom>
          <a:solidFill>
            <a:schemeClr val="tx2"/>
          </a:solidFill>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En caso de lesiones traumáticas o muerte</a:t>
            </a:r>
          </a:p>
          <a:p>
            <a:pPr algn="ctr" fontAlgn="auto">
              <a:spcBef>
                <a:spcPts val="0"/>
              </a:spcBef>
              <a:spcAft>
                <a:spcPts val="0"/>
              </a:spcAft>
              <a:defRPr/>
            </a:pPr>
            <a:endParaRPr lang="es-AR" sz="2800" b="1" dirty="0">
              <a:solidFill>
                <a:schemeClr val="bg1"/>
              </a:solidFill>
              <a:latin typeface="Times New Roman" pitchFamily="18" charset="0"/>
              <a:cs typeface="Times New Roman" pitchFamily="18" charset="0"/>
            </a:endParaRPr>
          </a:p>
          <a:p>
            <a:pPr marL="457200" indent="-457200" fontAlgn="auto">
              <a:spcBef>
                <a:spcPts val="0"/>
              </a:spcBef>
              <a:spcAft>
                <a:spcPts val="0"/>
              </a:spcAft>
              <a:buFontTx/>
              <a:buAutoNum type="alphaLcParenR"/>
              <a:defRPr/>
            </a:pPr>
            <a:r>
              <a:rPr lang="es-AR" sz="2000" b="1" dirty="0">
                <a:solidFill>
                  <a:schemeClr val="bg1"/>
                </a:solidFill>
                <a:latin typeface="Times New Roman" pitchFamily="18" charset="0"/>
                <a:cs typeface="Times New Roman" pitchFamily="18" charset="0"/>
              </a:rPr>
              <a:t>requerir de inmediato los servicios de un veterinario, o donde no existe, de un práctico y darle al animal toda la atención necesaria para su curación.</a:t>
            </a:r>
          </a:p>
          <a:p>
            <a:pPr marL="457200" indent="-457200" fontAlgn="auto">
              <a:spcBef>
                <a:spcPts val="0"/>
              </a:spcBef>
              <a:spcAft>
                <a:spcPts val="0"/>
              </a:spcAft>
              <a:buFontTx/>
              <a:buAutoNum type="alphaLcParenR"/>
              <a:defRPr/>
            </a:pPr>
            <a:r>
              <a:rPr lang="es-AR" sz="2000" b="1" dirty="0">
                <a:solidFill>
                  <a:schemeClr val="bg1"/>
                </a:solidFill>
                <a:latin typeface="Times New Roman" pitchFamily="18" charset="0"/>
                <a:cs typeface="Times New Roman" pitchFamily="18" charset="0"/>
              </a:rPr>
              <a:t>dar aviso al asegurador dentro de las 24 horas de ocurrido el hecho aunque no se trate de un riesgo cubierto y remitir sin demora el informe del veterinario o práctico que haya intervenido.</a:t>
            </a:r>
          </a:p>
          <a:p>
            <a:pPr marL="457200" indent="-457200" fontAlgn="auto">
              <a:spcBef>
                <a:spcPts val="0"/>
              </a:spcBef>
              <a:spcAft>
                <a:spcPts val="0"/>
              </a:spcAft>
              <a:buFontTx/>
              <a:buAutoNum type="alphaLcParenR"/>
              <a:defRPr/>
            </a:pPr>
            <a:r>
              <a:rPr lang="es-AR" sz="2000" b="1" dirty="0">
                <a:solidFill>
                  <a:schemeClr val="bg1"/>
                </a:solidFill>
                <a:latin typeface="Times New Roman" pitchFamily="18" charset="0"/>
                <a:cs typeface="Times New Roman" pitchFamily="18" charset="0"/>
              </a:rPr>
              <a:t>conservar el cadáver sin removerlo hasta obtener la autorización del asegurador quien la otorgará dentro de las 48 horas de haber recibido la  notificación, sin perjuicio de cumplir las disposiciones sanitarias vigentes y admitir la autopsia que dispone el veterinario del asegurador.</a:t>
            </a:r>
          </a:p>
          <a:p>
            <a:pPr marL="457200" indent="-457200" fontAlgn="auto">
              <a:spcBef>
                <a:spcPts val="0"/>
              </a:spcBef>
              <a:spcAft>
                <a:spcPts val="0"/>
              </a:spcAft>
              <a:buFontTx/>
              <a:buAutoNum type="alphaLcParenR"/>
              <a:defRPr/>
            </a:pPr>
            <a:r>
              <a:rPr lang="es-AR" sz="2000" b="1" dirty="0">
                <a:solidFill>
                  <a:schemeClr val="bg1"/>
                </a:solidFill>
                <a:latin typeface="Times New Roman" pitchFamily="18" charset="0"/>
                <a:cs typeface="Times New Roman" pitchFamily="18" charset="0"/>
              </a:rPr>
              <a:t>modificar el tratamiento prescripto por su veterinario, si así lo dispone el asegurador.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000250"/>
            <a:ext cx="8229600" cy="2062163"/>
          </a:xfrm>
          <a:prstGeom prst="rect">
            <a:avLst/>
          </a:prstGeom>
          <a:solidFill>
            <a:schemeClr val="tx2"/>
          </a:solidFill>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Enfermedad contagiosa</a:t>
            </a:r>
          </a:p>
          <a:p>
            <a:pPr algn="ctr" fontAlgn="auto">
              <a:spcBef>
                <a:spcPts val="0"/>
              </a:spcBef>
              <a:spcAft>
                <a:spcPts val="0"/>
              </a:spcAft>
              <a:defRPr/>
            </a:pPr>
            <a:endParaRPr lang="es-AR" sz="2800" b="1" dirty="0">
              <a:solidFill>
                <a:schemeClr val="bg1"/>
              </a:solidFill>
              <a:latin typeface="Times New Roman" pitchFamily="18" charset="0"/>
              <a:cs typeface="Times New Roman" pitchFamily="18" charset="0"/>
            </a:endParaRPr>
          </a:p>
          <a:p>
            <a:pPr algn="ctr" fontAlgn="auto">
              <a:spcBef>
                <a:spcPts val="0"/>
              </a:spcBef>
              <a:spcAft>
                <a:spcPts val="0"/>
              </a:spcAft>
              <a:defRPr/>
            </a:pPr>
            <a:r>
              <a:rPr lang="es-AR" sz="2400" b="1" dirty="0">
                <a:solidFill>
                  <a:schemeClr val="bg1"/>
                </a:solidFill>
                <a:latin typeface="Times New Roman" pitchFamily="18" charset="0"/>
                <a:cs typeface="Times New Roman" pitchFamily="18" charset="0"/>
              </a:rPr>
              <a:t>El asegurador no podrá rescindir el seguro cuando alguno de los animales asegurados haya sido afectado por una enfermedad contagiosa cubierta.</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1641475"/>
            <a:ext cx="8305800" cy="3540125"/>
          </a:xfrm>
          <a:prstGeom prst="rect">
            <a:avLst/>
          </a:prstGeom>
          <a:solidFill>
            <a:schemeClr val="tx2"/>
          </a:solidFill>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Valor tasado</a:t>
            </a:r>
          </a:p>
          <a:p>
            <a:pPr algn="ctr" fontAlgn="auto">
              <a:spcBef>
                <a:spcPts val="0"/>
              </a:spcBef>
              <a:spcAft>
                <a:spcPts val="0"/>
              </a:spcAft>
              <a:defRPr/>
            </a:pPr>
            <a:endParaRPr lang="es-AR" sz="2800" b="1" dirty="0">
              <a:solidFill>
                <a:schemeClr val="bg1"/>
              </a:solidFill>
              <a:latin typeface="Times New Roman" pitchFamily="18" charset="0"/>
              <a:cs typeface="Times New Roman" pitchFamily="18" charset="0"/>
            </a:endParaRPr>
          </a:p>
          <a:p>
            <a:pPr algn="ctr" fontAlgn="auto">
              <a:spcBef>
                <a:spcPts val="0"/>
              </a:spcBef>
              <a:spcAft>
                <a:spcPts val="0"/>
              </a:spcAft>
              <a:defRPr/>
            </a:pPr>
            <a:r>
              <a:rPr lang="es-AR" sz="2400" b="1" dirty="0">
                <a:solidFill>
                  <a:schemeClr val="bg1"/>
                </a:solidFill>
                <a:latin typeface="Times New Roman" pitchFamily="18" charset="0"/>
                <a:cs typeface="Times New Roman" pitchFamily="18" charset="0"/>
              </a:rPr>
              <a:t>El valor del animal se fija en un importe que expresamente se indica como tasación. La estimación para el valor del animal será para  el caso de muerte o sacrificio necesario por accidente, o en caso de robo, equivalente al valor de un cachorro de similares características a las del animal siniestrado, con  límite de la suma asegurada establecida para este concepto en las condiciones particulares.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533400" y="929819"/>
            <a:ext cx="8153400" cy="4708981"/>
          </a:xfrm>
          <a:prstGeom prst="rect">
            <a:avLst/>
          </a:prstGeom>
          <a:solidFill>
            <a:schemeClr val="tx2"/>
          </a:solidFill>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Exclusiones</a:t>
            </a:r>
          </a:p>
          <a:p>
            <a:pPr algn="ctr" fontAlgn="auto">
              <a:spcBef>
                <a:spcPts val="0"/>
              </a:spcBef>
              <a:spcAft>
                <a:spcPts val="0"/>
              </a:spcAft>
              <a:defRPr/>
            </a:pPr>
            <a:endParaRPr lang="es-AR" sz="2800" b="1" dirty="0">
              <a:solidFill>
                <a:schemeClr val="bg1"/>
              </a:solidFill>
              <a:latin typeface="Times New Roman" pitchFamily="18" charset="0"/>
              <a:cs typeface="Times New Roman" pitchFamily="18" charset="0"/>
            </a:endParaRPr>
          </a:p>
          <a:p>
            <a:pPr marL="514350" indent="-514350" fontAlgn="auto">
              <a:spcBef>
                <a:spcPts val="0"/>
              </a:spcBef>
              <a:spcAft>
                <a:spcPts val="0"/>
              </a:spcAft>
              <a:defRPr/>
            </a:pPr>
            <a:r>
              <a:rPr lang="es-AR" sz="2400" b="1" dirty="0">
                <a:solidFill>
                  <a:schemeClr val="bg1"/>
                </a:solidFill>
                <a:latin typeface="Times New Roman" pitchFamily="18" charset="0"/>
                <a:cs typeface="Times New Roman" pitchFamily="18" charset="0"/>
              </a:rPr>
              <a:t>a</a:t>
            </a:r>
            <a:r>
              <a:rPr lang="es-AR" sz="2000" b="1" dirty="0">
                <a:solidFill>
                  <a:schemeClr val="bg1"/>
                </a:solidFill>
                <a:latin typeface="Times New Roman" pitchFamily="18" charset="0"/>
                <a:cs typeface="Times New Roman" pitchFamily="18" charset="0"/>
              </a:rPr>
              <a:t>)    cualquier siniestro relacionado con un animal  no descripto en las condiciones particulares.</a:t>
            </a:r>
          </a:p>
          <a:p>
            <a:pPr marL="457200" indent="-457200" fontAlgn="auto">
              <a:spcBef>
                <a:spcPts val="0"/>
              </a:spcBef>
              <a:spcAft>
                <a:spcPts val="0"/>
              </a:spcAft>
              <a:buAutoNum type="alphaLcParenR" startAt="2"/>
              <a:defRPr/>
            </a:pPr>
            <a:r>
              <a:rPr lang="es-AR" sz="2000" b="1" dirty="0" smtClean="0">
                <a:solidFill>
                  <a:schemeClr val="bg1"/>
                </a:solidFill>
                <a:latin typeface="Times New Roman" pitchFamily="18" charset="0"/>
                <a:cs typeface="Times New Roman" pitchFamily="18" charset="0"/>
              </a:rPr>
              <a:t>cualquier </a:t>
            </a:r>
            <a:r>
              <a:rPr lang="es-AR" sz="2000" b="1" dirty="0">
                <a:solidFill>
                  <a:schemeClr val="bg1"/>
                </a:solidFill>
                <a:latin typeface="Times New Roman" pitchFamily="18" charset="0"/>
                <a:cs typeface="Times New Roman" pitchFamily="18" charset="0"/>
              </a:rPr>
              <a:t>incidente que ocurra fuera de la </a:t>
            </a:r>
            <a:r>
              <a:rPr lang="es-AR" sz="2000" b="1" dirty="0" smtClean="0">
                <a:solidFill>
                  <a:schemeClr val="bg1"/>
                </a:solidFill>
                <a:latin typeface="Times New Roman" pitchFamily="18" charset="0"/>
                <a:cs typeface="Times New Roman" pitchFamily="18" charset="0"/>
              </a:rPr>
              <a:t>Argentina</a:t>
            </a:r>
            <a:r>
              <a:rPr lang="es-AR" sz="2000" b="1" dirty="0">
                <a:solidFill>
                  <a:schemeClr val="bg1"/>
                </a:solidFill>
                <a:latin typeface="Times New Roman" pitchFamily="18" charset="0"/>
                <a:cs typeface="Times New Roman" pitchFamily="18" charset="0"/>
              </a:rPr>
              <a:t>, salvo que la </a:t>
            </a:r>
            <a:endParaRPr lang="es-AR" sz="2000" b="1" dirty="0" smtClean="0">
              <a:solidFill>
                <a:schemeClr val="bg1"/>
              </a:solidFill>
              <a:latin typeface="Times New Roman" pitchFamily="18" charset="0"/>
              <a:cs typeface="Times New Roman" pitchFamily="18" charset="0"/>
            </a:endParaRPr>
          </a:p>
          <a:p>
            <a:pPr marL="457200" indent="-457200" fontAlgn="auto">
              <a:spcBef>
                <a:spcPts val="0"/>
              </a:spcBef>
              <a:spcAft>
                <a:spcPts val="0"/>
              </a:spcAft>
              <a:defRPr/>
            </a:pPr>
            <a:r>
              <a:rPr lang="es-AR" sz="2000" b="1" dirty="0" smtClean="0">
                <a:solidFill>
                  <a:schemeClr val="bg1"/>
                </a:solidFill>
                <a:latin typeface="Times New Roman" pitchFamily="18" charset="0"/>
                <a:cs typeface="Times New Roman" pitchFamily="18" charset="0"/>
              </a:rPr>
              <a:t>        estadía </a:t>
            </a:r>
            <a:r>
              <a:rPr lang="es-AR" sz="2000" b="1" dirty="0">
                <a:solidFill>
                  <a:schemeClr val="bg1"/>
                </a:solidFill>
                <a:latin typeface="Times New Roman" pitchFamily="18" charset="0"/>
                <a:cs typeface="Times New Roman" pitchFamily="18" charset="0"/>
              </a:rPr>
              <a:t>fuera del país no </a:t>
            </a:r>
            <a:r>
              <a:rPr lang="es-AR" sz="2000" b="1" dirty="0" smtClean="0">
                <a:solidFill>
                  <a:schemeClr val="bg1"/>
                </a:solidFill>
                <a:latin typeface="Times New Roman" pitchFamily="18" charset="0"/>
                <a:cs typeface="Times New Roman" pitchFamily="18" charset="0"/>
              </a:rPr>
              <a:t>supere </a:t>
            </a:r>
            <a:r>
              <a:rPr lang="es-AR" sz="2000" b="1" dirty="0">
                <a:solidFill>
                  <a:schemeClr val="bg1"/>
                </a:solidFill>
                <a:latin typeface="Times New Roman" pitchFamily="18" charset="0"/>
                <a:cs typeface="Times New Roman" pitchFamily="18" charset="0"/>
              </a:rPr>
              <a:t>los treinta días acumulados en el año, </a:t>
            </a:r>
            <a:r>
              <a:rPr lang="es-AR" sz="2000" b="1" dirty="0" smtClean="0">
                <a:solidFill>
                  <a:schemeClr val="bg1"/>
                </a:solidFill>
                <a:latin typeface="Times New Roman" pitchFamily="18" charset="0"/>
                <a:cs typeface="Times New Roman" pitchFamily="18" charset="0"/>
              </a:rPr>
              <a:t> </a:t>
            </a:r>
            <a:r>
              <a:rPr lang="es-AR" sz="2000" b="1" dirty="0">
                <a:solidFill>
                  <a:schemeClr val="bg1"/>
                </a:solidFill>
                <a:latin typeface="Times New Roman" pitchFamily="18" charset="0"/>
                <a:cs typeface="Times New Roman" pitchFamily="18" charset="0"/>
              </a:rPr>
              <a:t>mientras el animal se encuentre temporalmente </a:t>
            </a:r>
            <a:r>
              <a:rPr lang="es-AR" sz="2000" b="1" dirty="0" smtClean="0">
                <a:solidFill>
                  <a:schemeClr val="bg1"/>
                </a:solidFill>
                <a:latin typeface="Times New Roman" pitchFamily="18" charset="0"/>
                <a:cs typeface="Times New Roman" pitchFamily="18" charset="0"/>
              </a:rPr>
              <a:t> fuera </a:t>
            </a:r>
            <a:r>
              <a:rPr lang="es-AR" sz="2000" b="1" dirty="0">
                <a:solidFill>
                  <a:schemeClr val="bg1"/>
                </a:solidFill>
                <a:latin typeface="Times New Roman" pitchFamily="18" charset="0"/>
                <a:cs typeface="Times New Roman" pitchFamily="18" charset="0"/>
              </a:rPr>
              <a:t>de la Argentina.</a:t>
            </a:r>
          </a:p>
          <a:p>
            <a:pPr fontAlgn="auto">
              <a:spcBef>
                <a:spcPts val="0"/>
              </a:spcBef>
              <a:spcAft>
                <a:spcPts val="0"/>
              </a:spcAft>
              <a:defRPr/>
            </a:pPr>
            <a:r>
              <a:rPr lang="es-AR" sz="2000" b="1" dirty="0">
                <a:solidFill>
                  <a:schemeClr val="bg1"/>
                </a:solidFill>
                <a:latin typeface="Times New Roman" pitchFamily="18" charset="0"/>
                <a:cs typeface="Times New Roman" pitchFamily="18" charset="0"/>
              </a:rPr>
              <a:t>c)    guerra civil o internacional, rebelión, sedición, </a:t>
            </a:r>
            <a:r>
              <a:rPr lang="es-AR" sz="2000" b="1" dirty="0" smtClean="0">
                <a:solidFill>
                  <a:schemeClr val="bg1"/>
                </a:solidFill>
                <a:latin typeface="Times New Roman" pitchFamily="18" charset="0"/>
                <a:cs typeface="Times New Roman" pitchFamily="18" charset="0"/>
              </a:rPr>
              <a:t> </a:t>
            </a:r>
            <a:r>
              <a:rPr lang="es-AR" sz="2000" b="1" dirty="0">
                <a:solidFill>
                  <a:schemeClr val="bg1"/>
                </a:solidFill>
                <a:latin typeface="Times New Roman" pitchFamily="18" charset="0"/>
                <a:cs typeface="Times New Roman" pitchFamily="18" charset="0"/>
              </a:rPr>
              <a:t>insurrección, etc.</a:t>
            </a:r>
          </a:p>
          <a:p>
            <a:pPr fontAlgn="auto">
              <a:spcBef>
                <a:spcPts val="0"/>
              </a:spcBef>
              <a:spcAft>
                <a:spcPts val="0"/>
              </a:spcAft>
              <a:defRPr/>
            </a:pPr>
            <a:r>
              <a:rPr lang="es-AR" sz="2000" b="1" dirty="0">
                <a:solidFill>
                  <a:schemeClr val="bg1"/>
                </a:solidFill>
                <a:latin typeface="Times New Roman" pitchFamily="18" charset="0"/>
                <a:cs typeface="Times New Roman" pitchFamily="18" charset="0"/>
              </a:rPr>
              <a:t>d)   secuestro, confiscación, incautación o decomiso;</a:t>
            </a:r>
          </a:p>
          <a:p>
            <a:pPr fontAlgn="auto">
              <a:spcBef>
                <a:spcPts val="0"/>
              </a:spcBef>
              <a:spcAft>
                <a:spcPts val="0"/>
              </a:spcAft>
              <a:defRPr/>
            </a:pPr>
            <a:r>
              <a:rPr lang="es-AR" sz="2000" b="1" dirty="0">
                <a:solidFill>
                  <a:schemeClr val="bg1"/>
                </a:solidFill>
                <a:latin typeface="Times New Roman" pitchFamily="18" charset="0"/>
                <a:cs typeface="Times New Roman" pitchFamily="18" charset="0"/>
              </a:rPr>
              <a:t>e)   dolo o culpa grave del asegurado. </a:t>
            </a:r>
          </a:p>
          <a:p>
            <a:pPr fontAlgn="auto">
              <a:spcBef>
                <a:spcPts val="0"/>
              </a:spcBef>
              <a:spcAft>
                <a:spcPts val="0"/>
              </a:spcAft>
              <a:defRPr/>
            </a:pPr>
            <a:r>
              <a:rPr lang="es-AR" sz="2000" b="1" dirty="0">
                <a:solidFill>
                  <a:schemeClr val="bg1"/>
                </a:solidFill>
                <a:latin typeface="Times New Roman" pitchFamily="18" charset="0"/>
                <a:cs typeface="Times New Roman" pitchFamily="18" charset="0"/>
              </a:rPr>
              <a:t>f)    envenenamiento e intoxicaciones.</a:t>
            </a:r>
          </a:p>
          <a:p>
            <a:pPr marL="404813" indent="-404813" fontAlgn="auto">
              <a:spcBef>
                <a:spcPts val="0"/>
              </a:spcBef>
              <a:spcAft>
                <a:spcPts val="0"/>
              </a:spcAft>
              <a:buFontTx/>
              <a:buAutoNum type="alphaLcParenR" startAt="7"/>
              <a:defRPr/>
            </a:pPr>
            <a:r>
              <a:rPr lang="es-AR" sz="2000" b="1" dirty="0">
                <a:solidFill>
                  <a:schemeClr val="bg1"/>
                </a:solidFill>
                <a:latin typeface="Times New Roman" pitchFamily="18" charset="0"/>
                <a:cs typeface="Times New Roman" pitchFamily="18" charset="0"/>
              </a:rPr>
              <a:t>ocurridos durante o en ocasión del transporte, carga o </a:t>
            </a:r>
          </a:p>
          <a:p>
            <a:pPr marL="457200" indent="-457200" fontAlgn="auto">
              <a:spcBef>
                <a:spcPts val="0"/>
              </a:spcBef>
              <a:spcAft>
                <a:spcPts val="0"/>
              </a:spcAft>
              <a:defRPr/>
            </a:pPr>
            <a:r>
              <a:rPr lang="es-AR" sz="2000" b="1" dirty="0">
                <a:solidFill>
                  <a:schemeClr val="bg1"/>
                </a:solidFill>
                <a:latin typeface="Times New Roman" pitchFamily="18" charset="0"/>
                <a:cs typeface="Times New Roman" pitchFamily="18" charset="0"/>
              </a:rPr>
              <a:t>      descarga del animal.</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533400" y="1643063"/>
            <a:ext cx="8153400" cy="3231654"/>
          </a:xfrm>
          <a:prstGeom prst="rect">
            <a:avLst/>
          </a:prstGeom>
          <a:solidFill>
            <a:schemeClr val="tx2"/>
          </a:solidFill>
        </p:spPr>
        <p:txBody>
          <a:bodyPr wrap="square">
            <a:spAutoFit/>
          </a:bodyPr>
          <a:lstStyle/>
          <a:p>
            <a:pPr fontAlgn="auto">
              <a:spcBef>
                <a:spcPts val="0"/>
              </a:spcBef>
              <a:spcAft>
                <a:spcPts val="0"/>
              </a:spcAft>
              <a:defRPr/>
            </a:pPr>
            <a:r>
              <a:rPr lang="es-AR" sz="2400" b="1" dirty="0">
                <a:solidFill>
                  <a:schemeClr val="bg1"/>
                </a:solidFill>
                <a:latin typeface="Times New Roman" pitchFamily="18" charset="0"/>
                <a:cs typeface="Times New Roman" pitchFamily="18" charset="0"/>
              </a:rPr>
              <a:t>h)    </a:t>
            </a:r>
            <a:r>
              <a:rPr lang="es-AR" sz="2000" b="1" dirty="0">
                <a:solidFill>
                  <a:schemeClr val="bg1"/>
                </a:solidFill>
                <a:latin typeface="Times New Roman" pitchFamily="18" charset="0"/>
                <a:cs typeface="Times New Roman" pitchFamily="18" charset="0"/>
              </a:rPr>
              <a:t>participación del animal asegurado en apuestas,  </a:t>
            </a:r>
          </a:p>
          <a:p>
            <a:pPr fontAlgn="auto">
              <a:spcBef>
                <a:spcPts val="0"/>
              </a:spcBef>
              <a:spcAft>
                <a:spcPts val="0"/>
              </a:spcAft>
              <a:defRPr/>
            </a:pPr>
            <a:r>
              <a:rPr lang="es-AR" sz="2000" b="1" dirty="0">
                <a:solidFill>
                  <a:schemeClr val="bg1"/>
                </a:solidFill>
                <a:latin typeface="Times New Roman" pitchFamily="18" charset="0"/>
                <a:cs typeface="Times New Roman" pitchFamily="18" charset="0"/>
              </a:rPr>
              <a:t>      desafíos o deportes;</a:t>
            </a:r>
          </a:p>
          <a:p>
            <a:pPr marL="514350" indent="-514350" fontAlgn="auto">
              <a:spcBef>
                <a:spcPts val="0"/>
              </a:spcBef>
              <a:spcAft>
                <a:spcPts val="0"/>
              </a:spcAft>
              <a:buFontTx/>
              <a:buAutoNum type="romanLcParenR"/>
              <a:defRPr/>
            </a:pPr>
            <a:r>
              <a:rPr lang="es-AR" sz="2000" b="1" dirty="0">
                <a:solidFill>
                  <a:schemeClr val="bg1"/>
                </a:solidFill>
                <a:latin typeface="Times New Roman" pitchFamily="18" charset="0"/>
                <a:cs typeface="Times New Roman" pitchFamily="18" charset="0"/>
              </a:rPr>
              <a:t>destinarse los animales asegurados a funciones o servicios distintos a los consignados en las condiciones particulares.</a:t>
            </a:r>
          </a:p>
          <a:p>
            <a:pPr marL="514350" indent="-514350" fontAlgn="auto">
              <a:spcBef>
                <a:spcPts val="0"/>
              </a:spcBef>
              <a:spcAft>
                <a:spcPts val="0"/>
              </a:spcAft>
              <a:buFontTx/>
              <a:buAutoNum type="alphaLcParenR" startAt="10"/>
              <a:defRPr/>
            </a:pPr>
            <a:r>
              <a:rPr lang="es-AR" sz="2000" b="1" dirty="0">
                <a:solidFill>
                  <a:schemeClr val="bg1"/>
                </a:solidFill>
                <a:latin typeface="Times New Roman" pitchFamily="18" charset="0"/>
                <a:cs typeface="Times New Roman" pitchFamily="18" charset="0"/>
              </a:rPr>
              <a:t>malos tratos, exceso de trabajo, falta insuficiencia o mala calidad higiénica de alimentos o cuidados a los animales asegurados, cuando estas circunstancias sean imputables al asegurado.</a:t>
            </a:r>
          </a:p>
          <a:p>
            <a:pPr marL="514350" indent="-514350" fontAlgn="auto">
              <a:spcBef>
                <a:spcPts val="0"/>
              </a:spcBef>
              <a:spcAft>
                <a:spcPts val="0"/>
              </a:spcAft>
              <a:buFontTx/>
              <a:buAutoNum type="alphaLcParenR" startAt="10"/>
              <a:defRPr/>
            </a:pPr>
            <a:r>
              <a:rPr lang="es-AR" sz="2000" b="1" dirty="0">
                <a:solidFill>
                  <a:schemeClr val="bg1"/>
                </a:solidFill>
                <a:latin typeface="Times New Roman" pitchFamily="18" charset="0"/>
                <a:cs typeface="Times New Roman" pitchFamily="18" charset="0"/>
              </a:rPr>
              <a:t> enfermedades infectocontagiosas, epizoóticas, parasitarias o de cualquier tipo, incluidas aquellas transmitidas mediante picaduras o mordeduras de insectos, ácaros, roedores u otros mamíferos.</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457200" y="2089150"/>
            <a:ext cx="8229600" cy="2554288"/>
          </a:xfrm>
          <a:prstGeom prst="rect">
            <a:avLst/>
          </a:prstGeom>
          <a:solidFill>
            <a:schemeClr val="tx2"/>
          </a:solidFill>
        </p:spPr>
        <p:txBody>
          <a:bodyPr wrap="square">
            <a:spAutoFit/>
          </a:bodyPr>
          <a:lstStyle/>
          <a:p>
            <a:pPr marL="514350" indent="-514350" fontAlgn="auto">
              <a:spcBef>
                <a:spcPts val="0"/>
              </a:spcBef>
              <a:spcAft>
                <a:spcPts val="0"/>
              </a:spcAft>
              <a:buFontTx/>
              <a:buAutoNum type="alphaLcParenR" startAt="12"/>
              <a:defRPr/>
            </a:pPr>
            <a:r>
              <a:rPr lang="es-AR" sz="2000" b="1" dirty="0">
                <a:solidFill>
                  <a:schemeClr val="bg1"/>
                </a:solidFill>
                <a:latin typeface="Times New Roman" pitchFamily="18" charset="0"/>
                <a:cs typeface="Times New Roman" pitchFamily="18" charset="0"/>
              </a:rPr>
              <a:t>lesiones o enfermedades debidas o derivadas de la edad del animal.</a:t>
            </a:r>
          </a:p>
          <a:p>
            <a:pPr marL="514350" indent="-514350" fontAlgn="auto">
              <a:spcBef>
                <a:spcPts val="0"/>
              </a:spcBef>
              <a:spcAft>
                <a:spcPts val="0"/>
              </a:spcAft>
              <a:buFontTx/>
              <a:buAutoNum type="alphaLcParenR" startAt="12"/>
              <a:defRPr/>
            </a:pPr>
            <a:r>
              <a:rPr lang="es-AR" sz="2000" b="1" dirty="0">
                <a:solidFill>
                  <a:schemeClr val="bg1"/>
                </a:solidFill>
                <a:latin typeface="Times New Roman" pitchFamily="18" charset="0"/>
                <a:cs typeface="Times New Roman" pitchFamily="18" charset="0"/>
              </a:rPr>
              <a:t> intervenciones quirúrgicas de tipo estético como las utilizadas en algunas razas para modelar orejas o rabos, así como la extirpación de uñas. </a:t>
            </a:r>
          </a:p>
          <a:p>
            <a:pPr marL="514350" indent="-514350" fontAlgn="auto">
              <a:spcBef>
                <a:spcPts val="0"/>
              </a:spcBef>
              <a:spcAft>
                <a:spcPts val="0"/>
              </a:spcAft>
              <a:buFontTx/>
              <a:buAutoNum type="alphaLcParenR" startAt="12"/>
              <a:defRPr/>
            </a:pPr>
            <a:r>
              <a:rPr lang="es-AR" sz="2000" b="1" dirty="0">
                <a:solidFill>
                  <a:schemeClr val="bg1"/>
                </a:solidFill>
                <a:latin typeface="Times New Roman" pitchFamily="18" charset="0"/>
                <a:cs typeface="Times New Roman" pitchFamily="18" charset="0"/>
              </a:rPr>
              <a:t> cualquier suceso derivado del ejercicio de la caza.</a:t>
            </a:r>
          </a:p>
          <a:p>
            <a:pPr marL="514350" indent="-514350" fontAlgn="auto">
              <a:spcBef>
                <a:spcPts val="0"/>
              </a:spcBef>
              <a:spcAft>
                <a:spcPts val="0"/>
              </a:spcAft>
              <a:buFontTx/>
              <a:buAutoNum type="alphaLcParenR" startAt="12"/>
              <a:defRPr/>
            </a:pPr>
            <a:r>
              <a:rPr lang="es-AR" sz="2000" b="1" dirty="0">
                <a:solidFill>
                  <a:schemeClr val="bg1"/>
                </a:solidFill>
                <a:latin typeface="Times New Roman" pitchFamily="18" charset="0"/>
                <a:cs typeface="Times New Roman" pitchFamily="18" charset="0"/>
              </a:rPr>
              <a:t> la cesárea o el parto distócico en aquellas razas en las que, por sus características anatómicas, los partos requieren siempre asistencia veterinaria, por ejemplo las hembras de la raza bulldog.</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2833688"/>
            <a:ext cx="8229600" cy="523875"/>
          </a:xfrm>
          <a:prstGeom prst="rect">
            <a:avLst/>
          </a:prstGeom>
          <a:solidFill>
            <a:schemeClr val="tx2"/>
          </a:solidFill>
        </p:spPr>
        <p:txBody>
          <a:bodyPr wrap="square">
            <a:spAutoFit/>
          </a:bodyPr>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PLANES OFRECIDOS EN EL MERCADO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1428750"/>
            <a:ext cx="8229600" cy="3786188"/>
          </a:xfrm>
          <a:prstGeom prst="rect">
            <a:avLst/>
          </a:prstGeom>
          <a:solidFill>
            <a:schemeClr val="tx2"/>
          </a:solidFill>
          <a:ln w="9525">
            <a:noFill/>
            <a:miter lim="800000"/>
            <a:headEnd/>
            <a:tailEnd/>
          </a:ln>
          <a:effectLst/>
        </p:spPr>
        <p:txBody>
          <a:bodyPr wrap="square" anchor="ctr">
            <a:spAutoFit/>
          </a:bodyPr>
          <a:lstStyle/>
          <a:p>
            <a:pPr algn="ctr">
              <a:defRPr/>
            </a:pPr>
            <a:r>
              <a:rPr lang="es-ES" sz="2400" b="1" dirty="0">
                <a:solidFill>
                  <a:schemeClr val="bg1"/>
                </a:solidFill>
                <a:latin typeface="Times New Roman" pitchFamily="18" charset="0"/>
                <a:ea typeface="Calibri" pitchFamily="34" charset="0"/>
                <a:cs typeface="Times New Roman" pitchFamily="18" charset="0"/>
              </a:rPr>
              <a:t>COMPRA PROTEGIDA</a:t>
            </a:r>
          </a:p>
          <a:p>
            <a:pPr algn="ctr" eaLnBrk="0" hangingPunct="0">
              <a:defRPr/>
            </a:pPr>
            <a:endParaRPr lang="es-ES" sz="2400" b="1" dirty="0">
              <a:solidFill>
                <a:schemeClr val="bg1"/>
              </a:solidFill>
              <a:latin typeface="Times New Roman" pitchFamily="18" charset="0"/>
              <a:ea typeface="Calibri" pitchFamily="34" charset="0"/>
              <a:cs typeface="Times New Roman" pitchFamily="18" charset="0"/>
            </a:endParaRPr>
          </a:p>
          <a:p>
            <a:pPr algn="ctr" eaLnBrk="0" hangingPunct="0">
              <a:defRPr/>
            </a:pPr>
            <a:r>
              <a:rPr lang="es-ES" sz="2400" b="1" dirty="0">
                <a:solidFill>
                  <a:schemeClr val="bg1"/>
                </a:solidFill>
                <a:latin typeface="Times New Roman" pitchFamily="18" charset="0"/>
                <a:ea typeface="Calibri" pitchFamily="34" charset="0"/>
                <a:cs typeface="Times New Roman" pitchFamily="18" charset="0"/>
              </a:rPr>
              <a:t>Seguro para proteger compras realizadas con tarjetas de débito o crédito.</a:t>
            </a:r>
          </a:p>
          <a:p>
            <a:pPr algn="ctr" eaLnBrk="0" hangingPunct="0">
              <a:defRPr/>
            </a:pPr>
            <a:r>
              <a:rPr lang="es-ES" sz="2400" b="1" dirty="0">
                <a:solidFill>
                  <a:schemeClr val="bg1"/>
                </a:solidFill>
                <a:latin typeface="Times New Roman" pitchFamily="18" charset="0"/>
                <a:ea typeface="Calibri" pitchFamily="34" charset="0"/>
                <a:cs typeface="Times New Roman" pitchFamily="18" charset="0"/>
              </a:rPr>
              <a:t>Coberturas: bolso: Indemnización en caso de robo de bolso, mochila, riñonera, cartera o  billetera. Dos eventos por año. Reintegro del costo de reemplazo de anteojos recetados o lentes de contacto, maquillaje y cosméticos.</a:t>
            </a:r>
          </a:p>
          <a:p>
            <a:pPr algn="ctr" eaLnBrk="0" hangingPunct="0">
              <a:defRPr/>
            </a:pPr>
            <a:r>
              <a:rPr lang="es-ES" sz="2400" b="1" dirty="0">
                <a:solidFill>
                  <a:schemeClr val="bg1"/>
                </a:solidFill>
                <a:latin typeface="Times New Roman" pitchFamily="18" charset="0"/>
                <a:ea typeface="Calibri" pitchFamily="34" charset="0"/>
                <a:cs typeface="Times New Roman" pitchFamily="18" charset="0"/>
              </a:rPr>
              <a:t>Documentos: reintegro de gastos de gestión de la documentación. Franquicia del 10%.</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a:spLocks noChangeArrowheads="1"/>
          </p:cNvSpPr>
          <p:nvPr/>
        </p:nvSpPr>
        <p:spPr bwMode="auto">
          <a:xfrm>
            <a:off x="457200" y="2211388"/>
            <a:ext cx="8229600" cy="1939925"/>
          </a:xfrm>
          <a:prstGeom prst="rect">
            <a:avLst/>
          </a:prstGeom>
          <a:solidFill>
            <a:schemeClr val="tx2"/>
          </a:solidFill>
          <a:ln w="9525">
            <a:noFill/>
            <a:miter lim="800000"/>
            <a:headEnd/>
            <a:tailEnd/>
          </a:ln>
          <a:effectLst/>
        </p:spPr>
        <p:txBody>
          <a:bodyPr wrap="square" anchor="ctr">
            <a:spAutoFit/>
          </a:bodyPr>
          <a:lstStyle/>
          <a:p>
            <a:pPr algn="ctr">
              <a:defRPr/>
            </a:pPr>
            <a:r>
              <a:rPr lang="es-ES" sz="2400" b="1" dirty="0">
                <a:solidFill>
                  <a:schemeClr val="bg1"/>
                </a:solidFill>
                <a:latin typeface="Times New Roman" pitchFamily="18" charset="0"/>
                <a:ea typeface="Calibri" pitchFamily="34" charset="0"/>
                <a:cs typeface="Times New Roman" pitchFamily="18" charset="0"/>
              </a:rPr>
              <a:t>INSTRUMENTOS MUSICALES</a:t>
            </a:r>
          </a:p>
          <a:p>
            <a:pPr algn="ctr" eaLnBrk="0" hangingPunct="0">
              <a:defRPr/>
            </a:pPr>
            <a:endParaRPr lang="es-ES" sz="2400" b="1" dirty="0">
              <a:solidFill>
                <a:schemeClr val="bg1"/>
              </a:solidFill>
              <a:latin typeface="Times New Roman" pitchFamily="18" charset="0"/>
              <a:ea typeface="Calibri" pitchFamily="34" charset="0"/>
              <a:cs typeface="Times New Roman" pitchFamily="18" charset="0"/>
            </a:endParaRPr>
          </a:p>
          <a:p>
            <a:pPr algn="ctr" eaLnBrk="0" hangingPunct="0">
              <a:defRPr/>
            </a:pPr>
            <a:r>
              <a:rPr lang="es-ES" sz="2400" b="1" dirty="0">
                <a:solidFill>
                  <a:schemeClr val="bg1"/>
                </a:solidFill>
                <a:latin typeface="Times New Roman" pitchFamily="18" charset="0"/>
                <a:ea typeface="Calibri" pitchFamily="34" charset="0"/>
                <a:cs typeface="Times New Roman" pitchFamily="18" charset="0"/>
              </a:rPr>
              <a:t>Cobertura de todo riesgo en la República Argentina. Con adicional a mundo entero. Excluye daños a cuerdas y parches, hurto, extravío y desaparición misteriosa. </a:t>
            </a: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673</TotalTime>
  <Words>11809</Words>
  <Application>Microsoft Office PowerPoint</Application>
  <PresentationFormat>Presentación en pantalla (4:3)</PresentationFormat>
  <Paragraphs>1090</Paragraphs>
  <Slides>239</Slides>
  <Notes>1</Notes>
  <HiddenSlides>0</HiddenSlides>
  <MMClips>0</MMClips>
  <ScaleCrop>false</ScaleCrop>
  <HeadingPairs>
    <vt:vector size="4" baseType="variant">
      <vt:variant>
        <vt:lpstr>Tema</vt:lpstr>
      </vt:variant>
      <vt:variant>
        <vt:i4>1</vt:i4>
      </vt:variant>
      <vt:variant>
        <vt:lpstr>Títulos de diapositiva</vt:lpstr>
      </vt:variant>
      <vt:variant>
        <vt:i4>239</vt:i4>
      </vt:variant>
    </vt:vector>
  </HeadingPairs>
  <TitlesOfParts>
    <vt:vector size="240" baseType="lpstr">
      <vt:lpstr>Tema de Office</vt:lpstr>
      <vt:lpstr>UNIDAD “C” COBERTURAS PATRIMONIALES</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lpstr>Diapositiva 96</vt:lpstr>
      <vt:lpstr>Diapositiva 97</vt:lpstr>
      <vt:lpstr>Diapositiva 98</vt:lpstr>
      <vt:lpstr>Diapositiva 99</vt:lpstr>
      <vt:lpstr>Diapositiva 100</vt:lpstr>
      <vt:lpstr>Diapositiva 101</vt:lpstr>
      <vt:lpstr>Diapositiva 102</vt:lpstr>
      <vt:lpstr>Diapositiva 103</vt:lpstr>
      <vt:lpstr>Diapositiva 104</vt:lpstr>
      <vt:lpstr>Diapositiva 105</vt:lpstr>
      <vt:lpstr>Diapositiva 106</vt:lpstr>
      <vt:lpstr>Diapositiva 107</vt:lpstr>
      <vt:lpstr>Diapositiva 108</vt:lpstr>
      <vt:lpstr>Diapositiva 109</vt:lpstr>
      <vt:lpstr>Diapositiva 110</vt:lpstr>
      <vt:lpstr>Diapositiva 111</vt:lpstr>
      <vt:lpstr>Diapositiva 112</vt:lpstr>
      <vt:lpstr>Diapositiva 113</vt:lpstr>
      <vt:lpstr>Diapositiva 114</vt:lpstr>
      <vt:lpstr>Diapositiva 115</vt:lpstr>
      <vt:lpstr>Diapositiva 116</vt:lpstr>
      <vt:lpstr>Diapositiva 117</vt:lpstr>
      <vt:lpstr>Diapositiva 118</vt:lpstr>
      <vt:lpstr>Diapositiva 119</vt:lpstr>
      <vt:lpstr>Diapositiva 120</vt:lpstr>
      <vt:lpstr>Diapositiva 121</vt:lpstr>
      <vt:lpstr>Diapositiva 122</vt:lpstr>
      <vt:lpstr>Diapositiva 123</vt:lpstr>
      <vt:lpstr>Diapositiva 124</vt:lpstr>
      <vt:lpstr>Diapositiva 125</vt:lpstr>
      <vt:lpstr>Diapositiva 126</vt:lpstr>
      <vt:lpstr>Diapositiva 127</vt:lpstr>
      <vt:lpstr>Diapositiva 128</vt:lpstr>
      <vt:lpstr>Diapositiva 129</vt:lpstr>
      <vt:lpstr>Diapositiva 130</vt:lpstr>
      <vt:lpstr>Diapositiva 131</vt:lpstr>
      <vt:lpstr>Diapositiva 132</vt:lpstr>
      <vt:lpstr>Diapositiva 133</vt:lpstr>
      <vt:lpstr>Diapositiva 134</vt:lpstr>
      <vt:lpstr>Diapositiva 135</vt:lpstr>
      <vt:lpstr>Diapositiva 136</vt:lpstr>
      <vt:lpstr>Diapositiva 137</vt:lpstr>
      <vt:lpstr>Diapositiva 138</vt:lpstr>
      <vt:lpstr>Diapositiva 139</vt:lpstr>
      <vt:lpstr>Diapositiva 140</vt:lpstr>
      <vt:lpstr>Diapositiva 141</vt:lpstr>
      <vt:lpstr>Diapositiva 142</vt:lpstr>
      <vt:lpstr>Diapositiva 143</vt:lpstr>
      <vt:lpstr>Diapositiva 144</vt:lpstr>
      <vt:lpstr>Diapositiva 145</vt:lpstr>
      <vt:lpstr>Diapositiva 146</vt:lpstr>
      <vt:lpstr>Diapositiva 147</vt:lpstr>
      <vt:lpstr>Diapositiva 148</vt:lpstr>
      <vt:lpstr>Diapositiva 149</vt:lpstr>
      <vt:lpstr>Diapositiva 150</vt:lpstr>
      <vt:lpstr>Diapositiva 151</vt:lpstr>
      <vt:lpstr>Diapositiva 152</vt:lpstr>
      <vt:lpstr>Diapositiva 153</vt:lpstr>
      <vt:lpstr>SEGURO TÉCNICO</vt:lpstr>
      <vt:lpstr>Diapositiva 155</vt:lpstr>
      <vt:lpstr>EQUIPOS DE CONTRATISTAS</vt:lpstr>
      <vt:lpstr>Diapositiva 157</vt:lpstr>
      <vt:lpstr>EQUIPOS ELECTRÓNICOS</vt:lpstr>
      <vt:lpstr>TODO RIESGO CONSTRUCCIÓN Y TODO RIESGO MONTAJE</vt:lpstr>
      <vt:lpstr>RESPONSABILIDAD CIVIL CRUZADA</vt:lpstr>
      <vt:lpstr>Diapositiva 161</vt:lpstr>
      <vt:lpstr>Diapositiva 162</vt:lpstr>
      <vt:lpstr>Diapositiva 163</vt:lpstr>
      <vt:lpstr>Diapositiva 164</vt:lpstr>
      <vt:lpstr>Diapositiva 165</vt:lpstr>
      <vt:lpstr>Diapositiva 166</vt:lpstr>
      <vt:lpstr>Diapositiva 167</vt:lpstr>
      <vt:lpstr>Diapositiva 168</vt:lpstr>
      <vt:lpstr>Diapositiva 169</vt:lpstr>
      <vt:lpstr>Diapositiva 170</vt:lpstr>
      <vt:lpstr>Diapositiva 171</vt:lpstr>
      <vt:lpstr>Diapositiva 172</vt:lpstr>
      <vt:lpstr>SEGURO DE TRANSPORTE</vt:lpstr>
      <vt:lpstr>CLASES DE TRANSPORTE Y SEGUROS </vt:lpstr>
      <vt:lpstr>Diapositiva 175</vt:lpstr>
      <vt:lpstr>INTERESES ASEGURABLES</vt:lpstr>
      <vt:lpstr>Diapositiva 177</vt:lpstr>
      <vt:lpstr>RIESGOS HABITUALES DEL  TRANSPORTE MARITIMO</vt:lpstr>
      <vt:lpstr>Diapositiva 179</vt:lpstr>
      <vt:lpstr>Diapositiva 180</vt:lpstr>
      <vt:lpstr>Diapositiva 181</vt:lpstr>
      <vt:lpstr>Diapositiva 182</vt:lpstr>
      <vt:lpstr>Diapositiva 183</vt:lpstr>
      <vt:lpstr>Diapositiva 184</vt:lpstr>
      <vt:lpstr>Diapositiva 185</vt:lpstr>
      <vt:lpstr>Diapositiva 186</vt:lpstr>
      <vt:lpstr>Diapositiva 187</vt:lpstr>
      <vt:lpstr>Diapositiva 188</vt:lpstr>
      <vt:lpstr>Diapositiva 189</vt:lpstr>
      <vt:lpstr>Diapositiva 190</vt:lpstr>
      <vt:lpstr>Diapositiva 191</vt:lpstr>
      <vt:lpstr>Diapositiva 192</vt:lpstr>
      <vt:lpstr>Diapositiva 193</vt:lpstr>
      <vt:lpstr>Diapositiva 194</vt:lpstr>
      <vt:lpstr>RIESGOS HABITUALES EN EL  TRANSPORTE AÉREO</vt:lpstr>
      <vt:lpstr>Diapositiva 196</vt:lpstr>
      <vt:lpstr>Diapositiva 197</vt:lpstr>
      <vt:lpstr>Diapositiva 198</vt:lpstr>
      <vt:lpstr>RIESGOS HABITUALES EN EL  TRANSPORTE TERRESTRE</vt:lpstr>
      <vt:lpstr>Diapositiva 200</vt:lpstr>
      <vt:lpstr>Diapositiva 201</vt:lpstr>
      <vt:lpstr>Diapositiva 202</vt:lpstr>
      <vt:lpstr>Diapositiva 203</vt:lpstr>
      <vt:lpstr>Diapositiva 204</vt:lpstr>
      <vt:lpstr>Diapositiva 205</vt:lpstr>
      <vt:lpstr>RIESGOS EN DEPÓSITOS</vt:lpstr>
      <vt:lpstr>Diapositiva 207</vt:lpstr>
      <vt:lpstr>PRINCIPIO Y FIN DE LA COBERTURA SEGÚN MODALIDAD DE COMPRA</vt:lpstr>
      <vt:lpstr>Diapositiva 209</vt:lpstr>
      <vt:lpstr>Diapositiva 210</vt:lpstr>
      <vt:lpstr>Diapositiva 211</vt:lpstr>
      <vt:lpstr>Diapositiva 212</vt:lpstr>
      <vt:lpstr>Diapositiva 213</vt:lpstr>
      <vt:lpstr>Diapositiva 214</vt:lpstr>
      <vt:lpstr>Diapositiva 215</vt:lpstr>
      <vt:lpstr>Diapositiva 216</vt:lpstr>
      <vt:lpstr>Diapositiva 217</vt:lpstr>
      <vt:lpstr>Diapositiva 218</vt:lpstr>
      <vt:lpstr>Diapositiva 219</vt:lpstr>
      <vt:lpstr>Diapositiva 220</vt:lpstr>
      <vt:lpstr>Diapositiva 221</vt:lpstr>
      <vt:lpstr>Diapositiva 222</vt:lpstr>
      <vt:lpstr>Diapositiva 223</vt:lpstr>
      <vt:lpstr>Diapositiva 224</vt:lpstr>
      <vt:lpstr>Diapositiva 225</vt:lpstr>
      <vt:lpstr>Diapositiva 226</vt:lpstr>
      <vt:lpstr>Diapositiva 227</vt:lpstr>
      <vt:lpstr>Diapositiva 228</vt:lpstr>
      <vt:lpstr>Diapositiva 229</vt:lpstr>
      <vt:lpstr>Diapositiva 230</vt:lpstr>
      <vt:lpstr>Diapositiva 231</vt:lpstr>
      <vt:lpstr>Diapositiva 232</vt:lpstr>
      <vt:lpstr>Diapositiva 233</vt:lpstr>
      <vt:lpstr>Diapositiva 234</vt:lpstr>
      <vt:lpstr>Diapositiva 235</vt:lpstr>
      <vt:lpstr>Diapositiva 236</vt:lpstr>
      <vt:lpstr>Diapositiva 237</vt:lpstr>
      <vt:lpstr>Diapositiva 238</vt:lpstr>
      <vt:lpstr>Diapositiva 239</vt:lpstr>
    </vt:vector>
  </TitlesOfParts>
  <Company>www.intercambiosvirtuales.org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“C” COBERTURAS PATRIMONIALES</dc:title>
  <dc:creator>www.intercambiosvirtuales.org</dc:creator>
  <cp:lastModifiedBy>www.intercambiosvirtuales.org</cp:lastModifiedBy>
  <cp:revision>66</cp:revision>
  <dcterms:created xsi:type="dcterms:W3CDTF">2020-05-12T21:10:35Z</dcterms:created>
  <dcterms:modified xsi:type="dcterms:W3CDTF">2020-05-14T14:00:48Z</dcterms:modified>
</cp:coreProperties>
</file>